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93" r:id="rId3"/>
    <p:sldId id="258" r:id="rId4"/>
    <p:sldId id="260" r:id="rId5"/>
    <p:sldId id="262" r:id="rId6"/>
    <p:sldId id="263" r:id="rId7"/>
    <p:sldId id="269" r:id="rId8"/>
    <p:sldId id="284" r:id="rId9"/>
    <p:sldId id="283" r:id="rId10"/>
    <p:sldId id="294" r:id="rId11"/>
    <p:sldId id="291" r:id="rId12"/>
    <p:sldId id="273" r:id="rId13"/>
    <p:sldId id="265" r:id="rId14"/>
    <p:sldId id="287" r:id="rId15"/>
    <p:sldId id="288" r:id="rId16"/>
    <p:sldId id="274" r:id="rId17"/>
    <p:sldId id="275" r:id="rId18"/>
    <p:sldId id="276" r:id="rId19"/>
    <p:sldId id="277" r:id="rId20"/>
    <p:sldId id="279" r:id="rId21"/>
    <p:sldId id="281" r:id="rId22"/>
    <p:sldId id="280" r:id="rId23"/>
    <p:sldId id="323" r:id="rId24"/>
    <p:sldId id="320" r:id="rId25"/>
    <p:sldId id="321" r:id="rId26"/>
    <p:sldId id="322" r:id="rId27"/>
    <p:sldId id="324" r:id="rId28"/>
    <p:sldId id="325" r:id="rId29"/>
    <p:sldId id="326" r:id="rId30"/>
    <p:sldId id="327" r:id="rId31"/>
    <p:sldId id="328" r:id="rId32"/>
    <p:sldId id="329"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7" autoAdjust="0"/>
    <p:restoredTop sz="86368" autoAdjust="0"/>
  </p:normalViewPr>
  <p:slideViewPr>
    <p:cSldViewPr showGuides="1">
      <p:cViewPr>
        <p:scale>
          <a:sx n="100" d="100"/>
          <a:sy n="100" d="100"/>
        </p:scale>
        <p:origin x="-828"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44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787DD72-1191-46CE-A678-675B84A61A5C}" type="datetimeFigureOut">
              <a:rPr lang="en-US" smtClean="0"/>
              <a:t>4/30/2014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F26820F-DA57-4430-BF79-324BBEFC82A6}" type="slidenum">
              <a:rPr lang="en-US" smtClean="0"/>
              <a:t>‹#›</a:t>
            </a:fld>
            <a:endParaRPr lang="en-US"/>
          </a:p>
        </p:txBody>
      </p:sp>
    </p:spTree>
    <p:extLst>
      <p:ext uri="{BB962C8B-B14F-4D97-AF65-F5344CB8AC3E}">
        <p14:creationId xmlns:p14="http://schemas.microsoft.com/office/powerpoint/2010/main" val="220204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BF3F21B-B476-484F-BDC3-D5D46039531C}" type="datetimeFigureOut">
              <a:rPr lang="en-US" smtClean="0"/>
              <a:pPr/>
              <a:t>4/30/2014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A81C7DB-CB9C-44F3-A789-1D732B952A74}" type="slidenum">
              <a:rPr lang="en-US" smtClean="0"/>
              <a:pPr/>
              <a:t>‹#›</a:t>
            </a:fld>
            <a:endParaRPr lang="en-US"/>
          </a:p>
        </p:txBody>
      </p:sp>
    </p:spTree>
    <p:extLst>
      <p:ext uri="{BB962C8B-B14F-4D97-AF65-F5344CB8AC3E}">
        <p14:creationId xmlns:p14="http://schemas.microsoft.com/office/powerpoint/2010/main" val="388028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81C7DB-CB9C-44F3-A789-1D732B952A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81C7DB-CB9C-44F3-A789-1D732B952A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mRNAs are first converted into a library of </a:t>
            </a:r>
            <a:r>
              <a:rPr lang="en-US" dirty="0" err="1" smtClean="0"/>
              <a:t>cDNA</a:t>
            </a:r>
            <a:r>
              <a:rPr lang="en-US" dirty="0" smtClean="0"/>
              <a:t> fragments through either RNA fragmentation or DNA fragmentation. Sequencing adaptors (blue) are subsequently added to each </a:t>
            </a:r>
            <a:r>
              <a:rPr lang="en-US" dirty="0" err="1" smtClean="0"/>
              <a:t>cDNA</a:t>
            </a:r>
            <a:r>
              <a:rPr lang="en-US" dirty="0" smtClean="0"/>
              <a:t> fragment and a short sequence is obtained from each </a:t>
            </a:r>
            <a:r>
              <a:rPr lang="en-US" dirty="0" err="1" smtClean="0"/>
              <a:t>cDNA</a:t>
            </a:r>
            <a:r>
              <a:rPr lang="en-US" dirty="0" smtClean="0"/>
              <a:t> using high-throughput sequencing technology. The resulting sequence reads are aligned with the reference genome or transcriptome, and classified as three types: </a:t>
            </a:r>
            <a:r>
              <a:rPr lang="en-US" dirty="0" err="1" smtClean="0"/>
              <a:t>exonic</a:t>
            </a:r>
            <a:r>
              <a:rPr lang="en-US" dirty="0" smtClean="0"/>
              <a:t> reads, junction reads and poly(A) end-reads. These three types are used to generate a base-resolution expression profile for each gene, as illustrated at the bottom; a yeast ORF with one </a:t>
            </a:r>
            <a:r>
              <a:rPr lang="en-US" dirty="0" err="1" smtClean="0"/>
              <a:t>intron</a:t>
            </a:r>
            <a:r>
              <a:rPr lang="en-US" dirty="0" smtClean="0"/>
              <a:t> is shown.</a:t>
            </a:r>
          </a:p>
          <a:p>
            <a:endParaRPr lang="en-US" dirty="0"/>
          </a:p>
        </p:txBody>
      </p:sp>
      <p:sp>
        <p:nvSpPr>
          <p:cNvPr id="4" name="Slide Number Placeholder 3"/>
          <p:cNvSpPr>
            <a:spLocks noGrp="1"/>
          </p:cNvSpPr>
          <p:nvPr>
            <p:ph type="sldNum" sz="quarter" idx="10"/>
          </p:nvPr>
        </p:nvSpPr>
        <p:spPr/>
        <p:txBody>
          <a:bodyPr/>
          <a:lstStyle/>
          <a:p>
            <a:fld id="{8A81C7DB-CB9C-44F3-A789-1D732B952A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A190FF3-2924-4373-B351-6E106A6CF16A}" type="slidenum">
              <a:rPr lang="en-US" smtClean="0"/>
              <a:pPr/>
              <a:t>12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t>green – </a:t>
            </a:r>
            <a:r>
              <a:rPr lang="en-US" dirty="0" err="1" smtClean="0"/>
              <a:t>exonic</a:t>
            </a:r>
            <a:r>
              <a:rPr lang="en-US" dirty="0" smtClean="0"/>
              <a:t> alignments,</a:t>
            </a:r>
            <a:r>
              <a:rPr lang="en-US" baseline="0" dirty="0" smtClean="0"/>
              <a:t> </a:t>
            </a:r>
            <a:r>
              <a:rPr lang="en-US" dirty="0" smtClean="0"/>
              <a:t>blue – gapped alignments == spliced alignment.  This</a:t>
            </a:r>
            <a:r>
              <a:rPr lang="en-US" baseline="0" dirty="0" smtClean="0"/>
              <a:t> view implicates a skipped </a:t>
            </a:r>
            <a:r>
              <a:rPr lang="en-US" baseline="0" dirty="0" err="1" smtClean="0"/>
              <a:t>exon</a:t>
            </a:r>
            <a:r>
              <a:rPr lang="en-US" baseline="0" dirty="0" smtClean="0"/>
              <a:t>, and an alternative 3’ splice site or possibly, and possibly a retained </a:t>
            </a:r>
            <a:r>
              <a:rPr lang="en-US" baseline="0" dirty="0" err="1" smtClean="0"/>
              <a:t>intron</a:t>
            </a:r>
            <a:r>
              <a:rPr lang="en-US" baseline="0" dirty="0" smtClean="0"/>
              <a:t>.  However there are many reasons why we might not see these events so clearly.</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81C7DB-CB9C-44F3-A789-1D732B952A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81C7DB-CB9C-44F3-A789-1D732B952A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81C7DB-CB9C-44F3-A789-1D732B952A7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Hatched</a:t>
            </a:r>
            <a:r>
              <a:rPr lang="en-US" baseline="0" dirty="0" smtClean="0"/>
              <a:t> areas can be aligned to genome using fast approximate aligner (BWA or bowtie).  At 25bp and modest error tolerance we do not get too many spurious alignments, but we do get multiple alignments to homologous genes, repeats, low complexity regions, etc.  Theorem about </a:t>
            </a:r>
            <a:r>
              <a:rPr lang="en-US" baseline="0" dirty="0" err="1" smtClean="0"/>
              <a:t>exon</a:t>
            </a:r>
            <a:r>
              <a:rPr lang="en-US" baseline="0" dirty="0" smtClean="0"/>
              <a:t> short </a:t>
            </a:r>
            <a:r>
              <a:rPr lang="en-US" baseline="0" dirty="0" err="1" smtClean="0"/>
              <a:t>exon</a:t>
            </a:r>
            <a:r>
              <a:rPr lang="en-US" baseline="0" dirty="0" smtClean="0"/>
              <a:t> detection.</a:t>
            </a:r>
          </a:p>
        </p:txBody>
      </p:sp>
      <p:sp>
        <p:nvSpPr>
          <p:cNvPr id="4" name="Slide Number Placeholder 3"/>
          <p:cNvSpPr>
            <a:spLocks noGrp="1"/>
          </p:cNvSpPr>
          <p:nvPr>
            <p:ph type="sldNum" sz="quarter" idx="10"/>
          </p:nvPr>
        </p:nvSpPr>
        <p:spPr/>
        <p:txBody>
          <a:bodyPr/>
          <a:lstStyle/>
          <a:p>
            <a:fld id="{8A81C7DB-CB9C-44F3-A789-1D732B952A7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81C7DB-CB9C-44F3-A789-1D732B952A7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81C7DB-CB9C-44F3-A789-1D732B952A7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Transcriptome</a:t>
            </a:r>
            <a:r>
              <a:rPr lang="en-US" baseline="0" dirty="0" smtClean="0"/>
              <a:t> match picks one at random.  We check that we have the same one among our list of top alignments.</a:t>
            </a:r>
            <a:endParaRPr lang="en-US" dirty="0"/>
          </a:p>
        </p:txBody>
      </p:sp>
      <p:sp>
        <p:nvSpPr>
          <p:cNvPr id="4" name="Slide Number Placeholder 3"/>
          <p:cNvSpPr>
            <a:spLocks noGrp="1"/>
          </p:cNvSpPr>
          <p:nvPr>
            <p:ph type="sldNum" sz="quarter" idx="10"/>
          </p:nvPr>
        </p:nvSpPr>
        <p:spPr/>
        <p:txBody>
          <a:bodyPr/>
          <a:lstStyle/>
          <a:p>
            <a:fld id="{8A81C7DB-CB9C-44F3-A789-1D732B952A7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81C7DB-CB9C-44F3-A789-1D732B952A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an empirical study in Chris Burge’s lab</a:t>
            </a:r>
            <a:endParaRPr lang="en-US" dirty="0"/>
          </a:p>
        </p:txBody>
      </p:sp>
      <p:sp>
        <p:nvSpPr>
          <p:cNvPr id="4" name="Slide Number Placeholder 3"/>
          <p:cNvSpPr>
            <a:spLocks noGrp="1"/>
          </p:cNvSpPr>
          <p:nvPr>
            <p:ph type="sldNum" sz="quarter" idx="10"/>
          </p:nvPr>
        </p:nvSpPr>
        <p:spPr/>
        <p:txBody>
          <a:bodyPr/>
          <a:lstStyle/>
          <a:p>
            <a:fld id="{8A81C7DB-CB9C-44F3-A789-1D732B952A7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AutoNum type="arabicPeriod"/>
            </a:pPr>
            <a:r>
              <a:rPr lang="en-US" dirty="0" smtClean="0"/>
              <a:t>Performance as a function of read length</a:t>
            </a:r>
          </a:p>
          <a:p>
            <a:pPr marL="232943" indent="-232943">
              <a:buAutoNum type="arabicPeriod"/>
            </a:pPr>
            <a:r>
              <a:rPr lang="en-US" dirty="0" smtClean="0"/>
              <a:t>Performance when</a:t>
            </a:r>
            <a:r>
              <a:rPr lang="en-US" baseline="0" dirty="0" smtClean="0"/>
              <a:t> tolerating alignment errors</a:t>
            </a:r>
            <a:endParaRPr lang="en-US" dirty="0"/>
          </a:p>
        </p:txBody>
      </p:sp>
      <p:sp>
        <p:nvSpPr>
          <p:cNvPr id="4" name="Slide Number Placeholder 3"/>
          <p:cNvSpPr>
            <a:spLocks noGrp="1"/>
          </p:cNvSpPr>
          <p:nvPr>
            <p:ph type="sldNum" sz="quarter" idx="10"/>
          </p:nvPr>
        </p:nvSpPr>
        <p:spPr/>
        <p:txBody>
          <a:bodyPr/>
          <a:lstStyle/>
          <a:p>
            <a:fld id="{8A81C7DB-CB9C-44F3-A789-1D732B952A7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81C7DB-CB9C-44F3-A789-1D732B952A7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81C7DB-CB9C-44F3-A789-1D732B952A7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BB2494-75F7-4C4D-9640-D12AA3D4C5F8}" type="slidenum">
              <a:rPr lang="en-US" smtClean="0"/>
              <a:pPr/>
              <a:t>24</a:t>
            </a:fld>
            <a:endParaRPr lang="en-US"/>
          </a:p>
        </p:txBody>
      </p:sp>
    </p:spTree>
    <p:extLst>
      <p:ext uri="{BB962C8B-B14F-4D97-AF65-F5344CB8AC3E}">
        <p14:creationId xmlns:p14="http://schemas.microsoft.com/office/powerpoint/2010/main" val="1444180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BB2494-75F7-4C4D-9640-D12AA3D4C5F8}" type="slidenum">
              <a:rPr lang="en-US" smtClean="0"/>
              <a:pPr/>
              <a:t>25</a:t>
            </a:fld>
            <a:endParaRPr lang="en-US"/>
          </a:p>
        </p:txBody>
      </p:sp>
    </p:spTree>
    <p:extLst>
      <p:ext uri="{BB962C8B-B14F-4D97-AF65-F5344CB8AC3E}">
        <p14:creationId xmlns:p14="http://schemas.microsoft.com/office/powerpoint/2010/main" val="3340921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BB2494-75F7-4C4D-9640-D12AA3D4C5F8}" type="slidenum">
              <a:rPr lang="en-US" smtClean="0"/>
              <a:pPr/>
              <a:t>26</a:t>
            </a:fld>
            <a:endParaRPr lang="en-US"/>
          </a:p>
        </p:txBody>
      </p:sp>
    </p:spTree>
    <p:extLst>
      <p:ext uri="{BB962C8B-B14F-4D97-AF65-F5344CB8AC3E}">
        <p14:creationId xmlns:p14="http://schemas.microsoft.com/office/powerpoint/2010/main" val="3607785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B2494-75F7-4C4D-9640-D12AA3D4C5F8}" type="slidenum">
              <a:rPr lang="en-US" smtClean="0"/>
              <a:pPr/>
              <a:t>27</a:t>
            </a:fld>
            <a:endParaRPr lang="en-US"/>
          </a:p>
        </p:txBody>
      </p:sp>
    </p:spTree>
    <p:extLst>
      <p:ext uri="{BB962C8B-B14F-4D97-AF65-F5344CB8AC3E}">
        <p14:creationId xmlns:p14="http://schemas.microsoft.com/office/powerpoint/2010/main" val="1700383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B2494-75F7-4C4D-9640-D12AA3D4C5F8}" type="slidenum">
              <a:rPr lang="en-US" smtClean="0"/>
              <a:pPr/>
              <a:t>28</a:t>
            </a:fld>
            <a:endParaRPr lang="en-US"/>
          </a:p>
        </p:txBody>
      </p:sp>
    </p:spTree>
    <p:extLst>
      <p:ext uri="{BB962C8B-B14F-4D97-AF65-F5344CB8AC3E}">
        <p14:creationId xmlns:p14="http://schemas.microsoft.com/office/powerpoint/2010/main" val="2022365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B2494-75F7-4C4D-9640-D12AA3D4C5F8}" type="slidenum">
              <a:rPr lang="en-US" smtClean="0"/>
              <a:pPr/>
              <a:t>29</a:t>
            </a:fld>
            <a:endParaRPr lang="en-US"/>
          </a:p>
        </p:txBody>
      </p:sp>
    </p:spTree>
    <p:extLst>
      <p:ext uri="{BB962C8B-B14F-4D97-AF65-F5344CB8AC3E}">
        <p14:creationId xmlns:p14="http://schemas.microsoft.com/office/powerpoint/2010/main" val="360995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a:t>
            </a:r>
            <a:r>
              <a:rPr lang="en-US" baseline="0" dirty="0" smtClean="0"/>
              <a:t> kinds of RNA.  Translation into protein (including mRNA, </a:t>
            </a:r>
            <a:r>
              <a:rPr lang="en-US" baseline="0" dirty="0" err="1" smtClean="0"/>
              <a:t>tRNA</a:t>
            </a:r>
            <a:r>
              <a:rPr lang="en-US" baseline="0" dirty="0" smtClean="0"/>
              <a:t>) , and </a:t>
            </a:r>
            <a:r>
              <a:rPr lang="en-US" baseline="0" dirty="0" err="1" smtClean="0"/>
              <a:t>noncoding</a:t>
            </a:r>
            <a:r>
              <a:rPr lang="en-US" baseline="0" dirty="0" smtClean="0"/>
              <a:t> RNA with regulation, post-transcriptional modification (catalytic) functions.  DNA as program, RNA as execution analogy.  The DNA is the genotype and the RNA is a most basic phenotype. i.e. reflects behavior of the cell as a result of interaction with its environment.</a:t>
            </a:r>
            <a:endParaRPr lang="en-US" dirty="0"/>
          </a:p>
        </p:txBody>
      </p:sp>
      <p:sp>
        <p:nvSpPr>
          <p:cNvPr id="4" name="Slide Number Placeholder 3"/>
          <p:cNvSpPr>
            <a:spLocks noGrp="1"/>
          </p:cNvSpPr>
          <p:nvPr>
            <p:ph type="sldNum" sz="quarter" idx="10"/>
          </p:nvPr>
        </p:nvSpPr>
        <p:spPr/>
        <p:txBody>
          <a:bodyPr/>
          <a:lstStyle/>
          <a:p>
            <a:fld id="{8A81C7DB-CB9C-44F3-A789-1D732B952A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B2494-75F7-4C4D-9640-D12AA3D4C5F8}" type="slidenum">
              <a:rPr lang="en-US" smtClean="0"/>
              <a:pPr/>
              <a:t>30</a:t>
            </a:fld>
            <a:endParaRPr lang="en-US"/>
          </a:p>
        </p:txBody>
      </p:sp>
    </p:spTree>
    <p:extLst>
      <p:ext uri="{BB962C8B-B14F-4D97-AF65-F5344CB8AC3E}">
        <p14:creationId xmlns:p14="http://schemas.microsoft.com/office/powerpoint/2010/main" val="2358694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B2494-75F7-4C4D-9640-D12AA3D4C5F8}" type="slidenum">
              <a:rPr lang="en-US" smtClean="0"/>
              <a:pPr/>
              <a:t>31</a:t>
            </a:fld>
            <a:endParaRPr lang="en-US"/>
          </a:p>
        </p:txBody>
      </p:sp>
    </p:spTree>
    <p:extLst>
      <p:ext uri="{BB962C8B-B14F-4D97-AF65-F5344CB8AC3E}">
        <p14:creationId xmlns:p14="http://schemas.microsoft.com/office/powerpoint/2010/main" val="2773534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B2494-75F7-4C4D-9640-D12AA3D4C5F8}" type="slidenum">
              <a:rPr lang="en-US" smtClean="0"/>
              <a:pPr/>
              <a:t>32</a:t>
            </a:fld>
            <a:endParaRPr lang="en-US"/>
          </a:p>
        </p:txBody>
      </p:sp>
    </p:spTree>
    <p:extLst>
      <p:ext uri="{BB962C8B-B14F-4D97-AF65-F5344CB8AC3E}">
        <p14:creationId xmlns:p14="http://schemas.microsoft.com/office/powerpoint/2010/main" val="235701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a:t>
            </a:r>
            <a:r>
              <a:rPr lang="en-US" dirty="0"/>
              <a:t>Hemoglobin protein is made in red blood cells, while </a:t>
            </a:r>
            <a:r>
              <a:rPr lang="en-US" dirty="0" err="1"/>
              <a:t>Myosins</a:t>
            </a:r>
            <a:r>
              <a:rPr lang="en-US" dirty="0"/>
              <a:t> are made in muscle cells.</a:t>
            </a:r>
            <a:endParaRPr lang="en-US" dirty="0" smtClean="0"/>
          </a:p>
          <a:p>
            <a:r>
              <a:rPr lang="en-US" dirty="0" smtClean="0"/>
              <a:t>Differential Gene expression – a variety of temporary and permanent</a:t>
            </a:r>
            <a:r>
              <a:rPr lang="en-US" baseline="0" dirty="0" smtClean="0"/>
              <a:t> conditions influence the ability for </a:t>
            </a:r>
            <a:r>
              <a:rPr lang="en-US" dirty="0" smtClean="0"/>
              <a:t>polymerase to start transcription at the </a:t>
            </a:r>
            <a:r>
              <a:rPr lang="en-US" dirty="0" err="1" smtClean="0"/>
              <a:t>promotor</a:t>
            </a:r>
            <a:r>
              <a:rPr lang="en-US" dirty="0" smtClean="0"/>
              <a:t> site for a gene.</a:t>
            </a:r>
            <a:r>
              <a:rPr lang="en-US" baseline="0" dirty="0" smtClean="0"/>
              <a:t> </a:t>
            </a:r>
          </a:p>
          <a:p>
            <a:r>
              <a:rPr lang="en-US" baseline="0" dirty="0" smtClean="0"/>
              <a:t>Differential gene transcription  - the size and selection of </a:t>
            </a:r>
            <a:r>
              <a:rPr lang="en-US" baseline="0" dirty="0" err="1" smtClean="0"/>
              <a:t>introns</a:t>
            </a:r>
            <a:r>
              <a:rPr lang="en-US" baseline="0" dirty="0" smtClean="0"/>
              <a:t> and </a:t>
            </a:r>
            <a:r>
              <a:rPr lang="en-US" baseline="0" dirty="0" err="1" smtClean="0"/>
              <a:t>exons</a:t>
            </a:r>
            <a:r>
              <a:rPr lang="en-US" baseline="0" dirty="0" smtClean="0"/>
              <a:t> spliced can vary by regulation through regulation of the </a:t>
            </a:r>
            <a:r>
              <a:rPr lang="en-US" baseline="0" dirty="0" err="1" smtClean="0"/>
              <a:t>spliceosome</a:t>
            </a:r>
            <a:endParaRPr lang="en-US" dirty="0"/>
          </a:p>
        </p:txBody>
      </p:sp>
      <p:sp>
        <p:nvSpPr>
          <p:cNvPr id="4" name="Slide Number Placeholder 3"/>
          <p:cNvSpPr>
            <a:spLocks noGrp="1"/>
          </p:cNvSpPr>
          <p:nvPr>
            <p:ph type="sldNum" sz="quarter" idx="10"/>
          </p:nvPr>
        </p:nvSpPr>
        <p:spPr/>
        <p:txBody>
          <a:bodyPr/>
          <a:lstStyle/>
          <a:p>
            <a:fld id="{8A81C7DB-CB9C-44F3-A789-1D732B952A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different </a:t>
            </a:r>
            <a:r>
              <a:rPr lang="en-US" dirty="0" err="1" smtClean="0"/>
              <a:t>isoforms</a:t>
            </a:r>
            <a:r>
              <a:rPr lang="en-US" dirty="0" smtClean="0"/>
              <a:t> Cyt-1 and  Cyt-2.  How to read the transcript</a:t>
            </a:r>
            <a:r>
              <a:rPr lang="en-US" baseline="0" dirty="0" smtClean="0"/>
              <a:t> structure from UCSC genome </a:t>
            </a:r>
            <a:r>
              <a:rPr lang="en-US" baseline="0" dirty="0" err="1" smtClean="0"/>
              <a:t>browswer</a:t>
            </a:r>
            <a:r>
              <a:rPr lang="en-US" baseline="0" dirty="0" smtClean="0"/>
              <a:t>.  CYT-2 deletes a sequence that in the protein expressed by Cyt-1 ends up binding a WW domain which inhibits cell proliferation.  Consequently the Cyt-2 variant leads to increased cell proliferation.</a:t>
            </a:r>
            <a:endParaRPr lang="en-US" dirty="0"/>
          </a:p>
        </p:txBody>
      </p:sp>
      <p:sp>
        <p:nvSpPr>
          <p:cNvPr id="4" name="Slide Number Placeholder 3"/>
          <p:cNvSpPr>
            <a:spLocks noGrp="1"/>
          </p:cNvSpPr>
          <p:nvPr>
            <p:ph type="sldNum" sz="quarter" idx="10"/>
          </p:nvPr>
        </p:nvSpPr>
        <p:spPr/>
        <p:txBody>
          <a:bodyPr/>
          <a:lstStyle/>
          <a:p>
            <a:fld id="{8A81C7DB-CB9C-44F3-A789-1D732B952A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multiple forms of alternative</a:t>
            </a:r>
            <a:r>
              <a:rPr lang="en-US" baseline="0" dirty="0" smtClean="0"/>
              <a:t> splicing combined in VEGFA, and not in an independent way!   (16 identified transcript </a:t>
            </a:r>
            <a:r>
              <a:rPr lang="en-US" baseline="0" dirty="0" err="1" smtClean="0"/>
              <a:t>isoforms</a:t>
            </a:r>
            <a:r>
              <a:rPr lang="en-US" baseline="0" dirty="0" smtClean="0"/>
              <a:t> and 72 combinations)</a:t>
            </a:r>
            <a:endParaRPr lang="en-US" dirty="0"/>
          </a:p>
        </p:txBody>
      </p:sp>
      <p:sp>
        <p:nvSpPr>
          <p:cNvPr id="4" name="Slide Number Placeholder 3"/>
          <p:cNvSpPr>
            <a:spLocks noGrp="1"/>
          </p:cNvSpPr>
          <p:nvPr>
            <p:ph type="sldNum" sz="quarter" idx="10"/>
          </p:nvPr>
        </p:nvSpPr>
        <p:spPr/>
        <p:txBody>
          <a:bodyPr/>
          <a:lstStyle/>
          <a:p>
            <a:fld id="{8A81C7DB-CB9C-44F3-A789-1D732B952A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transcript-centric view, but in the end when we say a gene</a:t>
            </a:r>
            <a:r>
              <a:rPr lang="en-US" baseline="0" dirty="0" smtClean="0"/>
              <a:t> is highly expressed, we really need to know which transcripts in the gene are highly expressed.</a:t>
            </a:r>
            <a:endParaRPr lang="en-US" dirty="0"/>
          </a:p>
        </p:txBody>
      </p:sp>
      <p:sp>
        <p:nvSpPr>
          <p:cNvPr id="4" name="Slide Number Placeholder 3"/>
          <p:cNvSpPr>
            <a:spLocks noGrp="1"/>
          </p:cNvSpPr>
          <p:nvPr>
            <p:ph type="sldNum" sz="quarter" idx="10"/>
          </p:nvPr>
        </p:nvSpPr>
        <p:spPr/>
        <p:txBody>
          <a:bodyPr/>
          <a:lstStyle/>
          <a:p>
            <a:fld id="{8A81C7DB-CB9C-44F3-A789-1D732B952A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Microarrays</a:t>
            </a:r>
            <a:r>
              <a:rPr lang="en-US" baseline="0" dirty="0" smtClean="0"/>
              <a:t> represent most recent incarnation of a long evolution of techniques.  mRNA -&gt; </a:t>
            </a:r>
            <a:r>
              <a:rPr lang="en-US" baseline="0" dirty="0" err="1" smtClean="0"/>
              <a:t>cDNA</a:t>
            </a:r>
            <a:r>
              <a:rPr lang="en-US" baseline="0" dirty="0" smtClean="0"/>
              <a:t> labeled with fluorescent molecule, hybridize with probes, scan for amount of fluorescence.  Difficult or expensive to design probes to detect many similar </a:t>
            </a:r>
            <a:r>
              <a:rPr lang="en-US" baseline="0" dirty="0" err="1" smtClean="0"/>
              <a:t>isoforms</a:t>
            </a:r>
            <a:r>
              <a:rPr lang="en-US" baseline="0" dirty="0" smtClean="0"/>
              <a:t>, and low abundance is a show stopper.</a:t>
            </a:r>
            <a:endParaRPr lang="en-US" dirty="0"/>
          </a:p>
        </p:txBody>
      </p:sp>
      <p:sp>
        <p:nvSpPr>
          <p:cNvPr id="4" name="Slide Number Placeholder 3"/>
          <p:cNvSpPr>
            <a:spLocks noGrp="1"/>
          </p:cNvSpPr>
          <p:nvPr>
            <p:ph type="sldNum" sz="quarter" idx="10"/>
          </p:nvPr>
        </p:nvSpPr>
        <p:spPr/>
        <p:txBody>
          <a:bodyPr/>
          <a:lstStyle/>
          <a:p>
            <a:fld id="{8A81C7DB-CB9C-44F3-A789-1D732B952A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Really best for gross</a:t>
            </a:r>
            <a:r>
              <a:rPr lang="en-US" baseline="0" dirty="0" smtClean="0"/>
              <a:t> expression differences between genes, not good for detailed analysis of transcript </a:t>
            </a:r>
            <a:r>
              <a:rPr lang="en-US" baseline="0" dirty="0" err="1" smtClean="0"/>
              <a:t>isoforms</a:t>
            </a:r>
            <a:endParaRPr lang="en-US" dirty="0"/>
          </a:p>
        </p:txBody>
      </p:sp>
      <p:sp>
        <p:nvSpPr>
          <p:cNvPr id="4" name="Slide Number Placeholder 3"/>
          <p:cNvSpPr>
            <a:spLocks noGrp="1"/>
          </p:cNvSpPr>
          <p:nvPr>
            <p:ph type="sldNum" sz="quarter" idx="10"/>
          </p:nvPr>
        </p:nvSpPr>
        <p:spPr/>
        <p:txBody>
          <a:bodyPr/>
          <a:lstStyle/>
          <a:p>
            <a:fld id="{8A81C7DB-CB9C-44F3-A789-1D732B952A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622766-FD49-41BB-9305-C4EAC9E5D513}"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97D34-1158-4DC1-A6A1-7FA114F339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22766-FD49-41BB-9305-C4EAC9E5D513}"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97D34-1158-4DC1-A6A1-7FA114F339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22766-FD49-41BB-9305-C4EAC9E5D513}"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97D34-1158-4DC1-A6A1-7FA114F339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22766-FD49-41BB-9305-C4EAC9E5D513}"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97D34-1158-4DC1-A6A1-7FA114F339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22766-FD49-41BB-9305-C4EAC9E5D513}"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97D34-1158-4DC1-A6A1-7FA114F339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622766-FD49-41BB-9305-C4EAC9E5D513}"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97D34-1158-4DC1-A6A1-7FA114F339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622766-FD49-41BB-9305-C4EAC9E5D513}" type="datetimeFigureOut">
              <a:rPr lang="en-US" smtClean="0"/>
              <a:pPr/>
              <a:t>4/30/2014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97D34-1158-4DC1-A6A1-7FA114F339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622766-FD49-41BB-9305-C4EAC9E5D513}" type="datetimeFigureOut">
              <a:rPr lang="en-US" smtClean="0"/>
              <a:pPr/>
              <a:t>4/30/2014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97D34-1158-4DC1-A6A1-7FA114F339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22766-FD49-41BB-9305-C4EAC9E5D513}" type="datetimeFigureOut">
              <a:rPr lang="en-US" smtClean="0"/>
              <a:pPr/>
              <a:t>4/30/2014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97D34-1158-4DC1-A6A1-7FA114F339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22766-FD49-41BB-9305-C4EAC9E5D513}"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97D34-1158-4DC1-A6A1-7FA114F339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22766-FD49-41BB-9305-C4EAC9E5D513}"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97D34-1158-4DC1-A6A1-7FA114F339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22766-FD49-41BB-9305-C4EAC9E5D513}" type="datetimeFigureOut">
              <a:rPr lang="en-US" smtClean="0"/>
              <a:pPr/>
              <a:t>4/30/2014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97D34-1158-4DC1-A6A1-7FA114F339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8.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TOX680</a:t>
            </a:r>
            <a:br>
              <a:rPr lang="en-US" dirty="0" smtClean="0"/>
            </a:br>
            <a:r>
              <a:rPr lang="en-US" dirty="0" smtClean="0"/>
              <a:t>Unveiling </a:t>
            </a:r>
            <a:r>
              <a:rPr lang="en-US" dirty="0" smtClean="0"/>
              <a:t>the Transcriptome using </a:t>
            </a:r>
            <a:r>
              <a:rPr lang="en-US" dirty="0" smtClean="0"/>
              <a:t>RNA-</a:t>
            </a:r>
            <a:r>
              <a:rPr lang="en-US" dirty="0" err="1" smtClean="0"/>
              <a:t>seq</a:t>
            </a:r>
            <a:endParaRPr lang="en-US" dirty="0"/>
          </a:p>
        </p:txBody>
      </p:sp>
      <p:sp>
        <p:nvSpPr>
          <p:cNvPr id="3" name="Subtitle 2"/>
          <p:cNvSpPr>
            <a:spLocks noGrp="1"/>
          </p:cNvSpPr>
          <p:nvPr>
            <p:ph type="subTitle" idx="1"/>
          </p:nvPr>
        </p:nvSpPr>
        <p:spPr>
          <a:xfrm>
            <a:off x="1371600" y="3886200"/>
            <a:ext cx="6400800" cy="2514600"/>
          </a:xfrm>
        </p:spPr>
        <p:txBody>
          <a:bodyPr>
            <a:normAutofit/>
          </a:bodyPr>
          <a:lstStyle/>
          <a:p>
            <a:r>
              <a:rPr lang="en-US" dirty="0" err="1" smtClean="0"/>
              <a:t>Jinze</a:t>
            </a:r>
            <a:r>
              <a:rPr lang="en-US" dirty="0" smtClean="0"/>
              <a:t> Liu</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What is the transcriptome</a:t>
            </a:r>
          </a:p>
          <a:p>
            <a:r>
              <a:rPr lang="en-US" dirty="0" smtClean="0"/>
              <a:t>Measuring the transcriptome</a:t>
            </a:r>
          </a:p>
          <a:p>
            <a:r>
              <a:rPr lang="en-US" dirty="0" smtClean="0">
                <a:solidFill>
                  <a:srgbClr val="C00000"/>
                </a:solidFill>
              </a:rPr>
              <a:t>Sampling the transcriptome using short reads</a:t>
            </a:r>
          </a:p>
          <a:p>
            <a:r>
              <a:rPr lang="en-US" dirty="0" smtClean="0"/>
              <a:t>Alignment of reads to a reference genome</a:t>
            </a:r>
          </a:p>
          <a:p>
            <a:r>
              <a:rPr lang="en-US" dirty="0" smtClean="0"/>
              <a:t>Splice graph representation of RNA-</a:t>
            </a:r>
            <a:r>
              <a:rPr lang="en-US" dirty="0" err="1" smtClean="0"/>
              <a:t>seq</a:t>
            </a:r>
            <a:r>
              <a:rPr lang="en-US" dirty="0" smtClean="0"/>
              <a:t> data</a:t>
            </a:r>
          </a:p>
          <a:p>
            <a:r>
              <a:rPr lang="en-US" dirty="0" smtClean="0"/>
              <a:t>Reconstructing the transcriptome</a:t>
            </a:r>
          </a:p>
          <a:p>
            <a:r>
              <a:rPr lang="en-US" dirty="0" smtClean="0"/>
              <a:t>Differential analysis of the transcriptome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153400" cy="715962"/>
          </a:xfrm>
        </p:spPr>
        <p:txBody>
          <a:bodyPr>
            <a:normAutofit fontScale="90000"/>
          </a:bodyPr>
          <a:lstStyle/>
          <a:p>
            <a:r>
              <a:rPr lang="en-US" dirty="0" smtClean="0"/>
              <a:t>The RNA-</a:t>
            </a:r>
            <a:r>
              <a:rPr lang="en-US" dirty="0" err="1" smtClean="0"/>
              <a:t>seq</a:t>
            </a:r>
            <a:r>
              <a:rPr lang="en-US" dirty="0" smtClean="0"/>
              <a:t> protocol</a:t>
            </a:r>
            <a:endParaRPr lang="en-US" dirty="0"/>
          </a:p>
        </p:txBody>
      </p:sp>
      <p:pic>
        <p:nvPicPr>
          <p:cNvPr id="4" name="Picture 2"/>
          <p:cNvPicPr>
            <a:picLocks noGrp="1" noChangeAspect="1" noChangeArrowheads="1"/>
          </p:cNvPicPr>
          <p:nvPr>
            <p:ph idx="1"/>
          </p:nvPr>
        </p:nvPicPr>
        <p:blipFill>
          <a:blip r:embed="rId3" cstate="print"/>
          <a:srcRect b="6457"/>
          <a:stretch>
            <a:fillRect/>
          </a:stretch>
        </p:blipFill>
        <p:spPr bwMode="auto">
          <a:xfrm>
            <a:off x="3282863" y="914400"/>
            <a:ext cx="5632537" cy="5791200"/>
          </a:xfrm>
          <a:prstGeom prst="rect">
            <a:avLst/>
          </a:prstGeom>
          <a:noFill/>
          <a:ln w="9525">
            <a:noFill/>
            <a:miter lim="800000"/>
            <a:headEnd/>
            <a:tailEnd/>
          </a:ln>
        </p:spPr>
      </p:pic>
      <p:sp>
        <p:nvSpPr>
          <p:cNvPr id="6" name="TextBox 5"/>
          <p:cNvSpPr txBox="1"/>
          <p:nvPr/>
        </p:nvSpPr>
        <p:spPr>
          <a:xfrm>
            <a:off x="7360050" y="6553200"/>
            <a:ext cx="1783950" cy="276999"/>
          </a:xfrm>
          <a:prstGeom prst="rect">
            <a:avLst/>
          </a:prstGeom>
          <a:noFill/>
        </p:spPr>
        <p:txBody>
          <a:bodyPr wrap="none" rtlCol="0">
            <a:spAutoFit/>
          </a:bodyPr>
          <a:lstStyle/>
          <a:p>
            <a:r>
              <a:rPr lang="en-US" sz="1200" dirty="0" smtClean="0"/>
              <a:t>Nature Review </a:t>
            </a:r>
            <a:r>
              <a:rPr lang="en-US" sz="1200" dirty="0" smtClean="0">
                <a:solidFill>
                  <a:srgbClr val="C00000"/>
                </a:solidFill>
              </a:rPr>
              <a:t>| Genetics</a:t>
            </a:r>
            <a:endParaRPr lang="en-US" sz="1200" dirty="0">
              <a:solidFill>
                <a:srgbClr val="C00000"/>
              </a:solidFill>
            </a:endParaRPr>
          </a:p>
        </p:txBody>
      </p:sp>
      <p:sp>
        <p:nvSpPr>
          <p:cNvPr id="7" name="Text Placeholder 6"/>
          <p:cNvSpPr>
            <a:spLocks noGrp="1"/>
          </p:cNvSpPr>
          <p:nvPr>
            <p:ph type="body" idx="4294967295"/>
          </p:nvPr>
        </p:nvSpPr>
        <p:spPr>
          <a:xfrm>
            <a:off x="381000" y="1066800"/>
            <a:ext cx="3733800" cy="5334000"/>
          </a:xfrm>
        </p:spPr>
        <p:txBody>
          <a:bodyPr/>
          <a:lstStyle/>
          <a:p>
            <a:r>
              <a:rPr lang="en-US" sz="1800" dirty="0" smtClean="0"/>
              <a:t>Protocol</a:t>
            </a:r>
          </a:p>
          <a:p>
            <a:pPr lvl="1"/>
            <a:r>
              <a:rPr lang="en-US" sz="1400" dirty="0" smtClean="0"/>
              <a:t>mRNA is reverse transcribed to </a:t>
            </a:r>
            <a:r>
              <a:rPr lang="en-US" sz="1400" dirty="0" err="1" smtClean="0"/>
              <a:t>cDNA</a:t>
            </a:r>
            <a:endParaRPr lang="en-US" sz="1400" dirty="0" smtClean="0"/>
          </a:p>
          <a:p>
            <a:pPr lvl="1"/>
            <a:r>
              <a:rPr lang="en-US" sz="1400" dirty="0" err="1" smtClean="0"/>
              <a:t>cDNA</a:t>
            </a:r>
            <a:r>
              <a:rPr lang="en-US" sz="1400" dirty="0" smtClean="0"/>
              <a:t> is randomly fragmented</a:t>
            </a:r>
          </a:p>
          <a:p>
            <a:pPr lvl="1"/>
            <a:r>
              <a:rPr lang="en-US" sz="1400" dirty="0" smtClean="0"/>
              <a:t>adapters are added to the fragments</a:t>
            </a:r>
          </a:p>
          <a:p>
            <a:pPr lvl="1"/>
            <a:r>
              <a:rPr lang="en-US" sz="1400" dirty="0" smtClean="0"/>
              <a:t>fragments are sequenced using HT sequencing technology</a:t>
            </a:r>
          </a:p>
          <a:p>
            <a:pPr lvl="2"/>
            <a:r>
              <a:rPr lang="en-US" sz="1200" dirty="0" smtClean="0"/>
              <a:t>e.g. </a:t>
            </a:r>
            <a:r>
              <a:rPr lang="en-US" sz="1200" dirty="0" err="1" smtClean="0"/>
              <a:t>Illumina</a:t>
            </a:r>
            <a:r>
              <a:rPr lang="en-US" sz="1200" dirty="0" smtClean="0"/>
              <a:t>: up to a billion 100bp reads sequenced in a single run</a:t>
            </a:r>
          </a:p>
          <a:p>
            <a:endParaRPr lang="en-US" sz="1800" dirty="0" smtClean="0"/>
          </a:p>
          <a:p>
            <a:r>
              <a:rPr lang="en-US" sz="1800" dirty="0" smtClean="0"/>
              <a:t>Each sequence is a randomly sampled fragment of the transcriptome</a:t>
            </a:r>
          </a:p>
          <a:p>
            <a:pPr lvl="1"/>
            <a:r>
              <a:rPr lang="en-US" sz="1400" dirty="0" smtClean="0"/>
              <a:t>identity determined by </a:t>
            </a:r>
            <a:br>
              <a:rPr lang="en-US" sz="1400" dirty="0" smtClean="0"/>
            </a:br>
            <a:r>
              <a:rPr lang="en-US" sz="1400" dirty="0" smtClean="0"/>
              <a:t>alignment to a transcript </a:t>
            </a:r>
            <a:br>
              <a:rPr lang="en-US" sz="1400" dirty="0" smtClean="0"/>
            </a:br>
            <a:r>
              <a:rPr lang="en-US" sz="1400" dirty="0" smtClean="0"/>
              <a:t>library or to a reference </a:t>
            </a:r>
            <a:br>
              <a:rPr lang="en-US" sz="1400" dirty="0" smtClean="0"/>
            </a:br>
            <a:r>
              <a:rPr lang="en-US" sz="1400" dirty="0" smtClean="0"/>
              <a:t>genome</a:t>
            </a:r>
          </a:p>
          <a:p>
            <a:pPr lvl="1"/>
            <a:r>
              <a:rPr lang="en-US" sz="1400" dirty="0" smtClean="0"/>
              <a:t>the number of alignments to</a:t>
            </a:r>
            <a:br>
              <a:rPr lang="en-US" sz="1400" dirty="0" smtClean="0"/>
            </a:br>
            <a:r>
              <a:rPr lang="en-US" sz="1400" dirty="0" smtClean="0"/>
              <a:t>a genomic locus is a measure of</a:t>
            </a:r>
            <a:br>
              <a:rPr lang="en-US" sz="1400" dirty="0" smtClean="0"/>
            </a:br>
            <a:r>
              <a:rPr lang="en-US" sz="1400" dirty="0" smtClean="0"/>
              <a:t>abundance</a:t>
            </a:r>
          </a:p>
          <a:p>
            <a:endParaRPr lang="en-US" sz="18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RNA-</a:t>
            </a:r>
            <a:r>
              <a:rPr lang="en-US" dirty="0" err="1" smtClean="0"/>
              <a:t>seq</a:t>
            </a:r>
            <a:r>
              <a:rPr lang="en-US" dirty="0" smtClean="0"/>
              <a:t> view of transcriptome</a:t>
            </a:r>
          </a:p>
        </p:txBody>
      </p:sp>
      <p:sp>
        <p:nvSpPr>
          <p:cNvPr id="8195" name="Rectangle 3"/>
          <p:cNvSpPr>
            <a:spLocks noGrp="1" noChangeArrowheads="1"/>
          </p:cNvSpPr>
          <p:nvPr>
            <p:ph idx="1"/>
          </p:nvPr>
        </p:nvSpPr>
        <p:spPr>
          <a:xfrm>
            <a:off x="457200" y="3810000"/>
            <a:ext cx="8229600" cy="2438400"/>
          </a:xfrm>
        </p:spPr>
        <p:txBody>
          <a:bodyPr>
            <a:normAutofit fontScale="62500" lnSpcReduction="20000"/>
          </a:bodyPr>
          <a:lstStyle/>
          <a:p>
            <a:pPr eaLnBrk="1" hangingPunct="1"/>
            <a:r>
              <a:rPr lang="en-US" dirty="0" smtClean="0"/>
              <a:t>Issues</a:t>
            </a:r>
          </a:p>
          <a:p>
            <a:pPr lvl="1"/>
            <a:r>
              <a:rPr lang="en-US" dirty="0" smtClean="0"/>
              <a:t>non-random fragmentation</a:t>
            </a:r>
          </a:p>
          <a:p>
            <a:pPr lvl="1"/>
            <a:r>
              <a:rPr lang="en-US" dirty="0" smtClean="0"/>
              <a:t>sequencing bias</a:t>
            </a:r>
          </a:p>
          <a:p>
            <a:pPr lvl="1"/>
            <a:r>
              <a:rPr lang="en-US" dirty="0" smtClean="0"/>
              <a:t>DNA or pre-mRNA contamination</a:t>
            </a:r>
          </a:p>
          <a:p>
            <a:pPr lvl="1"/>
            <a:endParaRPr lang="en-US" dirty="0" smtClean="0"/>
          </a:p>
          <a:p>
            <a:r>
              <a:rPr lang="en-US" dirty="0" smtClean="0"/>
              <a:t>Spliced alignments</a:t>
            </a:r>
          </a:p>
          <a:p>
            <a:pPr lvl="1"/>
            <a:r>
              <a:rPr lang="en-US" dirty="0" smtClean="0"/>
              <a:t>not a problem if aligning to a transcript library</a:t>
            </a:r>
          </a:p>
          <a:p>
            <a:pPr lvl="1"/>
            <a:r>
              <a:rPr lang="en-US" dirty="0" smtClean="0"/>
              <a:t>challenging if aligning to the genome</a:t>
            </a:r>
          </a:p>
        </p:txBody>
      </p:sp>
      <p:pic>
        <p:nvPicPr>
          <p:cNvPr id="8196" name="Picture 5" descr="rna-seq_read_piles.tiff"/>
          <p:cNvPicPr>
            <a:picLocks noChangeAspect="1"/>
          </p:cNvPicPr>
          <p:nvPr/>
        </p:nvPicPr>
        <p:blipFill>
          <a:blip r:embed="rId3" cstate="print"/>
          <a:srcRect l="9251" b="22629"/>
          <a:stretch>
            <a:fillRect/>
          </a:stretch>
        </p:blipFill>
        <p:spPr bwMode="auto">
          <a:xfrm>
            <a:off x="257175" y="1447800"/>
            <a:ext cx="862965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What is the transcriptome</a:t>
            </a:r>
          </a:p>
          <a:p>
            <a:r>
              <a:rPr lang="en-US" dirty="0" smtClean="0"/>
              <a:t>Measuring the transcriptome</a:t>
            </a:r>
          </a:p>
          <a:p>
            <a:r>
              <a:rPr lang="en-US" dirty="0" smtClean="0"/>
              <a:t>Sampling the transcriptome using short reads</a:t>
            </a:r>
          </a:p>
          <a:p>
            <a:r>
              <a:rPr lang="en-US" dirty="0" smtClean="0">
                <a:solidFill>
                  <a:srgbClr val="C00000"/>
                </a:solidFill>
              </a:rPr>
              <a:t>Alignment of reads to a reference genome</a:t>
            </a:r>
          </a:p>
          <a:p>
            <a:r>
              <a:rPr lang="en-US" dirty="0" smtClean="0"/>
              <a:t>Splice graph representation of RNA-</a:t>
            </a:r>
            <a:r>
              <a:rPr lang="en-US" dirty="0" err="1" smtClean="0"/>
              <a:t>seq</a:t>
            </a:r>
            <a:r>
              <a:rPr lang="en-US" dirty="0" smtClean="0"/>
              <a:t> data</a:t>
            </a:r>
          </a:p>
          <a:p>
            <a:r>
              <a:rPr lang="en-US" dirty="0" smtClean="0"/>
              <a:t>Reconstructing the transcriptome</a:t>
            </a:r>
          </a:p>
          <a:p>
            <a:r>
              <a:rPr lang="en-US" dirty="0" smtClean="0"/>
              <a:t>Differential analysis of the transcriptome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normAutofit/>
          </a:bodyPr>
          <a:lstStyle/>
          <a:p>
            <a:pPr eaLnBrk="1" hangingPunct="1"/>
            <a:r>
              <a:rPr lang="en-US" dirty="0" smtClean="0"/>
              <a:t>Spliced alignment strategies</a:t>
            </a:r>
          </a:p>
        </p:txBody>
      </p:sp>
      <p:sp>
        <p:nvSpPr>
          <p:cNvPr id="12291" name="Rectangle 3"/>
          <p:cNvSpPr>
            <a:spLocks noGrp="1"/>
          </p:cNvSpPr>
          <p:nvPr>
            <p:ph idx="1"/>
          </p:nvPr>
        </p:nvSpPr>
        <p:spPr/>
        <p:txBody>
          <a:bodyPr>
            <a:normAutofit fontScale="70000" lnSpcReduction="20000"/>
          </a:bodyPr>
          <a:lstStyle/>
          <a:p>
            <a:pPr>
              <a:lnSpc>
                <a:spcPct val="120000"/>
              </a:lnSpc>
            </a:pPr>
            <a:r>
              <a:rPr lang="en-US" dirty="0" smtClean="0"/>
              <a:t>Annotation based discovery</a:t>
            </a:r>
          </a:p>
          <a:p>
            <a:pPr lvl="1">
              <a:lnSpc>
                <a:spcPct val="120000"/>
              </a:lnSpc>
            </a:pPr>
            <a:r>
              <a:rPr lang="en-US" sz="2400" dirty="0" smtClean="0"/>
              <a:t>contiguous alignment of reads to existing EST/</a:t>
            </a:r>
            <a:r>
              <a:rPr lang="en-US" sz="2400" dirty="0" err="1" smtClean="0"/>
              <a:t>cDNA</a:t>
            </a:r>
            <a:r>
              <a:rPr lang="en-US" sz="2400" dirty="0" smtClean="0"/>
              <a:t> sequences with known splice junctions</a:t>
            </a:r>
          </a:p>
          <a:p>
            <a:pPr lvl="1">
              <a:lnSpc>
                <a:spcPct val="120000"/>
              </a:lnSpc>
            </a:pPr>
            <a:r>
              <a:rPr lang="en-US" sz="2400" dirty="0" smtClean="0"/>
              <a:t>contiguous alignment of reads to paired </a:t>
            </a:r>
            <a:r>
              <a:rPr lang="en-US" sz="2400" dirty="0" err="1" smtClean="0"/>
              <a:t>exons</a:t>
            </a:r>
            <a:r>
              <a:rPr lang="en-US" sz="2400" dirty="0" smtClean="0"/>
              <a:t> from database of known or suspected junctions (</a:t>
            </a:r>
            <a:r>
              <a:rPr lang="en-US" sz="2400" dirty="0" err="1" smtClean="0"/>
              <a:t>Mortazavi</a:t>
            </a:r>
            <a:r>
              <a:rPr lang="en-US" sz="2400" dirty="0" smtClean="0"/>
              <a:t> et al. 2008, Wang et al. 2008)</a:t>
            </a:r>
          </a:p>
          <a:p>
            <a:pPr>
              <a:lnSpc>
                <a:spcPct val="120000"/>
              </a:lnSpc>
            </a:pPr>
            <a:endParaRPr lang="en-US" dirty="0" smtClean="0"/>
          </a:p>
          <a:p>
            <a:pPr>
              <a:lnSpc>
                <a:spcPct val="120000"/>
              </a:lnSpc>
            </a:pPr>
            <a:r>
              <a:rPr lang="en-US" dirty="0" err="1" smtClean="0"/>
              <a:t>Ab</a:t>
            </a:r>
            <a:r>
              <a:rPr lang="en-US" dirty="0" smtClean="0"/>
              <a:t> initio discovery by alignment to reference genome</a:t>
            </a:r>
          </a:p>
          <a:p>
            <a:pPr lvl="1">
              <a:lnSpc>
                <a:spcPct val="120000"/>
              </a:lnSpc>
            </a:pPr>
            <a:r>
              <a:rPr lang="en-US" sz="2400" dirty="0" err="1" smtClean="0"/>
              <a:t>QPalma</a:t>
            </a:r>
            <a:r>
              <a:rPr lang="en-US" sz="2400" dirty="0" smtClean="0"/>
              <a:t> (Bona et al. 2008)</a:t>
            </a:r>
          </a:p>
          <a:p>
            <a:pPr lvl="2">
              <a:lnSpc>
                <a:spcPct val="120000"/>
              </a:lnSpc>
            </a:pPr>
            <a:r>
              <a:rPr lang="en-US" dirty="0" smtClean="0"/>
              <a:t>supervised splice site prediction and gapped alignment algorithm for aligning spliced reads</a:t>
            </a:r>
          </a:p>
          <a:p>
            <a:pPr lvl="1">
              <a:lnSpc>
                <a:spcPct val="120000"/>
              </a:lnSpc>
            </a:pPr>
            <a:r>
              <a:rPr lang="en-US" sz="2400" dirty="0" err="1" smtClean="0"/>
              <a:t>TopHat</a:t>
            </a:r>
            <a:r>
              <a:rPr lang="en-US" sz="2400" dirty="0" smtClean="0"/>
              <a:t> (</a:t>
            </a:r>
            <a:r>
              <a:rPr lang="en-US" sz="2400" dirty="0" err="1" smtClean="0"/>
              <a:t>Trapnell</a:t>
            </a:r>
            <a:r>
              <a:rPr lang="en-US" sz="2400" dirty="0" smtClean="0"/>
              <a:t> et al. 2009)</a:t>
            </a:r>
          </a:p>
          <a:p>
            <a:pPr lvl="2">
              <a:lnSpc>
                <a:spcPct val="120000"/>
              </a:lnSpc>
            </a:pPr>
            <a:r>
              <a:rPr lang="en-US" dirty="0" smtClean="0"/>
              <a:t>detect potential junctions based on structural features of </a:t>
            </a:r>
            <a:r>
              <a:rPr lang="en-US" dirty="0" err="1" smtClean="0"/>
              <a:t>introns</a:t>
            </a:r>
            <a:r>
              <a:rPr lang="en-US" dirty="0" smtClean="0"/>
              <a:t>, e.g. GT – AG </a:t>
            </a:r>
            <a:r>
              <a:rPr lang="en-US" dirty="0" err="1" smtClean="0"/>
              <a:t>dinucleotide</a:t>
            </a:r>
            <a:r>
              <a:rPr lang="en-US" dirty="0" smtClean="0"/>
              <a:t> sequences flanking the </a:t>
            </a:r>
            <a:r>
              <a:rPr lang="en-US" dirty="0" err="1" smtClean="0"/>
              <a:t>exons</a:t>
            </a:r>
            <a:endParaRPr lang="en-US" dirty="0" smtClean="0"/>
          </a:p>
          <a:p>
            <a:pPr lvl="2">
              <a:lnSpc>
                <a:spcPct val="120000"/>
              </a:lnSpc>
            </a:pPr>
            <a:r>
              <a:rPr lang="en-US" dirty="0" smtClean="0"/>
              <a:t>test alignment of reads to candidate </a:t>
            </a:r>
            <a:r>
              <a:rPr lang="en-US" dirty="0" err="1" smtClean="0"/>
              <a:t>exon</a:t>
            </a:r>
            <a:r>
              <a:rPr lang="en-US" dirty="0" smtClean="0"/>
              <a:t> pairs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Improved splice detection</a:t>
            </a:r>
          </a:p>
        </p:txBody>
      </p:sp>
      <p:sp>
        <p:nvSpPr>
          <p:cNvPr id="13315" name="Rectangle 3"/>
          <p:cNvSpPr>
            <a:spLocks noGrp="1" noChangeArrowheads="1"/>
          </p:cNvSpPr>
          <p:nvPr>
            <p:ph type="body" idx="1"/>
          </p:nvPr>
        </p:nvSpPr>
        <p:spPr>
          <a:xfrm>
            <a:off x="457200" y="1219200"/>
            <a:ext cx="8229600" cy="4906963"/>
          </a:xfrm>
        </p:spPr>
        <p:txBody>
          <a:bodyPr>
            <a:normAutofit fontScale="85000" lnSpcReduction="20000"/>
          </a:bodyPr>
          <a:lstStyle/>
          <a:p>
            <a:pPr eaLnBrk="1" hangingPunct="1"/>
            <a:r>
              <a:rPr lang="en-US" dirty="0" smtClean="0">
                <a:solidFill>
                  <a:srgbClr val="C00000"/>
                </a:solidFill>
              </a:rPr>
              <a:t>Issues</a:t>
            </a:r>
          </a:p>
          <a:p>
            <a:pPr lvl="1" eaLnBrk="1" hangingPunct="1"/>
            <a:r>
              <a:rPr lang="en-US" dirty="0" smtClean="0"/>
              <a:t>Can not easily find non-canonical splices or long-range splices</a:t>
            </a:r>
          </a:p>
          <a:p>
            <a:pPr lvl="1" eaLnBrk="1" hangingPunct="1"/>
            <a:r>
              <a:rPr lang="en-US" dirty="0" smtClean="0"/>
              <a:t>Single long reads may include multiple splice junctions</a:t>
            </a:r>
          </a:p>
          <a:p>
            <a:pPr lvl="1" eaLnBrk="1" hangingPunct="1"/>
            <a:r>
              <a:rPr lang="en-US" dirty="0" smtClean="0"/>
              <a:t>Spurious alignment is a serious problem</a:t>
            </a:r>
          </a:p>
          <a:p>
            <a:pPr eaLnBrk="1" hangingPunct="1"/>
            <a:endParaRPr lang="en-US" dirty="0" smtClean="0"/>
          </a:p>
          <a:p>
            <a:pPr eaLnBrk="1" hangingPunct="1"/>
            <a:r>
              <a:rPr lang="en-US" dirty="0" smtClean="0">
                <a:solidFill>
                  <a:srgbClr val="C00000"/>
                </a:solidFill>
              </a:rPr>
              <a:t>MapSplice: a second generation </a:t>
            </a:r>
            <a:r>
              <a:rPr lang="en-US" i="1" dirty="0" err="1" smtClean="0">
                <a:solidFill>
                  <a:srgbClr val="C00000"/>
                </a:solidFill>
              </a:rPr>
              <a:t>ab</a:t>
            </a:r>
            <a:r>
              <a:rPr lang="en-US" i="1" dirty="0" smtClean="0">
                <a:solidFill>
                  <a:srgbClr val="C00000"/>
                </a:solidFill>
              </a:rPr>
              <a:t> initio</a:t>
            </a:r>
            <a:r>
              <a:rPr lang="en-US" dirty="0" smtClean="0">
                <a:solidFill>
                  <a:srgbClr val="C00000"/>
                </a:solidFill>
              </a:rPr>
              <a:t> method</a:t>
            </a:r>
          </a:p>
          <a:p>
            <a:pPr lvl="1" eaLnBrk="1" hangingPunct="1"/>
            <a:r>
              <a:rPr lang="en-US" dirty="0" smtClean="0"/>
              <a:t>alignment of reads</a:t>
            </a:r>
          </a:p>
          <a:p>
            <a:pPr lvl="2" eaLnBrk="1" hangingPunct="1"/>
            <a:r>
              <a:rPr lang="en-US" dirty="0" smtClean="0"/>
              <a:t>does not depend on any structural features</a:t>
            </a:r>
          </a:p>
          <a:p>
            <a:pPr lvl="2" eaLnBrk="1" hangingPunct="1"/>
            <a:r>
              <a:rPr lang="en-US" dirty="0" smtClean="0"/>
              <a:t>finds multiple candidate alignments</a:t>
            </a:r>
          </a:p>
          <a:p>
            <a:pPr lvl="1" eaLnBrk="1" hangingPunct="1"/>
            <a:r>
              <a:rPr lang="en-US" dirty="0" smtClean="0"/>
              <a:t>splice inference</a:t>
            </a:r>
          </a:p>
          <a:p>
            <a:pPr lvl="2" eaLnBrk="1" hangingPunct="1"/>
            <a:r>
              <a:rPr lang="en-US" dirty="0" smtClean="0"/>
              <a:t>leverages the quality and diversity of read alignments to disambiguate true junctions from spurious junctions</a:t>
            </a:r>
          </a:p>
          <a:p>
            <a:pPr lvl="1" eaLnBrk="1" hangingPunct="1"/>
            <a:r>
              <a:rPr lang="en-US" dirty="0" smtClean="0"/>
              <a:t>efficient and scalable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spliced alignments</a:t>
            </a:r>
            <a:endParaRPr lang="en-US" dirty="0"/>
          </a:p>
        </p:txBody>
      </p:sp>
      <p:grpSp>
        <p:nvGrpSpPr>
          <p:cNvPr id="4" name="Group 3"/>
          <p:cNvGrpSpPr/>
          <p:nvPr/>
        </p:nvGrpSpPr>
        <p:grpSpPr>
          <a:xfrm>
            <a:off x="1256296" y="1695017"/>
            <a:ext cx="6631408" cy="1733983"/>
            <a:chOff x="1232396" y="1927876"/>
            <a:chExt cx="6631408" cy="1733983"/>
          </a:xfrm>
        </p:grpSpPr>
        <p:cxnSp>
          <p:nvCxnSpPr>
            <p:cNvPr id="5" name="Straight Connector 4"/>
            <p:cNvCxnSpPr/>
            <p:nvPr/>
          </p:nvCxnSpPr>
          <p:spPr>
            <a:xfrm>
              <a:off x="1280196" y="3246122"/>
              <a:ext cx="65836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583658" y="3154683"/>
              <a:ext cx="274317" cy="182878"/>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77829" y="3154683"/>
              <a:ext cx="365756" cy="182878"/>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23366" y="3154683"/>
              <a:ext cx="640073" cy="182878"/>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26463" y="2240293"/>
              <a:ext cx="274317" cy="182878"/>
            </a:xfrm>
            <a:prstGeom prst="rect">
              <a:avLst/>
            </a:prstGeom>
            <a:pattFill prst="lgConfetti">
              <a:fgClr>
                <a:schemeClr val="tx1"/>
              </a:fgClr>
              <a:bgClr>
                <a:schemeClr val="bg1"/>
              </a:bgClr>
            </a:pattFill>
            <a:ln w="12700">
              <a:solidFill>
                <a:schemeClr val="tx1"/>
              </a:solidFill>
              <a:miter lim="800000"/>
              <a:headEnd/>
              <a:tailEnd/>
            </a:ln>
            <a:effectLst/>
          </p:spPr>
          <p:txBody>
            <a:bodyPr wrap="none" anchor="ctr"/>
            <a:lstStyle/>
            <a:p>
              <a:endParaRPr lang="en-US">
                <a:solidFill>
                  <a:schemeClr val="tx1"/>
                </a:solidFill>
              </a:endParaRPr>
            </a:p>
          </p:txBody>
        </p:sp>
        <p:sp>
          <p:nvSpPr>
            <p:cNvPr id="10" name="Rectangle 9"/>
            <p:cNvSpPr/>
            <p:nvPr/>
          </p:nvSpPr>
          <p:spPr>
            <a:xfrm>
              <a:off x="2743219" y="2240293"/>
              <a:ext cx="914391" cy="182877"/>
            </a:xfrm>
            <a:prstGeom prst="rect">
              <a:avLst/>
            </a:prstGeom>
            <a:pattFill prst="wdUpDiag">
              <a:fgClr>
                <a:schemeClr val="tx1"/>
              </a:fgClr>
              <a:bgClr>
                <a:schemeClr val="bg1"/>
              </a:bgClr>
            </a:pattFill>
            <a:ln w="19050">
              <a:solidFill>
                <a:schemeClr val="tx1"/>
              </a:solidFill>
              <a:miter lim="800000"/>
              <a:headEnd/>
              <a:tailEnd/>
            </a:ln>
            <a:effectLst/>
          </p:spPr>
          <p:txBody>
            <a:bodyPr wrap="none" anchor="ctr"/>
            <a:lstStyle/>
            <a:p>
              <a:endParaRPr lang="en-US">
                <a:solidFill>
                  <a:schemeClr val="tx1"/>
                </a:solidFill>
              </a:endParaRPr>
            </a:p>
          </p:txBody>
        </p:sp>
        <p:sp>
          <p:nvSpPr>
            <p:cNvPr id="11" name="Rectangle 10"/>
            <p:cNvSpPr/>
            <p:nvPr/>
          </p:nvSpPr>
          <p:spPr>
            <a:xfrm>
              <a:off x="4572000" y="2240293"/>
              <a:ext cx="914391" cy="182877"/>
            </a:xfrm>
            <a:prstGeom prst="rect">
              <a:avLst/>
            </a:prstGeom>
            <a:pattFill prst="wdDnDiag">
              <a:fgClr>
                <a:schemeClr val="tx1"/>
              </a:fgClr>
              <a:bgClr>
                <a:schemeClr val="bg1"/>
              </a:bgClr>
            </a:pattFill>
            <a:ln w="19050">
              <a:solidFill>
                <a:schemeClr val="tx1"/>
              </a:solidFill>
              <a:miter lim="800000"/>
              <a:headEnd/>
              <a:tailEnd/>
            </a:ln>
            <a:effectLst/>
          </p:spPr>
          <p:txBody>
            <a:bodyPr wrap="none" anchor="ctr"/>
            <a:lstStyle/>
            <a:p>
              <a:endParaRPr lang="en-US"/>
            </a:p>
          </p:txBody>
        </p:sp>
        <p:sp>
          <p:nvSpPr>
            <p:cNvPr id="12" name="Rectangle 11"/>
            <p:cNvSpPr/>
            <p:nvPr/>
          </p:nvSpPr>
          <p:spPr>
            <a:xfrm>
              <a:off x="4023366" y="3154683"/>
              <a:ext cx="1920219" cy="1828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25" y="3154683"/>
              <a:ext cx="914390" cy="182877"/>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08976" y="3154683"/>
              <a:ext cx="274317" cy="182878"/>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5400000">
              <a:off x="2103150" y="2514611"/>
              <a:ext cx="731509" cy="548633"/>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017539" y="2514610"/>
              <a:ext cx="731511" cy="548632"/>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4251966" y="2743205"/>
              <a:ext cx="731510" cy="91442"/>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5166355" y="2743206"/>
              <a:ext cx="731510" cy="9144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291856" y="2514610"/>
              <a:ext cx="731511" cy="54863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31927" y="2240293"/>
              <a:ext cx="640073" cy="182878"/>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rot="16200000" flipH="1">
              <a:off x="3611890" y="2743207"/>
              <a:ext cx="731512" cy="9143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657610" y="2240293"/>
              <a:ext cx="274317" cy="182878"/>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657609" y="2240293"/>
              <a:ext cx="914391" cy="1828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5400000">
              <a:off x="3840645" y="2331890"/>
              <a:ext cx="1825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663438" y="3154683"/>
              <a:ext cx="914391" cy="182877"/>
            </a:xfrm>
            <a:prstGeom prst="rect">
              <a:avLst/>
            </a:prstGeom>
            <a:pattFill prst="wdDnDiag">
              <a:fgClr>
                <a:schemeClr val="tx1"/>
              </a:fgClr>
              <a:bgClr>
                <a:schemeClr val="bg1"/>
              </a:bgClr>
            </a:pattFill>
            <a:ln w="19050">
              <a:solidFill>
                <a:schemeClr val="tx1"/>
              </a:solidFill>
              <a:miter lim="800000"/>
              <a:headEnd/>
              <a:tailEnd/>
            </a:ln>
            <a:effectLst/>
          </p:spPr>
          <p:txBody>
            <a:bodyPr wrap="none" anchor="ctr"/>
            <a:lstStyle/>
            <a:p>
              <a:endParaRPr lang="en-US"/>
            </a:p>
          </p:txBody>
        </p:sp>
        <p:sp>
          <p:nvSpPr>
            <p:cNvPr id="26" name="Rectangle 25"/>
            <p:cNvSpPr/>
            <p:nvPr/>
          </p:nvSpPr>
          <p:spPr>
            <a:xfrm>
              <a:off x="5486390" y="2240293"/>
              <a:ext cx="365756" cy="182878"/>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52146" y="2240293"/>
              <a:ext cx="274317" cy="182878"/>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583658" y="3154683"/>
              <a:ext cx="274317" cy="182878"/>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486390" y="2240293"/>
              <a:ext cx="914391" cy="1828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132292" y="3154683"/>
              <a:ext cx="457195" cy="182878"/>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554513" y="3154683"/>
              <a:ext cx="640073" cy="182878"/>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554513" y="3154683"/>
              <a:ext cx="1828779" cy="1828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5400000">
              <a:off x="5760865" y="2331574"/>
              <a:ext cx="1825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532112" y="2743206"/>
              <a:ext cx="731510" cy="9144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852147" y="2423174"/>
              <a:ext cx="731510" cy="73150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126463" y="2423171"/>
              <a:ext cx="731512" cy="731512"/>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6400781" y="2423174"/>
              <a:ext cx="731510" cy="731508"/>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232396" y="2788927"/>
              <a:ext cx="870751" cy="307777"/>
            </a:xfrm>
            <a:prstGeom prst="rect">
              <a:avLst/>
            </a:prstGeom>
            <a:noFill/>
          </p:spPr>
          <p:txBody>
            <a:bodyPr wrap="none" rtlCol="0">
              <a:spAutoFit/>
            </a:bodyPr>
            <a:lstStyle/>
            <a:p>
              <a:r>
                <a:rPr lang="en-US" sz="1400" dirty="0" smtClean="0">
                  <a:latin typeface="Arial" pitchFamily="34" charset="0"/>
                  <a:cs typeface="Arial" pitchFamily="34" charset="0"/>
                </a:rPr>
                <a:t>Genome</a:t>
              </a:r>
              <a:endParaRPr lang="en-US" sz="1400" dirty="0">
                <a:latin typeface="Arial" pitchFamily="34" charset="0"/>
                <a:cs typeface="Arial" pitchFamily="34" charset="0"/>
              </a:endParaRPr>
            </a:p>
          </p:txBody>
        </p:sp>
        <p:sp>
          <p:nvSpPr>
            <p:cNvPr id="39" name="TextBox 38"/>
            <p:cNvSpPr txBox="1"/>
            <p:nvPr/>
          </p:nvSpPr>
          <p:spPr>
            <a:xfrm>
              <a:off x="1402974" y="2148854"/>
              <a:ext cx="1157368" cy="307777"/>
            </a:xfrm>
            <a:prstGeom prst="rect">
              <a:avLst/>
            </a:prstGeom>
            <a:noFill/>
          </p:spPr>
          <p:txBody>
            <a:bodyPr wrap="none" rtlCol="0">
              <a:spAutoFit/>
            </a:bodyPr>
            <a:lstStyle/>
            <a:p>
              <a:r>
                <a:rPr lang="en-US" sz="1400" dirty="0" smtClean="0">
                  <a:latin typeface="Arial" pitchFamily="34" charset="0"/>
                  <a:cs typeface="Arial" pitchFamily="34" charset="0"/>
                </a:rPr>
                <a:t>mRNA tag T</a:t>
              </a:r>
              <a:endParaRPr lang="en-US" sz="1400" dirty="0">
                <a:latin typeface="Arial" pitchFamily="34" charset="0"/>
                <a:cs typeface="Arial" pitchFamily="34" charset="0"/>
              </a:endParaRPr>
            </a:p>
          </p:txBody>
        </p:sp>
        <p:sp>
          <p:nvSpPr>
            <p:cNvPr id="40" name="TextBox 39"/>
            <p:cNvSpPr txBox="1"/>
            <p:nvPr/>
          </p:nvSpPr>
          <p:spPr>
            <a:xfrm>
              <a:off x="3067543" y="1927876"/>
              <a:ext cx="301686" cy="307777"/>
            </a:xfrm>
            <a:prstGeom prst="rect">
              <a:avLst/>
            </a:prstGeom>
            <a:noFill/>
          </p:spPr>
          <p:txBody>
            <a:bodyPr wrap="none" rtlCol="0">
              <a:spAutoFit/>
            </a:bodyPr>
            <a:lstStyle/>
            <a:p>
              <a:r>
                <a:rPr lang="en-US" sz="1400" i="1" dirty="0" smtClean="0">
                  <a:latin typeface="Arial" pitchFamily="34" charset="0"/>
                  <a:cs typeface="Arial" pitchFamily="34" charset="0"/>
                </a:rPr>
                <a:t>t</a:t>
              </a:r>
              <a:r>
                <a:rPr lang="en-US" sz="1400" baseline="-25000" dirty="0" smtClean="0">
                  <a:latin typeface="Arial" pitchFamily="34" charset="0"/>
                  <a:cs typeface="Arial" pitchFamily="34" charset="0"/>
                </a:rPr>
                <a:t>1</a:t>
              </a:r>
              <a:endParaRPr lang="en-US" sz="1400" baseline="-25000" dirty="0">
                <a:latin typeface="Arial" pitchFamily="34" charset="0"/>
                <a:cs typeface="Arial" pitchFamily="34" charset="0"/>
              </a:endParaRPr>
            </a:p>
          </p:txBody>
        </p:sp>
        <p:sp>
          <p:nvSpPr>
            <p:cNvPr id="41" name="TextBox 40"/>
            <p:cNvSpPr txBox="1"/>
            <p:nvPr/>
          </p:nvSpPr>
          <p:spPr>
            <a:xfrm>
              <a:off x="3966216" y="1927876"/>
              <a:ext cx="301686" cy="307777"/>
            </a:xfrm>
            <a:prstGeom prst="rect">
              <a:avLst/>
            </a:prstGeom>
            <a:noFill/>
          </p:spPr>
          <p:txBody>
            <a:bodyPr wrap="none" rtlCol="0">
              <a:spAutoFit/>
            </a:bodyPr>
            <a:lstStyle/>
            <a:p>
              <a:r>
                <a:rPr lang="en-US" sz="1400" i="1" dirty="0" smtClean="0">
                  <a:latin typeface="Arial" pitchFamily="34" charset="0"/>
                  <a:cs typeface="Arial" pitchFamily="34" charset="0"/>
                </a:rPr>
                <a:t>t</a:t>
              </a:r>
              <a:r>
                <a:rPr lang="en-US" sz="1400" baseline="-25000" dirty="0" smtClean="0">
                  <a:latin typeface="Arial" pitchFamily="34" charset="0"/>
                  <a:cs typeface="Arial" pitchFamily="34" charset="0"/>
                </a:rPr>
                <a:t>2</a:t>
              </a:r>
              <a:endParaRPr lang="en-US" sz="1400" baseline="-25000" dirty="0">
                <a:latin typeface="Arial" pitchFamily="34" charset="0"/>
                <a:cs typeface="Arial" pitchFamily="34" charset="0"/>
              </a:endParaRPr>
            </a:p>
          </p:txBody>
        </p:sp>
        <p:sp>
          <p:nvSpPr>
            <p:cNvPr id="42" name="TextBox 41"/>
            <p:cNvSpPr txBox="1"/>
            <p:nvPr/>
          </p:nvSpPr>
          <p:spPr>
            <a:xfrm>
              <a:off x="4929183" y="1927876"/>
              <a:ext cx="301686" cy="307777"/>
            </a:xfrm>
            <a:prstGeom prst="rect">
              <a:avLst/>
            </a:prstGeom>
            <a:noFill/>
          </p:spPr>
          <p:txBody>
            <a:bodyPr wrap="none" rtlCol="0">
              <a:spAutoFit/>
            </a:bodyPr>
            <a:lstStyle/>
            <a:p>
              <a:r>
                <a:rPr lang="en-US" sz="1400" i="1" dirty="0" smtClean="0">
                  <a:latin typeface="Arial" pitchFamily="34" charset="0"/>
                  <a:cs typeface="Arial" pitchFamily="34" charset="0"/>
                </a:rPr>
                <a:t>t</a:t>
              </a:r>
              <a:r>
                <a:rPr lang="en-US" sz="1400" baseline="-25000" dirty="0" smtClean="0">
                  <a:latin typeface="Arial" pitchFamily="34" charset="0"/>
                  <a:cs typeface="Arial" pitchFamily="34" charset="0"/>
                </a:rPr>
                <a:t>3</a:t>
              </a:r>
              <a:endParaRPr lang="en-US" sz="1400" baseline="-25000" dirty="0">
                <a:latin typeface="Arial" pitchFamily="34" charset="0"/>
                <a:cs typeface="Arial" pitchFamily="34" charset="0"/>
              </a:endParaRPr>
            </a:p>
          </p:txBody>
        </p:sp>
        <p:sp>
          <p:nvSpPr>
            <p:cNvPr id="43" name="TextBox 42"/>
            <p:cNvSpPr txBox="1"/>
            <p:nvPr/>
          </p:nvSpPr>
          <p:spPr>
            <a:xfrm>
              <a:off x="5824777" y="1927876"/>
              <a:ext cx="301686" cy="307777"/>
            </a:xfrm>
            <a:prstGeom prst="rect">
              <a:avLst/>
            </a:prstGeom>
            <a:noFill/>
          </p:spPr>
          <p:txBody>
            <a:bodyPr wrap="none" rtlCol="0">
              <a:spAutoFit/>
            </a:bodyPr>
            <a:lstStyle/>
            <a:p>
              <a:r>
                <a:rPr lang="en-US" sz="1400" i="1" dirty="0" smtClean="0">
                  <a:latin typeface="Arial" pitchFamily="34" charset="0"/>
                  <a:cs typeface="Arial" pitchFamily="34" charset="0"/>
                </a:rPr>
                <a:t>t</a:t>
              </a:r>
              <a:r>
                <a:rPr lang="en-US" sz="1400" baseline="-25000" dirty="0" smtClean="0">
                  <a:latin typeface="Arial" pitchFamily="34" charset="0"/>
                  <a:cs typeface="Arial" pitchFamily="34" charset="0"/>
                </a:rPr>
                <a:t>4</a:t>
              </a:r>
              <a:endParaRPr lang="en-US" sz="1400" baseline="-25000" dirty="0">
                <a:latin typeface="Arial" pitchFamily="34" charset="0"/>
                <a:cs typeface="Arial" pitchFamily="34" charset="0"/>
              </a:endParaRPr>
            </a:p>
          </p:txBody>
        </p:sp>
        <p:cxnSp>
          <p:nvCxnSpPr>
            <p:cNvPr id="44" name="Straight Arrow Connector 43"/>
            <p:cNvCxnSpPr/>
            <p:nvPr/>
          </p:nvCxnSpPr>
          <p:spPr>
            <a:xfrm>
              <a:off x="4599145" y="2604461"/>
              <a:ext cx="914390" cy="1588"/>
            </a:xfrm>
            <a:prstGeom prst="straightConnector1">
              <a:avLst/>
            </a:prstGeom>
            <a:ln>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604156" y="2606049"/>
              <a:ext cx="914390" cy="1588"/>
            </a:xfrm>
            <a:prstGeom prst="straightConnector1">
              <a:avLst/>
            </a:prstGeom>
            <a:ln>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312689" y="2607637"/>
              <a:ext cx="292894" cy="1588"/>
            </a:xfrm>
            <a:prstGeom prst="straightConnector1">
              <a:avLst/>
            </a:prstGeom>
            <a:ln>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906412" y="2603367"/>
              <a:ext cx="261610" cy="276999"/>
            </a:xfrm>
            <a:prstGeom prst="rect">
              <a:avLst/>
            </a:prstGeom>
            <a:noFill/>
          </p:spPr>
          <p:txBody>
            <a:bodyPr wrap="none" rtlCol="0">
              <a:spAutoFit/>
            </a:bodyPr>
            <a:lstStyle/>
            <a:p>
              <a:r>
                <a:rPr lang="en-US" sz="1200" i="1" dirty="0" smtClean="0">
                  <a:latin typeface="Arial" pitchFamily="34" charset="0"/>
                  <a:cs typeface="Arial" pitchFamily="34" charset="0"/>
                </a:rPr>
                <a:t>k</a:t>
              </a:r>
              <a:endParaRPr lang="en-US" sz="1200" dirty="0">
                <a:latin typeface="Arial" pitchFamily="34" charset="0"/>
                <a:cs typeface="Arial" pitchFamily="34" charset="0"/>
              </a:endParaRPr>
            </a:p>
          </p:txBody>
        </p:sp>
        <p:sp>
          <p:nvSpPr>
            <p:cNvPr id="48" name="TextBox 47"/>
            <p:cNvSpPr txBox="1"/>
            <p:nvPr/>
          </p:nvSpPr>
          <p:spPr>
            <a:xfrm>
              <a:off x="4964901" y="2606049"/>
              <a:ext cx="261610" cy="276999"/>
            </a:xfrm>
            <a:prstGeom prst="rect">
              <a:avLst/>
            </a:prstGeom>
            <a:noFill/>
          </p:spPr>
          <p:txBody>
            <a:bodyPr wrap="none" rtlCol="0">
              <a:spAutoFit/>
            </a:bodyPr>
            <a:lstStyle/>
            <a:p>
              <a:r>
                <a:rPr lang="en-US" sz="1200" i="1" dirty="0" smtClean="0">
                  <a:latin typeface="Arial" pitchFamily="34" charset="0"/>
                  <a:cs typeface="Arial" pitchFamily="34" charset="0"/>
                </a:rPr>
                <a:t>k</a:t>
              </a:r>
              <a:endParaRPr lang="en-US" sz="1200" dirty="0">
                <a:latin typeface="Arial" pitchFamily="34" charset="0"/>
                <a:cs typeface="Arial" pitchFamily="34" charset="0"/>
              </a:endParaRPr>
            </a:p>
          </p:txBody>
        </p:sp>
        <p:sp>
          <p:nvSpPr>
            <p:cNvPr id="49" name="TextBox 48"/>
            <p:cNvSpPr txBox="1"/>
            <p:nvPr/>
          </p:nvSpPr>
          <p:spPr>
            <a:xfrm>
              <a:off x="6388913" y="2573180"/>
              <a:ext cx="275289" cy="276999"/>
            </a:xfrm>
            <a:prstGeom prst="rect">
              <a:avLst/>
            </a:prstGeom>
            <a:noFill/>
          </p:spPr>
          <p:txBody>
            <a:bodyPr wrap="square" rtlCol="0">
              <a:spAutoFit/>
            </a:bodyPr>
            <a:lstStyle/>
            <a:p>
              <a:r>
                <a:rPr lang="en-US" sz="1200" dirty="0" smtClean="0">
                  <a:latin typeface="Arial" pitchFamily="34" charset="0"/>
                  <a:cs typeface="Arial" pitchFamily="34" charset="0"/>
                </a:rPr>
                <a:t>h</a:t>
              </a:r>
              <a:endParaRPr lang="en-US" sz="1200" dirty="0">
                <a:latin typeface="Arial" pitchFamily="34" charset="0"/>
                <a:cs typeface="Arial" pitchFamily="34" charset="0"/>
              </a:endParaRPr>
            </a:p>
          </p:txBody>
        </p:sp>
        <p:sp>
          <p:nvSpPr>
            <p:cNvPr id="50" name="TextBox 49"/>
            <p:cNvSpPr txBox="1"/>
            <p:nvPr/>
          </p:nvSpPr>
          <p:spPr>
            <a:xfrm>
              <a:off x="3717141" y="2577474"/>
              <a:ext cx="276038" cy="276999"/>
            </a:xfrm>
            <a:prstGeom prst="rect">
              <a:avLst/>
            </a:prstGeom>
            <a:noFill/>
          </p:spPr>
          <p:txBody>
            <a:bodyPr wrap="none" rtlCol="0">
              <a:spAutoFit/>
            </a:bodyPr>
            <a:lstStyle/>
            <a:p>
              <a:r>
                <a:rPr lang="en-US" sz="1200" i="1" dirty="0" smtClean="0">
                  <a:solidFill>
                    <a:srgbClr val="C00000"/>
                  </a:solidFill>
                  <a:latin typeface="Arial" pitchFamily="34" charset="0"/>
                  <a:cs typeface="Arial" pitchFamily="34" charset="0"/>
                </a:rPr>
                <a:t>j</a:t>
              </a:r>
              <a:r>
                <a:rPr lang="en-US" sz="1200" baseline="-25000" dirty="0" smtClean="0">
                  <a:solidFill>
                    <a:srgbClr val="C00000"/>
                  </a:solidFill>
                  <a:latin typeface="Arial" pitchFamily="34" charset="0"/>
                  <a:cs typeface="Arial" pitchFamily="34" charset="0"/>
                </a:rPr>
                <a:t>1</a:t>
              </a:r>
              <a:endParaRPr lang="en-US" sz="1200" baseline="-25000" dirty="0">
                <a:solidFill>
                  <a:srgbClr val="C00000"/>
                </a:solidFill>
                <a:latin typeface="Arial" pitchFamily="34" charset="0"/>
                <a:cs typeface="Arial" pitchFamily="34" charset="0"/>
              </a:endParaRPr>
            </a:p>
          </p:txBody>
        </p:sp>
        <p:sp>
          <p:nvSpPr>
            <p:cNvPr id="51" name="TextBox 50"/>
            <p:cNvSpPr txBox="1"/>
            <p:nvPr/>
          </p:nvSpPr>
          <p:spPr>
            <a:xfrm>
              <a:off x="5904055" y="2610812"/>
              <a:ext cx="276038" cy="276999"/>
            </a:xfrm>
            <a:prstGeom prst="rect">
              <a:avLst/>
            </a:prstGeom>
            <a:noFill/>
          </p:spPr>
          <p:txBody>
            <a:bodyPr wrap="none" rtlCol="0">
              <a:spAutoFit/>
            </a:bodyPr>
            <a:lstStyle/>
            <a:p>
              <a:r>
                <a:rPr lang="en-US" sz="1200" i="1" dirty="0" smtClean="0">
                  <a:solidFill>
                    <a:srgbClr val="C00000"/>
                  </a:solidFill>
                  <a:latin typeface="Arial" pitchFamily="34" charset="0"/>
                  <a:cs typeface="Arial" pitchFamily="34" charset="0"/>
                </a:rPr>
                <a:t>j</a:t>
              </a:r>
              <a:r>
                <a:rPr lang="en-US" sz="1200" baseline="-25000" dirty="0" smtClean="0">
                  <a:solidFill>
                    <a:srgbClr val="C00000"/>
                  </a:solidFill>
                  <a:latin typeface="Arial" pitchFamily="34" charset="0"/>
                  <a:cs typeface="Arial" pitchFamily="34" charset="0"/>
                </a:rPr>
                <a:t>2</a:t>
              </a:r>
              <a:endParaRPr lang="en-US" sz="1200" baseline="-25000" dirty="0">
                <a:solidFill>
                  <a:srgbClr val="C00000"/>
                </a:solidFill>
                <a:latin typeface="Arial" pitchFamily="34" charset="0"/>
                <a:cs typeface="Arial" pitchFamily="34" charset="0"/>
              </a:endParaRPr>
            </a:p>
          </p:txBody>
        </p:sp>
        <p:sp>
          <p:nvSpPr>
            <p:cNvPr id="52" name="TextBox 51"/>
            <p:cNvSpPr txBox="1"/>
            <p:nvPr/>
          </p:nvSpPr>
          <p:spPr>
            <a:xfrm>
              <a:off x="2211102" y="3354082"/>
              <a:ext cx="742511" cy="307777"/>
            </a:xfrm>
            <a:prstGeom prst="rect">
              <a:avLst/>
            </a:prstGeom>
            <a:noFill/>
          </p:spPr>
          <p:txBody>
            <a:bodyPr wrap="none" rtlCol="0">
              <a:spAutoFit/>
            </a:bodyPr>
            <a:lstStyle/>
            <a:p>
              <a:r>
                <a:rPr lang="en-US" sz="1400" dirty="0" err="1" smtClean="0">
                  <a:latin typeface="Arial" pitchFamily="34" charset="0"/>
                  <a:cs typeface="Arial" pitchFamily="34" charset="0"/>
                </a:rPr>
                <a:t>exon</a:t>
              </a:r>
              <a:r>
                <a:rPr lang="en-US" sz="1400" dirty="0" smtClean="0">
                  <a:latin typeface="Arial" pitchFamily="34" charset="0"/>
                  <a:cs typeface="Arial" pitchFamily="34" charset="0"/>
                </a:rPr>
                <a:t> 1</a:t>
              </a:r>
              <a:endParaRPr lang="en-US" sz="1400" baseline="-25000" dirty="0">
                <a:latin typeface="Arial" pitchFamily="34" charset="0"/>
                <a:cs typeface="Arial" pitchFamily="34" charset="0"/>
              </a:endParaRPr>
            </a:p>
          </p:txBody>
        </p:sp>
        <p:sp>
          <p:nvSpPr>
            <p:cNvPr id="53" name="TextBox 52"/>
            <p:cNvSpPr txBox="1"/>
            <p:nvPr/>
          </p:nvSpPr>
          <p:spPr>
            <a:xfrm>
              <a:off x="4679955" y="3354082"/>
              <a:ext cx="742511" cy="307777"/>
            </a:xfrm>
            <a:prstGeom prst="rect">
              <a:avLst/>
            </a:prstGeom>
            <a:noFill/>
          </p:spPr>
          <p:txBody>
            <a:bodyPr wrap="none" rtlCol="0">
              <a:spAutoFit/>
            </a:bodyPr>
            <a:lstStyle/>
            <a:p>
              <a:r>
                <a:rPr lang="en-US" sz="1400" dirty="0" err="1" smtClean="0">
                  <a:latin typeface="Arial" pitchFamily="34" charset="0"/>
                  <a:cs typeface="Arial" pitchFamily="34" charset="0"/>
                </a:rPr>
                <a:t>exon</a:t>
              </a:r>
              <a:r>
                <a:rPr lang="en-US" sz="1400" dirty="0" smtClean="0">
                  <a:latin typeface="Arial" pitchFamily="34" charset="0"/>
                  <a:cs typeface="Arial" pitchFamily="34" charset="0"/>
                </a:rPr>
                <a:t> 2</a:t>
              </a:r>
              <a:endParaRPr lang="en-US" sz="1400" baseline="-25000" dirty="0">
                <a:latin typeface="Arial" pitchFamily="34" charset="0"/>
                <a:cs typeface="Arial" pitchFamily="34" charset="0"/>
              </a:endParaRPr>
            </a:p>
          </p:txBody>
        </p:sp>
        <p:sp>
          <p:nvSpPr>
            <p:cNvPr id="54" name="TextBox 53"/>
            <p:cNvSpPr txBox="1"/>
            <p:nvPr/>
          </p:nvSpPr>
          <p:spPr>
            <a:xfrm>
              <a:off x="6783052" y="3354082"/>
              <a:ext cx="742511" cy="307777"/>
            </a:xfrm>
            <a:prstGeom prst="rect">
              <a:avLst/>
            </a:prstGeom>
            <a:noFill/>
          </p:spPr>
          <p:txBody>
            <a:bodyPr wrap="none" rtlCol="0">
              <a:spAutoFit/>
            </a:bodyPr>
            <a:lstStyle/>
            <a:p>
              <a:r>
                <a:rPr lang="en-US" sz="1400" dirty="0" err="1" smtClean="0">
                  <a:latin typeface="Arial" pitchFamily="34" charset="0"/>
                  <a:cs typeface="Arial" pitchFamily="34" charset="0"/>
                </a:rPr>
                <a:t>exon</a:t>
              </a:r>
              <a:r>
                <a:rPr lang="en-US" sz="1400" dirty="0" smtClean="0">
                  <a:latin typeface="Arial" pitchFamily="34" charset="0"/>
                  <a:cs typeface="Arial" pitchFamily="34" charset="0"/>
                </a:rPr>
                <a:t> 3</a:t>
              </a:r>
              <a:endParaRPr lang="en-US" sz="1400" baseline="-25000" dirty="0">
                <a:latin typeface="Arial" pitchFamily="34" charset="0"/>
                <a:cs typeface="Arial" pitchFamily="34" charset="0"/>
              </a:endParaRPr>
            </a:p>
          </p:txBody>
        </p:sp>
        <p:sp>
          <p:nvSpPr>
            <p:cNvPr id="55" name="Rectangle 54"/>
            <p:cNvSpPr/>
            <p:nvPr/>
          </p:nvSpPr>
          <p:spPr>
            <a:xfrm>
              <a:off x="6857975" y="3154683"/>
              <a:ext cx="274317" cy="182878"/>
            </a:xfrm>
            <a:prstGeom prst="rect">
              <a:avLst/>
            </a:prstGeom>
            <a:pattFill prst="lgConfetti">
              <a:fgClr>
                <a:schemeClr val="tx1"/>
              </a:fgClr>
              <a:bgClr>
                <a:schemeClr val="bg1"/>
              </a:bgClr>
            </a:pattFill>
            <a:ln w="12700">
              <a:solidFill>
                <a:schemeClr val="tx1"/>
              </a:solidFill>
              <a:miter lim="800000"/>
              <a:headEnd/>
              <a:tailEnd/>
            </a:ln>
            <a:effectLst/>
          </p:spPr>
          <p:txBody>
            <a:bodyPr wrap="none" anchor="ctr"/>
            <a:lstStyle/>
            <a:p>
              <a:endParaRPr lang="en-US">
                <a:solidFill>
                  <a:schemeClr val="tx1"/>
                </a:solidFill>
              </a:endParaRPr>
            </a:p>
          </p:txBody>
        </p:sp>
        <p:sp>
          <p:nvSpPr>
            <p:cNvPr id="56" name="Rectangle 55"/>
            <p:cNvSpPr/>
            <p:nvPr/>
          </p:nvSpPr>
          <p:spPr>
            <a:xfrm>
              <a:off x="6583658" y="3154683"/>
              <a:ext cx="1005829" cy="1828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194586" y="3154683"/>
              <a:ext cx="914391" cy="182877"/>
            </a:xfrm>
            <a:prstGeom prst="rect">
              <a:avLst/>
            </a:prstGeom>
            <a:pattFill prst="wdUpDiag">
              <a:fgClr>
                <a:schemeClr val="tx1"/>
              </a:fgClr>
              <a:bgClr>
                <a:schemeClr val="bg1"/>
              </a:bgClr>
            </a:pattFill>
            <a:ln w="19050">
              <a:solidFill>
                <a:schemeClr val="tx1"/>
              </a:solidFill>
              <a:miter lim="800000"/>
              <a:headEnd/>
              <a:tailEnd/>
            </a:ln>
            <a:effectLst/>
          </p:spPr>
          <p:txBody>
            <a:bodyPr wrap="none" anchor="ctr"/>
            <a:lstStyle/>
            <a:p>
              <a:endParaRPr lang="en-US">
                <a:solidFill>
                  <a:schemeClr val="tx1"/>
                </a:solidFill>
              </a:endParaRPr>
            </a:p>
          </p:txBody>
        </p:sp>
      </p:grpSp>
      <p:sp>
        <p:nvSpPr>
          <p:cNvPr id="58" name="Content Placeholder 57"/>
          <p:cNvSpPr>
            <a:spLocks noGrp="1"/>
          </p:cNvSpPr>
          <p:nvPr>
            <p:ph idx="1"/>
          </p:nvPr>
        </p:nvSpPr>
        <p:spPr>
          <a:xfrm>
            <a:off x="457200" y="3886200"/>
            <a:ext cx="8229600" cy="2514600"/>
          </a:xfrm>
        </p:spPr>
        <p:txBody>
          <a:bodyPr>
            <a:normAutofit fontScale="77500" lnSpcReduction="20000"/>
          </a:bodyPr>
          <a:lstStyle/>
          <a:p>
            <a:r>
              <a:rPr lang="en-US" dirty="0" smtClean="0"/>
              <a:t>Example:  100</a:t>
            </a:r>
            <a:r>
              <a:rPr lang="en-US" baseline="0" dirty="0" smtClean="0"/>
              <a:t> </a:t>
            </a:r>
            <a:r>
              <a:rPr lang="en-US" baseline="0" dirty="0" err="1" smtClean="0"/>
              <a:t>bp</a:t>
            </a:r>
            <a:r>
              <a:rPr lang="en-US" baseline="0" dirty="0" smtClean="0"/>
              <a:t> tag T is split into 25bp segments</a:t>
            </a:r>
          </a:p>
          <a:p>
            <a:pPr lvl="1"/>
            <a:r>
              <a:rPr lang="en-US" dirty="0" smtClean="0"/>
              <a:t>segments are tested for (approximate) alignment to the genome</a:t>
            </a:r>
          </a:p>
          <a:p>
            <a:pPr lvl="1"/>
            <a:r>
              <a:rPr lang="en-US" dirty="0" smtClean="0"/>
              <a:t>unaligned segments implicate splices</a:t>
            </a:r>
          </a:p>
          <a:p>
            <a:pPr lvl="1"/>
            <a:r>
              <a:rPr lang="en-US" dirty="0" smtClean="0"/>
              <a:t>find splices by searching from neighboring aligned segments</a:t>
            </a:r>
          </a:p>
          <a:p>
            <a:pPr lvl="2"/>
            <a:r>
              <a:rPr lang="en-US" b="1" dirty="0" smtClean="0"/>
              <a:t>Theorem</a:t>
            </a:r>
            <a:r>
              <a:rPr lang="en-US" dirty="0" smtClean="0"/>
              <a:t>:  if no </a:t>
            </a:r>
            <a:r>
              <a:rPr lang="en-US" dirty="0" err="1" smtClean="0"/>
              <a:t>exon</a:t>
            </a:r>
            <a:r>
              <a:rPr lang="en-US" dirty="0" smtClean="0"/>
              <a:t> is shorter than 2k, then at least one segment must align in every pair of consecutive length k segments.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152400"/>
            <a:ext cx="2438400" cy="1447800"/>
          </a:xfrm>
        </p:spPr>
        <p:txBody>
          <a:bodyPr>
            <a:normAutofit fontScale="90000"/>
          </a:bodyPr>
          <a:lstStyle/>
          <a:p>
            <a:r>
              <a:rPr lang="en-US" dirty="0" smtClean="0"/>
              <a:t>MapSplice algorithm (1)</a:t>
            </a:r>
            <a:endParaRPr lang="en-US" dirty="0"/>
          </a:p>
        </p:txBody>
      </p:sp>
      <p:sp>
        <p:nvSpPr>
          <p:cNvPr id="379" name="TextBox 378"/>
          <p:cNvSpPr txBox="1">
            <a:spLocks noChangeArrowheads="1"/>
          </p:cNvSpPr>
          <p:nvPr/>
        </p:nvSpPr>
        <p:spPr bwMode="auto">
          <a:xfrm>
            <a:off x="2209800" y="2362200"/>
            <a:ext cx="357188" cy="276225"/>
          </a:xfrm>
          <a:prstGeom prst="rect">
            <a:avLst/>
          </a:prstGeom>
          <a:noFill/>
          <a:ln w="9525">
            <a:noFill/>
            <a:miter lim="800000"/>
            <a:headEnd/>
            <a:tailEnd/>
          </a:ln>
        </p:spPr>
        <p:txBody>
          <a:bodyPr lIns="91439" tIns="45719" rIns="91439" bIns="45719">
            <a:spAutoFit/>
          </a:bodyPr>
          <a:lstStyle/>
          <a:p>
            <a:pPr fontAlgn="auto">
              <a:spcBef>
                <a:spcPts val="0"/>
              </a:spcBef>
              <a:spcAft>
                <a:spcPts val="0"/>
              </a:spcAft>
              <a:defRPr/>
            </a:pPr>
            <a:r>
              <a:rPr lang="en-US" sz="1200" dirty="0">
                <a:latin typeface="+mj-lt"/>
              </a:rPr>
              <a:t>T</a:t>
            </a:r>
            <a:r>
              <a:rPr lang="en-US" sz="1200" baseline="-25000" dirty="0">
                <a:latin typeface="+mj-lt"/>
              </a:rPr>
              <a:t>i</a:t>
            </a:r>
          </a:p>
        </p:txBody>
      </p:sp>
      <p:cxnSp>
        <p:nvCxnSpPr>
          <p:cNvPr id="380" name="Straight Connector 379"/>
          <p:cNvCxnSpPr/>
          <p:nvPr/>
        </p:nvCxnSpPr>
        <p:spPr>
          <a:xfrm flipV="1">
            <a:off x="2501900" y="2508250"/>
            <a:ext cx="341313"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flipV="1">
            <a:off x="2905125" y="2514600"/>
            <a:ext cx="341313"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V="1">
            <a:off x="3752850" y="2514600"/>
            <a:ext cx="341313"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4646613" y="2508250"/>
            <a:ext cx="341312"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84" name="TextBox 67"/>
          <p:cNvSpPr txBox="1">
            <a:spLocks noChangeArrowheads="1"/>
          </p:cNvSpPr>
          <p:nvPr/>
        </p:nvSpPr>
        <p:spPr bwMode="auto">
          <a:xfrm>
            <a:off x="3343275" y="2352675"/>
            <a:ext cx="952500" cy="276225"/>
          </a:xfrm>
          <a:prstGeom prst="rect">
            <a:avLst/>
          </a:prstGeom>
          <a:noFill/>
          <a:ln w="9525">
            <a:noFill/>
            <a:miter lim="800000"/>
            <a:headEnd/>
            <a:tailEnd/>
          </a:ln>
        </p:spPr>
        <p:txBody>
          <a:bodyPr lIns="91439" tIns="45719" rIns="91439" bIns="45719">
            <a:spAutoFit/>
          </a:bodyPr>
          <a:lstStyle/>
          <a:p>
            <a:r>
              <a:rPr lang="en-US" sz="1200" b="1">
                <a:latin typeface="Calibri" pitchFamily="34" charset="0"/>
              </a:rPr>
              <a:t>…</a:t>
            </a:r>
            <a:endParaRPr lang="en-US" sz="1200">
              <a:latin typeface="Calibri" pitchFamily="34" charset="0"/>
            </a:endParaRPr>
          </a:p>
        </p:txBody>
      </p:sp>
      <p:sp>
        <p:nvSpPr>
          <p:cNvPr id="385" name="TextBox 70"/>
          <p:cNvSpPr txBox="1">
            <a:spLocks noChangeArrowheads="1"/>
          </p:cNvSpPr>
          <p:nvPr/>
        </p:nvSpPr>
        <p:spPr bwMode="auto">
          <a:xfrm>
            <a:off x="2552700" y="2171700"/>
            <a:ext cx="36195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1</a:t>
            </a:r>
          </a:p>
        </p:txBody>
      </p:sp>
      <p:sp>
        <p:nvSpPr>
          <p:cNvPr id="386" name="TextBox 71"/>
          <p:cNvSpPr txBox="1">
            <a:spLocks noChangeArrowheads="1"/>
          </p:cNvSpPr>
          <p:nvPr/>
        </p:nvSpPr>
        <p:spPr bwMode="auto">
          <a:xfrm>
            <a:off x="2895600" y="2171700"/>
            <a:ext cx="36195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2</a:t>
            </a:r>
          </a:p>
        </p:txBody>
      </p:sp>
      <p:sp>
        <p:nvSpPr>
          <p:cNvPr id="387" name="TextBox 72"/>
          <p:cNvSpPr txBox="1">
            <a:spLocks noChangeArrowheads="1"/>
          </p:cNvSpPr>
          <p:nvPr/>
        </p:nvSpPr>
        <p:spPr bwMode="auto">
          <a:xfrm>
            <a:off x="3752850" y="2171700"/>
            <a:ext cx="409575"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j</a:t>
            </a:r>
          </a:p>
        </p:txBody>
      </p:sp>
      <p:sp>
        <p:nvSpPr>
          <p:cNvPr id="388" name="TextBox 73"/>
          <p:cNvSpPr txBox="1">
            <a:spLocks noChangeArrowheads="1"/>
          </p:cNvSpPr>
          <p:nvPr/>
        </p:nvSpPr>
        <p:spPr bwMode="auto">
          <a:xfrm>
            <a:off x="4695825" y="2160588"/>
            <a:ext cx="466725"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n</a:t>
            </a:r>
          </a:p>
        </p:txBody>
      </p:sp>
      <p:sp>
        <p:nvSpPr>
          <p:cNvPr id="389" name="TextBox 78"/>
          <p:cNvSpPr txBox="1">
            <a:spLocks noChangeArrowheads="1"/>
          </p:cNvSpPr>
          <p:nvPr/>
        </p:nvSpPr>
        <p:spPr bwMode="auto">
          <a:xfrm>
            <a:off x="4229100" y="2352675"/>
            <a:ext cx="952500" cy="276225"/>
          </a:xfrm>
          <a:prstGeom prst="rect">
            <a:avLst/>
          </a:prstGeom>
          <a:noFill/>
          <a:ln w="9525">
            <a:noFill/>
            <a:miter lim="800000"/>
            <a:headEnd/>
            <a:tailEnd/>
          </a:ln>
        </p:spPr>
        <p:txBody>
          <a:bodyPr lIns="91439" tIns="45719" rIns="91439" bIns="45719">
            <a:spAutoFit/>
          </a:bodyPr>
          <a:lstStyle/>
          <a:p>
            <a:r>
              <a:rPr lang="en-US" sz="1200" b="1">
                <a:latin typeface="Calibri" pitchFamily="34" charset="0"/>
              </a:rPr>
              <a:t>…</a:t>
            </a:r>
            <a:endParaRPr lang="en-US" sz="1200">
              <a:latin typeface="Calibri" pitchFamily="34" charset="0"/>
            </a:endParaRPr>
          </a:p>
        </p:txBody>
      </p:sp>
      <p:sp>
        <p:nvSpPr>
          <p:cNvPr id="390" name="Rounded Rectangle 165"/>
          <p:cNvSpPr>
            <a:spLocks noChangeArrowheads="1"/>
          </p:cNvSpPr>
          <p:nvPr/>
        </p:nvSpPr>
        <p:spPr bwMode="auto">
          <a:xfrm>
            <a:off x="2219325" y="2057400"/>
            <a:ext cx="3028950" cy="838200"/>
          </a:xfrm>
          <a:prstGeom prst="roundRect">
            <a:avLst>
              <a:gd name="adj" fmla="val 16667"/>
            </a:avLst>
          </a:prstGeom>
          <a:noFill/>
          <a:ln w="25400" algn="ctr">
            <a:solidFill>
              <a:srgbClr val="385D8A"/>
            </a:solidFill>
            <a:prstDash val="sysDot"/>
            <a:round/>
            <a:headEnd/>
            <a:tailEnd/>
          </a:ln>
        </p:spPr>
        <p:txBody>
          <a:bodyPr lIns="91439" tIns="45719" rIns="91439" bIns="45719" anchor="ctr"/>
          <a:lstStyle/>
          <a:p>
            <a:pPr algn="ctr"/>
            <a:endParaRPr lang="en-US">
              <a:solidFill>
                <a:srgbClr val="FFFFFF"/>
              </a:solidFill>
              <a:latin typeface="Calibri" pitchFamily="34" charset="0"/>
            </a:endParaRPr>
          </a:p>
        </p:txBody>
      </p:sp>
      <p:sp>
        <p:nvSpPr>
          <p:cNvPr id="391" name="TextBox 145"/>
          <p:cNvSpPr txBox="1">
            <a:spLocks noChangeArrowheads="1"/>
          </p:cNvSpPr>
          <p:nvPr/>
        </p:nvSpPr>
        <p:spPr bwMode="auto">
          <a:xfrm>
            <a:off x="838200" y="2286000"/>
            <a:ext cx="1524000" cy="457200"/>
          </a:xfrm>
          <a:prstGeom prst="rect">
            <a:avLst/>
          </a:prstGeom>
          <a:noFill/>
          <a:ln w="9525">
            <a:noFill/>
            <a:miter lim="800000"/>
            <a:headEnd/>
            <a:tailEnd/>
          </a:ln>
        </p:spPr>
        <p:txBody>
          <a:bodyPr lIns="91439" tIns="45719" rIns="91439" bIns="45719">
            <a:spAutoFit/>
          </a:bodyPr>
          <a:lstStyle/>
          <a:p>
            <a:r>
              <a:rPr lang="en-US" sz="1200">
                <a:latin typeface="Calibri" pitchFamily="34" charset="0"/>
              </a:rPr>
              <a:t>(1)  Segmentation</a:t>
            </a:r>
            <a:br>
              <a:rPr lang="en-US" sz="1200">
                <a:latin typeface="Calibri" pitchFamily="34" charset="0"/>
              </a:rPr>
            </a:br>
            <a:r>
              <a:rPr lang="en-US" sz="1200">
                <a:latin typeface="Calibri" pitchFamily="34" charset="0"/>
              </a:rPr>
              <a:t> of reads</a:t>
            </a:r>
          </a:p>
        </p:txBody>
      </p:sp>
      <p:grpSp>
        <p:nvGrpSpPr>
          <p:cNvPr id="393" name="Group 81"/>
          <p:cNvGrpSpPr>
            <a:grpSpLocks/>
          </p:cNvGrpSpPr>
          <p:nvPr/>
        </p:nvGrpSpPr>
        <p:grpSpPr bwMode="auto">
          <a:xfrm>
            <a:off x="723900" y="3732213"/>
            <a:ext cx="2781300" cy="2655887"/>
            <a:chOff x="2460" y="2215"/>
            <a:chExt cx="1752" cy="1673"/>
          </a:xfrm>
        </p:grpSpPr>
        <p:sp>
          <p:nvSpPr>
            <p:cNvPr id="437" name="Rounded Rectangle 166"/>
            <p:cNvSpPr>
              <a:spLocks noChangeArrowheads="1"/>
            </p:cNvSpPr>
            <p:nvPr/>
          </p:nvSpPr>
          <p:spPr bwMode="auto">
            <a:xfrm>
              <a:off x="2460" y="2215"/>
              <a:ext cx="1752" cy="1673"/>
            </a:xfrm>
            <a:prstGeom prst="roundRect">
              <a:avLst>
                <a:gd name="adj" fmla="val 16667"/>
              </a:avLst>
            </a:prstGeom>
            <a:noFill/>
            <a:ln w="25400" algn="ctr">
              <a:solidFill>
                <a:srgbClr val="385D8A"/>
              </a:solidFill>
              <a:prstDash val="sysDot"/>
              <a:round/>
              <a:headEnd/>
              <a:tailEnd/>
            </a:ln>
          </p:spPr>
          <p:txBody>
            <a:bodyPr lIns="91439" tIns="45719" rIns="91439" bIns="45719" anchor="ctr"/>
            <a:lstStyle/>
            <a:p>
              <a:pPr algn="ctr"/>
              <a:endParaRPr lang="en-US">
                <a:solidFill>
                  <a:srgbClr val="FFFFFF"/>
                </a:solidFill>
                <a:latin typeface="Calibri" pitchFamily="34" charset="0"/>
              </a:endParaRPr>
            </a:p>
          </p:txBody>
        </p:sp>
        <p:cxnSp>
          <p:nvCxnSpPr>
            <p:cNvPr id="438" name="Straight Connector 437"/>
            <p:cNvCxnSpPr/>
            <p:nvPr/>
          </p:nvCxnSpPr>
          <p:spPr>
            <a:xfrm flipV="1">
              <a:off x="2566" y="2510"/>
              <a:ext cx="13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V="1">
              <a:off x="2754" y="2453"/>
              <a:ext cx="215"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flipV="1">
              <a:off x="2989" y="2453"/>
              <a:ext cx="215"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flipV="1">
              <a:off x="2484" y="3069"/>
              <a:ext cx="15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flipV="1">
              <a:off x="2754" y="3003"/>
              <a:ext cx="215" cy="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flipV="1">
              <a:off x="3510" y="3003"/>
              <a:ext cx="215" cy="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44" name="TextBox 80"/>
            <p:cNvSpPr txBox="1">
              <a:spLocks noChangeArrowheads="1"/>
            </p:cNvSpPr>
            <p:nvPr/>
          </p:nvSpPr>
          <p:spPr bwMode="auto">
            <a:xfrm>
              <a:off x="2748" y="2790"/>
              <a:ext cx="222" cy="173"/>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j</a:t>
              </a:r>
            </a:p>
          </p:txBody>
        </p:sp>
        <p:sp>
          <p:nvSpPr>
            <p:cNvPr id="445" name="TextBox 81"/>
            <p:cNvSpPr txBox="1">
              <a:spLocks noChangeArrowheads="1"/>
            </p:cNvSpPr>
            <p:nvPr/>
          </p:nvSpPr>
          <p:spPr bwMode="auto">
            <a:xfrm>
              <a:off x="3492" y="2814"/>
              <a:ext cx="360" cy="173"/>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j+2</a:t>
              </a:r>
            </a:p>
          </p:txBody>
        </p:sp>
        <p:sp>
          <p:nvSpPr>
            <p:cNvPr id="446" name="TextBox 85"/>
            <p:cNvSpPr txBox="1">
              <a:spLocks noChangeArrowheads="1"/>
            </p:cNvSpPr>
            <p:nvPr/>
          </p:nvSpPr>
          <p:spPr bwMode="auto">
            <a:xfrm>
              <a:off x="3036" y="2694"/>
              <a:ext cx="468" cy="173"/>
            </a:xfrm>
            <a:prstGeom prst="rect">
              <a:avLst/>
            </a:prstGeom>
            <a:noFill/>
            <a:ln w="9525">
              <a:noFill/>
              <a:miter lim="800000"/>
              <a:headEnd/>
              <a:tailEnd/>
            </a:ln>
          </p:spPr>
          <p:txBody>
            <a:bodyPr lIns="91439" tIns="45719" rIns="91439" bIns="45719">
              <a:spAutoFit/>
            </a:bodyPr>
            <a:lstStyle/>
            <a:p>
              <a:r>
                <a:rPr lang="en-US" sz="1200">
                  <a:latin typeface="Calibri" pitchFamily="34" charset="0"/>
                </a:rPr>
                <a:t>? t</a:t>
              </a:r>
              <a:r>
                <a:rPr lang="en-US" sz="1200" baseline="-25000">
                  <a:latin typeface="Calibri" pitchFamily="34" charset="0"/>
                </a:rPr>
                <a:t>j+1</a:t>
              </a:r>
            </a:p>
          </p:txBody>
        </p:sp>
        <p:sp>
          <p:nvSpPr>
            <p:cNvPr id="447" name="TextBox 94"/>
            <p:cNvSpPr txBox="1">
              <a:spLocks noChangeArrowheads="1"/>
            </p:cNvSpPr>
            <p:nvPr/>
          </p:nvSpPr>
          <p:spPr bwMode="auto">
            <a:xfrm>
              <a:off x="2754" y="2256"/>
              <a:ext cx="210" cy="174"/>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j</a:t>
              </a:r>
            </a:p>
          </p:txBody>
        </p:sp>
        <p:sp>
          <p:nvSpPr>
            <p:cNvPr id="448" name="TextBox 95"/>
            <p:cNvSpPr txBox="1">
              <a:spLocks noChangeArrowheads="1"/>
            </p:cNvSpPr>
            <p:nvPr/>
          </p:nvSpPr>
          <p:spPr bwMode="auto">
            <a:xfrm>
              <a:off x="2970" y="2256"/>
              <a:ext cx="360" cy="174"/>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j+1</a:t>
              </a:r>
            </a:p>
          </p:txBody>
        </p:sp>
        <p:sp>
          <p:nvSpPr>
            <p:cNvPr id="449" name="TextBox 96"/>
            <p:cNvSpPr txBox="1">
              <a:spLocks noChangeArrowheads="1"/>
            </p:cNvSpPr>
            <p:nvPr/>
          </p:nvSpPr>
          <p:spPr bwMode="auto">
            <a:xfrm>
              <a:off x="3876" y="2378"/>
              <a:ext cx="258" cy="174"/>
            </a:xfrm>
            <a:prstGeom prst="rect">
              <a:avLst/>
            </a:prstGeom>
            <a:noFill/>
            <a:ln w="9525">
              <a:noFill/>
              <a:miter lim="800000"/>
              <a:headEnd/>
              <a:tailEnd/>
            </a:ln>
          </p:spPr>
          <p:txBody>
            <a:bodyPr lIns="91439" tIns="45719" rIns="91439" bIns="45719">
              <a:spAutoFit/>
            </a:bodyPr>
            <a:lstStyle/>
            <a:p>
              <a:r>
                <a:rPr lang="en-US" sz="1200">
                  <a:latin typeface="Calibri" pitchFamily="34" charset="0"/>
                </a:rPr>
                <a:t>3’</a:t>
              </a:r>
            </a:p>
          </p:txBody>
        </p:sp>
        <p:sp>
          <p:nvSpPr>
            <p:cNvPr id="450" name="TextBox 97"/>
            <p:cNvSpPr txBox="1">
              <a:spLocks noChangeArrowheads="1"/>
            </p:cNvSpPr>
            <p:nvPr/>
          </p:nvSpPr>
          <p:spPr bwMode="auto">
            <a:xfrm>
              <a:off x="2466" y="2378"/>
              <a:ext cx="258" cy="174"/>
            </a:xfrm>
            <a:prstGeom prst="rect">
              <a:avLst/>
            </a:prstGeom>
            <a:noFill/>
            <a:ln w="9525">
              <a:noFill/>
              <a:miter lim="800000"/>
              <a:headEnd/>
              <a:tailEnd/>
            </a:ln>
          </p:spPr>
          <p:txBody>
            <a:bodyPr lIns="91439" tIns="45719" rIns="91439" bIns="45719">
              <a:spAutoFit/>
            </a:bodyPr>
            <a:lstStyle/>
            <a:p>
              <a:r>
                <a:rPr lang="en-US" sz="1200">
                  <a:latin typeface="Calibri" pitchFamily="34" charset="0"/>
                </a:rPr>
                <a:t>5’</a:t>
              </a:r>
            </a:p>
          </p:txBody>
        </p:sp>
        <p:sp>
          <p:nvSpPr>
            <p:cNvPr id="451" name="TextBox 98"/>
            <p:cNvSpPr txBox="1">
              <a:spLocks noChangeArrowheads="1"/>
            </p:cNvSpPr>
            <p:nvPr/>
          </p:nvSpPr>
          <p:spPr bwMode="auto">
            <a:xfrm>
              <a:off x="3420" y="2215"/>
              <a:ext cx="594" cy="174"/>
            </a:xfrm>
            <a:prstGeom prst="rect">
              <a:avLst/>
            </a:prstGeom>
            <a:noFill/>
            <a:ln w="9525">
              <a:noFill/>
              <a:miter lim="800000"/>
              <a:headEnd/>
              <a:tailEnd/>
            </a:ln>
          </p:spPr>
          <p:txBody>
            <a:bodyPr lIns="91439" tIns="45719" rIns="91439" bIns="45719">
              <a:spAutoFit/>
            </a:bodyPr>
            <a:lstStyle/>
            <a:p>
              <a:r>
                <a:rPr lang="en-US" sz="1200">
                  <a:latin typeface="Calibri" pitchFamily="34" charset="0"/>
                </a:rPr>
                <a:t>Contiguous</a:t>
              </a:r>
            </a:p>
          </p:txBody>
        </p:sp>
        <p:sp>
          <p:nvSpPr>
            <p:cNvPr id="452" name="TextBox 99"/>
            <p:cNvSpPr txBox="1">
              <a:spLocks noChangeArrowheads="1"/>
            </p:cNvSpPr>
            <p:nvPr/>
          </p:nvSpPr>
          <p:spPr bwMode="auto">
            <a:xfrm>
              <a:off x="3276" y="2599"/>
              <a:ext cx="858" cy="288"/>
            </a:xfrm>
            <a:prstGeom prst="rect">
              <a:avLst/>
            </a:prstGeom>
            <a:noFill/>
            <a:ln w="9525">
              <a:noFill/>
              <a:miter lim="800000"/>
              <a:headEnd/>
              <a:tailEnd/>
            </a:ln>
          </p:spPr>
          <p:txBody>
            <a:bodyPr lIns="91439" tIns="45719" rIns="91439" bIns="45719">
              <a:spAutoFit/>
            </a:bodyPr>
            <a:lstStyle/>
            <a:p>
              <a:r>
                <a:rPr lang="en-US" sz="1200">
                  <a:latin typeface="Calibri" pitchFamily="34" charset="0"/>
                </a:rPr>
                <a:t>Missed alignment  </a:t>
              </a:r>
            </a:p>
            <a:p>
              <a:r>
                <a:rPr lang="en-US" sz="1200">
                  <a:latin typeface="Calibri" pitchFamily="34" charset="0"/>
                </a:rPr>
                <a:t>double anchored</a:t>
              </a:r>
            </a:p>
          </p:txBody>
        </p:sp>
        <p:cxnSp>
          <p:nvCxnSpPr>
            <p:cNvPr id="453" name="Straight Connector 452"/>
            <p:cNvCxnSpPr/>
            <p:nvPr/>
          </p:nvCxnSpPr>
          <p:spPr>
            <a:xfrm flipV="1">
              <a:off x="2700" y="3625"/>
              <a:ext cx="11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flipV="1">
              <a:off x="2754" y="3562"/>
              <a:ext cx="215"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55" name="TextBox 103"/>
            <p:cNvSpPr txBox="1">
              <a:spLocks noChangeArrowheads="1"/>
            </p:cNvSpPr>
            <p:nvPr/>
          </p:nvSpPr>
          <p:spPr bwMode="auto">
            <a:xfrm>
              <a:off x="2748" y="3313"/>
              <a:ext cx="360" cy="173"/>
            </a:xfrm>
            <a:prstGeom prst="rect">
              <a:avLst/>
            </a:prstGeom>
            <a:noFill/>
            <a:ln w="9525">
              <a:noFill/>
              <a:miter lim="800000"/>
              <a:headEnd/>
              <a:tailEnd/>
            </a:ln>
          </p:spPr>
          <p:txBody>
            <a:bodyPr lIns="91439" tIns="45719" rIns="91439" bIns="45719">
              <a:spAutoFit/>
            </a:bodyPr>
            <a:lstStyle/>
            <a:p>
              <a:r>
                <a:rPr lang="en-US" sz="1200" dirty="0" err="1" smtClean="0">
                  <a:latin typeface="Calibri" pitchFamily="34" charset="0"/>
                </a:rPr>
                <a:t>t</a:t>
              </a:r>
              <a:r>
                <a:rPr lang="en-US" sz="1200" baseline="-25000" dirty="0" err="1" smtClean="0">
                  <a:latin typeface="Calibri" pitchFamily="34" charset="0"/>
                </a:rPr>
                <a:t>j</a:t>
              </a:r>
              <a:endParaRPr lang="en-US" sz="1200" baseline="-25000" dirty="0">
                <a:latin typeface="Calibri" pitchFamily="34" charset="0"/>
              </a:endParaRPr>
            </a:p>
          </p:txBody>
        </p:sp>
        <p:sp>
          <p:nvSpPr>
            <p:cNvPr id="456" name="TextBox 104"/>
            <p:cNvSpPr txBox="1">
              <a:spLocks noChangeArrowheads="1"/>
            </p:cNvSpPr>
            <p:nvPr/>
          </p:nvSpPr>
          <p:spPr bwMode="auto">
            <a:xfrm>
              <a:off x="3060" y="3277"/>
              <a:ext cx="756" cy="250"/>
            </a:xfrm>
            <a:prstGeom prst="rect">
              <a:avLst/>
            </a:prstGeom>
            <a:noFill/>
            <a:ln w="9525">
              <a:noFill/>
              <a:miter lim="800000"/>
              <a:headEnd/>
              <a:tailEnd/>
            </a:ln>
          </p:spPr>
          <p:txBody>
            <a:bodyPr lIns="91439" tIns="45719" rIns="91439" bIns="45719">
              <a:spAutoFit/>
            </a:bodyPr>
            <a:lstStyle/>
            <a:p>
              <a:r>
                <a:rPr lang="en-US" sz="1200">
                  <a:latin typeface="Calibri" pitchFamily="34" charset="0"/>
                </a:rPr>
                <a:t>? t</a:t>
              </a:r>
              <a:r>
                <a:rPr lang="en-US" sz="1200" baseline="-25000">
                  <a:latin typeface="Calibri" pitchFamily="34" charset="0"/>
                </a:rPr>
                <a:t>j+1</a:t>
              </a:r>
            </a:p>
            <a:p>
              <a:endParaRPr lang="en-US" sz="1200" baseline="-25000">
                <a:latin typeface="Calibri" pitchFamily="34" charset="0"/>
              </a:endParaRPr>
            </a:p>
          </p:txBody>
        </p:sp>
        <p:sp>
          <p:nvSpPr>
            <p:cNvPr id="457" name="TextBox 105"/>
            <p:cNvSpPr txBox="1">
              <a:spLocks noChangeArrowheads="1"/>
            </p:cNvSpPr>
            <p:nvPr/>
          </p:nvSpPr>
          <p:spPr bwMode="auto">
            <a:xfrm>
              <a:off x="3324" y="3272"/>
              <a:ext cx="864" cy="288"/>
            </a:xfrm>
            <a:prstGeom prst="rect">
              <a:avLst/>
            </a:prstGeom>
            <a:noFill/>
            <a:ln w="9525">
              <a:noFill/>
              <a:miter lim="800000"/>
              <a:headEnd/>
              <a:tailEnd/>
            </a:ln>
          </p:spPr>
          <p:txBody>
            <a:bodyPr lIns="91439" tIns="45719" rIns="91439" bIns="45719">
              <a:spAutoFit/>
            </a:bodyPr>
            <a:lstStyle/>
            <a:p>
              <a:r>
                <a:rPr lang="en-US" sz="1200">
                  <a:latin typeface="Calibri" pitchFamily="34" charset="0"/>
                </a:rPr>
                <a:t>Missed alignment </a:t>
              </a:r>
            </a:p>
            <a:p>
              <a:r>
                <a:rPr lang="en-US" sz="1200">
                  <a:latin typeface="Calibri" pitchFamily="34" charset="0"/>
                </a:rPr>
                <a:t>single anchored</a:t>
              </a:r>
            </a:p>
          </p:txBody>
        </p:sp>
        <p:cxnSp>
          <p:nvCxnSpPr>
            <p:cNvPr id="458" name="Straight Connector 457"/>
            <p:cNvCxnSpPr/>
            <p:nvPr/>
          </p:nvCxnSpPr>
          <p:spPr>
            <a:xfrm flipV="1">
              <a:off x="3241" y="2453"/>
              <a:ext cx="215"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59" name="TextBox 150"/>
            <p:cNvSpPr txBox="1">
              <a:spLocks noChangeArrowheads="1"/>
            </p:cNvSpPr>
            <p:nvPr/>
          </p:nvSpPr>
          <p:spPr bwMode="auto">
            <a:xfrm>
              <a:off x="3222" y="2248"/>
              <a:ext cx="360" cy="174"/>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j+2</a:t>
              </a:r>
            </a:p>
          </p:txBody>
        </p:sp>
      </p:grpSp>
      <p:sp>
        <p:nvSpPr>
          <p:cNvPr id="394" name="Line 137"/>
          <p:cNvSpPr>
            <a:spLocks noChangeShapeType="1"/>
          </p:cNvSpPr>
          <p:nvPr/>
        </p:nvSpPr>
        <p:spPr bwMode="auto">
          <a:xfrm>
            <a:off x="3352800" y="4572000"/>
            <a:ext cx="914400" cy="0"/>
          </a:xfrm>
          <a:prstGeom prst="line">
            <a:avLst/>
          </a:prstGeom>
          <a:noFill/>
          <a:ln w="19050">
            <a:solidFill>
              <a:srgbClr val="00B0F0"/>
            </a:solidFill>
            <a:prstDash val="sysDash"/>
            <a:round/>
            <a:headEnd/>
            <a:tailEnd type="triangle" w="lg" len="lg"/>
          </a:ln>
        </p:spPr>
        <p:txBody>
          <a:bodyPr/>
          <a:lstStyle/>
          <a:p>
            <a:endParaRPr lang="en-US"/>
          </a:p>
        </p:txBody>
      </p:sp>
      <p:sp>
        <p:nvSpPr>
          <p:cNvPr id="395" name="Line 138"/>
          <p:cNvSpPr>
            <a:spLocks noChangeShapeType="1"/>
          </p:cNvSpPr>
          <p:nvPr/>
        </p:nvSpPr>
        <p:spPr bwMode="auto">
          <a:xfrm>
            <a:off x="3352800" y="5695950"/>
            <a:ext cx="914400" cy="0"/>
          </a:xfrm>
          <a:prstGeom prst="line">
            <a:avLst/>
          </a:prstGeom>
          <a:noFill/>
          <a:ln w="19050">
            <a:solidFill>
              <a:srgbClr val="00B0F0"/>
            </a:solidFill>
            <a:prstDash val="sysDash"/>
            <a:round/>
            <a:headEnd/>
            <a:tailEnd type="triangle" w="lg" len="lg"/>
          </a:ln>
        </p:spPr>
        <p:txBody>
          <a:bodyPr/>
          <a:lstStyle/>
          <a:p>
            <a:endParaRPr lang="en-US"/>
          </a:p>
        </p:txBody>
      </p:sp>
      <p:cxnSp>
        <p:nvCxnSpPr>
          <p:cNvPr id="396" name="Straight Connector 395"/>
          <p:cNvCxnSpPr/>
          <p:nvPr/>
        </p:nvCxnSpPr>
        <p:spPr>
          <a:xfrm flipV="1">
            <a:off x="4171950" y="5126038"/>
            <a:ext cx="24288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flipV="1">
            <a:off x="4572000" y="5059363"/>
            <a:ext cx="341313"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flipV="1">
            <a:off x="5772150" y="5059363"/>
            <a:ext cx="341313"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99" name="TextBox 115"/>
          <p:cNvSpPr txBox="1">
            <a:spLocks noChangeArrowheads="1"/>
          </p:cNvSpPr>
          <p:nvPr/>
        </p:nvSpPr>
        <p:spPr bwMode="auto">
          <a:xfrm>
            <a:off x="4492625" y="4735513"/>
            <a:ext cx="422275"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j</a:t>
            </a:r>
          </a:p>
        </p:txBody>
      </p:sp>
      <p:sp>
        <p:nvSpPr>
          <p:cNvPr id="400" name="TextBox 116"/>
          <p:cNvSpPr txBox="1">
            <a:spLocks noChangeArrowheads="1"/>
          </p:cNvSpPr>
          <p:nvPr/>
        </p:nvSpPr>
        <p:spPr bwMode="auto">
          <a:xfrm>
            <a:off x="5800725" y="4735513"/>
            <a:ext cx="57150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j+2</a:t>
            </a:r>
          </a:p>
        </p:txBody>
      </p:sp>
      <p:sp>
        <p:nvSpPr>
          <p:cNvPr id="401" name="TextBox 117"/>
          <p:cNvSpPr txBox="1">
            <a:spLocks noChangeArrowheads="1"/>
          </p:cNvSpPr>
          <p:nvPr/>
        </p:nvSpPr>
        <p:spPr bwMode="auto">
          <a:xfrm>
            <a:off x="5162550" y="4419600"/>
            <a:ext cx="742950" cy="274638"/>
          </a:xfrm>
          <a:prstGeom prst="rect">
            <a:avLst/>
          </a:prstGeom>
          <a:noFill/>
          <a:ln w="9525">
            <a:noFill/>
            <a:miter lim="800000"/>
            <a:headEnd/>
            <a:tailEnd/>
          </a:ln>
        </p:spPr>
        <p:txBody>
          <a:bodyPr lIns="91439" tIns="45719" rIns="91439" bIns="45719">
            <a:spAutoFit/>
          </a:bodyPr>
          <a:lstStyle/>
          <a:p>
            <a:r>
              <a:rPr lang="en-US" sz="1200">
                <a:latin typeface="Calibri" pitchFamily="34" charset="0"/>
              </a:rPr>
              <a:t>? t</a:t>
            </a:r>
            <a:r>
              <a:rPr lang="en-US" sz="1200" baseline="-25000">
                <a:latin typeface="Calibri" pitchFamily="34" charset="0"/>
              </a:rPr>
              <a:t>j+1</a:t>
            </a:r>
          </a:p>
        </p:txBody>
      </p:sp>
      <p:cxnSp>
        <p:nvCxnSpPr>
          <p:cNvPr id="402" name="Straight Connector 401"/>
          <p:cNvCxnSpPr/>
          <p:nvPr/>
        </p:nvCxnSpPr>
        <p:spPr>
          <a:xfrm flipV="1">
            <a:off x="4495800" y="5995988"/>
            <a:ext cx="1828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flipV="1">
            <a:off x="4600575" y="5959475"/>
            <a:ext cx="341313"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04" name="TextBox 121"/>
          <p:cNvSpPr txBox="1">
            <a:spLocks noChangeArrowheads="1"/>
          </p:cNvSpPr>
          <p:nvPr/>
        </p:nvSpPr>
        <p:spPr bwMode="auto">
          <a:xfrm>
            <a:off x="4492625" y="5573713"/>
            <a:ext cx="571500" cy="274637"/>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j</a:t>
            </a:r>
          </a:p>
        </p:txBody>
      </p:sp>
      <p:sp>
        <p:nvSpPr>
          <p:cNvPr id="405" name="TextBox 122"/>
          <p:cNvSpPr txBox="1">
            <a:spLocks noChangeArrowheads="1"/>
          </p:cNvSpPr>
          <p:nvPr/>
        </p:nvSpPr>
        <p:spPr bwMode="auto">
          <a:xfrm>
            <a:off x="5010150" y="5257800"/>
            <a:ext cx="1200150" cy="39687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 t</a:t>
            </a:r>
            <a:r>
              <a:rPr lang="en-US" sz="1200" baseline="-25000">
                <a:latin typeface="Calibri" pitchFamily="34" charset="0"/>
              </a:rPr>
              <a:t>j+1</a:t>
            </a:r>
          </a:p>
          <a:p>
            <a:endParaRPr lang="en-US" sz="1200" baseline="-25000">
              <a:latin typeface="Calibri" pitchFamily="34" charset="0"/>
            </a:endParaRPr>
          </a:p>
        </p:txBody>
      </p:sp>
      <p:cxnSp>
        <p:nvCxnSpPr>
          <p:cNvPr id="406" name="Straight Connector 405"/>
          <p:cNvCxnSpPr/>
          <p:nvPr/>
        </p:nvCxnSpPr>
        <p:spPr>
          <a:xfrm>
            <a:off x="5400675" y="5962650"/>
            <a:ext cx="1143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407" name="TextBox 127"/>
          <p:cNvSpPr txBox="1">
            <a:spLocks noChangeArrowheads="1"/>
          </p:cNvSpPr>
          <p:nvPr/>
        </p:nvSpPr>
        <p:spPr bwMode="auto">
          <a:xfrm>
            <a:off x="5343525" y="5924550"/>
            <a:ext cx="1200150" cy="39687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s</a:t>
            </a:r>
            <a:r>
              <a:rPr lang="en-US" sz="1200" baseline="-25000">
                <a:latin typeface="Calibri" pitchFamily="34" charset="0"/>
              </a:rPr>
              <a:t>(j+1)</a:t>
            </a:r>
          </a:p>
          <a:p>
            <a:endParaRPr lang="en-US" sz="1200" baseline="-25000">
              <a:latin typeface="Calibri" pitchFamily="34" charset="0"/>
            </a:endParaRPr>
          </a:p>
        </p:txBody>
      </p:sp>
      <p:cxnSp>
        <p:nvCxnSpPr>
          <p:cNvPr id="408" name="Straight Connector 407"/>
          <p:cNvCxnSpPr/>
          <p:nvPr/>
        </p:nvCxnSpPr>
        <p:spPr>
          <a:xfrm flipV="1">
            <a:off x="5181600" y="4697413"/>
            <a:ext cx="341313"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rot="5400000">
            <a:off x="4895850" y="4754563"/>
            <a:ext cx="304800" cy="2667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rot="5400000">
            <a:off x="5073650" y="4776788"/>
            <a:ext cx="339725" cy="257175"/>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rot="16200000" flipH="1">
            <a:off x="5353050" y="4792663"/>
            <a:ext cx="342900" cy="228600"/>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rot="16200000" flipH="1">
            <a:off x="5478462" y="4781551"/>
            <a:ext cx="339725" cy="2476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V="1">
            <a:off x="5057775" y="5532438"/>
            <a:ext cx="341313"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rot="5400000">
            <a:off x="4810919" y="5706269"/>
            <a:ext cx="388937" cy="1238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rot="5400000">
            <a:off x="4972844" y="5715794"/>
            <a:ext cx="388937" cy="104775"/>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16200000" flipH="1">
            <a:off x="5072856" y="5720557"/>
            <a:ext cx="388937" cy="95250"/>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rot="16200000" flipH="1">
            <a:off x="5268119" y="5715794"/>
            <a:ext cx="388937" cy="10477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18" name="TextBox 289"/>
          <p:cNvSpPr txBox="1">
            <a:spLocks noChangeArrowheads="1"/>
          </p:cNvSpPr>
          <p:nvPr/>
        </p:nvSpPr>
        <p:spPr bwMode="auto">
          <a:xfrm>
            <a:off x="6362700" y="4859338"/>
            <a:ext cx="409575"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3’</a:t>
            </a:r>
          </a:p>
        </p:txBody>
      </p:sp>
      <p:sp>
        <p:nvSpPr>
          <p:cNvPr id="419" name="TextBox 290"/>
          <p:cNvSpPr txBox="1">
            <a:spLocks noChangeArrowheads="1"/>
          </p:cNvSpPr>
          <p:nvPr/>
        </p:nvSpPr>
        <p:spPr bwMode="auto">
          <a:xfrm>
            <a:off x="4083050" y="4859338"/>
            <a:ext cx="409575"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5’</a:t>
            </a:r>
          </a:p>
        </p:txBody>
      </p:sp>
      <p:sp>
        <p:nvSpPr>
          <p:cNvPr id="420" name="Rounded Rectangle 167"/>
          <p:cNvSpPr>
            <a:spLocks noChangeArrowheads="1"/>
          </p:cNvSpPr>
          <p:nvPr/>
        </p:nvSpPr>
        <p:spPr bwMode="auto">
          <a:xfrm>
            <a:off x="4038600" y="3733800"/>
            <a:ext cx="2667000" cy="2628900"/>
          </a:xfrm>
          <a:prstGeom prst="roundRect">
            <a:avLst>
              <a:gd name="adj" fmla="val 16667"/>
            </a:avLst>
          </a:prstGeom>
          <a:noFill/>
          <a:ln w="25400" algn="ctr">
            <a:solidFill>
              <a:srgbClr val="385D8A"/>
            </a:solidFill>
            <a:prstDash val="sysDot"/>
            <a:round/>
            <a:headEnd/>
            <a:tailEnd/>
          </a:ln>
        </p:spPr>
        <p:txBody>
          <a:bodyPr lIns="91439" tIns="45719" rIns="91439" bIns="45719" anchor="ctr"/>
          <a:lstStyle/>
          <a:p>
            <a:pPr algn="ctr"/>
            <a:endParaRPr lang="en-US">
              <a:solidFill>
                <a:srgbClr val="FFFFFF"/>
              </a:solidFill>
              <a:latin typeface="Calibri" pitchFamily="34" charset="0"/>
            </a:endParaRPr>
          </a:p>
        </p:txBody>
      </p:sp>
      <p:sp>
        <p:nvSpPr>
          <p:cNvPr id="421" name="TextBox 146"/>
          <p:cNvSpPr txBox="1">
            <a:spLocks noChangeArrowheads="1"/>
          </p:cNvSpPr>
          <p:nvPr/>
        </p:nvSpPr>
        <p:spPr bwMode="auto">
          <a:xfrm>
            <a:off x="914400" y="3352800"/>
            <a:ext cx="2476500" cy="274638"/>
          </a:xfrm>
          <a:prstGeom prst="rect">
            <a:avLst/>
          </a:prstGeom>
          <a:noFill/>
          <a:ln w="9525">
            <a:noFill/>
            <a:miter lim="800000"/>
            <a:headEnd/>
            <a:tailEnd/>
          </a:ln>
        </p:spPr>
        <p:txBody>
          <a:bodyPr lIns="91439" tIns="45719" rIns="91439" bIns="45719">
            <a:spAutoFit/>
          </a:bodyPr>
          <a:lstStyle/>
          <a:p>
            <a:r>
              <a:rPr lang="en-US" sz="1200">
                <a:latin typeface="Calibri" pitchFamily="34" charset="0"/>
              </a:rPr>
              <a:t>(2) Segment exonic alignment</a:t>
            </a:r>
          </a:p>
        </p:txBody>
      </p:sp>
      <p:sp>
        <p:nvSpPr>
          <p:cNvPr id="422" name="TextBox 147"/>
          <p:cNvSpPr txBox="1">
            <a:spLocks noChangeArrowheads="1"/>
          </p:cNvSpPr>
          <p:nvPr/>
        </p:nvSpPr>
        <p:spPr bwMode="auto">
          <a:xfrm>
            <a:off x="4343400" y="3352800"/>
            <a:ext cx="2133600" cy="274638"/>
          </a:xfrm>
          <a:prstGeom prst="rect">
            <a:avLst/>
          </a:prstGeom>
          <a:noFill/>
          <a:ln w="9525">
            <a:noFill/>
            <a:miter lim="800000"/>
            <a:headEnd/>
            <a:tailEnd/>
          </a:ln>
        </p:spPr>
        <p:txBody>
          <a:bodyPr lIns="91439" tIns="45719" rIns="91439" bIns="45719">
            <a:spAutoFit/>
          </a:bodyPr>
          <a:lstStyle/>
          <a:p>
            <a:r>
              <a:rPr lang="en-US" sz="1200">
                <a:latin typeface="Calibri" pitchFamily="34" charset="0"/>
              </a:rPr>
              <a:t>(3) Segment spliced alignment</a:t>
            </a:r>
          </a:p>
        </p:txBody>
      </p:sp>
      <p:sp>
        <p:nvSpPr>
          <p:cNvPr id="423" name="AutoShape 162"/>
          <p:cNvSpPr>
            <a:spLocks noChangeArrowheads="1"/>
          </p:cNvSpPr>
          <p:nvPr/>
        </p:nvSpPr>
        <p:spPr bwMode="auto">
          <a:xfrm>
            <a:off x="3581400" y="1752600"/>
            <a:ext cx="304800" cy="228600"/>
          </a:xfrm>
          <a:prstGeom prst="downArrow">
            <a:avLst>
              <a:gd name="adj1" fmla="val 50000"/>
              <a:gd name="adj2" fmla="val 25000"/>
            </a:avLst>
          </a:prstGeom>
          <a:solidFill>
            <a:srgbClr val="0070C0"/>
          </a:solidFill>
          <a:ln w="9525">
            <a:solidFill>
              <a:srgbClr val="00B0F0"/>
            </a:solidFill>
            <a:miter lim="800000"/>
            <a:headEnd/>
            <a:tailEnd/>
          </a:ln>
        </p:spPr>
        <p:txBody>
          <a:bodyPr vert="eaVert" wrap="none" anchor="ctr"/>
          <a:lstStyle/>
          <a:p>
            <a:endParaRPr lang="en-US"/>
          </a:p>
        </p:txBody>
      </p:sp>
      <p:sp>
        <p:nvSpPr>
          <p:cNvPr id="424" name="AutoShape 163"/>
          <p:cNvSpPr>
            <a:spLocks noChangeArrowheads="1"/>
          </p:cNvSpPr>
          <p:nvPr/>
        </p:nvSpPr>
        <p:spPr bwMode="auto">
          <a:xfrm rot="2029145">
            <a:off x="3429000" y="3048000"/>
            <a:ext cx="304800" cy="609600"/>
          </a:xfrm>
          <a:prstGeom prst="downArrow">
            <a:avLst>
              <a:gd name="adj1" fmla="val 50000"/>
              <a:gd name="adj2" fmla="val 50000"/>
            </a:avLst>
          </a:prstGeom>
          <a:solidFill>
            <a:srgbClr val="0070C0"/>
          </a:solidFill>
          <a:ln w="9525">
            <a:solidFill>
              <a:srgbClr val="00B0F0"/>
            </a:solidFill>
            <a:miter lim="800000"/>
            <a:headEnd/>
            <a:tailEnd/>
          </a:ln>
        </p:spPr>
        <p:txBody>
          <a:bodyPr vert="eaVert" wrap="none" anchor="ctr"/>
          <a:lstStyle/>
          <a:p>
            <a:endParaRPr lang="en-US"/>
          </a:p>
        </p:txBody>
      </p:sp>
      <p:cxnSp>
        <p:nvCxnSpPr>
          <p:cNvPr id="425" name="Straight Connector 424"/>
          <p:cNvCxnSpPr/>
          <p:nvPr/>
        </p:nvCxnSpPr>
        <p:spPr>
          <a:xfrm flipV="1">
            <a:off x="4203700" y="4364038"/>
            <a:ext cx="24288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V="1">
            <a:off x="4603750" y="4297363"/>
            <a:ext cx="341313"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V="1">
            <a:off x="5803900" y="4297363"/>
            <a:ext cx="341313"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TextBox 115"/>
          <p:cNvSpPr txBox="1">
            <a:spLocks noChangeArrowheads="1"/>
          </p:cNvSpPr>
          <p:nvPr/>
        </p:nvSpPr>
        <p:spPr bwMode="auto">
          <a:xfrm>
            <a:off x="4524375" y="3973513"/>
            <a:ext cx="422275"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j</a:t>
            </a:r>
          </a:p>
        </p:txBody>
      </p:sp>
      <p:sp>
        <p:nvSpPr>
          <p:cNvPr id="429" name="TextBox 116"/>
          <p:cNvSpPr txBox="1">
            <a:spLocks noChangeArrowheads="1"/>
          </p:cNvSpPr>
          <p:nvPr/>
        </p:nvSpPr>
        <p:spPr bwMode="auto">
          <a:xfrm>
            <a:off x="5832475" y="3973513"/>
            <a:ext cx="57150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j+1</a:t>
            </a:r>
          </a:p>
        </p:txBody>
      </p:sp>
      <p:sp>
        <p:nvSpPr>
          <p:cNvPr id="430" name="TextBox 289"/>
          <p:cNvSpPr txBox="1">
            <a:spLocks noChangeArrowheads="1"/>
          </p:cNvSpPr>
          <p:nvPr/>
        </p:nvSpPr>
        <p:spPr bwMode="auto">
          <a:xfrm>
            <a:off x="6394450" y="4097338"/>
            <a:ext cx="409575"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3’</a:t>
            </a:r>
          </a:p>
        </p:txBody>
      </p:sp>
      <p:sp>
        <p:nvSpPr>
          <p:cNvPr id="431" name="TextBox 290"/>
          <p:cNvSpPr txBox="1">
            <a:spLocks noChangeArrowheads="1"/>
          </p:cNvSpPr>
          <p:nvPr/>
        </p:nvSpPr>
        <p:spPr bwMode="auto">
          <a:xfrm>
            <a:off x="4114800" y="4097338"/>
            <a:ext cx="409575"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5’</a:t>
            </a:r>
          </a:p>
        </p:txBody>
      </p:sp>
      <p:cxnSp>
        <p:nvCxnSpPr>
          <p:cNvPr id="432" name="Straight Connector 431"/>
          <p:cNvCxnSpPr/>
          <p:nvPr/>
        </p:nvCxnSpPr>
        <p:spPr>
          <a:xfrm rot="10800000" flipV="1">
            <a:off x="4953000" y="4038600"/>
            <a:ext cx="381000" cy="228600"/>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5334000" y="4038600"/>
            <a:ext cx="457200" cy="228600"/>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grpSp>
        <p:nvGrpSpPr>
          <p:cNvPr id="467" name="Group 466"/>
          <p:cNvGrpSpPr/>
          <p:nvPr/>
        </p:nvGrpSpPr>
        <p:grpSpPr>
          <a:xfrm>
            <a:off x="1911350" y="392113"/>
            <a:ext cx="4337050" cy="1131887"/>
            <a:chOff x="1825625" y="503238"/>
            <a:chExt cx="4337050" cy="1131887"/>
          </a:xfrm>
        </p:grpSpPr>
        <p:cxnSp>
          <p:nvCxnSpPr>
            <p:cNvPr id="468" name="Straight Connector 467"/>
            <p:cNvCxnSpPr/>
            <p:nvPr/>
          </p:nvCxnSpPr>
          <p:spPr bwMode="auto">
            <a:xfrm flipV="1">
              <a:off x="1828800" y="990600"/>
              <a:ext cx="13716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bwMode="auto">
            <a:xfrm flipV="1">
              <a:off x="1827213" y="1193800"/>
              <a:ext cx="13716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bwMode="auto">
            <a:xfrm flipV="1">
              <a:off x="1825625" y="1501775"/>
              <a:ext cx="13716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71" name="TextBox 68"/>
            <p:cNvSpPr txBox="1">
              <a:spLocks noChangeArrowheads="1"/>
            </p:cNvSpPr>
            <p:nvPr/>
          </p:nvSpPr>
          <p:spPr bwMode="auto">
            <a:xfrm>
              <a:off x="2298700" y="1158875"/>
              <a:ext cx="952500" cy="276225"/>
            </a:xfrm>
            <a:prstGeom prst="rect">
              <a:avLst/>
            </a:prstGeom>
            <a:noFill/>
            <a:ln w="9525">
              <a:noFill/>
              <a:miter lim="800000"/>
              <a:headEnd/>
              <a:tailEnd/>
            </a:ln>
          </p:spPr>
          <p:txBody>
            <a:bodyPr lIns="91439" tIns="45719" rIns="91439" bIns="45719">
              <a:spAutoFit/>
            </a:bodyPr>
            <a:lstStyle/>
            <a:p>
              <a:r>
                <a:rPr lang="en-US" sz="1200" b="1" dirty="0">
                  <a:latin typeface="Calibri" pitchFamily="34" charset="0"/>
                </a:rPr>
                <a:t>…</a:t>
              </a:r>
              <a:endParaRPr lang="en-US" sz="1200" dirty="0">
                <a:latin typeface="Calibri" pitchFamily="34" charset="0"/>
              </a:endParaRPr>
            </a:p>
          </p:txBody>
        </p:sp>
        <p:sp>
          <p:nvSpPr>
            <p:cNvPr id="472" name="TextBox 471"/>
            <p:cNvSpPr txBox="1">
              <a:spLocks noChangeArrowheads="1"/>
            </p:cNvSpPr>
            <p:nvPr/>
          </p:nvSpPr>
          <p:spPr bwMode="auto">
            <a:xfrm>
              <a:off x="3228975" y="863600"/>
              <a:ext cx="355600" cy="276225"/>
            </a:xfrm>
            <a:prstGeom prst="rect">
              <a:avLst/>
            </a:prstGeom>
            <a:noFill/>
            <a:ln w="9525">
              <a:noFill/>
              <a:miter lim="800000"/>
              <a:headEnd/>
              <a:tailEnd/>
            </a:ln>
          </p:spPr>
          <p:txBody>
            <a:bodyPr lIns="91439" tIns="45719" rIns="91439" bIns="45719">
              <a:spAutoFit/>
            </a:bodyPr>
            <a:lstStyle/>
            <a:p>
              <a:pPr fontAlgn="auto">
                <a:spcBef>
                  <a:spcPts val="0"/>
                </a:spcBef>
                <a:spcAft>
                  <a:spcPts val="0"/>
                </a:spcAft>
                <a:defRPr/>
              </a:pPr>
              <a:r>
                <a:rPr lang="en-US" sz="1200" dirty="0">
                  <a:latin typeface="+mj-lt"/>
                </a:rPr>
                <a:t>T</a:t>
              </a:r>
              <a:r>
                <a:rPr lang="en-US" sz="1200" baseline="-25000" dirty="0">
                  <a:latin typeface="+mj-lt"/>
                </a:rPr>
                <a:t>1</a:t>
              </a:r>
            </a:p>
          </p:txBody>
        </p:sp>
        <p:sp>
          <p:nvSpPr>
            <p:cNvPr id="473" name="TextBox 472"/>
            <p:cNvSpPr txBox="1">
              <a:spLocks noChangeArrowheads="1"/>
            </p:cNvSpPr>
            <p:nvPr/>
          </p:nvSpPr>
          <p:spPr bwMode="auto">
            <a:xfrm>
              <a:off x="3240088" y="1082675"/>
              <a:ext cx="357188" cy="276225"/>
            </a:xfrm>
            <a:prstGeom prst="rect">
              <a:avLst/>
            </a:prstGeom>
            <a:noFill/>
            <a:ln w="9525">
              <a:noFill/>
              <a:miter lim="800000"/>
              <a:headEnd/>
              <a:tailEnd/>
            </a:ln>
          </p:spPr>
          <p:txBody>
            <a:bodyPr lIns="91439" tIns="45719" rIns="91439" bIns="45719">
              <a:spAutoFit/>
            </a:bodyPr>
            <a:lstStyle/>
            <a:p>
              <a:pPr fontAlgn="auto">
                <a:spcBef>
                  <a:spcPts val="0"/>
                </a:spcBef>
                <a:spcAft>
                  <a:spcPts val="0"/>
                </a:spcAft>
                <a:defRPr/>
              </a:pPr>
              <a:r>
                <a:rPr lang="en-US" sz="1200" dirty="0">
                  <a:latin typeface="+mj-lt"/>
                </a:rPr>
                <a:t>T</a:t>
              </a:r>
              <a:r>
                <a:rPr lang="en-US" sz="1200" baseline="-25000" dirty="0">
                  <a:latin typeface="+mj-lt"/>
                </a:rPr>
                <a:t>2</a:t>
              </a:r>
            </a:p>
          </p:txBody>
        </p:sp>
        <p:sp>
          <p:nvSpPr>
            <p:cNvPr id="474" name="TextBox 52"/>
            <p:cNvSpPr txBox="1">
              <a:spLocks noChangeArrowheads="1"/>
            </p:cNvSpPr>
            <p:nvPr/>
          </p:nvSpPr>
          <p:spPr bwMode="auto">
            <a:xfrm>
              <a:off x="3267075" y="1358900"/>
              <a:ext cx="357188" cy="276225"/>
            </a:xfrm>
            <a:prstGeom prst="rect">
              <a:avLst/>
            </a:prstGeom>
            <a:noFill/>
            <a:ln w="9525">
              <a:noFill/>
              <a:miter lim="800000"/>
              <a:headEnd/>
              <a:tailEnd/>
            </a:ln>
          </p:spPr>
          <p:txBody>
            <a:bodyPr lIns="91439" tIns="45719" rIns="91439" bIns="45719">
              <a:spAutoFit/>
            </a:bodyPr>
            <a:lstStyle/>
            <a:p>
              <a:pPr fontAlgn="auto">
                <a:spcBef>
                  <a:spcPts val="0"/>
                </a:spcBef>
                <a:spcAft>
                  <a:spcPts val="0"/>
                </a:spcAft>
                <a:defRPr/>
              </a:pPr>
              <a:r>
                <a:rPr lang="en-US" sz="1200" dirty="0">
                  <a:latin typeface="+mj-lt"/>
                </a:rPr>
                <a:t>T</a:t>
              </a:r>
              <a:r>
                <a:rPr lang="en-US" sz="1200" baseline="-25000" dirty="0">
                  <a:latin typeface="+mj-lt"/>
                </a:rPr>
                <a:t>i</a:t>
              </a:r>
            </a:p>
          </p:txBody>
        </p:sp>
        <p:sp>
          <p:nvSpPr>
            <p:cNvPr id="475" name="TextBox 138"/>
            <p:cNvSpPr txBox="1">
              <a:spLocks noChangeArrowheads="1"/>
            </p:cNvSpPr>
            <p:nvPr/>
          </p:nvSpPr>
          <p:spPr bwMode="auto">
            <a:xfrm>
              <a:off x="1825625" y="503238"/>
              <a:ext cx="2879725" cy="457200"/>
            </a:xfrm>
            <a:prstGeom prst="rect">
              <a:avLst/>
            </a:prstGeom>
            <a:noFill/>
            <a:ln w="9525">
              <a:noFill/>
              <a:miter lim="800000"/>
              <a:headEnd/>
              <a:tailEnd/>
            </a:ln>
          </p:spPr>
          <p:txBody>
            <a:bodyPr lIns="91439" tIns="45719" rIns="91439" bIns="45719">
              <a:spAutoFit/>
            </a:bodyPr>
            <a:lstStyle/>
            <a:p>
              <a:r>
                <a:rPr lang="en-US" sz="1200" dirty="0">
                  <a:latin typeface="Calibri" pitchFamily="34" charset="0"/>
                </a:rPr>
                <a:t>	                    INPUTS</a:t>
              </a:r>
            </a:p>
            <a:p>
              <a:r>
                <a:rPr lang="en-US" sz="1200" dirty="0">
                  <a:latin typeface="Calibri" pitchFamily="34" charset="0"/>
                </a:rPr>
                <a:t>set of RNA-</a:t>
              </a:r>
              <a:r>
                <a:rPr lang="en-US" sz="1200" dirty="0" err="1">
                  <a:latin typeface="Calibri" pitchFamily="34" charset="0"/>
                </a:rPr>
                <a:t>Seq</a:t>
              </a:r>
              <a:r>
                <a:rPr lang="en-US" sz="1200" dirty="0">
                  <a:latin typeface="Calibri" pitchFamily="34" charset="0"/>
                </a:rPr>
                <a:t> </a:t>
              </a:r>
              <a:r>
                <a:rPr lang="en-US" sz="1200" dirty="0" smtClean="0">
                  <a:latin typeface="Calibri" pitchFamily="34" charset="0"/>
                </a:rPr>
                <a:t>reads</a:t>
              </a:r>
              <a:endParaRPr lang="en-US" sz="1200" dirty="0">
                <a:latin typeface="Calibri" pitchFamily="34" charset="0"/>
              </a:endParaRPr>
            </a:p>
          </p:txBody>
        </p:sp>
        <p:cxnSp>
          <p:nvCxnSpPr>
            <p:cNvPr id="476" name="Straight Connector 186"/>
            <p:cNvCxnSpPr/>
            <p:nvPr/>
          </p:nvCxnSpPr>
          <p:spPr>
            <a:xfrm flipV="1">
              <a:off x="3733800" y="1366838"/>
              <a:ext cx="24288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7" name="TextBox 138"/>
            <p:cNvSpPr txBox="1">
              <a:spLocks noChangeArrowheads="1"/>
            </p:cNvSpPr>
            <p:nvPr/>
          </p:nvSpPr>
          <p:spPr bwMode="auto">
            <a:xfrm>
              <a:off x="4238625" y="1079500"/>
              <a:ext cx="1690688" cy="274638"/>
            </a:xfrm>
            <a:prstGeom prst="rect">
              <a:avLst/>
            </a:prstGeom>
            <a:noFill/>
            <a:ln w="9525">
              <a:noFill/>
              <a:miter lim="800000"/>
              <a:headEnd/>
              <a:tailEnd/>
            </a:ln>
          </p:spPr>
          <p:txBody>
            <a:bodyPr lIns="91439" tIns="45719" rIns="91439" bIns="45719">
              <a:spAutoFit/>
            </a:bodyPr>
            <a:lstStyle/>
            <a:p>
              <a:r>
                <a:rPr lang="en-US" sz="1200">
                  <a:latin typeface="Calibri" pitchFamily="34" charset="0"/>
                </a:rPr>
                <a:t>Reference genome</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152400"/>
            <a:ext cx="2438400" cy="1752600"/>
          </a:xfrm>
        </p:spPr>
        <p:txBody>
          <a:bodyPr>
            <a:normAutofit fontScale="90000"/>
          </a:bodyPr>
          <a:lstStyle/>
          <a:p>
            <a:r>
              <a:rPr lang="en-US" dirty="0" smtClean="0"/>
              <a:t>MapSplice algorithm (2)</a:t>
            </a:r>
            <a:endParaRPr lang="en-US" dirty="0"/>
          </a:p>
        </p:txBody>
      </p:sp>
      <p:grpSp>
        <p:nvGrpSpPr>
          <p:cNvPr id="92" name="Group 91"/>
          <p:cNvGrpSpPr/>
          <p:nvPr/>
        </p:nvGrpSpPr>
        <p:grpSpPr>
          <a:xfrm>
            <a:off x="685800" y="416718"/>
            <a:ext cx="6124575" cy="6035336"/>
            <a:chOff x="685800" y="6464300"/>
            <a:chExt cx="6124575" cy="6035336"/>
          </a:xfrm>
        </p:grpSpPr>
        <p:sp>
          <p:nvSpPr>
            <p:cNvPr id="93" name="TextBox 138"/>
            <p:cNvSpPr txBox="1">
              <a:spLocks noChangeArrowheads="1"/>
            </p:cNvSpPr>
            <p:nvPr/>
          </p:nvSpPr>
          <p:spPr bwMode="auto">
            <a:xfrm>
              <a:off x="709613" y="11483975"/>
              <a:ext cx="2555875" cy="1015661"/>
            </a:xfrm>
            <a:prstGeom prst="rect">
              <a:avLst/>
            </a:prstGeom>
            <a:noFill/>
            <a:ln w="9525">
              <a:noFill/>
              <a:miter lim="800000"/>
              <a:headEnd/>
              <a:tailEnd/>
            </a:ln>
          </p:spPr>
          <p:txBody>
            <a:bodyPr lIns="91439" tIns="45719" rIns="91439" bIns="45719">
              <a:spAutoFit/>
            </a:bodyPr>
            <a:lstStyle/>
            <a:p>
              <a:r>
                <a:rPr lang="en-US" sz="1200" dirty="0">
                  <a:latin typeface="Calibri" pitchFamily="34" charset="0"/>
                </a:rPr>
                <a:t>OUTPUTS:</a:t>
              </a:r>
            </a:p>
            <a:p>
              <a:r>
                <a:rPr lang="en-US" sz="1200" dirty="0">
                  <a:latin typeface="Calibri" pitchFamily="34" charset="0"/>
                </a:rPr>
                <a:t>            Splices and splice coverage</a:t>
              </a:r>
            </a:p>
            <a:p>
              <a:endParaRPr lang="en-US" sz="1200" dirty="0">
                <a:latin typeface="Calibri" pitchFamily="34" charset="0"/>
              </a:endParaRPr>
            </a:p>
            <a:p>
              <a:r>
                <a:rPr lang="en-US" sz="1200" dirty="0">
                  <a:latin typeface="Calibri" pitchFamily="34" charset="0"/>
                </a:rPr>
                <a:t>            </a:t>
              </a:r>
              <a:r>
                <a:rPr lang="en-US" sz="1200" dirty="0" smtClean="0">
                  <a:latin typeface="Calibri" pitchFamily="34" charset="0"/>
                </a:rPr>
                <a:t>Read </a:t>
              </a:r>
              <a:r>
                <a:rPr lang="en-US" sz="1200" dirty="0">
                  <a:latin typeface="Calibri" pitchFamily="34" charset="0"/>
                </a:rPr>
                <a:t>alignments</a:t>
              </a:r>
            </a:p>
            <a:p>
              <a:endParaRPr lang="en-US" sz="1200" dirty="0">
                <a:latin typeface="Calibri" pitchFamily="34" charset="0"/>
              </a:endParaRPr>
            </a:p>
          </p:txBody>
        </p:sp>
        <p:cxnSp>
          <p:nvCxnSpPr>
            <p:cNvPr id="94" name="Straight Connector 93"/>
            <p:cNvCxnSpPr/>
            <p:nvPr/>
          </p:nvCxnSpPr>
          <p:spPr bwMode="auto">
            <a:xfrm flipV="1">
              <a:off x="1714500" y="7467600"/>
              <a:ext cx="4114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5" name="TextBox 182"/>
            <p:cNvSpPr txBox="1">
              <a:spLocks noChangeArrowheads="1"/>
            </p:cNvSpPr>
            <p:nvPr/>
          </p:nvSpPr>
          <p:spPr bwMode="auto">
            <a:xfrm>
              <a:off x="5943600" y="7573963"/>
              <a:ext cx="409575" cy="274637"/>
            </a:xfrm>
            <a:prstGeom prst="rect">
              <a:avLst/>
            </a:prstGeom>
            <a:noFill/>
            <a:ln w="9525">
              <a:noFill/>
              <a:miter lim="800000"/>
              <a:headEnd/>
              <a:tailEnd/>
            </a:ln>
          </p:spPr>
          <p:txBody>
            <a:bodyPr lIns="91439" tIns="45719" rIns="91439" bIns="45719">
              <a:spAutoFit/>
            </a:bodyPr>
            <a:lstStyle/>
            <a:p>
              <a:r>
                <a:rPr lang="en-US" sz="1200">
                  <a:latin typeface="Calibri" pitchFamily="34" charset="0"/>
                </a:rPr>
                <a:t>3’</a:t>
              </a:r>
            </a:p>
          </p:txBody>
        </p:sp>
        <p:sp>
          <p:nvSpPr>
            <p:cNvPr id="96" name="TextBox 183"/>
            <p:cNvSpPr txBox="1">
              <a:spLocks noChangeArrowheads="1"/>
            </p:cNvSpPr>
            <p:nvPr/>
          </p:nvSpPr>
          <p:spPr bwMode="auto">
            <a:xfrm>
              <a:off x="1371600" y="7543800"/>
              <a:ext cx="409575" cy="274638"/>
            </a:xfrm>
            <a:prstGeom prst="rect">
              <a:avLst/>
            </a:prstGeom>
            <a:noFill/>
            <a:ln w="9525">
              <a:noFill/>
              <a:miter lim="800000"/>
              <a:headEnd/>
              <a:tailEnd/>
            </a:ln>
          </p:spPr>
          <p:txBody>
            <a:bodyPr lIns="91439" tIns="45719" rIns="91439" bIns="45719">
              <a:spAutoFit/>
            </a:bodyPr>
            <a:lstStyle/>
            <a:p>
              <a:r>
                <a:rPr lang="en-US" sz="1200">
                  <a:latin typeface="Calibri" pitchFamily="34" charset="0"/>
                </a:rPr>
                <a:t>5’</a:t>
              </a:r>
            </a:p>
          </p:txBody>
        </p:sp>
        <p:cxnSp>
          <p:nvCxnSpPr>
            <p:cNvPr id="97" name="Straight Connector 96"/>
            <p:cNvCxnSpPr/>
            <p:nvPr/>
          </p:nvCxnSpPr>
          <p:spPr bwMode="auto">
            <a:xfrm flipV="1">
              <a:off x="1804988" y="7377113"/>
              <a:ext cx="341312"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auto">
            <a:xfrm flipV="1">
              <a:off x="2178050" y="7377113"/>
              <a:ext cx="341313"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186"/>
            <p:cNvSpPr txBox="1">
              <a:spLocks noChangeArrowheads="1"/>
            </p:cNvSpPr>
            <p:nvPr/>
          </p:nvSpPr>
          <p:spPr bwMode="auto">
            <a:xfrm>
              <a:off x="1809750" y="7086600"/>
              <a:ext cx="40005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1</a:t>
              </a:r>
            </a:p>
          </p:txBody>
        </p:sp>
        <p:sp>
          <p:nvSpPr>
            <p:cNvPr id="100" name="TextBox 187"/>
            <p:cNvSpPr txBox="1">
              <a:spLocks noChangeArrowheads="1"/>
            </p:cNvSpPr>
            <p:nvPr/>
          </p:nvSpPr>
          <p:spPr bwMode="auto">
            <a:xfrm>
              <a:off x="2147888" y="7100888"/>
              <a:ext cx="57150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2</a:t>
              </a:r>
            </a:p>
          </p:txBody>
        </p:sp>
        <p:cxnSp>
          <p:nvCxnSpPr>
            <p:cNvPr id="101" name="Straight Connector 100"/>
            <p:cNvCxnSpPr/>
            <p:nvPr/>
          </p:nvCxnSpPr>
          <p:spPr bwMode="auto">
            <a:xfrm flipV="1">
              <a:off x="2886075" y="7377113"/>
              <a:ext cx="341313"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auto">
            <a:xfrm>
              <a:off x="3259138" y="7380288"/>
              <a:ext cx="14128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90"/>
            <p:cNvSpPr txBox="1">
              <a:spLocks noChangeArrowheads="1"/>
            </p:cNvSpPr>
            <p:nvPr/>
          </p:nvSpPr>
          <p:spPr bwMode="auto">
            <a:xfrm>
              <a:off x="2914650" y="7077075"/>
              <a:ext cx="34290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j</a:t>
              </a:r>
            </a:p>
          </p:txBody>
        </p:sp>
        <p:sp>
          <p:nvSpPr>
            <p:cNvPr id="104" name="TextBox 191"/>
            <p:cNvSpPr txBox="1">
              <a:spLocks noChangeArrowheads="1"/>
            </p:cNvSpPr>
            <p:nvPr/>
          </p:nvSpPr>
          <p:spPr bwMode="auto">
            <a:xfrm>
              <a:off x="3589784" y="7199784"/>
              <a:ext cx="571500" cy="276225"/>
            </a:xfrm>
            <a:prstGeom prst="rect">
              <a:avLst/>
            </a:prstGeom>
            <a:noFill/>
            <a:ln w="9525">
              <a:noFill/>
              <a:miter lim="800000"/>
              <a:headEnd/>
              <a:tailEnd/>
            </a:ln>
          </p:spPr>
          <p:txBody>
            <a:bodyPr lIns="91439" tIns="45719" rIns="91439" bIns="45719">
              <a:spAutoFit/>
            </a:bodyPr>
            <a:lstStyle/>
            <a:p>
              <a:r>
                <a:rPr lang="en-US" sz="1200" dirty="0">
                  <a:latin typeface="Calibri" pitchFamily="34" charset="0"/>
                </a:rPr>
                <a:t>t</a:t>
              </a:r>
              <a:r>
                <a:rPr lang="en-US" sz="1200" baseline="-25000" dirty="0">
                  <a:latin typeface="Calibri" pitchFamily="34" charset="0"/>
                </a:rPr>
                <a:t>j+1</a:t>
              </a:r>
            </a:p>
          </p:txBody>
        </p:sp>
        <p:cxnSp>
          <p:nvCxnSpPr>
            <p:cNvPr id="105" name="Straight Connector 104"/>
            <p:cNvCxnSpPr/>
            <p:nvPr/>
          </p:nvCxnSpPr>
          <p:spPr bwMode="auto">
            <a:xfrm flipV="1">
              <a:off x="4202113" y="7380288"/>
              <a:ext cx="198437"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auto">
            <a:xfrm flipV="1">
              <a:off x="3400425" y="7162800"/>
              <a:ext cx="333375" cy="217488"/>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auto">
            <a:xfrm flipV="1">
              <a:off x="5057775" y="7377113"/>
              <a:ext cx="228600"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95"/>
            <p:cNvSpPr txBox="1">
              <a:spLocks noChangeArrowheads="1"/>
            </p:cNvSpPr>
            <p:nvPr/>
          </p:nvSpPr>
          <p:spPr bwMode="auto">
            <a:xfrm>
              <a:off x="5317976" y="7199784"/>
              <a:ext cx="571500" cy="276225"/>
            </a:xfrm>
            <a:prstGeom prst="rect">
              <a:avLst/>
            </a:prstGeom>
            <a:noFill/>
            <a:ln w="9525">
              <a:noFill/>
              <a:miter lim="800000"/>
              <a:headEnd/>
              <a:tailEnd/>
            </a:ln>
          </p:spPr>
          <p:txBody>
            <a:bodyPr lIns="91439" tIns="45719" rIns="91439" bIns="45719">
              <a:spAutoFit/>
            </a:bodyPr>
            <a:lstStyle/>
            <a:p>
              <a:r>
                <a:rPr lang="en-US" sz="1200" dirty="0" err="1">
                  <a:latin typeface="Calibri" pitchFamily="34" charset="0"/>
                </a:rPr>
                <a:t>t</a:t>
              </a:r>
              <a:r>
                <a:rPr lang="en-US" sz="1200" baseline="-25000" dirty="0" err="1">
                  <a:latin typeface="Calibri" pitchFamily="34" charset="0"/>
                </a:rPr>
                <a:t>n</a:t>
              </a:r>
              <a:endParaRPr lang="en-US" sz="1200" baseline="-25000" dirty="0">
                <a:latin typeface="Calibri" pitchFamily="34" charset="0"/>
              </a:endParaRPr>
            </a:p>
          </p:txBody>
        </p:sp>
        <p:cxnSp>
          <p:nvCxnSpPr>
            <p:cNvPr id="109" name="Straight Connector 108"/>
            <p:cNvCxnSpPr/>
            <p:nvPr/>
          </p:nvCxnSpPr>
          <p:spPr bwMode="auto">
            <a:xfrm flipV="1">
              <a:off x="5638800" y="7380288"/>
              <a:ext cx="112713"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auto">
            <a:xfrm rot="5400000" flipH="1" flipV="1">
              <a:off x="5264943" y="7193757"/>
              <a:ext cx="214313" cy="15240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11" name="TextBox 198"/>
            <p:cNvSpPr txBox="1">
              <a:spLocks noChangeArrowheads="1"/>
            </p:cNvSpPr>
            <p:nvPr/>
          </p:nvSpPr>
          <p:spPr bwMode="auto">
            <a:xfrm>
              <a:off x="2571750" y="7226300"/>
              <a:ext cx="200025"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a:t>
              </a:r>
            </a:p>
          </p:txBody>
        </p:sp>
        <p:sp>
          <p:nvSpPr>
            <p:cNvPr id="112" name="TextBox 199"/>
            <p:cNvSpPr txBox="1">
              <a:spLocks noChangeArrowheads="1"/>
            </p:cNvSpPr>
            <p:nvPr/>
          </p:nvSpPr>
          <p:spPr bwMode="auto">
            <a:xfrm>
              <a:off x="4429125" y="7226300"/>
              <a:ext cx="200025"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a:t>
              </a:r>
            </a:p>
          </p:txBody>
        </p:sp>
        <p:cxnSp>
          <p:nvCxnSpPr>
            <p:cNvPr id="113" name="Straight Connector 112"/>
            <p:cNvCxnSpPr/>
            <p:nvPr/>
          </p:nvCxnSpPr>
          <p:spPr bwMode="auto">
            <a:xfrm flipV="1">
              <a:off x="4686300" y="7377113"/>
              <a:ext cx="341313"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201"/>
            <p:cNvSpPr txBox="1">
              <a:spLocks noChangeArrowheads="1"/>
            </p:cNvSpPr>
            <p:nvPr/>
          </p:nvSpPr>
          <p:spPr bwMode="auto">
            <a:xfrm>
              <a:off x="4591050" y="7088188"/>
              <a:ext cx="51435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n-1</a:t>
              </a:r>
            </a:p>
          </p:txBody>
        </p:sp>
        <p:cxnSp>
          <p:nvCxnSpPr>
            <p:cNvPr id="115" name="Straight Connector 114"/>
            <p:cNvCxnSpPr/>
            <p:nvPr/>
          </p:nvCxnSpPr>
          <p:spPr bwMode="auto">
            <a:xfrm flipV="1">
              <a:off x="1714500" y="8153400"/>
              <a:ext cx="411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a:off x="1800225" y="8053388"/>
              <a:ext cx="719138" cy="127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7" name="TextBox 207"/>
            <p:cNvSpPr txBox="1">
              <a:spLocks noChangeArrowheads="1"/>
            </p:cNvSpPr>
            <p:nvPr/>
          </p:nvSpPr>
          <p:spPr bwMode="auto">
            <a:xfrm>
              <a:off x="1524000" y="7848600"/>
              <a:ext cx="40005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i</a:t>
              </a:r>
            </a:p>
          </p:txBody>
        </p:sp>
        <p:cxnSp>
          <p:nvCxnSpPr>
            <p:cNvPr id="118" name="Straight Connector 117"/>
            <p:cNvCxnSpPr/>
            <p:nvPr/>
          </p:nvCxnSpPr>
          <p:spPr bwMode="auto">
            <a:xfrm flipV="1">
              <a:off x="2914650" y="8053388"/>
              <a:ext cx="514350" cy="142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auto">
            <a:xfrm flipV="1">
              <a:off x="4230688" y="8067675"/>
              <a:ext cx="198437"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auto">
            <a:xfrm flipV="1">
              <a:off x="5659438" y="8074025"/>
              <a:ext cx="112712"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21" name="TextBox 219"/>
            <p:cNvSpPr txBox="1">
              <a:spLocks noChangeArrowheads="1"/>
            </p:cNvSpPr>
            <p:nvPr/>
          </p:nvSpPr>
          <p:spPr bwMode="auto">
            <a:xfrm>
              <a:off x="2571750" y="7915275"/>
              <a:ext cx="200025"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a:t>
              </a:r>
            </a:p>
          </p:txBody>
        </p:sp>
        <p:sp>
          <p:nvSpPr>
            <p:cNvPr id="122" name="TextBox 220"/>
            <p:cNvSpPr txBox="1">
              <a:spLocks noChangeArrowheads="1"/>
            </p:cNvSpPr>
            <p:nvPr/>
          </p:nvSpPr>
          <p:spPr bwMode="auto">
            <a:xfrm>
              <a:off x="4429125" y="7915275"/>
              <a:ext cx="200025"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a:t>
              </a:r>
            </a:p>
          </p:txBody>
        </p:sp>
        <p:cxnSp>
          <p:nvCxnSpPr>
            <p:cNvPr id="123" name="Straight Connector 122"/>
            <p:cNvCxnSpPr/>
            <p:nvPr/>
          </p:nvCxnSpPr>
          <p:spPr bwMode="auto">
            <a:xfrm>
              <a:off x="4686300" y="8053388"/>
              <a:ext cx="600075"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24" name="Rounded Rectangle 168"/>
            <p:cNvSpPr>
              <a:spLocks noChangeArrowheads="1"/>
            </p:cNvSpPr>
            <p:nvPr/>
          </p:nvSpPr>
          <p:spPr bwMode="auto">
            <a:xfrm>
              <a:off x="1238250" y="7010400"/>
              <a:ext cx="4991100" cy="1333500"/>
            </a:xfrm>
            <a:prstGeom prst="roundRect">
              <a:avLst>
                <a:gd name="adj" fmla="val 16667"/>
              </a:avLst>
            </a:prstGeom>
            <a:noFill/>
            <a:ln w="25400" algn="ctr">
              <a:solidFill>
                <a:srgbClr val="385D8A"/>
              </a:solidFill>
              <a:prstDash val="sysDot"/>
              <a:round/>
              <a:headEnd/>
              <a:tailEnd/>
            </a:ln>
          </p:spPr>
          <p:txBody>
            <a:bodyPr lIns="91439" tIns="45719" rIns="91439" bIns="45719" anchor="ctr"/>
            <a:lstStyle/>
            <a:p>
              <a:pPr algn="ctr"/>
              <a:endParaRPr lang="en-US">
                <a:solidFill>
                  <a:srgbClr val="FFFFFF"/>
                </a:solidFill>
                <a:latin typeface="Calibri" pitchFamily="34" charset="0"/>
              </a:endParaRPr>
            </a:p>
          </p:txBody>
        </p:sp>
        <p:sp>
          <p:nvSpPr>
            <p:cNvPr id="125" name="TextBox 148"/>
            <p:cNvSpPr txBox="1">
              <a:spLocks noChangeArrowheads="1"/>
            </p:cNvSpPr>
            <p:nvPr/>
          </p:nvSpPr>
          <p:spPr bwMode="auto">
            <a:xfrm>
              <a:off x="2857500" y="6705600"/>
              <a:ext cx="1752600" cy="274638"/>
            </a:xfrm>
            <a:prstGeom prst="rect">
              <a:avLst/>
            </a:prstGeom>
            <a:noFill/>
            <a:ln w="9525">
              <a:noFill/>
              <a:miter lim="800000"/>
              <a:headEnd/>
              <a:tailEnd/>
            </a:ln>
          </p:spPr>
          <p:txBody>
            <a:bodyPr lIns="91439" tIns="45719" rIns="91439" bIns="45719">
              <a:spAutoFit/>
            </a:bodyPr>
            <a:lstStyle/>
            <a:p>
              <a:r>
                <a:rPr lang="en-US" sz="1200">
                  <a:latin typeface="Calibri" pitchFamily="34" charset="0"/>
                </a:rPr>
                <a:t>(4)  Segment assembly</a:t>
              </a:r>
            </a:p>
          </p:txBody>
        </p:sp>
        <p:cxnSp>
          <p:nvCxnSpPr>
            <p:cNvPr id="126" name="Straight Connector 125"/>
            <p:cNvCxnSpPr/>
            <p:nvPr/>
          </p:nvCxnSpPr>
          <p:spPr>
            <a:xfrm>
              <a:off x="854075" y="10363200"/>
              <a:ext cx="58515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581150" y="10210800"/>
              <a:ext cx="220663"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2611438" y="10210800"/>
              <a:ext cx="914400" cy="317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2611438" y="10112375"/>
              <a:ext cx="639762" cy="158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2611438" y="10020300"/>
              <a:ext cx="549275" cy="31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2611438" y="9921875"/>
              <a:ext cx="365125" cy="158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2611438" y="9807575"/>
              <a:ext cx="228600" cy="158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352550" y="10096500"/>
              <a:ext cx="4572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0475" y="10020300"/>
              <a:ext cx="54927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077913" y="9906000"/>
              <a:ext cx="73183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933450" y="9791700"/>
              <a:ext cx="868363"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37" name="Oval 249"/>
            <p:cNvSpPr>
              <a:spLocks noChangeArrowheads="1"/>
            </p:cNvSpPr>
            <p:nvPr/>
          </p:nvSpPr>
          <p:spPr bwMode="auto">
            <a:xfrm>
              <a:off x="1676400" y="9296400"/>
              <a:ext cx="990600" cy="1219200"/>
            </a:xfrm>
            <a:prstGeom prst="ellipse">
              <a:avLst/>
            </a:prstGeom>
            <a:noFill/>
            <a:ln w="25400" algn="ctr">
              <a:solidFill>
                <a:srgbClr val="385D8A"/>
              </a:solidFill>
              <a:round/>
              <a:headEnd/>
              <a:tailEnd/>
            </a:ln>
          </p:spPr>
          <p:txBody>
            <a:bodyPr lIns="91439" tIns="45719" rIns="91439" bIns="45719" anchor="ctr"/>
            <a:lstStyle/>
            <a:p>
              <a:pPr algn="ctr"/>
              <a:endParaRPr lang="en-US">
                <a:solidFill>
                  <a:srgbClr val="FFFFFF"/>
                </a:solidFill>
                <a:latin typeface="Calibri" pitchFamily="34" charset="0"/>
              </a:endParaRPr>
            </a:p>
          </p:txBody>
        </p:sp>
        <p:sp>
          <p:nvSpPr>
            <p:cNvPr id="138" name="TextBox 252"/>
            <p:cNvSpPr txBox="1">
              <a:spLocks noChangeArrowheads="1"/>
            </p:cNvSpPr>
            <p:nvPr/>
          </p:nvSpPr>
          <p:spPr bwMode="auto">
            <a:xfrm>
              <a:off x="3143250" y="9144000"/>
              <a:ext cx="1905000" cy="822325"/>
            </a:xfrm>
            <a:prstGeom prst="rect">
              <a:avLst/>
            </a:prstGeom>
            <a:noFill/>
            <a:ln w="9525">
              <a:noFill/>
              <a:miter lim="800000"/>
              <a:headEnd/>
              <a:tailEnd/>
            </a:ln>
          </p:spPr>
          <p:txBody>
            <a:bodyPr lIns="91439" tIns="45719" rIns="91439" bIns="45719">
              <a:spAutoFit/>
            </a:bodyPr>
            <a:lstStyle/>
            <a:p>
              <a:pPr marL="228600" indent="-228600">
                <a:buFontTx/>
                <a:buAutoNum type="arabicPeriod"/>
              </a:pPr>
              <a:r>
                <a:rPr lang="en-US" sz="1200">
                  <a:latin typeface="Calibri" pitchFamily="34" charset="0"/>
                </a:rPr>
                <a:t>Alignment quality</a:t>
              </a:r>
            </a:p>
            <a:p>
              <a:pPr marL="228600" indent="-228600">
                <a:buFontTx/>
                <a:buAutoNum type="arabicPeriod"/>
              </a:pPr>
              <a:r>
                <a:rPr lang="en-US" sz="1200">
                  <a:latin typeface="Calibri" pitchFamily="34" charset="0"/>
                </a:rPr>
                <a:t>Anchor significance</a:t>
              </a:r>
            </a:p>
            <a:p>
              <a:pPr marL="228600" indent="-228600">
                <a:buFontTx/>
                <a:buAutoNum type="arabicPeriod"/>
              </a:pPr>
              <a:r>
                <a:rPr lang="en-US" sz="1200">
                  <a:latin typeface="Calibri" pitchFamily="34" charset="0"/>
                </a:rPr>
                <a:t>Entropy</a:t>
              </a:r>
            </a:p>
            <a:p>
              <a:pPr marL="228600" indent="-228600"/>
              <a:endParaRPr lang="en-US" sz="1200">
                <a:latin typeface="Calibri" pitchFamily="34" charset="0"/>
              </a:endParaRPr>
            </a:p>
          </p:txBody>
        </p:sp>
        <p:sp>
          <p:nvSpPr>
            <p:cNvPr id="139" name="Oval 266"/>
            <p:cNvSpPr>
              <a:spLocks noChangeArrowheads="1"/>
            </p:cNvSpPr>
            <p:nvPr/>
          </p:nvSpPr>
          <p:spPr bwMode="auto">
            <a:xfrm>
              <a:off x="4800600" y="9753600"/>
              <a:ext cx="1600200" cy="685800"/>
            </a:xfrm>
            <a:prstGeom prst="ellipse">
              <a:avLst/>
            </a:prstGeom>
            <a:noFill/>
            <a:ln w="25400" algn="ctr">
              <a:solidFill>
                <a:srgbClr val="CC0000"/>
              </a:solidFill>
              <a:round/>
              <a:headEnd/>
              <a:tailEnd/>
            </a:ln>
          </p:spPr>
          <p:txBody>
            <a:bodyPr lIns="91439" tIns="45719" rIns="91439" bIns="45719" anchor="ctr"/>
            <a:lstStyle/>
            <a:p>
              <a:pPr algn="ctr"/>
              <a:endParaRPr lang="en-US">
                <a:solidFill>
                  <a:srgbClr val="FFFFFF"/>
                </a:solidFill>
                <a:latin typeface="Calibri" pitchFamily="34" charset="0"/>
              </a:endParaRPr>
            </a:p>
          </p:txBody>
        </p:sp>
        <p:sp>
          <p:nvSpPr>
            <p:cNvPr id="140" name="TextBox 281"/>
            <p:cNvSpPr txBox="1">
              <a:spLocks noChangeArrowheads="1"/>
            </p:cNvSpPr>
            <p:nvPr/>
          </p:nvSpPr>
          <p:spPr bwMode="auto">
            <a:xfrm>
              <a:off x="1771650" y="10439400"/>
              <a:ext cx="140970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High  Confidence</a:t>
              </a:r>
            </a:p>
          </p:txBody>
        </p:sp>
        <p:sp>
          <p:nvSpPr>
            <p:cNvPr id="141" name="TextBox 282"/>
            <p:cNvSpPr txBox="1">
              <a:spLocks noChangeArrowheads="1"/>
            </p:cNvSpPr>
            <p:nvPr/>
          </p:nvSpPr>
          <p:spPr bwMode="auto">
            <a:xfrm>
              <a:off x="4933950" y="10439400"/>
              <a:ext cx="140970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  Low confidence</a:t>
              </a:r>
            </a:p>
          </p:txBody>
        </p:sp>
        <p:cxnSp>
          <p:nvCxnSpPr>
            <p:cNvPr id="142" name="Straight Connector 141"/>
            <p:cNvCxnSpPr/>
            <p:nvPr/>
          </p:nvCxnSpPr>
          <p:spPr>
            <a:xfrm flipV="1">
              <a:off x="6251575" y="10126663"/>
              <a:ext cx="92075" cy="31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927475" y="10096500"/>
              <a:ext cx="100647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44" name="TextBox 207"/>
            <p:cNvSpPr txBox="1">
              <a:spLocks noChangeArrowheads="1"/>
            </p:cNvSpPr>
            <p:nvPr/>
          </p:nvSpPr>
          <p:spPr bwMode="auto">
            <a:xfrm>
              <a:off x="719138" y="9777413"/>
              <a:ext cx="400050" cy="276225"/>
            </a:xfrm>
            <a:prstGeom prst="rect">
              <a:avLst/>
            </a:prstGeom>
            <a:noFill/>
            <a:ln w="19050">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i2</a:t>
              </a:r>
            </a:p>
          </p:txBody>
        </p:sp>
        <p:sp>
          <p:nvSpPr>
            <p:cNvPr id="145" name="TextBox 207"/>
            <p:cNvSpPr txBox="1">
              <a:spLocks noChangeArrowheads="1"/>
            </p:cNvSpPr>
            <p:nvPr/>
          </p:nvSpPr>
          <p:spPr bwMode="auto">
            <a:xfrm>
              <a:off x="3048000" y="9829800"/>
              <a:ext cx="400050" cy="276225"/>
            </a:xfrm>
            <a:prstGeom prst="rect">
              <a:avLst/>
            </a:prstGeom>
            <a:noFill/>
            <a:ln w="19050">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i</a:t>
              </a:r>
            </a:p>
          </p:txBody>
        </p:sp>
        <p:sp>
          <p:nvSpPr>
            <p:cNvPr id="146" name="TextBox 207"/>
            <p:cNvSpPr txBox="1">
              <a:spLocks noChangeArrowheads="1"/>
            </p:cNvSpPr>
            <p:nvPr/>
          </p:nvSpPr>
          <p:spPr bwMode="auto">
            <a:xfrm>
              <a:off x="1087438" y="9969500"/>
              <a:ext cx="40005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i3</a:t>
              </a:r>
            </a:p>
          </p:txBody>
        </p:sp>
        <p:sp>
          <p:nvSpPr>
            <p:cNvPr id="147" name="TextBox 207"/>
            <p:cNvSpPr txBox="1">
              <a:spLocks noChangeArrowheads="1"/>
            </p:cNvSpPr>
            <p:nvPr/>
          </p:nvSpPr>
          <p:spPr bwMode="auto">
            <a:xfrm>
              <a:off x="1295400" y="10047288"/>
              <a:ext cx="40005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i4</a:t>
              </a:r>
            </a:p>
          </p:txBody>
        </p:sp>
        <p:sp>
          <p:nvSpPr>
            <p:cNvPr id="148" name="Rounded Rectangle 173"/>
            <p:cNvSpPr>
              <a:spLocks noChangeArrowheads="1"/>
            </p:cNvSpPr>
            <p:nvPr/>
          </p:nvSpPr>
          <p:spPr bwMode="auto">
            <a:xfrm>
              <a:off x="685800" y="9144000"/>
              <a:ext cx="6096000" cy="1600200"/>
            </a:xfrm>
            <a:prstGeom prst="roundRect">
              <a:avLst>
                <a:gd name="adj" fmla="val 16667"/>
              </a:avLst>
            </a:prstGeom>
            <a:noFill/>
            <a:ln w="25400" algn="ctr">
              <a:solidFill>
                <a:srgbClr val="385D8A"/>
              </a:solidFill>
              <a:prstDash val="sysDot"/>
              <a:round/>
              <a:headEnd/>
              <a:tailEnd/>
            </a:ln>
          </p:spPr>
          <p:txBody>
            <a:bodyPr lIns="91439" tIns="45719" rIns="91439" bIns="45719" anchor="ctr"/>
            <a:lstStyle/>
            <a:p>
              <a:pPr algn="ctr"/>
              <a:endParaRPr lang="en-US">
                <a:solidFill>
                  <a:srgbClr val="FFFFFF"/>
                </a:solidFill>
                <a:latin typeface="Calibri" pitchFamily="34" charset="0"/>
              </a:endParaRPr>
            </a:p>
          </p:txBody>
        </p:sp>
        <p:sp>
          <p:nvSpPr>
            <p:cNvPr id="149" name="TextBox 248"/>
            <p:cNvSpPr txBox="1">
              <a:spLocks noChangeArrowheads="1"/>
            </p:cNvSpPr>
            <p:nvPr/>
          </p:nvSpPr>
          <p:spPr bwMode="auto">
            <a:xfrm>
              <a:off x="2895600" y="8839200"/>
              <a:ext cx="1800225"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(5) Junction inference</a:t>
              </a:r>
            </a:p>
          </p:txBody>
        </p:sp>
        <p:sp>
          <p:nvSpPr>
            <p:cNvPr id="150" name="AutoShape 164"/>
            <p:cNvSpPr>
              <a:spLocks noChangeArrowheads="1"/>
            </p:cNvSpPr>
            <p:nvPr/>
          </p:nvSpPr>
          <p:spPr bwMode="auto">
            <a:xfrm rot="-1550423">
              <a:off x="2030413" y="6464300"/>
              <a:ext cx="304800" cy="457200"/>
            </a:xfrm>
            <a:prstGeom prst="downArrow">
              <a:avLst>
                <a:gd name="adj1" fmla="val 50000"/>
                <a:gd name="adj2" fmla="val 37500"/>
              </a:avLst>
            </a:prstGeom>
            <a:solidFill>
              <a:srgbClr val="0070C0"/>
            </a:solidFill>
            <a:ln w="9525">
              <a:solidFill>
                <a:srgbClr val="00B0F0"/>
              </a:solidFill>
              <a:miter lim="800000"/>
              <a:headEnd/>
              <a:tailEnd/>
            </a:ln>
          </p:spPr>
          <p:txBody>
            <a:bodyPr vert="eaVert" wrap="none" anchor="ctr"/>
            <a:lstStyle/>
            <a:p>
              <a:endParaRPr lang="en-US"/>
            </a:p>
          </p:txBody>
        </p:sp>
        <p:sp>
          <p:nvSpPr>
            <p:cNvPr id="151" name="AutoShape 165"/>
            <p:cNvSpPr>
              <a:spLocks noChangeArrowheads="1"/>
            </p:cNvSpPr>
            <p:nvPr/>
          </p:nvSpPr>
          <p:spPr bwMode="auto">
            <a:xfrm rot="1342119" flipH="1">
              <a:off x="4953000" y="6477000"/>
              <a:ext cx="304800" cy="457200"/>
            </a:xfrm>
            <a:prstGeom prst="downArrow">
              <a:avLst>
                <a:gd name="adj1" fmla="val 50000"/>
                <a:gd name="adj2" fmla="val 37500"/>
              </a:avLst>
            </a:prstGeom>
            <a:solidFill>
              <a:srgbClr val="0070C0"/>
            </a:solidFill>
            <a:ln w="9525">
              <a:solidFill>
                <a:srgbClr val="00B0F0"/>
              </a:solidFill>
              <a:miter lim="800000"/>
              <a:headEnd/>
              <a:tailEnd/>
            </a:ln>
          </p:spPr>
          <p:txBody>
            <a:bodyPr vert="eaVert" wrap="none" anchor="ctr"/>
            <a:lstStyle/>
            <a:p>
              <a:endParaRPr lang="en-US"/>
            </a:p>
          </p:txBody>
        </p:sp>
        <p:sp>
          <p:nvSpPr>
            <p:cNvPr id="152" name="AutoShape 166"/>
            <p:cNvSpPr>
              <a:spLocks noChangeArrowheads="1"/>
            </p:cNvSpPr>
            <p:nvPr/>
          </p:nvSpPr>
          <p:spPr bwMode="auto">
            <a:xfrm>
              <a:off x="3581400" y="8534400"/>
              <a:ext cx="304800" cy="228600"/>
            </a:xfrm>
            <a:prstGeom prst="downArrow">
              <a:avLst>
                <a:gd name="adj1" fmla="val 50000"/>
                <a:gd name="adj2" fmla="val 25000"/>
              </a:avLst>
            </a:prstGeom>
            <a:solidFill>
              <a:srgbClr val="0070C0"/>
            </a:solidFill>
            <a:ln w="9525">
              <a:solidFill>
                <a:srgbClr val="00B0F0"/>
              </a:solidFill>
              <a:miter lim="800000"/>
              <a:headEnd/>
              <a:tailEnd/>
            </a:ln>
          </p:spPr>
          <p:txBody>
            <a:bodyPr vert="eaVert" wrap="none" anchor="ctr"/>
            <a:lstStyle/>
            <a:p>
              <a:endParaRPr lang="en-US"/>
            </a:p>
          </p:txBody>
        </p:sp>
        <p:sp>
          <p:nvSpPr>
            <p:cNvPr id="153" name="TextBox 207"/>
            <p:cNvSpPr txBox="1">
              <a:spLocks noChangeArrowheads="1"/>
            </p:cNvSpPr>
            <p:nvPr/>
          </p:nvSpPr>
          <p:spPr bwMode="auto">
            <a:xfrm>
              <a:off x="3733800" y="9829800"/>
              <a:ext cx="400050" cy="276225"/>
            </a:xfrm>
            <a:prstGeom prst="rect">
              <a:avLst/>
            </a:prstGeom>
            <a:noFill/>
            <a:ln w="19050">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i</a:t>
              </a:r>
            </a:p>
          </p:txBody>
        </p:sp>
        <p:sp>
          <p:nvSpPr>
            <p:cNvPr id="154" name="TextBox 248"/>
            <p:cNvSpPr txBox="1">
              <a:spLocks noChangeArrowheads="1"/>
            </p:cNvSpPr>
            <p:nvPr/>
          </p:nvSpPr>
          <p:spPr bwMode="auto">
            <a:xfrm>
              <a:off x="3949700" y="11160125"/>
              <a:ext cx="2438400" cy="276225"/>
            </a:xfrm>
            <a:prstGeom prst="rect">
              <a:avLst/>
            </a:prstGeom>
            <a:noFill/>
            <a:ln w="9525">
              <a:noFill/>
              <a:miter lim="800000"/>
              <a:headEnd/>
              <a:tailEnd/>
            </a:ln>
          </p:spPr>
          <p:txBody>
            <a:bodyPr lIns="91439" tIns="45719" rIns="91439" bIns="45719">
              <a:spAutoFit/>
            </a:bodyPr>
            <a:lstStyle/>
            <a:p>
              <a:r>
                <a:rPr lang="en-US" sz="1200">
                  <a:latin typeface="Calibri" pitchFamily="34" charset="0"/>
                </a:rPr>
                <a:t>(6)  Identify best alignment for tags</a:t>
              </a:r>
            </a:p>
          </p:txBody>
        </p:sp>
        <p:cxnSp>
          <p:nvCxnSpPr>
            <p:cNvPr id="155" name="Straight Connector 154"/>
            <p:cNvCxnSpPr/>
            <p:nvPr/>
          </p:nvCxnSpPr>
          <p:spPr>
            <a:xfrm>
              <a:off x="3530600" y="12133263"/>
              <a:ext cx="28987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5092700" y="11915775"/>
              <a:ext cx="549275" cy="3175"/>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741738" y="11915775"/>
              <a:ext cx="54927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58" name="TextBox 207"/>
            <p:cNvSpPr txBox="1">
              <a:spLocks noChangeArrowheads="1"/>
            </p:cNvSpPr>
            <p:nvPr/>
          </p:nvSpPr>
          <p:spPr bwMode="auto">
            <a:xfrm>
              <a:off x="3436938" y="11772900"/>
              <a:ext cx="400050" cy="276225"/>
            </a:xfrm>
            <a:prstGeom prst="rect">
              <a:avLst/>
            </a:prstGeom>
            <a:noFill/>
            <a:ln w="19050">
              <a:noFill/>
              <a:miter lim="800000"/>
              <a:headEnd/>
              <a:tailEnd/>
            </a:ln>
          </p:spPr>
          <p:txBody>
            <a:bodyPr lIns="91439" tIns="45719" rIns="91439" bIns="45719">
              <a:spAutoFit/>
            </a:bodyPr>
            <a:lstStyle/>
            <a:p>
              <a:r>
                <a:rPr lang="en-US" sz="1200">
                  <a:latin typeface="Calibri" pitchFamily="34" charset="0"/>
                </a:rPr>
                <a:t>T</a:t>
              </a:r>
              <a:r>
                <a:rPr lang="en-US" sz="1200" baseline="-25000">
                  <a:latin typeface="Calibri" pitchFamily="34" charset="0"/>
                </a:rPr>
                <a:t>i</a:t>
              </a:r>
            </a:p>
          </p:txBody>
        </p:sp>
        <p:sp>
          <p:nvSpPr>
            <p:cNvPr id="159" name="Rounded Rectangle 290"/>
            <p:cNvSpPr>
              <a:spLocks noChangeArrowheads="1"/>
            </p:cNvSpPr>
            <p:nvPr/>
          </p:nvSpPr>
          <p:spPr bwMode="auto">
            <a:xfrm>
              <a:off x="3157538" y="11449050"/>
              <a:ext cx="3636962" cy="1027113"/>
            </a:xfrm>
            <a:prstGeom prst="roundRect">
              <a:avLst>
                <a:gd name="adj" fmla="val 16667"/>
              </a:avLst>
            </a:prstGeom>
            <a:noFill/>
            <a:ln w="25400" algn="ctr">
              <a:solidFill>
                <a:srgbClr val="385D8A"/>
              </a:solidFill>
              <a:prstDash val="sysDot"/>
              <a:round/>
              <a:headEnd/>
              <a:tailEnd/>
            </a:ln>
          </p:spPr>
          <p:txBody>
            <a:bodyPr lIns="91439" tIns="45719" rIns="91439" bIns="45719" anchor="ctr"/>
            <a:lstStyle/>
            <a:p>
              <a:pPr algn="ctr"/>
              <a:endParaRPr lang="en-US">
                <a:solidFill>
                  <a:srgbClr val="FFFFFF"/>
                </a:solidFill>
                <a:latin typeface="Calibri" pitchFamily="34" charset="0"/>
              </a:endParaRPr>
            </a:p>
          </p:txBody>
        </p:sp>
        <p:sp>
          <p:nvSpPr>
            <p:cNvPr id="160" name="AutoShape 166"/>
            <p:cNvSpPr>
              <a:spLocks noChangeArrowheads="1"/>
            </p:cNvSpPr>
            <p:nvPr/>
          </p:nvSpPr>
          <p:spPr bwMode="auto">
            <a:xfrm rot="-2212194">
              <a:off x="3635375" y="10877550"/>
              <a:ext cx="304800" cy="407988"/>
            </a:xfrm>
            <a:prstGeom prst="downArrow">
              <a:avLst>
                <a:gd name="adj1" fmla="val 50000"/>
                <a:gd name="adj2" fmla="val 33464"/>
              </a:avLst>
            </a:prstGeom>
            <a:solidFill>
              <a:srgbClr val="0070C0"/>
            </a:solidFill>
            <a:ln w="9525">
              <a:solidFill>
                <a:srgbClr val="00B0F0"/>
              </a:solidFill>
              <a:miter lim="800000"/>
              <a:headEnd/>
              <a:tailEnd/>
            </a:ln>
          </p:spPr>
          <p:txBody>
            <a:bodyPr vert="eaVert" wrap="none" anchor="ctr"/>
            <a:lstStyle/>
            <a:p>
              <a:endParaRPr lang="en-US"/>
            </a:p>
          </p:txBody>
        </p:sp>
        <p:sp>
          <p:nvSpPr>
            <p:cNvPr id="161" name="TextBox 182"/>
            <p:cNvSpPr txBox="1">
              <a:spLocks noChangeArrowheads="1"/>
            </p:cNvSpPr>
            <p:nvPr/>
          </p:nvSpPr>
          <p:spPr bwMode="auto">
            <a:xfrm>
              <a:off x="6400800" y="10363200"/>
              <a:ext cx="409575" cy="274638"/>
            </a:xfrm>
            <a:prstGeom prst="rect">
              <a:avLst/>
            </a:prstGeom>
            <a:noFill/>
            <a:ln w="9525">
              <a:noFill/>
              <a:miter lim="800000"/>
              <a:headEnd/>
              <a:tailEnd/>
            </a:ln>
          </p:spPr>
          <p:txBody>
            <a:bodyPr lIns="91439" tIns="45719" rIns="91439" bIns="45719">
              <a:spAutoFit/>
            </a:bodyPr>
            <a:lstStyle/>
            <a:p>
              <a:r>
                <a:rPr lang="en-US" sz="1200">
                  <a:latin typeface="Calibri" pitchFamily="34" charset="0"/>
                </a:rPr>
                <a:t>3’</a:t>
              </a:r>
            </a:p>
          </p:txBody>
        </p:sp>
        <p:sp>
          <p:nvSpPr>
            <p:cNvPr id="162" name="TextBox 183"/>
            <p:cNvSpPr txBox="1">
              <a:spLocks noChangeArrowheads="1"/>
            </p:cNvSpPr>
            <p:nvPr/>
          </p:nvSpPr>
          <p:spPr bwMode="auto">
            <a:xfrm>
              <a:off x="762000" y="10363200"/>
              <a:ext cx="409575" cy="274638"/>
            </a:xfrm>
            <a:prstGeom prst="rect">
              <a:avLst/>
            </a:prstGeom>
            <a:noFill/>
            <a:ln w="9525">
              <a:noFill/>
              <a:miter lim="800000"/>
              <a:headEnd/>
              <a:tailEnd/>
            </a:ln>
          </p:spPr>
          <p:txBody>
            <a:bodyPr lIns="91439" tIns="45719" rIns="91439" bIns="45719">
              <a:spAutoFit/>
            </a:bodyPr>
            <a:lstStyle/>
            <a:p>
              <a:r>
                <a:rPr lang="en-US" sz="1200">
                  <a:latin typeface="Calibri" pitchFamily="34" charset="0"/>
                </a:rPr>
                <a:t>5’</a:t>
              </a:r>
            </a:p>
          </p:txBody>
        </p:sp>
        <p:sp>
          <p:nvSpPr>
            <p:cNvPr id="163" name="TextBox 182"/>
            <p:cNvSpPr txBox="1">
              <a:spLocks noChangeArrowheads="1"/>
            </p:cNvSpPr>
            <p:nvPr/>
          </p:nvSpPr>
          <p:spPr bwMode="auto">
            <a:xfrm>
              <a:off x="6384925" y="12096750"/>
              <a:ext cx="409575" cy="274638"/>
            </a:xfrm>
            <a:prstGeom prst="rect">
              <a:avLst/>
            </a:prstGeom>
            <a:noFill/>
            <a:ln w="9525">
              <a:noFill/>
              <a:miter lim="800000"/>
              <a:headEnd/>
              <a:tailEnd/>
            </a:ln>
          </p:spPr>
          <p:txBody>
            <a:bodyPr lIns="91439" tIns="45719" rIns="91439" bIns="45719">
              <a:spAutoFit/>
            </a:bodyPr>
            <a:lstStyle/>
            <a:p>
              <a:r>
                <a:rPr lang="en-US" sz="1200">
                  <a:latin typeface="Calibri" pitchFamily="34" charset="0"/>
                </a:rPr>
                <a:t>3’</a:t>
              </a:r>
            </a:p>
          </p:txBody>
        </p:sp>
        <p:sp>
          <p:nvSpPr>
            <p:cNvPr id="164" name="TextBox 183"/>
            <p:cNvSpPr txBox="1">
              <a:spLocks noChangeArrowheads="1"/>
            </p:cNvSpPr>
            <p:nvPr/>
          </p:nvSpPr>
          <p:spPr bwMode="auto">
            <a:xfrm>
              <a:off x="3309938" y="12096750"/>
              <a:ext cx="409575" cy="274638"/>
            </a:xfrm>
            <a:prstGeom prst="rect">
              <a:avLst/>
            </a:prstGeom>
            <a:noFill/>
            <a:ln w="9525">
              <a:noFill/>
              <a:miter lim="800000"/>
              <a:headEnd/>
              <a:tailEnd/>
            </a:ln>
          </p:spPr>
          <p:txBody>
            <a:bodyPr lIns="91439" tIns="45719" rIns="91439" bIns="45719">
              <a:spAutoFit/>
            </a:bodyPr>
            <a:lstStyle/>
            <a:p>
              <a:r>
                <a:rPr lang="en-US" sz="1200">
                  <a:latin typeface="Calibri" pitchFamily="34" charset="0"/>
                </a:rPr>
                <a:t>5’</a:t>
              </a:r>
            </a:p>
          </p:txBody>
        </p:sp>
        <p:cxnSp>
          <p:nvCxnSpPr>
            <p:cNvPr id="165" name="Straight Connector 164"/>
            <p:cNvCxnSpPr/>
            <p:nvPr/>
          </p:nvCxnSpPr>
          <p:spPr bwMode="auto">
            <a:xfrm>
              <a:off x="3770313" y="7135813"/>
              <a:ext cx="420687" cy="255587"/>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auto">
            <a:xfrm rot="16200000" flipH="1">
              <a:off x="5429250" y="7181850"/>
              <a:ext cx="228600" cy="19050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auto">
            <a:xfrm flipV="1">
              <a:off x="3405188" y="7772400"/>
              <a:ext cx="328612" cy="276225"/>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auto">
            <a:xfrm rot="5400000" flipH="1" flipV="1">
              <a:off x="5264943" y="7803357"/>
              <a:ext cx="214313" cy="15240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auto">
            <a:xfrm>
              <a:off x="3770313" y="7756525"/>
              <a:ext cx="438150" cy="29210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auto">
            <a:xfrm rot="16200000" flipH="1">
              <a:off x="5429250" y="7791450"/>
              <a:ext cx="228600" cy="19050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auto">
            <a:xfrm flipV="1">
              <a:off x="1800225" y="9536113"/>
              <a:ext cx="333375" cy="217487"/>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auto">
            <a:xfrm>
              <a:off x="2133600" y="9536113"/>
              <a:ext cx="457200" cy="22860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auto">
            <a:xfrm flipV="1">
              <a:off x="1800225" y="9677400"/>
              <a:ext cx="333375" cy="21748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auto">
            <a:xfrm>
              <a:off x="2133600" y="9677400"/>
              <a:ext cx="457200" cy="22860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auto">
            <a:xfrm flipV="1">
              <a:off x="1800225" y="9791700"/>
              <a:ext cx="333375" cy="21748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auto">
            <a:xfrm>
              <a:off x="2133600" y="9791700"/>
              <a:ext cx="457200" cy="22860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auto">
            <a:xfrm flipV="1">
              <a:off x="1800225" y="9906000"/>
              <a:ext cx="333375" cy="21748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bwMode="auto">
            <a:xfrm>
              <a:off x="2133600" y="9906000"/>
              <a:ext cx="457200" cy="22860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bwMode="auto">
            <a:xfrm flipV="1">
              <a:off x="1800225" y="9982200"/>
              <a:ext cx="333375" cy="21748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bwMode="auto">
            <a:xfrm>
              <a:off x="2133600" y="9982200"/>
              <a:ext cx="457200" cy="22860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auto">
            <a:xfrm flipV="1">
              <a:off x="4298950" y="11674475"/>
              <a:ext cx="328613" cy="219075"/>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auto">
            <a:xfrm>
              <a:off x="4633913" y="11674475"/>
              <a:ext cx="457200" cy="22860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auto">
            <a:xfrm flipV="1">
              <a:off x="4938713" y="9829800"/>
              <a:ext cx="623887" cy="263525"/>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auto">
            <a:xfrm>
              <a:off x="5562600" y="9829800"/>
              <a:ext cx="685800" cy="30480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294"/>
            <p:cNvCxnSpPr/>
            <p:nvPr/>
          </p:nvCxnSpPr>
          <p:spPr bwMode="auto">
            <a:xfrm flipV="1">
              <a:off x="5641975" y="11699875"/>
              <a:ext cx="179388" cy="200025"/>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86" name="Straight Connector 295"/>
            <p:cNvCxnSpPr/>
            <p:nvPr/>
          </p:nvCxnSpPr>
          <p:spPr bwMode="auto">
            <a:xfrm>
              <a:off x="5821363" y="11699875"/>
              <a:ext cx="180975" cy="180975"/>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87" name="Straight Connector 255"/>
            <p:cNvCxnSpPr/>
            <p:nvPr/>
          </p:nvCxnSpPr>
          <p:spPr>
            <a:xfrm flipV="1">
              <a:off x="6002338" y="11882438"/>
              <a:ext cx="287337" cy="1587"/>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88" name="AutoShape 166"/>
            <p:cNvSpPr>
              <a:spLocks noChangeArrowheads="1"/>
            </p:cNvSpPr>
            <p:nvPr/>
          </p:nvSpPr>
          <p:spPr bwMode="auto">
            <a:xfrm>
              <a:off x="1825625" y="10872788"/>
              <a:ext cx="304800" cy="611187"/>
            </a:xfrm>
            <a:prstGeom prst="downArrow">
              <a:avLst>
                <a:gd name="adj1" fmla="val 50000"/>
                <a:gd name="adj2" fmla="val 50130"/>
              </a:avLst>
            </a:prstGeom>
            <a:solidFill>
              <a:srgbClr val="0070C0"/>
            </a:solidFill>
            <a:ln w="9525">
              <a:solidFill>
                <a:srgbClr val="00B0F0"/>
              </a:solidFill>
              <a:miter lim="800000"/>
              <a:headEnd/>
              <a:tailEnd/>
            </a:ln>
          </p:spPr>
          <p:txBody>
            <a:bodyPr vert="eaVert" wrap="none" anchor="ctr"/>
            <a:lstStyle/>
            <a:p>
              <a:endParaRPr lang="en-US"/>
            </a:p>
          </p:txBody>
        </p:sp>
        <p:sp>
          <p:nvSpPr>
            <p:cNvPr id="189" name="AutoShape 166"/>
            <p:cNvSpPr>
              <a:spLocks noChangeArrowheads="1"/>
            </p:cNvSpPr>
            <p:nvPr/>
          </p:nvSpPr>
          <p:spPr bwMode="auto">
            <a:xfrm rot="5400000">
              <a:off x="2562225" y="11826875"/>
              <a:ext cx="304800" cy="698500"/>
            </a:xfrm>
            <a:prstGeom prst="downArrow">
              <a:avLst>
                <a:gd name="adj1" fmla="val 50000"/>
                <a:gd name="adj2" fmla="val 57292"/>
              </a:avLst>
            </a:prstGeom>
            <a:solidFill>
              <a:srgbClr val="0070C0"/>
            </a:solidFill>
            <a:ln w="9525">
              <a:solidFill>
                <a:srgbClr val="00B0F0"/>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the algorithm</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How can we tell if it is working well?</a:t>
            </a:r>
          </a:p>
          <a:p>
            <a:pPr lvl="1"/>
            <a:r>
              <a:rPr lang="en-US" dirty="0" smtClean="0"/>
              <a:t>comparison against transcriptome library alignment</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but how do we know that novel alignments are valid?</a:t>
            </a:r>
          </a:p>
          <a:p>
            <a:pPr lvl="2"/>
            <a:r>
              <a:rPr lang="en-US" dirty="0" smtClean="0"/>
              <a:t>run on synthetic transcriptome for which we know ground truth!</a:t>
            </a:r>
            <a:endParaRPr lang="en-US" dirty="0"/>
          </a:p>
        </p:txBody>
      </p:sp>
      <p:grpSp>
        <p:nvGrpSpPr>
          <p:cNvPr id="14" name="Group 13"/>
          <p:cNvGrpSpPr/>
          <p:nvPr/>
        </p:nvGrpSpPr>
        <p:grpSpPr>
          <a:xfrm>
            <a:off x="2514600" y="2743200"/>
            <a:ext cx="3124200" cy="2057400"/>
            <a:chOff x="2514600" y="3429000"/>
            <a:chExt cx="3124200" cy="2057400"/>
          </a:xfrm>
        </p:grpSpPr>
        <p:sp>
          <p:nvSpPr>
            <p:cNvPr id="16" name="Oval 15"/>
            <p:cNvSpPr/>
            <p:nvPr/>
          </p:nvSpPr>
          <p:spPr>
            <a:xfrm>
              <a:off x="2895600" y="3733800"/>
              <a:ext cx="1699054"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Ins="804672" bIns="9144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smtClean="0">
                  <a:solidFill>
                    <a:srgbClr val="002060"/>
                  </a:solidFill>
                </a:rPr>
                <a:t>BWA</a:t>
              </a:r>
              <a:endParaRPr lang="en-US" sz="1050" b="1" dirty="0">
                <a:solidFill>
                  <a:srgbClr val="002060"/>
                </a:solidFill>
              </a:endParaRPr>
            </a:p>
          </p:txBody>
        </p:sp>
        <p:sp>
          <p:nvSpPr>
            <p:cNvPr id="17" name="Oval 16"/>
            <p:cNvSpPr/>
            <p:nvPr/>
          </p:nvSpPr>
          <p:spPr>
            <a:xfrm>
              <a:off x="3711146" y="3733800"/>
              <a:ext cx="1648514"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22960" bIns="9144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050" dirty="0">
                <a:solidFill>
                  <a:srgbClr val="002060"/>
                </a:solidFill>
              </a:endParaRPr>
            </a:p>
          </p:txBody>
        </p:sp>
        <p:sp>
          <p:nvSpPr>
            <p:cNvPr id="18" name="Oval 17"/>
            <p:cNvSpPr/>
            <p:nvPr/>
          </p:nvSpPr>
          <p:spPr>
            <a:xfrm>
              <a:off x="3745127" y="4149852"/>
              <a:ext cx="815546" cy="67208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dirty="0">
                  <a:solidFill>
                    <a:srgbClr val="002060"/>
                  </a:solidFill>
                </a:rPr>
                <a:t>i</a:t>
              </a:r>
              <a:r>
                <a:rPr lang="en-US" sz="1050" dirty="0" smtClean="0">
                  <a:solidFill>
                    <a:srgbClr val="002060"/>
                  </a:solidFill>
                </a:rPr>
                <a:t>dentically   </a:t>
              </a:r>
              <a:br>
                <a:rPr lang="en-US" sz="1050" dirty="0" smtClean="0">
                  <a:solidFill>
                    <a:srgbClr val="002060"/>
                  </a:solidFill>
                </a:rPr>
              </a:br>
              <a:r>
                <a:rPr lang="en-US" sz="1050" dirty="0" smtClean="0">
                  <a:solidFill>
                    <a:srgbClr val="002060"/>
                  </a:solidFill>
                </a:rPr>
                <a:t>aligned</a:t>
              </a:r>
            </a:p>
            <a:p>
              <a:pPr algn="ctr"/>
              <a:r>
                <a:rPr lang="en-US" sz="1050" b="1" dirty="0" smtClean="0">
                  <a:solidFill>
                    <a:srgbClr val="002060"/>
                  </a:solidFill>
                </a:rPr>
                <a:t>80.4%</a:t>
              </a:r>
              <a:endParaRPr lang="en-US" sz="1050" b="1" dirty="0">
                <a:solidFill>
                  <a:srgbClr val="002060"/>
                </a:solidFill>
              </a:endParaRPr>
            </a:p>
          </p:txBody>
        </p:sp>
        <p:sp>
          <p:nvSpPr>
            <p:cNvPr id="19" name="TextBox 19"/>
            <p:cNvSpPr txBox="1"/>
            <p:nvPr/>
          </p:nvSpPr>
          <p:spPr>
            <a:xfrm>
              <a:off x="3124506" y="4437888"/>
              <a:ext cx="519269" cy="62047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smtClean="0">
                  <a:solidFill>
                    <a:srgbClr val="002060"/>
                  </a:solidFill>
                </a:rPr>
                <a:t>BWA </a:t>
              </a:r>
              <a:br>
                <a:rPr lang="en-US" sz="1050" dirty="0" smtClean="0">
                  <a:solidFill>
                    <a:srgbClr val="002060"/>
                  </a:solidFill>
                </a:rPr>
              </a:br>
              <a:r>
                <a:rPr lang="en-US" sz="1050" dirty="0" smtClean="0">
                  <a:solidFill>
                    <a:srgbClr val="002060"/>
                  </a:solidFill>
                </a:rPr>
                <a:t>aligned</a:t>
              </a:r>
              <a:br>
                <a:rPr lang="en-US" sz="1050" dirty="0" smtClean="0">
                  <a:solidFill>
                    <a:srgbClr val="002060"/>
                  </a:solidFill>
                </a:rPr>
              </a:br>
              <a:r>
                <a:rPr lang="en-US" sz="1050" dirty="0" smtClean="0">
                  <a:solidFill>
                    <a:srgbClr val="002060"/>
                  </a:solidFill>
                </a:rPr>
                <a:t> only</a:t>
              </a:r>
            </a:p>
            <a:p>
              <a:pPr algn="ctr"/>
              <a:r>
                <a:rPr lang="en-US" sz="1050" b="1" dirty="0" smtClean="0">
                  <a:solidFill>
                    <a:srgbClr val="002060"/>
                  </a:solidFill>
                </a:rPr>
                <a:t>1.2%</a:t>
              </a:r>
              <a:endParaRPr lang="en-US" sz="1050" b="1" dirty="0">
                <a:solidFill>
                  <a:srgbClr val="002060"/>
                </a:solidFill>
              </a:endParaRPr>
            </a:p>
          </p:txBody>
        </p:sp>
        <p:sp>
          <p:nvSpPr>
            <p:cNvPr id="20" name="TextBox 20"/>
            <p:cNvSpPr txBox="1"/>
            <p:nvPr/>
          </p:nvSpPr>
          <p:spPr>
            <a:xfrm>
              <a:off x="4471987" y="4437888"/>
              <a:ext cx="814647"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err="1" smtClean="0">
                  <a:solidFill>
                    <a:srgbClr val="002060"/>
                  </a:solidFill>
                </a:rPr>
                <a:t>MapSplice</a:t>
              </a:r>
              <a:r>
                <a:rPr lang="en-US" sz="1050" dirty="0" smtClean="0">
                  <a:solidFill>
                    <a:srgbClr val="002060"/>
                  </a:solidFill>
                </a:rPr>
                <a:t/>
              </a:r>
              <a:br>
                <a:rPr lang="en-US" sz="1050" dirty="0" smtClean="0">
                  <a:solidFill>
                    <a:srgbClr val="002060"/>
                  </a:solidFill>
                </a:rPr>
              </a:br>
              <a:r>
                <a:rPr lang="en-US" sz="1050" dirty="0" smtClean="0">
                  <a:solidFill>
                    <a:srgbClr val="002060"/>
                  </a:solidFill>
                </a:rPr>
                <a:t>aligned</a:t>
              </a:r>
              <a:br>
                <a:rPr lang="en-US" sz="1050" dirty="0" smtClean="0">
                  <a:solidFill>
                    <a:srgbClr val="002060"/>
                  </a:solidFill>
                </a:rPr>
              </a:br>
              <a:r>
                <a:rPr lang="en-US" sz="1050" dirty="0" smtClean="0">
                  <a:solidFill>
                    <a:srgbClr val="002060"/>
                  </a:solidFill>
                </a:rPr>
                <a:t> only</a:t>
              </a:r>
            </a:p>
            <a:p>
              <a:pPr algn="ctr"/>
              <a:r>
                <a:rPr lang="en-US" sz="1050" b="1" dirty="0" smtClean="0">
                  <a:solidFill>
                    <a:srgbClr val="002060"/>
                  </a:solidFill>
                </a:rPr>
                <a:t>5.0% /6.8%</a:t>
              </a:r>
              <a:endParaRPr lang="en-US" sz="1050" b="1" dirty="0">
                <a:solidFill>
                  <a:srgbClr val="002060"/>
                </a:solidFill>
              </a:endParaRPr>
            </a:p>
          </p:txBody>
        </p:sp>
        <p:sp>
          <p:nvSpPr>
            <p:cNvPr id="21" name="TextBox 21"/>
            <p:cNvSpPr txBox="1"/>
            <p:nvPr/>
          </p:nvSpPr>
          <p:spPr>
            <a:xfrm>
              <a:off x="2590800" y="3505200"/>
              <a:ext cx="1120821"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smtClean="0">
                  <a:solidFill>
                    <a:srgbClr val="002060"/>
                  </a:solidFill>
                </a:rPr>
                <a:t>unaligned  </a:t>
              </a:r>
              <a:r>
                <a:rPr lang="en-US" sz="1050" b="1" dirty="0" smtClean="0">
                  <a:solidFill>
                    <a:srgbClr val="002060"/>
                  </a:solidFill>
                </a:rPr>
                <a:t>10.2%</a:t>
              </a:r>
              <a:endParaRPr lang="en-US" sz="1050" b="1" dirty="0">
                <a:solidFill>
                  <a:srgbClr val="002060"/>
                </a:solidFill>
              </a:endParaRPr>
            </a:p>
          </p:txBody>
        </p:sp>
        <p:sp>
          <p:nvSpPr>
            <p:cNvPr id="22" name="TextBox 22"/>
            <p:cNvSpPr txBox="1"/>
            <p:nvPr/>
          </p:nvSpPr>
          <p:spPr>
            <a:xfrm>
              <a:off x="3781667" y="4757928"/>
              <a:ext cx="790333"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smtClean="0">
                  <a:solidFill>
                    <a:srgbClr val="002060"/>
                  </a:solidFill>
                </a:rPr>
                <a:t>by both</a:t>
              </a:r>
            </a:p>
            <a:p>
              <a:pPr algn="ctr"/>
              <a:r>
                <a:rPr lang="en-US" sz="1050" b="1" dirty="0" smtClean="0">
                  <a:solidFill>
                    <a:srgbClr val="002060"/>
                  </a:solidFill>
                </a:rPr>
                <a:t>81.4%</a:t>
              </a:r>
              <a:endParaRPr lang="en-US" sz="1050" b="1" dirty="0">
                <a:solidFill>
                  <a:srgbClr val="002060"/>
                </a:solidFill>
              </a:endParaRPr>
            </a:p>
          </p:txBody>
        </p:sp>
        <p:sp>
          <p:nvSpPr>
            <p:cNvPr id="12" name="Rectangle 11"/>
            <p:cNvSpPr/>
            <p:nvPr/>
          </p:nvSpPr>
          <p:spPr>
            <a:xfrm>
              <a:off x="2514600" y="3429000"/>
              <a:ext cx="31242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9"/>
            <p:cNvSpPr txBox="1"/>
            <p:nvPr/>
          </p:nvSpPr>
          <p:spPr>
            <a:xfrm>
              <a:off x="4591023" y="3962400"/>
              <a:ext cx="481222"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smtClean="0">
                  <a:solidFill>
                    <a:srgbClr val="002060"/>
                  </a:solidFill>
                </a:rPr>
                <a:t>MPS</a:t>
              </a:r>
              <a:r>
                <a:rPr lang="en-US" sz="1050" b="1" dirty="0" smtClean="0">
                  <a:solidFill>
                    <a:srgbClr val="002060"/>
                  </a:solidFill>
                </a:rPr>
                <a:t> </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rgbClr val="C00000"/>
                </a:solidFill>
              </a:rPr>
              <a:t>What is the transcriptome?</a:t>
            </a:r>
          </a:p>
          <a:p>
            <a:r>
              <a:rPr lang="en-US" dirty="0" smtClean="0"/>
              <a:t>Measuring the transcriptome</a:t>
            </a:r>
          </a:p>
          <a:p>
            <a:r>
              <a:rPr lang="en-US" dirty="0" smtClean="0"/>
              <a:t>Sampling the transcriptome using short reads</a:t>
            </a:r>
          </a:p>
          <a:p>
            <a:r>
              <a:rPr lang="en-US" dirty="0" smtClean="0"/>
              <a:t>Alignment of reads to a reference genome</a:t>
            </a:r>
          </a:p>
          <a:p>
            <a:r>
              <a:rPr lang="en-US" dirty="0" smtClean="0"/>
              <a:t>Splice graph representation of RNA-</a:t>
            </a:r>
            <a:r>
              <a:rPr lang="en-US" dirty="0" err="1" smtClean="0"/>
              <a:t>seq</a:t>
            </a:r>
            <a:r>
              <a:rPr lang="en-US" dirty="0" smtClean="0"/>
              <a:t> data</a:t>
            </a:r>
          </a:p>
          <a:p>
            <a:r>
              <a:rPr lang="en-US" dirty="0" smtClean="0"/>
              <a:t>Reconstructing the transcriptome</a:t>
            </a:r>
          </a:p>
          <a:p>
            <a:r>
              <a:rPr lang="en-US" dirty="0" smtClean="0"/>
              <a:t>Differential analysis of the transcriptome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nature07509-f1.2.jpg"/>
          <p:cNvPicPr>
            <a:picLocks noChangeAspect="1"/>
          </p:cNvPicPr>
          <p:nvPr/>
        </p:nvPicPr>
        <p:blipFill>
          <a:blip r:embed="rId3" cstate="print"/>
          <a:srcRect l="3107" t="45108" r="56093"/>
          <a:stretch>
            <a:fillRect/>
          </a:stretch>
        </p:blipFill>
        <p:spPr bwMode="auto">
          <a:xfrm>
            <a:off x="2420938" y="1295400"/>
            <a:ext cx="3157537" cy="2033588"/>
          </a:xfrm>
          <a:prstGeom prst="rect">
            <a:avLst/>
          </a:prstGeom>
          <a:noFill/>
          <a:ln w="9525">
            <a:noFill/>
            <a:miter lim="800000"/>
            <a:headEnd/>
            <a:tailEnd/>
          </a:ln>
        </p:spPr>
      </p:pic>
      <p:sp>
        <p:nvSpPr>
          <p:cNvPr id="31746" name="Title 1"/>
          <p:cNvSpPr>
            <a:spLocks noGrp="1"/>
          </p:cNvSpPr>
          <p:nvPr>
            <p:ph type="title"/>
          </p:nvPr>
        </p:nvSpPr>
        <p:spPr>
          <a:xfrm>
            <a:off x="457200" y="152400"/>
            <a:ext cx="8229600" cy="715962"/>
          </a:xfrm>
        </p:spPr>
        <p:txBody>
          <a:bodyPr>
            <a:normAutofit fontScale="90000"/>
          </a:bodyPr>
          <a:lstStyle/>
          <a:p>
            <a:r>
              <a:rPr lang="en-US" dirty="0" smtClean="0">
                <a:latin typeface="Arial" charset="0"/>
              </a:rPr>
              <a:t>Synthetic Transcriptome</a:t>
            </a:r>
          </a:p>
        </p:txBody>
      </p:sp>
      <p:sp>
        <p:nvSpPr>
          <p:cNvPr id="31747" name="Content Placeholder 2"/>
          <p:cNvSpPr>
            <a:spLocks noGrp="1"/>
          </p:cNvSpPr>
          <p:nvPr>
            <p:ph idx="1"/>
          </p:nvPr>
        </p:nvSpPr>
        <p:spPr>
          <a:xfrm>
            <a:off x="338138" y="862013"/>
            <a:ext cx="8686800" cy="5854700"/>
          </a:xfrm>
        </p:spPr>
        <p:txBody>
          <a:bodyPr/>
          <a:lstStyle/>
          <a:p>
            <a:pPr eaLnBrk="1" hangingPunct="1">
              <a:lnSpc>
                <a:spcPct val="150000"/>
              </a:lnSpc>
              <a:buFont typeface="Calibri" pitchFamily="34" charset="0"/>
              <a:buAutoNum type="arabicPeriod"/>
            </a:pPr>
            <a:r>
              <a:rPr lang="en-US" sz="1800" dirty="0" smtClean="0">
                <a:latin typeface="Arial" charset="0"/>
              </a:rPr>
              <a:t>Sample each gene’s </a:t>
            </a:r>
            <a:r>
              <a:rPr lang="en-US" sz="1800" dirty="0" smtClean="0">
                <a:solidFill>
                  <a:schemeClr val="accent2"/>
                </a:solidFill>
                <a:latin typeface="Arial" charset="0"/>
              </a:rPr>
              <a:t>ABUNDANCE </a:t>
            </a:r>
            <a:r>
              <a:rPr lang="en-US" sz="1800" dirty="0" smtClean="0">
                <a:latin typeface="Arial" charset="0"/>
              </a:rPr>
              <a:t>from Wang et al. (2008)</a:t>
            </a:r>
          </a:p>
          <a:p>
            <a:pPr eaLnBrk="1" hangingPunct="1">
              <a:lnSpc>
                <a:spcPct val="150000"/>
              </a:lnSpc>
              <a:buFont typeface="Calibri" pitchFamily="34" charset="0"/>
              <a:buAutoNum type="arabicPeriod"/>
            </a:pPr>
            <a:endParaRPr lang="en-US" sz="1800" dirty="0" smtClean="0">
              <a:latin typeface="Arial" charset="0"/>
            </a:endParaRPr>
          </a:p>
          <a:p>
            <a:pPr eaLnBrk="1" hangingPunct="1">
              <a:lnSpc>
                <a:spcPct val="150000"/>
              </a:lnSpc>
              <a:buFont typeface="Calibri" pitchFamily="34" charset="0"/>
              <a:buAutoNum type="arabicPeriod"/>
            </a:pPr>
            <a:endParaRPr lang="en-US" sz="1800" dirty="0" smtClean="0">
              <a:latin typeface="Arial" charset="0"/>
            </a:endParaRPr>
          </a:p>
          <a:p>
            <a:pPr eaLnBrk="1" hangingPunct="1">
              <a:lnSpc>
                <a:spcPct val="150000"/>
              </a:lnSpc>
              <a:buFont typeface="Calibri" pitchFamily="34" charset="0"/>
              <a:buAutoNum type="arabicPeriod"/>
            </a:pPr>
            <a:endParaRPr lang="en-US" sz="1800" dirty="0" smtClean="0">
              <a:latin typeface="Arial" charset="0"/>
            </a:endParaRPr>
          </a:p>
          <a:p>
            <a:pPr eaLnBrk="1" hangingPunct="1">
              <a:lnSpc>
                <a:spcPct val="150000"/>
              </a:lnSpc>
              <a:buFont typeface="Arial" charset="0"/>
              <a:buNone/>
            </a:pPr>
            <a:endParaRPr lang="en-US" sz="1800" dirty="0" smtClean="0">
              <a:latin typeface="Arial" charset="0"/>
            </a:endParaRPr>
          </a:p>
          <a:p>
            <a:pPr eaLnBrk="1" hangingPunct="1">
              <a:lnSpc>
                <a:spcPct val="150000"/>
              </a:lnSpc>
              <a:buFont typeface="Calibri" pitchFamily="34" charset="0"/>
              <a:buAutoNum type="arabicPeriod"/>
            </a:pPr>
            <a:r>
              <a:rPr lang="en-US" sz="1800" dirty="0" smtClean="0">
                <a:latin typeface="Arial" charset="0"/>
              </a:rPr>
              <a:t>Choose a </a:t>
            </a:r>
            <a:r>
              <a:rPr lang="en-US" sz="1800" dirty="0" smtClean="0">
                <a:solidFill>
                  <a:srgbClr val="C0504D"/>
                </a:solidFill>
                <a:latin typeface="Arial" charset="0"/>
              </a:rPr>
              <a:t>DISTRIBUTION </a:t>
            </a:r>
            <a:r>
              <a:rPr lang="en-US" sz="1800" dirty="0" smtClean="0">
                <a:latin typeface="Arial" charset="0"/>
              </a:rPr>
              <a:t>across annotated transcript </a:t>
            </a:r>
            <a:r>
              <a:rPr lang="en-US" sz="1800" dirty="0" err="1" smtClean="0">
                <a:latin typeface="Arial" charset="0"/>
              </a:rPr>
              <a:t>isoforms</a:t>
            </a:r>
            <a:r>
              <a:rPr lang="en-US" sz="1800" dirty="0" smtClean="0">
                <a:latin typeface="Arial" charset="0"/>
              </a:rPr>
              <a:t> in </a:t>
            </a:r>
            <a:r>
              <a:rPr lang="en-US" sz="1800" dirty="0" err="1" smtClean="0">
                <a:latin typeface="Arial" charset="0"/>
              </a:rPr>
              <a:t>RefSeq</a:t>
            </a:r>
            <a:endParaRPr lang="en-US" sz="1800" dirty="0" smtClean="0">
              <a:latin typeface="Arial" charset="0"/>
            </a:endParaRPr>
          </a:p>
          <a:p>
            <a:pPr eaLnBrk="1" hangingPunct="1">
              <a:lnSpc>
                <a:spcPct val="150000"/>
              </a:lnSpc>
              <a:buFont typeface="Calibri" pitchFamily="34" charset="0"/>
              <a:buAutoNum type="arabicPeriod"/>
            </a:pPr>
            <a:endParaRPr lang="en-US" sz="1800" dirty="0" smtClean="0">
              <a:latin typeface="Arial" charset="0"/>
            </a:endParaRPr>
          </a:p>
          <a:p>
            <a:pPr eaLnBrk="1" hangingPunct="1">
              <a:lnSpc>
                <a:spcPct val="150000"/>
              </a:lnSpc>
              <a:buFont typeface="Calibri" pitchFamily="34" charset="0"/>
              <a:buAutoNum type="arabicPeriod"/>
            </a:pPr>
            <a:endParaRPr lang="en-US" sz="1800" dirty="0" smtClean="0">
              <a:latin typeface="Arial" charset="0"/>
            </a:endParaRPr>
          </a:p>
          <a:p>
            <a:pPr eaLnBrk="1" hangingPunct="1">
              <a:lnSpc>
                <a:spcPct val="150000"/>
              </a:lnSpc>
              <a:buFont typeface="Calibri" pitchFamily="34" charset="0"/>
              <a:buAutoNum type="arabicPeriod"/>
            </a:pPr>
            <a:endParaRPr lang="en-US" sz="1800" dirty="0" smtClean="0">
              <a:latin typeface="Arial" charset="0"/>
            </a:endParaRPr>
          </a:p>
          <a:p>
            <a:pPr eaLnBrk="1" hangingPunct="1">
              <a:lnSpc>
                <a:spcPct val="150000"/>
              </a:lnSpc>
              <a:buFont typeface="Calibri" pitchFamily="34" charset="0"/>
              <a:buAutoNum type="arabicPeriod"/>
            </a:pPr>
            <a:endParaRPr lang="en-US" sz="1800" dirty="0" smtClean="0">
              <a:latin typeface="Arial" charset="0"/>
            </a:endParaRPr>
          </a:p>
          <a:p>
            <a:pPr eaLnBrk="1" hangingPunct="1">
              <a:lnSpc>
                <a:spcPct val="150000"/>
              </a:lnSpc>
              <a:buFont typeface="Calibri" pitchFamily="34" charset="0"/>
              <a:buAutoNum type="arabicPeriod"/>
            </a:pPr>
            <a:r>
              <a:rPr lang="en-US" sz="1800" dirty="0" smtClean="0">
                <a:latin typeface="Arial" charset="0"/>
              </a:rPr>
              <a:t>Randomly pick the </a:t>
            </a:r>
            <a:r>
              <a:rPr lang="en-US" sz="1800" dirty="0" smtClean="0">
                <a:solidFill>
                  <a:srgbClr val="C0504D"/>
                </a:solidFill>
                <a:latin typeface="Arial" charset="0"/>
              </a:rPr>
              <a:t>START </a:t>
            </a:r>
            <a:r>
              <a:rPr lang="en-US" sz="1800" dirty="0" smtClean="0">
                <a:latin typeface="Arial" charset="0"/>
              </a:rPr>
              <a:t>position for each read (&amp; introduce errors)</a:t>
            </a:r>
          </a:p>
          <a:p>
            <a:pPr eaLnBrk="1" hangingPunct="1">
              <a:lnSpc>
                <a:spcPct val="150000"/>
              </a:lnSpc>
              <a:buFont typeface="Calibri" pitchFamily="34" charset="0"/>
              <a:buAutoNum type="arabicPeriod"/>
            </a:pPr>
            <a:r>
              <a:rPr lang="en-US" sz="1800" dirty="0" smtClean="0">
                <a:latin typeface="Arial" charset="0"/>
              </a:rPr>
              <a:t>Align reads with MapSplice and analyze performance.</a:t>
            </a:r>
          </a:p>
          <a:p>
            <a:pPr eaLnBrk="1" hangingPunct="1">
              <a:lnSpc>
                <a:spcPct val="150000"/>
              </a:lnSpc>
              <a:buFont typeface="Calibri" pitchFamily="34" charset="0"/>
              <a:buAutoNum type="arabicPeriod"/>
            </a:pPr>
            <a:endParaRPr lang="en-US" sz="1800" dirty="0" smtClean="0">
              <a:latin typeface="Arial" charset="0"/>
            </a:endParaRPr>
          </a:p>
          <a:p>
            <a:pPr eaLnBrk="1" hangingPunct="1">
              <a:lnSpc>
                <a:spcPct val="150000"/>
              </a:lnSpc>
              <a:buFont typeface="Calibri" pitchFamily="34" charset="0"/>
              <a:buAutoNum type="arabicPeriod"/>
            </a:pPr>
            <a:endParaRPr lang="en-US" sz="1800" dirty="0" smtClean="0">
              <a:latin typeface="Arial" charset="0"/>
            </a:endParaRPr>
          </a:p>
          <a:p>
            <a:pPr eaLnBrk="1" hangingPunct="1">
              <a:lnSpc>
                <a:spcPct val="150000"/>
              </a:lnSpc>
              <a:buFont typeface="Calibri" pitchFamily="34" charset="0"/>
              <a:buAutoNum type="arabicPeriod"/>
            </a:pPr>
            <a:endParaRPr lang="en-US" sz="1800" dirty="0" smtClean="0">
              <a:latin typeface="Arial" charset="0"/>
            </a:endParaRPr>
          </a:p>
        </p:txBody>
      </p:sp>
      <p:pic>
        <p:nvPicPr>
          <p:cNvPr id="31749" name="Picture 5" descr="RNA_Simulator_transcript_entropy.tiff"/>
          <p:cNvPicPr>
            <a:picLocks noChangeAspect="1"/>
          </p:cNvPicPr>
          <p:nvPr/>
        </p:nvPicPr>
        <p:blipFill>
          <a:blip r:embed="rId4" cstate="print"/>
          <a:srcRect b="77844"/>
          <a:stretch>
            <a:fillRect/>
          </a:stretch>
        </p:blipFill>
        <p:spPr bwMode="auto">
          <a:xfrm>
            <a:off x="2203450" y="3719513"/>
            <a:ext cx="2616200" cy="1844675"/>
          </a:xfrm>
          <a:prstGeom prst="rect">
            <a:avLst/>
          </a:prstGeom>
          <a:noFill/>
          <a:ln w="9525">
            <a:noFill/>
            <a:miter lim="800000"/>
            <a:headEnd/>
            <a:tailEnd/>
          </a:ln>
        </p:spPr>
      </p:pic>
      <p:pic>
        <p:nvPicPr>
          <p:cNvPr id="31750" name="Picture 6" descr="RNA_Simulator_transcript_entropy.tiff"/>
          <p:cNvPicPr>
            <a:picLocks noChangeAspect="1"/>
          </p:cNvPicPr>
          <p:nvPr/>
        </p:nvPicPr>
        <p:blipFill>
          <a:blip r:embed="rId4" cstate="print"/>
          <a:srcRect t="37589" b="41382"/>
          <a:stretch>
            <a:fillRect/>
          </a:stretch>
        </p:blipFill>
        <p:spPr bwMode="auto">
          <a:xfrm>
            <a:off x="4432300" y="3786188"/>
            <a:ext cx="2616200" cy="1749425"/>
          </a:xfrm>
          <a:prstGeom prst="rect">
            <a:avLst/>
          </a:prstGeom>
          <a:noFill/>
          <a:ln w="9525">
            <a:noFill/>
            <a:miter lim="800000"/>
            <a:headEnd/>
            <a:tailEnd/>
          </a:ln>
        </p:spPr>
      </p:pic>
      <p:pic>
        <p:nvPicPr>
          <p:cNvPr id="31751" name="Picture 7" descr="RNA_Simulator_transcript_entropy.tiff"/>
          <p:cNvPicPr>
            <a:picLocks noChangeAspect="1"/>
          </p:cNvPicPr>
          <p:nvPr/>
        </p:nvPicPr>
        <p:blipFill>
          <a:blip r:embed="rId4" cstate="print"/>
          <a:srcRect t="73712" r="12309" b="4749"/>
          <a:stretch>
            <a:fillRect/>
          </a:stretch>
        </p:blipFill>
        <p:spPr bwMode="auto">
          <a:xfrm>
            <a:off x="6651625" y="3752850"/>
            <a:ext cx="2292350" cy="1792288"/>
          </a:xfrm>
          <a:prstGeom prst="rect">
            <a:avLst/>
          </a:prstGeom>
          <a:noFill/>
          <a:ln w="9525">
            <a:noFill/>
            <a:miter lim="800000"/>
            <a:headEnd/>
            <a:tailEnd/>
          </a:ln>
        </p:spPr>
      </p:pic>
      <p:pic>
        <p:nvPicPr>
          <p:cNvPr id="31752" name="Picture 9" descr="RNA_Simulator_transcript_entropy_type1.tiff"/>
          <p:cNvPicPr>
            <a:picLocks noChangeAspect="1"/>
          </p:cNvPicPr>
          <p:nvPr/>
        </p:nvPicPr>
        <p:blipFill>
          <a:blip r:embed="rId5" cstate="print"/>
          <a:srcRect/>
          <a:stretch>
            <a:fillRect/>
          </a:stretch>
        </p:blipFill>
        <p:spPr bwMode="auto">
          <a:xfrm>
            <a:off x="120650" y="3741738"/>
            <a:ext cx="2259013" cy="190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639762"/>
          </a:xfrm>
        </p:spPr>
        <p:txBody>
          <a:bodyPr>
            <a:normAutofit fontScale="90000"/>
          </a:bodyPr>
          <a:lstStyle/>
          <a:p>
            <a:r>
              <a:rPr lang="en-US" dirty="0" smtClean="0">
                <a:latin typeface="Arial" charset="0"/>
              </a:rPr>
              <a:t>MapSplice performance </a:t>
            </a:r>
          </a:p>
        </p:txBody>
      </p:sp>
      <p:pic>
        <p:nvPicPr>
          <p:cNvPr id="33795" name="Picture 2" descr="lengthA.png"/>
          <p:cNvPicPr>
            <a:picLocks noChangeAspect="1"/>
          </p:cNvPicPr>
          <p:nvPr/>
        </p:nvPicPr>
        <p:blipFill>
          <a:blip r:embed="rId3" cstate="print"/>
          <a:srcRect/>
          <a:stretch>
            <a:fillRect/>
          </a:stretch>
        </p:blipFill>
        <p:spPr bwMode="auto">
          <a:xfrm>
            <a:off x="0" y="904875"/>
            <a:ext cx="4767263" cy="3021013"/>
          </a:xfrm>
          <a:prstGeom prst="rect">
            <a:avLst/>
          </a:prstGeom>
          <a:noFill/>
          <a:ln w="9525">
            <a:noFill/>
            <a:miter lim="800000"/>
            <a:headEnd/>
            <a:tailEnd/>
          </a:ln>
        </p:spPr>
      </p:pic>
      <p:pic>
        <p:nvPicPr>
          <p:cNvPr id="33796" name="Picture 4" descr="lengthB.png"/>
          <p:cNvPicPr>
            <a:picLocks noChangeAspect="1"/>
          </p:cNvPicPr>
          <p:nvPr/>
        </p:nvPicPr>
        <p:blipFill>
          <a:blip r:embed="rId4" cstate="print"/>
          <a:srcRect/>
          <a:stretch>
            <a:fillRect/>
          </a:stretch>
        </p:blipFill>
        <p:spPr bwMode="auto">
          <a:xfrm>
            <a:off x="4376738" y="904875"/>
            <a:ext cx="4765675" cy="3021013"/>
          </a:xfrm>
          <a:prstGeom prst="rect">
            <a:avLst/>
          </a:prstGeom>
          <a:noFill/>
          <a:ln w="9525">
            <a:noFill/>
            <a:miter lim="800000"/>
            <a:headEnd/>
            <a:tailEnd/>
          </a:ln>
        </p:spPr>
      </p:pic>
      <p:pic>
        <p:nvPicPr>
          <p:cNvPr id="33797" name="Picture 5" descr="noiseA.png"/>
          <p:cNvPicPr>
            <a:picLocks noChangeAspect="1"/>
          </p:cNvPicPr>
          <p:nvPr/>
        </p:nvPicPr>
        <p:blipFill>
          <a:blip r:embed="rId5" cstate="print"/>
          <a:srcRect/>
          <a:stretch>
            <a:fillRect/>
          </a:stretch>
        </p:blipFill>
        <p:spPr bwMode="auto">
          <a:xfrm>
            <a:off x="0" y="3798888"/>
            <a:ext cx="4767263" cy="3021012"/>
          </a:xfrm>
          <a:prstGeom prst="rect">
            <a:avLst/>
          </a:prstGeom>
          <a:noFill/>
          <a:ln w="9525">
            <a:noFill/>
            <a:miter lim="800000"/>
            <a:headEnd/>
            <a:tailEnd/>
          </a:ln>
        </p:spPr>
      </p:pic>
      <p:pic>
        <p:nvPicPr>
          <p:cNvPr id="33798" name="Picture 6" descr="noiseB.png"/>
          <p:cNvPicPr>
            <a:picLocks noChangeAspect="1"/>
          </p:cNvPicPr>
          <p:nvPr/>
        </p:nvPicPr>
        <p:blipFill>
          <a:blip r:embed="rId6" cstate="print"/>
          <a:srcRect/>
          <a:stretch>
            <a:fillRect/>
          </a:stretch>
        </p:blipFill>
        <p:spPr bwMode="auto">
          <a:xfrm>
            <a:off x="4392613" y="3787775"/>
            <a:ext cx="4767262" cy="302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427038"/>
            <a:ext cx="8229600" cy="944562"/>
          </a:xfrm>
        </p:spPr>
        <p:txBody>
          <a:bodyPr>
            <a:normAutofit fontScale="90000"/>
          </a:bodyPr>
          <a:lstStyle/>
          <a:p>
            <a:r>
              <a:rPr lang="en-US" dirty="0" smtClean="0">
                <a:latin typeface="Arial" charset="0"/>
              </a:rPr>
              <a:t>Improved accuracy from multiple criteria in junction classification</a:t>
            </a:r>
          </a:p>
        </p:txBody>
      </p:sp>
      <p:pic>
        <p:nvPicPr>
          <p:cNvPr id="90113" name="Picture 1"/>
          <p:cNvPicPr>
            <a:picLocks noChangeAspect="1" noChangeArrowheads="1"/>
          </p:cNvPicPr>
          <p:nvPr/>
        </p:nvPicPr>
        <p:blipFill>
          <a:blip r:embed="rId3" cstate="print"/>
          <a:srcRect/>
          <a:stretch>
            <a:fillRect/>
          </a:stretch>
        </p:blipFill>
        <p:spPr bwMode="auto">
          <a:xfrm>
            <a:off x="1295400" y="1524000"/>
            <a:ext cx="6105525" cy="4953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What is the transcriptome</a:t>
            </a:r>
          </a:p>
          <a:p>
            <a:r>
              <a:rPr lang="en-US" dirty="0" smtClean="0"/>
              <a:t>Measuring the transcriptome</a:t>
            </a:r>
          </a:p>
          <a:p>
            <a:r>
              <a:rPr lang="en-US" dirty="0" smtClean="0"/>
              <a:t>Sampling the transcriptome using short reads</a:t>
            </a:r>
          </a:p>
          <a:p>
            <a:r>
              <a:rPr lang="en-US" dirty="0" smtClean="0"/>
              <a:t>Alignment of reads to a reference genome</a:t>
            </a:r>
          </a:p>
          <a:p>
            <a:r>
              <a:rPr lang="en-US" dirty="0" smtClean="0"/>
              <a:t>Splice graph representation of RNA-</a:t>
            </a:r>
            <a:r>
              <a:rPr lang="en-US" dirty="0" err="1" smtClean="0"/>
              <a:t>seq</a:t>
            </a:r>
            <a:r>
              <a:rPr lang="en-US" dirty="0" smtClean="0"/>
              <a:t> data</a:t>
            </a:r>
          </a:p>
          <a:p>
            <a:r>
              <a:rPr lang="en-US" dirty="0" smtClean="0"/>
              <a:t>Reconstructing the transcriptome</a:t>
            </a:r>
          </a:p>
          <a:p>
            <a:r>
              <a:rPr lang="en-US" dirty="0" smtClean="0">
                <a:solidFill>
                  <a:srgbClr val="7030A0"/>
                </a:solidFill>
              </a:rPr>
              <a:t>Differential analysis of the transcriptome</a:t>
            </a:r>
          </a:p>
          <a:p>
            <a:pPr>
              <a:buNone/>
            </a:pPr>
            <a:endParaRPr lang="en-US" dirty="0" smtClean="0"/>
          </a:p>
          <a:p>
            <a:endParaRPr lang="en-US" dirty="0"/>
          </a:p>
        </p:txBody>
      </p:sp>
    </p:spTree>
    <p:extLst>
      <p:ext uri="{BB962C8B-B14F-4D97-AF65-F5344CB8AC3E}">
        <p14:creationId xmlns:p14="http://schemas.microsoft.com/office/powerpoint/2010/main" val="3185872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211612" y="119250"/>
            <a:ext cx="8784192"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Transcriptome changes in response to time, disease, </a:t>
            </a:r>
            <a:r>
              <a:rPr lang="en-US" sz="2000" dirty="0" err="1" smtClean="0">
                <a:latin typeface="Times New Roman" panose="02020603050405020304" pitchFamily="18" charset="0"/>
                <a:cs typeface="Times New Roman" panose="02020603050405020304" pitchFamily="18" charset="0"/>
              </a:rPr>
              <a:t>etc</a:t>
            </a:r>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Characteristics of a transcriptome</a:t>
            </a: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Qualitatively, which transcripts are expressed</a:t>
            </a: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Quantitatively, what are their expression levels </a:t>
            </a:r>
            <a:endParaRPr lang="en-US" sz="2000" dirty="0">
              <a:latin typeface="Times New Roman" panose="02020603050405020304" pitchFamily="18" charset="0"/>
              <a:cs typeface="Times New Roman" panose="02020603050405020304" pitchFamily="18" charset="0"/>
            </a:endParaRPr>
          </a:p>
        </p:txBody>
      </p:sp>
      <p:sp>
        <p:nvSpPr>
          <p:cNvPr id="89" name="Rectangle 11"/>
          <p:cNvSpPr>
            <a:spLocks/>
          </p:cNvSpPr>
          <p:nvPr/>
        </p:nvSpPr>
        <p:spPr bwMode="auto">
          <a:xfrm>
            <a:off x="100743" y="1983874"/>
            <a:ext cx="1819755" cy="207730"/>
          </a:xfrm>
          <a:prstGeom prst="rect">
            <a:avLst/>
          </a:prstGeom>
          <a:solidFill>
            <a:srgbClr val="FFFF00"/>
          </a:solidFill>
          <a:ln w="12700" cap="flat">
            <a:solidFill>
              <a:srgbClr val="000000"/>
            </a:solidFill>
            <a:miter lim="800000"/>
            <a:headEnd type="none" w="med" len="med"/>
            <a:tailEnd type="none" w="med" len="med"/>
          </a:ln>
          <a:extLst/>
        </p:spPr>
        <p:txBody>
          <a:bodyPr lIns="0" tIns="0" rIns="0" bIns="0" anchor="ctr"/>
          <a:lstStyle/>
          <a:p>
            <a:pPr algn="ctr"/>
            <a:r>
              <a:rPr lang="en-US" sz="1600" dirty="0" smtClean="0">
                <a:ea typeface="Gill Sans" charset="0"/>
                <a:cs typeface="Gill Sans" charset="0"/>
                <a:sym typeface="Gill Sans" charset="0"/>
              </a:rPr>
              <a:t>Splicing Ratio</a:t>
            </a:r>
            <a:endParaRPr lang="en-US" sz="1600" dirty="0">
              <a:solidFill>
                <a:schemeClr val="tx1"/>
              </a:solidFill>
              <a:ea typeface="Gill Sans" charset="0"/>
              <a:cs typeface="Gill Sans" charset="0"/>
              <a:sym typeface="Gill Sans" charset="0"/>
            </a:endParaRPr>
          </a:p>
        </p:txBody>
      </p:sp>
      <p:grpSp>
        <p:nvGrpSpPr>
          <p:cNvPr id="12" name="Group 11"/>
          <p:cNvGrpSpPr/>
          <p:nvPr/>
        </p:nvGrpSpPr>
        <p:grpSpPr>
          <a:xfrm>
            <a:off x="527527" y="2318708"/>
            <a:ext cx="3606192" cy="1086974"/>
            <a:chOff x="527527" y="2020290"/>
            <a:chExt cx="3606192" cy="1086974"/>
          </a:xfrm>
        </p:grpSpPr>
        <p:sp>
          <p:nvSpPr>
            <p:cNvPr id="3" name="Moon 2"/>
            <p:cNvSpPr/>
            <p:nvPr/>
          </p:nvSpPr>
          <p:spPr>
            <a:xfrm rot="5400000">
              <a:off x="1222092" y="2003047"/>
              <a:ext cx="457200" cy="491686"/>
            </a:xfrm>
            <a:prstGeom prst="moon">
              <a:avLst>
                <a:gd name="adj" fmla="val 7037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5400000">
              <a:off x="2027806" y="2109038"/>
              <a:ext cx="457200" cy="279705"/>
            </a:xfrm>
            <a:prstGeom prst="moon">
              <a:avLst>
                <a:gd name="adj" fmla="val 73148"/>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5400000">
              <a:off x="2848750" y="2071821"/>
              <a:ext cx="457200" cy="354139"/>
            </a:xfrm>
            <a:prstGeom prst="moon">
              <a:avLst>
                <a:gd name="adj" fmla="val 74074"/>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16200000">
              <a:off x="1571955" y="2282958"/>
              <a:ext cx="457200" cy="1191412"/>
            </a:xfrm>
            <a:prstGeom prst="moon">
              <a:avLst>
                <a:gd name="adj" fmla="val 2500"/>
              </a:avLst>
            </a:prstGeom>
            <a:solidFill>
              <a:schemeClr val="accent3">
                <a:lumMod val="60000"/>
                <a:lumOff val="40000"/>
              </a:schemeClr>
            </a:solidFill>
            <a:ln w="12700" cap="flat">
              <a:solidFill>
                <a:srgbClr val="92D050"/>
              </a:solidFill>
              <a:prstDash val="solid"/>
              <a:miter lim="800000"/>
              <a:headEnd type="none" w="med" len="med"/>
              <a:tailEnd type="none" w="med" len="med"/>
            </a:ln>
          </p:spPr>
          <p:txBody>
            <a:bodyPr lIns="0" tIns="0" rIns="0" bIns="0" anchor="ctr"/>
            <a:lstStyle/>
            <a:p>
              <a:pPr algn="ctr"/>
              <a:endParaRPr lang="en-US" sz="1100" b="1">
                <a:solidFill>
                  <a:srgbClr val="FFFFFF"/>
                </a:solidFill>
                <a:latin typeface="Arial" panose="020B0604020202020204" pitchFamily="34" charset="0"/>
                <a:ea typeface="Gill Sans" charset="0"/>
                <a:cs typeface="Arial" panose="020B0604020202020204" pitchFamily="34" charset="0"/>
              </a:endParaRPr>
            </a:p>
          </p:txBody>
        </p:sp>
        <p:cxnSp>
          <p:nvCxnSpPr>
            <p:cNvPr id="124" name="Straight Arrow Connector 123"/>
            <p:cNvCxnSpPr/>
            <p:nvPr/>
          </p:nvCxnSpPr>
          <p:spPr>
            <a:xfrm>
              <a:off x="527527" y="2566745"/>
              <a:ext cx="3606192" cy="0"/>
            </a:xfrm>
            <a:prstGeom prst="straightConnector1">
              <a:avLst/>
            </a:prstGeom>
            <a:ln w="15875">
              <a:tailEnd type="stealth" w="med" len="lg"/>
            </a:ln>
          </p:spPr>
          <p:style>
            <a:lnRef idx="1">
              <a:schemeClr val="accent1"/>
            </a:lnRef>
            <a:fillRef idx="0">
              <a:schemeClr val="accent1"/>
            </a:fillRef>
            <a:effectRef idx="0">
              <a:schemeClr val="accent1"/>
            </a:effectRef>
            <a:fontRef idx="minor">
              <a:schemeClr val="tx1"/>
            </a:fontRef>
          </p:style>
        </p:cxnSp>
        <p:sp>
          <p:nvSpPr>
            <p:cNvPr id="138" name="Rectangle 22"/>
            <p:cNvSpPr>
              <a:spLocks/>
            </p:cNvSpPr>
            <p:nvPr/>
          </p:nvSpPr>
          <p:spPr bwMode="auto">
            <a:xfrm>
              <a:off x="2396260" y="2482742"/>
              <a:ext cx="504022" cy="168008"/>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48" name="Rectangle 147"/>
            <p:cNvSpPr>
              <a:spLocks/>
            </p:cNvSpPr>
            <p:nvPr/>
          </p:nvSpPr>
          <p:spPr bwMode="auto">
            <a:xfrm>
              <a:off x="3254421" y="2482742"/>
              <a:ext cx="588026" cy="168008"/>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4</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55" name="Rectangle 22"/>
            <p:cNvSpPr>
              <a:spLocks/>
            </p:cNvSpPr>
            <p:nvPr/>
          </p:nvSpPr>
          <p:spPr bwMode="auto">
            <a:xfrm>
              <a:off x="700828" y="2482742"/>
              <a:ext cx="504022" cy="168008"/>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56" name="Rectangle 22"/>
            <p:cNvSpPr>
              <a:spLocks/>
            </p:cNvSpPr>
            <p:nvPr/>
          </p:nvSpPr>
          <p:spPr bwMode="auto">
            <a:xfrm>
              <a:off x="1696537" y="2482742"/>
              <a:ext cx="420018" cy="168008"/>
            </a:xfrm>
            <a:prstGeom prst="rect">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2</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grpSp>
        <p:nvGrpSpPr>
          <p:cNvPr id="18" name="Group 17"/>
          <p:cNvGrpSpPr/>
          <p:nvPr/>
        </p:nvGrpSpPr>
        <p:grpSpPr>
          <a:xfrm>
            <a:off x="2681499" y="4216434"/>
            <a:ext cx="1392398" cy="2455786"/>
            <a:chOff x="2741322" y="4216434"/>
            <a:chExt cx="1392398" cy="2455786"/>
          </a:xfrm>
        </p:grpSpPr>
        <p:sp>
          <p:nvSpPr>
            <p:cNvPr id="79" name="Rectangle 11"/>
            <p:cNvSpPr>
              <a:spLocks/>
            </p:cNvSpPr>
            <p:nvPr/>
          </p:nvSpPr>
          <p:spPr bwMode="auto">
            <a:xfrm>
              <a:off x="2943607" y="6367420"/>
              <a:ext cx="98782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Protein </a:t>
              </a:r>
              <a:r>
                <a:rPr lang="el-GR" sz="1400" dirty="0" smtClean="0">
                  <a:latin typeface="Arial" panose="020B0604020202020204" pitchFamily="34" charset="0"/>
                  <a:ea typeface="Gill Sans" charset="0"/>
                  <a:cs typeface="Arial" panose="020B0604020202020204" pitchFamily="34" charset="0"/>
                  <a:sym typeface="Gill Sans" charset="0"/>
                </a:rPr>
                <a:t>β</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88" name="Rectangle 11"/>
            <p:cNvSpPr>
              <a:spLocks/>
            </p:cNvSpPr>
            <p:nvPr/>
          </p:nvSpPr>
          <p:spPr bwMode="auto">
            <a:xfrm>
              <a:off x="2850306" y="4551880"/>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transcript </a:t>
              </a:r>
              <a:r>
                <a:rPr lang="el-GR" sz="1400" dirty="0" smtClean="0">
                  <a:latin typeface="Arial" panose="020B0604020202020204" pitchFamily="34" charset="0"/>
                  <a:ea typeface="Gill Sans" charset="0"/>
                  <a:cs typeface="Arial" panose="020B0604020202020204" pitchFamily="34" charset="0"/>
                  <a:sym typeface="Gill Sans" charset="0"/>
                </a:rPr>
                <a:t>β</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grpSp>
          <p:nvGrpSpPr>
            <p:cNvPr id="9" name="Group 8"/>
            <p:cNvGrpSpPr/>
            <p:nvPr/>
          </p:nvGrpSpPr>
          <p:grpSpPr>
            <a:xfrm>
              <a:off x="3126265" y="5937347"/>
              <a:ext cx="622513" cy="287624"/>
              <a:chOff x="2914386" y="4520271"/>
              <a:chExt cx="622513" cy="287624"/>
            </a:xfrm>
          </p:grpSpPr>
          <p:sp>
            <p:nvSpPr>
              <p:cNvPr id="114" name="Parallelogram 113"/>
              <p:cNvSpPr/>
              <p:nvPr/>
            </p:nvSpPr>
            <p:spPr>
              <a:xfrm rot="1161679">
                <a:off x="3254835" y="459581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15" name="6-Point Star 114"/>
              <p:cNvSpPr/>
              <p:nvPr/>
            </p:nvSpPr>
            <p:spPr>
              <a:xfrm>
                <a:off x="3096000" y="4551884"/>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16" name="Isosceles Triangle 115"/>
              <p:cNvSpPr/>
              <p:nvPr/>
            </p:nvSpPr>
            <p:spPr>
              <a:xfrm rot="19993122">
                <a:off x="2914386" y="4520271"/>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185" name="Group 184"/>
            <p:cNvGrpSpPr/>
            <p:nvPr/>
          </p:nvGrpSpPr>
          <p:grpSpPr>
            <a:xfrm>
              <a:off x="2741323" y="4363162"/>
              <a:ext cx="1392397" cy="143643"/>
              <a:chOff x="5018433" y="4403744"/>
              <a:chExt cx="1772738" cy="182880"/>
            </a:xfrm>
          </p:grpSpPr>
          <p:sp>
            <p:nvSpPr>
              <p:cNvPr id="186" name="Rectangle 22"/>
              <p:cNvSpPr>
                <a:spLocks/>
              </p:cNvSpPr>
              <p:nvPr/>
            </p:nvSpPr>
            <p:spPr bwMode="auto">
              <a:xfrm>
                <a:off x="5584762" y="4403744"/>
                <a:ext cx="548640" cy="182880"/>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87" name="Rectangle 186"/>
              <p:cNvSpPr>
                <a:spLocks/>
              </p:cNvSpPr>
              <p:nvPr/>
            </p:nvSpPr>
            <p:spPr bwMode="auto">
              <a:xfrm>
                <a:off x="6151091" y="4403744"/>
                <a:ext cx="640080" cy="182880"/>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4</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88" name="Rectangle 22"/>
              <p:cNvSpPr>
                <a:spLocks/>
              </p:cNvSpPr>
              <p:nvPr/>
            </p:nvSpPr>
            <p:spPr bwMode="auto">
              <a:xfrm>
                <a:off x="5018433" y="4403744"/>
                <a:ext cx="548640" cy="182880"/>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sp>
          <p:nvSpPr>
            <p:cNvPr id="198" name="Rounded Rectangle 197"/>
            <p:cNvSpPr/>
            <p:nvPr/>
          </p:nvSpPr>
          <p:spPr>
            <a:xfrm>
              <a:off x="2741322" y="4216434"/>
              <a:ext cx="1392398" cy="45719"/>
            </a:xfrm>
            <a:prstGeom prst="roundRect">
              <a:avLst/>
            </a:prstGeom>
            <a:solidFill>
              <a:schemeClr val="accent3">
                <a:lumMod val="60000"/>
                <a:lumOff val="40000"/>
              </a:schemeClr>
            </a:solidFill>
            <a:ln w="12700" cap="flat">
              <a:solidFill>
                <a:srgbClr val="92D050"/>
              </a:solidFill>
              <a:prstDash val="solid"/>
              <a:miter lim="800000"/>
              <a:headEnd type="none" w="med" len="med"/>
              <a:tailEnd type="none" w="med" len="med"/>
            </a:ln>
          </p:spPr>
          <p:txBody>
            <a:bodyPr lIns="0" tIns="0" rIns="0" bIns="0" anchor="ctr"/>
            <a:lstStyle/>
            <a:p>
              <a:pPr algn="ctr"/>
              <a:endParaRPr lang="en-US" sz="1100" b="1">
                <a:solidFill>
                  <a:srgbClr val="FFFFFF"/>
                </a:solidFill>
                <a:latin typeface="Arial" panose="020B0604020202020204" pitchFamily="34" charset="0"/>
                <a:ea typeface="Gill Sans" charset="0"/>
                <a:cs typeface="Arial" panose="020B0604020202020204" pitchFamily="34" charset="0"/>
              </a:endParaRPr>
            </a:p>
          </p:txBody>
        </p:sp>
      </p:grpSp>
      <p:sp>
        <p:nvSpPr>
          <p:cNvPr id="199" name="Rectangle 11"/>
          <p:cNvSpPr>
            <a:spLocks/>
          </p:cNvSpPr>
          <p:nvPr/>
        </p:nvSpPr>
        <p:spPr bwMode="auto">
          <a:xfrm>
            <a:off x="100743" y="3622495"/>
            <a:ext cx="1819755" cy="207730"/>
          </a:xfrm>
          <a:prstGeom prst="rect">
            <a:avLst/>
          </a:prstGeom>
          <a:solidFill>
            <a:srgbClr val="FFFF00"/>
          </a:solidFill>
          <a:ln w="12700" cap="flat">
            <a:solidFill>
              <a:srgbClr val="000000"/>
            </a:solidFill>
            <a:miter lim="800000"/>
            <a:headEnd type="none" w="med" len="med"/>
            <a:tailEnd type="none" w="med" len="med"/>
          </a:ln>
          <a:extLst/>
        </p:spPr>
        <p:txBody>
          <a:bodyPr lIns="0" tIns="0" rIns="0" bIns="0" anchor="ctr"/>
          <a:lstStyle/>
          <a:p>
            <a:pPr algn="ctr"/>
            <a:r>
              <a:rPr lang="en-US" sz="1600" dirty="0" smtClean="0">
                <a:ea typeface="Gill Sans" charset="0"/>
                <a:cs typeface="Gill Sans" charset="0"/>
                <a:sym typeface="Gill Sans" charset="0"/>
              </a:rPr>
              <a:t>Transcript Abundance</a:t>
            </a:r>
            <a:endParaRPr lang="en-US" sz="1600" dirty="0">
              <a:solidFill>
                <a:schemeClr val="tx1"/>
              </a:solidFill>
              <a:ea typeface="Gill Sans" charset="0"/>
              <a:cs typeface="Gill Sans" charset="0"/>
              <a:sym typeface="Gill Sans" charset="0"/>
            </a:endParaRPr>
          </a:p>
        </p:txBody>
      </p:sp>
      <p:sp>
        <p:nvSpPr>
          <p:cNvPr id="200" name="Rectangle 11"/>
          <p:cNvSpPr>
            <a:spLocks/>
          </p:cNvSpPr>
          <p:nvPr/>
        </p:nvSpPr>
        <p:spPr bwMode="auto">
          <a:xfrm>
            <a:off x="100743" y="5099892"/>
            <a:ext cx="1819755" cy="207730"/>
          </a:xfrm>
          <a:prstGeom prst="rect">
            <a:avLst/>
          </a:prstGeom>
          <a:solidFill>
            <a:srgbClr val="FFFF00"/>
          </a:solidFill>
          <a:ln w="12700" cap="flat">
            <a:solidFill>
              <a:srgbClr val="000000"/>
            </a:solidFill>
            <a:miter lim="800000"/>
            <a:headEnd type="none" w="med" len="med"/>
            <a:tailEnd type="none" w="med" len="med"/>
          </a:ln>
          <a:extLst/>
        </p:spPr>
        <p:txBody>
          <a:bodyPr lIns="0" tIns="0" rIns="0" bIns="0" anchor="ctr"/>
          <a:lstStyle/>
          <a:p>
            <a:pPr algn="ctr"/>
            <a:r>
              <a:rPr lang="en-US" sz="1600" dirty="0" smtClean="0">
                <a:ea typeface="Gill Sans" charset="0"/>
                <a:cs typeface="Gill Sans" charset="0"/>
                <a:sym typeface="Gill Sans" charset="0"/>
              </a:rPr>
              <a:t>Protein Expression</a:t>
            </a:r>
            <a:endParaRPr lang="en-US" sz="1600" dirty="0">
              <a:solidFill>
                <a:schemeClr val="tx1"/>
              </a:solidFill>
              <a:ea typeface="Gill Sans" charset="0"/>
              <a:cs typeface="Gill Sans" charset="0"/>
              <a:sym typeface="Gill Sans" charset="0"/>
            </a:endParaRPr>
          </a:p>
        </p:txBody>
      </p:sp>
      <p:grpSp>
        <p:nvGrpSpPr>
          <p:cNvPr id="19" name="Group 18"/>
          <p:cNvGrpSpPr/>
          <p:nvPr/>
        </p:nvGrpSpPr>
        <p:grpSpPr>
          <a:xfrm>
            <a:off x="587349" y="3971596"/>
            <a:ext cx="1765787" cy="2700624"/>
            <a:chOff x="651202" y="3971596"/>
            <a:chExt cx="1765787" cy="2700624"/>
          </a:xfrm>
        </p:grpSpPr>
        <p:sp>
          <p:nvSpPr>
            <p:cNvPr id="83" name="Rectangle 11"/>
            <p:cNvSpPr>
              <a:spLocks/>
            </p:cNvSpPr>
            <p:nvPr/>
          </p:nvSpPr>
          <p:spPr bwMode="auto">
            <a:xfrm>
              <a:off x="1040181" y="6367420"/>
              <a:ext cx="98782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Protein </a:t>
              </a:r>
              <a:r>
                <a:rPr lang="el-GR" sz="1400" dirty="0" smtClean="0">
                  <a:latin typeface="Arial" panose="020B0604020202020204" pitchFamily="34" charset="0"/>
                  <a:ea typeface="Gill Sans" charset="0"/>
                  <a:cs typeface="Arial" panose="020B0604020202020204" pitchFamily="34" charset="0"/>
                  <a:sym typeface="Gill Sans" charset="0"/>
                </a:rPr>
                <a:t>α</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87" name="Rectangle 11"/>
            <p:cNvSpPr>
              <a:spLocks/>
            </p:cNvSpPr>
            <p:nvPr/>
          </p:nvSpPr>
          <p:spPr bwMode="auto">
            <a:xfrm>
              <a:off x="946880" y="4551880"/>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transcript </a:t>
              </a:r>
              <a:r>
                <a:rPr lang="el-GR" sz="1400" dirty="0" smtClean="0">
                  <a:latin typeface="Arial" panose="020B0604020202020204" pitchFamily="34" charset="0"/>
                  <a:ea typeface="Gill Sans" charset="0"/>
                  <a:cs typeface="Arial" panose="020B0604020202020204" pitchFamily="34" charset="0"/>
                  <a:sym typeface="Gill Sans" charset="0"/>
                </a:rPr>
                <a:t>α</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grpSp>
          <p:nvGrpSpPr>
            <p:cNvPr id="165" name="Group 164"/>
            <p:cNvGrpSpPr/>
            <p:nvPr/>
          </p:nvGrpSpPr>
          <p:grpSpPr>
            <a:xfrm>
              <a:off x="651202" y="4363162"/>
              <a:ext cx="1765787" cy="143643"/>
              <a:chOff x="2277188" y="4403744"/>
              <a:chExt cx="2248121" cy="182880"/>
            </a:xfrm>
          </p:grpSpPr>
          <p:sp>
            <p:nvSpPr>
              <p:cNvPr id="181" name="Rectangle 180"/>
              <p:cNvSpPr>
                <a:spLocks/>
              </p:cNvSpPr>
              <p:nvPr/>
            </p:nvSpPr>
            <p:spPr bwMode="auto">
              <a:xfrm>
                <a:off x="3885229" y="4403744"/>
                <a:ext cx="640080" cy="182880"/>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a:solidFill>
                      <a:srgbClr val="FFFFFF"/>
                    </a:solidFill>
                    <a:latin typeface="Arial" panose="020B0604020202020204" pitchFamily="34" charset="0"/>
                    <a:ea typeface="Gill Sans" charset="0"/>
                    <a:cs typeface="Arial" panose="020B0604020202020204" pitchFamily="34" charset="0"/>
                    <a:sym typeface="Gill Sans" charset="0"/>
                  </a:rPr>
                  <a:t>4</a:t>
                </a:r>
              </a:p>
            </p:txBody>
          </p:sp>
          <p:sp>
            <p:nvSpPr>
              <p:cNvPr id="182" name="Rectangle 22"/>
              <p:cNvSpPr>
                <a:spLocks/>
              </p:cNvSpPr>
              <p:nvPr/>
            </p:nvSpPr>
            <p:spPr bwMode="auto">
              <a:xfrm>
                <a:off x="2277188" y="4403744"/>
                <a:ext cx="548640" cy="182880"/>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83" name="Rectangle 22"/>
              <p:cNvSpPr>
                <a:spLocks/>
              </p:cNvSpPr>
              <p:nvPr/>
            </p:nvSpPr>
            <p:spPr bwMode="auto">
              <a:xfrm>
                <a:off x="2843682" y="4403744"/>
                <a:ext cx="457200" cy="182880"/>
              </a:xfrm>
              <a:prstGeom prst="rect">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2</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84" name="Rectangle 22"/>
              <p:cNvSpPr>
                <a:spLocks/>
              </p:cNvSpPr>
              <p:nvPr/>
            </p:nvSpPr>
            <p:spPr bwMode="auto">
              <a:xfrm>
                <a:off x="3318736" y="4403744"/>
                <a:ext cx="548640" cy="182880"/>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sp>
          <p:nvSpPr>
            <p:cNvPr id="7" name="Rounded Rectangle 6"/>
            <p:cNvSpPr/>
            <p:nvPr/>
          </p:nvSpPr>
          <p:spPr>
            <a:xfrm>
              <a:off x="651202" y="3971596"/>
              <a:ext cx="1765787" cy="290557"/>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92333" y="5422177"/>
              <a:ext cx="1683524" cy="802794"/>
              <a:chOff x="368410" y="5259805"/>
              <a:chExt cx="1683524" cy="802794"/>
            </a:xfrm>
          </p:grpSpPr>
          <p:grpSp>
            <p:nvGrpSpPr>
              <p:cNvPr id="8" name="Group 7"/>
              <p:cNvGrpSpPr/>
              <p:nvPr/>
            </p:nvGrpSpPr>
            <p:grpSpPr>
              <a:xfrm>
                <a:off x="980521" y="5259805"/>
                <a:ext cx="459303" cy="356979"/>
                <a:chOff x="978176" y="4512236"/>
                <a:chExt cx="459303" cy="356979"/>
              </a:xfrm>
            </p:grpSpPr>
            <p:sp>
              <p:nvSpPr>
                <p:cNvPr id="58" name="Parallelogram 57"/>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59" name="6-Point Star 58"/>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13" name="Oval 112"/>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17" name="Isosceles Triangle 116"/>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05" name="Group 204"/>
              <p:cNvGrpSpPr/>
              <p:nvPr/>
            </p:nvGrpSpPr>
            <p:grpSpPr>
              <a:xfrm>
                <a:off x="1592631" y="5259805"/>
                <a:ext cx="459303" cy="356979"/>
                <a:chOff x="978176" y="4512236"/>
                <a:chExt cx="459303" cy="356979"/>
              </a:xfrm>
            </p:grpSpPr>
            <p:sp>
              <p:nvSpPr>
                <p:cNvPr id="206" name="Parallelogram 205"/>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07" name="6-Point Star 206"/>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08" name="Oval 207"/>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09" name="Isosceles Triangle 208"/>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10" name="Group 209"/>
              <p:cNvGrpSpPr/>
              <p:nvPr/>
            </p:nvGrpSpPr>
            <p:grpSpPr>
              <a:xfrm>
                <a:off x="980521" y="5705620"/>
                <a:ext cx="459303" cy="356979"/>
                <a:chOff x="978176" y="4512236"/>
                <a:chExt cx="459303" cy="356979"/>
              </a:xfrm>
            </p:grpSpPr>
            <p:sp>
              <p:nvSpPr>
                <p:cNvPr id="211" name="Parallelogram 210"/>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2" name="6-Point Star 211"/>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3" name="Oval 212"/>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4" name="Isosceles Triangle 213"/>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15" name="Group 214"/>
              <p:cNvGrpSpPr/>
              <p:nvPr/>
            </p:nvGrpSpPr>
            <p:grpSpPr>
              <a:xfrm>
                <a:off x="1592631" y="5705620"/>
                <a:ext cx="459303" cy="356979"/>
                <a:chOff x="978176" y="4512236"/>
                <a:chExt cx="459303" cy="356979"/>
              </a:xfrm>
            </p:grpSpPr>
            <p:sp>
              <p:nvSpPr>
                <p:cNvPr id="216" name="Parallelogram 215"/>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7" name="6-Point Star 216"/>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8" name="Oval 217"/>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9" name="Isosceles Triangle 218"/>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48" name="Group 247"/>
              <p:cNvGrpSpPr/>
              <p:nvPr/>
            </p:nvGrpSpPr>
            <p:grpSpPr>
              <a:xfrm>
                <a:off x="368410" y="5259805"/>
                <a:ext cx="459303" cy="356979"/>
                <a:chOff x="978176" y="4512236"/>
                <a:chExt cx="459303" cy="356979"/>
              </a:xfrm>
            </p:grpSpPr>
            <p:sp>
              <p:nvSpPr>
                <p:cNvPr id="249" name="Parallelogram 248"/>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0" name="6-Point Star 249"/>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1" name="Oval 250"/>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2" name="Isosceles Triangle 251"/>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53" name="Group 252"/>
              <p:cNvGrpSpPr/>
              <p:nvPr/>
            </p:nvGrpSpPr>
            <p:grpSpPr>
              <a:xfrm>
                <a:off x="368410" y="5705620"/>
                <a:ext cx="459303" cy="356979"/>
                <a:chOff x="978176" y="4512236"/>
                <a:chExt cx="459303" cy="356979"/>
              </a:xfrm>
            </p:grpSpPr>
            <p:sp>
              <p:nvSpPr>
                <p:cNvPr id="254" name="Parallelogram 253"/>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5" name="6-Point Star 254"/>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6" name="Oval 255"/>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7" name="Isosceles Triangle 256"/>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grpSp>
    </p:spTree>
    <p:extLst>
      <p:ext uri="{BB962C8B-B14F-4D97-AF65-F5344CB8AC3E}">
        <p14:creationId xmlns:p14="http://schemas.microsoft.com/office/powerpoint/2010/main" val="3736503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211612" y="119250"/>
            <a:ext cx="8784192"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Transcriptome changes in response to time, disease, </a:t>
            </a:r>
            <a:r>
              <a:rPr lang="en-US" sz="2000" dirty="0" err="1" smtClean="0">
                <a:latin typeface="Times New Roman" panose="02020603050405020304" pitchFamily="18" charset="0"/>
                <a:cs typeface="Times New Roman" panose="02020603050405020304" pitchFamily="18" charset="0"/>
              </a:rPr>
              <a:t>etc</a:t>
            </a:r>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solidFill>
                  <a:srgbClr val="FF0000"/>
                </a:solidFill>
                <a:latin typeface="Times New Roman" panose="02020603050405020304" pitchFamily="18" charset="0"/>
                <a:cs typeface="Times New Roman" panose="02020603050405020304" pitchFamily="18" charset="0"/>
              </a:rPr>
              <a:t>Differential Splicing</a:t>
            </a:r>
            <a:r>
              <a:rPr lang="en-US" sz="2000" dirty="0">
                <a:latin typeface="Times New Roman" panose="02020603050405020304" pitchFamily="18" charset="0"/>
                <a:cs typeface="Times New Roman" panose="02020603050405020304" pitchFamily="18" charset="0"/>
              </a:rPr>
              <a:t>:  alternative splicing events that exhibit significantly different splicing ratios between different </a:t>
            </a:r>
            <a:r>
              <a:rPr lang="en-US" sz="2000" dirty="0" smtClean="0">
                <a:latin typeface="Times New Roman" panose="02020603050405020304" pitchFamily="18" charset="0"/>
                <a:cs typeface="Times New Roman" panose="02020603050405020304" pitchFamily="18" charset="0"/>
              </a:rPr>
              <a:t>samples</a:t>
            </a:r>
            <a:endParaRPr lang="en-US" sz="2000" dirty="0">
              <a:latin typeface="Times New Roman" panose="02020603050405020304" pitchFamily="18" charset="0"/>
              <a:cs typeface="Times New Roman" panose="02020603050405020304" pitchFamily="18" charset="0"/>
            </a:endParaRPr>
          </a:p>
        </p:txBody>
      </p:sp>
      <p:sp>
        <p:nvSpPr>
          <p:cNvPr id="89" name="Rectangle 11"/>
          <p:cNvSpPr>
            <a:spLocks/>
          </p:cNvSpPr>
          <p:nvPr/>
        </p:nvSpPr>
        <p:spPr bwMode="auto">
          <a:xfrm>
            <a:off x="100743" y="1983874"/>
            <a:ext cx="1819755" cy="207730"/>
          </a:xfrm>
          <a:prstGeom prst="rect">
            <a:avLst/>
          </a:prstGeom>
          <a:solidFill>
            <a:srgbClr val="FFFF00"/>
          </a:solidFill>
          <a:ln w="12700" cap="flat">
            <a:solidFill>
              <a:srgbClr val="000000"/>
            </a:solidFill>
            <a:miter lim="800000"/>
            <a:headEnd type="none" w="med" len="med"/>
            <a:tailEnd type="none" w="med" len="med"/>
          </a:ln>
          <a:extLst/>
        </p:spPr>
        <p:txBody>
          <a:bodyPr lIns="0" tIns="0" rIns="0" bIns="0" anchor="ctr"/>
          <a:lstStyle/>
          <a:p>
            <a:pPr algn="ctr"/>
            <a:r>
              <a:rPr lang="en-US" sz="1600" dirty="0" smtClean="0">
                <a:ea typeface="Gill Sans" charset="0"/>
                <a:cs typeface="Gill Sans" charset="0"/>
                <a:sym typeface="Gill Sans" charset="0"/>
              </a:rPr>
              <a:t>Splicing Ratio</a:t>
            </a:r>
            <a:endParaRPr lang="en-US" sz="1600" dirty="0">
              <a:solidFill>
                <a:schemeClr val="tx1"/>
              </a:solidFill>
              <a:ea typeface="Gill Sans" charset="0"/>
              <a:cs typeface="Gill Sans" charset="0"/>
              <a:sym typeface="Gill Sans" charset="0"/>
            </a:endParaRPr>
          </a:p>
        </p:txBody>
      </p:sp>
      <p:grpSp>
        <p:nvGrpSpPr>
          <p:cNvPr id="12" name="Group 11"/>
          <p:cNvGrpSpPr/>
          <p:nvPr/>
        </p:nvGrpSpPr>
        <p:grpSpPr>
          <a:xfrm>
            <a:off x="527527" y="2318708"/>
            <a:ext cx="3606192" cy="1086974"/>
            <a:chOff x="527527" y="2020290"/>
            <a:chExt cx="3606192" cy="1086974"/>
          </a:xfrm>
        </p:grpSpPr>
        <p:sp>
          <p:nvSpPr>
            <p:cNvPr id="3" name="Moon 2"/>
            <p:cNvSpPr/>
            <p:nvPr/>
          </p:nvSpPr>
          <p:spPr>
            <a:xfrm rot="5400000">
              <a:off x="1222092" y="2003047"/>
              <a:ext cx="457200" cy="491686"/>
            </a:xfrm>
            <a:prstGeom prst="moon">
              <a:avLst>
                <a:gd name="adj" fmla="val 7037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5400000">
              <a:off x="2027806" y="2109038"/>
              <a:ext cx="457200" cy="279705"/>
            </a:xfrm>
            <a:prstGeom prst="moon">
              <a:avLst>
                <a:gd name="adj" fmla="val 73148"/>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5400000">
              <a:off x="2848750" y="2071821"/>
              <a:ext cx="457200" cy="354139"/>
            </a:xfrm>
            <a:prstGeom prst="moon">
              <a:avLst>
                <a:gd name="adj" fmla="val 74074"/>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16200000">
              <a:off x="1571955" y="2282958"/>
              <a:ext cx="457200" cy="1191412"/>
            </a:xfrm>
            <a:prstGeom prst="moon">
              <a:avLst>
                <a:gd name="adj" fmla="val 2500"/>
              </a:avLst>
            </a:prstGeom>
            <a:solidFill>
              <a:schemeClr val="accent3">
                <a:lumMod val="60000"/>
                <a:lumOff val="40000"/>
              </a:schemeClr>
            </a:solidFill>
            <a:ln w="12700" cap="flat">
              <a:solidFill>
                <a:srgbClr val="92D050"/>
              </a:solidFill>
              <a:prstDash val="solid"/>
              <a:miter lim="800000"/>
              <a:headEnd type="none" w="med" len="med"/>
              <a:tailEnd type="none" w="med" len="med"/>
            </a:ln>
          </p:spPr>
          <p:txBody>
            <a:bodyPr lIns="0" tIns="0" rIns="0" bIns="0" anchor="ctr"/>
            <a:lstStyle/>
            <a:p>
              <a:pPr algn="ctr"/>
              <a:endParaRPr lang="en-US" sz="1100" b="1">
                <a:solidFill>
                  <a:srgbClr val="FFFFFF"/>
                </a:solidFill>
                <a:latin typeface="Arial" panose="020B0604020202020204" pitchFamily="34" charset="0"/>
                <a:ea typeface="Gill Sans" charset="0"/>
                <a:cs typeface="Arial" panose="020B0604020202020204" pitchFamily="34" charset="0"/>
              </a:endParaRPr>
            </a:p>
          </p:txBody>
        </p:sp>
        <p:cxnSp>
          <p:nvCxnSpPr>
            <p:cNvPr id="124" name="Straight Arrow Connector 123"/>
            <p:cNvCxnSpPr/>
            <p:nvPr/>
          </p:nvCxnSpPr>
          <p:spPr>
            <a:xfrm>
              <a:off x="527527" y="2566745"/>
              <a:ext cx="3606192" cy="0"/>
            </a:xfrm>
            <a:prstGeom prst="straightConnector1">
              <a:avLst/>
            </a:prstGeom>
            <a:ln w="15875">
              <a:tailEnd type="stealth" w="med" len="lg"/>
            </a:ln>
          </p:spPr>
          <p:style>
            <a:lnRef idx="1">
              <a:schemeClr val="accent1"/>
            </a:lnRef>
            <a:fillRef idx="0">
              <a:schemeClr val="accent1"/>
            </a:fillRef>
            <a:effectRef idx="0">
              <a:schemeClr val="accent1"/>
            </a:effectRef>
            <a:fontRef idx="minor">
              <a:schemeClr val="tx1"/>
            </a:fontRef>
          </p:style>
        </p:cxnSp>
        <p:sp>
          <p:nvSpPr>
            <p:cNvPr id="138" name="Rectangle 22"/>
            <p:cNvSpPr>
              <a:spLocks/>
            </p:cNvSpPr>
            <p:nvPr/>
          </p:nvSpPr>
          <p:spPr bwMode="auto">
            <a:xfrm>
              <a:off x="2396260" y="2482742"/>
              <a:ext cx="504022" cy="168008"/>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48" name="Rectangle 147"/>
            <p:cNvSpPr>
              <a:spLocks/>
            </p:cNvSpPr>
            <p:nvPr/>
          </p:nvSpPr>
          <p:spPr bwMode="auto">
            <a:xfrm>
              <a:off x="3254421" y="2482742"/>
              <a:ext cx="588026" cy="168008"/>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4</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55" name="Rectangle 22"/>
            <p:cNvSpPr>
              <a:spLocks/>
            </p:cNvSpPr>
            <p:nvPr/>
          </p:nvSpPr>
          <p:spPr bwMode="auto">
            <a:xfrm>
              <a:off x="700828" y="2482742"/>
              <a:ext cx="504022" cy="168008"/>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56" name="Rectangle 22"/>
            <p:cNvSpPr>
              <a:spLocks/>
            </p:cNvSpPr>
            <p:nvPr/>
          </p:nvSpPr>
          <p:spPr bwMode="auto">
            <a:xfrm>
              <a:off x="1696537" y="2482742"/>
              <a:ext cx="420018" cy="168008"/>
            </a:xfrm>
            <a:prstGeom prst="rect">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2</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grpSp>
        <p:nvGrpSpPr>
          <p:cNvPr id="18" name="Group 17"/>
          <p:cNvGrpSpPr/>
          <p:nvPr/>
        </p:nvGrpSpPr>
        <p:grpSpPr>
          <a:xfrm>
            <a:off x="2681499" y="4216434"/>
            <a:ext cx="1392398" cy="2455786"/>
            <a:chOff x="2741322" y="4216434"/>
            <a:chExt cx="1392398" cy="2455786"/>
          </a:xfrm>
        </p:grpSpPr>
        <p:sp>
          <p:nvSpPr>
            <p:cNvPr id="79" name="Rectangle 11"/>
            <p:cNvSpPr>
              <a:spLocks/>
            </p:cNvSpPr>
            <p:nvPr/>
          </p:nvSpPr>
          <p:spPr bwMode="auto">
            <a:xfrm>
              <a:off x="2943607" y="6367420"/>
              <a:ext cx="98782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Protein </a:t>
              </a:r>
              <a:r>
                <a:rPr lang="el-GR" sz="1400" dirty="0" smtClean="0">
                  <a:latin typeface="Arial" panose="020B0604020202020204" pitchFamily="34" charset="0"/>
                  <a:ea typeface="Gill Sans" charset="0"/>
                  <a:cs typeface="Arial" panose="020B0604020202020204" pitchFamily="34" charset="0"/>
                  <a:sym typeface="Gill Sans" charset="0"/>
                </a:rPr>
                <a:t>β</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88" name="Rectangle 11"/>
            <p:cNvSpPr>
              <a:spLocks/>
            </p:cNvSpPr>
            <p:nvPr/>
          </p:nvSpPr>
          <p:spPr bwMode="auto">
            <a:xfrm>
              <a:off x="2850306" y="4551880"/>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transcript </a:t>
              </a:r>
              <a:r>
                <a:rPr lang="el-GR" sz="1400" dirty="0" smtClean="0">
                  <a:latin typeface="Arial" panose="020B0604020202020204" pitchFamily="34" charset="0"/>
                  <a:ea typeface="Gill Sans" charset="0"/>
                  <a:cs typeface="Arial" panose="020B0604020202020204" pitchFamily="34" charset="0"/>
                  <a:sym typeface="Gill Sans" charset="0"/>
                </a:rPr>
                <a:t>β</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grpSp>
          <p:nvGrpSpPr>
            <p:cNvPr id="9" name="Group 8"/>
            <p:cNvGrpSpPr/>
            <p:nvPr/>
          </p:nvGrpSpPr>
          <p:grpSpPr>
            <a:xfrm>
              <a:off x="3126265" y="5937347"/>
              <a:ext cx="622513" cy="287624"/>
              <a:chOff x="2914386" y="4520271"/>
              <a:chExt cx="622513" cy="287624"/>
            </a:xfrm>
          </p:grpSpPr>
          <p:sp>
            <p:nvSpPr>
              <p:cNvPr id="114" name="Parallelogram 113"/>
              <p:cNvSpPr/>
              <p:nvPr/>
            </p:nvSpPr>
            <p:spPr>
              <a:xfrm rot="1161679">
                <a:off x="3254835" y="459581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15" name="6-Point Star 114"/>
              <p:cNvSpPr/>
              <p:nvPr/>
            </p:nvSpPr>
            <p:spPr>
              <a:xfrm>
                <a:off x="3096000" y="4551884"/>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16" name="Isosceles Triangle 115"/>
              <p:cNvSpPr/>
              <p:nvPr/>
            </p:nvSpPr>
            <p:spPr>
              <a:xfrm rot="19993122">
                <a:off x="2914386" y="4520271"/>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185" name="Group 184"/>
            <p:cNvGrpSpPr/>
            <p:nvPr/>
          </p:nvGrpSpPr>
          <p:grpSpPr>
            <a:xfrm>
              <a:off x="2741323" y="4363162"/>
              <a:ext cx="1392397" cy="143643"/>
              <a:chOff x="5018433" y="4403744"/>
              <a:chExt cx="1772738" cy="182880"/>
            </a:xfrm>
          </p:grpSpPr>
          <p:sp>
            <p:nvSpPr>
              <p:cNvPr id="186" name="Rectangle 22"/>
              <p:cNvSpPr>
                <a:spLocks/>
              </p:cNvSpPr>
              <p:nvPr/>
            </p:nvSpPr>
            <p:spPr bwMode="auto">
              <a:xfrm>
                <a:off x="5584762" y="4403744"/>
                <a:ext cx="548640" cy="182880"/>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87" name="Rectangle 186"/>
              <p:cNvSpPr>
                <a:spLocks/>
              </p:cNvSpPr>
              <p:nvPr/>
            </p:nvSpPr>
            <p:spPr bwMode="auto">
              <a:xfrm>
                <a:off x="6151091" y="4403744"/>
                <a:ext cx="640080" cy="182880"/>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4</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88" name="Rectangle 22"/>
              <p:cNvSpPr>
                <a:spLocks/>
              </p:cNvSpPr>
              <p:nvPr/>
            </p:nvSpPr>
            <p:spPr bwMode="auto">
              <a:xfrm>
                <a:off x="5018433" y="4403744"/>
                <a:ext cx="548640" cy="182880"/>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sp>
          <p:nvSpPr>
            <p:cNvPr id="198" name="Rounded Rectangle 197"/>
            <p:cNvSpPr/>
            <p:nvPr/>
          </p:nvSpPr>
          <p:spPr>
            <a:xfrm>
              <a:off x="2741322" y="4216434"/>
              <a:ext cx="1392398" cy="45719"/>
            </a:xfrm>
            <a:prstGeom prst="roundRect">
              <a:avLst/>
            </a:prstGeom>
            <a:solidFill>
              <a:schemeClr val="accent3">
                <a:lumMod val="60000"/>
                <a:lumOff val="40000"/>
              </a:schemeClr>
            </a:solidFill>
            <a:ln w="12700" cap="flat">
              <a:solidFill>
                <a:srgbClr val="92D050"/>
              </a:solidFill>
              <a:prstDash val="solid"/>
              <a:miter lim="800000"/>
              <a:headEnd type="none" w="med" len="med"/>
              <a:tailEnd type="none" w="med" len="med"/>
            </a:ln>
          </p:spPr>
          <p:txBody>
            <a:bodyPr lIns="0" tIns="0" rIns="0" bIns="0" anchor="ctr"/>
            <a:lstStyle/>
            <a:p>
              <a:pPr algn="ctr"/>
              <a:endParaRPr lang="en-US" sz="1100" b="1">
                <a:solidFill>
                  <a:srgbClr val="FFFFFF"/>
                </a:solidFill>
                <a:latin typeface="Arial" panose="020B0604020202020204" pitchFamily="34" charset="0"/>
                <a:ea typeface="Gill Sans" charset="0"/>
                <a:cs typeface="Arial" panose="020B0604020202020204" pitchFamily="34" charset="0"/>
              </a:endParaRPr>
            </a:p>
          </p:txBody>
        </p:sp>
      </p:grpSp>
      <p:sp>
        <p:nvSpPr>
          <p:cNvPr id="199" name="Rectangle 11"/>
          <p:cNvSpPr>
            <a:spLocks/>
          </p:cNvSpPr>
          <p:nvPr/>
        </p:nvSpPr>
        <p:spPr bwMode="auto">
          <a:xfrm>
            <a:off x="100743" y="3622495"/>
            <a:ext cx="1819755" cy="207730"/>
          </a:xfrm>
          <a:prstGeom prst="rect">
            <a:avLst/>
          </a:prstGeom>
          <a:solidFill>
            <a:srgbClr val="FFFF00"/>
          </a:solidFill>
          <a:ln w="12700" cap="flat">
            <a:solidFill>
              <a:srgbClr val="000000"/>
            </a:solidFill>
            <a:miter lim="800000"/>
            <a:headEnd type="none" w="med" len="med"/>
            <a:tailEnd type="none" w="med" len="med"/>
          </a:ln>
          <a:extLst/>
        </p:spPr>
        <p:txBody>
          <a:bodyPr lIns="0" tIns="0" rIns="0" bIns="0" anchor="ctr"/>
          <a:lstStyle/>
          <a:p>
            <a:pPr algn="ctr"/>
            <a:r>
              <a:rPr lang="en-US" sz="1600" dirty="0" smtClean="0">
                <a:ea typeface="Gill Sans" charset="0"/>
                <a:cs typeface="Gill Sans" charset="0"/>
                <a:sym typeface="Gill Sans" charset="0"/>
              </a:rPr>
              <a:t>Transcript Abundance</a:t>
            </a:r>
            <a:endParaRPr lang="en-US" sz="1600" dirty="0">
              <a:solidFill>
                <a:schemeClr val="tx1"/>
              </a:solidFill>
              <a:ea typeface="Gill Sans" charset="0"/>
              <a:cs typeface="Gill Sans" charset="0"/>
              <a:sym typeface="Gill Sans" charset="0"/>
            </a:endParaRPr>
          </a:p>
        </p:txBody>
      </p:sp>
      <p:sp>
        <p:nvSpPr>
          <p:cNvPr id="200" name="Rectangle 11"/>
          <p:cNvSpPr>
            <a:spLocks/>
          </p:cNvSpPr>
          <p:nvPr/>
        </p:nvSpPr>
        <p:spPr bwMode="auto">
          <a:xfrm>
            <a:off x="100743" y="5099892"/>
            <a:ext cx="1819755" cy="207730"/>
          </a:xfrm>
          <a:prstGeom prst="rect">
            <a:avLst/>
          </a:prstGeom>
          <a:solidFill>
            <a:srgbClr val="FFFF00"/>
          </a:solidFill>
          <a:ln w="12700" cap="flat">
            <a:solidFill>
              <a:srgbClr val="000000"/>
            </a:solidFill>
            <a:miter lim="800000"/>
            <a:headEnd type="none" w="med" len="med"/>
            <a:tailEnd type="none" w="med" len="med"/>
          </a:ln>
          <a:extLst/>
        </p:spPr>
        <p:txBody>
          <a:bodyPr lIns="0" tIns="0" rIns="0" bIns="0" anchor="ctr"/>
          <a:lstStyle/>
          <a:p>
            <a:pPr algn="ctr"/>
            <a:r>
              <a:rPr lang="en-US" sz="1600" dirty="0" smtClean="0">
                <a:ea typeface="Gill Sans" charset="0"/>
                <a:cs typeface="Gill Sans" charset="0"/>
                <a:sym typeface="Gill Sans" charset="0"/>
              </a:rPr>
              <a:t>Protein Expression</a:t>
            </a:r>
            <a:endParaRPr lang="en-US" sz="1600" dirty="0">
              <a:solidFill>
                <a:schemeClr val="tx1"/>
              </a:solidFill>
              <a:ea typeface="Gill Sans" charset="0"/>
              <a:cs typeface="Gill Sans" charset="0"/>
              <a:sym typeface="Gill Sans" charset="0"/>
            </a:endParaRPr>
          </a:p>
        </p:txBody>
      </p:sp>
      <p:grpSp>
        <p:nvGrpSpPr>
          <p:cNvPr id="16" name="Group 15"/>
          <p:cNvGrpSpPr/>
          <p:nvPr/>
        </p:nvGrpSpPr>
        <p:grpSpPr>
          <a:xfrm>
            <a:off x="5066934" y="4216434"/>
            <a:ext cx="1765787" cy="2455786"/>
            <a:chOff x="5210389" y="4216434"/>
            <a:chExt cx="1765787" cy="2455786"/>
          </a:xfrm>
        </p:grpSpPr>
        <p:grpSp>
          <p:nvGrpSpPr>
            <p:cNvPr id="10" name="Group 9"/>
            <p:cNvGrpSpPr/>
            <p:nvPr/>
          </p:nvGrpSpPr>
          <p:grpSpPr>
            <a:xfrm>
              <a:off x="5863631" y="5867992"/>
              <a:ext cx="459303" cy="356979"/>
              <a:chOff x="5615273" y="4626960"/>
              <a:chExt cx="459303" cy="356979"/>
            </a:xfrm>
          </p:grpSpPr>
          <p:sp>
            <p:nvSpPr>
              <p:cNvPr id="122" name="Parallelogram 121"/>
              <p:cNvSpPr/>
              <p:nvPr/>
            </p:nvSpPr>
            <p:spPr>
              <a:xfrm rot="20253733">
                <a:off x="5785789" y="4771861"/>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23" name="6-Point Star 122"/>
              <p:cNvSpPr/>
              <p:nvPr/>
            </p:nvSpPr>
            <p:spPr>
              <a:xfrm>
                <a:off x="5824652" y="4645753"/>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72" name="Oval 171"/>
              <p:cNvSpPr/>
              <p:nvPr/>
            </p:nvSpPr>
            <p:spPr>
              <a:xfrm>
                <a:off x="5728437" y="4626960"/>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76" name="Isosceles Triangle 175"/>
              <p:cNvSpPr/>
              <p:nvPr/>
            </p:nvSpPr>
            <p:spPr>
              <a:xfrm rot="2367644">
                <a:off x="5615273" y="4670057"/>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189" name="Group 188"/>
            <p:cNvGrpSpPr/>
            <p:nvPr/>
          </p:nvGrpSpPr>
          <p:grpSpPr>
            <a:xfrm>
              <a:off x="5210389" y="4363162"/>
              <a:ext cx="1765787" cy="143643"/>
              <a:chOff x="2277188" y="4403744"/>
              <a:chExt cx="2248121" cy="182880"/>
            </a:xfrm>
          </p:grpSpPr>
          <p:sp>
            <p:nvSpPr>
              <p:cNvPr id="190" name="Rectangle 189"/>
              <p:cNvSpPr>
                <a:spLocks/>
              </p:cNvSpPr>
              <p:nvPr/>
            </p:nvSpPr>
            <p:spPr bwMode="auto">
              <a:xfrm>
                <a:off x="3885229" y="4403744"/>
                <a:ext cx="640080" cy="182880"/>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a:solidFill>
                      <a:srgbClr val="FFFFFF"/>
                    </a:solidFill>
                    <a:latin typeface="Arial" panose="020B0604020202020204" pitchFamily="34" charset="0"/>
                    <a:ea typeface="Gill Sans" charset="0"/>
                    <a:cs typeface="Arial" panose="020B0604020202020204" pitchFamily="34" charset="0"/>
                    <a:sym typeface="Gill Sans" charset="0"/>
                  </a:rPr>
                  <a:t>4</a:t>
                </a:r>
              </a:p>
            </p:txBody>
          </p:sp>
          <p:sp>
            <p:nvSpPr>
              <p:cNvPr id="191" name="Rectangle 22"/>
              <p:cNvSpPr>
                <a:spLocks/>
              </p:cNvSpPr>
              <p:nvPr/>
            </p:nvSpPr>
            <p:spPr bwMode="auto">
              <a:xfrm>
                <a:off x="2277188" y="4403744"/>
                <a:ext cx="548640" cy="182880"/>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92" name="Rectangle 22"/>
              <p:cNvSpPr>
                <a:spLocks/>
              </p:cNvSpPr>
              <p:nvPr/>
            </p:nvSpPr>
            <p:spPr bwMode="auto">
              <a:xfrm>
                <a:off x="2843682" y="4403744"/>
                <a:ext cx="457200" cy="182880"/>
              </a:xfrm>
              <a:prstGeom prst="rect">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2</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93" name="Rectangle 22"/>
              <p:cNvSpPr>
                <a:spLocks/>
              </p:cNvSpPr>
              <p:nvPr/>
            </p:nvSpPr>
            <p:spPr bwMode="auto">
              <a:xfrm>
                <a:off x="3318736" y="4403744"/>
                <a:ext cx="548640" cy="182880"/>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sp>
          <p:nvSpPr>
            <p:cNvPr id="202" name="Rectangle 11"/>
            <p:cNvSpPr>
              <a:spLocks/>
            </p:cNvSpPr>
            <p:nvPr/>
          </p:nvSpPr>
          <p:spPr bwMode="auto">
            <a:xfrm>
              <a:off x="5599368" y="6367420"/>
              <a:ext cx="98782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Protein </a:t>
              </a:r>
              <a:r>
                <a:rPr lang="el-GR" sz="1400" dirty="0" smtClean="0">
                  <a:latin typeface="Arial" panose="020B0604020202020204" pitchFamily="34" charset="0"/>
                  <a:ea typeface="Gill Sans" charset="0"/>
                  <a:cs typeface="Arial" panose="020B0604020202020204" pitchFamily="34" charset="0"/>
                  <a:sym typeface="Gill Sans" charset="0"/>
                </a:rPr>
                <a:t>α</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203" name="Rectangle 11"/>
            <p:cNvSpPr>
              <a:spLocks/>
            </p:cNvSpPr>
            <p:nvPr/>
          </p:nvSpPr>
          <p:spPr bwMode="auto">
            <a:xfrm>
              <a:off x="5506067" y="4551880"/>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transcript </a:t>
              </a:r>
              <a:r>
                <a:rPr lang="el-GR" sz="1400" dirty="0" smtClean="0">
                  <a:latin typeface="Arial" panose="020B0604020202020204" pitchFamily="34" charset="0"/>
                  <a:ea typeface="Gill Sans" charset="0"/>
                  <a:cs typeface="Arial" panose="020B0604020202020204" pitchFamily="34" charset="0"/>
                  <a:sym typeface="Gill Sans" charset="0"/>
                </a:rPr>
                <a:t>α</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237" name="Rounded Rectangle 236"/>
            <p:cNvSpPr/>
            <p:nvPr/>
          </p:nvSpPr>
          <p:spPr>
            <a:xfrm>
              <a:off x="5210389" y="4216434"/>
              <a:ext cx="1765787" cy="45719"/>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7161084" y="3979987"/>
            <a:ext cx="1392398" cy="2692233"/>
            <a:chOff x="7104780" y="3979987"/>
            <a:chExt cx="1392398" cy="2692233"/>
          </a:xfrm>
        </p:grpSpPr>
        <p:grpSp>
          <p:nvGrpSpPr>
            <p:cNvPr id="194" name="Group 193"/>
            <p:cNvGrpSpPr/>
            <p:nvPr/>
          </p:nvGrpSpPr>
          <p:grpSpPr>
            <a:xfrm>
              <a:off x="7104781" y="4363162"/>
              <a:ext cx="1392397" cy="143643"/>
              <a:chOff x="5018433" y="4403744"/>
              <a:chExt cx="1772738" cy="182880"/>
            </a:xfrm>
          </p:grpSpPr>
          <p:sp>
            <p:nvSpPr>
              <p:cNvPr id="195" name="Rectangle 22"/>
              <p:cNvSpPr>
                <a:spLocks/>
              </p:cNvSpPr>
              <p:nvPr/>
            </p:nvSpPr>
            <p:spPr bwMode="auto">
              <a:xfrm>
                <a:off x="5584762" y="4403744"/>
                <a:ext cx="548640" cy="182880"/>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96" name="Rectangle 195"/>
              <p:cNvSpPr>
                <a:spLocks/>
              </p:cNvSpPr>
              <p:nvPr/>
            </p:nvSpPr>
            <p:spPr bwMode="auto">
              <a:xfrm>
                <a:off x="6151091" y="4403744"/>
                <a:ext cx="640080" cy="182880"/>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4</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97" name="Rectangle 22"/>
              <p:cNvSpPr>
                <a:spLocks/>
              </p:cNvSpPr>
              <p:nvPr/>
            </p:nvSpPr>
            <p:spPr bwMode="auto">
              <a:xfrm>
                <a:off x="5018433" y="4403744"/>
                <a:ext cx="548640" cy="182880"/>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sp>
          <p:nvSpPr>
            <p:cNvPr id="201" name="Rectangle 11"/>
            <p:cNvSpPr>
              <a:spLocks/>
            </p:cNvSpPr>
            <p:nvPr/>
          </p:nvSpPr>
          <p:spPr bwMode="auto">
            <a:xfrm>
              <a:off x="7307065" y="6367420"/>
              <a:ext cx="98782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Protein </a:t>
              </a:r>
              <a:r>
                <a:rPr lang="el-GR" sz="1400" dirty="0" smtClean="0">
                  <a:latin typeface="Arial" panose="020B0604020202020204" pitchFamily="34" charset="0"/>
                  <a:ea typeface="Gill Sans" charset="0"/>
                  <a:cs typeface="Arial" panose="020B0604020202020204" pitchFamily="34" charset="0"/>
                  <a:sym typeface="Gill Sans" charset="0"/>
                </a:rPr>
                <a:t>β</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204" name="Rectangle 11"/>
            <p:cNvSpPr>
              <a:spLocks/>
            </p:cNvSpPr>
            <p:nvPr/>
          </p:nvSpPr>
          <p:spPr bwMode="auto">
            <a:xfrm>
              <a:off x="7213764" y="4551880"/>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transcript </a:t>
              </a:r>
              <a:r>
                <a:rPr lang="el-GR" sz="1400" dirty="0" smtClean="0">
                  <a:latin typeface="Arial" panose="020B0604020202020204" pitchFamily="34" charset="0"/>
                  <a:ea typeface="Gill Sans" charset="0"/>
                  <a:cs typeface="Arial" panose="020B0604020202020204" pitchFamily="34" charset="0"/>
                  <a:sym typeface="Gill Sans" charset="0"/>
                </a:rPr>
                <a:t>β</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grpSp>
          <p:nvGrpSpPr>
            <p:cNvPr id="14" name="Group 13"/>
            <p:cNvGrpSpPr/>
            <p:nvPr/>
          </p:nvGrpSpPr>
          <p:grpSpPr>
            <a:xfrm>
              <a:off x="7142870" y="5491532"/>
              <a:ext cx="1316219" cy="733439"/>
              <a:chOff x="6914004" y="5329160"/>
              <a:chExt cx="1316219" cy="733439"/>
            </a:xfrm>
          </p:grpSpPr>
          <p:grpSp>
            <p:nvGrpSpPr>
              <p:cNvPr id="11" name="Group 10"/>
              <p:cNvGrpSpPr/>
              <p:nvPr/>
            </p:nvGrpSpPr>
            <p:grpSpPr>
              <a:xfrm>
                <a:off x="7607710" y="5329160"/>
                <a:ext cx="622513" cy="287624"/>
                <a:chOff x="7551483" y="4634995"/>
                <a:chExt cx="622513" cy="287624"/>
              </a:xfrm>
            </p:grpSpPr>
            <p:sp>
              <p:nvSpPr>
                <p:cNvPr id="173" name="Parallelogram 172"/>
                <p:cNvSpPr/>
                <p:nvPr/>
              </p:nvSpPr>
              <p:spPr>
                <a:xfrm rot="1161679">
                  <a:off x="7891932" y="4710541"/>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74" name="6-Point Star 173"/>
                <p:cNvSpPr/>
                <p:nvPr/>
              </p:nvSpPr>
              <p:spPr>
                <a:xfrm>
                  <a:off x="7733097" y="4666608"/>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75" name="Isosceles Triangle 174"/>
                <p:cNvSpPr/>
                <p:nvPr/>
              </p:nvSpPr>
              <p:spPr>
                <a:xfrm rot="19993122">
                  <a:off x="7551483" y="4634995"/>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25" name="Group 224"/>
              <p:cNvGrpSpPr/>
              <p:nvPr/>
            </p:nvGrpSpPr>
            <p:grpSpPr>
              <a:xfrm>
                <a:off x="7607710" y="5774975"/>
                <a:ext cx="622513" cy="287624"/>
                <a:chOff x="7551483" y="4634995"/>
                <a:chExt cx="622513" cy="287624"/>
              </a:xfrm>
            </p:grpSpPr>
            <p:sp>
              <p:nvSpPr>
                <p:cNvPr id="226" name="Parallelogram 225"/>
                <p:cNvSpPr/>
                <p:nvPr/>
              </p:nvSpPr>
              <p:spPr>
                <a:xfrm rot="1161679">
                  <a:off x="7891932" y="4710541"/>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27" name="6-Point Star 226"/>
                <p:cNvSpPr/>
                <p:nvPr/>
              </p:nvSpPr>
              <p:spPr>
                <a:xfrm>
                  <a:off x="7733097" y="4666608"/>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28" name="Isosceles Triangle 227"/>
                <p:cNvSpPr/>
                <p:nvPr/>
              </p:nvSpPr>
              <p:spPr>
                <a:xfrm rot="19993122">
                  <a:off x="7551483" y="4634995"/>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29" name="Group 228"/>
              <p:cNvGrpSpPr/>
              <p:nvPr/>
            </p:nvGrpSpPr>
            <p:grpSpPr>
              <a:xfrm>
                <a:off x="6914004" y="5774975"/>
                <a:ext cx="622513" cy="287624"/>
                <a:chOff x="7551483" y="4634995"/>
                <a:chExt cx="622513" cy="287624"/>
              </a:xfrm>
            </p:grpSpPr>
            <p:sp>
              <p:nvSpPr>
                <p:cNvPr id="230" name="Parallelogram 229"/>
                <p:cNvSpPr/>
                <p:nvPr/>
              </p:nvSpPr>
              <p:spPr>
                <a:xfrm rot="1161679">
                  <a:off x="7891932" y="4710541"/>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31" name="6-Point Star 230"/>
                <p:cNvSpPr/>
                <p:nvPr/>
              </p:nvSpPr>
              <p:spPr>
                <a:xfrm>
                  <a:off x="7733097" y="4666608"/>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32" name="Isosceles Triangle 231"/>
                <p:cNvSpPr/>
                <p:nvPr/>
              </p:nvSpPr>
              <p:spPr>
                <a:xfrm rot="19993122">
                  <a:off x="7551483" y="4634995"/>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33" name="Group 232"/>
              <p:cNvGrpSpPr/>
              <p:nvPr/>
            </p:nvGrpSpPr>
            <p:grpSpPr>
              <a:xfrm>
                <a:off x="6914004" y="5329160"/>
                <a:ext cx="622513" cy="287624"/>
                <a:chOff x="7551483" y="4634995"/>
                <a:chExt cx="622513" cy="287624"/>
              </a:xfrm>
            </p:grpSpPr>
            <p:sp>
              <p:nvSpPr>
                <p:cNvPr id="234" name="Parallelogram 233"/>
                <p:cNvSpPr/>
                <p:nvPr/>
              </p:nvSpPr>
              <p:spPr>
                <a:xfrm rot="1161679">
                  <a:off x="7891932" y="4710541"/>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35" name="6-Point Star 234"/>
                <p:cNvSpPr/>
                <p:nvPr/>
              </p:nvSpPr>
              <p:spPr>
                <a:xfrm>
                  <a:off x="7733097" y="4666608"/>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36" name="Isosceles Triangle 235"/>
                <p:cNvSpPr/>
                <p:nvPr/>
              </p:nvSpPr>
              <p:spPr>
                <a:xfrm rot="19993122">
                  <a:off x="7551483" y="4634995"/>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sp>
          <p:nvSpPr>
            <p:cNvPr id="238" name="Rounded Rectangle 237"/>
            <p:cNvSpPr/>
            <p:nvPr/>
          </p:nvSpPr>
          <p:spPr>
            <a:xfrm>
              <a:off x="7104780" y="3979987"/>
              <a:ext cx="1392398" cy="282166"/>
            </a:xfrm>
            <a:prstGeom prst="roundRect">
              <a:avLst/>
            </a:prstGeom>
            <a:solidFill>
              <a:schemeClr val="accent3">
                <a:lumMod val="60000"/>
                <a:lumOff val="40000"/>
              </a:schemeClr>
            </a:solidFill>
            <a:ln w="12700" cap="flat">
              <a:solidFill>
                <a:srgbClr val="92D050"/>
              </a:solidFill>
              <a:prstDash val="solid"/>
              <a:miter lim="800000"/>
              <a:headEnd type="none" w="med" len="med"/>
              <a:tailEnd type="none" w="med" len="med"/>
            </a:ln>
          </p:spPr>
          <p:txBody>
            <a:bodyPr lIns="0" tIns="0" rIns="0" bIns="0" anchor="ctr"/>
            <a:lstStyle/>
            <a:p>
              <a:pPr algn="ctr"/>
              <a:endParaRPr lang="en-US" sz="1100" b="1">
                <a:solidFill>
                  <a:srgbClr val="FFFFFF"/>
                </a:solidFill>
                <a:latin typeface="Arial" panose="020B0604020202020204" pitchFamily="34" charset="0"/>
                <a:ea typeface="Gill Sans" charset="0"/>
                <a:cs typeface="Arial" panose="020B0604020202020204" pitchFamily="34" charset="0"/>
              </a:endParaRPr>
            </a:p>
          </p:txBody>
        </p:sp>
      </p:grpSp>
      <p:grpSp>
        <p:nvGrpSpPr>
          <p:cNvPr id="15" name="Group 14"/>
          <p:cNvGrpSpPr/>
          <p:nvPr/>
        </p:nvGrpSpPr>
        <p:grpSpPr>
          <a:xfrm>
            <a:off x="5007112" y="2318708"/>
            <a:ext cx="3606192" cy="1086974"/>
            <a:chOff x="4921652" y="2019603"/>
            <a:chExt cx="3606192" cy="1086974"/>
          </a:xfrm>
        </p:grpSpPr>
        <p:sp>
          <p:nvSpPr>
            <p:cNvPr id="239" name="Moon 238"/>
            <p:cNvSpPr/>
            <p:nvPr/>
          </p:nvSpPr>
          <p:spPr>
            <a:xfrm rot="5400000">
              <a:off x="5616217" y="2002360"/>
              <a:ext cx="457200" cy="491686"/>
            </a:xfrm>
            <a:prstGeom prst="moon">
              <a:avLst>
                <a:gd name="adj" fmla="val 308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5400000">
              <a:off x="6421931" y="2108351"/>
              <a:ext cx="457200" cy="279705"/>
            </a:xfrm>
            <a:prstGeom prst="moon">
              <a:avLst>
                <a:gd name="adj" fmla="val 3989"/>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5400000">
              <a:off x="7242875" y="2071134"/>
              <a:ext cx="457200" cy="354139"/>
            </a:xfrm>
            <a:prstGeom prst="moon">
              <a:avLst>
                <a:gd name="adj" fmla="val 64728"/>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p:cNvSpPr/>
            <p:nvPr/>
          </p:nvSpPr>
          <p:spPr>
            <a:xfrm rot="16200000">
              <a:off x="5966080" y="2282271"/>
              <a:ext cx="457200" cy="1191412"/>
            </a:xfrm>
            <a:prstGeom prst="moon">
              <a:avLst>
                <a:gd name="adj" fmla="val 73528"/>
              </a:avLst>
            </a:prstGeom>
            <a:solidFill>
              <a:schemeClr val="accent3">
                <a:lumMod val="60000"/>
                <a:lumOff val="40000"/>
              </a:schemeClr>
            </a:solidFill>
            <a:ln w="12700" cap="flat">
              <a:solidFill>
                <a:srgbClr val="92D050"/>
              </a:solidFill>
              <a:prstDash val="solid"/>
              <a:miter lim="800000"/>
              <a:headEnd type="none" w="med" len="med"/>
              <a:tailEnd type="none" w="med" len="med"/>
            </a:ln>
          </p:spPr>
          <p:txBody>
            <a:bodyPr lIns="0" tIns="0" rIns="0" bIns="0" anchor="ctr"/>
            <a:lstStyle/>
            <a:p>
              <a:pPr algn="ctr"/>
              <a:endParaRPr lang="en-US" sz="1100" b="1">
                <a:solidFill>
                  <a:srgbClr val="FFFFFF"/>
                </a:solidFill>
                <a:latin typeface="Arial" panose="020B0604020202020204" pitchFamily="34" charset="0"/>
                <a:ea typeface="Gill Sans" charset="0"/>
                <a:cs typeface="Arial" panose="020B0604020202020204" pitchFamily="34" charset="0"/>
              </a:endParaRPr>
            </a:p>
          </p:txBody>
        </p:sp>
        <p:cxnSp>
          <p:nvCxnSpPr>
            <p:cNvPr id="243" name="Straight Arrow Connector 242"/>
            <p:cNvCxnSpPr/>
            <p:nvPr/>
          </p:nvCxnSpPr>
          <p:spPr>
            <a:xfrm>
              <a:off x="4921652" y="2566058"/>
              <a:ext cx="3606192" cy="0"/>
            </a:xfrm>
            <a:prstGeom prst="straightConnector1">
              <a:avLst/>
            </a:prstGeom>
            <a:ln w="15875">
              <a:tailEnd type="stealth" w="med" len="lg"/>
            </a:ln>
          </p:spPr>
          <p:style>
            <a:lnRef idx="1">
              <a:schemeClr val="accent1"/>
            </a:lnRef>
            <a:fillRef idx="0">
              <a:schemeClr val="accent1"/>
            </a:fillRef>
            <a:effectRef idx="0">
              <a:schemeClr val="accent1"/>
            </a:effectRef>
            <a:fontRef idx="minor">
              <a:schemeClr val="tx1"/>
            </a:fontRef>
          </p:style>
        </p:cxnSp>
        <p:sp>
          <p:nvSpPr>
            <p:cNvPr id="244" name="Rectangle 22"/>
            <p:cNvSpPr>
              <a:spLocks/>
            </p:cNvSpPr>
            <p:nvPr/>
          </p:nvSpPr>
          <p:spPr bwMode="auto">
            <a:xfrm>
              <a:off x="6790385" y="2482055"/>
              <a:ext cx="504022" cy="168008"/>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245" name="Rectangle 244"/>
            <p:cNvSpPr>
              <a:spLocks/>
            </p:cNvSpPr>
            <p:nvPr/>
          </p:nvSpPr>
          <p:spPr bwMode="auto">
            <a:xfrm>
              <a:off x="7648546" y="2482055"/>
              <a:ext cx="588026" cy="168008"/>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4</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246" name="Rectangle 22"/>
            <p:cNvSpPr>
              <a:spLocks/>
            </p:cNvSpPr>
            <p:nvPr/>
          </p:nvSpPr>
          <p:spPr bwMode="auto">
            <a:xfrm>
              <a:off x="5094953" y="2482055"/>
              <a:ext cx="504022" cy="168008"/>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247" name="Rectangle 22"/>
            <p:cNvSpPr>
              <a:spLocks/>
            </p:cNvSpPr>
            <p:nvPr/>
          </p:nvSpPr>
          <p:spPr bwMode="auto">
            <a:xfrm>
              <a:off x="6090662" y="2482055"/>
              <a:ext cx="420018" cy="168008"/>
            </a:xfrm>
            <a:prstGeom prst="rect">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2</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grpSp>
        <p:nvGrpSpPr>
          <p:cNvPr id="19" name="Group 18"/>
          <p:cNvGrpSpPr/>
          <p:nvPr/>
        </p:nvGrpSpPr>
        <p:grpSpPr>
          <a:xfrm>
            <a:off x="587349" y="3971596"/>
            <a:ext cx="1765787" cy="2700624"/>
            <a:chOff x="651202" y="3971596"/>
            <a:chExt cx="1765787" cy="2700624"/>
          </a:xfrm>
        </p:grpSpPr>
        <p:sp>
          <p:nvSpPr>
            <p:cNvPr id="83" name="Rectangle 11"/>
            <p:cNvSpPr>
              <a:spLocks/>
            </p:cNvSpPr>
            <p:nvPr/>
          </p:nvSpPr>
          <p:spPr bwMode="auto">
            <a:xfrm>
              <a:off x="1040181" y="6367420"/>
              <a:ext cx="98782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Protein </a:t>
              </a:r>
              <a:r>
                <a:rPr lang="el-GR" sz="1400" dirty="0" smtClean="0">
                  <a:latin typeface="Arial" panose="020B0604020202020204" pitchFamily="34" charset="0"/>
                  <a:ea typeface="Gill Sans" charset="0"/>
                  <a:cs typeface="Arial" panose="020B0604020202020204" pitchFamily="34" charset="0"/>
                  <a:sym typeface="Gill Sans" charset="0"/>
                </a:rPr>
                <a:t>α</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87" name="Rectangle 11"/>
            <p:cNvSpPr>
              <a:spLocks/>
            </p:cNvSpPr>
            <p:nvPr/>
          </p:nvSpPr>
          <p:spPr bwMode="auto">
            <a:xfrm>
              <a:off x="946880" y="4551880"/>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transcript </a:t>
              </a:r>
              <a:r>
                <a:rPr lang="el-GR" sz="1400" dirty="0" smtClean="0">
                  <a:latin typeface="Arial" panose="020B0604020202020204" pitchFamily="34" charset="0"/>
                  <a:ea typeface="Gill Sans" charset="0"/>
                  <a:cs typeface="Arial" panose="020B0604020202020204" pitchFamily="34" charset="0"/>
                  <a:sym typeface="Gill Sans" charset="0"/>
                </a:rPr>
                <a:t>α</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grpSp>
          <p:nvGrpSpPr>
            <p:cNvPr id="165" name="Group 164"/>
            <p:cNvGrpSpPr/>
            <p:nvPr/>
          </p:nvGrpSpPr>
          <p:grpSpPr>
            <a:xfrm>
              <a:off x="651202" y="4363162"/>
              <a:ext cx="1765787" cy="143643"/>
              <a:chOff x="2277188" y="4403744"/>
              <a:chExt cx="2248121" cy="182880"/>
            </a:xfrm>
          </p:grpSpPr>
          <p:sp>
            <p:nvSpPr>
              <p:cNvPr id="181" name="Rectangle 180"/>
              <p:cNvSpPr>
                <a:spLocks/>
              </p:cNvSpPr>
              <p:nvPr/>
            </p:nvSpPr>
            <p:spPr bwMode="auto">
              <a:xfrm>
                <a:off x="3885229" y="4403744"/>
                <a:ext cx="640080" cy="182880"/>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a:solidFill>
                      <a:srgbClr val="FFFFFF"/>
                    </a:solidFill>
                    <a:latin typeface="Arial" panose="020B0604020202020204" pitchFamily="34" charset="0"/>
                    <a:ea typeface="Gill Sans" charset="0"/>
                    <a:cs typeface="Arial" panose="020B0604020202020204" pitchFamily="34" charset="0"/>
                    <a:sym typeface="Gill Sans" charset="0"/>
                  </a:rPr>
                  <a:t>4</a:t>
                </a:r>
              </a:p>
            </p:txBody>
          </p:sp>
          <p:sp>
            <p:nvSpPr>
              <p:cNvPr id="182" name="Rectangle 22"/>
              <p:cNvSpPr>
                <a:spLocks/>
              </p:cNvSpPr>
              <p:nvPr/>
            </p:nvSpPr>
            <p:spPr bwMode="auto">
              <a:xfrm>
                <a:off x="2277188" y="4403744"/>
                <a:ext cx="548640" cy="182880"/>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83" name="Rectangle 22"/>
              <p:cNvSpPr>
                <a:spLocks/>
              </p:cNvSpPr>
              <p:nvPr/>
            </p:nvSpPr>
            <p:spPr bwMode="auto">
              <a:xfrm>
                <a:off x="2843682" y="4403744"/>
                <a:ext cx="457200" cy="182880"/>
              </a:xfrm>
              <a:prstGeom prst="rect">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2</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84" name="Rectangle 22"/>
              <p:cNvSpPr>
                <a:spLocks/>
              </p:cNvSpPr>
              <p:nvPr/>
            </p:nvSpPr>
            <p:spPr bwMode="auto">
              <a:xfrm>
                <a:off x="3318736" y="4403744"/>
                <a:ext cx="548640" cy="182880"/>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sp>
          <p:nvSpPr>
            <p:cNvPr id="7" name="Rounded Rectangle 6"/>
            <p:cNvSpPr/>
            <p:nvPr/>
          </p:nvSpPr>
          <p:spPr>
            <a:xfrm>
              <a:off x="651202" y="3971596"/>
              <a:ext cx="1765787" cy="290557"/>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92333" y="5422177"/>
              <a:ext cx="1683524" cy="802794"/>
              <a:chOff x="368410" y="5259805"/>
              <a:chExt cx="1683524" cy="802794"/>
            </a:xfrm>
          </p:grpSpPr>
          <p:grpSp>
            <p:nvGrpSpPr>
              <p:cNvPr id="8" name="Group 7"/>
              <p:cNvGrpSpPr/>
              <p:nvPr/>
            </p:nvGrpSpPr>
            <p:grpSpPr>
              <a:xfrm>
                <a:off x="980521" y="5259805"/>
                <a:ext cx="459303" cy="356979"/>
                <a:chOff x="978176" y="4512236"/>
                <a:chExt cx="459303" cy="356979"/>
              </a:xfrm>
            </p:grpSpPr>
            <p:sp>
              <p:nvSpPr>
                <p:cNvPr id="58" name="Parallelogram 57"/>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59" name="6-Point Star 58"/>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13" name="Oval 112"/>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17" name="Isosceles Triangle 116"/>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05" name="Group 204"/>
              <p:cNvGrpSpPr/>
              <p:nvPr/>
            </p:nvGrpSpPr>
            <p:grpSpPr>
              <a:xfrm>
                <a:off x="1592631" y="5259805"/>
                <a:ext cx="459303" cy="356979"/>
                <a:chOff x="978176" y="4512236"/>
                <a:chExt cx="459303" cy="356979"/>
              </a:xfrm>
            </p:grpSpPr>
            <p:sp>
              <p:nvSpPr>
                <p:cNvPr id="206" name="Parallelogram 205"/>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07" name="6-Point Star 206"/>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08" name="Oval 207"/>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09" name="Isosceles Triangle 208"/>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10" name="Group 209"/>
              <p:cNvGrpSpPr/>
              <p:nvPr/>
            </p:nvGrpSpPr>
            <p:grpSpPr>
              <a:xfrm>
                <a:off x="980521" y="5705620"/>
                <a:ext cx="459303" cy="356979"/>
                <a:chOff x="978176" y="4512236"/>
                <a:chExt cx="459303" cy="356979"/>
              </a:xfrm>
            </p:grpSpPr>
            <p:sp>
              <p:nvSpPr>
                <p:cNvPr id="211" name="Parallelogram 210"/>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2" name="6-Point Star 211"/>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3" name="Oval 212"/>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4" name="Isosceles Triangle 213"/>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15" name="Group 214"/>
              <p:cNvGrpSpPr/>
              <p:nvPr/>
            </p:nvGrpSpPr>
            <p:grpSpPr>
              <a:xfrm>
                <a:off x="1592631" y="5705620"/>
                <a:ext cx="459303" cy="356979"/>
                <a:chOff x="978176" y="4512236"/>
                <a:chExt cx="459303" cy="356979"/>
              </a:xfrm>
            </p:grpSpPr>
            <p:sp>
              <p:nvSpPr>
                <p:cNvPr id="216" name="Parallelogram 215"/>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7" name="6-Point Star 216"/>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8" name="Oval 217"/>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9" name="Isosceles Triangle 218"/>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48" name="Group 247"/>
              <p:cNvGrpSpPr/>
              <p:nvPr/>
            </p:nvGrpSpPr>
            <p:grpSpPr>
              <a:xfrm>
                <a:off x="368410" y="5259805"/>
                <a:ext cx="459303" cy="356979"/>
                <a:chOff x="978176" y="4512236"/>
                <a:chExt cx="459303" cy="356979"/>
              </a:xfrm>
            </p:grpSpPr>
            <p:sp>
              <p:nvSpPr>
                <p:cNvPr id="249" name="Parallelogram 248"/>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0" name="6-Point Star 249"/>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1" name="Oval 250"/>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2" name="Isosceles Triangle 251"/>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53" name="Group 252"/>
              <p:cNvGrpSpPr/>
              <p:nvPr/>
            </p:nvGrpSpPr>
            <p:grpSpPr>
              <a:xfrm>
                <a:off x="368410" y="5705620"/>
                <a:ext cx="459303" cy="356979"/>
                <a:chOff x="978176" y="4512236"/>
                <a:chExt cx="459303" cy="356979"/>
              </a:xfrm>
            </p:grpSpPr>
            <p:sp>
              <p:nvSpPr>
                <p:cNvPr id="254" name="Parallelogram 253"/>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5" name="6-Point Star 254"/>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6" name="Oval 255"/>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7" name="Isosceles Triangle 256"/>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grpSp>
      <p:sp>
        <p:nvSpPr>
          <p:cNvPr id="258" name="Rectangle 11"/>
          <p:cNvSpPr>
            <a:spLocks/>
          </p:cNvSpPr>
          <p:nvPr/>
        </p:nvSpPr>
        <p:spPr bwMode="auto">
          <a:xfrm>
            <a:off x="1683989" y="1729799"/>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b="1" dirty="0" smtClean="0">
                <a:latin typeface="Arial" panose="020B0604020202020204" pitchFamily="34" charset="0"/>
                <a:ea typeface="Gill Sans" charset="0"/>
                <a:cs typeface="Arial" panose="020B0604020202020204" pitchFamily="34" charset="0"/>
                <a:sym typeface="Gill Sans" charset="0"/>
              </a:rPr>
              <a:t>Normal</a:t>
            </a:r>
            <a:endParaRPr lang="en-US" sz="1400" b="1"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259" name="Rectangle 11"/>
          <p:cNvSpPr>
            <a:spLocks/>
          </p:cNvSpPr>
          <p:nvPr/>
        </p:nvSpPr>
        <p:spPr bwMode="auto">
          <a:xfrm>
            <a:off x="6374438" y="1729799"/>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b="1" dirty="0" smtClean="0">
                <a:latin typeface="Arial" panose="020B0604020202020204" pitchFamily="34" charset="0"/>
                <a:ea typeface="Gill Sans" charset="0"/>
                <a:cs typeface="Arial" panose="020B0604020202020204" pitchFamily="34" charset="0"/>
                <a:sym typeface="Gill Sans" charset="0"/>
              </a:rPr>
              <a:t>Tumor</a:t>
            </a:r>
            <a:endParaRPr lang="en-US" sz="1400" b="1"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119" name="Rectangle 11"/>
          <p:cNvSpPr>
            <a:spLocks/>
          </p:cNvSpPr>
          <p:nvPr/>
        </p:nvSpPr>
        <p:spPr bwMode="auto">
          <a:xfrm>
            <a:off x="3636158" y="1983874"/>
            <a:ext cx="1819755" cy="207730"/>
          </a:xfrm>
          <a:prstGeom prst="rect">
            <a:avLst/>
          </a:prstGeom>
          <a:solidFill>
            <a:srgbClr val="FFFF00"/>
          </a:solidFill>
          <a:ln w="12700" cap="flat">
            <a:solidFill>
              <a:srgbClr val="000000"/>
            </a:solidFill>
            <a:miter lim="800000"/>
            <a:headEnd type="none" w="med" len="med"/>
            <a:tailEnd type="none" w="med" len="med"/>
          </a:ln>
          <a:extLst/>
        </p:spPr>
        <p:txBody>
          <a:bodyPr lIns="0" tIns="0" rIns="0" bIns="0" anchor="ctr"/>
          <a:lstStyle/>
          <a:p>
            <a:pPr algn="ctr"/>
            <a:r>
              <a:rPr lang="en-US" sz="1600" dirty="0" smtClean="0">
                <a:ea typeface="Gill Sans" charset="0"/>
                <a:cs typeface="Gill Sans" charset="0"/>
                <a:sym typeface="Gill Sans" charset="0"/>
              </a:rPr>
              <a:t>Differential Splicing</a:t>
            </a:r>
            <a:endParaRPr lang="en-US" sz="1600" dirty="0">
              <a:solidFill>
                <a:schemeClr val="tx1"/>
              </a:solidFill>
              <a:ea typeface="Gill Sans" charset="0"/>
              <a:cs typeface="Gill Sans" charset="0"/>
              <a:sym typeface="Gill Sans" charset="0"/>
            </a:endParaRPr>
          </a:p>
        </p:txBody>
      </p:sp>
    </p:spTree>
    <p:extLst>
      <p:ext uri="{BB962C8B-B14F-4D97-AF65-F5344CB8AC3E}">
        <p14:creationId xmlns:p14="http://schemas.microsoft.com/office/powerpoint/2010/main" val="3186431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211612" y="119250"/>
            <a:ext cx="8784192"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FF0000"/>
                </a:solidFill>
                <a:latin typeface="Times New Roman" panose="02020603050405020304" pitchFamily="18" charset="0"/>
                <a:cs typeface="Times New Roman" panose="02020603050405020304" pitchFamily="18" charset="0"/>
              </a:rPr>
              <a:t>Differential Splicing</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why </a:t>
            </a:r>
            <a:r>
              <a:rPr lang="en-US" sz="2000" dirty="0">
                <a:latin typeface="Times New Roman" panose="02020603050405020304" pitchFamily="18" charset="0"/>
                <a:cs typeface="Times New Roman" panose="02020603050405020304" pitchFamily="18" charset="0"/>
              </a:rPr>
              <a:t>important?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Understanding of cell differentiation and development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Identification of disease biomarkers</a:t>
            </a:r>
          </a:p>
        </p:txBody>
      </p:sp>
      <p:sp>
        <p:nvSpPr>
          <p:cNvPr id="89" name="Rectangle 11"/>
          <p:cNvSpPr>
            <a:spLocks/>
          </p:cNvSpPr>
          <p:nvPr/>
        </p:nvSpPr>
        <p:spPr bwMode="auto">
          <a:xfrm>
            <a:off x="100743" y="1983874"/>
            <a:ext cx="1819755" cy="207730"/>
          </a:xfrm>
          <a:prstGeom prst="rect">
            <a:avLst/>
          </a:prstGeom>
          <a:solidFill>
            <a:srgbClr val="FFFF00"/>
          </a:solidFill>
          <a:ln w="12700" cap="flat">
            <a:solidFill>
              <a:srgbClr val="000000"/>
            </a:solidFill>
            <a:miter lim="800000"/>
            <a:headEnd type="none" w="med" len="med"/>
            <a:tailEnd type="none" w="med" len="med"/>
          </a:ln>
          <a:extLst/>
        </p:spPr>
        <p:txBody>
          <a:bodyPr lIns="0" tIns="0" rIns="0" bIns="0" anchor="ctr"/>
          <a:lstStyle/>
          <a:p>
            <a:pPr algn="ctr"/>
            <a:r>
              <a:rPr lang="en-US" sz="1600" dirty="0" smtClean="0">
                <a:ea typeface="Gill Sans" charset="0"/>
                <a:cs typeface="Gill Sans" charset="0"/>
                <a:sym typeface="Gill Sans" charset="0"/>
              </a:rPr>
              <a:t>Splicing Ratio</a:t>
            </a:r>
            <a:endParaRPr lang="en-US" sz="1600" dirty="0">
              <a:solidFill>
                <a:schemeClr val="tx1"/>
              </a:solidFill>
              <a:ea typeface="Gill Sans" charset="0"/>
              <a:cs typeface="Gill Sans" charset="0"/>
              <a:sym typeface="Gill Sans" charset="0"/>
            </a:endParaRPr>
          </a:p>
        </p:txBody>
      </p:sp>
      <p:grpSp>
        <p:nvGrpSpPr>
          <p:cNvPr id="12" name="Group 11"/>
          <p:cNvGrpSpPr/>
          <p:nvPr/>
        </p:nvGrpSpPr>
        <p:grpSpPr>
          <a:xfrm>
            <a:off x="527527" y="2318708"/>
            <a:ext cx="3606192" cy="1086974"/>
            <a:chOff x="527527" y="2020290"/>
            <a:chExt cx="3606192" cy="1086974"/>
          </a:xfrm>
        </p:grpSpPr>
        <p:sp>
          <p:nvSpPr>
            <p:cNvPr id="3" name="Moon 2"/>
            <p:cNvSpPr/>
            <p:nvPr/>
          </p:nvSpPr>
          <p:spPr>
            <a:xfrm rot="5400000">
              <a:off x="1222092" y="2003047"/>
              <a:ext cx="457200" cy="491686"/>
            </a:xfrm>
            <a:prstGeom prst="moon">
              <a:avLst>
                <a:gd name="adj" fmla="val 7037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5400000">
              <a:off x="2027806" y="2109038"/>
              <a:ext cx="457200" cy="279705"/>
            </a:xfrm>
            <a:prstGeom prst="moon">
              <a:avLst>
                <a:gd name="adj" fmla="val 73148"/>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5400000">
              <a:off x="2848750" y="2071821"/>
              <a:ext cx="457200" cy="354139"/>
            </a:xfrm>
            <a:prstGeom prst="moon">
              <a:avLst>
                <a:gd name="adj" fmla="val 74074"/>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16200000">
              <a:off x="1571955" y="2282958"/>
              <a:ext cx="457200" cy="1191412"/>
            </a:xfrm>
            <a:prstGeom prst="moon">
              <a:avLst>
                <a:gd name="adj" fmla="val 2500"/>
              </a:avLst>
            </a:prstGeom>
            <a:solidFill>
              <a:schemeClr val="accent3">
                <a:lumMod val="60000"/>
                <a:lumOff val="40000"/>
              </a:schemeClr>
            </a:solidFill>
            <a:ln w="12700" cap="flat">
              <a:solidFill>
                <a:srgbClr val="92D050"/>
              </a:solidFill>
              <a:prstDash val="solid"/>
              <a:miter lim="800000"/>
              <a:headEnd type="none" w="med" len="med"/>
              <a:tailEnd type="none" w="med" len="med"/>
            </a:ln>
          </p:spPr>
          <p:txBody>
            <a:bodyPr lIns="0" tIns="0" rIns="0" bIns="0" anchor="ctr"/>
            <a:lstStyle/>
            <a:p>
              <a:pPr algn="ctr"/>
              <a:endParaRPr lang="en-US" sz="1100" b="1">
                <a:solidFill>
                  <a:srgbClr val="FFFFFF"/>
                </a:solidFill>
                <a:latin typeface="Arial" panose="020B0604020202020204" pitchFamily="34" charset="0"/>
                <a:ea typeface="Gill Sans" charset="0"/>
                <a:cs typeface="Arial" panose="020B0604020202020204" pitchFamily="34" charset="0"/>
              </a:endParaRPr>
            </a:p>
          </p:txBody>
        </p:sp>
        <p:cxnSp>
          <p:nvCxnSpPr>
            <p:cNvPr id="124" name="Straight Arrow Connector 123"/>
            <p:cNvCxnSpPr/>
            <p:nvPr/>
          </p:nvCxnSpPr>
          <p:spPr>
            <a:xfrm>
              <a:off x="527527" y="2566745"/>
              <a:ext cx="3606192" cy="0"/>
            </a:xfrm>
            <a:prstGeom prst="straightConnector1">
              <a:avLst/>
            </a:prstGeom>
            <a:ln w="15875">
              <a:tailEnd type="stealth" w="med" len="lg"/>
            </a:ln>
          </p:spPr>
          <p:style>
            <a:lnRef idx="1">
              <a:schemeClr val="accent1"/>
            </a:lnRef>
            <a:fillRef idx="0">
              <a:schemeClr val="accent1"/>
            </a:fillRef>
            <a:effectRef idx="0">
              <a:schemeClr val="accent1"/>
            </a:effectRef>
            <a:fontRef idx="minor">
              <a:schemeClr val="tx1"/>
            </a:fontRef>
          </p:style>
        </p:cxnSp>
        <p:sp>
          <p:nvSpPr>
            <p:cNvPr id="138" name="Rectangle 22"/>
            <p:cNvSpPr>
              <a:spLocks/>
            </p:cNvSpPr>
            <p:nvPr/>
          </p:nvSpPr>
          <p:spPr bwMode="auto">
            <a:xfrm>
              <a:off x="2396260" y="2482742"/>
              <a:ext cx="504022" cy="168008"/>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48" name="Rectangle 147"/>
            <p:cNvSpPr>
              <a:spLocks/>
            </p:cNvSpPr>
            <p:nvPr/>
          </p:nvSpPr>
          <p:spPr bwMode="auto">
            <a:xfrm>
              <a:off x="3254421" y="2482742"/>
              <a:ext cx="588026" cy="168008"/>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4</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55" name="Rectangle 22"/>
            <p:cNvSpPr>
              <a:spLocks/>
            </p:cNvSpPr>
            <p:nvPr/>
          </p:nvSpPr>
          <p:spPr bwMode="auto">
            <a:xfrm>
              <a:off x="700828" y="2482742"/>
              <a:ext cx="504022" cy="168008"/>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56" name="Rectangle 22"/>
            <p:cNvSpPr>
              <a:spLocks/>
            </p:cNvSpPr>
            <p:nvPr/>
          </p:nvSpPr>
          <p:spPr bwMode="auto">
            <a:xfrm>
              <a:off x="1696537" y="2482742"/>
              <a:ext cx="420018" cy="168008"/>
            </a:xfrm>
            <a:prstGeom prst="rect">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2</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grpSp>
        <p:nvGrpSpPr>
          <p:cNvPr id="18" name="Group 17"/>
          <p:cNvGrpSpPr/>
          <p:nvPr/>
        </p:nvGrpSpPr>
        <p:grpSpPr>
          <a:xfrm>
            <a:off x="2681499" y="4216434"/>
            <a:ext cx="1392398" cy="2455786"/>
            <a:chOff x="2741322" y="4216434"/>
            <a:chExt cx="1392398" cy="2455786"/>
          </a:xfrm>
        </p:grpSpPr>
        <p:sp>
          <p:nvSpPr>
            <p:cNvPr id="79" name="Rectangle 11"/>
            <p:cNvSpPr>
              <a:spLocks/>
            </p:cNvSpPr>
            <p:nvPr/>
          </p:nvSpPr>
          <p:spPr bwMode="auto">
            <a:xfrm>
              <a:off x="2943607" y="6367420"/>
              <a:ext cx="98782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Protein </a:t>
              </a:r>
              <a:r>
                <a:rPr lang="el-GR" sz="1400" dirty="0" smtClean="0">
                  <a:latin typeface="Arial" panose="020B0604020202020204" pitchFamily="34" charset="0"/>
                  <a:ea typeface="Gill Sans" charset="0"/>
                  <a:cs typeface="Arial" panose="020B0604020202020204" pitchFamily="34" charset="0"/>
                  <a:sym typeface="Gill Sans" charset="0"/>
                </a:rPr>
                <a:t>β</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88" name="Rectangle 11"/>
            <p:cNvSpPr>
              <a:spLocks/>
            </p:cNvSpPr>
            <p:nvPr/>
          </p:nvSpPr>
          <p:spPr bwMode="auto">
            <a:xfrm>
              <a:off x="2850306" y="4551880"/>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transcript </a:t>
              </a:r>
              <a:r>
                <a:rPr lang="el-GR" sz="1400" dirty="0" smtClean="0">
                  <a:latin typeface="Arial" panose="020B0604020202020204" pitchFamily="34" charset="0"/>
                  <a:ea typeface="Gill Sans" charset="0"/>
                  <a:cs typeface="Arial" panose="020B0604020202020204" pitchFamily="34" charset="0"/>
                  <a:sym typeface="Gill Sans" charset="0"/>
                </a:rPr>
                <a:t>β</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grpSp>
          <p:nvGrpSpPr>
            <p:cNvPr id="9" name="Group 8"/>
            <p:cNvGrpSpPr/>
            <p:nvPr/>
          </p:nvGrpSpPr>
          <p:grpSpPr>
            <a:xfrm>
              <a:off x="3126265" y="5937347"/>
              <a:ext cx="622513" cy="287624"/>
              <a:chOff x="2914386" y="4520271"/>
              <a:chExt cx="622513" cy="287624"/>
            </a:xfrm>
          </p:grpSpPr>
          <p:sp>
            <p:nvSpPr>
              <p:cNvPr id="114" name="Parallelogram 113"/>
              <p:cNvSpPr/>
              <p:nvPr/>
            </p:nvSpPr>
            <p:spPr>
              <a:xfrm rot="1161679">
                <a:off x="3254835" y="459581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15" name="6-Point Star 114"/>
              <p:cNvSpPr/>
              <p:nvPr/>
            </p:nvSpPr>
            <p:spPr>
              <a:xfrm>
                <a:off x="3096000" y="4551884"/>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16" name="Isosceles Triangle 115"/>
              <p:cNvSpPr/>
              <p:nvPr/>
            </p:nvSpPr>
            <p:spPr>
              <a:xfrm rot="19993122">
                <a:off x="2914386" y="4520271"/>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185" name="Group 184"/>
            <p:cNvGrpSpPr/>
            <p:nvPr/>
          </p:nvGrpSpPr>
          <p:grpSpPr>
            <a:xfrm>
              <a:off x="2741323" y="4363162"/>
              <a:ext cx="1392397" cy="143643"/>
              <a:chOff x="5018433" y="4403744"/>
              <a:chExt cx="1772738" cy="182880"/>
            </a:xfrm>
          </p:grpSpPr>
          <p:sp>
            <p:nvSpPr>
              <p:cNvPr id="186" name="Rectangle 22"/>
              <p:cNvSpPr>
                <a:spLocks/>
              </p:cNvSpPr>
              <p:nvPr/>
            </p:nvSpPr>
            <p:spPr bwMode="auto">
              <a:xfrm>
                <a:off x="5584762" y="4403744"/>
                <a:ext cx="548640" cy="182880"/>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87" name="Rectangle 186"/>
              <p:cNvSpPr>
                <a:spLocks/>
              </p:cNvSpPr>
              <p:nvPr/>
            </p:nvSpPr>
            <p:spPr bwMode="auto">
              <a:xfrm>
                <a:off x="6151091" y="4403744"/>
                <a:ext cx="640080" cy="182880"/>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4</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88" name="Rectangle 22"/>
              <p:cNvSpPr>
                <a:spLocks/>
              </p:cNvSpPr>
              <p:nvPr/>
            </p:nvSpPr>
            <p:spPr bwMode="auto">
              <a:xfrm>
                <a:off x="5018433" y="4403744"/>
                <a:ext cx="548640" cy="182880"/>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sp>
          <p:nvSpPr>
            <p:cNvPr id="198" name="Rounded Rectangle 197"/>
            <p:cNvSpPr/>
            <p:nvPr/>
          </p:nvSpPr>
          <p:spPr>
            <a:xfrm>
              <a:off x="2741322" y="4216434"/>
              <a:ext cx="1392398" cy="45719"/>
            </a:xfrm>
            <a:prstGeom prst="roundRect">
              <a:avLst/>
            </a:prstGeom>
            <a:solidFill>
              <a:schemeClr val="accent3">
                <a:lumMod val="60000"/>
                <a:lumOff val="40000"/>
              </a:schemeClr>
            </a:solidFill>
            <a:ln w="12700" cap="flat">
              <a:solidFill>
                <a:srgbClr val="92D050"/>
              </a:solidFill>
              <a:prstDash val="solid"/>
              <a:miter lim="800000"/>
              <a:headEnd type="none" w="med" len="med"/>
              <a:tailEnd type="none" w="med" len="med"/>
            </a:ln>
          </p:spPr>
          <p:txBody>
            <a:bodyPr lIns="0" tIns="0" rIns="0" bIns="0" anchor="ctr"/>
            <a:lstStyle/>
            <a:p>
              <a:pPr algn="ctr"/>
              <a:endParaRPr lang="en-US" sz="1100" b="1">
                <a:solidFill>
                  <a:srgbClr val="FFFFFF"/>
                </a:solidFill>
                <a:latin typeface="Arial" panose="020B0604020202020204" pitchFamily="34" charset="0"/>
                <a:ea typeface="Gill Sans" charset="0"/>
                <a:cs typeface="Arial" panose="020B0604020202020204" pitchFamily="34" charset="0"/>
              </a:endParaRPr>
            </a:p>
          </p:txBody>
        </p:sp>
      </p:grpSp>
      <p:sp>
        <p:nvSpPr>
          <p:cNvPr id="199" name="Rectangle 11"/>
          <p:cNvSpPr>
            <a:spLocks/>
          </p:cNvSpPr>
          <p:nvPr/>
        </p:nvSpPr>
        <p:spPr bwMode="auto">
          <a:xfrm>
            <a:off x="100743" y="3622495"/>
            <a:ext cx="1819755" cy="207730"/>
          </a:xfrm>
          <a:prstGeom prst="rect">
            <a:avLst/>
          </a:prstGeom>
          <a:solidFill>
            <a:srgbClr val="FFFF00"/>
          </a:solidFill>
          <a:ln w="12700" cap="flat">
            <a:solidFill>
              <a:srgbClr val="000000"/>
            </a:solidFill>
            <a:miter lim="800000"/>
            <a:headEnd type="none" w="med" len="med"/>
            <a:tailEnd type="none" w="med" len="med"/>
          </a:ln>
          <a:extLst/>
        </p:spPr>
        <p:txBody>
          <a:bodyPr lIns="0" tIns="0" rIns="0" bIns="0" anchor="ctr"/>
          <a:lstStyle/>
          <a:p>
            <a:pPr algn="ctr"/>
            <a:r>
              <a:rPr lang="en-US" sz="1600" dirty="0" smtClean="0">
                <a:ea typeface="Gill Sans" charset="0"/>
                <a:cs typeface="Gill Sans" charset="0"/>
                <a:sym typeface="Gill Sans" charset="0"/>
              </a:rPr>
              <a:t>Transcript Abundance</a:t>
            </a:r>
            <a:endParaRPr lang="en-US" sz="1600" dirty="0">
              <a:solidFill>
                <a:schemeClr val="tx1"/>
              </a:solidFill>
              <a:ea typeface="Gill Sans" charset="0"/>
              <a:cs typeface="Gill Sans" charset="0"/>
              <a:sym typeface="Gill Sans" charset="0"/>
            </a:endParaRPr>
          </a:p>
        </p:txBody>
      </p:sp>
      <p:sp>
        <p:nvSpPr>
          <p:cNvPr id="200" name="Rectangle 11"/>
          <p:cNvSpPr>
            <a:spLocks/>
          </p:cNvSpPr>
          <p:nvPr/>
        </p:nvSpPr>
        <p:spPr bwMode="auto">
          <a:xfrm>
            <a:off x="100743" y="5099892"/>
            <a:ext cx="1819755" cy="207730"/>
          </a:xfrm>
          <a:prstGeom prst="rect">
            <a:avLst/>
          </a:prstGeom>
          <a:solidFill>
            <a:srgbClr val="FFFF00"/>
          </a:solidFill>
          <a:ln w="12700" cap="flat">
            <a:solidFill>
              <a:srgbClr val="000000"/>
            </a:solidFill>
            <a:miter lim="800000"/>
            <a:headEnd type="none" w="med" len="med"/>
            <a:tailEnd type="none" w="med" len="med"/>
          </a:ln>
          <a:extLst/>
        </p:spPr>
        <p:txBody>
          <a:bodyPr lIns="0" tIns="0" rIns="0" bIns="0" anchor="ctr"/>
          <a:lstStyle/>
          <a:p>
            <a:pPr algn="ctr"/>
            <a:r>
              <a:rPr lang="en-US" sz="1600" dirty="0" smtClean="0">
                <a:ea typeface="Gill Sans" charset="0"/>
                <a:cs typeface="Gill Sans" charset="0"/>
                <a:sym typeface="Gill Sans" charset="0"/>
              </a:rPr>
              <a:t>Protein Expression</a:t>
            </a:r>
            <a:endParaRPr lang="en-US" sz="1600" dirty="0">
              <a:solidFill>
                <a:schemeClr val="tx1"/>
              </a:solidFill>
              <a:ea typeface="Gill Sans" charset="0"/>
              <a:cs typeface="Gill Sans" charset="0"/>
              <a:sym typeface="Gill Sans" charset="0"/>
            </a:endParaRPr>
          </a:p>
        </p:txBody>
      </p:sp>
      <p:grpSp>
        <p:nvGrpSpPr>
          <p:cNvPr id="16" name="Group 15"/>
          <p:cNvGrpSpPr/>
          <p:nvPr/>
        </p:nvGrpSpPr>
        <p:grpSpPr>
          <a:xfrm>
            <a:off x="5066934" y="4216434"/>
            <a:ext cx="1765787" cy="2455786"/>
            <a:chOff x="5210389" y="4216434"/>
            <a:chExt cx="1765787" cy="2455786"/>
          </a:xfrm>
        </p:grpSpPr>
        <p:grpSp>
          <p:nvGrpSpPr>
            <p:cNvPr id="10" name="Group 9"/>
            <p:cNvGrpSpPr/>
            <p:nvPr/>
          </p:nvGrpSpPr>
          <p:grpSpPr>
            <a:xfrm>
              <a:off x="5863631" y="5867992"/>
              <a:ext cx="459303" cy="356979"/>
              <a:chOff x="5615273" y="4626960"/>
              <a:chExt cx="459303" cy="356979"/>
            </a:xfrm>
          </p:grpSpPr>
          <p:sp>
            <p:nvSpPr>
              <p:cNvPr id="122" name="Parallelogram 121"/>
              <p:cNvSpPr/>
              <p:nvPr/>
            </p:nvSpPr>
            <p:spPr>
              <a:xfrm rot="20253733">
                <a:off x="5785789" y="4771861"/>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23" name="6-Point Star 122"/>
              <p:cNvSpPr/>
              <p:nvPr/>
            </p:nvSpPr>
            <p:spPr>
              <a:xfrm>
                <a:off x="5824652" y="4645753"/>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72" name="Oval 171"/>
              <p:cNvSpPr/>
              <p:nvPr/>
            </p:nvSpPr>
            <p:spPr>
              <a:xfrm>
                <a:off x="5728437" y="4626960"/>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76" name="Isosceles Triangle 175"/>
              <p:cNvSpPr/>
              <p:nvPr/>
            </p:nvSpPr>
            <p:spPr>
              <a:xfrm rot="2367644">
                <a:off x="5615273" y="4670057"/>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189" name="Group 188"/>
            <p:cNvGrpSpPr/>
            <p:nvPr/>
          </p:nvGrpSpPr>
          <p:grpSpPr>
            <a:xfrm>
              <a:off x="5210389" y="4363162"/>
              <a:ext cx="1765787" cy="143643"/>
              <a:chOff x="2277188" y="4403744"/>
              <a:chExt cx="2248121" cy="182880"/>
            </a:xfrm>
          </p:grpSpPr>
          <p:sp>
            <p:nvSpPr>
              <p:cNvPr id="190" name="Rectangle 189"/>
              <p:cNvSpPr>
                <a:spLocks/>
              </p:cNvSpPr>
              <p:nvPr/>
            </p:nvSpPr>
            <p:spPr bwMode="auto">
              <a:xfrm>
                <a:off x="3885229" y="4403744"/>
                <a:ext cx="640080" cy="182880"/>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a:solidFill>
                      <a:srgbClr val="FFFFFF"/>
                    </a:solidFill>
                    <a:latin typeface="Arial" panose="020B0604020202020204" pitchFamily="34" charset="0"/>
                    <a:ea typeface="Gill Sans" charset="0"/>
                    <a:cs typeface="Arial" panose="020B0604020202020204" pitchFamily="34" charset="0"/>
                    <a:sym typeface="Gill Sans" charset="0"/>
                  </a:rPr>
                  <a:t>4</a:t>
                </a:r>
              </a:p>
            </p:txBody>
          </p:sp>
          <p:sp>
            <p:nvSpPr>
              <p:cNvPr id="191" name="Rectangle 22"/>
              <p:cNvSpPr>
                <a:spLocks/>
              </p:cNvSpPr>
              <p:nvPr/>
            </p:nvSpPr>
            <p:spPr bwMode="auto">
              <a:xfrm>
                <a:off x="2277188" y="4403744"/>
                <a:ext cx="548640" cy="182880"/>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92" name="Rectangle 22"/>
              <p:cNvSpPr>
                <a:spLocks/>
              </p:cNvSpPr>
              <p:nvPr/>
            </p:nvSpPr>
            <p:spPr bwMode="auto">
              <a:xfrm>
                <a:off x="2843682" y="4403744"/>
                <a:ext cx="457200" cy="182880"/>
              </a:xfrm>
              <a:prstGeom prst="rect">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2</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93" name="Rectangle 22"/>
              <p:cNvSpPr>
                <a:spLocks/>
              </p:cNvSpPr>
              <p:nvPr/>
            </p:nvSpPr>
            <p:spPr bwMode="auto">
              <a:xfrm>
                <a:off x="3318736" y="4403744"/>
                <a:ext cx="548640" cy="182880"/>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sp>
          <p:nvSpPr>
            <p:cNvPr id="202" name="Rectangle 11"/>
            <p:cNvSpPr>
              <a:spLocks/>
            </p:cNvSpPr>
            <p:nvPr/>
          </p:nvSpPr>
          <p:spPr bwMode="auto">
            <a:xfrm>
              <a:off x="5599368" y="6367420"/>
              <a:ext cx="98782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Protein </a:t>
              </a:r>
              <a:r>
                <a:rPr lang="el-GR" sz="1400" dirty="0" smtClean="0">
                  <a:latin typeface="Arial" panose="020B0604020202020204" pitchFamily="34" charset="0"/>
                  <a:ea typeface="Gill Sans" charset="0"/>
                  <a:cs typeface="Arial" panose="020B0604020202020204" pitchFamily="34" charset="0"/>
                  <a:sym typeface="Gill Sans" charset="0"/>
                </a:rPr>
                <a:t>α</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203" name="Rectangle 11"/>
            <p:cNvSpPr>
              <a:spLocks/>
            </p:cNvSpPr>
            <p:nvPr/>
          </p:nvSpPr>
          <p:spPr bwMode="auto">
            <a:xfrm>
              <a:off x="5506067" y="4551880"/>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transcript </a:t>
              </a:r>
              <a:r>
                <a:rPr lang="el-GR" sz="1400" dirty="0" smtClean="0">
                  <a:latin typeface="Arial" panose="020B0604020202020204" pitchFamily="34" charset="0"/>
                  <a:ea typeface="Gill Sans" charset="0"/>
                  <a:cs typeface="Arial" panose="020B0604020202020204" pitchFamily="34" charset="0"/>
                  <a:sym typeface="Gill Sans" charset="0"/>
                </a:rPr>
                <a:t>α</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237" name="Rounded Rectangle 236"/>
            <p:cNvSpPr/>
            <p:nvPr/>
          </p:nvSpPr>
          <p:spPr>
            <a:xfrm>
              <a:off x="5210389" y="4216434"/>
              <a:ext cx="1765787" cy="45719"/>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7161084" y="3979987"/>
            <a:ext cx="1392398" cy="2692233"/>
            <a:chOff x="7104780" y="3979987"/>
            <a:chExt cx="1392398" cy="2692233"/>
          </a:xfrm>
        </p:grpSpPr>
        <p:grpSp>
          <p:nvGrpSpPr>
            <p:cNvPr id="194" name="Group 193"/>
            <p:cNvGrpSpPr/>
            <p:nvPr/>
          </p:nvGrpSpPr>
          <p:grpSpPr>
            <a:xfrm>
              <a:off x="7104781" y="4363162"/>
              <a:ext cx="1392397" cy="143643"/>
              <a:chOff x="5018433" y="4403744"/>
              <a:chExt cx="1772738" cy="182880"/>
            </a:xfrm>
          </p:grpSpPr>
          <p:sp>
            <p:nvSpPr>
              <p:cNvPr id="195" name="Rectangle 22"/>
              <p:cNvSpPr>
                <a:spLocks/>
              </p:cNvSpPr>
              <p:nvPr/>
            </p:nvSpPr>
            <p:spPr bwMode="auto">
              <a:xfrm>
                <a:off x="5584762" y="4403744"/>
                <a:ext cx="548640" cy="182880"/>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96" name="Rectangle 195"/>
              <p:cNvSpPr>
                <a:spLocks/>
              </p:cNvSpPr>
              <p:nvPr/>
            </p:nvSpPr>
            <p:spPr bwMode="auto">
              <a:xfrm>
                <a:off x="6151091" y="4403744"/>
                <a:ext cx="640080" cy="182880"/>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4</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97" name="Rectangle 22"/>
              <p:cNvSpPr>
                <a:spLocks/>
              </p:cNvSpPr>
              <p:nvPr/>
            </p:nvSpPr>
            <p:spPr bwMode="auto">
              <a:xfrm>
                <a:off x="5018433" y="4403744"/>
                <a:ext cx="548640" cy="182880"/>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sp>
          <p:nvSpPr>
            <p:cNvPr id="201" name="Rectangle 11"/>
            <p:cNvSpPr>
              <a:spLocks/>
            </p:cNvSpPr>
            <p:nvPr/>
          </p:nvSpPr>
          <p:spPr bwMode="auto">
            <a:xfrm>
              <a:off x="7307065" y="6367420"/>
              <a:ext cx="98782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Protein </a:t>
              </a:r>
              <a:r>
                <a:rPr lang="el-GR" sz="1400" dirty="0" smtClean="0">
                  <a:latin typeface="Arial" panose="020B0604020202020204" pitchFamily="34" charset="0"/>
                  <a:ea typeface="Gill Sans" charset="0"/>
                  <a:cs typeface="Arial" panose="020B0604020202020204" pitchFamily="34" charset="0"/>
                  <a:sym typeface="Gill Sans" charset="0"/>
                </a:rPr>
                <a:t>β</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204" name="Rectangle 11"/>
            <p:cNvSpPr>
              <a:spLocks/>
            </p:cNvSpPr>
            <p:nvPr/>
          </p:nvSpPr>
          <p:spPr bwMode="auto">
            <a:xfrm>
              <a:off x="7213764" y="4551880"/>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transcript </a:t>
              </a:r>
              <a:r>
                <a:rPr lang="el-GR" sz="1400" dirty="0" smtClean="0">
                  <a:latin typeface="Arial" panose="020B0604020202020204" pitchFamily="34" charset="0"/>
                  <a:ea typeface="Gill Sans" charset="0"/>
                  <a:cs typeface="Arial" panose="020B0604020202020204" pitchFamily="34" charset="0"/>
                  <a:sym typeface="Gill Sans" charset="0"/>
                </a:rPr>
                <a:t>β</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grpSp>
          <p:nvGrpSpPr>
            <p:cNvPr id="14" name="Group 13"/>
            <p:cNvGrpSpPr/>
            <p:nvPr/>
          </p:nvGrpSpPr>
          <p:grpSpPr>
            <a:xfrm>
              <a:off x="7142870" y="5491532"/>
              <a:ext cx="1316219" cy="733439"/>
              <a:chOff x="6914004" y="5329160"/>
              <a:chExt cx="1316219" cy="733439"/>
            </a:xfrm>
          </p:grpSpPr>
          <p:grpSp>
            <p:nvGrpSpPr>
              <p:cNvPr id="11" name="Group 10"/>
              <p:cNvGrpSpPr/>
              <p:nvPr/>
            </p:nvGrpSpPr>
            <p:grpSpPr>
              <a:xfrm>
                <a:off x="7607710" y="5329160"/>
                <a:ext cx="622513" cy="287624"/>
                <a:chOff x="7551483" y="4634995"/>
                <a:chExt cx="622513" cy="287624"/>
              </a:xfrm>
            </p:grpSpPr>
            <p:sp>
              <p:nvSpPr>
                <p:cNvPr id="173" name="Parallelogram 172"/>
                <p:cNvSpPr/>
                <p:nvPr/>
              </p:nvSpPr>
              <p:spPr>
                <a:xfrm rot="1161679">
                  <a:off x="7891932" y="4710541"/>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74" name="6-Point Star 173"/>
                <p:cNvSpPr/>
                <p:nvPr/>
              </p:nvSpPr>
              <p:spPr>
                <a:xfrm>
                  <a:off x="7733097" y="4666608"/>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75" name="Isosceles Triangle 174"/>
                <p:cNvSpPr/>
                <p:nvPr/>
              </p:nvSpPr>
              <p:spPr>
                <a:xfrm rot="19993122">
                  <a:off x="7551483" y="4634995"/>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25" name="Group 224"/>
              <p:cNvGrpSpPr/>
              <p:nvPr/>
            </p:nvGrpSpPr>
            <p:grpSpPr>
              <a:xfrm>
                <a:off x="7607710" y="5774975"/>
                <a:ext cx="622513" cy="287624"/>
                <a:chOff x="7551483" y="4634995"/>
                <a:chExt cx="622513" cy="287624"/>
              </a:xfrm>
            </p:grpSpPr>
            <p:sp>
              <p:nvSpPr>
                <p:cNvPr id="226" name="Parallelogram 225"/>
                <p:cNvSpPr/>
                <p:nvPr/>
              </p:nvSpPr>
              <p:spPr>
                <a:xfrm rot="1161679">
                  <a:off x="7891932" y="4710541"/>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27" name="6-Point Star 226"/>
                <p:cNvSpPr/>
                <p:nvPr/>
              </p:nvSpPr>
              <p:spPr>
                <a:xfrm>
                  <a:off x="7733097" y="4666608"/>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28" name="Isosceles Triangle 227"/>
                <p:cNvSpPr/>
                <p:nvPr/>
              </p:nvSpPr>
              <p:spPr>
                <a:xfrm rot="19993122">
                  <a:off x="7551483" y="4634995"/>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29" name="Group 228"/>
              <p:cNvGrpSpPr/>
              <p:nvPr/>
            </p:nvGrpSpPr>
            <p:grpSpPr>
              <a:xfrm>
                <a:off x="6914004" y="5774975"/>
                <a:ext cx="622513" cy="287624"/>
                <a:chOff x="7551483" y="4634995"/>
                <a:chExt cx="622513" cy="287624"/>
              </a:xfrm>
            </p:grpSpPr>
            <p:sp>
              <p:nvSpPr>
                <p:cNvPr id="230" name="Parallelogram 229"/>
                <p:cNvSpPr/>
                <p:nvPr/>
              </p:nvSpPr>
              <p:spPr>
                <a:xfrm rot="1161679">
                  <a:off x="7891932" y="4710541"/>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31" name="6-Point Star 230"/>
                <p:cNvSpPr/>
                <p:nvPr/>
              </p:nvSpPr>
              <p:spPr>
                <a:xfrm>
                  <a:off x="7733097" y="4666608"/>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32" name="Isosceles Triangle 231"/>
                <p:cNvSpPr/>
                <p:nvPr/>
              </p:nvSpPr>
              <p:spPr>
                <a:xfrm rot="19993122">
                  <a:off x="7551483" y="4634995"/>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33" name="Group 232"/>
              <p:cNvGrpSpPr/>
              <p:nvPr/>
            </p:nvGrpSpPr>
            <p:grpSpPr>
              <a:xfrm>
                <a:off x="6914004" y="5329160"/>
                <a:ext cx="622513" cy="287624"/>
                <a:chOff x="7551483" y="4634995"/>
                <a:chExt cx="622513" cy="287624"/>
              </a:xfrm>
            </p:grpSpPr>
            <p:sp>
              <p:nvSpPr>
                <p:cNvPr id="234" name="Parallelogram 233"/>
                <p:cNvSpPr/>
                <p:nvPr/>
              </p:nvSpPr>
              <p:spPr>
                <a:xfrm rot="1161679">
                  <a:off x="7891932" y="4710541"/>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35" name="6-Point Star 234"/>
                <p:cNvSpPr/>
                <p:nvPr/>
              </p:nvSpPr>
              <p:spPr>
                <a:xfrm>
                  <a:off x="7733097" y="4666608"/>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36" name="Isosceles Triangle 235"/>
                <p:cNvSpPr/>
                <p:nvPr/>
              </p:nvSpPr>
              <p:spPr>
                <a:xfrm rot="19993122">
                  <a:off x="7551483" y="4634995"/>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sp>
          <p:nvSpPr>
            <p:cNvPr id="238" name="Rounded Rectangle 237"/>
            <p:cNvSpPr/>
            <p:nvPr/>
          </p:nvSpPr>
          <p:spPr>
            <a:xfrm>
              <a:off x="7104780" y="3979987"/>
              <a:ext cx="1392398" cy="282166"/>
            </a:xfrm>
            <a:prstGeom prst="roundRect">
              <a:avLst/>
            </a:prstGeom>
            <a:solidFill>
              <a:schemeClr val="accent3">
                <a:lumMod val="60000"/>
                <a:lumOff val="40000"/>
              </a:schemeClr>
            </a:solidFill>
            <a:ln w="12700" cap="flat">
              <a:solidFill>
                <a:srgbClr val="92D050"/>
              </a:solidFill>
              <a:prstDash val="solid"/>
              <a:miter lim="800000"/>
              <a:headEnd type="none" w="med" len="med"/>
              <a:tailEnd type="none" w="med" len="med"/>
            </a:ln>
          </p:spPr>
          <p:txBody>
            <a:bodyPr lIns="0" tIns="0" rIns="0" bIns="0" anchor="ctr"/>
            <a:lstStyle/>
            <a:p>
              <a:pPr algn="ctr"/>
              <a:endParaRPr lang="en-US" sz="1100" b="1">
                <a:solidFill>
                  <a:srgbClr val="FFFFFF"/>
                </a:solidFill>
                <a:latin typeface="Arial" panose="020B0604020202020204" pitchFamily="34" charset="0"/>
                <a:ea typeface="Gill Sans" charset="0"/>
                <a:cs typeface="Arial" panose="020B0604020202020204" pitchFamily="34" charset="0"/>
              </a:endParaRPr>
            </a:p>
          </p:txBody>
        </p:sp>
      </p:grpSp>
      <p:grpSp>
        <p:nvGrpSpPr>
          <p:cNvPr id="15" name="Group 14"/>
          <p:cNvGrpSpPr/>
          <p:nvPr/>
        </p:nvGrpSpPr>
        <p:grpSpPr>
          <a:xfrm>
            <a:off x="5007112" y="2318708"/>
            <a:ext cx="3606192" cy="1086974"/>
            <a:chOff x="4921652" y="2019603"/>
            <a:chExt cx="3606192" cy="1086974"/>
          </a:xfrm>
        </p:grpSpPr>
        <p:sp>
          <p:nvSpPr>
            <p:cNvPr id="239" name="Moon 238"/>
            <p:cNvSpPr/>
            <p:nvPr/>
          </p:nvSpPr>
          <p:spPr>
            <a:xfrm rot="5400000">
              <a:off x="5616217" y="2002360"/>
              <a:ext cx="457200" cy="491686"/>
            </a:xfrm>
            <a:prstGeom prst="moon">
              <a:avLst>
                <a:gd name="adj" fmla="val 308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5400000">
              <a:off x="6421931" y="2108351"/>
              <a:ext cx="457200" cy="279705"/>
            </a:xfrm>
            <a:prstGeom prst="moon">
              <a:avLst>
                <a:gd name="adj" fmla="val 3989"/>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5400000">
              <a:off x="7242875" y="2071134"/>
              <a:ext cx="457200" cy="354139"/>
            </a:xfrm>
            <a:prstGeom prst="moon">
              <a:avLst>
                <a:gd name="adj" fmla="val 64728"/>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p:cNvSpPr/>
            <p:nvPr/>
          </p:nvSpPr>
          <p:spPr>
            <a:xfrm rot="16200000">
              <a:off x="5966080" y="2282271"/>
              <a:ext cx="457200" cy="1191412"/>
            </a:xfrm>
            <a:prstGeom prst="moon">
              <a:avLst>
                <a:gd name="adj" fmla="val 73528"/>
              </a:avLst>
            </a:prstGeom>
            <a:solidFill>
              <a:schemeClr val="accent3">
                <a:lumMod val="60000"/>
                <a:lumOff val="40000"/>
              </a:schemeClr>
            </a:solidFill>
            <a:ln w="12700" cap="flat">
              <a:solidFill>
                <a:srgbClr val="92D050"/>
              </a:solidFill>
              <a:prstDash val="solid"/>
              <a:miter lim="800000"/>
              <a:headEnd type="none" w="med" len="med"/>
              <a:tailEnd type="none" w="med" len="med"/>
            </a:ln>
          </p:spPr>
          <p:txBody>
            <a:bodyPr lIns="0" tIns="0" rIns="0" bIns="0" anchor="ctr"/>
            <a:lstStyle/>
            <a:p>
              <a:pPr algn="ctr"/>
              <a:endParaRPr lang="en-US" sz="1100" b="1">
                <a:solidFill>
                  <a:srgbClr val="FFFFFF"/>
                </a:solidFill>
                <a:latin typeface="Arial" panose="020B0604020202020204" pitchFamily="34" charset="0"/>
                <a:ea typeface="Gill Sans" charset="0"/>
                <a:cs typeface="Arial" panose="020B0604020202020204" pitchFamily="34" charset="0"/>
              </a:endParaRPr>
            </a:p>
          </p:txBody>
        </p:sp>
        <p:cxnSp>
          <p:nvCxnSpPr>
            <p:cNvPr id="243" name="Straight Arrow Connector 242"/>
            <p:cNvCxnSpPr/>
            <p:nvPr/>
          </p:nvCxnSpPr>
          <p:spPr>
            <a:xfrm>
              <a:off x="4921652" y="2566058"/>
              <a:ext cx="3606192" cy="0"/>
            </a:xfrm>
            <a:prstGeom prst="straightConnector1">
              <a:avLst/>
            </a:prstGeom>
            <a:ln w="15875">
              <a:tailEnd type="stealth" w="med" len="lg"/>
            </a:ln>
          </p:spPr>
          <p:style>
            <a:lnRef idx="1">
              <a:schemeClr val="accent1"/>
            </a:lnRef>
            <a:fillRef idx="0">
              <a:schemeClr val="accent1"/>
            </a:fillRef>
            <a:effectRef idx="0">
              <a:schemeClr val="accent1"/>
            </a:effectRef>
            <a:fontRef idx="minor">
              <a:schemeClr val="tx1"/>
            </a:fontRef>
          </p:style>
        </p:cxnSp>
        <p:sp>
          <p:nvSpPr>
            <p:cNvPr id="244" name="Rectangle 22"/>
            <p:cNvSpPr>
              <a:spLocks/>
            </p:cNvSpPr>
            <p:nvPr/>
          </p:nvSpPr>
          <p:spPr bwMode="auto">
            <a:xfrm>
              <a:off x="6790385" y="2482055"/>
              <a:ext cx="504022" cy="168008"/>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245" name="Rectangle 244"/>
            <p:cNvSpPr>
              <a:spLocks/>
            </p:cNvSpPr>
            <p:nvPr/>
          </p:nvSpPr>
          <p:spPr bwMode="auto">
            <a:xfrm>
              <a:off x="7648546" y="2482055"/>
              <a:ext cx="588026" cy="168008"/>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4</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246" name="Rectangle 22"/>
            <p:cNvSpPr>
              <a:spLocks/>
            </p:cNvSpPr>
            <p:nvPr/>
          </p:nvSpPr>
          <p:spPr bwMode="auto">
            <a:xfrm>
              <a:off x="5094953" y="2482055"/>
              <a:ext cx="504022" cy="168008"/>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247" name="Rectangle 22"/>
            <p:cNvSpPr>
              <a:spLocks/>
            </p:cNvSpPr>
            <p:nvPr/>
          </p:nvSpPr>
          <p:spPr bwMode="auto">
            <a:xfrm>
              <a:off x="6090662" y="2482055"/>
              <a:ext cx="420018" cy="168008"/>
            </a:xfrm>
            <a:prstGeom prst="rect">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2</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grpSp>
        <p:nvGrpSpPr>
          <p:cNvPr id="19" name="Group 18"/>
          <p:cNvGrpSpPr/>
          <p:nvPr/>
        </p:nvGrpSpPr>
        <p:grpSpPr>
          <a:xfrm>
            <a:off x="587349" y="3971596"/>
            <a:ext cx="1765787" cy="2700624"/>
            <a:chOff x="651202" y="3971596"/>
            <a:chExt cx="1765787" cy="2700624"/>
          </a:xfrm>
        </p:grpSpPr>
        <p:sp>
          <p:nvSpPr>
            <p:cNvPr id="83" name="Rectangle 11"/>
            <p:cNvSpPr>
              <a:spLocks/>
            </p:cNvSpPr>
            <p:nvPr/>
          </p:nvSpPr>
          <p:spPr bwMode="auto">
            <a:xfrm>
              <a:off x="1040181" y="6367420"/>
              <a:ext cx="98782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Protein </a:t>
              </a:r>
              <a:r>
                <a:rPr lang="el-GR" sz="1400" dirty="0" smtClean="0">
                  <a:latin typeface="Arial" panose="020B0604020202020204" pitchFamily="34" charset="0"/>
                  <a:ea typeface="Gill Sans" charset="0"/>
                  <a:cs typeface="Arial" panose="020B0604020202020204" pitchFamily="34" charset="0"/>
                  <a:sym typeface="Gill Sans" charset="0"/>
                </a:rPr>
                <a:t>α</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87" name="Rectangle 11"/>
            <p:cNvSpPr>
              <a:spLocks/>
            </p:cNvSpPr>
            <p:nvPr/>
          </p:nvSpPr>
          <p:spPr bwMode="auto">
            <a:xfrm>
              <a:off x="946880" y="4551880"/>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dirty="0" smtClean="0">
                  <a:latin typeface="Arial" panose="020B0604020202020204" pitchFamily="34" charset="0"/>
                  <a:ea typeface="Gill Sans" charset="0"/>
                  <a:cs typeface="Arial" panose="020B0604020202020204" pitchFamily="34" charset="0"/>
                  <a:sym typeface="Gill Sans" charset="0"/>
                </a:rPr>
                <a:t>transcript </a:t>
              </a:r>
              <a:r>
                <a:rPr lang="el-GR" sz="1400" dirty="0" smtClean="0">
                  <a:latin typeface="Arial" panose="020B0604020202020204" pitchFamily="34" charset="0"/>
                  <a:ea typeface="Gill Sans" charset="0"/>
                  <a:cs typeface="Arial" panose="020B0604020202020204" pitchFamily="34" charset="0"/>
                  <a:sym typeface="Gill Sans" charset="0"/>
                </a:rPr>
                <a:t>α</a:t>
              </a:r>
              <a:endParaRPr lang="en-US" sz="1400" dirty="0">
                <a:solidFill>
                  <a:schemeClr val="tx1"/>
                </a:solidFill>
                <a:latin typeface="Arial" panose="020B0604020202020204" pitchFamily="34" charset="0"/>
                <a:ea typeface="Gill Sans" charset="0"/>
                <a:cs typeface="Arial" panose="020B0604020202020204" pitchFamily="34" charset="0"/>
                <a:sym typeface="Gill Sans" charset="0"/>
              </a:endParaRPr>
            </a:p>
          </p:txBody>
        </p:sp>
        <p:grpSp>
          <p:nvGrpSpPr>
            <p:cNvPr id="165" name="Group 164"/>
            <p:cNvGrpSpPr/>
            <p:nvPr/>
          </p:nvGrpSpPr>
          <p:grpSpPr>
            <a:xfrm>
              <a:off x="651202" y="4363162"/>
              <a:ext cx="1765787" cy="143643"/>
              <a:chOff x="2277188" y="4403744"/>
              <a:chExt cx="2248121" cy="182880"/>
            </a:xfrm>
          </p:grpSpPr>
          <p:sp>
            <p:nvSpPr>
              <p:cNvPr id="181" name="Rectangle 180"/>
              <p:cNvSpPr>
                <a:spLocks/>
              </p:cNvSpPr>
              <p:nvPr/>
            </p:nvSpPr>
            <p:spPr bwMode="auto">
              <a:xfrm>
                <a:off x="3885229" y="4403744"/>
                <a:ext cx="640080" cy="182880"/>
              </a:xfrm>
              <a:prstGeom prst="rect">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a:solidFill>
                      <a:srgbClr val="FFFFFF"/>
                    </a:solidFill>
                    <a:latin typeface="Arial" panose="020B0604020202020204" pitchFamily="34" charset="0"/>
                    <a:ea typeface="Gill Sans" charset="0"/>
                    <a:cs typeface="Arial" panose="020B0604020202020204" pitchFamily="34" charset="0"/>
                    <a:sym typeface="Gill Sans" charset="0"/>
                  </a:rPr>
                  <a:t>4</a:t>
                </a:r>
              </a:p>
            </p:txBody>
          </p:sp>
          <p:sp>
            <p:nvSpPr>
              <p:cNvPr id="182" name="Rectangle 22"/>
              <p:cNvSpPr>
                <a:spLocks/>
              </p:cNvSpPr>
              <p:nvPr/>
            </p:nvSpPr>
            <p:spPr bwMode="auto">
              <a:xfrm>
                <a:off x="2277188" y="4403744"/>
                <a:ext cx="548640" cy="182880"/>
              </a:xfrm>
              <a:prstGeom prst="rect">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1</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83" name="Rectangle 22"/>
              <p:cNvSpPr>
                <a:spLocks/>
              </p:cNvSpPr>
              <p:nvPr/>
            </p:nvSpPr>
            <p:spPr bwMode="auto">
              <a:xfrm>
                <a:off x="2843682" y="4403744"/>
                <a:ext cx="457200" cy="182880"/>
              </a:xfrm>
              <a:prstGeom prst="rect">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2</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sp>
            <p:nvSpPr>
              <p:cNvPr id="184" name="Rectangle 22"/>
              <p:cNvSpPr>
                <a:spLocks/>
              </p:cNvSpPr>
              <p:nvPr/>
            </p:nvSpPr>
            <p:spPr bwMode="auto">
              <a:xfrm>
                <a:off x="3318736" y="4403744"/>
                <a:ext cx="548640" cy="182880"/>
              </a:xfrm>
              <a:prstGeom prst="rect">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r>
                  <a:rPr lang="en-US" sz="1100" b="1" dirty="0" smtClean="0">
                    <a:solidFill>
                      <a:srgbClr val="FFFFFF"/>
                    </a:solidFill>
                    <a:latin typeface="Arial" panose="020B0604020202020204" pitchFamily="34" charset="0"/>
                    <a:ea typeface="Gill Sans" charset="0"/>
                    <a:cs typeface="Arial" panose="020B0604020202020204" pitchFamily="34" charset="0"/>
                    <a:sym typeface="Gill Sans" charset="0"/>
                  </a:rPr>
                  <a:t>3</a:t>
                </a:r>
                <a:endParaRPr lang="en-US" sz="1100" b="1" dirty="0">
                  <a:solidFill>
                    <a:srgbClr val="FFFFFF"/>
                  </a:solidFill>
                  <a:latin typeface="Arial" panose="020B0604020202020204" pitchFamily="34" charset="0"/>
                  <a:ea typeface="Gill Sans" charset="0"/>
                  <a:cs typeface="Arial" panose="020B0604020202020204" pitchFamily="34" charset="0"/>
                  <a:sym typeface="Gill Sans" charset="0"/>
                </a:endParaRPr>
              </a:p>
            </p:txBody>
          </p:sp>
        </p:grpSp>
        <p:sp>
          <p:nvSpPr>
            <p:cNvPr id="7" name="Rounded Rectangle 6"/>
            <p:cNvSpPr/>
            <p:nvPr/>
          </p:nvSpPr>
          <p:spPr>
            <a:xfrm>
              <a:off x="651202" y="3971596"/>
              <a:ext cx="1765787" cy="290557"/>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92333" y="5422177"/>
              <a:ext cx="1683524" cy="802794"/>
              <a:chOff x="368410" y="5259805"/>
              <a:chExt cx="1683524" cy="802794"/>
            </a:xfrm>
          </p:grpSpPr>
          <p:grpSp>
            <p:nvGrpSpPr>
              <p:cNvPr id="8" name="Group 7"/>
              <p:cNvGrpSpPr/>
              <p:nvPr/>
            </p:nvGrpSpPr>
            <p:grpSpPr>
              <a:xfrm>
                <a:off x="980521" y="5259805"/>
                <a:ext cx="459303" cy="356979"/>
                <a:chOff x="978176" y="4512236"/>
                <a:chExt cx="459303" cy="356979"/>
              </a:xfrm>
            </p:grpSpPr>
            <p:sp>
              <p:nvSpPr>
                <p:cNvPr id="58" name="Parallelogram 57"/>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59" name="6-Point Star 58"/>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13" name="Oval 112"/>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117" name="Isosceles Triangle 116"/>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05" name="Group 204"/>
              <p:cNvGrpSpPr/>
              <p:nvPr/>
            </p:nvGrpSpPr>
            <p:grpSpPr>
              <a:xfrm>
                <a:off x="1592631" y="5259805"/>
                <a:ext cx="459303" cy="356979"/>
                <a:chOff x="978176" y="4512236"/>
                <a:chExt cx="459303" cy="356979"/>
              </a:xfrm>
            </p:grpSpPr>
            <p:sp>
              <p:nvSpPr>
                <p:cNvPr id="206" name="Parallelogram 205"/>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07" name="6-Point Star 206"/>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08" name="Oval 207"/>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09" name="Isosceles Triangle 208"/>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10" name="Group 209"/>
              <p:cNvGrpSpPr/>
              <p:nvPr/>
            </p:nvGrpSpPr>
            <p:grpSpPr>
              <a:xfrm>
                <a:off x="980521" y="5705620"/>
                <a:ext cx="459303" cy="356979"/>
                <a:chOff x="978176" y="4512236"/>
                <a:chExt cx="459303" cy="356979"/>
              </a:xfrm>
            </p:grpSpPr>
            <p:sp>
              <p:nvSpPr>
                <p:cNvPr id="211" name="Parallelogram 210"/>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2" name="6-Point Star 211"/>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3" name="Oval 212"/>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4" name="Isosceles Triangle 213"/>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15" name="Group 214"/>
              <p:cNvGrpSpPr/>
              <p:nvPr/>
            </p:nvGrpSpPr>
            <p:grpSpPr>
              <a:xfrm>
                <a:off x="1592631" y="5705620"/>
                <a:ext cx="459303" cy="356979"/>
                <a:chOff x="978176" y="4512236"/>
                <a:chExt cx="459303" cy="356979"/>
              </a:xfrm>
            </p:grpSpPr>
            <p:sp>
              <p:nvSpPr>
                <p:cNvPr id="216" name="Parallelogram 215"/>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7" name="6-Point Star 216"/>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8" name="Oval 217"/>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19" name="Isosceles Triangle 218"/>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48" name="Group 247"/>
              <p:cNvGrpSpPr/>
              <p:nvPr/>
            </p:nvGrpSpPr>
            <p:grpSpPr>
              <a:xfrm>
                <a:off x="368410" y="5259805"/>
                <a:ext cx="459303" cy="356979"/>
                <a:chOff x="978176" y="4512236"/>
                <a:chExt cx="459303" cy="356979"/>
              </a:xfrm>
            </p:grpSpPr>
            <p:sp>
              <p:nvSpPr>
                <p:cNvPr id="249" name="Parallelogram 248"/>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0" name="6-Point Star 249"/>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1" name="Oval 250"/>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2" name="Isosceles Triangle 251"/>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nvGrpSpPr>
              <p:cNvPr id="253" name="Group 252"/>
              <p:cNvGrpSpPr/>
              <p:nvPr/>
            </p:nvGrpSpPr>
            <p:grpSpPr>
              <a:xfrm>
                <a:off x="368410" y="5705620"/>
                <a:ext cx="459303" cy="356979"/>
                <a:chOff x="978176" y="4512236"/>
                <a:chExt cx="459303" cy="356979"/>
              </a:xfrm>
            </p:grpSpPr>
            <p:sp>
              <p:nvSpPr>
                <p:cNvPr id="254" name="Parallelogram 253"/>
                <p:cNvSpPr/>
                <p:nvPr/>
              </p:nvSpPr>
              <p:spPr>
                <a:xfrm rot="20253733">
                  <a:off x="1148692" y="4657137"/>
                  <a:ext cx="282064" cy="212078"/>
                </a:xfrm>
                <a:prstGeom prst="parallelogram">
                  <a:avLst/>
                </a:prstGeom>
                <a:solidFill>
                  <a:srgbClr val="00B0F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5" name="6-Point Star 254"/>
                <p:cNvSpPr/>
                <p:nvPr/>
              </p:nvSpPr>
              <p:spPr>
                <a:xfrm>
                  <a:off x="1187555" y="4531029"/>
                  <a:ext cx="249924" cy="249924"/>
                </a:xfrm>
                <a:prstGeom prst="star6">
                  <a:avLst/>
                </a:prstGeom>
                <a:solidFill>
                  <a:srgbClr val="92D05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6" name="Oval 255"/>
                <p:cNvSpPr/>
                <p:nvPr/>
              </p:nvSpPr>
              <p:spPr>
                <a:xfrm>
                  <a:off x="1091340" y="4512236"/>
                  <a:ext cx="221693" cy="221693"/>
                </a:xfrm>
                <a:prstGeom prst="ellipse">
                  <a:avLst/>
                </a:prstGeom>
                <a:solidFill>
                  <a:srgbClr val="FFC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sp>
              <p:nvSpPr>
                <p:cNvPr id="257" name="Isosceles Triangle 256"/>
                <p:cNvSpPr/>
                <p:nvPr/>
              </p:nvSpPr>
              <p:spPr>
                <a:xfrm rot="2367644">
                  <a:off x="978176" y="4555333"/>
                  <a:ext cx="246011" cy="212078"/>
                </a:xfrm>
                <a:prstGeom prst="triangle">
                  <a:avLst/>
                </a:prstGeom>
                <a:solidFill>
                  <a:srgbClr val="FF0000"/>
                </a:solidFill>
                <a:ln w="12700" cap="flat">
                  <a:solidFill>
                    <a:srgbClr val="000000"/>
                  </a:solidFill>
                  <a:prstDash val="solid"/>
                  <a:miter lim="800000"/>
                  <a:headEnd type="none" w="med" len="med"/>
                  <a:tailEnd type="none" w="med" len="med"/>
                </a:ln>
              </p:spPr>
              <p:txBody>
                <a:bodyPr lIns="0" tIns="0" rIns="0" bIns="0" anchor="ctr"/>
                <a:lstStyle/>
                <a:p>
                  <a:pPr algn="ctr"/>
                  <a:endParaRPr lang="en-US" sz="1400" b="1">
                    <a:solidFill>
                      <a:srgbClr val="FFFFFF"/>
                    </a:solidFill>
                    <a:latin typeface="Arial" panose="020B0604020202020204" pitchFamily="34" charset="0"/>
                    <a:ea typeface="Gill Sans" charset="0"/>
                    <a:cs typeface="Arial" panose="020B0604020202020204" pitchFamily="34" charset="0"/>
                  </a:endParaRPr>
                </a:p>
              </p:txBody>
            </p:sp>
          </p:grpSp>
        </p:grpSp>
      </p:grpSp>
      <p:sp>
        <p:nvSpPr>
          <p:cNvPr id="258" name="Rectangle 11"/>
          <p:cNvSpPr>
            <a:spLocks/>
          </p:cNvSpPr>
          <p:nvPr/>
        </p:nvSpPr>
        <p:spPr bwMode="auto">
          <a:xfrm>
            <a:off x="1683989" y="1729799"/>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b="1" dirty="0" smtClean="0">
                <a:latin typeface="Arial" panose="020B0604020202020204" pitchFamily="34" charset="0"/>
                <a:ea typeface="Gill Sans" charset="0"/>
                <a:cs typeface="Arial" panose="020B0604020202020204" pitchFamily="34" charset="0"/>
                <a:sym typeface="Gill Sans" charset="0"/>
              </a:rPr>
              <a:t>Normal</a:t>
            </a:r>
            <a:endParaRPr lang="en-US" sz="1400" b="1"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259" name="Rectangle 11"/>
          <p:cNvSpPr>
            <a:spLocks/>
          </p:cNvSpPr>
          <p:nvPr/>
        </p:nvSpPr>
        <p:spPr bwMode="auto">
          <a:xfrm>
            <a:off x="6374438" y="1729799"/>
            <a:ext cx="11744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1400" b="1" dirty="0" smtClean="0">
                <a:latin typeface="Arial" panose="020B0604020202020204" pitchFamily="34" charset="0"/>
                <a:ea typeface="Gill Sans" charset="0"/>
                <a:cs typeface="Arial" panose="020B0604020202020204" pitchFamily="34" charset="0"/>
                <a:sym typeface="Gill Sans" charset="0"/>
              </a:rPr>
              <a:t>Tumor</a:t>
            </a:r>
            <a:endParaRPr lang="en-US" sz="1400" b="1" dirty="0">
              <a:solidFill>
                <a:schemeClr val="tx1"/>
              </a:solidFill>
              <a:latin typeface="Arial" panose="020B0604020202020204" pitchFamily="34" charset="0"/>
              <a:ea typeface="Gill Sans" charset="0"/>
              <a:cs typeface="Arial" panose="020B0604020202020204" pitchFamily="34" charset="0"/>
              <a:sym typeface="Gill Sans" charset="0"/>
            </a:endParaRPr>
          </a:p>
        </p:txBody>
      </p:sp>
      <p:sp>
        <p:nvSpPr>
          <p:cNvPr id="119" name="Rectangle 11"/>
          <p:cNvSpPr>
            <a:spLocks/>
          </p:cNvSpPr>
          <p:nvPr/>
        </p:nvSpPr>
        <p:spPr bwMode="auto">
          <a:xfrm>
            <a:off x="3636158" y="1983874"/>
            <a:ext cx="1819755" cy="207730"/>
          </a:xfrm>
          <a:prstGeom prst="rect">
            <a:avLst/>
          </a:prstGeom>
          <a:solidFill>
            <a:srgbClr val="FFFF00"/>
          </a:solidFill>
          <a:ln w="12700" cap="flat">
            <a:solidFill>
              <a:srgbClr val="000000"/>
            </a:solidFill>
            <a:miter lim="800000"/>
            <a:headEnd type="none" w="med" len="med"/>
            <a:tailEnd type="none" w="med" len="med"/>
          </a:ln>
          <a:extLst/>
        </p:spPr>
        <p:txBody>
          <a:bodyPr lIns="0" tIns="0" rIns="0" bIns="0" anchor="ctr"/>
          <a:lstStyle/>
          <a:p>
            <a:pPr algn="ctr"/>
            <a:r>
              <a:rPr lang="en-US" sz="1600" dirty="0" smtClean="0">
                <a:ea typeface="Gill Sans" charset="0"/>
                <a:cs typeface="Gill Sans" charset="0"/>
                <a:sym typeface="Gill Sans" charset="0"/>
              </a:rPr>
              <a:t>Differential Splicing</a:t>
            </a:r>
            <a:endParaRPr lang="en-US" sz="1600" dirty="0">
              <a:solidFill>
                <a:schemeClr val="tx1"/>
              </a:solidFill>
              <a:ea typeface="Gill Sans" charset="0"/>
              <a:cs typeface="Gill Sans" charset="0"/>
              <a:sym typeface="Gill Sans" charset="0"/>
            </a:endParaRPr>
          </a:p>
        </p:txBody>
      </p:sp>
    </p:spTree>
    <p:extLst>
      <p:ext uri="{BB962C8B-B14F-4D97-AF65-F5344CB8AC3E}">
        <p14:creationId xmlns:p14="http://schemas.microsoft.com/office/powerpoint/2010/main" val="1513532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215"/>
          <p:cNvSpPr/>
          <p:nvPr/>
        </p:nvSpPr>
        <p:spPr>
          <a:xfrm>
            <a:off x="11570" y="2888010"/>
            <a:ext cx="1639510" cy="584775"/>
          </a:xfrm>
          <a:prstGeom prst="rect">
            <a:avLst/>
          </a:prstGeom>
        </p:spPr>
        <p:txBody>
          <a:bodyPr wrap="square">
            <a:spAutoFit/>
          </a:bodyPr>
          <a:lstStyle/>
          <a:p>
            <a:r>
              <a:rPr lang="en-US" sz="1600" dirty="0" smtClean="0">
                <a:latin typeface="Arial" panose="020B0604020202020204" pitchFamily="34" charset="0"/>
                <a:ea typeface="Gill Sans" charset="0"/>
                <a:cs typeface="Arial" panose="020B0604020202020204" pitchFamily="34" charset="0"/>
              </a:rPr>
              <a:t>Observed read coverage</a:t>
            </a:r>
            <a:endParaRPr lang="en-US" sz="1600" dirty="0">
              <a:latin typeface="Arial" panose="020B0604020202020204" pitchFamily="34" charset="0"/>
              <a:ea typeface="Gill Sans" charset="0"/>
              <a:cs typeface="Arial" panose="020B0604020202020204" pitchFamily="34" charset="0"/>
            </a:endParaRPr>
          </a:p>
        </p:txBody>
      </p:sp>
      <p:grpSp>
        <p:nvGrpSpPr>
          <p:cNvPr id="5" name="Group 4"/>
          <p:cNvGrpSpPr/>
          <p:nvPr/>
        </p:nvGrpSpPr>
        <p:grpSpPr>
          <a:xfrm>
            <a:off x="1798224" y="2541854"/>
            <a:ext cx="5671448" cy="2576825"/>
            <a:chOff x="2470657" y="1078415"/>
            <a:chExt cx="5671448" cy="2576825"/>
          </a:xfrm>
        </p:grpSpPr>
        <p:sp>
          <p:nvSpPr>
            <p:cNvPr id="217" name="Rectangle 216"/>
            <p:cNvSpPr/>
            <p:nvPr/>
          </p:nvSpPr>
          <p:spPr>
            <a:xfrm>
              <a:off x="2807050" y="1254911"/>
              <a:ext cx="404278"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A1</a:t>
              </a:r>
              <a:endParaRPr lang="en-US" sz="1400" dirty="0">
                <a:solidFill>
                  <a:srgbClr val="0070C0"/>
                </a:solidFill>
              </a:endParaRPr>
            </a:p>
          </p:txBody>
        </p:sp>
        <p:sp>
          <p:nvSpPr>
            <p:cNvPr id="218" name="Rectangle 217"/>
            <p:cNvSpPr/>
            <p:nvPr/>
          </p:nvSpPr>
          <p:spPr>
            <a:xfrm>
              <a:off x="2807050" y="1964171"/>
              <a:ext cx="404278"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A2</a:t>
              </a:r>
              <a:endParaRPr lang="en-US" sz="1400" dirty="0">
                <a:solidFill>
                  <a:srgbClr val="0070C0"/>
                </a:solidFill>
              </a:endParaRPr>
            </a:p>
          </p:txBody>
        </p:sp>
        <p:grpSp>
          <p:nvGrpSpPr>
            <p:cNvPr id="219" name="Group 218"/>
            <p:cNvGrpSpPr/>
            <p:nvPr/>
          </p:nvGrpSpPr>
          <p:grpSpPr>
            <a:xfrm>
              <a:off x="5450669" y="2494893"/>
              <a:ext cx="244977" cy="51275"/>
              <a:chOff x="393108" y="1964765"/>
              <a:chExt cx="244977" cy="51275"/>
            </a:xfrm>
            <a:solidFill>
              <a:srgbClr val="0070C0"/>
            </a:solidFill>
          </p:grpSpPr>
          <p:sp>
            <p:nvSpPr>
              <p:cNvPr id="220" name="Oval 219"/>
              <p:cNvSpPr/>
              <p:nvPr/>
            </p:nvSpPr>
            <p:spPr>
              <a:xfrm>
                <a:off x="393108" y="1964765"/>
                <a:ext cx="51275" cy="51275"/>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489959" y="1964765"/>
                <a:ext cx="51275" cy="51275"/>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586810" y="1964765"/>
                <a:ext cx="51275" cy="51275"/>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Rectangle 222"/>
            <p:cNvSpPr/>
            <p:nvPr/>
          </p:nvSpPr>
          <p:spPr>
            <a:xfrm>
              <a:off x="2807050" y="2612692"/>
              <a:ext cx="404278" cy="307777"/>
            </a:xfrm>
            <a:prstGeom prst="rect">
              <a:avLst/>
            </a:prstGeom>
          </p:spPr>
          <p:txBody>
            <a:bodyPr wrap="none">
              <a:spAutoFit/>
            </a:bodyPr>
            <a:lstStyle/>
            <a:p>
              <a:r>
                <a:rPr lang="en-US" sz="1400" dirty="0" smtClean="0">
                  <a:solidFill>
                    <a:schemeClr val="accent6">
                      <a:lumMod val="75000"/>
                    </a:schemeClr>
                  </a:solidFill>
                  <a:latin typeface="Arial" panose="020B0604020202020204" pitchFamily="34" charset="0"/>
                  <a:cs typeface="Arial" panose="020B0604020202020204" pitchFamily="34" charset="0"/>
                </a:rPr>
                <a:t>B1</a:t>
              </a:r>
              <a:endParaRPr lang="en-US" sz="1400" dirty="0">
                <a:solidFill>
                  <a:schemeClr val="accent6">
                    <a:lumMod val="75000"/>
                  </a:schemeClr>
                </a:solidFill>
              </a:endParaRPr>
            </a:p>
          </p:txBody>
        </p:sp>
        <p:sp>
          <p:nvSpPr>
            <p:cNvPr id="224" name="Rectangle 223"/>
            <p:cNvSpPr/>
            <p:nvPr/>
          </p:nvSpPr>
          <p:spPr>
            <a:xfrm>
              <a:off x="2807050" y="3062837"/>
              <a:ext cx="404278" cy="307777"/>
            </a:xfrm>
            <a:prstGeom prst="rect">
              <a:avLst/>
            </a:prstGeom>
          </p:spPr>
          <p:txBody>
            <a:bodyPr wrap="none">
              <a:spAutoFit/>
            </a:bodyPr>
            <a:lstStyle/>
            <a:p>
              <a:r>
                <a:rPr lang="en-US" sz="1400" dirty="0" smtClean="0">
                  <a:solidFill>
                    <a:schemeClr val="accent6">
                      <a:lumMod val="75000"/>
                    </a:schemeClr>
                  </a:solidFill>
                  <a:latin typeface="Arial" panose="020B0604020202020204" pitchFamily="34" charset="0"/>
                  <a:cs typeface="Arial" panose="020B0604020202020204" pitchFamily="34" charset="0"/>
                </a:rPr>
                <a:t>B2</a:t>
              </a:r>
              <a:endParaRPr lang="en-US" sz="1400" dirty="0">
                <a:solidFill>
                  <a:schemeClr val="accent6">
                    <a:lumMod val="75000"/>
                  </a:schemeClr>
                </a:solidFill>
              </a:endParaRPr>
            </a:p>
          </p:txBody>
        </p:sp>
        <p:grpSp>
          <p:nvGrpSpPr>
            <p:cNvPr id="225" name="Group 224"/>
            <p:cNvGrpSpPr/>
            <p:nvPr/>
          </p:nvGrpSpPr>
          <p:grpSpPr>
            <a:xfrm>
              <a:off x="5450669" y="3603965"/>
              <a:ext cx="244977" cy="51275"/>
              <a:chOff x="393108" y="1964765"/>
              <a:chExt cx="244977" cy="51275"/>
            </a:xfrm>
            <a:solidFill>
              <a:schemeClr val="accent6">
                <a:lumMod val="75000"/>
              </a:schemeClr>
            </a:solidFill>
          </p:grpSpPr>
          <p:sp>
            <p:nvSpPr>
              <p:cNvPr id="226" name="Oval 225"/>
              <p:cNvSpPr/>
              <p:nvPr/>
            </p:nvSpPr>
            <p:spPr>
              <a:xfrm>
                <a:off x="393108" y="1964765"/>
                <a:ext cx="51275" cy="5127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89959" y="1964765"/>
                <a:ext cx="51275" cy="5127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586810" y="1964765"/>
                <a:ext cx="51275" cy="5127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Rectangle 228"/>
            <p:cNvSpPr/>
            <p:nvPr/>
          </p:nvSpPr>
          <p:spPr>
            <a:xfrm rot="16200000">
              <a:off x="2203725" y="1551068"/>
              <a:ext cx="841641"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Group A</a:t>
              </a:r>
              <a:endParaRPr lang="en-US" sz="1400" dirty="0">
                <a:solidFill>
                  <a:srgbClr val="0070C0"/>
                </a:solidFill>
              </a:endParaRPr>
            </a:p>
          </p:txBody>
        </p:sp>
        <p:sp>
          <p:nvSpPr>
            <p:cNvPr id="230" name="Rectangle 229"/>
            <p:cNvSpPr/>
            <p:nvPr/>
          </p:nvSpPr>
          <p:spPr>
            <a:xfrm rot="16200000">
              <a:off x="2203725" y="2827470"/>
              <a:ext cx="851515" cy="307777"/>
            </a:xfrm>
            <a:prstGeom prst="rect">
              <a:avLst/>
            </a:prstGeom>
          </p:spPr>
          <p:txBody>
            <a:bodyPr wrap="none">
              <a:spAutoFit/>
            </a:bodyPr>
            <a:lstStyle/>
            <a:p>
              <a:r>
                <a:rPr lang="en-US" sz="1400" dirty="0" smtClean="0">
                  <a:solidFill>
                    <a:schemeClr val="accent6">
                      <a:lumMod val="75000"/>
                    </a:schemeClr>
                  </a:solidFill>
                  <a:latin typeface="Arial" panose="020B0604020202020204" pitchFamily="34" charset="0"/>
                  <a:cs typeface="Arial" panose="020B0604020202020204" pitchFamily="34" charset="0"/>
                </a:rPr>
                <a:t>Group B</a:t>
              </a:r>
              <a:endParaRPr lang="en-US" sz="1400" dirty="0">
                <a:solidFill>
                  <a:schemeClr val="accent6">
                    <a:lumMod val="75000"/>
                  </a:schemeClr>
                </a:solidFill>
              </a:endParaRPr>
            </a:p>
          </p:txBody>
        </p:sp>
        <p:grpSp>
          <p:nvGrpSpPr>
            <p:cNvPr id="14" name="Group 13"/>
            <p:cNvGrpSpPr/>
            <p:nvPr/>
          </p:nvGrpSpPr>
          <p:grpSpPr>
            <a:xfrm>
              <a:off x="3259209" y="1078415"/>
              <a:ext cx="4882896" cy="528750"/>
              <a:chOff x="2506588" y="1219092"/>
              <a:chExt cx="4702501" cy="528750"/>
            </a:xfrm>
          </p:grpSpPr>
          <p:pic>
            <p:nvPicPr>
              <p:cNvPr id="6" name="Picture 5"/>
              <p:cNvPicPr>
                <a:picLocks noChangeAspect="1"/>
              </p:cNvPicPr>
              <p:nvPr/>
            </p:nvPicPr>
            <p:blipFill>
              <a:blip r:embed="rId3" cstate="print"/>
              <a:stretch>
                <a:fillRect/>
              </a:stretch>
            </p:blipFill>
            <p:spPr>
              <a:xfrm>
                <a:off x="2506588" y="1219092"/>
                <a:ext cx="4702501" cy="528750"/>
              </a:xfrm>
              <a:prstGeom prst="rect">
                <a:avLst/>
              </a:prstGeom>
            </p:spPr>
          </p:pic>
          <p:grpSp>
            <p:nvGrpSpPr>
              <p:cNvPr id="12" name="Group 11"/>
              <p:cNvGrpSpPr/>
              <p:nvPr/>
            </p:nvGrpSpPr>
            <p:grpSpPr>
              <a:xfrm>
                <a:off x="3318685" y="1259309"/>
                <a:ext cx="3265372" cy="453493"/>
                <a:chOff x="3319912" y="1259309"/>
                <a:chExt cx="3265372" cy="453493"/>
              </a:xfrm>
            </p:grpSpPr>
            <p:grpSp>
              <p:nvGrpSpPr>
                <p:cNvPr id="231" name="Group 230"/>
                <p:cNvGrpSpPr/>
                <p:nvPr/>
              </p:nvGrpSpPr>
              <p:grpSpPr>
                <a:xfrm>
                  <a:off x="3319912" y="1667083"/>
                  <a:ext cx="1224015" cy="45719"/>
                  <a:chOff x="-1421176" y="4010140"/>
                  <a:chExt cx="549742" cy="590223"/>
                </a:xfrm>
              </p:grpSpPr>
              <p:cxnSp>
                <p:nvCxnSpPr>
                  <p:cNvPr id="232" name="Straight Connector 231"/>
                  <p:cNvCxnSpPr/>
                  <p:nvPr/>
                </p:nvCxnSpPr>
                <p:spPr>
                  <a:xfrm flipH="1">
                    <a:off x="-1421176"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1145754"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a:off x="4142875" y="1373965"/>
                  <a:ext cx="401052" cy="201585"/>
                  <a:chOff x="-1421176" y="4010140"/>
                  <a:chExt cx="549742" cy="590223"/>
                </a:xfrm>
              </p:grpSpPr>
              <p:cxnSp>
                <p:nvCxnSpPr>
                  <p:cNvPr id="235" name="Straight Connector 234"/>
                  <p:cNvCxnSpPr/>
                  <p:nvPr/>
                </p:nvCxnSpPr>
                <p:spPr>
                  <a:xfrm flipH="1">
                    <a:off x="-1421176"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1145754"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a:off x="3324315" y="1259309"/>
                  <a:ext cx="401651" cy="237462"/>
                  <a:chOff x="-1421176" y="4010140"/>
                  <a:chExt cx="549742" cy="590223"/>
                </a:xfrm>
              </p:grpSpPr>
              <p:cxnSp>
                <p:nvCxnSpPr>
                  <p:cNvPr id="238" name="Straight Connector 237"/>
                  <p:cNvCxnSpPr/>
                  <p:nvPr/>
                </p:nvCxnSpPr>
                <p:spPr>
                  <a:xfrm flipH="1">
                    <a:off x="-1421176"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1145754"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a:off x="5365319" y="1619312"/>
                  <a:ext cx="1219965" cy="80469"/>
                  <a:chOff x="-1421176" y="4010140"/>
                  <a:chExt cx="549742" cy="590223"/>
                </a:xfrm>
              </p:grpSpPr>
              <p:cxnSp>
                <p:nvCxnSpPr>
                  <p:cNvPr id="241" name="Straight Connector 240"/>
                  <p:cNvCxnSpPr/>
                  <p:nvPr/>
                </p:nvCxnSpPr>
                <p:spPr>
                  <a:xfrm flipH="1">
                    <a:off x="-1421176"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1145754"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a:off x="5362253" y="1406097"/>
                  <a:ext cx="408894" cy="166959"/>
                  <a:chOff x="-1421176" y="4010140"/>
                  <a:chExt cx="549742" cy="590223"/>
                </a:xfrm>
              </p:grpSpPr>
              <p:cxnSp>
                <p:nvCxnSpPr>
                  <p:cNvPr id="244" name="Straight Connector 243"/>
                  <p:cNvCxnSpPr/>
                  <p:nvPr/>
                </p:nvCxnSpPr>
                <p:spPr>
                  <a:xfrm flipH="1">
                    <a:off x="-1421176"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1145754"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15" name="Group 14"/>
            <p:cNvGrpSpPr/>
            <p:nvPr/>
          </p:nvGrpSpPr>
          <p:grpSpPr>
            <a:xfrm>
              <a:off x="3259209" y="1792279"/>
              <a:ext cx="4882896" cy="517500"/>
              <a:chOff x="2506588" y="1878498"/>
              <a:chExt cx="4702501" cy="517500"/>
            </a:xfrm>
          </p:grpSpPr>
          <p:pic>
            <p:nvPicPr>
              <p:cNvPr id="7" name="Picture 6"/>
              <p:cNvPicPr>
                <a:picLocks noChangeAspect="1"/>
              </p:cNvPicPr>
              <p:nvPr/>
            </p:nvPicPr>
            <p:blipFill>
              <a:blip r:embed="rId4" cstate="print"/>
              <a:stretch>
                <a:fillRect/>
              </a:stretch>
            </p:blipFill>
            <p:spPr>
              <a:xfrm>
                <a:off x="2506588" y="1878498"/>
                <a:ext cx="4702501" cy="517500"/>
              </a:xfrm>
              <a:prstGeom prst="rect">
                <a:avLst/>
              </a:prstGeom>
            </p:spPr>
          </p:pic>
          <p:grpSp>
            <p:nvGrpSpPr>
              <p:cNvPr id="11" name="Group 10"/>
              <p:cNvGrpSpPr/>
              <p:nvPr/>
            </p:nvGrpSpPr>
            <p:grpSpPr>
              <a:xfrm>
                <a:off x="3318685" y="1886192"/>
                <a:ext cx="3265372" cy="474376"/>
                <a:chOff x="3318685" y="1886192"/>
                <a:chExt cx="3265372" cy="474376"/>
              </a:xfrm>
            </p:grpSpPr>
            <p:grpSp>
              <p:nvGrpSpPr>
                <p:cNvPr id="412" name="Group 411"/>
                <p:cNvGrpSpPr/>
                <p:nvPr/>
              </p:nvGrpSpPr>
              <p:grpSpPr>
                <a:xfrm>
                  <a:off x="3318685" y="2314849"/>
                  <a:ext cx="1224015" cy="45719"/>
                  <a:chOff x="-1421176" y="4010140"/>
                  <a:chExt cx="549742" cy="590223"/>
                </a:xfrm>
              </p:grpSpPr>
              <p:cxnSp>
                <p:nvCxnSpPr>
                  <p:cNvPr id="413" name="Straight Connector 412"/>
                  <p:cNvCxnSpPr/>
                  <p:nvPr/>
                </p:nvCxnSpPr>
                <p:spPr>
                  <a:xfrm flipH="1">
                    <a:off x="-1421176"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1145754"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15" name="Group 414"/>
                <p:cNvGrpSpPr/>
                <p:nvPr/>
              </p:nvGrpSpPr>
              <p:grpSpPr>
                <a:xfrm>
                  <a:off x="4141648" y="1972414"/>
                  <a:ext cx="401052" cy="198761"/>
                  <a:chOff x="-1421176" y="4010140"/>
                  <a:chExt cx="549742" cy="590223"/>
                </a:xfrm>
              </p:grpSpPr>
              <p:cxnSp>
                <p:nvCxnSpPr>
                  <p:cNvPr id="416" name="Straight Connector 415"/>
                  <p:cNvCxnSpPr/>
                  <p:nvPr/>
                </p:nvCxnSpPr>
                <p:spPr>
                  <a:xfrm flipH="1">
                    <a:off x="-1421176"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1145754"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18" name="Group 417"/>
                <p:cNvGrpSpPr/>
                <p:nvPr/>
              </p:nvGrpSpPr>
              <p:grpSpPr>
                <a:xfrm>
                  <a:off x="3323088" y="1886192"/>
                  <a:ext cx="401651" cy="206210"/>
                  <a:chOff x="-1421176" y="4010140"/>
                  <a:chExt cx="549742" cy="590223"/>
                </a:xfrm>
              </p:grpSpPr>
              <p:cxnSp>
                <p:nvCxnSpPr>
                  <p:cNvPr id="419" name="Straight Connector 418"/>
                  <p:cNvCxnSpPr/>
                  <p:nvPr/>
                </p:nvCxnSpPr>
                <p:spPr>
                  <a:xfrm flipH="1">
                    <a:off x="-1421176"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a:off x="-1145754"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21" name="Group 420"/>
                <p:cNvGrpSpPr/>
                <p:nvPr/>
              </p:nvGrpSpPr>
              <p:grpSpPr>
                <a:xfrm>
                  <a:off x="5364092" y="2212118"/>
                  <a:ext cx="1219965" cy="127408"/>
                  <a:chOff x="-1421176" y="4010140"/>
                  <a:chExt cx="549742" cy="590223"/>
                </a:xfrm>
              </p:grpSpPr>
              <p:cxnSp>
                <p:nvCxnSpPr>
                  <p:cNvPr id="422" name="Straight Connector 421"/>
                  <p:cNvCxnSpPr/>
                  <p:nvPr/>
                </p:nvCxnSpPr>
                <p:spPr>
                  <a:xfrm flipH="1">
                    <a:off x="-1421176"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a:off x="-1145754"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p:nvGrpSpPr>
              <p:grpSpPr>
                <a:xfrm>
                  <a:off x="5361026" y="1996480"/>
                  <a:ext cx="408894" cy="227670"/>
                  <a:chOff x="-1421176" y="4010140"/>
                  <a:chExt cx="549742" cy="590223"/>
                </a:xfrm>
              </p:grpSpPr>
              <p:cxnSp>
                <p:nvCxnSpPr>
                  <p:cNvPr id="425" name="Straight Connector 424"/>
                  <p:cNvCxnSpPr/>
                  <p:nvPr/>
                </p:nvCxnSpPr>
                <p:spPr>
                  <a:xfrm flipH="1">
                    <a:off x="-1421176"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1145754" y="4010140"/>
                    <a:ext cx="274320" cy="5902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17" name="Group 16"/>
            <p:cNvGrpSpPr/>
            <p:nvPr/>
          </p:nvGrpSpPr>
          <p:grpSpPr>
            <a:xfrm>
              <a:off x="3259209" y="2731282"/>
              <a:ext cx="4871215" cy="230762"/>
              <a:chOff x="2510599" y="2723088"/>
              <a:chExt cx="4691251" cy="230762"/>
            </a:xfrm>
          </p:grpSpPr>
          <p:pic>
            <p:nvPicPr>
              <p:cNvPr id="8" name="Picture 7"/>
              <p:cNvPicPr>
                <a:picLocks noChangeAspect="1"/>
              </p:cNvPicPr>
              <p:nvPr/>
            </p:nvPicPr>
            <p:blipFill>
              <a:blip r:embed="rId5" cstate="print"/>
              <a:stretch>
                <a:fillRect/>
              </a:stretch>
            </p:blipFill>
            <p:spPr>
              <a:xfrm>
                <a:off x="2510599" y="2728850"/>
                <a:ext cx="4691251" cy="225000"/>
              </a:xfrm>
              <a:prstGeom prst="rect">
                <a:avLst/>
              </a:prstGeom>
            </p:spPr>
          </p:pic>
          <p:grpSp>
            <p:nvGrpSpPr>
              <p:cNvPr id="16" name="Group 15"/>
              <p:cNvGrpSpPr/>
              <p:nvPr/>
            </p:nvGrpSpPr>
            <p:grpSpPr>
              <a:xfrm>
                <a:off x="3318685" y="2723088"/>
                <a:ext cx="3257350" cy="214704"/>
                <a:chOff x="3318685" y="2723088"/>
                <a:chExt cx="3257350" cy="214704"/>
              </a:xfrm>
            </p:grpSpPr>
            <p:grpSp>
              <p:nvGrpSpPr>
                <p:cNvPr id="427" name="Group 426"/>
                <p:cNvGrpSpPr/>
                <p:nvPr/>
              </p:nvGrpSpPr>
              <p:grpSpPr>
                <a:xfrm>
                  <a:off x="3318685" y="2879411"/>
                  <a:ext cx="1224015" cy="45719"/>
                  <a:chOff x="-1421176" y="4010140"/>
                  <a:chExt cx="549742" cy="590223"/>
                </a:xfrm>
              </p:grpSpPr>
              <p:cxnSp>
                <p:nvCxnSpPr>
                  <p:cNvPr id="428" name="Straight Connector 427"/>
                  <p:cNvCxnSpPr/>
                  <p:nvPr/>
                </p:nvCxnSpPr>
                <p:spPr>
                  <a:xfrm flipH="1">
                    <a:off x="-1421176"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1145754"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0" name="Group 429"/>
                <p:cNvGrpSpPr/>
                <p:nvPr/>
              </p:nvGrpSpPr>
              <p:grpSpPr>
                <a:xfrm>
                  <a:off x="4133626" y="2755187"/>
                  <a:ext cx="401052" cy="112906"/>
                  <a:chOff x="-1421176" y="4010140"/>
                  <a:chExt cx="549742" cy="590223"/>
                </a:xfrm>
              </p:grpSpPr>
              <p:cxnSp>
                <p:nvCxnSpPr>
                  <p:cNvPr id="431" name="Straight Connector 430"/>
                  <p:cNvCxnSpPr/>
                  <p:nvPr/>
                </p:nvCxnSpPr>
                <p:spPr>
                  <a:xfrm flipH="1">
                    <a:off x="-1421176"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a:off x="-1145754"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3" name="Group 432"/>
                <p:cNvGrpSpPr/>
                <p:nvPr/>
              </p:nvGrpSpPr>
              <p:grpSpPr>
                <a:xfrm>
                  <a:off x="3319077" y="2723088"/>
                  <a:ext cx="401651" cy="134406"/>
                  <a:chOff x="-1421176" y="4010140"/>
                  <a:chExt cx="549742" cy="590223"/>
                </a:xfrm>
              </p:grpSpPr>
              <p:cxnSp>
                <p:nvCxnSpPr>
                  <p:cNvPr id="434" name="Straight Connector 433"/>
                  <p:cNvCxnSpPr/>
                  <p:nvPr/>
                </p:nvCxnSpPr>
                <p:spPr>
                  <a:xfrm flipH="1">
                    <a:off x="-1421176"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a:off x="-1145754"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6" name="Group 435"/>
                <p:cNvGrpSpPr/>
                <p:nvPr/>
              </p:nvGrpSpPr>
              <p:grpSpPr>
                <a:xfrm>
                  <a:off x="5356070" y="2755187"/>
                  <a:ext cx="1219965" cy="120827"/>
                  <a:chOff x="-1421176" y="4010140"/>
                  <a:chExt cx="549742" cy="590223"/>
                </a:xfrm>
              </p:grpSpPr>
              <p:cxnSp>
                <p:nvCxnSpPr>
                  <p:cNvPr id="437" name="Straight Connector 436"/>
                  <p:cNvCxnSpPr/>
                  <p:nvPr/>
                </p:nvCxnSpPr>
                <p:spPr>
                  <a:xfrm flipH="1">
                    <a:off x="-1421176"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a:off x="-1145754"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9" name="Group 438"/>
                <p:cNvGrpSpPr/>
                <p:nvPr/>
              </p:nvGrpSpPr>
              <p:grpSpPr>
                <a:xfrm>
                  <a:off x="5353004" y="2892073"/>
                  <a:ext cx="408894" cy="45719"/>
                  <a:chOff x="-1421176" y="4010140"/>
                  <a:chExt cx="549742" cy="590223"/>
                </a:xfrm>
              </p:grpSpPr>
              <p:cxnSp>
                <p:nvCxnSpPr>
                  <p:cNvPr id="440" name="Straight Connector 439"/>
                  <p:cNvCxnSpPr/>
                  <p:nvPr/>
                </p:nvCxnSpPr>
                <p:spPr>
                  <a:xfrm flipH="1">
                    <a:off x="-1421176"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a:off x="-1145754"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9" name="Group 18"/>
            <p:cNvGrpSpPr/>
            <p:nvPr/>
          </p:nvGrpSpPr>
          <p:grpSpPr>
            <a:xfrm>
              <a:off x="3259209" y="3147158"/>
              <a:ext cx="4871215" cy="271694"/>
              <a:chOff x="2510599" y="3296174"/>
              <a:chExt cx="4691251" cy="271694"/>
            </a:xfrm>
          </p:grpSpPr>
          <p:pic>
            <p:nvPicPr>
              <p:cNvPr id="9" name="Picture 8"/>
              <p:cNvPicPr>
                <a:picLocks noChangeAspect="1"/>
              </p:cNvPicPr>
              <p:nvPr/>
            </p:nvPicPr>
            <p:blipFill>
              <a:blip r:embed="rId6" cstate="print"/>
              <a:stretch>
                <a:fillRect/>
              </a:stretch>
            </p:blipFill>
            <p:spPr>
              <a:xfrm>
                <a:off x="2510599" y="3320368"/>
                <a:ext cx="4691251" cy="247500"/>
              </a:xfrm>
              <a:prstGeom prst="rect">
                <a:avLst/>
              </a:prstGeom>
            </p:spPr>
          </p:pic>
          <p:grpSp>
            <p:nvGrpSpPr>
              <p:cNvPr id="18" name="Group 17"/>
              <p:cNvGrpSpPr/>
              <p:nvPr/>
            </p:nvGrpSpPr>
            <p:grpSpPr>
              <a:xfrm>
                <a:off x="3318685" y="3296174"/>
                <a:ext cx="3257350" cy="250955"/>
                <a:chOff x="3318685" y="3296174"/>
                <a:chExt cx="3257350" cy="250955"/>
              </a:xfrm>
            </p:grpSpPr>
            <p:grpSp>
              <p:nvGrpSpPr>
                <p:cNvPr id="458" name="Group 457"/>
                <p:cNvGrpSpPr/>
                <p:nvPr/>
              </p:nvGrpSpPr>
              <p:grpSpPr>
                <a:xfrm>
                  <a:off x="3318685" y="3492761"/>
                  <a:ext cx="1224015" cy="45719"/>
                  <a:chOff x="-1421176" y="4010140"/>
                  <a:chExt cx="549742" cy="590223"/>
                </a:xfrm>
              </p:grpSpPr>
              <p:cxnSp>
                <p:nvCxnSpPr>
                  <p:cNvPr id="471" name="Straight Connector 470"/>
                  <p:cNvCxnSpPr/>
                  <p:nvPr/>
                </p:nvCxnSpPr>
                <p:spPr>
                  <a:xfrm flipH="1">
                    <a:off x="-1421176"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a:off x="-1145754"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9" name="Group 458"/>
                <p:cNvGrpSpPr/>
                <p:nvPr/>
              </p:nvGrpSpPr>
              <p:grpSpPr>
                <a:xfrm>
                  <a:off x="4133626" y="3324251"/>
                  <a:ext cx="401052" cy="113073"/>
                  <a:chOff x="-1421176" y="4010140"/>
                  <a:chExt cx="549742" cy="590223"/>
                </a:xfrm>
              </p:grpSpPr>
              <p:cxnSp>
                <p:nvCxnSpPr>
                  <p:cNvPr id="469" name="Straight Connector 468"/>
                  <p:cNvCxnSpPr/>
                  <p:nvPr/>
                </p:nvCxnSpPr>
                <p:spPr>
                  <a:xfrm flipH="1">
                    <a:off x="-1421176"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a:off x="-1145754"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0" name="Group 459"/>
                <p:cNvGrpSpPr/>
                <p:nvPr/>
              </p:nvGrpSpPr>
              <p:grpSpPr>
                <a:xfrm>
                  <a:off x="3319077" y="3296174"/>
                  <a:ext cx="401651" cy="146602"/>
                  <a:chOff x="-1421176" y="4010140"/>
                  <a:chExt cx="549742" cy="590223"/>
                </a:xfrm>
              </p:grpSpPr>
              <p:cxnSp>
                <p:nvCxnSpPr>
                  <p:cNvPr id="467" name="Straight Connector 466"/>
                  <p:cNvCxnSpPr/>
                  <p:nvPr/>
                </p:nvCxnSpPr>
                <p:spPr>
                  <a:xfrm flipH="1">
                    <a:off x="-1421176"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a:off x="-1145754"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1" name="Group 460"/>
                <p:cNvGrpSpPr/>
                <p:nvPr/>
              </p:nvGrpSpPr>
              <p:grpSpPr>
                <a:xfrm>
                  <a:off x="5356070" y="3320369"/>
                  <a:ext cx="1219965" cy="168994"/>
                  <a:chOff x="-1421176" y="4010140"/>
                  <a:chExt cx="549742" cy="590223"/>
                </a:xfrm>
              </p:grpSpPr>
              <p:cxnSp>
                <p:nvCxnSpPr>
                  <p:cNvPr id="465" name="Straight Connector 464"/>
                  <p:cNvCxnSpPr/>
                  <p:nvPr/>
                </p:nvCxnSpPr>
                <p:spPr>
                  <a:xfrm flipH="1">
                    <a:off x="-1421176"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1145754"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2" name="Group 461"/>
                <p:cNvGrpSpPr/>
                <p:nvPr/>
              </p:nvGrpSpPr>
              <p:grpSpPr>
                <a:xfrm>
                  <a:off x="5353004" y="3501410"/>
                  <a:ext cx="408894" cy="45719"/>
                  <a:chOff x="-1421176" y="4010140"/>
                  <a:chExt cx="549742" cy="590223"/>
                </a:xfrm>
              </p:grpSpPr>
              <p:cxnSp>
                <p:nvCxnSpPr>
                  <p:cNvPr id="463" name="Straight Connector 462"/>
                  <p:cNvCxnSpPr/>
                  <p:nvPr/>
                </p:nvCxnSpPr>
                <p:spPr>
                  <a:xfrm flipH="1">
                    <a:off x="-1421176"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a:off x="-1145754" y="4010140"/>
                    <a:ext cx="274320" cy="5902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sp>
        <p:nvSpPr>
          <p:cNvPr id="508" name="Rectangle 507"/>
          <p:cNvSpPr/>
          <p:nvPr/>
        </p:nvSpPr>
        <p:spPr>
          <a:xfrm>
            <a:off x="11570" y="5579957"/>
            <a:ext cx="1639510" cy="338554"/>
          </a:xfrm>
          <a:prstGeom prst="rect">
            <a:avLst/>
          </a:prstGeom>
        </p:spPr>
        <p:txBody>
          <a:bodyPr wrap="square">
            <a:spAutoFit/>
          </a:bodyPr>
          <a:lstStyle/>
          <a:p>
            <a:r>
              <a:rPr lang="en-US" sz="1600" dirty="0" smtClean="0">
                <a:latin typeface="Arial" panose="020B0604020202020204" pitchFamily="34" charset="0"/>
                <a:ea typeface="Gill Sans" charset="0"/>
                <a:cs typeface="Arial" panose="020B0604020202020204" pitchFamily="34" charset="0"/>
              </a:rPr>
              <a:t>Splice structure</a:t>
            </a:r>
            <a:endParaRPr lang="en-US" sz="1600" dirty="0">
              <a:latin typeface="Arial" panose="020B0604020202020204" pitchFamily="34" charset="0"/>
              <a:ea typeface="Gill Sans" charset="0"/>
              <a:cs typeface="Arial" panose="020B0604020202020204" pitchFamily="34" charset="0"/>
            </a:endParaRPr>
          </a:p>
        </p:txBody>
      </p:sp>
      <p:grpSp>
        <p:nvGrpSpPr>
          <p:cNvPr id="3" name="Group 2"/>
          <p:cNvGrpSpPr/>
          <p:nvPr/>
        </p:nvGrpSpPr>
        <p:grpSpPr>
          <a:xfrm>
            <a:off x="2597337" y="5316389"/>
            <a:ext cx="4850091" cy="1079029"/>
            <a:chOff x="3261876" y="4063718"/>
            <a:chExt cx="4850091" cy="1079029"/>
          </a:xfrm>
        </p:grpSpPr>
        <p:grpSp>
          <p:nvGrpSpPr>
            <p:cNvPr id="72" name="Group 71"/>
            <p:cNvGrpSpPr/>
            <p:nvPr/>
          </p:nvGrpSpPr>
          <p:grpSpPr>
            <a:xfrm>
              <a:off x="3261876" y="4326739"/>
              <a:ext cx="4850091" cy="544444"/>
              <a:chOff x="3261876" y="3794178"/>
              <a:chExt cx="4850091" cy="544444"/>
            </a:xfrm>
          </p:grpSpPr>
          <p:sp>
            <p:nvSpPr>
              <p:cNvPr id="478" name="Rectangle 477"/>
              <p:cNvSpPr/>
              <p:nvPr/>
            </p:nvSpPr>
            <p:spPr>
              <a:xfrm>
                <a:off x="6627353" y="4008269"/>
                <a:ext cx="636301"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ectangle 478"/>
              <p:cNvSpPr/>
              <p:nvPr/>
            </p:nvSpPr>
            <p:spPr>
              <a:xfrm>
                <a:off x="7472451" y="4008269"/>
                <a:ext cx="639516"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0" name="Group 479"/>
              <p:cNvGrpSpPr/>
              <p:nvPr/>
            </p:nvGrpSpPr>
            <p:grpSpPr>
              <a:xfrm>
                <a:off x="4094608" y="3794178"/>
                <a:ext cx="421483" cy="274320"/>
                <a:chOff x="-1421176" y="4010140"/>
                <a:chExt cx="549742" cy="590223"/>
              </a:xfrm>
            </p:grpSpPr>
            <p:cxnSp>
              <p:nvCxnSpPr>
                <p:cNvPr id="481" name="Straight Connector 480"/>
                <p:cNvCxnSpPr/>
                <p:nvPr/>
              </p:nvCxnSpPr>
              <p:spPr>
                <a:xfrm flipH="1">
                  <a:off x="-1421176" y="4010140"/>
                  <a:ext cx="274320" cy="59022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a:off x="-1145754" y="4010140"/>
                  <a:ext cx="274320" cy="590223"/>
                </a:xfrm>
                <a:prstGeom prst="line">
                  <a:avLst/>
                </a:prstGeom>
                <a:ln w="190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83" name="Group 482"/>
              <p:cNvGrpSpPr/>
              <p:nvPr/>
            </p:nvGrpSpPr>
            <p:grpSpPr>
              <a:xfrm>
                <a:off x="4937759" y="3794178"/>
                <a:ext cx="418282" cy="274320"/>
                <a:chOff x="-1421176" y="4010140"/>
                <a:chExt cx="549742" cy="590223"/>
              </a:xfrm>
            </p:grpSpPr>
            <p:cxnSp>
              <p:nvCxnSpPr>
                <p:cNvPr id="484" name="Straight Connector 483"/>
                <p:cNvCxnSpPr/>
                <p:nvPr/>
              </p:nvCxnSpPr>
              <p:spPr>
                <a:xfrm flipH="1">
                  <a:off x="-1421176" y="4010140"/>
                  <a:ext cx="274320" cy="59022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a:off x="-1145754" y="4010140"/>
                  <a:ext cx="274320" cy="590223"/>
                </a:xfrm>
                <a:prstGeom prst="line">
                  <a:avLst/>
                </a:prstGeom>
                <a:ln w="190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86" name="Group 485"/>
              <p:cNvGrpSpPr/>
              <p:nvPr/>
            </p:nvGrpSpPr>
            <p:grpSpPr>
              <a:xfrm flipV="1">
                <a:off x="4094608" y="4064302"/>
                <a:ext cx="1261433" cy="274320"/>
                <a:chOff x="-1421176" y="4010140"/>
                <a:chExt cx="549742" cy="590223"/>
              </a:xfrm>
            </p:grpSpPr>
            <p:cxnSp>
              <p:nvCxnSpPr>
                <p:cNvPr id="487" name="Straight Connector 486"/>
                <p:cNvCxnSpPr/>
                <p:nvPr/>
              </p:nvCxnSpPr>
              <p:spPr>
                <a:xfrm flipH="1">
                  <a:off x="-1421176" y="4010140"/>
                  <a:ext cx="274320" cy="59022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a:off x="-1145754" y="4010140"/>
                  <a:ext cx="274320" cy="590223"/>
                </a:xfrm>
                <a:prstGeom prst="line">
                  <a:avLst/>
                </a:prstGeom>
                <a:ln w="190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89" name="Group 488"/>
              <p:cNvGrpSpPr/>
              <p:nvPr/>
            </p:nvGrpSpPr>
            <p:grpSpPr>
              <a:xfrm>
                <a:off x="6210653" y="3794178"/>
                <a:ext cx="399567" cy="274320"/>
                <a:chOff x="-1421176" y="4010140"/>
                <a:chExt cx="549742" cy="590223"/>
              </a:xfrm>
            </p:grpSpPr>
            <p:cxnSp>
              <p:nvCxnSpPr>
                <p:cNvPr id="490" name="Straight Connector 489"/>
                <p:cNvCxnSpPr/>
                <p:nvPr/>
              </p:nvCxnSpPr>
              <p:spPr>
                <a:xfrm flipH="1">
                  <a:off x="-1421176" y="4010140"/>
                  <a:ext cx="274320" cy="59022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a:off x="-1145754" y="4010140"/>
                  <a:ext cx="274320" cy="590223"/>
                </a:xfrm>
                <a:prstGeom prst="line">
                  <a:avLst/>
                </a:prstGeom>
                <a:ln w="190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92" name="Group 491"/>
              <p:cNvGrpSpPr/>
              <p:nvPr/>
            </p:nvGrpSpPr>
            <p:grpSpPr>
              <a:xfrm flipV="1">
                <a:off x="6210653" y="4064302"/>
                <a:ext cx="1261799" cy="274320"/>
                <a:chOff x="-1421176" y="4010140"/>
                <a:chExt cx="549742" cy="590223"/>
              </a:xfrm>
            </p:grpSpPr>
            <p:cxnSp>
              <p:nvCxnSpPr>
                <p:cNvPr id="493" name="Straight Connector 492"/>
                <p:cNvCxnSpPr/>
                <p:nvPr/>
              </p:nvCxnSpPr>
              <p:spPr>
                <a:xfrm flipH="1">
                  <a:off x="-1421176" y="4010140"/>
                  <a:ext cx="274320" cy="59022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1145754" y="4010140"/>
                  <a:ext cx="274320" cy="590223"/>
                </a:xfrm>
                <a:prstGeom prst="line">
                  <a:avLst/>
                </a:prstGeom>
                <a:ln w="190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476" name="Rectangle 475"/>
              <p:cNvSpPr/>
              <p:nvPr/>
            </p:nvSpPr>
            <p:spPr>
              <a:xfrm>
                <a:off x="4518221" y="4008269"/>
                <a:ext cx="428625"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p:cNvSpPr/>
              <p:nvPr/>
            </p:nvSpPr>
            <p:spPr>
              <a:xfrm>
                <a:off x="3261876" y="4008269"/>
                <a:ext cx="834677"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p:cNvSpPr/>
              <p:nvPr/>
            </p:nvSpPr>
            <p:spPr>
              <a:xfrm>
                <a:off x="5364340" y="4008269"/>
                <a:ext cx="851236"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0" name="Rectangle 509"/>
            <p:cNvSpPr/>
            <p:nvPr/>
          </p:nvSpPr>
          <p:spPr>
            <a:xfrm>
              <a:off x="3450043" y="4237968"/>
              <a:ext cx="404278"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E1</a:t>
              </a:r>
              <a:endParaRPr lang="en-US" sz="1400" dirty="0"/>
            </a:p>
          </p:txBody>
        </p:sp>
        <p:sp>
          <p:nvSpPr>
            <p:cNvPr id="511" name="Rectangle 510"/>
            <p:cNvSpPr/>
            <p:nvPr/>
          </p:nvSpPr>
          <p:spPr>
            <a:xfrm>
              <a:off x="4537142" y="4237968"/>
              <a:ext cx="404278"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E2</a:t>
              </a:r>
              <a:endParaRPr lang="en-US" sz="1400" dirty="0"/>
            </a:p>
          </p:txBody>
        </p:sp>
        <p:sp>
          <p:nvSpPr>
            <p:cNvPr id="512" name="Rectangle 511"/>
            <p:cNvSpPr/>
            <p:nvPr/>
          </p:nvSpPr>
          <p:spPr>
            <a:xfrm>
              <a:off x="5602971" y="4237968"/>
              <a:ext cx="404278"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E3</a:t>
              </a:r>
              <a:endParaRPr lang="en-US" sz="1400" dirty="0"/>
            </a:p>
          </p:txBody>
        </p:sp>
        <p:sp>
          <p:nvSpPr>
            <p:cNvPr id="513" name="Rectangle 512"/>
            <p:cNvSpPr/>
            <p:nvPr/>
          </p:nvSpPr>
          <p:spPr>
            <a:xfrm>
              <a:off x="6741231" y="4237968"/>
              <a:ext cx="404278"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E4</a:t>
              </a:r>
              <a:endParaRPr lang="en-US" sz="1400" dirty="0"/>
            </a:p>
          </p:txBody>
        </p:sp>
        <p:sp>
          <p:nvSpPr>
            <p:cNvPr id="514" name="Rectangle 513"/>
            <p:cNvSpPr/>
            <p:nvPr/>
          </p:nvSpPr>
          <p:spPr>
            <a:xfrm>
              <a:off x="7590070" y="4237968"/>
              <a:ext cx="404278"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E5</a:t>
              </a:r>
              <a:endParaRPr lang="en-US" sz="1400" dirty="0"/>
            </a:p>
          </p:txBody>
        </p:sp>
        <p:sp>
          <p:nvSpPr>
            <p:cNvPr id="515" name="Rectangle 514"/>
            <p:cNvSpPr/>
            <p:nvPr/>
          </p:nvSpPr>
          <p:spPr>
            <a:xfrm>
              <a:off x="4113582" y="4063718"/>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J1</a:t>
              </a:r>
              <a:endParaRPr lang="en-US" sz="1400" dirty="0">
                <a:solidFill>
                  <a:srgbClr val="0070C0"/>
                </a:solidFill>
              </a:endParaRPr>
            </a:p>
          </p:txBody>
        </p:sp>
        <p:sp>
          <p:nvSpPr>
            <p:cNvPr id="516" name="Rectangle 515"/>
            <p:cNvSpPr/>
            <p:nvPr/>
          </p:nvSpPr>
          <p:spPr>
            <a:xfrm>
              <a:off x="4958768" y="4063718"/>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J2</a:t>
              </a:r>
              <a:endParaRPr lang="en-US" sz="1400" dirty="0">
                <a:solidFill>
                  <a:srgbClr val="0070C0"/>
                </a:solidFill>
              </a:endParaRPr>
            </a:p>
          </p:txBody>
        </p:sp>
        <p:sp>
          <p:nvSpPr>
            <p:cNvPr id="517" name="Rectangle 516"/>
            <p:cNvSpPr/>
            <p:nvPr/>
          </p:nvSpPr>
          <p:spPr>
            <a:xfrm>
              <a:off x="4541132" y="4834970"/>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J3</a:t>
              </a:r>
              <a:endParaRPr lang="en-US" sz="1400" dirty="0">
                <a:solidFill>
                  <a:srgbClr val="0070C0"/>
                </a:solidFill>
              </a:endParaRPr>
            </a:p>
          </p:txBody>
        </p:sp>
        <p:sp>
          <p:nvSpPr>
            <p:cNvPr id="518" name="Rectangle 517"/>
            <p:cNvSpPr/>
            <p:nvPr/>
          </p:nvSpPr>
          <p:spPr>
            <a:xfrm>
              <a:off x="6222811" y="4063718"/>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J4</a:t>
              </a:r>
              <a:endParaRPr lang="en-US" sz="1400" dirty="0">
                <a:solidFill>
                  <a:srgbClr val="0070C0"/>
                </a:solidFill>
              </a:endParaRPr>
            </a:p>
          </p:txBody>
        </p:sp>
        <p:sp>
          <p:nvSpPr>
            <p:cNvPr id="519" name="Rectangle 518"/>
            <p:cNvSpPr/>
            <p:nvPr/>
          </p:nvSpPr>
          <p:spPr>
            <a:xfrm>
              <a:off x="6661024" y="4834970"/>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J5</a:t>
              </a:r>
              <a:endParaRPr lang="en-US" sz="1400" dirty="0">
                <a:solidFill>
                  <a:srgbClr val="0070C0"/>
                </a:solidFill>
              </a:endParaRPr>
            </a:p>
          </p:txBody>
        </p:sp>
      </p:grpSp>
      <p:sp>
        <p:nvSpPr>
          <p:cNvPr id="129" name="Rectangle 128"/>
          <p:cNvSpPr>
            <a:spLocks/>
          </p:cNvSpPr>
          <p:nvPr/>
        </p:nvSpPr>
        <p:spPr bwMode="auto">
          <a:xfrm>
            <a:off x="2153437" y="6388422"/>
            <a:ext cx="5923474" cy="322710"/>
          </a:xfrm>
          <a:prstGeom prst="rect">
            <a:avLst/>
          </a:prstGeom>
          <a:noFill/>
          <a:ln>
            <a:noFill/>
          </a:ln>
          <a:extLst/>
        </p:spPr>
        <p:txBody>
          <a:bodyPr lIns="0" tIns="0" rIns="0" bIns="0" anchor="t"/>
          <a:lstStyle/>
          <a:p>
            <a:r>
              <a:rPr lang="en-US" sz="1600" dirty="0" smtClean="0">
                <a:solidFill>
                  <a:srgbClr val="FF0000"/>
                </a:solidFill>
                <a:latin typeface="Times New Roman" panose="02020603050405020304" pitchFamily="18" charset="0"/>
                <a:ea typeface="Gill Sans" charset="0"/>
                <a:cs typeface="Times New Roman" panose="02020603050405020304" pitchFamily="18" charset="0"/>
                <a:sym typeface="Gill Sans" charset="0"/>
              </a:rPr>
              <a:t>Unify structural information (exons and junctions) from all samples </a:t>
            </a:r>
            <a:endParaRPr lang="en-US" sz="1600" dirty="0">
              <a:solidFill>
                <a:srgbClr val="FF0000"/>
              </a:solidFill>
              <a:latin typeface="Times New Roman" panose="02020603050405020304" pitchFamily="18" charset="0"/>
              <a:ea typeface="Gill Sans" charset="0"/>
              <a:cs typeface="Times New Roman" panose="02020603050405020304" pitchFamily="18" charset="0"/>
              <a:sym typeface="Gill Sans" charset="0"/>
            </a:endParaRPr>
          </a:p>
        </p:txBody>
      </p:sp>
      <p:sp>
        <p:nvSpPr>
          <p:cNvPr id="133" name="Title 5"/>
          <p:cNvSpPr>
            <a:spLocks noGrp="1"/>
          </p:cNvSpPr>
          <p:nvPr>
            <p:ph type="title"/>
          </p:nvPr>
        </p:nvSpPr>
        <p:spPr>
          <a:xfrm>
            <a:off x="264920" y="-964"/>
            <a:ext cx="8879080" cy="726632"/>
          </a:xfrm>
        </p:spPr>
        <p:txBody>
          <a:bodyPr>
            <a:normAutofit/>
          </a:bodyPr>
          <a:lstStyle/>
          <a:p>
            <a:pPr algn="l"/>
            <a:r>
              <a:rPr lang="en-US" sz="3200" dirty="0" smtClean="0"/>
              <a:t>DiffSplice – Unified Graph Representation</a:t>
            </a:r>
            <a:endParaRPr lang="en-US" sz="3200" dirty="0"/>
          </a:p>
        </p:txBody>
      </p:sp>
      <p:sp>
        <p:nvSpPr>
          <p:cNvPr id="126" name="Rectangle 125"/>
          <p:cNvSpPr/>
          <p:nvPr/>
        </p:nvSpPr>
        <p:spPr>
          <a:xfrm>
            <a:off x="4705698" y="1155055"/>
            <a:ext cx="851236" cy="1902943"/>
          </a:xfrm>
          <a:prstGeom prst="rect">
            <a:avLst/>
          </a:prstGeom>
          <a:solidFill>
            <a:schemeClr val="bg1">
              <a:lumMod val="75000"/>
              <a:alpha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968711" y="1155055"/>
            <a:ext cx="646149" cy="1902943"/>
          </a:xfrm>
          <a:prstGeom prst="rect">
            <a:avLst/>
          </a:prstGeom>
          <a:solidFill>
            <a:schemeClr val="bg1">
              <a:lumMod val="75000"/>
              <a:alpha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603235" y="1155055"/>
            <a:ext cx="838850" cy="1902943"/>
          </a:xfrm>
          <a:prstGeom prst="rect">
            <a:avLst/>
          </a:prstGeom>
          <a:solidFill>
            <a:schemeClr val="bg1">
              <a:lumMod val="75000"/>
              <a:alpha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3859579" y="1155055"/>
            <a:ext cx="428625" cy="1902943"/>
          </a:xfrm>
          <a:prstGeom prst="rect">
            <a:avLst/>
          </a:prstGeom>
          <a:solidFill>
            <a:schemeClr val="bg1">
              <a:lumMod val="75000"/>
              <a:alpha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6810147" y="1155055"/>
            <a:ext cx="651433" cy="1902943"/>
          </a:xfrm>
          <a:prstGeom prst="rect">
            <a:avLst/>
          </a:prstGeom>
          <a:solidFill>
            <a:schemeClr val="bg1">
              <a:lumMod val="75000"/>
              <a:alpha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11570" y="1186270"/>
            <a:ext cx="1639510" cy="584775"/>
          </a:xfrm>
          <a:prstGeom prst="rect">
            <a:avLst/>
          </a:prstGeom>
        </p:spPr>
        <p:txBody>
          <a:bodyPr wrap="square">
            <a:spAutoFit/>
          </a:bodyPr>
          <a:lstStyle/>
          <a:p>
            <a:r>
              <a:rPr lang="en-US" sz="1600" dirty="0" smtClean="0">
                <a:latin typeface="Arial" panose="020B0604020202020204" pitchFamily="34" charset="0"/>
                <a:ea typeface="Gill Sans" charset="0"/>
                <a:cs typeface="Arial" panose="020B0604020202020204" pitchFamily="34" charset="0"/>
              </a:rPr>
              <a:t>RNA-</a:t>
            </a:r>
            <a:r>
              <a:rPr lang="en-US" sz="1600" dirty="0" err="1" smtClean="0">
                <a:latin typeface="Arial" panose="020B0604020202020204" pitchFamily="34" charset="0"/>
                <a:ea typeface="Gill Sans" charset="0"/>
                <a:cs typeface="Arial" panose="020B0604020202020204" pitchFamily="34" charset="0"/>
              </a:rPr>
              <a:t>seq</a:t>
            </a:r>
            <a:r>
              <a:rPr lang="en-US" sz="1600" dirty="0" smtClean="0">
                <a:latin typeface="Arial" panose="020B0604020202020204" pitchFamily="34" charset="0"/>
                <a:ea typeface="Gill Sans" charset="0"/>
                <a:cs typeface="Arial" panose="020B0604020202020204" pitchFamily="34" charset="0"/>
              </a:rPr>
              <a:t> read</a:t>
            </a: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ea typeface="Gill Sans" charset="0"/>
                <a:cs typeface="Arial" panose="020B0604020202020204" pitchFamily="34" charset="0"/>
              </a:rPr>
              <a:t>alignment</a:t>
            </a:r>
            <a:endParaRPr lang="en-US" sz="1600" dirty="0">
              <a:latin typeface="Arial" panose="020B0604020202020204" pitchFamily="34" charset="0"/>
              <a:ea typeface="Gill Sans" charset="0"/>
              <a:cs typeface="Arial" panose="020B0604020202020204" pitchFamily="34" charset="0"/>
            </a:endParaRPr>
          </a:p>
        </p:txBody>
      </p:sp>
      <p:grpSp>
        <p:nvGrpSpPr>
          <p:cNvPr id="138" name="Group 137"/>
          <p:cNvGrpSpPr/>
          <p:nvPr/>
        </p:nvGrpSpPr>
        <p:grpSpPr>
          <a:xfrm>
            <a:off x="2301366" y="1813828"/>
            <a:ext cx="5670100" cy="104172"/>
            <a:chOff x="1979372" y="3805083"/>
            <a:chExt cx="5670100" cy="104172"/>
          </a:xfrm>
        </p:grpSpPr>
        <p:cxnSp>
          <p:nvCxnSpPr>
            <p:cNvPr id="139" name="Straight Arrow Connector 138"/>
            <p:cNvCxnSpPr/>
            <p:nvPr/>
          </p:nvCxnSpPr>
          <p:spPr>
            <a:xfrm>
              <a:off x="1979372" y="3857169"/>
              <a:ext cx="5670100" cy="0"/>
            </a:xfrm>
            <a:prstGeom prst="straightConnector1">
              <a:avLst/>
            </a:prstGeom>
            <a:ln w="28575">
              <a:solidFill>
                <a:schemeClr val="tx1">
                  <a:lumMod val="85000"/>
                  <a:lumOff val="1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2281240" y="3805083"/>
              <a:ext cx="834677"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537585" y="3805083"/>
              <a:ext cx="428625"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383704" y="3805083"/>
              <a:ext cx="851236"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5646717" y="3805083"/>
              <a:ext cx="636301"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6491815" y="3805083"/>
              <a:ext cx="639516"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ectangle 144"/>
          <p:cNvSpPr/>
          <p:nvPr/>
        </p:nvSpPr>
        <p:spPr>
          <a:xfrm>
            <a:off x="4345996" y="1934622"/>
            <a:ext cx="2135907"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Reference genome</a:t>
            </a:r>
          </a:p>
        </p:txBody>
      </p:sp>
      <p:grpSp>
        <p:nvGrpSpPr>
          <p:cNvPr id="146" name="Group 145"/>
          <p:cNvGrpSpPr/>
          <p:nvPr/>
        </p:nvGrpSpPr>
        <p:grpSpPr>
          <a:xfrm>
            <a:off x="2603441" y="1598380"/>
            <a:ext cx="4841907" cy="45720"/>
            <a:chOff x="2281447" y="3633879"/>
            <a:chExt cx="4841907" cy="45720"/>
          </a:xfrm>
        </p:grpSpPr>
        <p:sp>
          <p:nvSpPr>
            <p:cNvPr id="147" name="Rectangle 146"/>
            <p:cNvSpPr/>
            <p:nvPr/>
          </p:nvSpPr>
          <p:spPr>
            <a:xfrm>
              <a:off x="2281447" y="3633879"/>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6520485" y="3633879"/>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568127" y="3633879"/>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951117" y="3633879"/>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5664039" y="3633879"/>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6008651" y="3633879"/>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a:off x="3033288" y="3633879"/>
              <a:ext cx="685824" cy="45720"/>
              <a:chOff x="3033288" y="3114811"/>
              <a:chExt cx="685824" cy="45720"/>
            </a:xfrm>
          </p:grpSpPr>
          <p:cxnSp>
            <p:nvCxnSpPr>
              <p:cNvPr id="160" name="Straight Connector 159"/>
              <p:cNvCxnSpPr>
                <a:stCxn id="161" idx="3"/>
                <a:endCxn id="162" idx="1"/>
              </p:cNvCxnSpPr>
              <p:nvPr/>
            </p:nvCxnSpPr>
            <p:spPr>
              <a:xfrm>
                <a:off x="3124728" y="3137671"/>
                <a:ext cx="41150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3033288" y="3114811"/>
                <a:ext cx="91440"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3536232" y="3114811"/>
                <a:ext cx="182880"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3750256" y="3633879"/>
              <a:ext cx="694474" cy="45720"/>
              <a:chOff x="3750256" y="2981372"/>
              <a:chExt cx="694474" cy="45720"/>
            </a:xfrm>
          </p:grpSpPr>
          <p:sp>
            <p:nvSpPr>
              <p:cNvPr id="157" name="Rectangle 156"/>
              <p:cNvSpPr/>
              <p:nvPr/>
            </p:nvSpPr>
            <p:spPr>
              <a:xfrm>
                <a:off x="3750256" y="2981372"/>
                <a:ext cx="210312"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4380722" y="2981372"/>
                <a:ext cx="64008"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7" idx="3"/>
                <a:endCxn id="158" idx="1"/>
              </p:cNvCxnSpPr>
              <p:nvPr/>
            </p:nvCxnSpPr>
            <p:spPr>
              <a:xfrm>
                <a:off x="3960568" y="3004232"/>
                <a:ext cx="42015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55" name="Rectangle 154"/>
            <p:cNvSpPr/>
            <p:nvPr/>
          </p:nvSpPr>
          <p:spPr>
            <a:xfrm>
              <a:off x="2662894" y="3633879"/>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6849034" y="3633879"/>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2795923" y="1482431"/>
            <a:ext cx="3290861" cy="45720"/>
            <a:chOff x="2473929" y="3520914"/>
            <a:chExt cx="3290861" cy="45720"/>
          </a:xfrm>
        </p:grpSpPr>
        <p:sp>
          <p:nvSpPr>
            <p:cNvPr id="164" name="Rectangle 163"/>
            <p:cNvSpPr/>
            <p:nvPr/>
          </p:nvSpPr>
          <p:spPr>
            <a:xfrm>
              <a:off x="2473929" y="3520914"/>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2841597" y="3520914"/>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3611916" y="3520914"/>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4731020" y="3520914"/>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5079805" y="3520914"/>
              <a:ext cx="684985" cy="45720"/>
              <a:chOff x="5079805" y="3131325"/>
              <a:chExt cx="684985" cy="45720"/>
            </a:xfrm>
          </p:grpSpPr>
          <p:sp>
            <p:nvSpPr>
              <p:cNvPr id="170" name="Rectangle 169"/>
              <p:cNvSpPr/>
              <p:nvPr/>
            </p:nvSpPr>
            <p:spPr>
              <a:xfrm>
                <a:off x="5079805" y="3131325"/>
                <a:ext cx="155448"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5645918" y="3131325"/>
                <a:ext cx="118872"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a:stCxn id="170" idx="3"/>
                <a:endCxn id="171" idx="1"/>
              </p:cNvCxnSpPr>
              <p:nvPr/>
            </p:nvCxnSpPr>
            <p:spPr>
              <a:xfrm>
                <a:off x="5235253" y="3154185"/>
                <a:ext cx="41066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69" name="Rectangle 168"/>
            <p:cNvSpPr/>
            <p:nvPr/>
          </p:nvSpPr>
          <p:spPr>
            <a:xfrm>
              <a:off x="4410522" y="3520914"/>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2656560" y="1366481"/>
            <a:ext cx="4332152" cy="45720"/>
            <a:chOff x="2334566" y="3401945"/>
            <a:chExt cx="4332152" cy="45720"/>
          </a:xfrm>
        </p:grpSpPr>
        <p:grpSp>
          <p:nvGrpSpPr>
            <p:cNvPr id="174" name="Group 173"/>
            <p:cNvGrpSpPr/>
            <p:nvPr/>
          </p:nvGrpSpPr>
          <p:grpSpPr>
            <a:xfrm>
              <a:off x="3914848" y="3401945"/>
              <a:ext cx="694474" cy="45720"/>
              <a:chOff x="3914848" y="3184504"/>
              <a:chExt cx="694474" cy="45720"/>
            </a:xfrm>
          </p:grpSpPr>
          <p:sp>
            <p:nvSpPr>
              <p:cNvPr id="186" name="Rectangle 185"/>
              <p:cNvSpPr/>
              <p:nvPr/>
            </p:nvSpPr>
            <p:spPr>
              <a:xfrm>
                <a:off x="3914848" y="3184504"/>
                <a:ext cx="45720"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4380722" y="3184504"/>
                <a:ext cx="228600"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p:cNvCxnSpPr>
                <a:stCxn id="186" idx="3"/>
                <a:endCxn id="187" idx="1"/>
              </p:cNvCxnSpPr>
              <p:nvPr/>
            </p:nvCxnSpPr>
            <p:spPr>
              <a:xfrm>
                <a:off x="3960568" y="3207364"/>
                <a:ext cx="42015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3005856" y="3401945"/>
              <a:ext cx="685824" cy="45720"/>
              <a:chOff x="3005856" y="2970465"/>
              <a:chExt cx="685824" cy="45720"/>
            </a:xfrm>
          </p:grpSpPr>
          <p:sp>
            <p:nvSpPr>
              <p:cNvPr id="183" name="Rectangle 182"/>
              <p:cNvSpPr/>
              <p:nvPr/>
            </p:nvSpPr>
            <p:spPr>
              <a:xfrm>
                <a:off x="3005856" y="2970465"/>
                <a:ext cx="118872"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3536232" y="2970465"/>
                <a:ext cx="155448"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Connector 184"/>
              <p:cNvCxnSpPr>
                <a:stCxn id="183" idx="3"/>
                <a:endCxn id="184" idx="1"/>
              </p:cNvCxnSpPr>
              <p:nvPr/>
            </p:nvCxnSpPr>
            <p:spPr>
              <a:xfrm>
                <a:off x="3124728" y="2993325"/>
                <a:ext cx="41150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143813" y="3401945"/>
              <a:ext cx="1522905" cy="45720"/>
              <a:chOff x="5143813" y="3274932"/>
              <a:chExt cx="1522905" cy="45720"/>
            </a:xfrm>
          </p:grpSpPr>
          <p:cxnSp>
            <p:nvCxnSpPr>
              <p:cNvPr id="180" name="Straight Connector 179"/>
              <p:cNvCxnSpPr>
                <a:stCxn id="181" idx="3"/>
                <a:endCxn id="182" idx="1"/>
              </p:cNvCxnSpPr>
              <p:nvPr/>
            </p:nvCxnSpPr>
            <p:spPr>
              <a:xfrm>
                <a:off x="5235253" y="3297792"/>
                <a:ext cx="124858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a:off x="5143813" y="3274932"/>
                <a:ext cx="91440"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6483838" y="3274932"/>
                <a:ext cx="182880"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Rectangle 176"/>
            <p:cNvSpPr/>
            <p:nvPr/>
          </p:nvSpPr>
          <p:spPr>
            <a:xfrm>
              <a:off x="2663696" y="3401945"/>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2334566" y="3401945"/>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4760666" y="3401945"/>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2889391" y="1250531"/>
            <a:ext cx="3592512" cy="45720"/>
            <a:chOff x="2567397" y="3286030"/>
            <a:chExt cx="3592512" cy="45720"/>
          </a:xfrm>
        </p:grpSpPr>
        <p:grpSp>
          <p:nvGrpSpPr>
            <p:cNvPr id="190" name="Group 189"/>
            <p:cNvGrpSpPr/>
            <p:nvPr/>
          </p:nvGrpSpPr>
          <p:grpSpPr>
            <a:xfrm>
              <a:off x="2950992" y="3286030"/>
              <a:ext cx="1530314" cy="45720"/>
              <a:chOff x="2950992" y="3281351"/>
              <a:chExt cx="1530314" cy="45720"/>
            </a:xfrm>
          </p:grpSpPr>
          <p:sp>
            <p:nvSpPr>
              <p:cNvPr id="198" name="Rectangle 197"/>
              <p:cNvSpPr/>
              <p:nvPr/>
            </p:nvSpPr>
            <p:spPr>
              <a:xfrm>
                <a:off x="2950992" y="3281351"/>
                <a:ext cx="173736"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4380722" y="3281351"/>
                <a:ext cx="100584"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0" name="Straight Connector 199"/>
              <p:cNvCxnSpPr>
                <a:stCxn id="198" idx="3"/>
                <a:endCxn id="199" idx="1"/>
              </p:cNvCxnSpPr>
              <p:nvPr/>
            </p:nvCxnSpPr>
            <p:spPr>
              <a:xfrm>
                <a:off x="3124728" y="3304211"/>
                <a:ext cx="125599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5107237" y="3286030"/>
              <a:ext cx="684985" cy="45720"/>
              <a:chOff x="5107237" y="3010579"/>
              <a:chExt cx="684985" cy="45720"/>
            </a:xfrm>
          </p:grpSpPr>
          <p:sp>
            <p:nvSpPr>
              <p:cNvPr id="195" name="Rectangle 194"/>
              <p:cNvSpPr/>
              <p:nvPr/>
            </p:nvSpPr>
            <p:spPr>
              <a:xfrm>
                <a:off x="5107237" y="3010579"/>
                <a:ext cx="128016"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645918" y="3010579"/>
                <a:ext cx="146304" cy="4572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a:stCxn id="195" idx="3"/>
                <a:endCxn id="196" idx="1"/>
              </p:cNvCxnSpPr>
              <p:nvPr/>
            </p:nvCxnSpPr>
            <p:spPr>
              <a:xfrm>
                <a:off x="5235253" y="3033439"/>
                <a:ext cx="41066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92" name="Rectangle 191"/>
            <p:cNvSpPr/>
            <p:nvPr/>
          </p:nvSpPr>
          <p:spPr>
            <a:xfrm>
              <a:off x="2567397" y="3286030"/>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5885589" y="3286030"/>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4693902" y="3286030"/>
              <a:ext cx="274320" cy="4572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Rectangle 200"/>
          <p:cNvSpPr/>
          <p:nvPr/>
        </p:nvSpPr>
        <p:spPr>
          <a:xfrm>
            <a:off x="2106973" y="1847457"/>
            <a:ext cx="358653"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5’</a:t>
            </a:r>
          </a:p>
        </p:txBody>
      </p:sp>
      <p:sp>
        <p:nvSpPr>
          <p:cNvPr id="202" name="Rectangle 201"/>
          <p:cNvSpPr/>
          <p:nvPr/>
        </p:nvSpPr>
        <p:spPr>
          <a:xfrm>
            <a:off x="7887626" y="1847457"/>
            <a:ext cx="358653"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861284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Rectangle 507"/>
          <p:cNvSpPr/>
          <p:nvPr/>
        </p:nvSpPr>
        <p:spPr>
          <a:xfrm>
            <a:off x="1160" y="1314506"/>
            <a:ext cx="1639510" cy="338554"/>
          </a:xfrm>
          <a:prstGeom prst="rect">
            <a:avLst/>
          </a:prstGeom>
        </p:spPr>
        <p:txBody>
          <a:bodyPr wrap="square">
            <a:spAutoFit/>
          </a:bodyPr>
          <a:lstStyle/>
          <a:p>
            <a:r>
              <a:rPr lang="en-US" sz="1600" dirty="0" smtClean="0">
                <a:latin typeface="Arial" panose="020B0604020202020204" pitchFamily="34" charset="0"/>
                <a:ea typeface="Gill Sans" charset="0"/>
                <a:cs typeface="Arial" panose="020B0604020202020204" pitchFamily="34" charset="0"/>
              </a:rPr>
              <a:t>Splice structure</a:t>
            </a:r>
            <a:endParaRPr lang="en-US" sz="1600" dirty="0">
              <a:latin typeface="Arial" panose="020B0604020202020204" pitchFamily="34" charset="0"/>
              <a:ea typeface="Gill Sans" charset="0"/>
              <a:cs typeface="Arial" panose="020B0604020202020204" pitchFamily="34" charset="0"/>
            </a:endParaRPr>
          </a:p>
        </p:txBody>
      </p:sp>
      <p:sp>
        <p:nvSpPr>
          <p:cNvPr id="509" name="Rectangle 508"/>
          <p:cNvSpPr/>
          <p:nvPr/>
        </p:nvSpPr>
        <p:spPr>
          <a:xfrm>
            <a:off x="1160" y="2401444"/>
            <a:ext cx="2052486" cy="830997"/>
          </a:xfrm>
          <a:prstGeom prst="rect">
            <a:avLst/>
          </a:prstGeom>
        </p:spPr>
        <p:txBody>
          <a:bodyPr wrap="square">
            <a:spAutoFit/>
          </a:bodyPr>
          <a:lstStyle/>
          <a:p>
            <a:r>
              <a:rPr lang="en-US" sz="1600" dirty="0" smtClean="0">
                <a:latin typeface="Arial" panose="020B0604020202020204" pitchFamily="34" charset="0"/>
                <a:ea typeface="Gill Sans" charset="0"/>
                <a:cs typeface="Arial" panose="020B0604020202020204" pitchFamily="34" charset="0"/>
              </a:rPr>
              <a:t>Unified Expression-weighted Splice Graph (ESG)</a:t>
            </a:r>
            <a:endParaRPr lang="en-US" sz="1600" dirty="0">
              <a:latin typeface="Arial" panose="020B0604020202020204" pitchFamily="34" charset="0"/>
              <a:ea typeface="Gill Sans" charset="0"/>
              <a:cs typeface="Arial" panose="020B0604020202020204" pitchFamily="34" charset="0"/>
            </a:endParaRPr>
          </a:p>
        </p:txBody>
      </p:sp>
      <p:sp>
        <p:nvSpPr>
          <p:cNvPr id="132" name="Rectangle 131"/>
          <p:cNvSpPr/>
          <p:nvPr/>
        </p:nvSpPr>
        <p:spPr>
          <a:xfrm>
            <a:off x="451971" y="3977935"/>
            <a:ext cx="3630677" cy="1077218"/>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Weighted DAG (Directed Acyclic Graph)</a:t>
            </a: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Vertex	– </a:t>
            </a:r>
            <a:r>
              <a:rPr lang="en-US" sz="1600" dirty="0" err="1" smtClean="0">
                <a:latin typeface="Times New Roman" panose="02020603050405020304" pitchFamily="18" charset="0"/>
                <a:cs typeface="Times New Roman" panose="02020603050405020304" pitchFamily="18" charset="0"/>
              </a:rPr>
              <a:t>Exonic</a:t>
            </a:r>
            <a:r>
              <a:rPr lang="en-US" sz="1600" dirty="0" smtClean="0">
                <a:latin typeface="Times New Roman" panose="02020603050405020304" pitchFamily="18" charset="0"/>
                <a:cs typeface="Times New Roman" panose="02020603050405020304" pitchFamily="18" charset="0"/>
              </a:rPr>
              <a:t> segment</a:t>
            </a: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Edge    	– </a:t>
            </a:r>
            <a:r>
              <a:rPr lang="en-US" sz="1600" dirty="0">
                <a:latin typeface="Times New Roman" panose="02020603050405020304" pitchFamily="18" charset="0"/>
                <a:cs typeface="Times New Roman" panose="02020603050405020304" pitchFamily="18" charset="0"/>
              </a:rPr>
              <a:t>Splice </a:t>
            </a:r>
            <a:r>
              <a:rPr lang="en-US" sz="1600" dirty="0" smtClean="0">
                <a:latin typeface="Times New Roman" panose="02020603050405020304" pitchFamily="18" charset="0"/>
                <a:cs typeface="Times New Roman" panose="02020603050405020304" pitchFamily="18" charset="0"/>
              </a:rPr>
              <a:t>junction</a:t>
            </a: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Weight	– </a:t>
            </a:r>
            <a:r>
              <a:rPr lang="en-US" sz="1600" dirty="0">
                <a:latin typeface="Times New Roman" panose="02020603050405020304" pitchFamily="18" charset="0"/>
                <a:cs typeface="Times New Roman" panose="02020603050405020304" pitchFamily="18" charset="0"/>
              </a:rPr>
              <a:t>Expression </a:t>
            </a:r>
            <a:r>
              <a:rPr lang="en-US" sz="1600" dirty="0" smtClean="0">
                <a:latin typeface="Times New Roman" panose="02020603050405020304" pitchFamily="18" charset="0"/>
                <a:cs typeface="Times New Roman" panose="02020603050405020304" pitchFamily="18" charset="0"/>
              </a:rPr>
              <a:t>level</a:t>
            </a:r>
            <a:endParaRPr lang="en-US" sz="16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4775963" y="4124729"/>
            <a:ext cx="2870867" cy="2020898"/>
            <a:chOff x="4775963" y="4358655"/>
            <a:chExt cx="2870867" cy="2020898"/>
          </a:xfrm>
        </p:grpSpPr>
        <p:sp>
          <p:nvSpPr>
            <p:cNvPr id="217" name="Rectangle 216"/>
            <p:cNvSpPr/>
            <p:nvPr/>
          </p:nvSpPr>
          <p:spPr>
            <a:xfrm>
              <a:off x="5098540" y="4687763"/>
              <a:ext cx="404278"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A1</a:t>
              </a:r>
              <a:endParaRPr lang="en-US" sz="1400" dirty="0">
                <a:solidFill>
                  <a:srgbClr val="0070C0"/>
                </a:solidFill>
              </a:endParaRPr>
            </a:p>
          </p:txBody>
        </p:sp>
        <p:grpSp>
          <p:nvGrpSpPr>
            <p:cNvPr id="219" name="Group 218"/>
            <p:cNvGrpSpPr/>
            <p:nvPr/>
          </p:nvGrpSpPr>
          <p:grpSpPr>
            <a:xfrm>
              <a:off x="5178191" y="5306649"/>
              <a:ext cx="244977" cy="51275"/>
              <a:chOff x="393108" y="1964765"/>
              <a:chExt cx="244977" cy="51275"/>
            </a:xfrm>
            <a:solidFill>
              <a:srgbClr val="0070C0"/>
            </a:solidFill>
          </p:grpSpPr>
          <p:sp>
            <p:nvSpPr>
              <p:cNvPr id="220" name="Oval 219"/>
              <p:cNvSpPr/>
              <p:nvPr/>
            </p:nvSpPr>
            <p:spPr>
              <a:xfrm>
                <a:off x="393108" y="1964765"/>
                <a:ext cx="51275" cy="51275"/>
              </a:xfrm>
              <a:prstGeom prst="ellipse">
                <a:avLst/>
              </a:prstGeom>
              <a:grp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489959" y="1964765"/>
                <a:ext cx="51275" cy="51275"/>
              </a:xfrm>
              <a:prstGeom prst="ellipse">
                <a:avLst/>
              </a:prstGeom>
              <a:grp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586810" y="1964765"/>
                <a:ext cx="51275" cy="51275"/>
              </a:xfrm>
              <a:prstGeom prst="ellipse">
                <a:avLst/>
              </a:prstGeom>
              <a:grp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Rectangle 222"/>
            <p:cNvSpPr/>
            <p:nvPr/>
          </p:nvSpPr>
          <p:spPr>
            <a:xfrm>
              <a:off x="5098540" y="5589252"/>
              <a:ext cx="404278" cy="307777"/>
            </a:xfrm>
            <a:prstGeom prst="rect">
              <a:avLst/>
            </a:prstGeom>
          </p:spPr>
          <p:txBody>
            <a:bodyPr wrap="none">
              <a:spAutoFit/>
            </a:bodyPr>
            <a:lstStyle/>
            <a:p>
              <a:r>
                <a:rPr lang="en-US" sz="1400" dirty="0" smtClean="0">
                  <a:solidFill>
                    <a:schemeClr val="accent6">
                      <a:lumMod val="75000"/>
                    </a:schemeClr>
                  </a:solidFill>
                  <a:latin typeface="Arial" panose="020B0604020202020204" pitchFamily="34" charset="0"/>
                  <a:cs typeface="Arial" panose="020B0604020202020204" pitchFamily="34" charset="0"/>
                </a:rPr>
                <a:t>B1</a:t>
              </a:r>
              <a:endParaRPr lang="en-US" sz="1400" dirty="0">
                <a:solidFill>
                  <a:schemeClr val="accent6">
                    <a:lumMod val="75000"/>
                  </a:schemeClr>
                </a:solidFill>
              </a:endParaRPr>
            </a:p>
          </p:txBody>
        </p:sp>
        <p:sp>
          <p:nvSpPr>
            <p:cNvPr id="224" name="Rectangle 223"/>
            <p:cNvSpPr/>
            <p:nvPr/>
          </p:nvSpPr>
          <p:spPr>
            <a:xfrm>
              <a:off x="5098540" y="5850938"/>
              <a:ext cx="404278" cy="307777"/>
            </a:xfrm>
            <a:prstGeom prst="rect">
              <a:avLst/>
            </a:prstGeom>
          </p:spPr>
          <p:txBody>
            <a:bodyPr wrap="none">
              <a:spAutoFit/>
            </a:bodyPr>
            <a:lstStyle/>
            <a:p>
              <a:r>
                <a:rPr lang="en-US" sz="1400" dirty="0" smtClean="0">
                  <a:solidFill>
                    <a:schemeClr val="accent6">
                      <a:lumMod val="75000"/>
                    </a:schemeClr>
                  </a:solidFill>
                  <a:latin typeface="Arial" panose="020B0604020202020204" pitchFamily="34" charset="0"/>
                  <a:cs typeface="Arial" panose="020B0604020202020204" pitchFamily="34" charset="0"/>
                </a:rPr>
                <a:t>B2</a:t>
              </a:r>
              <a:endParaRPr lang="en-US" sz="1400" dirty="0">
                <a:solidFill>
                  <a:schemeClr val="accent6">
                    <a:lumMod val="75000"/>
                  </a:schemeClr>
                </a:solidFill>
              </a:endParaRPr>
            </a:p>
          </p:txBody>
        </p:sp>
        <p:grpSp>
          <p:nvGrpSpPr>
            <p:cNvPr id="225" name="Group 224"/>
            <p:cNvGrpSpPr/>
            <p:nvPr/>
          </p:nvGrpSpPr>
          <p:grpSpPr>
            <a:xfrm>
              <a:off x="5178191" y="6208137"/>
              <a:ext cx="244977" cy="51275"/>
              <a:chOff x="393108" y="1964765"/>
              <a:chExt cx="244977" cy="51275"/>
            </a:xfrm>
            <a:solidFill>
              <a:schemeClr val="accent6">
                <a:lumMod val="75000"/>
              </a:schemeClr>
            </a:solidFill>
          </p:grpSpPr>
          <p:sp>
            <p:nvSpPr>
              <p:cNvPr id="226" name="Oval 225"/>
              <p:cNvSpPr/>
              <p:nvPr/>
            </p:nvSpPr>
            <p:spPr>
              <a:xfrm>
                <a:off x="393108" y="1964765"/>
                <a:ext cx="51275" cy="51275"/>
              </a:xfrm>
              <a:prstGeom prst="ellipse">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89959" y="1964765"/>
                <a:ext cx="51275" cy="51275"/>
              </a:xfrm>
              <a:prstGeom prst="ellipse">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586810" y="1964765"/>
                <a:ext cx="51275" cy="51275"/>
              </a:xfrm>
              <a:prstGeom prst="ellipse">
                <a:avLst/>
              </a:prstGeom>
              <a:grp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Rectangle 228"/>
            <p:cNvSpPr/>
            <p:nvPr/>
          </p:nvSpPr>
          <p:spPr>
            <a:xfrm rot="16200000">
              <a:off x="4509031" y="4873941"/>
              <a:ext cx="841641"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Group A</a:t>
              </a:r>
              <a:endParaRPr lang="en-US" sz="1400" dirty="0">
                <a:solidFill>
                  <a:srgbClr val="0070C0"/>
                </a:solidFill>
              </a:endParaRPr>
            </a:p>
          </p:txBody>
        </p:sp>
        <p:sp>
          <p:nvSpPr>
            <p:cNvPr id="230" name="Rectangle 229"/>
            <p:cNvSpPr/>
            <p:nvPr/>
          </p:nvSpPr>
          <p:spPr>
            <a:xfrm rot="16200000">
              <a:off x="4504094" y="5787430"/>
              <a:ext cx="851515" cy="307777"/>
            </a:xfrm>
            <a:prstGeom prst="rect">
              <a:avLst/>
            </a:prstGeom>
          </p:spPr>
          <p:txBody>
            <a:bodyPr wrap="none">
              <a:spAutoFit/>
            </a:bodyPr>
            <a:lstStyle/>
            <a:p>
              <a:r>
                <a:rPr lang="en-US" sz="1400" dirty="0" smtClean="0">
                  <a:solidFill>
                    <a:schemeClr val="accent6">
                      <a:lumMod val="75000"/>
                    </a:schemeClr>
                  </a:solidFill>
                  <a:latin typeface="Arial" panose="020B0604020202020204" pitchFamily="34" charset="0"/>
                  <a:cs typeface="Arial" panose="020B0604020202020204" pitchFamily="34" charset="0"/>
                </a:rPr>
                <a:t>Group B</a:t>
              </a:r>
              <a:endParaRPr lang="en-US" sz="1400" dirty="0">
                <a:solidFill>
                  <a:schemeClr val="accent6">
                    <a:lumMod val="75000"/>
                  </a:schemeClr>
                </a:solidFill>
              </a:endParaRPr>
            </a:p>
          </p:txBody>
        </p:sp>
        <p:sp>
          <p:nvSpPr>
            <p:cNvPr id="136" name="Rectangle 135"/>
            <p:cNvSpPr/>
            <p:nvPr/>
          </p:nvSpPr>
          <p:spPr>
            <a:xfrm>
              <a:off x="5098540" y="4953184"/>
              <a:ext cx="404278"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A2</a:t>
              </a:r>
              <a:endParaRPr lang="en-US" sz="1400" dirty="0">
                <a:solidFill>
                  <a:srgbClr val="0070C0"/>
                </a:solidFill>
              </a:endParaRPr>
            </a:p>
          </p:txBody>
        </p:sp>
        <p:grpSp>
          <p:nvGrpSpPr>
            <p:cNvPr id="8" name="Group 7"/>
            <p:cNvGrpSpPr/>
            <p:nvPr/>
          </p:nvGrpSpPr>
          <p:grpSpPr>
            <a:xfrm>
              <a:off x="5573789" y="4358655"/>
              <a:ext cx="532518" cy="2020898"/>
              <a:chOff x="5847059" y="4337635"/>
              <a:chExt cx="532518" cy="2020898"/>
            </a:xfrm>
          </p:grpSpPr>
          <p:sp>
            <p:nvSpPr>
              <p:cNvPr id="3" name="Double Bracket 2"/>
              <p:cNvSpPr/>
              <p:nvPr/>
            </p:nvSpPr>
            <p:spPr>
              <a:xfrm>
                <a:off x="5893932" y="4679220"/>
                <a:ext cx="438773" cy="1679313"/>
              </a:xfrm>
              <a:prstGeom prst="bracketPair">
                <a:avLst>
                  <a:gd name="adj" fmla="val 805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Rectangle 136"/>
              <p:cNvSpPr/>
              <p:nvPr/>
            </p:nvSpPr>
            <p:spPr>
              <a:xfrm>
                <a:off x="5911179" y="4337635"/>
                <a:ext cx="404278"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E1</a:t>
                </a:r>
                <a:endParaRPr lang="en-US" sz="1400" dirty="0"/>
              </a:p>
            </p:txBody>
          </p:sp>
          <p:sp>
            <p:nvSpPr>
              <p:cNvPr id="146" name="Rectangle 145"/>
              <p:cNvSpPr/>
              <p:nvPr/>
            </p:nvSpPr>
            <p:spPr>
              <a:xfrm>
                <a:off x="5847059" y="4666743"/>
                <a:ext cx="532518"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94.9</a:t>
                </a:r>
                <a:endParaRPr lang="en-US" sz="1400" dirty="0">
                  <a:solidFill>
                    <a:srgbClr val="0070C0"/>
                  </a:solidFill>
                </a:endParaRPr>
              </a:p>
            </p:txBody>
          </p:sp>
          <p:sp>
            <p:nvSpPr>
              <p:cNvPr id="147" name="Rectangle 146"/>
              <p:cNvSpPr/>
              <p:nvPr/>
            </p:nvSpPr>
            <p:spPr>
              <a:xfrm>
                <a:off x="5847059" y="5568232"/>
                <a:ext cx="532518" cy="307777"/>
              </a:xfrm>
              <a:prstGeom prst="rect">
                <a:avLst/>
              </a:prstGeom>
            </p:spPr>
            <p:txBody>
              <a:bodyPr wrap="none">
                <a:spAutoFit/>
              </a:bodyPr>
              <a:lstStyle/>
              <a:p>
                <a:r>
                  <a:rPr lang="en-US" sz="1400" dirty="0" smtClean="0">
                    <a:solidFill>
                      <a:schemeClr val="accent6">
                        <a:lumMod val="75000"/>
                      </a:schemeClr>
                    </a:solidFill>
                    <a:latin typeface="Arial" panose="020B0604020202020204" pitchFamily="34" charset="0"/>
                    <a:cs typeface="Arial" panose="020B0604020202020204" pitchFamily="34" charset="0"/>
                  </a:rPr>
                  <a:t>56.1</a:t>
                </a:r>
                <a:endParaRPr lang="en-US" sz="1400" dirty="0">
                  <a:solidFill>
                    <a:schemeClr val="accent6">
                      <a:lumMod val="75000"/>
                    </a:schemeClr>
                  </a:solidFill>
                </a:endParaRPr>
              </a:p>
            </p:txBody>
          </p:sp>
          <p:sp>
            <p:nvSpPr>
              <p:cNvPr id="148" name="Rectangle 147"/>
              <p:cNvSpPr/>
              <p:nvPr/>
            </p:nvSpPr>
            <p:spPr>
              <a:xfrm>
                <a:off x="5847059" y="4932164"/>
                <a:ext cx="532518"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83.7</a:t>
                </a:r>
                <a:endParaRPr lang="en-US" sz="1400" dirty="0">
                  <a:solidFill>
                    <a:srgbClr val="0070C0"/>
                  </a:solidFill>
                </a:endParaRPr>
              </a:p>
            </p:txBody>
          </p:sp>
          <p:sp>
            <p:nvSpPr>
              <p:cNvPr id="149" name="Rectangle 148"/>
              <p:cNvSpPr/>
              <p:nvPr/>
            </p:nvSpPr>
            <p:spPr>
              <a:xfrm>
                <a:off x="5847059" y="5829918"/>
                <a:ext cx="532518" cy="307777"/>
              </a:xfrm>
              <a:prstGeom prst="rect">
                <a:avLst/>
              </a:prstGeom>
            </p:spPr>
            <p:txBody>
              <a:bodyPr wrap="none">
                <a:spAutoFit/>
              </a:bodyPr>
              <a:lstStyle/>
              <a:p>
                <a:r>
                  <a:rPr lang="en-US" sz="1400" dirty="0" smtClean="0">
                    <a:solidFill>
                      <a:schemeClr val="accent6">
                        <a:lumMod val="75000"/>
                      </a:schemeClr>
                    </a:solidFill>
                    <a:latin typeface="Arial" panose="020B0604020202020204" pitchFamily="34" charset="0"/>
                    <a:cs typeface="Arial" panose="020B0604020202020204" pitchFamily="34" charset="0"/>
                  </a:rPr>
                  <a:t>62.2</a:t>
                </a:r>
                <a:endParaRPr lang="en-US" sz="1400" dirty="0">
                  <a:solidFill>
                    <a:schemeClr val="accent6">
                      <a:lumMod val="75000"/>
                    </a:schemeClr>
                  </a:solidFill>
                </a:endParaRPr>
              </a:p>
            </p:txBody>
          </p:sp>
        </p:grpSp>
        <p:grpSp>
          <p:nvGrpSpPr>
            <p:cNvPr id="158" name="Group 157"/>
            <p:cNvGrpSpPr/>
            <p:nvPr/>
          </p:nvGrpSpPr>
          <p:grpSpPr>
            <a:xfrm>
              <a:off x="7401853" y="4489684"/>
              <a:ext cx="218432" cy="45719"/>
              <a:chOff x="393108" y="1964765"/>
              <a:chExt cx="244977" cy="51275"/>
            </a:xfrm>
            <a:solidFill>
              <a:schemeClr val="tx1"/>
            </a:solidFill>
          </p:grpSpPr>
          <p:sp>
            <p:nvSpPr>
              <p:cNvPr id="159" name="Oval 158"/>
              <p:cNvSpPr/>
              <p:nvPr/>
            </p:nvSpPr>
            <p:spPr>
              <a:xfrm>
                <a:off x="393108" y="1964765"/>
                <a:ext cx="51275" cy="5127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Oval 159"/>
              <p:cNvSpPr/>
              <p:nvPr/>
            </p:nvSpPr>
            <p:spPr>
              <a:xfrm>
                <a:off x="489959" y="1964765"/>
                <a:ext cx="51275" cy="5127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p:cNvSpPr/>
              <p:nvPr/>
            </p:nvSpPr>
            <p:spPr>
              <a:xfrm>
                <a:off x="586810" y="1964765"/>
                <a:ext cx="51275" cy="5127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6"/>
            <p:cNvGrpSpPr/>
            <p:nvPr/>
          </p:nvGrpSpPr>
          <p:grpSpPr>
            <a:xfrm>
              <a:off x="6205348" y="4358655"/>
              <a:ext cx="438773" cy="2020898"/>
              <a:chOff x="6509618" y="4337635"/>
              <a:chExt cx="438773" cy="2020898"/>
            </a:xfrm>
          </p:grpSpPr>
          <p:sp>
            <p:nvSpPr>
              <p:cNvPr id="142" name="Rectangle 141"/>
              <p:cNvSpPr/>
              <p:nvPr/>
            </p:nvSpPr>
            <p:spPr>
              <a:xfrm>
                <a:off x="6542094" y="433763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J1</a:t>
                </a:r>
                <a:endParaRPr lang="en-US" sz="1400" dirty="0">
                  <a:solidFill>
                    <a:srgbClr val="0070C0"/>
                  </a:solidFill>
                </a:endParaRPr>
              </a:p>
            </p:txBody>
          </p:sp>
          <p:sp>
            <p:nvSpPr>
              <p:cNvPr id="150" name="Rectangle 149"/>
              <p:cNvSpPr/>
              <p:nvPr/>
            </p:nvSpPr>
            <p:spPr>
              <a:xfrm>
                <a:off x="6537285" y="4666743"/>
                <a:ext cx="383438"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91</a:t>
                </a:r>
                <a:endParaRPr lang="en-US" sz="1400" dirty="0">
                  <a:solidFill>
                    <a:srgbClr val="0070C0"/>
                  </a:solidFill>
                </a:endParaRPr>
              </a:p>
            </p:txBody>
          </p:sp>
          <p:sp>
            <p:nvSpPr>
              <p:cNvPr id="151" name="Rectangle 150"/>
              <p:cNvSpPr/>
              <p:nvPr/>
            </p:nvSpPr>
            <p:spPr>
              <a:xfrm>
                <a:off x="6537285" y="5568232"/>
                <a:ext cx="383438" cy="307777"/>
              </a:xfrm>
              <a:prstGeom prst="rect">
                <a:avLst/>
              </a:prstGeom>
            </p:spPr>
            <p:txBody>
              <a:bodyPr wrap="none">
                <a:spAutoFit/>
              </a:bodyPr>
              <a:lstStyle/>
              <a:p>
                <a:r>
                  <a:rPr lang="en-US" sz="1400" dirty="0" smtClean="0">
                    <a:solidFill>
                      <a:schemeClr val="accent6">
                        <a:lumMod val="75000"/>
                      </a:schemeClr>
                    </a:solidFill>
                    <a:latin typeface="Arial" panose="020B0604020202020204" pitchFamily="34" charset="0"/>
                    <a:cs typeface="Arial" panose="020B0604020202020204" pitchFamily="34" charset="0"/>
                  </a:rPr>
                  <a:t>57</a:t>
                </a:r>
                <a:endParaRPr lang="en-US" sz="1400" dirty="0">
                  <a:solidFill>
                    <a:schemeClr val="accent6">
                      <a:lumMod val="75000"/>
                    </a:schemeClr>
                  </a:solidFill>
                </a:endParaRPr>
              </a:p>
            </p:txBody>
          </p:sp>
          <p:sp>
            <p:nvSpPr>
              <p:cNvPr id="152" name="Rectangle 151"/>
              <p:cNvSpPr/>
              <p:nvPr/>
            </p:nvSpPr>
            <p:spPr>
              <a:xfrm>
                <a:off x="6537285" y="4932164"/>
                <a:ext cx="383438"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84</a:t>
                </a:r>
                <a:endParaRPr lang="en-US" sz="1400" dirty="0">
                  <a:solidFill>
                    <a:srgbClr val="0070C0"/>
                  </a:solidFill>
                </a:endParaRPr>
              </a:p>
            </p:txBody>
          </p:sp>
          <p:sp>
            <p:nvSpPr>
              <p:cNvPr id="153" name="Rectangle 152"/>
              <p:cNvSpPr/>
              <p:nvPr/>
            </p:nvSpPr>
            <p:spPr>
              <a:xfrm>
                <a:off x="6537285" y="5829918"/>
                <a:ext cx="383438" cy="307777"/>
              </a:xfrm>
              <a:prstGeom prst="rect">
                <a:avLst/>
              </a:prstGeom>
            </p:spPr>
            <p:txBody>
              <a:bodyPr wrap="none">
                <a:spAutoFit/>
              </a:bodyPr>
              <a:lstStyle/>
              <a:p>
                <a:r>
                  <a:rPr lang="en-US" sz="1400" dirty="0" smtClean="0">
                    <a:solidFill>
                      <a:schemeClr val="accent6">
                        <a:lumMod val="75000"/>
                      </a:schemeClr>
                    </a:solidFill>
                    <a:latin typeface="Arial" panose="020B0604020202020204" pitchFamily="34" charset="0"/>
                    <a:cs typeface="Arial" panose="020B0604020202020204" pitchFamily="34" charset="0"/>
                  </a:rPr>
                  <a:t>64</a:t>
                </a:r>
                <a:endParaRPr lang="en-US" sz="1400" dirty="0">
                  <a:solidFill>
                    <a:schemeClr val="accent6">
                      <a:lumMod val="75000"/>
                    </a:schemeClr>
                  </a:solidFill>
                </a:endParaRPr>
              </a:p>
            </p:txBody>
          </p:sp>
          <p:sp>
            <p:nvSpPr>
              <p:cNvPr id="162" name="Double Bracket 161"/>
              <p:cNvSpPr/>
              <p:nvPr/>
            </p:nvSpPr>
            <p:spPr>
              <a:xfrm>
                <a:off x="6509618" y="4679220"/>
                <a:ext cx="438773" cy="1679313"/>
              </a:xfrm>
              <a:prstGeom prst="bracketPair">
                <a:avLst>
                  <a:gd name="adj" fmla="val 805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5"/>
            <p:cNvGrpSpPr/>
            <p:nvPr/>
          </p:nvGrpSpPr>
          <p:grpSpPr>
            <a:xfrm>
              <a:off x="6743162" y="4358655"/>
              <a:ext cx="532518" cy="2020898"/>
              <a:chOff x="7142552" y="4337635"/>
              <a:chExt cx="532518" cy="2020898"/>
            </a:xfrm>
          </p:grpSpPr>
          <p:sp>
            <p:nvSpPr>
              <p:cNvPr id="138" name="Rectangle 137"/>
              <p:cNvSpPr/>
              <p:nvPr/>
            </p:nvSpPr>
            <p:spPr>
              <a:xfrm>
                <a:off x="7206672" y="4337635"/>
                <a:ext cx="404278"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E2</a:t>
                </a:r>
                <a:endParaRPr lang="en-US" sz="1400" dirty="0"/>
              </a:p>
            </p:txBody>
          </p:sp>
          <p:sp>
            <p:nvSpPr>
              <p:cNvPr id="154" name="Rectangle 153"/>
              <p:cNvSpPr/>
              <p:nvPr/>
            </p:nvSpPr>
            <p:spPr>
              <a:xfrm>
                <a:off x="7142552" y="4666743"/>
                <a:ext cx="532518"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95.2</a:t>
                </a:r>
                <a:endParaRPr lang="en-US" sz="1400" dirty="0">
                  <a:solidFill>
                    <a:srgbClr val="0070C0"/>
                  </a:solidFill>
                </a:endParaRPr>
              </a:p>
            </p:txBody>
          </p:sp>
          <p:sp>
            <p:nvSpPr>
              <p:cNvPr id="155" name="Rectangle 154"/>
              <p:cNvSpPr/>
              <p:nvPr/>
            </p:nvSpPr>
            <p:spPr>
              <a:xfrm>
                <a:off x="7142552" y="5568232"/>
                <a:ext cx="532518" cy="307777"/>
              </a:xfrm>
              <a:prstGeom prst="rect">
                <a:avLst/>
              </a:prstGeom>
            </p:spPr>
            <p:txBody>
              <a:bodyPr wrap="none">
                <a:spAutoFit/>
              </a:bodyPr>
              <a:lstStyle/>
              <a:p>
                <a:r>
                  <a:rPr lang="en-US" sz="1400" dirty="0" smtClean="0">
                    <a:solidFill>
                      <a:schemeClr val="accent6">
                        <a:lumMod val="75000"/>
                      </a:schemeClr>
                    </a:solidFill>
                    <a:latin typeface="Arial" panose="020B0604020202020204" pitchFamily="34" charset="0"/>
                    <a:cs typeface="Arial" panose="020B0604020202020204" pitchFamily="34" charset="0"/>
                  </a:rPr>
                  <a:t>55.7</a:t>
                </a:r>
                <a:endParaRPr lang="en-US" sz="1400" dirty="0">
                  <a:solidFill>
                    <a:schemeClr val="accent6">
                      <a:lumMod val="75000"/>
                    </a:schemeClr>
                  </a:solidFill>
                </a:endParaRPr>
              </a:p>
            </p:txBody>
          </p:sp>
          <p:sp>
            <p:nvSpPr>
              <p:cNvPr id="156" name="Rectangle 155"/>
              <p:cNvSpPr/>
              <p:nvPr/>
            </p:nvSpPr>
            <p:spPr>
              <a:xfrm>
                <a:off x="7142552" y="4932164"/>
                <a:ext cx="532518"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88.1</a:t>
                </a:r>
                <a:endParaRPr lang="en-US" sz="1400" dirty="0">
                  <a:solidFill>
                    <a:srgbClr val="0070C0"/>
                  </a:solidFill>
                </a:endParaRPr>
              </a:p>
            </p:txBody>
          </p:sp>
          <p:sp>
            <p:nvSpPr>
              <p:cNvPr id="157" name="Rectangle 156"/>
              <p:cNvSpPr/>
              <p:nvPr/>
            </p:nvSpPr>
            <p:spPr>
              <a:xfrm>
                <a:off x="7142552" y="5829918"/>
                <a:ext cx="532518" cy="307777"/>
              </a:xfrm>
              <a:prstGeom prst="rect">
                <a:avLst/>
              </a:prstGeom>
            </p:spPr>
            <p:txBody>
              <a:bodyPr wrap="none">
                <a:spAutoFit/>
              </a:bodyPr>
              <a:lstStyle/>
              <a:p>
                <a:r>
                  <a:rPr lang="en-US" sz="1400" dirty="0" smtClean="0">
                    <a:solidFill>
                      <a:schemeClr val="accent6">
                        <a:lumMod val="75000"/>
                      </a:schemeClr>
                    </a:solidFill>
                    <a:latin typeface="Arial" panose="020B0604020202020204" pitchFamily="34" charset="0"/>
                    <a:cs typeface="Arial" panose="020B0604020202020204" pitchFamily="34" charset="0"/>
                  </a:rPr>
                  <a:t>65.6</a:t>
                </a:r>
                <a:endParaRPr lang="en-US" sz="1400" dirty="0">
                  <a:solidFill>
                    <a:schemeClr val="accent6">
                      <a:lumMod val="75000"/>
                    </a:schemeClr>
                  </a:solidFill>
                </a:endParaRPr>
              </a:p>
            </p:txBody>
          </p:sp>
          <p:sp>
            <p:nvSpPr>
              <p:cNvPr id="163" name="Double Bracket 162"/>
              <p:cNvSpPr/>
              <p:nvPr/>
            </p:nvSpPr>
            <p:spPr>
              <a:xfrm>
                <a:off x="7189425" y="4679220"/>
                <a:ext cx="438773" cy="1679313"/>
              </a:xfrm>
              <a:prstGeom prst="bracketPair">
                <a:avLst>
                  <a:gd name="adj" fmla="val 805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8" name="Group 167"/>
            <p:cNvGrpSpPr/>
            <p:nvPr/>
          </p:nvGrpSpPr>
          <p:grpSpPr>
            <a:xfrm>
              <a:off x="7401853" y="5460702"/>
              <a:ext cx="244977" cy="51275"/>
              <a:chOff x="393108" y="1964765"/>
              <a:chExt cx="244977" cy="51275"/>
            </a:xfrm>
            <a:solidFill>
              <a:schemeClr val="tx1"/>
            </a:solidFill>
          </p:grpSpPr>
          <p:sp>
            <p:nvSpPr>
              <p:cNvPr id="169" name="Oval 168"/>
              <p:cNvSpPr/>
              <p:nvPr/>
            </p:nvSpPr>
            <p:spPr>
              <a:xfrm>
                <a:off x="393108" y="1964765"/>
                <a:ext cx="51275" cy="5127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89959" y="1964765"/>
                <a:ext cx="51275" cy="5127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586810" y="1964765"/>
                <a:ext cx="51275" cy="5127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2242550" y="2117130"/>
            <a:ext cx="5644614" cy="1420049"/>
            <a:chOff x="2722557" y="2599483"/>
            <a:chExt cx="5644614" cy="1420049"/>
          </a:xfrm>
        </p:grpSpPr>
        <p:grpSp>
          <p:nvGrpSpPr>
            <p:cNvPr id="73" name="Group 72"/>
            <p:cNvGrpSpPr/>
            <p:nvPr/>
          </p:nvGrpSpPr>
          <p:grpSpPr>
            <a:xfrm>
              <a:off x="2722557" y="3110442"/>
              <a:ext cx="5644614" cy="407963"/>
              <a:chOff x="1891779" y="5085466"/>
              <a:chExt cx="5644614" cy="407963"/>
            </a:xfrm>
          </p:grpSpPr>
          <p:sp>
            <p:nvSpPr>
              <p:cNvPr id="23" name="Oval 22"/>
              <p:cNvSpPr/>
              <p:nvPr/>
            </p:nvSpPr>
            <p:spPr>
              <a:xfrm>
                <a:off x="276455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E1</a:t>
                </a:r>
                <a:endParaRPr lang="en-US" sz="1400" dirty="0">
                  <a:solidFill>
                    <a:schemeClr val="tx1"/>
                  </a:solidFill>
                  <a:latin typeface="Arial" panose="020B0604020202020204" pitchFamily="34" charset="0"/>
                  <a:cs typeface="Arial" panose="020B0604020202020204" pitchFamily="34" charset="0"/>
                </a:endParaRPr>
              </a:p>
            </p:txBody>
          </p:sp>
          <p:sp>
            <p:nvSpPr>
              <p:cNvPr id="495" name="Oval 494"/>
              <p:cNvSpPr/>
              <p:nvPr/>
            </p:nvSpPr>
            <p:spPr>
              <a:xfrm>
                <a:off x="3637329"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E2</a:t>
                </a:r>
                <a:endParaRPr lang="en-US" sz="1400" dirty="0">
                  <a:solidFill>
                    <a:schemeClr val="tx1"/>
                  </a:solidFill>
                  <a:latin typeface="Arial" panose="020B0604020202020204" pitchFamily="34" charset="0"/>
                  <a:cs typeface="Arial" panose="020B0604020202020204" pitchFamily="34" charset="0"/>
                </a:endParaRPr>
              </a:p>
            </p:txBody>
          </p:sp>
          <p:sp>
            <p:nvSpPr>
              <p:cNvPr id="496" name="Oval 495"/>
              <p:cNvSpPr/>
              <p:nvPr/>
            </p:nvSpPr>
            <p:spPr>
              <a:xfrm>
                <a:off x="451010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E3</a:t>
                </a:r>
                <a:endParaRPr lang="en-US" sz="1400" dirty="0">
                  <a:solidFill>
                    <a:schemeClr val="tx1"/>
                  </a:solidFill>
                  <a:latin typeface="Arial" panose="020B0604020202020204" pitchFamily="34" charset="0"/>
                  <a:cs typeface="Arial" panose="020B0604020202020204" pitchFamily="34" charset="0"/>
                </a:endParaRPr>
              </a:p>
            </p:txBody>
          </p:sp>
          <p:sp>
            <p:nvSpPr>
              <p:cNvPr id="497" name="Oval 496"/>
              <p:cNvSpPr/>
              <p:nvPr/>
            </p:nvSpPr>
            <p:spPr>
              <a:xfrm>
                <a:off x="5382879"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E4</a:t>
                </a:r>
                <a:endParaRPr lang="en-US" sz="1400" dirty="0">
                  <a:solidFill>
                    <a:schemeClr val="tx1"/>
                  </a:solidFill>
                  <a:latin typeface="Arial" panose="020B0604020202020204" pitchFamily="34" charset="0"/>
                  <a:cs typeface="Arial" panose="020B0604020202020204" pitchFamily="34" charset="0"/>
                </a:endParaRPr>
              </a:p>
            </p:txBody>
          </p:sp>
          <p:sp>
            <p:nvSpPr>
              <p:cNvPr id="498" name="Oval 497"/>
              <p:cNvSpPr/>
              <p:nvPr/>
            </p:nvSpPr>
            <p:spPr>
              <a:xfrm>
                <a:off x="625565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E5</a:t>
                </a:r>
                <a:endParaRPr lang="en-US" sz="1400" dirty="0">
                  <a:solidFill>
                    <a:schemeClr val="tx1"/>
                  </a:solidFill>
                  <a:latin typeface="Arial" panose="020B0604020202020204" pitchFamily="34" charset="0"/>
                  <a:cs typeface="Arial" panose="020B0604020202020204" pitchFamily="34" charset="0"/>
                </a:endParaRPr>
              </a:p>
            </p:txBody>
          </p:sp>
          <p:sp>
            <p:nvSpPr>
              <p:cNvPr id="499" name="Oval 498"/>
              <p:cNvSpPr/>
              <p:nvPr/>
            </p:nvSpPr>
            <p:spPr>
              <a:xfrm>
                <a:off x="1891779" y="5085466"/>
                <a:ext cx="407963" cy="407963"/>
              </a:xfrm>
              <a:prstGeom prst="ellipse">
                <a:avLst/>
              </a:prstGeom>
              <a:solidFill>
                <a:schemeClr val="bg2"/>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TS</a:t>
                </a:r>
                <a:endParaRPr lang="en-US" sz="1400" dirty="0">
                  <a:solidFill>
                    <a:schemeClr val="tx1"/>
                  </a:solidFill>
                  <a:latin typeface="Arial" panose="020B0604020202020204" pitchFamily="34" charset="0"/>
                  <a:cs typeface="Arial" panose="020B0604020202020204" pitchFamily="34" charset="0"/>
                </a:endParaRPr>
              </a:p>
            </p:txBody>
          </p:sp>
          <p:sp>
            <p:nvSpPr>
              <p:cNvPr id="500" name="Oval 499"/>
              <p:cNvSpPr/>
              <p:nvPr/>
            </p:nvSpPr>
            <p:spPr>
              <a:xfrm>
                <a:off x="7128430" y="5085466"/>
                <a:ext cx="407963" cy="407963"/>
              </a:xfrm>
              <a:prstGeom prst="ellipse">
                <a:avLst/>
              </a:prstGeom>
              <a:solidFill>
                <a:schemeClr val="bg2"/>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TE</a:t>
                </a:r>
                <a:endParaRPr lang="en-US" sz="1400" dirty="0">
                  <a:solidFill>
                    <a:schemeClr val="tx1"/>
                  </a:solidFill>
                  <a:latin typeface="Arial" panose="020B0604020202020204" pitchFamily="34" charset="0"/>
                  <a:cs typeface="Arial" panose="020B0604020202020204" pitchFamily="34" charset="0"/>
                </a:endParaRPr>
              </a:p>
            </p:txBody>
          </p:sp>
          <p:cxnSp>
            <p:nvCxnSpPr>
              <p:cNvPr id="26" name="Curved Connector 25"/>
              <p:cNvCxnSpPr>
                <a:stCxn id="499" idx="7"/>
                <a:endCxn id="23" idx="1"/>
              </p:cNvCxnSpPr>
              <p:nvPr/>
            </p:nvCxnSpPr>
            <p:spPr>
              <a:xfrm rot="5400000" flipH="1" flipV="1">
                <a:off x="2532148" y="4853060"/>
                <a:ext cx="12700" cy="584302"/>
              </a:xfrm>
              <a:prstGeom prst="curvedConnector3">
                <a:avLst>
                  <a:gd name="adj1" fmla="val 227043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1" name="Curved Connector 500"/>
              <p:cNvCxnSpPr>
                <a:stCxn id="23" idx="7"/>
                <a:endCxn id="495" idx="1"/>
              </p:cNvCxnSpPr>
              <p:nvPr/>
            </p:nvCxnSpPr>
            <p:spPr>
              <a:xfrm rot="5400000" flipH="1" flipV="1">
                <a:off x="3404923" y="4853060"/>
                <a:ext cx="12700" cy="584302"/>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2" name="Curved Connector 501"/>
              <p:cNvCxnSpPr>
                <a:stCxn id="495" idx="7"/>
                <a:endCxn id="496" idx="1"/>
              </p:cNvCxnSpPr>
              <p:nvPr/>
            </p:nvCxnSpPr>
            <p:spPr>
              <a:xfrm rot="5400000" flipH="1" flipV="1">
                <a:off x="4277698" y="4853060"/>
                <a:ext cx="12700" cy="584302"/>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3" name="Curved Connector 502"/>
              <p:cNvCxnSpPr>
                <a:stCxn id="497" idx="7"/>
                <a:endCxn id="500" idx="1"/>
              </p:cNvCxnSpPr>
              <p:nvPr/>
            </p:nvCxnSpPr>
            <p:spPr>
              <a:xfrm rot="5400000" flipH="1" flipV="1">
                <a:off x="6459636" y="4416672"/>
                <a:ext cx="12700" cy="1457078"/>
              </a:xfrm>
              <a:prstGeom prst="curvedConnector3">
                <a:avLst>
                  <a:gd name="adj1" fmla="val 227043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4" name="Curved Connector 503"/>
              <p:cNvCxnSpPr>
                <a:stCxn id="496" idx="7"/>
                <a:endCxn id="497" idx="1"/>
              </p:cNvCxnSpPr>
              <p:nvPr/>
            </p:nvCxnSpPr>
            <p:spPr>
              <a:xfrm rot="5400000" flipH="1" flipV="1">
                <a:off x="5150473" y="4853060"/>
                <a:ext cx="12700" cy="584302"/>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5" name="Curved Connector 504"/>
              <p:cNvCxnSpPr>
                <a:stCxn id="23" idx="5"/>
                <a:endCxn id="496" idx="3"/>
              </p:cNvCxnSpPr>
              <p:nvPr/>
            </p:nvCxnSpPr>
            <p:spPr>
              <a:xfrm rot="16200000" flipH="1">
                <a:off x="3841310" y="4705145"/>
                <a:ext cx="12700" cy="1457077"/>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6" name="Curved Connector 505"/>
              <p:cNvCxnSpPr>
                <a:stCxn id="496" idx="5"/>
                <a:endCxn id="498" idx="3"/>
              </p:cNvCxnSpPr>
              <p:nvPr/>
            </p:nvCxnSpPr>
            <p:spPr>
              <a:xfrm rot="16200000" flipH="1">
                <a:off x="5586860" y="4705145"/>
                <a:ext cx="12700" cy="1457077"/>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172" name="Rectangle 171"/>
            <p:cNvSpPr/>
            <p:nvPr/>
          </p:nvSpPr>
          <p:spPr>
            <a:xfrm>
              <a:off x="4056222" y="259948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J1</a:t>
              </a:r>
              <a:endParaRPr lang="en-US" sz="1400" dirty="0">
                <a:solidFill>
                  <a:srgbClr val="0070C0"/>
                </a:solidFill>
              </a:endParaRPr>
            </a:p>
          </p:txBody>
        </p:sp>
        <p:sp>
          <p:nvSpPr>
            <p:cNvPr id="173" name="Rectangle 172"/>
            <p:cNvSpPr/>
            <p:nvPr/>
          </p:nvSpPr>
          <p:spPr>
            <a:xfrm>
              <a:off x="4909848" y="259948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J2</a:t>
              </a:r>
              <a:endParaRPr lang="en-US" sz="1400" dirty="0">
                <a:solidFill>
                  <a:srgbClr val="0070C0"/>
                </a:solidFill>
              </a:endParaRPr>
            </a:p>
          </p:txBody>
        </p:sp>
        <p:sp>
          <p:nvSpPr>
            <p:cNvPr id="174" name="Rectangle 173"/>
            <p:cNvSpPr/>
            <p:nvPr/>
          </p:nvSpPr>
          <p:spPr>
            <a:xfrm>
              <a:off x="4485178" y="371175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J3</a:t>
              </a:r>
              <a:endParaRPr lang="en-US" sz="1400" dirty="0">
                <a:solidFill>
                  <a:srgbClr val="0070C0"/>
                </a:solidFill>
              </a:endParaRPr>
            </a:p>
          </p:txBody>
        </p:sp>
        <p:sp>
          <p:nvSpPr>
            <p:cNvPr id="175" name="Rectangle 174"/>
            <p:cNvSpPr/>
            <p:nvPr/>
          </p:nvSpPr>
          <p:spPr>
            <a:xfrm>
              <a:off x="5800691" y="259948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J4</a:t>
              </a:r>
              <a:endParaRPr lang="en-US" sz="1400" dirty="0">
                <a:solidFill>
                  <a:srgbClr val="0070C0"/>
                </a:solidFill>
              </a:endParaRPr>
            </a:p>
          </p:txBody>
        </p:sp>
        <p:sp>
          <p:nvSpPr>
            <p:cNvPr id="176" name="Rectangle 175"/>
            <p:cNvSpPr/>
            <p:nvPr/>
          </p:nvSpPr>
          <p:spPr>
            <a:xfrm>
              <a:off x="6237078" y="371175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J5</a:t>
              </a:r>
              <a:endParaRPr lang="en-US" sz="1400" dirty="0">
                <a:solidFill>
                  <a:srgbClr val="0070C0"/>
                </a:solidFill>
              </a:endParaRPr>
            </a:p>
          </p:txBody>
        </p:sp>
        <p:cxnSp>
          <p:nvCxnSpPr>
            <p:cNvPr id="178" name="Curved Connector 177"/>
            <p:cNvCxnSpPr>
              <a:stCxn id="498" idx="5"/>
              <a:endCxn id="500" idx="3"/>
            </p:cNvCxnSpPr>
            <p:nvPr/>
          </p:nvCxnSpPr>
          <p:spPr>
            <a:xfrm rot="16200000" flipH="1">
              <a:off x="7726801" y="3166508"/>
              <a:ext cx="12700" cy="584303"/>
            </a:xfrm>
            <a:prstGeom prst="curvedConnector3">
              <a:avLst>
                <a:gd name="adj1" fmla="val 227043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2597325" y="971553"/>
            <a:ext cx="4850091" cy="1079029"/>
            <a:chOff x="3261876" y="4063718"/>
            <a:chExt cx="4850091" cy="1079029"/>
          </a:xfrm>
        </p:grpSpPr>
        <p:grpSp>
          <p:nvGrpSpPr>
            <p:cNvPr id="95" name="Group 94"/>
            <p:cNvGrpSpPr/>
            <p:nvPr/>
          </p:nvGrpSpPr>
          <p:grpSpPr>
            <a:xfrm>
              <a:off x="3261876" y="4326739"/>
              <a:ext cx="4850091" cy="544444"/>
              <a:chOff x="3261876" y="3794178"/>
              <a:chExt cx="4850091" cy="544444"/>
            </a:xfrm>
          </p:grpSpPr>
          <p:sp>
            <p:nvSpPr>
              <p:cNvPr id="106" name="Rectangle 105"/>
              <p:cNvSpPr/>
              <p:nvPr/>
            </p:nvSpPr>
            <p:spPr>
              <a:xfrm>
                <a:off x="6627353" y="4008269"/>
                <a:ext cx="636301"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472451" y="4008269"/>
                <a:ext cx="639516"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4094608" y="3794178"/>
                <a:ext cx="421483" cy="274320"/>
                <a:chOff x="-1421176" y="4010140"/>
                <a:chExt cx="549742" cy="590223"/>
              </a:xfrm>
            </p:grpSpPr>
            <p:cxnSp>
              <p:nvCxnSpPr>
                <p:cNvPr id="124" name="Straight Connector 123"/>
                <p:cNvCxnSpPr/>
                <p:nvPr/>
              </p:nvCxnSpPr>
              <p:spPr>
                <a:xfrm flipH="1">
                  <a:off x="-1421176" y="4010140"/>
                  <a:ext cx="274320" cy="59022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145754" y="4010140"/>
                  <a:ext cx="274320" cy="590223"/>
                </a:xfrm>
                <a:prstGeom prst="line">
                  <a:avLst/>
                </a:prstGeom>
                <a:ln w="190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4937759" y="3794178"/>
                <a:ext cx="418282" cy="274320"/>
                <a:chOff x="-1421176" y="4010140"/>
                <a:chExt cx="549742" cy="590223"/>
              </a:xfrm>
            </p:grpSpPr>
            <p:cxnSp>
              <p:nvCxnSpPr>
                <p:cNvPr id="122" name="Straight Connector 121"/>
                <p:cNvCxnSpPr/>
                <p:nvPr/>
              </p:nvCxnSpPr>
              <p:spPr>
                <a:xfrm flipH="1">
                  <a:off x="-1421176" y="4010140"/>
                  <a:ext cx="274320" cy="59022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145754" y="4010140"/>
                  <a:ext cx="274320" cy="590223"/>
                </a:xfrm>
                <a:prstGeom prst="line">
                  <a:avLst/>
                </a:prstGeom>
                <a:ln w="190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flipV="1">
                <a:off x="4094608" y="4064302"/>
                <a:ext cx="1261433" cy="274320"/>
                <a:chOff x="-1421176" y="4010140"/>
                <a:chExt cx="549742" cy="590223"/>
              </a:xfrm>
            </p:grpSpPr>
            <p:cxnSp>
              <p:nvCxnSpPr>
                <p:cNvPr id="120" name="Straight Connector 119"/>
                <p:cNvCxnSpPr/>
                <p:nvPr/>
              </p:nvCxnSpPr>
              <p:spPr>
                <a:xfrm flipH="1">
                  <a:off x="-1421176" y="4010140"/>
                  <a:ext cx="274320" cy="59022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145754" y="4010140"/>
                  <a:ext cx="274320" cy="590223"/>
                </a:xfrm>
                <a:prstGeom prst="line">
                  <a:avLst/>
                </a:prstGeom>
                <a:ln w="190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6210653" y="3794178"/>
                <a:ext cx="399567" cy="274320"/>
                <a:chOff x="-1421176" y="4010140"/>
                <a:chExt cx="549742" cy="590223"/>
              </a:xfrm>
            </p:grpSpPr>
            <p:cxnSp>
              <p:nvCxnSpPr>
                <p:cNvPr id="118" name="Straight Connector 117"/>
                <p:cNvCxnSpPr/>
                <p:nvPr/>
              </p:nvCxnSpPr>
              <p:spPr>
                <a:xfrm flipH="1">
                  <a:off x="-1421176" y="4010140"/>
                  <a:ext cx="274320" cy="59022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145754" y="4010140"/>
                  <a:ext cx="274320" cy="590223"/>
                </a:xfrm>
                <a:prstGeom prst="line">
                  <a:avLst/>
                </a:prstGeom>
                <a:ln w="190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flipV="1">
                <a:off x="6210653" y="4064302"/>
                <a:ext cx="1261799" cy="274320"/>
                <a:chOff x="-1421176" y="4010140"/>
                <a:chExt cx="549742" cy="590223"/>
              </a:xfrm>
            </p:grpSpPr>
            <p:cxnSp>
              <p:nvCxnSpPr>
                <p:cNvPr id="116" name="Straight Connector 115"/>
                <p:cNvCxnSpPr/>
                <p:nvPr/>
              </p:nvCxnSpPr>
              <p:spPr>
                <a:xfrm flipH="1">
                  <a:off x="-1421176" y="4010140"/>
                  <a:ext cx="274320" cy="59022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145754" y="4010140"/>
                  <a:ext cx="274320" cy="590223"/>
                </a:xfrm>
                <a:prstGeom prst="line">
                  <a:avLst/>
                </a:prstGeom>
                <a:ln w="190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13" name="Rectangle 112"/>
              <p:cNvSpPr/>
              <p:nvPr/>
            </p:nvSpPr>
            <p:spPr>
              <a:xfrm>
                <a:off x="4518221" y="4008269"/>
                <a:ext cx="428625"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261876" y="4008269"/>
                <a:ext cx="834677"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5364340" y="4008269"/>
                <a:ext cx="851236" cy="104172"/>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ectangle 95"/>
            <p:cNvSpPr/>
            <p:nvPr/>
          </p:nvSpPr>
          <p:spPr>
            <a:xfrm>
              <a:off x="3450043" y="4237968"/>
              <a:ext cx="404278"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E1</a:t>
              </a:r>
              <a:endParaRPr lang="en-US" sz="1400" dirty="0"/>
            </a:p>
          </p:txBody>
        </p:sp>
        <p:sp>
          <p:nvSpPr>
            <p:cNvPr id="97" name="Rectangle 96"/>
            <p:cNvSpPr/>
            <p:nvPr/>
          </p:nvSpPr>
          <p:spPr>
            <a:xfrm>
              <a:off x="4537142" y="4237968"/>
              <a:ext cx="404278"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E2</a:t>
              </a:r>
              <a:endParaRPr lang="en-US" sz="1400" dirty="0"/>
            </a:p>
          </p:txBody>
        </p:sp>
        <p:sp>
          <p:nvSpPr>
            <p:cNvPr id="98" name="Rectangle 97"/>
            <p:cNvSpPr/>
            <p:nvPr/>
          </p:nvSpPr>
          <p:spPr>
            <a:xfrm>
              <a:off x="5602971" y="4237968"/>
              <a:ext cx="404278"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E3</a:t>
              </a:r>
              <a:endParaRPr lang="en-US" sz="1400" dirty="0"/>
            </a:p>
          </p:txBody>
        </p:sp>
        <p:sp>
          <p:nvSpPr>
            <p:cNvPr id="99" name="Rectangle 98"/>
            <p:cNvSpPr/>
            <p:nvPr/>
          </p:nvSpPr>
          <p:spPr>
            <a:xfrm>
              <a:off x="6741231" y="4237968"/>
              <a:ext cx="404278"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E4</a:t>
              </a:r>
              <a:endParaRPr lang="en-US" sz="1400" dirty="0"/>
            </a:p>
          </p:txBody>
        </p:sp>
        <p:sp>
          <p:nvSpPr>
            <p:cNvPr id="100" name="Rectangle 99"/>
            <p:cNvSpPr/>
            <p:nvPr/>
          </p:nvSpPr>
          <p:spPr>
            <a:xfrm>
              <a:off x="7590070" y="4237968"/>
              <a:ext cx="404278" cy="307777"/>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E5</a:t>
              </a:r>
              <a:endParaRPr lang="en-US" sz="1400" dirty="0"/>
            </a:p>
          </p:txBody>
        </p:sp>
        <p:sp>
          <p:nvSpPr>
            <p:cNvPr id="101" name="Rectangle 100"/>
            <p:cNvSpPr/>
            <p:nvPr/>
          </p:nvSpPr>
          <p:spPr>
            <a:xfrm>
              <a:off x="4113582" y="4063718"/>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J1</a:t>
              </a:r>
              <a:endParaRPr lang="en-US" sz="1400" dirty="0">
                <a:solidFill>
                  <a:srgbClr val="0070C0"/>
                </a:solidFill>
              </a:endParaRPr>
            </a:p>
          </p:txBody>
        </p:sp>
        <p:sp>
          <p:nvSpPr>
            <p:cNvPr id="102" name="Rectangle 101"/>
            <p:cNvSpPr/>
            <p:nvPr/>
          </p:nvSpPr>
          <p:spPr>
            <a:xfrm>
              <a:off x="4958768" y="4063718"/>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J2</a:t>
              </a:r>
              <a:endParaRPr lang="en-US" sz="1400" dirty="0">
                <a:solidFill>
                  <a:srgbClr val="0070C0"/>
                </a:solidFill>
              </a:endParaRPr>
            </a:p>
          </p:txBody>
        </p:sp>
        <p:sp>
          <p:nvSpPr>
            <p:cNvPr id="103" name="Rectangle 102"/>
            <p:cNvSpPr/>
            <p:nvPr/>
          </p:nvSpPr>
          <p:spPr>
            <a:xfrm>
              <a:off x="4541132" y="4834970"/>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J3</a:t>
              </a:r>
              <a:endParaRPr lang="en-US" sz="1400" dirty="0">
                <a:solidFill>
                  <a:srgbClr val="0070C0"/>
                </a:solidFill>
              </a:endParaRPr>
            </a:p>
          </p:txBody>
        </p:sp>
        <p:sp>
          <p:nvSpPr>
            <p:cNvPr id="104" name="Rectangle 103"/>
            <p:cNvSpPr/>
            <p:nvPr/>
          </p:nvSpPr>
          <p:spPr>
            <a:xfrm>
              <a:off x="6222811" y="4063718"/>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J4</a:t>
              </a:r>
              <a:endParaRPr lang="en-US" sz="1400" dirty="0">
                <a:solidFill>
                  <a:srgbClr val="0070C0"/>
                </a:solidFill>
              </a:endParaRPr>
            </a:p>
          </p:txBody>
        </p:sp>
        <p:sp>
          <p:nvSpPr>
            <p:cNvPr id="105" name="Rectangle 104"/>
            <p:cNvSpPr/>
            <p:nvPr/>
          </p:nvSpPr>
          <p:spPr>
            <a:xfrm>
              <a:off x="6661024" y="4834970"/>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J5</a:t>
              </a:r>
              <a:endParaRPr lang="en-US" sz="1400" dirty="0">
                <a:solidFill>
                  <a:srgbClr val="0070C0"/>
                </a:solidFill>
              </a:endParaRPr>
            </a:p>
          </p:txBody>
        </p:sp>
      </p:grpSp>
      <p:sp>
        <p:nvSpPr>
          <p:cNvPr id="127" name="Rectangle 126"/>
          <p:cNvSpPr>
            <a:spLocks/>
          </p:cNvSpPr>
          <p:nvPr/>
        </p:nvSpPr>
        <p:spPr bwMode="auto">
          <a:xfrm>
            <a:off x="4668036" y="3784658"/>
            <a:ext cx="3471935" cy="322710"/>
          </a:xfrm>
          <a:prstGeom prst="rect">
            <a:avLst/>
          </a:prstGeom>
          <a:noFill/>
          <a:ln>
            <a:noFill/>
          </a:ln>
          <a:extLst/>
        </p:spPr>
        <p:txBody>
          <a:bodyPr lIns="0" tIns="0" rIns="0" bIns="0" anchor="t"/>
          <a:lstStyle/>
          <a:p>
            <a:r>
              <a:rPr lang="en-US" sz="1600" dirty="0" smtClean="0">
                <a:solidFill>
                  <a:srgbClr val="FF0000"/>
                </a:solidFill>
                <a:latin typeface="Times New Roman" panose="02020603050405020304" pitchFamily="18" charset="0"/>
                <a:ea typeface="Gill Sans" charset="0"/>
                <a:cs typeface="Times New Roman" panose="02020603050405020304" pitchFamily="18" charset="0"/>
                <a:sym typeface="Gill Sans" charset="0"/>
              </a:rPr>
              <a:t>Differentiate samples by the weights</a:t>
            </a:r>
            <a:endParaRPr lang="en-US" sz="1600" dirty="0">
              <a:solidFill>
                <a:srgbClr val="FF0000"/>
              </a:solidFill>
              <a:latin typeface="Times New Roman" panose="02020603050405020304" pitchFamily="18" charset="0"/>
              <a:ea typeface="Gill Sans" charset="0"/>
              <a:cs typeface="Times New Roman" panose="02020603050405020304" pitchFamily="18" charset="0"/>
              <a:sym typeface="Gill Sans" charset="0"/>
            </a:endParaRPr>
          </a:p>
        </p:txBody>
      </p:sp>
      <p:sp>
        <p:nvSpPr>
          <p:cNvPr id="131" name="Title 5"/>
          <p:cNvSpPr>
            <a:spLocks noGrp="1"/>
          </p:cNvSpPr>
          <p:nvPr>
            <p:ph type="title"/>
          </p:nvPr>
        </p:nvSpPr>
        <p:spPr>
          <a:xfrm>
            <a:off x="264920" y="-964"/>
            <a:ext cx="8879080" cy="726632"/>
          </a:xfrm>
        </p:spPr>
        <p:txBody>
          <a:bodyPr>
            <a:normAutofit/>
          </a:bodyPr>
          <a:lstStyle/>
          <a:p>
            <a:pPr algn="l"/>
            <a:r>
              <a:rPr lang="en-US" sz="3200" dirty="0" smtClean="0"/>
              <a:t>DiffSplice – Unified Graph Representation</a:t>
            </a:r>
            <a:endParaRPr lang="en-US" sz="3200" dirty="0"/>
          </a:p>
        </p:txBody>
      </p:sp>
    </p:spTree>
    <p:extLst>
      <p:ext uri="{BB962C8B-B14F-4D97-AF65-F5344CB8AC3E}">
        <p14:creationId xmlns:p14="http://schemas.microsoft.com/office/powerpoint/2010/main" val="1503387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47152" y="4295963"/>
            <a:ext cx="2988185" cy="1420049"/>
            <a:chOff x="1247152" y="4295963"/>
            <a:chExt cx="2988185" cy="1420049"/>
          </a:xfrm>
        </p:grpSpPr>
        <p:sp>
          <p:nvSpPr>
            <p:cNvPr id="60" name="Rectangle 59"/>
            <p:cNvSpPr/>
            <p:nvPr/>
          </p:nvSpPr>
          <p:spPr>
            <a:xfrm>
              <a:off x="1247152" y="5182104"/>
              <a:ext cx="721672"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source</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61" name="Rectangle 60"/>
            <p:cNvSpPr/>
            <p:nvPr/>
          </p:nvSpPr>
          <p:spPr>
            <a:xfrm>
              <a:off x="3731673" y="5182104"/>
              <a:ext cx="503664"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sink</a:t>
              </a:r>
              <a:endParaRPr lang="en-US" sz="1400" dirty="0">
                <a:latin typeface="Arial" panose="020B0604020202020204" pitchFamily="34" charset="0"/>
                <a:ea typeface="Verdana" panose="020B0604030504040204" pitchFamily="34" charset="0"/>
                <a:cs typeface="Arial" panose="020B0604020202020204" pitchFamily="34" charset="0"/>
              </a:endParaRPr>
            </a:p>
          </p:txBody>
        </p:sp>
        <p:grpSp>
          <p:nvGrpSpPr>
            <p:cNvPr id="62" name="Group 61"/>
            <p:cNvGrpSpPr/>
            <p:nvPr/>
          </p:nvGrpSpPr>
          <p:grpSpPr>
            <a:xfrm>
              <a:off x="1774189" y="4295963"/>
              <a:ext cx="2153513" cy="1420049"/>
              <a:chOff x="3092466" y="2146413"/>
              <a:chExt cx="2153513" cy="1420049"/>
            </a:xfrm>
          </p:grpSpPr>
          <p:grpSp>
            <p:nvGrpSpPr>
              <p:cNvPr id="63" name="Group 62"/>
              <p:cNvGrpSpPr/>
              <p:nvPr/>
            </p:nvGrpSpPr>
            <p:grpSpPr>
              <a:xfrm>
                <a:off x="3092466" y="2657372"/>
                <a:ext cx="2153513" cy="407963"/>
                <a:chOff x="2764554" y="5085466"/>
                <a:chExt cx="2153513" cy="407963"/>
              </a:xfrm>
            </p:grpSpPr>
            <p:sp>
              <p:nvSpPr>
                <p:cNvPr id="69" name="Oval 68"/>
                <p:cNvSpPr/>
                <p:nvPr/>
              </p:nvSpPr>
              <p:spPr>
                <a:xfrm>
                  <a:off x="276455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E1</a:t>
                  </a:r>
                  <a:endParaRPr lang="en-US" sz="1400" dirty="0">
                    <a:solidFill>
                      <a:schemeClr val="tx1"/>
                    </a:solidFill>
                    <a:latin typeface="Arial" panose="020B0604020202020204" pitchFamily="34" charset="0"/>
                    <a:cs typeface="Arial" panose="020B0604020202020204" pitchFamily="34" charset="0"/>
                  </a:endParaRPr>
                </a:p>
              </p:txBody>
            </p:sp>
            <p:sp>
              <p:nvSpPr>
                <p:cNvPr id="70" name="Oval 69"/>
                <p:cNvSpPr/>
                <p:nvPr/>
              </p:nvSpPr>
              <p:spPr>
                <a:xfrm>
                  <a:off x="3637329"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E2</a:t>
                  </a:r>
                  <a:endParaRPr lang="en-US" sz="1400" dirty="0">
                    <a:solidFill>
                      <a:schemeClr val="tx1"/>
                    </a:solidFill>
                    <a:latin typeface="Arial" panose="020B0604020202020204" pitchFamily="34" charset="0"/>
                    <a:cs typeface="Arial" panose="020B0604020202020204" pitchFamily="34" charset="0"/>
                  </a:endParaRPr>
                </a:p>
              </p:txBody>
            </p:sp>
            <p:sp>
              <p:nvSpPr>
                <p:cNvPr id="71" name="Oval 70"/>
                <p:cNvSpPr/>
                <p:nvPr/>
              </p:nvSpPr>
              <p:spPr>
                <a:xfrm>
                  <a:off x="451010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E3</a:t>
                  </a:r>
                  <a:endParaRPr lang="en-US" sz="1400" dirty="0">
                    <a:solidFill>
                      <a:schemeClr val="tx1"/>
                    </a:solidFill>
                    <a:latin typeface="Arial" panose="020B0604020202020204" pitchFamily="34" charset="0"/>
                    <a:cs typeface="Arial" panose="020B0604020202020204" pitchFamily="34" charset="0"/>
                  </a:endParaRPr>
                </a:p>
              </p:txBody>
            </p:sp>
            <p:cxnSp>
              <p:nvCxnSpPr>
                <p:cNvPr id="72" name="Curved Connector 71"/>
                <p:cNvCxnSpPr>
                  <a:stCxn id="69" idx="7"/>
                  <a:endCxn id="70" idx="1"/>
                </p:cNvCxnSpPr>
                <p:nvPr/>
              </p:nvCxnSpPr>
              <p:spPr>
                <a:xfrm rot="5400000" flipH="1" flipV="1">
                  <a:off x="3404923" y="4853060"/>
                  <a:ext cx="12700" cy="584302"/>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70" idx="7"/>
                  <a:endCxn id="71" idx="1"/>
                </p:cNvCxnSpPr>
                <p:nvPr/>
              </p:nvCxnSpPr>
              <p:spPr>
                <a:xfrm rot="5400000" flipH="1" flipV="1">
                  <a:off x="4277698" y="4853060"/>
                  <a:ext cx="12700" cy="584302"/>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69" idx="5"/>
                  <a:endCxn id="71" idx="3"/>
                </p:cNvCxnSpPr>
                <p:nvPr/>
              </p:nvCxnSpPr>
              <p:spPr>
                <a:xfrm rot="16200000" flipH="1">
                  <a:off x="3841310" y="4705145"/>
                  <a:ext cx="12700" cy="1457077"/>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66" name="Rectangle 65"/>
              <p:cNvSpPr/>
              <p:nvPr/>
            </p:nvSpPr>
            <p:spPr>
              <a:xfrm>
                <a:off x="3553356" y="214641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J1</a:t>
                </a:r>
                <a:endParaRPr lang="en-US" sz="1400" dirty="0">
                  <a:solidFill>
                    <a:srgbClr val="0070C0"/>
                  </a:solidFill>
                </a:endParaRPr>
              </a:p>
            </p:txBody>
          </p:sp>
          <p:sp>
            <p:nvSpPr>
              <p:cNvPr id="67" name="Rectangle 66"/>
              <p:cNvSpPr/>
              <p:nvPr/>
            </p:nvSpPr>
            <p:spPr>
              <a:xfrm>
                <a:off x="4406982" y="214641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J2</a:t>
                </a:r>
                <a:endParaRPr lang="en-US" sz="1400" dirty="0">
                  <a:solidFill>
                    <a:srgbClr val="0070C0"/>
                  </a:solidFill>
                </a:endParaRPr>
              </a:p>
            </p:txBody>
          </p:sp>
          <p:sp>
            <p:nvSpPr>
              <p:cNvPr id="68" name="Rectangle 67"/>
              <p:cNvSpPr/>
              <p:nvPr/>
            </p:nvSpPr>
            <p:spPr>
              <a:xfrm>
                <a:off x="3982312" y="325868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J3</a:t>
                </a:r>
                <a:endParaRPr lang="en-US" sz="1400" dirty="0">
                  <a:solidFill>
                    <a:srgbClr val="0070C0"/>
                  </a:solidFill>
                </a:endParaRPr>
              </a:p>
            </p:txBody>
          </p:sp>
        </p:grpSp>
        <p:sp>
          <p:nvSpPr>
            <p:cNvPr id="75" name="Rectangle 74"/>
            <p:cNvSpPr/>
            <p:nvPr/>
          </p:nvSpPr>
          <p:spPr>
            <a:xfrm>
              <a:off x="1247152" y="4303181"/>
              <a:ext cx="673582"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ASM1</a:t>
              </a:r>
              <a:endParaRPr lang="en-US" sz="1400" dirty="0">
                <a:latin typeface="Arial" panose="020B0604020202020204" pitchFamily="34" charset="0"/>
                <a:ea typeface="Verdana" panose="020B0604030504040204" pitchFamily="34" charset="0"/>
                <a:cs typeface="Arial" panose="020B0604020202020204" pitchFamily="34" charset="0"/>
              </a:endParaRPr>
            </a:p>
          </p:txBody>
        </p:sp>
      </p:grpSp>
      <p:grpSp>
        <p:nvGrpSpPr>
          <p:cNvPr id="5" name="Group 4"/>
          <p:cNvGrpSpPr/>
          <p:nvPr/>
        </p:nvGrpSpPr>
        <p:grpSpPr>
          <a:xfrm>
            <a:off x="1498748" y="3425784"/>
            <a:ext cx="2849044" cy="746057"/>
            <a:chOff x="1498748" y="3429300"/>
            <a:chExt cx="2849044" cy="746057"/>
          </a:xfrm>
        </p:grpSpPr>
        <p:grpSp>
          <p:nvGrpSpPr>
            <p:cNvPr id="76" name="Group 75"/>
            <p:cNvGrpSpPr/>
            <p:nvPr/>
          </p:nvGrpSpPr>
          <p:grpSpPr>
            <a:xfrm>
              <a:off x="1909315" y="3764780"/>
              <a:ext cx="2033423" cy="79075"/>
              <a:chOff x="1543552" y="3681417"/>
              <a:chExt cx="2033423" cy="79075"/>
            </a:xfrm>
          </p:grpSpPr>
          <p:cxnSp>
            <p:nvCxnSpPr>
              <p:cNvPr id="77" name="Straight Arrow Connector 76"/>
              <p:cNvCxnSpPr/>
              <p:nvPr/>
            </p:nvCxnSpPr>
            <p:spPr>
              <a:xfrm flipV="1">
                <a:off x="1543552" y="3681417"/>
                <a:ext cx="2033423"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1543552" y="3760492"/>
                <a:ext cx="2033423"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1498748" y="3650429"/>
              <a:ext cx="404278"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E1</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81" name="Rectangle 80"/>
            <p:cNvSpPr/>
            <p:nvPr/>
          </p:nvSpPr>
          <p:spPr>
            <a:xfrm>
              <a:off x="3943514" y="3650429"/>
              <a:ext cx="404278"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E3</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83" name="Rectangle 82"/>
            <p:cNvSpPr/>
            <p:nvPr/>
          </p:nvSpPr>
          <p:spPr>
            <a:xfrm>
              <a:off x="1934409" y="3429300"/>
              <a:ext cx="1983235" cy="307777"/>
            </a:xfrm>
            <a:prstGeom prst="rect">
              <a:avLst/>
            </a:prstGeom>
          </p:spPr>
          <p:txBody>
            <a:bodyPr wrap="none">
              <a:spAutoFit/>
            </a:bodyPr>
            <a:lstStyle/>
            <a:p>
              <a:pPr algn="ctr"/>
              <a:r>
                <a:rPr lang="en-US" sz="1400" dirty="0" err="1" smtClean="0">
                  <a:latin typeface="Arial" panose="020B0604020202020204" pitchFamily="34" charset="0"/>
                  <a:ea typeface="Verdana" panose="020B0604030504040204" pitchFamily="34" charset="0"/>
                  <a:cs typeface="Arial" panose="020B0604020202020204" pitchFamily="34" charset="0"/>
                </a:rPr>
                <a:t>immed</a:t>
              </a:r>
              <a:r>
                <a:rPr lang="en-US" sz="1400" dirty="0" smtClean="0">
                  <a:latin typeface="Arial" panose="020B0604020202020204" pitchFamily="34" charset="0"/>
                  <a:ea typeface="Verdana" panose="020B0604030504040204" pitchFamily="34" charset="0"/>
                  <a:cs typeface="Arial" panose="020B0604020202020204" pitchFamily="34" charset="0"/>
                </a:rPr>
                <a:t>. pre-dominator </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84" name="Rectangle 83"/>
            <p:cNvSpPr/>
            <p:nvPr/>
          </p:nvSpPr>
          <p:spPr>
            <a:xfrm>
              <a:off x="1894334" y="3867580"/>
              <a:ext cx="2063385" cy="307777"/>
            </a:xfrm>
            <a:prstGeom prst="rect">
              <a:avLst/>
            </a:prstGeom>
          </p:spPr>
          <p:txBody>
            <a:bodyPr wrap="none">
              <a:spAutoFit/>
            </a:bodyPr>
            <a:lstStyle/>
            <a:p>
              <a:pPr algn="ctr"/>
              <a:r>
                <a:rPr lang="en-US" sz="1400" dirty="0" err="1" smtClean="0">
                  <a:latin typeface="Arial" panose="020B0604020202020204" pitchFamily="34" charset="0"/>
                  <a:ea typeface="Verdana" panose="020B0604030504040204" pitchFamily="34" charset="0"/>
                  <a:cs typeface="Arial" panose="020B0604020202020204" pitchFamily="34" charset="0"/>
                </a:rPr>
                <a:t>immed</a:t>
              </a:r>
              <a:r>
                <a:rPr lang="en-US" sz="1400" dirty="0" smtClean="0">
                  <a:latin typeface="Arial" panose="020B0604020202020204" pitchFamily="34" charset="0"/>
                  <a:ea typeface="Verdana" panose="020B0604030504040204" pitchFamily="34" charset="0"/>
                  <a:cs typeface="Arial" panose="020B0604020202020204" pitchFamily="34" charset="0"/>
                </a:rPr>
                <a:t>. post-dominator </a:t>
              </a:r>
              <a:endParaRPr lang="en-US" sz="1400" dirty="0">
                <a:latin typeface="Arial" panose="020B0604020202020204" pitchFamily="34" charset="0"/>
                <a:ea typeface="Verdana" panose="020B0604030504040204" pitchFamily="34" charset="0"/>
                <a:cs typeface="Arial" panose="020B0604020202020204" pitchFamily="34" charset="0"/>
              </a:endParaRPr>
            </a:p>
          </p:txBody>
        </p:sp>
      </p:grpSp>
      <p:grpSp>
        <p:nvGrpSpPr>
          <p:cNvPr id="3" name="Group 2"/>
          <p:cNvGrpSpPr/>
          <p:nvPr/>
        </p:nvGrpSpPr>
        <p:grpSpPr>
          <a:xfrm>
            <a:off x="5208485" y="3425784"/>
            <a:ext cx="2858662" cy="746057"/>
            <a:chOff x="5208485" y="3425784"/>
            <a:chExt cx="2858662" cy="746057"/>
          </a:xfrm>
        </p:grpSpPr>
        <p:grpSp>
          <p:nvGrpSpPr>
            <p:cNvPr id="85" name="Group 84"/>
            <p:cNvGrpSpPr/>
            <p:nvPr/>
          </p:nvGrpSpPr>
          <p:grpSpPr>
            <a:xfrm>
              <a:off x="5619052" y="3761264"/>
              <a:ext cx="2033423" cy="79075"/>
              <a:chOff x="1543552" y="3681417"/>
              <a:chExt cx="2033423" cy="79075"/>
            </a:xfrm>
          </p:grpSpPr>
          <p:cxnSp>
            <p:nvCxnSpPr>
              <p:cNvPr id="86" name="Straight Arrow Connector 85"/>
              <p:cNvCxnSpPr/>
              <p:nvPr/>
            </p:nvCxnSpPr>
            <p:spPr>
              <a:xfrm flipV="1">
                <a:off x="1543552" y="3681417"/>
                <a:ext cx="2033423"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1543552" y="3760492"/>
                <a:ext cx="2033423"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5208485" y="3646913"/>
              <a:ext cx="404278"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E3</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89" name="Rectangle 88"/>
            <p:cNvSpPr/>
            <p:nvPr/>
          </p:nvSpPr>
          <p:spPr>
            <a:xfrm>
              <a:off x="7653251" y="3646913"/>
              <a:ext cx="413896"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TE</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90" name="Rectangle 89"/>
            <p:cNvSpPr/>
            <p:nvPr/>
          </p:nvSpPr>
          <p:spPr>
            <a:xfrm>
              <a:off x="5644146" y="3425784"/>
              <a:ext cx="1983235" cy="307777"/>
            </a:xfrm>
            <a:prstGeom prst="rect">
              <a:avLst/>
            </a:prstGeom>
          </p:spPr>
          <p:txBody>
            <a:bodyPr wrap="none">
              <a:spAutoFit/>
            </a:bodyPr>
            <a:lstStyle/>
            <a:p>
              <a:pPr algn="ctr"/>
              <a:r>
                <a:rPr lang="en-US" sz="1400" dirty="0" err="1" smtClean="0">
                  <a:latin typeface="Arial" panose="020B0604020202020204" pitchFamily="34" charset="0"/>
                  <a:ea typeface="Verdana" panose="020B0604030504040204" pitchFamily="34" charset="0"/>
                  <a:cs typeface="Arial" panose="020B0604020202020204" pitchFamily="34" charset="0"/>
                </a:rPr>
                <a:t>immed</a:t>
              </a:r>
              <a:r>
                <a:rPr lang="en-US" sz="1400" dirty="0" smtClean="0">
                  <a:latin typeface="Arial" panose="020B0604020202020204" pitchFamily="34" charset="0"/>
                  <a:ea typeface="Verdana" panose="020B0604030504040204" pitchFamily="34" charset="0"/>
                  <a:cs typeface="Arial" panose="020B0604020202020204" pitchFamily="34" charset="0"/>
                </a:rPr>
                <a:t>. pre-dominator </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91" name="Rectangle 90"/>
            <p:cNvSpPr/>
            <p:nvPr/>
          </p:nvSpPr>
          <p:spPr>
            <a:xfrm>
              <a:off x="5604071" y="3864064"/>
              <a:ext cx="2063385" cy="307777"/>
            </a:xfrm>
            <a:prstGeom prst="rect">
              <a:avLst/>
            </a:prstGeom>
          </p:spPr>
          <p:txBody>
            <a:bodyPr wrap="none">
              <a:spAutoFit/>
            </a:bodyPr>
            <a:lstStyle/>
            <a:p>
              <a:pPr algn="ctr"/>
              <a:r>
                <a:rPr lang="en-US" sz="1400" dirty="0" err="1" smtClean="0">
                  <a:latin typeface="Arial" panose="020B0604020202020204" pitchFamily="34" charset="0"/>
                  <a:ea typeface="Verdana" panose="020B0604030504040204" pitchFamily="34" charset="0"/>
                  <a:cs typeface="Arial" panose="020B0604020202020204" pitchFamily="34" charset="0"/>
                </a:rPr>
                <a:t>immed</a:t>
              </a:r>
              <a:r>
                <a:rPr lang="en-US" sz="1400" dirty="0" smtClean="0">
                  <a:latin typeface="Arial" panose="020B0604020202020204" pitchFamily="34" charset="0"/>
                  <a:ea typeface="Verdana" panose="020B0604030504040204" pitchFamily="34" charset="0"/>
                  <a:cs typeface="Arial" panose="020B0604020202020204" pitchFamily="34" charset="0"/>
                </a:rPr>
                <a:t>. post-dominator </a:t>
              </a:r>
              <a:endParaRPr lang="en-US" sz="1400" dirty="0">
                <a:latin typeface="Arial" panose="020B0604020202020204" pitchFamily="34" charset="0"/>
                <a:ea typeface="Verdana" panose="020B0604030504040204" pitchFamily="34" charset="0"/>
                <a:cs typeface="Arial" panose="020B0604020202020204" pitchFamily="34" charset="0"/>
              </a:endParaRPr>
            </a:p>
          </p:txBody>
        </p:sp>
      </p:grpSp>
      <p:grpSp>
        <p:nvGrpSpPr>
          <p:cNvPr id="6" name="Group 5"/>
          <p:cNvGrpSpPr/>
          <p:nvPr/>
        </p:nvGrpSpPr>
        <p:grpSpPr>
          <a:xfrm>
            <a:off x="4734996" y="4295963"/>
            <a:ext cx="3838980" cy="1420049"/>
            <a:chOff x="4734996" y="4295963"/>
            <a:chExt cx="3838980" cy="1420049"/>
          </a:xfrm>
        </p:grpSpPr>
        <p:sp>
          <p:nvSpPr>
            <p:cNvPr id="92" name="Rectangle 91"/>
            <p:cNvSpPr/>
            <p:nvPr/>
          </p:nvSpPr>
          <p:spPr>
            <a:xfrm>
              <a:off x="4734996" y="5182104"/>
              <a:ext cx="721672"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source</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93" name="Rectangle 92"/>
            <p:cNvSpPr/>
            <p:nvPr/>
          </p:nvSpPr>
          <p:spPr>
            <a:xfrm>
              <a:off x="8070312" y="5182104"/>
              <a:ext cx="503664"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sink</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94" name="Rectangle 93"/>
            <p:cNvSpPr/>
            <p:nvPr/>
          </p:nvSpPr>
          <p:spPr>
            <a:xfrm>
              <a:off x="4734996" y="4303181"/>
              <a:ext cx="673582"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ASM2</a:t>
              </a:r>
              <a:endParaRPr lang="en-US" sz="1400" dirty="0">
                <a:latin typeface="Arial" panose="020B0604020202020204" pitchFamily="34" charset="0"/>
                <a:ea typeface="Verdana" panose="020B0604030504040204" pitchFamily="34" charset="0"/>
                <a:cs typeface="Arial" panose="020B0604020202020204" pitchFamily="34" charset="0"/>
              </a:endParaRPr>
            </a:p>
          </p:txBody>
        </p:sp>
        <p:grpSp>
          <p:nvGrpSpPr>
            <p:cNvPr id="117" name="Group 116"/>
            <p:cNvGrpSpPr/>
            <p:nvPr/>
          </p:nvGrpSpPr>
          <p:grpSpPr>
            <a:xfrm>
              <a:off x="5239928" y="4295963"/>
              <a:ext cx="3026289" cy="1420049"/>
              <a:chOff x="5340882" y="2599483"/>
              <a:chExt cx="3026289" cy="1420049"/>
            </a:xfrm>
          </p:grpSpPr>
          <p:grpSp>
            <p:nvGrpSpPr>
              <p:cNvPr id="118" name="Group 117"/>
              <p:cNvGrpSpPr/>
              <p:nvPr/>
            </p:nvGrpSpPr>
            <p:grpSpPr>
              <a:xfrm>
                <a:off x="5340882" y="3110442"/>
                <a:ext cx="3026289" cy="407963"/>
                <a:chOff x="4510104" y="5085466"/>
                <a:chExt cx="3026289" cy="407963"/>
              </a:xfrm>
            </p:grpSpPr>
            <p:sp>
              <p:nvSpPr>
                <p:cNvPr id="127" name="Oval 126"/>
                <p:cNvSpPr/>
                <p:nvPr/>
              </p:nvSpPr>
              <p:spPr>
                <a:xfrm>
                  <a:off x="451010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E3</a:t>
                  </a:r>
                  <a:endParaRPr lang="en-US" sz="1400" dirty="0">
                    <a:solidFill>
                      <a:schemeClr val="tx1"/>
                    </a:solidFill>
                    <a:latin typeface="Arial" panose="020B0604020202020204" pitchFamily="34" charset="0"/>
                    <a:cs typeface="Arial" panose="020B0604020202020204" pitchFamily="34" charset="0"/>
                  </a:endParaRPr>
                </a:p>
              </p:txBody>
            </p:sp>
            <p:sp>
              <p:nvSpPr>
                <p:cNvPr id="128" name="Oval 127"/>
                <p:cNvSpPr/>
                <p:nvPr/>
              </p:nvSpPr>
              <p:spPr>
                <a:xfrm>
                  <a:off x="5382879"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E4</a:t>
                  </a:r>
                  <a:endParaRPr lang="en-US" sz="1400" dirty="0">
                    <a:solidFill>
                      <a:schemeClr val="tx1"/>
                    </a:solidFill>
                    <a:latin typeface="Arial" panose="020B0604020202020204" pitchFamily="34" charset="0"/>
                    <a:cs typeface="Arial" panose="020B0604020202020204" pitchFamily="34" charset="0"/>
                  </a:endParaRPr>
                </a:p>
              </p:txBody>
            </p:sp>
            <p:sp>
              <p:nvSpPr>
                <p:cNvPr id="129" name="Oval 128"/>
                <p:cNvSpPr/>
                <p:nvPr/>
              </p:nvSpPr>
              <p:spPr>
                <a:xfrm>
                  <a:off x="625565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E5</a:t>
                  </a:r>
                  <a:endParaRPr lang="en-US" sz="1400" dirty="0">
                    <a:solidFill>
                      <a:schemeClr val="tx1"/>
                    </a:solidFill>
                    <a:latin typeface="Arial" panose="020B0604020202020204" pitchFamily="34" charset="0"/>
                    <a:cs typeface="Arial" panose="020B0604020202020204" pitchFamily="34" charset="0"/>
                  </a:endParaRPr>
                </a:p>
              </p:txBody>
            </p:sp>
            <p:sp>
              <p:nvSpPr>
                <p:cNvPr id="131" name="Oval 130"/>
                <p:cNvSpPr/>
                <p:nvPr/>
              </p:nvSpPr>
              <p:spPr>
                <a:xfrm>
                  <a:off x="7128430" y="5085466"/>
                  <a:ext cx="407963" cy="407963"/>
                </a:xfrm>
                <a:prstGeom prst="ellipse">
                  <a:avLst/>
                </a:prstGeom>
                <a:solidFill>
                  <a:schemeClr val="bg2"/>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TE</a:t>
                  </a:r>
                  <a:endParaRPr lang="en-US" sz="1400" dirty="0">
                    <a:solidFill>
                      <a:schemeClr val="tx1"/>
                    </a:solidFill>
                    <a:latin typeface="Arial" panose="020B0604020202020204" pitchFamily="34" charset="0"/>
                    <a:cs typeface="Arial" panose="020B0604020202020204" pitchFamily="34" charset="0"/>
                  </a:endParaRPr>
                </a:p>
              </p:txBody>
            </p:sp>
            <p:cxnSp>
              <p:nvCxnSpPr>
                <p:cNvPr id="135" name="Curved Connector 134"/>
                <p:cNvCxnSpPr>
                  <a:stCxn id="128" idx="7"/>
                  <a:endCxn id="131" idx="1"/>
                </p:cNvCxnSpPr>
                <p:nvPr/>
              </p:nvCxnSpPr>
              <p:spPr>
                <a:xfrm rot="5400000" flipH="1" flipV="1">
                  <a:off x="6459636" y="4416672"/>
                  <a:ext cx="12700" cy="1457078"/>
                </a:xfrm>
                <a:prstGeom prst="curvedConnector3">
                  <a:avLst>
                    <a:gd name="adj1" fmla="val 227043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stCxn id="127" idx="7"/>
                  <a:endCxn id="128" idx="1"/>
                </p:cNvCxnSpPr>
                <p:nvPr/>
              </p:nvCxnSpPr>
              <p:spPr>
                <a:xfrm rot="5400000" flipH="1" flipV="1">
                  <a:off x="5150473" y="4853060"/>
                  <a:ext cx="12700" cy="584302"/>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urved Connector 137"/>
                <p:cNvCxnSpPr>
                  <a:stCxn id="127" idx="5"/>
                  <a:endCxn id="129" idx="3"/>
                </p:cNvCxnSpPr>
                <p:nvPr/>
              </p:nvCxnSpPr>
              <p:spPr>
                <a:xfrm rot="16200000" flipH="1">
                  <a:off x="5586860" y="4705145"/>
                  <a:ext cx="12700" cy="1457077"/>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122" name="Rectangle 121"/>
              <p:cNvSpPr/>
              <p:nvPr/>
            </p:nvSpPr>
            <p:spPr>
              <a:xfrm>
                <a:off x="5800691" y="259948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J4</a:t>
                </a:r>
                <a:endParaRPr lang="en-US" sz="1400" dirty="0">
                  <a:solidFill>
                    <a:srgbClr val="0070C0"/>
                  </a:solidFill>
                </a:endParaRPr>
              </a:p>
            </p:txBody>
          </p:sp>
          <p:sp>
            <p:nvSpPr>
              <p:cNvPr id="123" name="Rectangle 122"/>
              <p:cNvSpPr/>
              <p:nvPr/>
            </p:nvSpPr>
            <p:spPr>
              <a:xfrm>
                <a:off x="6237078" y="371175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J5</a:t>
                </a:r>
                <a:endParaRPr lang="en-US" sz="1400" dirty="0">
                  <a:solidFill>
                    <a:srgbClr val="0070C0"/>
                  </a:solidFill>
                </a:endParaRPr>
              </a:p>
            </p:txBody>
          </p:sp>
          <p:cxnSp>
            <p:nvCxnSpPr>
              <p:cNvPr id="124" name="Curved Connector 123"/>
              <p:cNvCxnSpPr>
                <a:stCxn id="129" idx="5"/>
                <a:endCxn id="131" idx="3"/>
              </p:cNvCxnSpPr>
              <p:nvPr/>
            </p:nvCxnSpPr>
            <p:spPr>
              <a:xfrm rot="16200000" flipH="1">
                <a:off x="7726801" y="3166508"/>
                <a:ext cx="12700" cy="584303"/>
              </a:xfrm>
              <a:prstGeom prst="curvedConnector3">
                <a:avLst>
                  <a:gd name="adj1" fmla="val 227043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19" name="Rectangle 118"/>
          <p:cNvSpPr/>
          <p:nvPr/>
        </p:nvSpPr>
        <p:spPr>
          <a:xfrm>
            <a:off x="85400" y="1744871"/>
            <a:ext cx="617477" cy="338554"/>
          </a:xfrm>
          <a:prstGeom prst="rect">
            <a:avLst/>
          </a:prstGeom>
        </p:spPr>
        <p:txBody>
          <a:bodyPr wrap="none">
            <a:spAutoFit/>
          </a:bodyPr>
          <a:lstStyle/>
          <a:p>
            <a:r>
              <a:rPr lang="en-US" sz="1600" dirty="0" smtClean="0">
                <a:latin typeface="Arial" panose="020B0604020202020204" pitchFamily="34" charset="0"/>
                <a:cs typeface="Arial" panose="020B0604020202020204" pitchFamily="34" charset="0"/>
              </a:rPr>
              <a:t>ESG</a:t>
            </a:r>
            <a:endParaRPr lang="en-US" sz="1600" dirty="0">
              <a:latin typeface="Arial" panose="020B0604020202020204" pitchFamily="34" charset="0"/>
              <a:cs typeface="Arial" panose="020B0604020202020204" pitchFamily="34" charset="0"/>
            </a:endParaRPr>
          </a:p>
        </p:txBody>
      </p:sp>
      <p:sp>
        <p:nvSpPr>
          <p:cNvPr id="120" name="Rectangle 119"/>
          <p:cNvSpPr/>
          <p:nvPr/>
        </p:nvSpPr>
        <p:spPr>
          <a:xfrm>
            <a:off x="85400" y="3446004"/>
            <a:ext cx="628698" cy="338554"/>
          </a:xfrm>
          <a:prstGeom prst="rect">
            <a:avLst/>
          </a:prstGeom>
        </p:spPr>
        <p:txBody>
          <a:bodyPr wrap="none">
            <a:spAutoFit/>
          </a:bodyPr>
          <a:lstStyle/>
          <a:p>
            <a:r>
              <a:rPr lang="en-US" sz="1600" dirty="0" smtClean="0">
                <a:latin typeface="Arial" panose="020B0604020202020204" pitchFamily="34" charset="0"/>
                <a:cs typeface="Arial" panose="020B0604020202020204" pitchFamily="34" charset="0"/>
              </a:rPr>
              <a:t>ASM</a:t>
            </a:r>
            <a:endParaRPr lang="en-US" sz="1600" dirty="0">
              <a:latin typeface="Arial" panose="020B0604020202020204" pitchFamily="34" charset="0"/>
              <a:cs typeface="Arial" panose="020B0604020202020204" pitchFamily="34" charset="0"/>
            </a:endParaRPr>
          </a:p>
        </p:txBody>
      </p:sp>
      <p:grpSp>
        <p:nvGrpSpPr>
          <p:cNvPr id="121" name="Group 120"/>
          <p:cNvGrpSpPr/>
          <p:nvPr/>
        </p:nvGrpSpPr>
        <p:grpSpPr>
          <a:xfrm>
            <a:off x="1490344" y="1416104"/>
            <a:ext cx="5644614" cy="1420049"/>
            <a:chOff x="2722557" y="2599483"/>
            <a:chExt cx="5644614" cy="1420049"/>
          </a:xfrm>
        </p:grpSpPr>
        <p:grpSp>
          <p:nvGrpSpPr>
            <p:cNvPr id="125" name="Group 124"/>
            <p:cNvGrpSpPr/>
            <p:nvPr/>
          </p:nvGrpSpPr>
          <p:grpSpPr>
            <a:xfrm>
              <a:off x="2722557" y="3110442"/>
              <a:ext cx="5644614" cy="407963"/>
              <a:chOff x="1891779" y="5085466"/>
              <a:chExt cx="5644614" cy="407963"/>
            </a:xfrm>
          </p:grpSpPr>
          <p:sp>
            <p:nvSpPr>
              <p:cNvPr id="139" name="Oval 138"/>
              <p:cNvSpPr/>
              <p:nvPr/>
            </p:nvSpPr>
            <p:spPr>
              <a:xfrm>
                <a:off x="276455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E1</a:t>
                </a:r>
                <a:endParaRPr lang="en-US" sz="1400" dirty="0">
                  <a:solidFill>
                    <a:schemeClr val="tx1"/>
                  </a:solidFill>
                  <a:latin typeface="Arial" panose="020B0604020202020204" pitchFamily="34" charset="0"/>
                  <a:cs typeface="Arial" panose="020B0604020202020204" pitchFamily="34" charset="0"/>
                </a:endParaRPr>
              </a:p>
            </p:txBody>
          </p:sp>
          <p:sp>
            <p:nvSpPr>
              <p:cNvPr id="140" name="Oval 139"/>
              <p:cNvSpPr/>
              <p:nvPr/>
            </p:nvSpPr>
            <p:spPr>
              <a:xfrm>
                <a:off x="3637329"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E2</a:t>
                </a:r>
                <a:endParaRPr lang="en-US" sz="1400" dirty="0">
                  <a:solidFill>
                    <a:schemeClr val="tx1"/>
                  </a:solidFill>
                  <a:latin typeface="Arial" panose="020B0604020202020204" pitchFamily="34" charset="0"/>
                  <a:cs typeface="Arial" panose="020B0604020202020204" pitchFamily="34" charset="0"/>
                </a:endParaRPr>
              </a:p>
            </p:txBody>
          </p:sp>
          <p:sp>
            <p:nvSpPr>
              <p:cNvPr id="141" name="Oval 140"/>
              <p:cNvSpPr/>
              <p:nvPr/>
            </p:nvSpPr>
            <p:spPr>
              <a:xfrm>
                <a:off x="451010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E3</a:t>
                </a:r>
                <a:endParaRPr lang="en-US" sz="1400" dirty="0">
                  <a:solidFill>
                    <a:schemeClr val="tx1"/>
                  </a:solidFill>
                  <a:latin typeface="Arial" panose="020B0604020202020204" pitchFamily="34" charset="0"/>
                  <a:cs typeface="Arial" panose="020B0604020202020204" pitchFamily="34" charset="0"/>
                </a:endParaRPr>
              </a:p>
            </p:txBody>
          </p:sp>
          <p:sp>
            <p:nvSpPr>
              <p:cNvPr id="142" name="Oval 141"/>
              <p:cNvSpPr/>
              <p:nvPr/>
            </p:nvSpPr>
            <p:spPr>
              <a:xfrm>
                <a:off x="5382879"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E4</a:t>
                </a:r>
                <a:endParaRPr lang="en-US" sz="1400" dirty="0">
                  <a:solidFill>
                    <a:schemeClr val="tx1"/>
                  </a:solidFill>
                  <a:latin typeface="Arial" panose="020B0604020202020204" pitchFamily="34" charset="0"/>
                  <a:cs typeface="Arial" panose="020B0604020202020204" pitchFamily="34" charset="0"/>
                </a:endParaRPr>
              </a:p>
            </p:txBody>
          </p:sp>
          <p:sp>
            <p:nvSpPr>
              <p:cNvPr id="143" name="Oval 142"/>
              <p:cNvSpPr/>
              <p:nvPr/>
            </p:nvSpPr>
            <p:spPr>
              <a:xfrm>
                <a:off x="625565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E5</a:t>
                </a:r>
                <a:endParaRPr lang="en-US" sz="1400" dirty="0">
                  <a:solidFill>
                    <a:schemeClr val="tx1"/>
                  </a:solidFill>
                  <a:latin typeface="Arial" panose="020B0604020202020204" pitchFamily="34" charset="0"/>
                  <a:cs typeface="Arial" panose="020B0604020202020204" pitchFamily="34" charset="0"/>
                </a:endParaRPr>
              </a:p>
            </p:txBody>
          </p:sp>
          <p:sp>
            <p:nvSpPr>
              <p:cNvPr id="144" name="Oval 143"/>
              <p:cNvSpPr/>
              <p:nvPr/>
            </p:nvSpPr>
            <p:spPr>
              <a:xfrm>
                <a:off x="1891779" y="5085466"/>
                <a:ext cx="407963" cy="407963"/>
              </a:xfrm>
              <a:prstGeom prst="ellipse">
                <a:avLst/>
              </a:prstGeom>
              <a:solidFill>
                <a:schemeClr val="bg2"/>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TS</a:t>
                </a:r>
                <a:endParaRPr lang="en-US" sz="1400" dirty="0">
                  <a:solidFill>
                    <a:schemeClr val="tx1"/>
                  </a:solidFill>
                  <a:latin typeface="Arial" panose="020B0604020202020204" pitchFamily="34" charset="0"/>
                  <a:cs typeface="Arial" panose="020B0604020202020204" pitchFamily="34" charset="0"/>
                </a:endParaRPr>
              </a:p>
            </p:txBody>
          </p:sp>
          <p:sp>
            <p:nvSpPr>
              <p:cNvPr id="145" name="Oval 144"/>
              <p:cNvSpPr/>
              <p:nvPr/>
            </p:nvSpPr>
            <p:spPr>
              <a:xfrm>
                <a:off x="7128430" y="5085466"/>
                <a:ext cx="407963" cy="407963"/>
              </a:xfrm>
              <a:prstGeom prst="ellipse">
                <a:avLst/>
              </a:prstGeom>
              <a:solidFill>
                <a:schemeClr val="bg2"/>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TE</a:t>
                </a:r>
                <a:endParaRPr lang="en-US" sz="1400" dirty="0">
                  <a:solidFill>
                    <a:schemeClr val="tx1"/>
                  </a:solidFill>
                  <a:latin typeface="Arial" panose="020B0604020202020204" pitchFamily="34" charset="0"/>
                  <a:cs typeface="Arial" panose="020B0604020202020204" pitchFamily="34" charset="0"/>
                </a:endParaRPr>
              </a:p>
            </p:txBody>
          </p:sp>
          <p:cxnSp>
            <p:nvCxnSpPr>
              <p:cNvPr id="146" name="Curved Connector 145"/>
              <p:cNvCxnSpPr>
                <a:stCxn id="144" idx="7"/>
                <a:endCxn id="139" idx="1"/>
              </p:cNvCxnSpPr>
              <p:nvPr/>
            </p:nvCxnSpPr>
            <p:spPr>
              <a:xfrm rot="5400000" flipH="1" flipV="1">
                <a:off x="2532148" y="4853060"/>
                <a:ext cx="12700" cy="584302"/>
              </a:xfrm>
              <a:prstGeom prst="curvedConnector3">
                <a:avLst>
                  <a:gd name="adj1" fmla="val 227043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Curved Connector 146"/>
              <p:cNvCxnSpPr>
                <a:stCxn id="139" idx="7"/>
                <a:endCxn id="140" idx="1"/>
              </p:cNvCxnSpPr>
              <p:nvPr/>
            </p:nvCxnSpPr>
            <p:spPr>
              <a:xfrm rot="5400000" flipH="1" flipV="1">
                <a:off x="3404923" y="4853060"/>
                <a:ext cx="12700" cy="584302"/>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Curved Connector 147"/>
              <p:cNvCxnSpPr>
                <a:stCxn id="140" idx="7"/>
                <a:endCxn id="141" idx="1"/>
              </p:cNvCxnSpPr>
              <p:nvPr/>
            </p:nvCxnSpPr>
            <p:spPr>
              <a:xfrm rot="5400000" flipH="1" flipV="1">
                <a:off x="4277698" y="4853060"/>
                <a:ext cx="12700" cy="584302"/>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Curved Connector 148"/>
              <p:cNvCxnSpPr>
                <a:stCxn id="142" idx="7"/>
                <a:endCxn id="145" idx="1"/>
              </p:cNvCxnSpPr>
              <p:nvPr/>
            </p:nvCxnSpPr>
            <p:spPr>
              <a:xfrm rot="5400000" flipH="1" flipV="1">
                <a:off x="6459636" y="4416672"/>
                <a:ext cx="12700" cy="1457078"/>
              </a:xfrm>
              <a:prstGeom prst="curvedConnector3">
                <a:avLst>
                  <a:gd name="adj1" fmla="val 227043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Curved Connector 149"/>
              <p:cNvCxnSpPr>
                <a:stCxn id="141" idx="7"/>
                <a:endCxn id="142" idx="1"/>
              </p:cNvCxnSpPr>
              <p:nvPr/>
            </p:nvCxnSpPr>
            <p:spPr>
              <a:xfrm rot="5400000" flipH="1" flipV="1">
                <a:off x="5150473" y="4853060"/>
                <a:ext cx="12700" cy="584302"/>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Curved Connector 150"/>
              <p:cNvCxnSpPr>
                <a:stCxn id="139" idx="5"/>
                <a:endCxn id="141" idx="3"/>
              </p:cNvCxnSpPr>
              <p:nvPr/>
            </p:nvCxnSpPr>
            <p:spPr>
              <a:xfrm rot="16200000" flipH="1">
                <a:off x="3841310" y="4705145"/>
                <a:ext cx="12700" cy="1457077"/>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Curved Connector 151"/>
              <p:cNvCxnSpPr>
                <a:stCxn id="141" idx="5"/>
                <a:endCxn id="143" idx="3"/>
              </p:cNvCxnSpPr>
              <p:nvPr/>
            </p:nvCxnSpPr>
            <p:spPr>
              <a:xfrm rot="16200000" flipH="1">
                <a:off x="5586860" y="4705145"/>
                <a:ext cx="12700" cy="1457077"/>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126" name="Rectangle 125"/>
            <p:cNvSpPr/>
            <p:nvPr/>
          </p:nvSpPr>
          <p:spPr>
            <a:xfrm>
              <a:off x="4056222" y="259948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J1</a:t>
              </a:r>
              <a:endParaRPr lang="en-US" sz="1400" dirty="0">
                <a:solidFill>
                  <a:srgbClr val="0070C0"/>
                </a:solidFill>
              </a:endParaRPr>
            </a:p>
          </p:txBody>
        </p:sp>
        <p:sp>
          <p:nvSpPr>
            <p:cNvPr id="130" name="Rectangle 129"/>
            <p:cNvSpPr/>
            <p:nvPr/>
          </p:nvSpPr>
          <p:spPr>
            <a:xfrm>
              <a:off x="4909848" y="259948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J2</a:t>
              </a:r>
              <a:endParaRPr lang="en-US" sz="1400" dirty="0">
                <a:solidFill>
                  <a:srgbClr val="0070C0"/>
                </a:solidFill>
              </a:endParaRPr>
            </a:p>
          </p:txBody>
        </p:sp>
        <p:sp>
          <p:nvSpPr>
            <p:cNvPr id="132" name="Rectangle 131"/>
            <p:cNvSpPr/>
            <p:nvPr/>
          </p:nvSpPr>
          <p:spPr>
            <a:xfrm>
              <a:off x="4485178" y="371175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J3</a:t>
              </a:r>
              <a:endParaRPr lang="en-US" sz="1400" dirty="0">
                <a:solidFill>
                  <a:srgbClr val="0070C0"/>
                </a:solidFill>
              </a:endParaRPr>
            </a:p>
          </p:txBody>
        </p:sp>
        <p:sp>
          <p:nvSpPr>
            <p:cNvPr id="133" name="Rectangle 132"/>
            <p:cNvSpPr/>
            <p:nvPr/>
          </p:nvSpPr>
          <p:spPr>
            <a:xfrm>
              <a:off x="5800691" y="259948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J4</a:t>
              </a:r>
              <a:endParaRPr lang="en-US" sz="1400" dirty="0">
                <a:solidFill>
                  <a:srgbClr val="0070C0"/>
                </a:solidFill>
              </a:endParaRPr>
            </a:p>
          </p:txBody>
        </p:sp>
        <p:sp>
          <p:nvSpPr>
            <p:cNvPr id="134" name="Rectangle 133"/>
            <p:cNvSpPr/>
            <p:nvPr/>
          </p:nvSpPr>
          <p:spPr>
            <a:xfrm>
              <a:off x="6237078" y="371175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J5</a:t>
              </a:r>
              <a:endParaRPr lang="en-US" sz="1400" dirty="0">
                <a:solidFill>
                  <a:srgbClr val="0070C0"/>
                </a:solidFill>
              </a:endParaRPr>
            </a:p>
          </p:txBody>
        </p:sp>
        <p:cxnSp>
          <p:nvCxnSpPr>
            <p:cNvPr id="137" name="Curved Connector 136"/>
            <p:cNvCxnSpPr>
              <a:stCxn id="143" idx="5"/>
              <a:endCxn id="145" idx="3"/>
            </p:cNvCxnSpPr>
            <p:nvPr/>
          </p:nvCxnSpPr>
          <p:spPr>
            <a:xfrm rot="16200000" flipH="1">
              <a:off x="7726801" y="3166508"/>
              <a:ext cx="12700" cy="584303"/>
            </a:xfrm>
            <a:prstGeom prst="curvedConnector3">
              <a:avLst>
                <a:gd name="adj1" fmla="val 227043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2" name="Title 5"/>
          <p:cNvSpPr>
            <a:spLocks noGrp="1"/>
          </p:cNvSpPr>
          <p:nvPr>
            <p:ph type="title"/>
          </p:nvPr>
        </p:nvSpPr>
        <p:spPr>
          <a:xfrm>
            <a:off x="264920" y="-964"/>
            <a:ext cx="8879080" cy="726632"/>
          </a:xfrm>
        </p:spPr>
        <p:txBody>
          <a:bodyPr>
            <a:normAutofit/>
          </a:bodyPr>
          <a:lstStyle/>
          <a:p>
            <a:pPr algn="l"/>
            <a:r>
              <a:rPr lang="en-US" sz="3200" dirty="0" err="1"/>
              <a:t>DiffSplice</a:t>
            </a:r>
            <a:r>
              <a:rPr lang="en-US" sz="3200" dirty="0"/>
              <a:t> </a:t>
            </a:r>
            <a:r>
              <a:rPr lang="en-US" sz="3200" dirty="0" smtClean="0"/>
              <a:t>– </a:t>
            </a:r>
            <a:r>
              <a:rPr lang="en-US" sz="3200" dirty="0"/>
              <a:t>Alternative Splicing Modules (ASMs</a:t>
            </a:r>
            <a:r>
              <a:rPr lang="en-US" sz="3200" dirty="0" smtClean="0"/>
              <a:t>)</a:t>
            </a:r>
            <a:endParaRPr lang="en-US" sz="3200" dirty="0"/>
          </a:p>
        </p:txBody>
      </p:sp>
    </p:spTree>
    <p:extLst>
      <p:ext uri="{BB962C8B-B14F-4D97-AF65-F5344CB8AC3E}">
        <p14:creationId xmlns:p14="http://schemas.microsoft.com/office/powerpoint/2010/main" val="3368780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5740" y="762000"/>
            <a:ext cx="8732520" cy="5624513"/>
            <a:chOff x="205740" y="1143000"/>
            <a:chExt cx="8732520" cy="5624513"/>
          </a:xfrm>
        </p:grpSpPr>
        <p:pic>
          <p:nvPicPr>
            <p:cNvPr id="1026" name="Picture 2"/>
            <p:cNvPicPr>
              <a:picLocks noChangeAspect="1" noChangeArrowheads="1"/>
            </p:cNvPicPr>
            <p:nvPr/>
          </p:nvPicPr>
          <p:blipFill>
            <a:blip r:embed="rId3" cstate="print"/>
            <a:srcRect/>
            <a:stretch>
              <a:fillRect/>
            </a:stretch>
          </p:blipFill>
          <p:spPr bwMode="auto">
            <a:xfrm>
              <a:off x="205740" y="1143000"/>
              <a:ext cx="8732520" cy="546354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5861" t="12377" r="35531"/>
            <a:stretch>
              <a:fillRect/>
            </a:stretch>
          </p:blipFill>
          <p:spPr bwMode="auto">
            <a:xfrm>
              <a:off x="3657600" y="5486400"/>
              <a:ext cx="1524000" cy="1281113"/>
            </a:xfrm>
            <a:prstGeom prst="rect">
              <a:avLst/>
            </a:prstGeom>
            <a:noFill/>
            <a:ln w="9525">
              <a:noFill/>
              <a:miter lim="800000"/>
              <a:headEnd/>
              <a:tailEnd/>
            </a:ln>
          </p:spPr>
        </p:pic>
      </p:grpSp>
      <p:sp>
        <p:nvSpPr>
          <p:cNvPr id="2" name="Title 1"/>
          <p:cNvSpPr>
            <a:spLocks noGrp="1"/>
          </p:cNvSpPr>
          <p:nvPr>
            <p:ph type="title"/>
          </p:nvPr>
        </p:nvSpPr>
        <p:spPr>
          <a:xfrm>
            <a:off x="723900" y="76200"/>
            <a:ext cx="7696200" cy="914400"/>
          </a:xfrm>
        </p:spPr>
        <p:txBody>
          <a:bodyPr>
            <a:normAutofit fontScale="90000"/>
          </a:bodyPr>
          <a:lstStyle/>
          <a:p>
            <a:r>
              <a:rPr lang="en-US" dirty="0" smtClean="0"/>
              <a:t>Genome, Transcriptome, Proteome</a:t>
            </a:r>
            <a:endParaRPr lang="en-US" dirty="0"/>
          </a:p>
        </p:txBody>
      </p:sp>
      <p:sp>
        <p:nvSpPr>
          <p:cNvPr id="5" name="TextBox 4"/>
          <p:cNvSpPr txBox="1"/>
          <p:nvPr/>
        </p:nvSpPr>
        <p:spPr>
          <a:xfrm>
            <a:off x="304800" y="1066800"/>
            <a:ext cx="2253822" cy="646331"/>
          </a:xfrm>
          <a:prstGeom prst="rect">
            <a:avLst/>
          </a:prstGeom>
          <a:noFill/>
        </p:spPr>
        <p:txBody>
          <a:bodyPr wrap="none" rtlCol="0">
            <a:spAutoFit/>
          </a:bodyPr>
          <a:lstStyle/>
          <a:p>
            <a:pPr algn="ctr"/>
            <a:r>
              <a:rPr lang="en-US" dirty="0" smtClean="0">
                <a:solidFill>
                  <a:srgbClr val="0000FF"/>
                </a:solidFill>
              </a:rPr>
              <a:t>Schematic illustration </a:t>
            </a:r>
          </a:p>
          <a:p>
            <a:pPr algn="ctr"/>
            <a:r>
              <a:rPr lang="en-US" dirty="0" smtClean="0">
                <a:solidFill>
                  <a:srgbClr val="0000FF"/>
                </a:solidFill>
              </a:rPr>
              <a:t>of a eukaryotic cell</a:t>
            </a:r>
            <a:endParaRPr lang="en-US" dirty="0">
              <a:solidFill>
                <a:srgbClr val="0000FF"/>
              </a:solidFill>
            </a:endParaRPr>
          </a:p>
        </p:txBody>
      </p:sp>
      <p:sp>
        <p:nvSpPr>
          <p:cNvPr id="8" name="TextBox 7"/>
          <p:cNvSpPr txBox="1"/>
          <p:nvPr/>
        </p:nvSpPr>
        <p:spPr>
          <a:xfrm>
            <a:off x="2590800" y="5486400"/>
            <a:ext cx="906017" cy="646331"/>
          </a:xfrm>
          <a:prstGeom prst="rect">
            <a:avLst/>
          </a:prstGeom>
          <a:noFill/>
        </p:spPr>
        <p:txBody>
          <a:bodyPr wrap="none" rtlCol="0">
            <a:spAutoFit/>
          </a:bodyPr>
          <a:lstStyle/>
          <a:p>
            <a:pPr algn="ctr"/>
            <a:r>
              <a:rPr lang="en-US" dirty="0" smtClean="0"/>
              <a:t>cell </a:t>
            </a:r>
          </a:p>
          <a:p>
            <a:r>
              <a:rPr lang="en-US" dirty="0" smtClean="0"/>
              <a:t>nucleus</a:t>
            </a:r>
            <a:endParaRPr lang="en-US" dirty="0"/>
          </a:p>
        </p:txBody>
      </p:sp>
      <p:sp>
        <p:nvSpPr>
          <p:cNvPr id="10" name="TextBox 9"/>
          <p:cNvSpPr txBox="1"/>
          <p:nvPr/>
        </p:nvSpPr>
        <p:spPr>
          <a:xfrm>
            <a:off x="4114800" y="6019800"/>
            <a:ext cx="609462" cy="369332"/>
          </a:xfrm>
          <a:prstGeom prst="rect">
            <a:avLst/>
          </a:prstGeom>
          <a:noFill/>
        </p:spPr>
        <p:txBody>
          <a:bodyPr wrap="none" rtlCol="0">
            <a:spAutoFit/>
          </a:bodyPr>
          <a:lstStyle/>
          <a:p>
            <a:r>
              <a:rPr lang="en-US" dirty="0" smtClean="0"/>
              <a:t>DNA</a:t>
            </a:r>
            <a:endParaRPr lang="en-US" dirty="0"/>
          </a:p>
        </p:txBody>
      </p:sp>
      <p:sp>
        <p:nvSpPr>
          <p:cNvPr id="11" name="TextBox 10"/>
          <p:cNvSpPr txBox="1"/>
          <p:nvPr/>
        </p:nvSpPr>
        <p:spPr>
          <a:xfrm>
            <a:off x="4589771" y="5105400"/>
            <a:ext cx="591829" cy="369332"/>
          </a:xfrm>
          <a:prstGeom prst="rect">
            <a:avLst/>
          </a:prstGeom>
          <a:noFill/>
        </p:spPr>
        <p:txBody>
          <a:bodyPr wrap="none" rtlCol="0">
            <a:spAutoFit/>
          </a:bodyPr>
          <a:lstStyle/>
          <a:p>
            <a:r>
              <a:rPr lang="en-US" dirty="0" smtClean="0"/>
              <a:t>RNA</a:t>
            </a:r>
            <a:endParaRPr lang="en-US" dirty="0"/>
          </a:p>
        </p:txBody>
      </p:sp>
      <p:sp>
        <p:nvSpPr>
          <p:cNvPr id="12" name="TextBox 11"/>
          <p:cNvSpPr txBox="1"/>
          <p:nvPr/>
        </p:nvSpPr>
        <p:spPr>
          <a:xfrm>
            <a:off x="6096003" y="3962400"/>
            <a:ext cx="2232855" cy="923330"/>
          </a:xfrm>
          <a:prstGeom prst="rect">
            <a:avLst/>
          </a:prstGeom>
          <a:noFill/>
        </p:spPr>
        <p:txBody>
          <a:bodyPr wrap="none" rtlCol="0">
            <a:spAutoFit/>
          </a:bodyPr>
          <a:lstStyle/>
          <a:p>
            <a:pPr algn="ctr"/>
            <a:r>
              <a:rPr lang="en-US" dirty="0" smtClean="0">
                <a:solidFill>
                  <a:srgbClr val="C00000"/>
                </a:solidFill>
              </a:rPr>
              <a:t>The transcriptome is</a:t>
            </a:r>
            <a:br>
              <a:rPr lang="en-US" dirty="0" smtClean="0">
                <a:solidFill>
                  <a:srgbClr val="C00000"/>
                </a:solidFill>
              </a:rPr>
            </a:br>
            <a:r>
              <a:rPr lang="en-US" dirty="0" smtClean="0">
                <a:solidFill>
                  <a:srgbClr val="C00000"/>
                </a:solidFill>
              </a:rPr>
              <a:t>all RNA molecules</a:t>
            </a:r>
            <a:br>
              <a:rPr lang="en-US" dirty="0" smtClean="0">
                <a:solidFill>
                  <a:srgbClr val="C00000"/>
                </a:solidFill>
              </a:rPr>
            </a:br>
            <a:r>
              <a:rPr lang="en-US" dirty="0" smtClean="0">
                <a:solidFill>
                  <a:srgbClr val="C00000"/>
                </a:solidFill>
              </a:rPr>
              <a:t>transcribed from DNA</a:t>
            </a:r>
          </a:p>
        </p:txBody>
      </p:sp>
      <p:sp>
        <p:nvSpPr>
          <p:cNvPr id="31" name="TextBox 30"/>
          <p:cNvSpPr txBox="1"/>
          <p:nvPr/>
        </p:nvSpPr>
        <p:spPr>
          <a:xfrm>
            <a:off x="2438400" y="2209800"/>
            <a:ext cx="955903" cy="369332"/>
          </a:xfrm>
          <a:prstGeom prst="rect">
            <a:avLst/>
          </a:prstGeom>
          <a:noFill/>
        </p:spPr>
        <p:txBody>
          <a:bodyPr wrap="none" rtlCol="0">
            <a:spAutoFit/>
          </a:bodyPr>
          <a:lstStyle/>
          <a:p>
            <a:r>
              <a:rPr lang="en-US" dirty="0" smtClean="0"/>
              <a:t>Proteins</a:t>
            </a:r>
            <a:endParaRPr lang="en-US" dirty="0"/>
          </a:p>
        </p:txBody>
      </p:sp>
      <p:sp>
        <p:nvSpPr>
          <p:cNvPr id="33" name="TextBox 32"/>
          <p:cNvSpPr txBox="1"/>
          <p:nvPr/>
        </p:nvSpPr>
        <p:spPr>
          <a:xfrm>
            <a:off x="3886200" y="6324600"/>
            <a:ext cx="989374" cy="369332"/>
          </a:xfrm>
          <a:prstGeom prst="rect">
            <a:avLst/>
          </a:prstGeom>
          <a:noFill/>
        </p:spPr>
        <p:txBody>
          <a:bodyPr wrap="none" rtlCol="0">
            <a:spAutoFit/>
          </a:bodyPr>
          <a:lstStyle/>
          <a:p>
            <a:pPr algn="ctr"/>
            <a:r>
              <a:rPr lang="en-US" dirty="0" smtClean="0">
                <a:solidFill>
                  <a:srgbClr val="C00000"/>
                </a:solidFill>
              </a:rPr>
              <a:t>Genome</a:t>
            </a:r>
            <a:endParaRPr lang="en-US" dirty="0">
              <a:solidFill>
                <a:srgbClr val="C00000"/>
              </a:solidFill>
            </a:endParaRPr>
          </a:p>
        </p:txBody>
      </p:sp>
      <p:sp>
        <p:nvSpPr>
          <p:cNvPr id="34" name="TextBox 33"/>
          <p:cNvSpPr txBox="1"/>
          <p:nvPr/>
        </p:nvSpPr>
        <p:spPr>
          <a:xfrm>
            <a:off x="1295400" y="2590800"/>
            <a:ext cx="1112997" cy="369332"/>
          </a:xfrm>
          <a:prstGeom prst="rect">
            <a:avLst/>
          </a:prstGeom>
          <a:noFill/>
        </p:spPr>
        <p:txBody>
          <a:bodyPr wrap="none" rtlCol="0">
            <a:spAutoFit/>
          </a:bodyPr>
          <a:lstStyle/>
          <a:p>
            <a:pPr algn="ctr"/>
            <a:r>
              <a:rPr lang="en-US" dirty="0" smtClean="0">
                <a:solidFill>
                  <a:srgbClr val="C00000"/>
                </a:solidFill>
              </a:rPr>
              <a:t>Proteome</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4471771" y="1409874"/>
            <a:ext cx="2346080" cy="1469924"/>
          </a:xfrm>
          <a:prstGeom prst="roundRect">
            <a:avLst/>
          </a:prstGeom>
          <a:solidFill>
            <a:schemeClr val="accent1">
              <a:lumMod val="20000"/>
              <a:lumOff val="8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2706380" y="1409874"/>
            <a:ext cx="1476917" cy="1469924"/>
          </a:xfrm>
          <a:prstGeom prst="roundRect">
            <a:avLst/>
          </a:prstGeom>
          <a:solidFill>
            <a:schemeClr val="accent1">
              <a:lumMod val="20000"/>
              <a:lumOff val="8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247152" y="4295963"/>
            <a:ext cx="2988185" cy="1420049"/>
            <a:chOff x="1247152" y="4295963"/>
            <a:chExt cx="2988185" cy="1420049"/>
          </a:xfrm>
        </p:grpSpPr>
        <p:sp>
          <p:nvSpPr>
            <p:cNvPr id="60" name="Rectangle 59"/>
            <p:cNvSpPr/>
            <p:nvPr/>
          </p:nvSpPr>
          <p:spPr>
            <a:xfrm>
              <a:off x="1247152" y="5182104"/>
              <a:ext cx="721672"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source</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61" name="Rectangle 60"/>
            <p:cNvSpPr/>
            <p:nvPr/>
          </p:nvSpPr>
          <p:spPr>
            <a:xfrm>
              <a:off x="3731673" y="5182104"/>
              <a:ext cx="503664"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sink</a:t>
              </a:r>
              <a:endParaRPr lang="en-US" sz="1400" dirty="0">
                <a:latin typeface="Arial" panose="020B0604020202020204" pitchFamily="34" charset="0"/>
                <a:ea typeface="Verdana" panose="020B0604030504040204" pitchFamily="34" charset="0"/>
                <a:cs typeface="Arial" panose="020B0604020202020204" pitchFamily="34" charset="0"/>
              </a:endParaRPr>
            </a:p>
          </p:txBody>
        </p:sp>
        <p:grpSp>
          <p:nvGrpSpPr>
            <p:cNvPr id="62" name="Group 61"/>
            <p:cNvGrpSpPr/>
            <p:nvPr/>
          </p:nvGrpSpPr>
          <p:grpSpPr>
            <a:xfrm>
              <a:off x="1774189" y="4295963"/>
              <a:ext cx="2153513" cy="1420049"/>
              <a:chOff x="3092466" y="2146413"/>
              <a:chExt cx="2153513" cy="1420049"/>
            </a:xfrm>
          </p:grpSpPr>
          <p:grpSp>
            <p:nvGrpSpPr>
              <p:cNvPr id="63" name="Group 62"/>
              <p:cNvGrpSpPr/>
              <p:nvPr/>
            </p:nvGrpSpPr>
            <p:grpSpPr>
              <a:xfrm>
                <a:off x="3092466" y="2657372"/>
                <a:ext cx="2153513" cy="407963"/>
                <a:chOff x="2764554" y="5085466"/>
                <a:chExt cx="2153513" cy="407963"/>
              </a:xfrm>
            </p:grpSpPr>
            <p:sp>
              <p:nvSpPr>
                <p:cNvPr id="69" name="Oval 68"/>
                <p:cNvSpPr/>
                <p:nvPr/>
              </p:nvSpPr>
              <p:spPr>
                <a:xfrm>
                  <a:off x="276455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E1</a:t>
                  </a:r>
                  <a:endParaRPr lang="en-US" sz="1400" dirty="0">
                    <a:solidFill>
                      <a:schemeClr val="tx1"/>
                    </a:solidFill>
                    <a:latin typeface="Arial" panose="020B0604020202020204" pitchFamily="34" charset="0"/>
                    <a:cs typeface="Arial" panose="020B0604020202020204" pitchFamily="34" charset="0"/>
                  </a:endParaRPr>
                </a:p>
              </p:txBody>
            </p:sp>
            <p:sp>
              <p:nvSpPr>
                <p:cNvPr id="70" name="Oval 69"/>
                <p:cNvSpPr/>
                <p:nvPr/>
              </p:nvSpPr>
              <p:spPr>
                <a:xfrm>
                  <a:off x="3637329" y="5085466"/>
                  <a:ext cx="407963" cy="40796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E2</a:t>
                  </a:r>
                  <a:endParaRPr lang="en-US" sz="1400" dirty="0">
                    <a:solidFill>
                      <a:schemeClr val="tx1"/>
                    </a:solidFill>
                    <a:latin typeface="Arial" panose="020B0604020202020204" pitchFamily="34" charset="0"/>
                    <a:cs typeface="Arial" panose="020B0604020202020204" pitchFamily="34" charset="0"/>
                  </a:endParaRPr>
                </a:p>
              </p:txBody>
            </p:sp>
            <p:sp>
              <p:nvSpPr>
                <p:cNvPr id="71" name="Oval 70"/>
                <p:cNvSpPr/>
                <p:nvPr/>
              </p:nvSpPr>
              <p:spPr>
                <a:xfrm>
                  <a:off x="451010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E3</a:t>
                  </a:r>
                  <a:endParaRPr lang="en-US" sz="1400" dirty="0">
                    <a:solidFill>
                      <a:schemeClr val="tx1"/>
                    </a:solidFill>
                    <a:latin typeface="Arial" panose="020B0604020202020204" pitchFamily="34" charset="0"/>
                    <a:cs typeface="Arial" panose="020B0604020202020204" pitchFamily="34" charset="0"/>
                  </a:endParaRPr>
                </a:p>
              </p:txBody>
            </p:sp>
            <p:cxnSp>
              <p:nvCxnSpPr>
                <p:cNvPr id="72" name="Curved Connector 71"/>
                <p:cNvCxnSpPr>
                  <a:stCxn id="69" idx="7"/>
                  <a:endCxn id="70" idx="1"/>
                </p:cNvCxnSpPr>
                <p:nvPr/>
              </p:nvCxnSpPr>
              <p:spPr>
                <a:xfrm rot="5400000" flipH="1" flipV="1">
                  <a:off x="3404923" y="4853060"/>
                  <a:ext cx="12700" cy="584302"/>
                </a:xfrm>
                <a:prstGeom prst="curvedConnector3">
                  <a:avLst>
                    <a:gd name="adj1" fmla="val 227043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70" idx="7"/>
                  <a:endCxn id="71" idx="1"/>
                </p:cNvCxnSpPr>
                <p:nvPr/>
              </p:nvCxnSpPr>
              <p:spPr>
                <a:xfrm rot="5400000" flipH="1" flipV="1">
                  <a:off x="4277698" y="4853060"/>
                  <a:ext cx="12700" cy="584302"/>
                </a:xfrm>
                <a:prstGeom prst="curvedConnector3">
                  <a:avLst>
                    <a:gd name="adj1" fmla="val 227043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69" idx="5"/>
                  <a:endCxn id="71" idx="3"/>
                </p:cNvCxnSpPr>
                <p:nvPr/>
              </p:nvCxnSpPr>
              <p:spPr>
                <a:xfrm rot="16200000" flipH="1">
                  <a:off x="3841310" y="4705145"/>
                  <a:ext cx="12700" cy="1457077"/>
                </a:xfrm>
                <a:prstGeom prst="curvedConnector3">
                  <a:avLst>
                    <a:gd name="adj1" fmla="val 227043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66" name="Rectangle 65"/>
              <p:cNvSpPr/>
              <p:nvPr/>
            </p:nvSpPr>
            <p:spPr>
              <a:xfrm>
                <a:off x="3553356" y="214641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J1</a:t>
                </a:r>
                <a:endParaRPr lang="en-US" sz="1400" dirty="0">
                  <a:solidFill>
                    <a:srgbClr val="0070C0"/>
                  </a:solidFill>
                </a:endParaRPr>
              </a:p>
            </p:txBody>
          </p:sp>
          <p:sp>
            <p:nvSpPr>
              <p:cNvPr id="67" name="Rectangle 66"/>
              <p:cNvSpPr/>
              <p:nvPr/>
            </p:nvSpPr>
            <p:spPr>
              <a:xfrm>
                <a:off x="4406982" y="214641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J2</a:t>
                </a:r>
                <a:endParaRPr lang="en-US" sz="1400" dirty="0">
                  <a:solidFill>
                    <a:srgbClr val="0070C0"/>
                  </a:solidFill>
                </a:endParaRPr>
              </a:p>
            </p:txBody>
          </p:sp>
          <p:sp>
            <p:nvSpPr>
              <p:cNvPr id="68" name="Rectangle 67"/>
              <p:cNvSpPr/>
              <p:nvPr/>
            </p:nvSpPr>
            <p:spPr>
              <a:xfrm>
                <a:off x="3982312" y="325868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J3</a:t>
                </a:r>
                <a:endParaRPr lang="en-US" sz="1400" dirty="0">
                  <a:solidFill>
                    <a:srgbClr val="0070C0"/>
                  </a:solidFill>
                </a:endParaRPr>
              </a:p>
            </p:txBody>
          </p:sp>
        </p:grpSp>
        <p:sp>
          <p:nvSpPr>
            <p:cNvPr id="75" name="Rectangle 74"/>
            <p:cNvSpPr/>
            <p:nvPr/>
          </p:nvSpPr>
          <p:spPr>
            <a:xfrm>
              <a:off x="1247152" y="4303181"/>
              <a:ext cx="673582"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ASM1</a:t>
              </a:r>
              <a:endParaRPr lang="en-US" sz="1400" dirty="0">
                <a:latin typeface="Arial" panose="020B0604020202020204" pitchFamily="34" charset="0"/>
                <a:ea typeface="Verdana" panose="020B0604030504040204" pitchFamily="34" charset="0"/>
                <a:cs typeface="Arial" panose="020B0604020202020204" pitchFamily="34" charset="0"/>
              </a:endParaRPr>
            </a:p>
          </p:txBody>
        </p:sp>
      </p:grpSp>
      <p:grpSp>
        <p:nvGrpSpPr>
          <p:cNvPr id="6" name="Group 5"/>
          <p:cNvGrpSpPr/>
          <p:nvPr/>
        </p:nvGrpSpPr>
        <p:grpSpPr>
          <a:xfrm>
            <a:off x="4734996" y="4295963"/>
            <a:ext cx="3838980" cy="1420049"/>
            <a:chOff x="4734996" y="4295963"/>
            <a:chExt cx="3838980" cy="1420049"/>
          </a:xfrm>
        </p:grpSpPr>
        <p:sp>
          <p:nvSpPr>
            <p:cNvPr id="92" name="Rectangle 91"/>
            <p:cNvSpPr/>
            <p:nvPr/>
          </p:nvSpPr>
          <p:spPr>
            <a:xfrm>
              <a:off x="4734996" y="5182104"/>
              <a:ext cx="721672"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source</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93" name="Rectangle 92"/>
            <p:cNvSpPr/>
            <p:nvPr/>
          </p:nvSpPr>
          <p:spPr>
            <a:xfrm>
              <a:off x="8070312" y="5182104"/>
              <a:ext cx="503664"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sink</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94" name="Rectangle 93"/>
            <p:cNvSpPr/>
            <p:nvPr/>
          </p:nvSpPr>
          <p:spPr>
            <a:xfrm>
              <a:off x="4734996" y="4303181"/>
              <a:ext cx="673582"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ASM2</a:t>
              </a:r>
              <a:endParaRPr lang="en-US" sz="1400" dirty="0">
                <a:latin typeface="Arial" panose="020B0604020202020204" pitchFamily="34" charset="0"/>
                <a:ea typeface="Verdana" panose="020B0604030504040204" pitchFamily="34" charset="0"/>
                <a:cs typeface="Arial" panose="020B0604020202020204" pitchFamily="34" charset="0"/>
              </a:endParaRPr>
            </a:p>
          </p:txBody>
        </p:sp>
        <p:grpSp>
          <p:nvGrpSpPr>
            <p:cNvPr id="117" name="Group 116"/>
            <p:cNvGrpSpPr/>
            <p:nvPr/>
          </p:nvGrpSpPr>
          <p:grpSpPr>
            <a:xfrm>
              <a:off x="5239928" y="4295963"/>
              <a:ext cx="3026289" cy="1420049"/>
              <a:chOff x="5340882" y="2599483"/>
              <a:chExt cx="3026289" cy="1420049"/>
            </a:xfrm>
          </p:grpSpPr>
          <p:grpSp>
            <p:nvGrpSpPr>
              <p:cNvPr id="118" name="Group 117"/>
              <p:cNvGrpSpPr/>
              <p:nvPr/>
            </p:nvGrpSpPr>
            <p:grpSpPr>
              <a:xfrm>
                <a:off x="5340882" y="3110442"/>
                <a:ext cx="3026289" cy="407963"/>
                <a:chOff x="4510104" y="5085466"/>
                <a:chExt cx="3026289" cy="407963"/>
              </a:xfrm>
            </p:grpSpPr>
            <p:sp>
              <p:nvSpPr>
                <p:cNvPr id="127" name="Oval 126"/>
                <p:cNvSpPr/>
                <p:nvPr/>
              </p:nvSpPr>
              <p:spPr>
                <a:xfrm>
                  <a:off x="451010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E3</a:t>
                  </a:r>
                  <a:endParaRPr lang="en-US" sz="1400" dirty="0">
                    <a:solidFill>
                      <a:schemeClr val="tx1"/>
                    </a:solidFill>
                    <a:latin typeface="Arial" panose="020B0604020202020204" pitchFamily="34" charset="0"/>
                    <a:cs typeface="Arial" panose="020B0604020202020204" pitchFamily="34" charset="0"/>
                  </a:endParaRPr>
                </a:p>
              </p:txBody>
            </p:sp>
            <p:sp>
              <p:nvSpPr>
                <p:cNvPr id="128" name="Oval 127"/>
                <p:cNvSpPr/>
                <p:nvPr/>
              </p:nvSpPr>
              <p:spPr>
                <a:xfrm>
                  <a:off x="5382879" y="5085466"/>
                  <a:ext cx="407963" cy="40796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E4</a:t>
                  </a:r>
                  <a:endParaRPr lang="en-US" sz="1400" dirty="0">
                    <a:solidFill>
                      <a:schemeClr val="tx1"/>
                    </a:solidFill>
                    <a:latin typeface="Arial" panose="020B0604020202020204" pitchFamily="34" charset="0"/>
                    <a:cs typeface="Arial" panose="020B0604020202020204" pitchFamily="34" charset="0"/>
                  </a:endParaRPr>
                </a:p>
              </p:txBody>
            </p:sp>
            <p:sp>
              <p:nvSpPr>
                <p:cNvPr id="129" name="Oval 128"/>
                <p:cNvSpPr/>
                <p:nvPr/>
              </p:nvSpPr>
              <p:spPr>
                <a:xfrm>
                  <a:off x="6255654" y="5085466"/>
                  <a:ext cx="407963" cy="407963"/>
                </a:xfrm>
                <a:prstGeom prst="ellipse">
                  <a:avLst/>
                </a:prstGeom>
                <a:no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E5</a:t>
                  </a:r>
                  <a:endParaRPr lang="en-US" sz="1400" dirty="0">
                    <a:solidFill>
                      <a:schemeClr val="tx1"/>
                    </a:solidFill>
                    <a:latin typeface="Arial" panose="020B0604020202020204" pitchFamily="34" charset="0"/>
                    <a:cs typeface="Arial" panose="020B0604020202020204" pitchFamily="34" charset="0"/>
                  </a:endParaRPr>
                </a:p>
              </p:txBody>
            </p:sp>
            <p:sp>
              <p:nvSpPr>
                <p:cNvPr id="131" name="Oval 130"/>
                <p:cNvSpPr/>
                <p:nvPr/>
              </p:nvSpPr>
              <p:spPr>
                <a:xfrm>
                  <a:off x="7128430" y="5085466"/>
                  <a:ext cx="407963" cy="407963"/>
                </a:xfrm>
                <a:prstGeom prst="ellipse">
                  <a:avLst/>
                </a:prstGeom>
                <a:solidFill>
                  <a:schemeClr val="bg2"/>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TE</a:t>
                  </a:r>
                  <a:endParaRPr lang="en-US" sz="1400" dirty="0">
                    <a:solidFill>
                      <a:schemeClr val="tx1"/>
                    </a:solidFill>
                    <a:latin typeface="Arial" panose="020B0604020202020204" pitchFamily="34" charset="0"/>
                    <a:cs typeface="Arial" panose="020B0604020202020204" pitchFamily="34" charset="0"/>
                  </a:endParaRPr>
                </a:p>
              </p:txBody>
            </p:sp>
            <p:cxnSp>
              <p:nvCxnSpPr>
                <p:cNvPr id="135" name="Curved Connector 134"/>
                <p:cNvCxnSpPr>
                  <a:stCxn id="128" idx="7"/>
                  <a:endCxn id="131" idx="1"/>
                </p:cNvCxnSpPr>
                <p:nvPr/>
              </p:nvCxnSpPr>
              <p:spPr>
                <a:xfrm rot="5400000" flipH="1" flipV="1">
                  <a:off x="6459636" y="4416672"/>
                  <a:ext cx="12700" cy="1457078"/>
                </a:xfrm>
                <a:prstGeom prst="curvedConnector3">
                  <a:avLst>
                    <a:gd name="adj1" fmla="val 227043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stCxn id="127" idx="7"/>
                  <a:endCxn id="128" idx="1"/>
                </p:cNvCxnSpPr>
                <p:nvPr/>
              </p:nvCxnSpPr>
              <p:spPr>
                <a:xfrm rot="5400000" flipH="1" flipV="1">
                  <a:off x="5150473" y="4853060"/>
                  <a:ext cx="12700" cy="584302"/>
                </a:xfrm>
                <a:prstGeom prst="curvedConnector3">
                  <a:avLst>
                    <a:gd name="adj1" fmla="val 227043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urved Connector 137"/>
                <p:cNvCxnSpPr>
                  <a:stCxn id="127" idx="5"/>
                  <a:endCxn id="129" idx="3"/>
                </p:cNvCxnSpPr>
                <p:nvPr/>
              </p:nvCxnSpPr>
              <p:spPr>
                <a:xfrm rot="16200000" flipH="1">
                  <a:off x="5586860" y="4705145"/>
                  <a:ext cx="12700" cy="1457077"/>
                </a:xfrm>
                <a:prstGeom prst="curvedConnector3">
                  <a:avLst>
                    <a:gd name="adj1" fmla="val 227043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22" name="Rectangle 121"/>
              <p:cNvSpPr/>
              <p:nvPr/>
            </p:nvSpPr>
            <p:spPr>
              <a:xfrm>
                <a:off x="5800691" y="259948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J4</a:t>
                </a:r>
                <a:endParaRPr lang="en-US" sz="1400" dirty="0">
                  <a:solidFill>
                    <a:srgbClr val="0070C0"/>
                  </a:solidFill>
                </a:endParaRPr>
              </a:p>
            </p:txBody>
          </p:sp>
          <p:sp>
            <p:nvSpPr>
              <p:cNvPr id="123" name="Rectangle 122"/>
              <p:cNvSpPr/>
              <p:nvPr/>
            </p:nvSpPr>
            <p:spPr>
              <a:xfrm>
                <a:off x="6237078" y="371175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J5</a:t>
                </a:r>
                <a:endParaRPr lang="en-US" sz="1400" dirty="0">
                  <a:solidFill>
                    <a:srgbClr val="0070C0"/>
                  </a:solidFill>
                </a:endParaRPr>
              </a:p>
            </p:txBody>
          </p:sp>
          <p:cxnSp>
            <p:nvCxnSpPr>
              <p:cNvPr id="124" name="Curved Connector 123"/>
              <p:cNvCxnSpPr>
                <a:stCxn id="129" idx="5"/>
                <a:endCxn id="131" idx="3"/>
              </p:cNvCxnSpPr>
              <p:nvPr/>
            </p:nvCxnSpPr>
            <p:spPr>
              <a:xfrm rot="16200000" flipH="1">
                <a:off x="7726801" y="3166508"/>
                <a:ext cx="12700" cy="584303"/>
              </a:xfrm>
              <a:prstGeom prst="curvedConnector3">
                <a:avLst>
                  <a:gd name="adj1" fmla="val 227043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19" name="Rectangle 118"/>
          <p:cNvSpPr/>
          <p:nvPr/>
        </p:nvSpPr>
        <p:spPr>
          <a:xfrm>
            <a:off x="85400" y="1744871"/>
            <a:ext cx="617477" cy="338554"/>
          </a:xfrm>
          <a:prstGeom prst="rect">
            <a:avLst/>
          </a:prstGeom>
        </p:spPr>
        <p:txBody>
          <a:bodyPr wrap="none">
            <a:spAutoFit/>
          </a:bodyPr>
          <a:lstStyle/>
          <a:p>
            <a:r>
              <a:rPr lang="en-US" sz="1600" dirty="0" smtClean="0">
                <a:latin typeface="Arial" panose="020B0604020202020204" pitchFamily="34" charset="0"/>
                <a:cs typeface="Arial" panose="020B0604020202020204" pitchFamily="34" charset="0"/>
              </a:rPr>
              <a:t>ESG</a:t>
            </a:r>
            <a:endParaRPr lang="en-US" sz="1600" dirty="0">
              <a:latin typeface="Arial" panose="020B0604020202020204" pitchFamily="34" charset="0"/>
              <a:cs typeface="Arial" panose="020B0604020202020204" pitchFamily="34" charset="0"/>
            </a:endParaRPr>
          </a:p>
        </p:txBody>
      </p:sp>
      <p:sp>
        <p:nvSpPr>
          <p:cNvPr id="120" name="Rectangle 119"/>
          <p:cNvSpPr/>
          <p:nvPr/>
        </p:nvSpPr>
        <p:spPr>
          <a:xfrm>
            <a:off x="85400" y="3446004"/>
            <a:ext cx="628698" cy="338554"/>
          </a:xfrm>
          <a:prstGeom prst="rect">
            <a:avLst/>
          </a:prstGeom>
        </p:spPr>
        <p:txBody>
          <a:bodyPr wrap="none">
            <a:spAutoFit/>
          </a:bodyPr>
          <a:lstStyle/>
          <a:p>
            <a:r>
              <a:rPr lang="en-US" sz="1600" dirty="0" smtClean="0">
                <a:latin typeface="Arial" panose="020B0604020202020204" pitchFamily="34" charset="0"/>
                <a:cs typeface="Arial" panose="020B0604020202020204" pitchFamily="34" charset="0"/>
              </a:rPr>
              <a:t>ASM</a:t>
            </a:r>
            <a:endParaRPr lang="en-US" sz="1600" dirty="0">
              <a:latin typeface="Arial" panose="020B0604020202020204" pitchFamily="34" charset="0"/>
              <a:cs typeface="Arial" panose="020B0604020202020204" pitchFamily="34" charset="0"/>
            </a:endParaRPr>
          </a:p>
        </p:txBody>
      </p:sp>
      <p:grpSp>
        <p:nvGrpSpPr>
          <p:cNvPr id="121" name="Group 120"/>
          <p:cNvGrpSpPr/>
          <p:nvPr/>
        </p:nvGrpSpPr>
        <p:grpSpPr>
          <a:xfrm>
            <a:off x="1490344" y="1416104"/>
            <a:ext cx="5644614" cy="1420049"/>
            <a:chOff x="2722557" y="2599483"/>
            <a:chExt cx="5644614" cy="1420049"/>
          </a:xfrm>
        </p:grpSpPr>
        <p:grpSp>
          <p:nvGrpSpPr>
            <p:cNvPr id="125" name="Group 124"/>
            <p:cNvGrpSpPr/>
            <p:nvPr/>
          </p:nvGrpSpPr>
          <p:grpSpPr>
            <a:xfrm>
              <a:off x="2722557" y="3110442"/>
              <a:ext cx="5644614" cy="407963"/>
              <a:chOff x="1891779" y="5085466"/>
              <a:chExt cx="5644614" cy="407963"/>
            </a:xfrm>
          </p:grpSpPr>
          <p:sp>
            <p:nvSpPr>
              <p:cNvPr id="139" name="Oval 138"/>
              <p:cNvSpPr/>
              <p:nvPr/>
            </p:nvSpPr>
            <p:spPr>
              <a:xfrm>
                <a:off x="276455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E1</a:t>
                </a:r>
                <a:endParaRPr lang="en-US" sz="1400" dirty="0">
                  <a:solidFill>
                    <a:schemeClr val="tx1"/>
                  </a:solidFill>
                  <a:latin typeface="Arial" panose="020B0604020202020204" pitchFamily="34" charset="0"/>
                  <a:cs typeface="Arial" panose="020B0604020202020204" pitchFamily="34" charset="0"/>
                </a:endParaRPr>
              </a:p>
            </p:txBody>
          </p:sp>
          <p:sp>
            <p:nvSpPr>
              <p:cNvPr id="140" name="Oval 139"/>
              <p:cNvSpPr/>
              <p:nvPr/>
            </p:nvSpPr>
            <p:spPr>
              <a:xfrm>
                <a:off x="3637329"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E2</a:t>
                </a:r>
                <a:endParaRPr lang="en-US" sz="1400" dirty="0">
                  <a:solidFill>
                    <a:schemeClr val="tx1"/>
                  </a:solidFill>
                  <a:latin typeface="Arial" panose="020B0604020202020204" pitchFamily="34" charset="0"/>
                  <a:cs typeface="Arial" panose="020B0604020202020204" pitchFamily="34" charset="0"/>
                </a:endParaRPr>
              </a:p>
            </p:txBody>
          </p:sp>
          <p:sp>
            <p:nvSpPr>
              <p:cNvPr id="141" name="Oval 140"/>
              <p:cNvSpPr/>
              <p:nvPr/>
            </p:nvSpPr>
            <p:spPr>
              <a:xfrm>
                <a:off x="451010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E3</a:t>
                </a:r>
                <a:endParaRPr lang="en-US" sz="1400" dirty="0">
                  <a:solidFill>
                    <a:schemeClr val="tx1"/>
                  </a:solidFill>
                  <a:latin typeface="Arial" panose="020B0604020202020204" pitchFamily="34" charset="0"/>
                  <a:cs typeface="Arial" panose="020B0604020202020204" pitchFamily="34" charset="0"/>
                </a:endParaRPr>
              </a:p>
            </p:txBody>
          </p:sp>
          <p:sp>
            <p:nvSpPr>
              <p:cNvPr id="142" name="Oval 141"/>
              <p:cNvSpPr/>
              <p:nvPr/>
            </p:nvSpPr>
            <p:spPr>
              <a:xfrm>
                <a:off x="5382879"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E4</a:t>
                </a:r>
                <a:endParaRPr lang="en-US" sz="1400" dirty="0">
                  <a:solidFill>
                    <a:schemeClr val="tx1"/>
                  </a:solidFill>
                  <a:latin typeface="Arial" panose="020B0604020202020204" pitchFamily="34" charset="0"/>
                  <a:cs typeface="Arial" panose="020B0604020202020204" pitchFamily="34" charset="0"/>
                </a:endParaRPr>
              </a:p>
            </p:txBody>
          </p:sp>
          <p:sp>
            <p:nvSpPr>
              <p:cNvPr id="143" name="Oval 142"/>
              <p:cNvSpPr/>
              <p:nvPr/>
            </p:nvSpPr>
            <p:spPr>
              <a:xfrm>
                <a:off x="625565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E5</a:t>
                </a:r>
                <a:endParaRPr lang="en-US" sz="1400" dirty="0">
                  <a:solidFill>
                    <a:schemeClr val="tx1"/>
                  </a:solidFill>
                  <a:latin typeface="Arial" panose="020B0604020202020204" pitchFamily="34" charset="0"/>
                  <a:cs typeface="Arial" panose="020B0604020202020204" pitchFamily="34" charset="0"/>
                </a:endParaRPr>
              </a:p>
            </p:txBody>
          </p:sp>
          <p:sp>
            <p:nvSpPr>
              <p:cNvPr id="144" name="Oval 143"/>
              <p:cNvSpPr/>
              <p:nvPr/>
            </p:nvSpPr>
            <p:spPr>
              <a:xfrm>
                <a:off x="1891779" y="5085466"/>
                <a:ext cx="407963" cy="407963"/>
              </a:xfrm>
              <a:prstGeom prst="ellipse">
                <a:avLst/>
              </a:prstGeom>
              <a:solidFill>
                <a:schemeClr val="bg2"/>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TS</a:t>
                </a:r>
                <a:endParaRPr lang="en-US" sz="1400" dirty="0">
                  <a:solidFill>
                    <a:schemeClr val="tx1"/>
                  </a:solidFill>
                  <a:latin typeface="Arial" panose="020B0604020202020204" pitchFamily="34" charset="0"/>
                  <a:cs typeface="Arial" panose="020B0604020202020204" pitchFamily="34" charset="0"/>
                </a:endParaRPr>
              </a:p>
            </p:txBody>
          </p:sp>
          <p:sp>
            <p:nvSpPr>
              <p:cNvPr id="145" name="Oval 144"/>
              <p:cNvSpPr/>
              <p:nvPr/>
            </p:nvSpPr>
            <p:spPr>
              <a:xfrm>
                <a:off x="7128430" y="5085466"/>
                <a:ext cx="407963" cy="407963"/>
              </a:xfrm>
              <a:prstGeom prst="ellipse">
                <a:avLst/>
              </a:prstGeom>
              <a:solidFill>
                <a:schemeClr val="bg2"/>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TE</a:t>
                </a:r>
                <a:endParaRPr lang="en-US" sz="1400" dirty="0">
                  <a:solidFill>
                    <a:schemeClr val="tx1"/>
                  </a:solidFill>
                  <a:latin typeface="Arial" panose="020B0604020202020204" pitchFamily="34" charset="0"/>
                  <a:cs typeface="Arial" panose="020B0604020202020204" pitchFamily="34" charset="0"/>
                </a:endParaRPr>
              </a:p>
            </p:txBody>
          </p:sp>
          <p:cxnSp>
            <p:nvCxnSpPr>
              <p:cNvPr id="146" name="Curved Connector 145"/>
              <p:cNvCxnSpPr>
                <a:stCxn id="144" idx="7"/>
                <a:endCxn id="139" idx="1"/>
              </p:cNvCxnSpPr>
              <p:nvPr/>
            </p:nvCxnSpPr>
            <p:spPr>
              <a:xfrm rot="5400000" flipH="1" flipV="1">
                <a:off x="2532148" y="4853060"/>
                <a:ext cx="12700" cy="584302"/>
              </a:xfrm>
              <a:prstGeom prst="curvedConnector3">
                <a:avLst>
                  <a:gd name="adj1" fmla="val 227043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Curved Connector 146"/>
              <p:cNvCxnSpPr>
                <a:stCxn id="139" idx="7"/>
                <a:endCxn id="140" idx="1"/>
              </p:cNvCxnSpPr>
              <p:nvPr/>
            </p:nvCxnSpPr>
            <p:spPr>
              <a:xfrm rot="5400000" flipH="1" flipV="1">
                <a:off x="3404923" y="4853060"/>
                <a:ext cx="12700" cy="584302"/>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Curved Connector 147"/>
              <p:cNvCxnSpPr>
                <a:stCxn id="140" idx="7"/>
                <a:endCxn id="141" idx="1"/>
              </p:cNvCxnSpPr>
              <p:nvPr/>
            </p:nvCxnSpPr>
            <p:spPr>
              <a:xfrm rot="5400000" flipH="1" flipV="1">
                <a:off x="4277698" y="4853060"/>
                <a:ext cx="12700" cy="584302"/>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Curved Connector 148"/>
              <p:cNvCxnSpPr>
                <a:stCxn id="142" idx="7"/>
                <a:endCxn id="145" idx="1"/>
              </p:cNvCxnSpPr>
              <p:nvPr/>
            </p:nvCxnSpPr>
            <p:spPr>
              <a:xfrm rot="5400000" flipH="1" flipV="1">
                <a:off x="6459636" y="4416672"/>
                <a:ext cx="12700" cy="1457078"/>
              </a:xfrm>
              <a:prstGeom prst="curvedConnector3">
                <a:avLst>
                  <a:gd name="adj1" fmla="val 227043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Curved Connector 149"/>
              <p:cNvCxnSpPr>
                <a:stCxn id="141" idx="7"/>
                <a:endCxn id="142" idx="1"/>
              </p:cNvCxnSpPr>
              <p:nvPr/>
            </p:nvCxnSpPr>
            <p:spPr>
              <a:xfrm rot="5400000" flipH="1" flipV="1">
                <a:off x="5150473" y="4853060"/>
                <a:ext cx="12700" cy="584302"/>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Curved Connector 150"/>
              <p:cNvCxnSpPr>
                <a:stCxn id="139" idx="5"/>
                <a:endCxn id="141" idx="3"/>
              </p:cNvCxnSpPr>
              <p:nvPr/>
            </p:nvCxnSpPr>
            <p:spPr>
              <a:xfrm rot="16200000" flipH="1">
                <a:off x="3841310" y="4705145"/>
                <a:ext cx="12700" cy="1457077"/>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Curved Connector 151"/>
              <p:cNvCxnSpPr>
                <a:stCxn id="141" idx="5"/>
                <a:endCxn id="143" idx="3"/>
              </p:cNvCxnSpPr>
              <p:nvPr/>
            </p:nvCxnSpPr>
            <p:spPr>
              <a:xfrm rot="16200000" flipH="1">
                <a:off x="5586860" y="4705145"/>
                <a:ext cx="12700" cy="1457077"/>
              </a:xfrm>
              <a:prstGeom prst="curvedConnector3">
                <a:avLst>
                  <a:gd name="adj1" fmla="val 227043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126" name="Rectangle 125"/>
            <p:cNvSpPr/>
            <p:nvPr/>
          </p:nvSpPr>
          <p:spPr>
            <a:xfrm>
              <a:off x="4056222" y="259948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J1</a:t>
              </a:r>
              <a:endParaRPr lang="en-US" sz="1400" dirty="0">
                <a:solidFill>
                  <a:srgbClr val="0070C0"/>
                </a:solidFill>
              </a:endParaRPr>
            </a:p>
          </p:txBody>
        </p:sp>
        <p:sp>
          <p:nvSpPr>
            <p:cNvPr id="130" name="Rectangle 129"/>
            <p:cNvSpPr/>
            <p:nvPr/>
          </p:nvSpPr>
          <p:spPr>
            <a:xfrm>
              <a:off x="4909848" y="259948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J2</a:t>
              </a:r>
              <a:endParaRPr lang="en-US" sz="1400" dirty="0">
                <a:solidFill>
                  <a:srgbClr val="0070C0"/>
                </a:solidFill>
              </a:endParaRPr>
            </a:p>
          </p:txBody>
        </p:sp>
        <p:sp>
          <p:nvSpPr>
            <p:cNvPr id="132" name="Rectangle 131"/>
            <p:cNvSpPr/>
            <p:nvPr/>
          </p:nvSpPr>
          <p:spPr>
            <a:xfrm>
              <a:off x="4485178" y="371175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J3</a:t>
              </a:r>
              <a:endParaRPr lang="en-US" sz="1400" dirty="0">
                <a:solidFill>
                  <a:srgbClr val="0070C0"/>
                </a:solidFill>
              </a:endParaRPr>
            </a:p>
          </p:txBody>
        </p:sp>
        <p:sp>
          <p:nvSpPr>
            <p:cNvPr id="133" name="Rectangle 132"/>
            <p:cNvSpPr/>
            <p:nvPr/>
          </p:nvSpPr>
          <p:spPr>
            <a:xfrm>
              <a:off x="5800691" y="259948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J4</a:t>
              </a:r>
              <a:endParaRPr lang="en-US" sz="1400" dirty="0">
                <a:solidFill>
                  <a:srgbClr val="0070C0"/>
                </a:solidFill>
              </a:endParaRPr>
            </a:p>
          </p:txBody>
        </p:sp>
        <p:sp>
          <p:nvSpPr>
            <p:cNvPr id="134" name="Rectangle 133"/>
            <p:cNvSpPr/>
            <p:nvPr/>
          </p:nvSpPr>
          <p:spPr>
            <a:xfrm>
              <a:off x="6237078" y="371175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J5</a:t>
              </a:r>
              <a:endParaRPr lang="en-US" sz="1400" dirty="0">
                <a:solidFill>
                  <a:srgbClr val="0070C0"/>
                </a:solidFill>
              </a:endParaRPr>
            </a:p>
          </p:txBody>
        </p:sp>
        <p:cxnSp>
          <p:nvCxnSpPr>
            <p:cNvPr id="137" name="Curved Connector 136"/>
            <p:cNvCxnSpPr>
              <a:stCxn id="143" idx="5"/>
              <a:endCxn id="145" idx="3"/>
            </p:cNvCxnSpPr>
            <p:nvPr/>
          </p:nvCxnSpPr>
          <p:spPr>
            <a:xfrm rot="16200000" flipH="1">
              <a:off x="7726801" y="3166508"/>
              <a:ext cx="12700" cy="584303"/>
            </a:xfrm>
            <a:prstGeom prst="curvedConnector3">
              <a:avLst>
                <a:gd name="adj1" fmla="val 227043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2444844" y="3975379"/>
            <a:ext cx="681597" cy="307777"/>
          </a:xfrm>
          <a:prstGeom prst="rect">
            <a:avLst/>
          </a:prstGeom>
        </p:spPr>
        <p:txBody>
          <a:bodyPr wrap="none">
            <a:spAutoFit/>
          </a:bodyPr>
          <a:lstStyle/>
          <a:p>
            <a:r>
              <a:rPr lang="en-US" sz="1400" dirty="0" smtClean="0">
                <a:solidFill>
                  <a:srgbClr val="FF0000"/>
                </a:solidFill>
                <a:latin typeface="Arial" panose="020B0604020202020204" pitchFamily="34" charset="0"/>
                <a:ea typeface="Verdana" panose="020B0604030504040204" pitchFamily="34" charset="0"/>
                <a:cs typeface="Arial" panose="020B0604020202020204" pitchFamily="34" charset="0"/>
              </a:rPr>
              <a:t>path 1</a:t>
            </a:r>
            <a:endParaRPr lang="en-US" sz="1400"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sp>
        <p:nvSpPr>
          <p:cNvPr id="95" name="Rectangle 94"/>
          <p:cNvSpPr/>
          <p:nvPr/>
        </p:nvSpPr>
        <p:spPr>
          <a:xfrm>
            <a:off x="2480739" y="5685899"/>
            <a:ext cx="681597" cy="307777"/>
          </a:xfrm>
          <a:prstGeom prst="rect">
            <a:avLst/>
          </a:prstGeom>
        </p:spPr>
        <p:txBody>
          <a:bodyPr wrap="none">
            <a:spAutoFit/>
          </a:bodyPr>
          <a:lstStyle/>
          <a:p>
            <a:r>
              <a:rPr lang="en-US" sz="1400" dirty="0" smtClean="0">
                <a:solidFill>
                  <a:srgbClr val="002060"/>
                </a:solidFill>
                <a:latin typeface="Arial" panose="020B0604020202020204" pitchFamily="34" charset="0"/>
                <a:ea typeface="Verdana" panose="020B0604030504040204" pitchFamily="34" charset="0"/>
                <a:cs typeface="Arial" panose="020B0604020202020204" pitchFamily="34" charset="0"/>
              </a:rPr>
              <a:t>path 2</a:t>
            </a:r>
            <a:endParaRPr lang="en-US" sz="1400" dirty="0">
              <a:solidFill>
                <a:srgbClr val="002060"/>
              </a:solidFill>
              <a:latin typeface="Arial" panose="020B0604020202020204" pitchFamily="34" charset="0"/>
              <a:ea typeface="Verdana" panose="020B0604030504040204" pitchFamily="34" charset="0"/>
              <a:cs typeface="Arial" panose="020B0604020202020204" pitchFamily="34" charset="0"/>
            </a:endParaRPr>
          </a:p>
        </p:txBody>
      </p:sp>
      <p:sp>
        <p:nvSpPr>
          <p:cNvPr id="96" name="Rectangle 95"/>
          <p:cNvSpPr/>
          <p:nvPr/>
        </p:nvSpPr>
        <p:spPr>
          <a:xfrm>
            <a:off x="5717367" y="3975379"/>
            <a:ext cx="681597" cy="307777"/>
          </a:xfrm>
          <a:prstGeom prst="rect">
            <a:avLst/>
          </a:prstGeom>
        </p:spPr>
        <p:txBody>
          <a:bodyPr wrap="none">
            <a:spAutoFit/>
          </a:bodyPr>
          <a:lstStyle/>
          <a:p>
            <a:r>
              <a:rPr lang="en-US" sz="1400" dirty="0" smtClean="0">
                <a:solidFill>
                  <a:srgbClr val="FF0000"/>
                </a:solidFill>
                <a:latin typeface="Arial" panose="020B0604020202020204" pitchFamily="34" charset="0"/>
                <a:ea typeface="Verdana" panose="020B0604030504040204" pitchFamily="34" charset="0"/>
                <a:cs typeface="Arial" panose="020B0604020202020204" pitchFamily="34" charset="0"/>
              </a:rPr>
              <a:t>path 1</a:t>
            </a:r>
            <a:endParaRPr lang="en-US" sz="1400"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sp>
        <p:nvSpPr>
          <p:cNvPr id="97" name="Rectangle 96"/>
          <p:cNvSpPr/>
          <p:nvPr/>
        </p:nvSpPr>
        <p:spPr>
          <a:xfrm>
            <a:off x="5726001" y="5689636"/>
            <a:ext cx="681597" cy="307777"/>
          </a:xfrm>
          <a:prstGeom prst="rect">
            <a:avLst/>
          </a:prstGeom>
        </p:spPr>
        <p:txBody>
          <a:bodyPr wrap="none">
            <a:spAutoFit/>
          </a:bodyPr>
          <a:lstStyle/>
          <a:p>
            <a:r>
              <a:rPr lang="en-US" sz="1400" dirty="0" smtClean="0">
                <a:solidFill>
                  <a:srgbClr val="002060"/>
                </a:solidFill>
                <a:latin typeface="Arial" panose="020B0604020202020204" pitchFamily="34" charset="0"/>
                <a:ea typeface="Verdana" panose="020B0604030504040204" pitchFamily="34" charset="0"/>
                <a:cs typeface="Arial" panose="020B0604020202020204" pitchFamily="34" charset="0"/>
              </a:rPr>
              <a:t>path 2</a:t>
            </a:r>
            <a:endParaRPr lang="en-US" sz="1400" dirty="0">
              <a:solidFill>
                <a:srgbClr val="002060"/>
              </a:solidFill>
              <a:latin typeface="Arial" panose="020B0604020202020204" pitchFamily="34" charset="0"/>
              <a:ea typeface="Verdana" panose="020B0604030504040204" pitchFamily="34" charset="0"/>
              <a:cs typeface="Arial" panose="020B0604020202020204" pitchFamily="34" charset="0"/>
            </a:endParaRPr>
          </a:p>
        </p:txBody>
      </p:sp>
      <p:grpSp>
        <p:nvGrpSpPr>
          <p:cNvPr id="98" name="Group 97"/>
          <p:cNvGrpSpPr/>
          <p:nvPr/>
        </p:nvGrpSpPr>
        <p:grpSpPr>
          <a:xfrm>
            <a:off x="8141715" y="1842560"/>
            <a:ext cx="761747" cy="2646474"/>
            <a:chOff x="1301866" y="1732413"/>
            <a:chExt cx="761747" cy="2646474"/>
          </a:xfrm>
        </p:grpSpPr>
        <p:sp>
          <p:nvSpPr>
            <p:cNvPr id="99" name="Rectangle 98"/>
            <p:cNvSpPr/>
            <p:nvPr/>
          </p:nvSpPr>
          <p:spPr>
            <a:xfrm>
              <a:off x="1301866" y="1732413"/>
              <a:ext cx="761747"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Level 0</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100" name="Rectangle 99"/>
            <p:cNvSpPr/>
            <p:nvPr/>
          </p:nvSpPr>
          <p:spPr>
            <a:xfrm>
              <a:off x="1301866" y="4071110"/>
              <a:ext cx="761747"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Level 1</a:t>
              </a:r>
              <a:endParaRPr lang="en-US" sz="1400" dirty="0">
                <a:latin typeface="Arial" panose="020B0604020202020204" pitchFamily="34" charset="0"/>
                <a:ea typeface="Verdana" panose="020B0604030504040204" pitchFamily="34" charset="0"/>
                <a:cs typeface="Arial" panose="020B0604020202020204" pitchFamily="34" charset="0"/>
              </a:endParaRPr>
            </a:p>
          </p:txBody>
        </p:sp>
        <p:cxnSp>
          <p:nvCxnSpPr>
            <p:cNvPr id="101" name="Straight Arrow Connector 100"/>
            <p:cNvCxnSpPr/>
            <p:nvPr/>
          </p:nvCxnSpPr>
          <p:spPr>
            <a:xfrm>
              <a:off x="1682739" y="2315421"/>
              <a:ext cx="0" cy="1424873"/>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4" name="Right Arrow 103"/>
          <p:cNvSpPr/>
          <p:nvPr/>
        </p:nvSpPr>
        <p:spPr>
          <a:xfrm rot="8100000">
            <a:off x="2784110" y="3181898"/>
            <a:ext cx="457201" cy="320476"/>
          </a:xfrm>
          <a:prstGeom prst="rightArrow">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5" name="Right Arrow 104"/>
          <p:cNvSpPr/>
          <p:nvPr/>
        </p:nvSpPr>
        <p:spPr>
          <a:xfrm rot="2700000">
            <a:off x="5236965" y="3198418"/>
            <a:ext cx="457201" cy="320476"/>
          </a:xfrm>
          <a:prstGeom prst="rightArrow">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6" name="Rectangle 105"/>
          <p:cNvSpPr/>
          <p:nvPr/>
        </p:nvSpPr>
        <p:spPr>
          <a:xfrm>
            <a:off x="2257385" y="2791610"/>
            <a:ext cx="673582"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ASM1</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107" name="Rectangle 106"/>
          <p:cNvSpPr/>
          <p:nvPr/>
        </p:nvSpPr>
        <p:spPr>
          <a:xfrm>
            <a:off x="4034438" y="2791610"/>
            <a:ext cx="673582"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ASM2</a:t>
            </a:r>
            <a:endParaRPr lang="en-US" sz="1400" dirty="0">
              <a:latin typeface="Arial" panose="020B0604020202020204" pitchFamily="34" charset="0"/>
              <a:ea typeface="Verdana" panose="020B0604030504040204" pitchFamily="34" charset="0"/>
              <a:cs typeface="Arial" panose="020B0604020202020204" pitchFamily="34" charset="0"/>
            </a:endParaRPr>
          </a:p>
        </p:txBody>
      </p:sp>
      <p:sp>
        <p:nvSpPr>
          <p:cNvPr id="76" name="Title 5"/>
          <p:cNvSpPr>
            <a:spLocks noGrp="1"/>
          </p:cNvSpPr>
          <p:nvPr>
            <p:ph type="title"/>
          </p:nvPr>
        </p:nvSpPr>
        <p:spPr>
          <a:xfrm>
            <a:off x="264920" y="-964"/>
            <a:ext cx="8879080" cy="726632"/>
          </a:xfrm>
        </p:spPr>
        <p:txBody>
          <a:bodyPr>
            <a:normAutofit/>
          </a:bodyPr>
          <a:lstStyle/>
          <a:p>
            <a:pPr algn="l"/>
            <a:r>
              <a:rPr lang="en-US" sz="3200" dirty="0" err="1"/>
              <a:t>DiffSplice</a:t>
            </a:r>
            <a:r>
              <a:rPr lang="en-US" sz="3200" dirty="0"/>
              <a:t> </a:t>
            </a:r>
            <a:r>
              <a:rPr lang="en-US" sz="3200" dirty="0" smtClean="0"/>
              <a:t>– </a:t>
            </a:r>
            <a:r>
              <a:rPr lang="en-US" sz="3200" dirty="0"/>
              <a:t>Alternative Splicing Modules (ASMs</a:t>
            </a:r>
            <a:r>
              <a:rPr lang="en-US" sz="3200" dirty="0" smtClean="0"/>
              <a:t>)</a:t>
            </a:r>
            <a:endParaRPr lang="en-US" sz="3200" dirty="0"/>
          </a:p>
        </p:txBody>
      </p:sp>
    </p:spTree>
    <p:extLst>
      <p:ext uri="{BB962C8B-B14F-4D97-AF65-F5344CB8AC3E}">
        <p14:creationId xmlns:p14="http://schemas.microsoft.com/office/powerpoint/2010/main" val="3053305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p:cNvGrpSpPr/>
          <p:nvPr/>
        </p:nvGrpSpPr>
        <p:grpSpPr>
          <a:xfrm>
            <a:off x="1239887" y="4207298"/>
            <a:ext cx="2153513" cy="1420049"/>
            <a:chOff x="3092466" y="2146413"/>
            <a:chExt cx="2153513" cy="1420049"/>
          </a:xfrm>
        </p:grpSpPr>
        <p:grpSp>
          <p:nvGrpSpPr>
            <p:cNvPr id="84" name="Group 83"/>
            <p:cNvGrpSpPr/>
            <p:nvPr/>
          </p:nvGrpSpPr>
          <p:grpSpPr>
            <a:xfrm>
              <a:off x="3092466" y="2657372"/>
              <a:ext cx="2153513" cy="407963"/>
              <a:chOff x="2764554" y="5085466"/>
              <a:chExt cx="2153513" cy="407963"/>
            </a:xfrm>
          </p:grpSpPr>
          <p:sp>
            <p:nvSpPr>
              <p:cNvPr id="88" name="Oval 87"/>
              <p:cNvSpPr/>
              <p:nvPr/>
            </p:nvSpPr>
            <p:spPr>
              <a:xfrm>
                <a:off x="276455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E1</a:t>
                </a:r>
                <a:endParaRPr lang="en-US" sz="1400" dirty="0">
                  <a:solidFill>
                    <a:schemeClr val="tx1"/>
                  </a:solidFill>
                  <a:latin typeface="Arial" panose="020B0604020202020204" pitchFamily="34" charset="0"/>
                  <a:cs typeface="Arial" panose="020B0604020202020204" pitchFamily="34" charset="0"/>
                </a:endParaRPr>
              </a:p>
            </p:txBody>
          </p:sp>
          <p:sp>
            <p:nvSpPr>
              <p:cNvPr id="89" name="Oval 88"/>
              <p:cNvSpPr/>
              <p:nvPr/>
            </p:nvSpPr>
            <p:spPr>
              <a:xfrm>
                <a:off x="3637329" y="5085466"/>
                <a:ext cx="407963" cy="407963"/>
              </a:xfrm>
              <a:prstGeom prst="ellipse">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E2</a:t>
                </a:r>
                <a:endParaRPr lang="en-US" sz="1400" dirty="0">
                  <a:solidFill>
                    <a:schemeClr val="tx1"/>
                  </a:solidFill>
                  <a:latin typeface="Arial" panose="020B0604020202020204" pitchFamily="34" charset="0"/>
                  <a:cs typeface="Arial" panose="020B0604020202020204" pitchFamily="34" charset="0"/>
                </a:endParaRPr>
              </a:p>
            </p:txBody>
          </p:sp>
          <p:sp>
            <p:nvSpPr>
              <p:cNvPr id="90" name="Oval 89"/>
              <p:cNvSpPr/>
              <p:nvPr/>
            </p:nvSpPr>
            <p:spPr>
              <a:xfrm>
                <a:off x="451010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E3</a:t>
                </a:r>
                <a:endParaRPr lang="en-US" sz="1400" dirty="0">
                  <a:solidFill>
                    <a:schemeClr val="tx1"/>
                  </a:solidFill>
                  <a:latin typeface="Arial" panose="020B0604020202020204" pitchFamily="34" charset="0"/>
                  <a:cs typeface="Arial" panose="020B0604020202020204" pitchFamily="34" charset="0"/>
                </a:endParaRPr>
              </a:p>
            </p:txBody>
          </p:sp>
          <p:cxnSp>
            <p:nvCxnSpPr>
              <p:cNvPr id="91" name="Curved Connector 90"/>
              <p:cNvCxnSpPr>
                <a:stCxn id="88" idx="7"/>
                <a:endCxn id="89" idx="1"/>
              </p:cNvCxnSpPr>
              <p:nvPr/>
            </p:nvCxnSpPr>
            <p:spPr>
              <a:xfrm rot="5400000" flipH="1" flipV="1">
                <a:off x="3404923" y="4853060"/>
                <a:ext cx="12700" cy="584302"/>
              </a:xfrm>
              <a:prstGeom prst="curvedConnector3">
                <a:avLst>
                  <a:gd name="adj1" fmla="val 2270433"/>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89" idx="7"/>
                <a:endCxn id="90" idx="1"/>
              </p:cNvCxnSpPr>
              <p:nvPr/>
            </p:nvCxnSpPr>
            <p:spPr>
              <a:xfrm rot="5400000" flipH="1" flipV="1">
                <a:off x="4277698" y="4853060"/>
                <a:ext cx="12700" cy="584302"/>
              </a:xfrm>
              <a:prstGeom prst="curvedConnector3">
                <a:avLst>
                  <a:gd name="adj1" fmla="val 2270433"/>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urved Connector 92"/>
              <p:cNvCxnSpPr>
                <a:stCxn id="88" idx="5"/>
                <a:endCxn id="90" idx="3"/>
              </p:cNvCxnSpPr>
              <p:nvPr/>
            </p:nvCxnSpPr>
            <p:spPr>
              <a:xfrm rot="16200000" flipH="1">
                <a:off x="3841310" y="4705145"/>
                <a:ext cx="12700" cy="1457077"/>
              </a:xfrm>
              <a:prstGeom prst="curvedConnector3">
                <a:avLst>
                  <a:gd name="adj1" fmla="val 2270433"/>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85" name="Rectangle 84"/>
            <p:cNvSpPr/>
            <p:nvPr/>
          </p:nvSpPr>
          <p:spPr>
            <a:xfrm>
              <a:off x="3553356" y="214641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J1</a:t>
              </a:r>
              <a:endParaRPr lang="en-US" sz="1400" dirty="0">
                <a:solidFill>
                  <a:srgbClr val="0070C0"/>
                </a:solidFill>
              </a:endParaRPr>
            </a:p>
          </p:txBody>
        </p:sp>
        <p:sp>
          <p:nvSpPr>
            <p:cNvPr id="86" name="Rectangle 85"/>
            <p:cNvSpPr/>
            <p:nvPr/>
          </p:nvSpPr>
          <p:spPr>
            <a:xfrm>
              <a:off x="4406982" y="214641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J2</a:t>
              </a:r>
              <a:endParaRPr lang="en-US" sz="1400" dirty="0">
                <a:solidFill>
                  <a:srgbClr val="0070C0"/>
                </a:solidFill>
              </a:endParaRPr>
            </a:p>
          </p:txBody>
        </p:sp>
        <p:sp>
          <p:nvSpPr>
            <p:cNvPr id="87" name="Rectangle 86"/>
            <p:cNvSpPr/>
            <p:nvPr/>
          </p:nvSpPr>
          <p:spPr>
            <a:xfrm>
              <a:off x="3982312" y="325868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J3</a:t>
              </a:r>
              <a:endParaRPr lang="en-US" sz="1400" dirty="0">
                <a:solidFill>
                  <a:srgbClr val="0070C0"/>
                </a:solidFill>
              </a:endParaRPr>
            </a:p>
          </p:txBody>
        </p:sp>
      </p:grpSp>
      <p:sp>
        <p:nvSpPr>
          <p:cNvPr id="94" name="Rectangle 93"/>
          <p:cNvSpPr/>
          <p:nvPr/>
        </p:nvSpPr>
        <p:spPr>
          <a:xfrm>
            <a:off x="1997698" y="3846415"/>
            <a:ext cx="681597" cy="307777"/>
          </a:xfrm>
          <a:prstGeom prst="rect">
            <a:avLst/>
          </a:prstGeom>
        </p:spPr>
        <p:txBody>
          <a:bodyPr wrap="none">
            <a:spAutoFit/>
          </a:bodyPr>
          <a:lstStyle/>
          <a:p>
            <a:r>
              <a:rPr lang="en-US" sz="1400" dirty="0" smtClean="0">
                <a:solidFill>
                  <a:srgbClr val="FF0000"/>
                </a:solidFill>
                <a:latin typeface="Arial" panose="020B0604020202020204" pitchFamily="34" charset="0"/>
                <a:ea typeface="Verdana" panose="020B0604030504040204" pitchFamily="34" charset="0"/>
                <a:cs typeface="Arial" panose="020B0604020202020204" pitchFamily="34" charset="0"/>
              </a:rPr>
              <a:t>path 1</a:t>
            </a:r>
            <a:endParaRPr lang="en-US" sz="1400"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sp>
        <p:nvSpPr>
          <p:cNvPr id="95" name="Rectangle 94"/>
          <p:cNvSpPr/>
          <p:nvPr/>
        </p:nvSpPr>
        <p:spPr>
          <a:xfrm>
            <a:off x="2033593" y="5671235"/>
            <a:ext cx="681597" cy="307777"/>
          </a:xfrm>
          <a:prstGeom prst="rect">
            <a:avLst/>
          </a:prstGeom>
        </p:spPr>
        <p:txBody>
          <a:bodyPr wrap="none">
            <a:spAutoFit/>
          </a:bodyPr>
          <a:lstStyle/>
          <a:p>
            <a:r>
              <a:rPr lang="en-US" sz="1400" dirty="0" smtClean="0">
                <a:solidFill>
                  <a:srgbClr val="002060"/>
                </a:solidFill>
                <a:latin typeface="Arial" panose="020B0604020202020204" pitchFamily="34" charset="0"/>
                <a:ea typeface="Verdana" panose="020B0604030504040204" pitchFamily="34" charset="0"/>
                <a:cs typeface="Arial" panose="020B0604020202020204" pitchFamily="34" charset="0"/>
              </a:rPr>
              <a:t>path 2</a:t>
            </a:r>
            <a:endParaRPr lang="en-US" sz="1400" dirty="0">
              <a:solidFill>
                <a:srgbClr val="002060"/>
              </a:solidFill>
              <a:latin typeface="Arial" panose="020B0604020202020204" pitchFamily="34" charset="0"/>
              <a:ea typeface="Verdana" panose="020B0604030504040204" pitchFamily="34" charset="0"/>
              <a:cs typeface="Arial" panose="020B0604020202020204" pitchFamily="34" charset="0"/>
            </a:endParaRPr>
          </a:p>
        </p:txBody>
      </p:sp>
      <p:grpSp>
        <p:nvGrpSpPr>
          <p:cNvPr id="6" name="Group 5"/>
          <p:cNvGrpSpPr/>
          <p:nvPr/>
        </p:nvGrpSpPr>
        <p:grpSpPr>
          <a:xfrm>
            <a:off x="1341514" y="4420587"/>
            <a:ext cx="1959156" cy="49801"/>
            <a:chOff x="2044153" y="4480016"/>
            <a:chExt cx="1959156" cy="49801"/>
          </a:xfrm>
        </p:grpSpPr>
        <p:cxnSp>
          <p:nvCxnSpPr>
            <p:cNvPr id="102" name="Curved Connector 101"/>
            <p:cNvCxnSpPr/>
            <p:nvPr/>
          </p:nvCxnSpPr>
          <p:spPr>
            <a:xfrm rot="5400000" flipH="1" flipV="1">
              <a:off x="2576176" y="4194215"/>
              <a:ext cx="12700" cy="584302"/>
            </a:xfrm>
            <a:prstGeom prst="curvedConnector3">
              <a:avLst>
                <a:gd name="adj1" fmla="val 2270433"/>
              </a:avLst>
            </a:prstGeom>
            <a:ln w="136525">
              <a:solidFill>
                <a:srgbClr val="FF0000">
                  <a:alpha val="6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103" name="Curved Connector 102"/>
            <p:cNvCxnSpPr/>
            <p:nvPr/>
          </p:nvCxnSpPr>
          <p:spPr>
            <a:xfrm rot="5400000" flipH="1" flipV="1">
              <a:off x="3448951" y="4194215"/>
              <a:ext cx="12700" cy="584302"/>
            </a:xfrm>
            <a:prstGeom prst="curvedConnector3">
              <a:avLst>
                <a:gd name="adj1" fmla="val 2270433"/>
              </a:avLst>
            </a:prstGeom>
            <a:ln w="136525">
              <a:solidFill>
                <a:srgbClr val="FF0000">
                  <a:alpha val="6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83269" y="4529817"/>
              <a:ext cx="320040" cy="0"/>
            </a:xfrm>
            <a:prstGeom prst="line">
              <a:avLst/>
            </a:prstGeom>
            <a:ln w="136525">
              <a:solidFill>
                <a:srgbClr val="FF0000">
                  <a:alpha val="6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807828" y="4529817"/>
              <a:ext cx="429768" cy="0"/>
            </a:xfrm>
            <a:prstGeom prst="line">
              <a:avLst/>
            </a:prstGeom>
            <a:ln w="136525">
              <a:solidFill>
                <a:srgbClr val="FF0000">
                  <a:alpha val="6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044153" y="4529817"/>
              <a:ext cx="310896" cy="0"/>
            </a:xfrm>
            <a:prstGeom prst="line">
              <a:avLst/>
            </a:prstGeom>
            <a:ln w="136525">
              <a:solidFill>
                <a:srgbClr val="FF0000">
                  <a:alpha val="60000"/>
                </a:srgbClr>
              </a:solidFill>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341514" y="5345999"/>
            <a:ext cx="1950260" cy="12870"/>
            <a:chOff x="4800652" y="5582794"/>
            <a:chExt cx="1950260" cy="12870"/>
          </a:xfrm>
        </p:grpSpPr>
        <p:cxnSp>
          <p:nvCxnSpPr>
            <p:cNvPr id="104" name="Curved Connector 103"/>
            <p:cNvCxnSpPr/>
            <p:nvPr/>
          </p:nvCxnSpPr>
          <p:spPr>
            <a:xfrm rot="16200000" flipH="1">
              <a:off x="5769063" y="4860775"/>
              <a:ext cx="12700" cy="1457077"/>
            </a:xfrm>
            <a:prstGeom prst="curvedConnector3">
              <a:avLst>
                <a:gd name="adj1" fmla="val 2270433"/>
              </a:avLst>
            </a:prstGeom>
            <a:ln w="38100">
              <a:solidFill>
                <a:schemeClr val="accent1">
                  <a:alpha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485736" y="5589145"/>
              <a:ext cx="265176" cy="0"/>
            </a:xfrm>
            <a:prstGeom prst="line">
              <a:avLst/>
            </a:prstGeom>
            <a:ln w="38100">
              <a:solidFill>
                <a:schemeClr val="accent1">
                  <a:alpha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4800652" y="5582794"/>
              <a:ext cx="265176" cy="0"/>
            </a:xfrm>
            <a:prstGeom prst="line">
              <a:avLst/>
            </a:prstGeom>
            <a:ln w="38100">
              <a:solidFill>
                <a:schemeClr val="accent1">
                  <a:alpha val="6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0" name="Rectangle 109"/>
          <p:cNvSpPr/>
          <p:nvPr/>
        </p:nvSpPr>
        <p:spPr>
          <a:xfrm>
            <a:off x="3514020" y="4274219"/>
            <a:ext cx="284052" cy="307777"/>
          </a:xfrm>
          <a:prstGeom prst="rect">
            <a:avLst/>
          </a:prstGeom>
        </p:spPr>
        <p:txBody>
          <a:bodyPr wrap="none">
            <a:spAutoFit/>
          </a:bodyPr>
          <a:lstStyle/>
          <a:p>
            <a:r>
              <a:rPr lang="en-US" sz="1400" dirty="0" smtClean="0">
                <a:solidFill>
                  <a:srgbClr val="FF0000"/>
                </a:solidFill>
                <a:latin typeface="Arial" panose="020B0604020202020204" pitchFamily="34" charset="0"/>
                <a:cs typeface="Arial" panose="020B0604020202020204" pitchFamily="34" charset="0"/>
              </a:rPr>
              <a:t>?</a:t>
            </a:r>
            <a:endParaRPr lang="en-US" sz="1400" dirty="0">
              <a:solidFill>
                <a:srgbClr val="FF0000"/>
              </a:solidFill>
            </a:endParaRPr>
          </a:p>
        </p:txBody>
      </p:sp>
      <p:sp>
        <p:nvSpPr>
          <p:cNvPr id="113" name="Rectangle 112"/>
          <p:cNvSpPr/>
          <p:nvPr/>
        </p:nvSpPr>
        <p:spPr>
          <a:xfrm>
            <a:off x="3514020" y="5199775"/>
            <a:ext cx="284052" cy="307777"/>
          </a:xfrm>
          <a:prstGeom prst="rect">
            <a:avLst/>
          </a:prstGeom>
        </p:spPr>
        <p:txBody>
          <a:bodyPr wrap="none">
            <a:spAutoFit/>
          </a:bodyPr>
          <a:lstStyle/>
          <a:p>
            <a:r>
              <a:rPr lang="en-US" sz="1400" dirty="0" smtClean="0">
                <a:solidFill>
                  <a:srgbClr val="002060"/>
                </a:solidFill>
                <a:latin typeface="Arial" panose="020B0604020202020204" pitchFamily="34" charset="0"/>
                <a:cs typeface="Arial" panose="020B0604020202020204" pitchFamily="34" charset="0"/>
              </a:rPr>
              <a:t>?</a:t>
            </a:r>
            <a:endParaRPr lang="en-US" sz="1400" dirty="0">
              <a:solidFill>
                <a:srgbClr val="002060"/>
              </a:solidFill>
            </a:endParaRPr>
          </a:p>
        </p:txBody>
      </p:sp>
      <p:sp>
        <p:nvSpPr>
          <p:cNvPr id="116" name="Rectangle 115"/>
          <p:cNvSpPr/>
          <p:nvPr/>
        </p:nvSpPr>
        <p:spPr>
          <a:xfrm>
            <a:off x="3956753" y="4274219"/>
            <a:ext cx="562975" cy="307777"/>
          </a:xfrm>
          <a:prstGeom prst="rect">
            <a:avLst/>
          </a:prstGeom>
        </p:spPr>
        <p:txBody>
          <a:bodyPr wrap="none">
            <a:spAutoFit/>
          </a:bodyPr>
          <a:lstStyle/>
          <a:p>
            <a:r>
              <a:rPr lang="en-US" sz="1400" dirty="0" smtClean="0">
                <a:solidFill>
                  <a:srgbClr val="FF0000"/>
                </a:solidFill>
                <a:latin typeface="Arial" panose="020B0604020202020204" pitchFamily="34" charset="0"/>
                <a:cs typeface="Arial" panose="020B0604020202020204" pitchFamily="34" charset="0"/>
              </a:rPr>
              <a:t>(?%)</a:t>
            </a:r>
            <a:endParaRPr lang="en-US" sz="1400" dirty="0">
              <a:solidFill>
                <a:srgbClr val="FF0000"/>
              </a:solidFill>
            </a:endParaRPr>
          </a:p>
        </p:txBody>
      </p:sp>
      <p:sp>
        <p:nvSpPr>
          <p:cNvPr id="117" name="Rectangle 116"/>
          <p:cNvSpPr/>
          <p:nvPr/>
        </p:nvSpPr>
        <p:spPr>
          <a:xfrm>
            <a:off x="3956753" y="5199775"/>
            <a:ext cx="562975" cy="307777"/>
          </a:xfrm>
          <a:prstGeom prst="rect">
            <a:avLst/>
          </a:prstGeom>
        </p:spPr>
        <p:txBody>
          <a:bodyPr wrap="none">
            <a:spAutoFit/>
          </a:bodyPr>
          <a:lstStyle/>
          <a:p>
            <a:r>
              <a:rPr lang="en-US" sz="1400" dirty="0" smtClean="0">
                <a:solidFill>
                  <a:srgbClr val="002060"/>
                </a:solidFill>
                <a:latin typeface="Arial" panose="020B0604020202020204" pitchFamily="34" charset="0"/>
                <a:cs typeface="Arial" panose="020B0604020202020204" pitchFamily="34" charset="0"/>
              </a:rPr>
              <a:t>(?%)</a:t>
            </a:r>
            <a:endParaRPr lang="en-US" sz="1400" dirty="0">
              <a:solidFill>
                <a:srgbClr val="002060"/>
              </a:solidFill>
            </a:endParaRPr>
          </a:p>
        </p:txBody>
      </p:sp>
      <p:sp>
        <p:nvSpPr>
          <p:cNvPr id="123" name="Rectangle 122"/>
          <p:cNvSpPr/>
          <p:nvPr/>
        </p:nvSpPr>
        <p:spPr>
          <a:xfrm>
            <a:off x="2029735" y="1988194"/>
            <a:ext cx="383438"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FF0000"/>
                </a:solidFill>
                <a:latin typeface="Arial" panose="020B0604020202020204" pitchFamily="34" charset="0"/>
                <a:cs typeface="Arial" panose="020B0604020202020204" pitchFamily="34" charset="0"/>
              </a:rPr>
              <a:t>91</a:t>
            </a:r>
            <a:endParaRPr lang="en-US" sz="1400" dirty="0">
              <a:solidFill>
                <a:srgbClr val="FF0000"/>
              </a:solidFill>
            </a:endParaRPr>
          </a:p>
        </p:txBody>
      </p:sp>
      <p:sp>
        <p:nvSpPr>
          <p:cNvPr id="124" name="Rectangle 123"/>
          <p:cNvSpPr/>
          <p:nvPr/>
        </p:nvSpPr>
        <p:spPr>
          <a:xfrm>
            <a:off x="2486005" y="2467963"/>
            <a:ext cx="532518"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FF0000"/>
                </a:solidFill>
                <a:latin typeface="Arial" panose="020B0604020202020204" pitchFamily="34" charset="0"/>
                <a:cs typeface="Arial" panose="020B0604020202020204" pitchFamily="34" charset="0"/>
              </a:rPr>
              <a:t>92.1</a:t>
            </a:r>
            <a:endParaRPr lang="en-US" sz="1400" dirty="0">
              <a:solidFill>
                <a:srgbClr val="FF0000"/>
              </a:solidFill>
            </a:endParaRPr>
          </a:p>
        </p:txBody>
      </p:sp>
      <p:sp>
        <p:nvSpPr>
          <p:cNvPr id="125" name="Rectangle 124"/>
          <p:cNvSpPr/>
          <p:nvPr/>
        </p:nvSpPr>
        <p:spPr>
          <a:xfrm>
            <a:off x="2927849" y="1988194"/>
            <a:ext cx="383438"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FF0000"/>
                </a:solidFill>
                <a:latin typeface="Arial" panose="020B0604020202020204" pitchFamily="34" charset="0"/>
                <a:cs typeface="Arial" panose="020B0604020202020204" pitchFamily="34" charset="0"/>
              </a:rPr>
              <a:t>93</a:t>
            </a:r>
            <a:endParaRPr lang="en-US" sz="1400" dirty="0">
              <a:solidFill>
                <a:srgbClr val="FF0000"/>
              </a:solidFill>
            </a:endParaRPr>
          </a:p>
        </p:txBody>
      </p:sp>
      <p:sp>
        <p:nvSpPr>
          <p:cNvPr id="126" name="Rectangle 125"/>
          <p:cNvSpPr/>
          <p:nvPr/>
        </p:nvSpPr>
        <p:spPr>
          <a:xfrm>
            <a:off x="835499" y="2697054"/>
            <a:ext cx="532518"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Arial" panose="020B0604020202020204" pitchFamily="34" charset="0"/>
                <a:cs typeface="Arial" panose="020B0604020202020204" pitchFamily="34" charset="0"/>
              </a:rPr>
              <a:t>94.9</a:t>
            </a:r>
            <a:endParaRPr lang="en-US" sz="1400" dirty="0"/>
          </a:p>
        </p:txBody>
      </p:sp>
      <p:sp>
        <p:nvSpPr>
          <p:cNvPr id="127" name="Rectangle 126"/>
          <p:cNvSpPr/>
          <p:nvPr/>
        </p:nvSpPr>
        <p:spPr>
          <a:xfrm>
            <a:off x="2710076" y="2888515"/>
            <a:ext cx="28405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2060"/>
                </a:solidFill>
                <a:latin typeface="Arial" panose="020B0604020202020204" pitchFamily="34" charset="0"/>
                <a:cs typeface="Arial" panose="020B0604020202020204" pitchFamily="34" charset="0"/>
              </a:rPr>
              <a:t>3</a:t>
            </a:r>
            <a:endParaRPr lang="en-US" sz="1400" dirty="0">
              <a:solidFill>
                <a:srgbClr val="002060"/>
              </a:solidFill>
            </a:endParaRPr>
          </a:p>
        </p:txBody>
      </p:sp>
      <p:sp>
        <p:nvSpPr>
          <p:cNvPr id="128" name="Rectangle 127"/>
          <p:cNvSpPr/>
          <p:nvPr/>
        </p:nvSpPr>
        <p:spPr>
          <a:xfrm>
            <a:off x="3318365" y="2697054"/>
            <a:ext cx="532518"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Arial" panose="020B0604020202020204" pitchFamily="34" charset="0"/>
                <a:cs typeface="Arial" panose="020B0604020202020204" pitchFamily="34" charset="0"/>
              </a:rPr>
              <a:t>95.2</a:t>
            </a:r>
            <a:endParaRPr lang="en-US" sz="1400" dirty="0"/>
          </a:p>
        </p:txBody>
      </p:sp>
      <p:grpSp>
        <p:nvGrpSpPr>
          <p:cNvPr id="131" name="Group 130"/>
          <p:cNvGrpSpPr/>
          <p:nvPr/>
        </p:nvGrpSpPr>
        <p:grpSpPr>
          <a:xfrm>
            <a:off x="1266011" y="1871246"/>
            <a:ext cx="2153513" cy="1420049"/>
            <a:chOff x="3092466" y="2146413"/>
            <a:chExt cx="2153513" cy="1420049"/>
          </a:xfrm>
        </p:grpSpPr>
        <p:grpSp>
          <p:nvGrpSpPr>
            <p:cNvPr id="132" name="Group 131"/>
            <p:cNvGrpSpPr/>
            <p:nvPr/>
          </p:nvGrpSpPr>
          <p:grpSpPr>
            <a:xfrm>
              <a:off x="3092466" y="2657372"/>
              <a:ext cx="2153513" cy="407963"/>
              <a:chOff x="2764554" y="5085466"/>
              <a:chExt cx="2153513" cy="407963"/>
            </a:xfrm>
          </p:grpSpPr>
          <p:sp>
            <p:nvSpPr>
              <p:cNvPr id="136" name="Oval 135"/>
              <p:cNvSpPr/>
              <p:nvPr/>
            </p:nvSpPr>
            <p:spPr>
              <a:xfrm>
                <a:off x="276455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E1</a:t>
                </a:r>
                <a:endParaRPr lang="en-US" sz="1400" dirty="0">
                  <a:solidFill>
                    <a:schemeClr val="tx1"/>
                  </a:solidFill>
                  <a:latin typeface="Arial" panose="020B0604020202020204" pitchFamily="34" charset="0"/>
                  <a:cs typeface="Arial" panose="020B0604020202020204" pitchFamily="34" charset="0"/>
                </a:endParaRPr>
              </a:p>
            </p:txBody>
          </p:sp>
          <p:sp>
            <p:nvSpPr>
              <p:cNvPr id="137" name="Oval 136"/>
              <p:cNvSpPr/>
              <p:nvPr/>
            </p:nvSpPr>
            <p:spPr>
              <a:xfrm>
                <a:off x="3637329" y="5085466"/>
                <a:ext cx="407963" cy="407963"/>
              </a:xfrm>
              <a:prstGeom prst="ellipse">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E2</a:t>
                </a:r>
                <a:endParaRPr lang="en-US" sz="1400" dirty="0">
                  <a:solidFill>
                    <a:schemeClr val="tx1"/>
                  </a:solidFill>
                  <a:latin typeface="Arial" panose="020B0604020202020204" pitchFamily="34" charset="0"/>
                  <a:cs typeface="Arial" panose="020B0604020202020204" pitchFamily="34" charset="0"/>
                </a:endParaRPr>
              </a:p>
            </p:txBody>
          </p:sp>
          <p:sp>
            <p:nvSpPr>
              <p:cNvPr id="138" name="Oval 137"/>
              <p:cNvSpPr/>
              <p:nvPr/>
            </p:nvSpPr>
            <p:spPr>
              <a:xfrm>
                <a:off x="451010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E3</a:t>
                </a:r>
                <a:endParaRPr lang="en-US" sz="1400" dirty="0">
                  <a:solidFill>
                    <a:schemeClr val="tx1"/>
                  </a:solidFill>
                  <a:latin typeface="Arial" panose="020B0604020202020204" pitchFamily="34" charset="0"/>
                  <a:cs typeface="Arial" panose="020B0604020202020204" pitchFamily="34" charset="0"/>
                </a:endParaRPr>
              </a:p>
            </p:txBody>
          </p:sp>
          <p:cxnSp>
            <p:nvCxnSpPr>
              <p:cNvPr id="139" name="Curved Connector 138"/>
              <p:cNvCxnSpPr>
                <a:stCxn id="136" idx="7"/>
                <a:endCxn id="137" idx="1"/>
              </p:cNvCxnSpPr>
              <p:nvPr/>
            </p:nvCxnSpPr>
            <p:spPr>
              <a:xfrm rot="5400000" flipH="1" flipV="1">
                <a:off x="3404923" y="4853060"/>
                <a:ext cx="12700" cy="584302"/>
              </a:xfrm>
              <a:prstGeom prst="curvedConnector3">
                <a:avLst>
                  <a:gd name="adj1" fmla="val 2270433"/>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urved Connector 139"/>
              <p:cNvCxnSpPr>
                <a:stCxn id="137" idx="7"/>
                <a:endCxn id="138" idx="1"/>
              </p:cNvCxnSpPr>
              <p:nvPr/>
            </p:nvCxnSpPr>
            <p:spPr>
              <a:xfrm rot="5400000" flipH="1" flipV="1">
                <a:off x="4277698" y="4853060"/>
                <a:ext cx="12700" cy="584302"/>
              </a:xfrm>
              <a:prstGeom prst="curvedConnector3">
                <a:avLst>
                  <a:gd name="adj1" fmla="val 2270433"/>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urved Connector 140"/>
              <p:cNvCxnSpPr>
                <a:stCxn id="136" idx="5"/>
                <a:endCxn id="138" idx="3"/>
              </p:cNvCxnSpPr>
              <p:nvPr/>
            </p:nvCxnSpPr>
            <p:spPr>
              <a:xfrm rot="16200000" flipH="1">
                <a:off x="3841310" y="4705145"/>
                <a:ext cx="12700" cy="1457077"/>
              </a:xfrm>
              <a:prstGeom prst="curvedConnector3">
                <a:avLst>
                  <a:gd name="adj1" fmla="val 2270433"/>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33" name="Rectangle 132"/>
            <p:cNvSpPr/>
            <p:nvPr/>
          </p:nvSpPr>
          <p:spPr>
            <a:xfrm>
              <a:off x="3553356" y="214641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J1</a:t>
              </a:r>
              <a:endParaRPr lang="en-US" sz="1400" dirty="0">
                <a:solidFill>
                  <a:srgbClr val="0070C0"/>
                </a:solidFill>
              </a:endParaRPr>
            </a:p>
          </p:txBody>
        </p:sp>
        <p:sp>
          <p:nvSpPr>
            <p:cNvPr id="134" name="Rectangle 133"/>
            <p:cNvSpPr/>
            <p:nvPr/>
          </p:nvSpPr>
          <p:spPr>
            <a:xfrm>
              <a:off x="4406982" y="214641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J2</a:t>
              </a:r>
              <a:endParaRPr lang="en-US" sz="1400" dirty="0">
                <a:solidFill>
                  <a:srgbClr val="0070C0"/>
                </a:solidFill>
              </a:endParaRPr>
            </a:p>
          </p:txBody>
        </p:sp>
        <p:sp>
          <p:nvSpPr>
            <p:cNvPr id="135" name="Rectangle 134"/>
            <p:cNvSpPr/>
            <p:nvPr/>
          </p:nvSpPr>
          <p:spPr>
            <a:xfrm>
              <a:off x="3982312" y="325868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J3</a:t>
              </a:r>
              <a:endParaRPr lang="en-US" sz="1400" dirty="0">
                <a:solidFill>
                  <a:srgbClr val="0070C0"/>
                </a:solidFill>
              </a:endParaRPr>
            </a:p>
          </p:txBody>
        </p:sp>
      </p:grpSp>
      <p:sp>
        <p:nvSpPr>
          <p:cNvPr id="142" name="Rectangle 141"/>
          <p:cNvSpPr/>
          <p:nvPr/>
        </p:nvSpPr>
        <p:spPr>
          <a:xfrm>
            <a:off x="35823" y="1448156"/>
            <a:ext cx="1796119" cy="307777"/>
          </a:xfrm>
          <a:prstGeom prst="rect">
            <a:avLst/>
          </a:prstGeom>
        </p:spPr>
        <p:txBody>
          <a:bodyPr wrap="squar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ASM1 in sample </a:t>
            </a:r>
            <a:r>
              <a:rPr lang="en-US" sz="1400" dirty="0" smtClean="0">
                <a:solidFill>
                  <a:srgbClr val="0070C0"/>
                </a:solidFill>
                <a:latin typeface="Arial" panose="020B0604020202020204" pitchFamily="34" charset="0"/>
                <a:ea typeface="Verdana" panose="020B0604030504040204" pitchFamily="34" charset="0"/>
                <a:cs typeface="Arial" panose="020B0604020202020204" pitchFamily="34" charset="0"/>
              </a:rPr>
              <a:t>A1</a:t>
            </a:r>
            <a:endParaRPr lang="en-US" sz="1400"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sp>
        <p:nvSpPr>
          <p:cNvPr id="143" name="Rectangle 142"/>
          <p:cNvSpPr/>
          <p:nvPr/>
        </p:nvSpPr>
        <p:spPr>
          <a:xfrm>
            <a:off x="2023822" y="1577038"/>
            <a:ext cx="681597" cy="307777"/>
          </a:xfrm>
          <a:prstGeom prst="rect">
            <a:avLst/>
          </a:prstGeom>
        </p:spPr>
        <p:txBody>
          <a:bodyPr wrap="none">
            <a:spAutoFit/>
          </a:bodyPr>
          <a:lstStyle/>
          <a:p>
            <a:r>
              <a:rPr lang="en-US" sz="1400" dirty="0" smtClean="0">
                <a:solidFill>
                  <a:srgbClr val="FF0000"/>
                </a:solidFill>
                <a:latin typeface="Arial" panose="020B0604020202020204" pitchFamily="34" charset="0"/>
                <a:ea typeface="Verdana" panose="020B0604030504040204" pitchFamily="34" charset="0"/>
                <a:cs typeface="Arial" panose="020B0604020202020204" pitchFamily="34" charset="0"/>
              </a:rPr>
              <a:t>path 1</a:t>
            </a:r>
            <a:endParaRPr lang="en-US" sz="1400"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sp>
        <p:nvSpPr>
          <p:cNvPr id="144" name="Rectangle 143"/>
          <p:cNvSpPr/>
          <p:nvPr/>
        </p:nvSpPr>
        <p:spPr>
          <a:xfrm>
            <a:off x="2059717" y="3287558"/>
            <a:ext cx="681597" cy="307777"/>
          </a:xfrm>
          <a:prstGeom prst="rect">
            <a:avLst/>
          </a:prstGeom>
        </p:spPr>
        <p:txBody>
          <a:bodyPr wrap="none">
            <a:spAutoFit/>
          </a:bodyPr>
          <a:lstStyle/>
          <a:p>
            <a:r>
              <a:rPr lang="en-US" sz="1400" dirty="0" smtClean="0">
                <a:solidFill>
                  <a:srgbClr val="002060"/>
                </a:solidFill>
                <a:latin typeface="Arial" panose="020B0604020202020204" pitchFamily="34" charset="0"/>
                <a:ea typeface="Verdana" panose="020B0604030504040204" pitchFamily="34" charset="0"/>
                <a:cs typeface="Arial" panose="020B0604020202020204" pitchFamily="34" charset="0"/>
              </a:rPr>
              <a:t>path 2</a:t>
            </a:r>
            <a:endParaRPr lang="en-US" sz="1400" dirty="0">
              <a:solidFill>
                <a:srgbClr val="002060"/>
              </a:solidFill>
              <a:latin typeface="Arial" panose="020B0604020202020204" pitchFamily="34" charset="0"/>
              <a:ea typeface="Verdana" panose="020B0604030504040204" pitchFamily="34" charset="0"/>
              <a:cs typeface="Arial" panose="020B0604020202020204" pitchFamily="34" charset="0"/>
            </a:endParaRPr>
          </a:p>
        </p:txBody>
      </p:sp>
      <p:sp>
        <p:nvSpPr>
          <p:cNvPr id="145" name="Rectangle 144"/>
          <p:cNvSpPr/>
          <p:nvPr/>
        </p:nvSpPr>
        <p:spPr>
          <a:xfrm>
            <a:off x="5325" y="2025134"/>
            <a:ext cx="1560432" cy="523220"/>
          </a:xfrm>
          <a:prstGeom prst="rect">
            <a:avLst/>
          </a:prstGeom>
        </p:spPr>
        <p:txBody>
          <a:bodyPr wrap="squar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observed expression</a:t>
            </a:r>
            <a:endParaRPr lang="en-US" sz="1400"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sp>
        <p:nvSpPr>
          <p:cNvPr id="146" name="Rectangle 145"/>
          <p:cNvSpPr/>
          <p:nvPr/>
        </p:nvSpPr>
        <p:spPr>
          <a:xfrm>
            <a:off x="5325" y="4197105"/>
            <a:ext cx="1560432" cy="523220"/>
          </a:xfrm>
          <a:prstGeom prst="rect">
            <a:avLst/>
          </a:prstGeom>
        </p:spPr>
        <p:txBody>
          <a:bodyPr wrap="squar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estimated expression</a:t>
            </a:r>
            <a:endParaRPr lang="en-US" sz="1400"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sp>
        <p:nvSpPr>
          <p:cNvPr id="147" name="Right Arrow 146"/>
          <p:cNvSpPr/>
          <p:nvPr/>
        </p:nvSpPr>
        <p:spPr>
          <a:xfrm rot="5400000">
            <a:off x="234366" y="3199165"/>
            <a:ext cx="457201" cy="320476"/>
          </a:xfrm>
          <a:prstGeom prst="rightArrow">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3" name="Title 5"/>
          <p:cNvSpPr>
            <a:spLocks noGrp="1"/>
          </p:cNvSpPr>
          <p:nvPr>
            <p:ph type="title"/>
          </p:nvPr>
        </p:nvSpPr>
        <p:spPr>
          <a:xfrm>
            <a:off x="264920" y="-964"/>
            <a:ext cx="8879080" cy="726632"/>
          </a:xfrm>
        </p:spPr>
        <p:txBody>
          <a:bodyPr>
            <a:normAutofit/>
          </a:bodyPr>
          <a:lstStyle/>
          <a:p>
            <a:pPr algn="l"/>
            <a:r>
              <a:rPr lang="en-US" sz="3200" dirty="0" smtClean="0"/>
              <a:t>DiffSplice – Isoform Abundance Estimation</a:t>
            </a:r>
            <a:endParaRPr lang="en-US" sz="3200" dirty="0"/>
          </a:p>
        </p:txBody>
      </p:sp>
      <p:sp>
        <p:nvSpPr>
          <p:cNvPr id="68" name="Rectangle 67"/>
          <p:cNvSpPr/>
          <p:nvPr/>
        </p:nvSpPr>
        <p:spPr>
          <a:xfrm>
            <a:off x="6334145" y="1665533"/>
            <a:ext cx="626830" cy="338554"/>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N, </a:t>
            </a:r>
            <a:r>
              <a:rPr lang="en-US" sz="1600" b="1" dirty="0" smtClean="0">
                <a:latin typeface="Arial" panose="020B0604020202020204" pitchFamily="34" charset="0"/>
                <a:cs typeface="Arial" panose="020B0604020202020204" pitchFamily="34" charset="0"/>
              </a:rPr>
              <a:t>q</a:t>
            </a:r>
            <a:endParaRPr lang="en-US" sz="1600" b="1" dirty="0">
              <a:latin typeface="Arial" panose="020B0604020202020204" pitchFamily="34" charset="0"/>
              <a:cs typeface="Arial" panose="020B0604020202020204" pitchFamily="34" charset="0"/>
            </a:endParaRPr>
          </a:p>
        </p:txBody>
      </p:sp>
      <p:sp>
        <p:nvSpPr>
          <p:cNvPr id="69" name="Rectangle 68"/>
          <p:cNvSpPr/>
          <p:nvPr/>
        </p:nvSpPr>
        <p:spPr>
          <a:xfrm>
            <a:off x="4599893" y="2996263"/>
            <a:ext cx="805980" cy="314358"/>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w(E1)</a:t>
            </a:r>
            <a:endParaRPr lang="en-US" sz="1600" baseline="-25000" dirty="0">
              <a:latin typeface="Arial" panose="020B0604020202020204" pitchFamily="34" charset="0"/>
              <a:cs typeface="Arial" panose="020B0604020202020204" pitchFamily="34" charset="0"/>
            </a:endParaRPr>
          </a:p>
        </p:txBody>
      </p:sp>
      <p:sp>
        <p:nvSpPr>
          <p:cNvPr id="70" name="Rectangle 69"/>
          <p:cNvSpPr/>
          <p:nvPr/>
        </p:nvSpPr>
        <p:spPr>
          <a:xfrm>
            <a:off x="5250831" y="2996263"/>
            <a:ext cx="805980" cy="314358"/>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w(E2)</a:t>
            </a:r>
            <a:endParaRPr lang="en-US" sz="1600" baseline="-25000" dirty="0">
              <a:latin typeface="Arial" panose="020B0604020202020204" pitchFamily="34" charset="0"/>
              <a:cs typeface="Arial" panose="020B0604020202020204" pitchFamily="34" charset="0"/>
            </a:endParaRPr>
          </a:p>
        </p:txBody>
      </p:sp>
      <p:sp>
        <p:nvSpPr>
          <p:cNvPr id="71" name="Rectangle 70"/>
          <p:cNvSpPr/>
          <p:nvPr/>
        </p:nvSpPr>
        <p:spPr>
          <a:xfrm>
            <a:off x="5901768" y="2996263"/>
            <a:ext cx="805980" cy="314358"/>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w(E3)</a:t>
            </a:r>
            <a:endParaRPr lang="en-US" sz="1600" baseline="-25000" dirty="0">
              <a:latin typeface="Arial" panose="020B0604020202020204" pitchFamily="34" charset="0"/>
              <a:cs typeface="Arial" panose="020B0604020202020204" pitchFamily="34" charset="0"/>
            </a:endParaRPr>
          </a:p>
        </p:txBody>
      </p:sp>
      <p:sp>
        <p:nvSpPr>
          <p:cNvPr id="72" name="Rectangle 71"/>
          <p:cNvSpPr/>
          <p:nvPr/>
        </p:nvSpPr>
        <p:spPr>
          <a:xfrm>
            <a:off x="6552706" y="2996263"/>
            <a:ext cx="805980" cy="314358"/>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w(J1)</a:t>
            </a:r>
            <a:endParaRPr lang="en-US" sz="1600" baseline="-25000" dirty="0">
              <a:latin typeface="Arial" panose="020B0604020202020204" pitchFamily="34" charset="0"/>
              <a:cs typeface="Arial" panose="020B0604020202020204" pitchFamily="34" charset="0"/>
            </a:endParaRPr>
          </a:p>
        </p:txBody>
      </p:sp>
      <p:sp>
        <p:nvSpPr>
          <p:cNvPr id="74" name="Rectangle 73"/>
          <p:cNvSpPr/>
          <p:nvPr/>
        </p:nvSpPr>
        <p:spPr>
          <a:xfrm>
            <a:off x="7203643" y="2996263"/>
            <a:ext cx="805980" cy="314358"/>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w(J2)</a:t>
            </a:r>
            <a:endParaRPr lang="en-US" sz="1600" baseline="-25000" dirty="0">
              <a:latin typeface="Arial" panose="020B0604020202020204" pitchFamily="34" charset="0"/>
              <a:cs typeface="Arial" panose="020B0604020202020204" pitchFamily="34" charset="0"/>
            </a:endParaRPr>
          </a:p>
        </p:txBody>
      </p:sp>
      <p:sp>
        <p:nvSpPr>
          <p:cNvPr id="75" name="Rectangle 74"/>
          <p:cNvSpPr/>
          <p:nvPr/>
        </p:nvSpPr>
        <p:spPr>
          <a:xfrm>
            <a:off x="7854581" y="2996263"/>
            <a:ext cx="805980" cy="314358"/>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w(J3)</a:t>
            </a:r>
            <a:endParaRPr lang="en-US" sz="1600" baseline="-25000" dirty="0">
              <a:latin typeface="Arial" panose="020B0604020202020204" pitchFamily="34" charset="0"/>
              <a:cs typeface="Arial" panose="020B0604020202020204" pitchFamily="34" charset="0"/>
            </a:endParaRPr>
          </a:p>
        </p:txBody>
      </p:sp>
      <p:sp>
        <p:nvSpPr>
          <p:cNvPr id="76" name="Rectangle 75"/>
          <p:cNvSpPr/>
          <p:nvPr/>
        </p:nvSpPr>
        <p:spPr>
          <a:xfrm>
            <a:off x="5824989" y="2302320"/>
            <a:ext cx="566033" cy="314358"/>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T</a:t>
            </a:r>
            <a:r>
              <a:rPr lang="en-US" sz="1600" baseline="-25000" dirty="0" smtClean="0">
                <a:latin typeface="Arial" panose="020B0604020202020204" pitchFamily="34" charset="0"/>
                <a:cs typeface="Arial" panose="020B0604020202020204" pitchFamily="34" charset="0"/>
              </a:rPr>
              <a:t>1</a:t>
            </a:r>
            <a:endParaRPr lang="en-US" sz="1600" baseline="-25000" dirty="0">
              <a:latin typeface="Arial" panose="020B0604020202020204" pitchFamily="34" charset="0"/>
              <a:cs typeface="Arial" panose="020B0604020202020204" pitchFamily="34" charset="0"/>
            </a:endParaRPr>
          </a:p>
        </p:txBody>
      </p:sp>
      <p:sp>
        <p:nvSpPr>
          <p:cNvPr id="77" name="Rectangle 76"/>
          <p:cNvSpPr/>
          <p:nvPr/>
        </p:nvSpPr>
        <p:spPr>
          <a:xfrm>
            <a:off x="6900451" y="2302320"/>
            <a:ext cx="566033" cy="314358"/>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T</a:t>
            </a:r>
            <a:r>
              <a:rPr lang="en-US" sz="1600" baseline="-25000" dirty="0" smtClean="0">
                <a:latin typeface="Arial" panose="020B0604020202020204" pitchFamily="34" charset="0"/>
                <a:cs typeface="Arial" panose="020B0604020202020204" pitchFamily="34" charset="0"/>
              </a:rPr>
              <a:t>2</a:t>
            </a:r>
            <a:endParaRPr lang="en-US" sz="1600" baseline="-25000" dirty="0">
              <a:latin typeface="Arial" panose="020B0604020202020204" pitchFamily="34" charset="0"/>
              <a:cs typeface="Arial" panose="020B0604020202020204" pitchFamily="34" charset="0"/>
            </a:endParaRPr>
          </a:p>
        </p:txBody>
      </p:sp>
      <p:cxnSp>
        <p:nvCxnSpPr>
          <p:cNvPr id="78" name="Straight Arrow Connector 77"/>
          <p:cNvCxnSpPr>
            <a:stCxn id="76" idx="2"/>
            <a:endCxn id="69" idx="0"/>
          </p:cNvCxnSpPr>
          <p:nvPr/>
        </p:nvCxnSpPr>
        <p:spPr>
          <a:xfrm flipH="1">
            <a:off x="5002883" y="2616678"/>
            <a:ext cx="1105122" cy="3795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6" idx="2"/>
            <a:endCxn id="70" idx="0"/>
          </p:cNvCxnSpPr>
          <p:nvPr/>
        </p:nvCxnSpPr>
        <p:spPr>
          <a:xfrm flipH="1">
            <a:off x="5653821" y="2616678"/>
            <a:ext cx="454185" cy="3795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6" idx="2"/>
            <a:endCxn id="71" idx="0"/>
          </p:cNvCxnSpPr>
          <p:nvPr/>
        </p:nvCxnSpPr>
        <p:spPr>
          <a:xfrm>
            <a:off x="6108005" y="2616678"/>
            <a:ext cx="196753" cy="3795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6" idx="2"/>
            <a:endCxn id="72" idx="0"/>
          </p:cNvCxnSpPr>
          <p:nvPr/>
        </p:nvCxnSpPr>
        <p:spPr>
          <a:xfrm>
            <a:off x="6108005" y="2616678"/>
            <a:ext cx="847691" cy="3795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4" idx="0"/>
          </p:cNvCxnSpPr>
          <p:nvPr/>
        </p:nvCxnSpPr>
        <p:spPr>
          <a:xfrm>
            <a:off x="6108005" y="2616678"/>
            <a:ext cx="1498628" cy="3795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77" idx="2"/>
            <a:endCxn id="75" idx="0"/>
          </p:cNvCxnSpPr>
          <p:nvPr/>
        </p:nvCxnSpPr>
        <p:spPr>
          <a:xfrm>
            <a:off x="7183467" y="2616678"/>
            <a:ext cx="1074104" cy="37958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77" idx="2"/>
            <a:endCxn id="71" idx="0"/>
          </p:cNvCxnSpPr>
          <p:nvPr/>
        </p:nvCxnSpPr>
        <p:spPr>
          <a:xfrm flipH="1">
            <a:off x="6304758" y="2616678"/>
            <a:ext cx="878709" cy="37958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77" idx="2"/>
            <a:endCxn id="69" idx="0"/>
          </p:cNvCxnSpPr>
          <p:nvPr/>
        </p:nvCxnSpPr>
        <p:spPr>
          <a:xfrm flipH="1">
            <a:off x="5002883" y="2616678"/>
            <a:ext cx="2180584" cy="37958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68" idx="2"/>
            <a:endCxn id="76" idx="0"/>
          </p:cNvCxnSpPr>
          <p:nvPr/>
        </p:nvCxnSpPr>
        <p:spPr>
          <a:xfrm flipH="1">
            <a:off x="6108006" y="2004087"/>
            <a:ext cx="539554" cy="29823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68" idx="2"/>
            <a:endCxn id="77" idx="0"/>
          </p:cNvCxnSpPr>
          <p:nvPr/>
        </p:nvCxnSpPr>
        <p:spPr>
          <a:xfrm>
            <a:off x="6647560" y="2004087"/>
            <a:ext cx="535908" cy="29823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7061524" y="1921538"/>
            <a:ext cx="1317990" cy="338554"/>
          </a:xfrm>
          <a:prstGeom prst="rect">
            <a:avLst/>
          </a:prstGeom>
        </p:spPr>
        <p:txBody>
          <a:bodyPr wrap="none">
            <a:spAutoFit/>
          </a:bodyPr>
          <a:lstStyle/>
          <a:p>
            <a:r>
              <a:rPr lang="en-US" sz="1600" dirty="0" smtClean="0"/>
              <a:t>Poisson </a:t>
            </a:r>
            <a:r>
              <a:rPr lang="en-US" sz="1600" dirty="0" err="1" smtClean="0"/>
              <a:t>dist’n</a:t>
            </a:r>
            <a:endParaRPr lang="en-US" sz="1600" dirty="0"/>
          </a:p>
        </p:txBody>
      </p:sp>
      <p:sp>
        <p:nvSpPr>
          <p:cNvPr id="121" name="Rectangle 120"/>
          <p:cNvSpPr/>
          <p:nvPr/>
        </p:nvSpPr>
        <p:spPr>
          <a:xfrm>
            <a:off x="7846501" y="2579594"/>
            <a:ext cx="1315104" cy="338554"/>
          </a:xfrm>
          <a:prstGeom prst="rect">
            <a:avLst/>
          </a:prstGeom>
        </p:spPr>
        <p:txBody>
          <a:bodyPr wrap="none">
            <a:spAutoFit/>
          </a:bodyPr>
          <a:lstStyle/>
          <a:p>
            <a:r>
              <a:rPr lang="en-US" sz="1600" dirty="0" smtClean="0"/>
              <a:t>Normal </a:t>
            </a:r>
            <a:r>
              <a:rPr lang="en-US" sz="1600" dirty="0" err="1" smtClean="0"/>
              <a:t>dist’n</a:t>
            </a:r>
            <a:endParaRPr lang="en-US" sz="1600" dirty="0"/>
          </a:p>
        </p:txBody>
      </p:sp>
    </p:spTree>
    <p:extLst>
      <p:ext uri="{BB962C8B-B14F-4D97-AF65-F5344CB8AC3E}">
        <p14:creationId xmlns:p14="http://schemas.microsoft.com/office/powerpoint/2010/main" val="2658091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603894" y="4519387"/>
            <a:ext cx="1845098" cy="307777"/>
            <a:chOff x="5978248" y="4438003"/>
            <a:chExt cx="1845098" cy="307777"/>
          </a:xfrm>
        </p:grpSpPr>
        <p:cxnSp>
          <p:nvCxnSpPr>
            <p:cNvPr id="96" name="Straight Connector 95"/>
            <p:cNvCxnSpPr/>
            <p:nvPr/>
          </p:nvCxnSpPr>
          <p:spPr>
            <a:xfrm>
              <a:off x="7091926" y="4464606"/>
              <a:ext cx="0" cy="254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6638003" y="4546171"/>
              <a:ext cx="438912" cy="91440"/>
            </a:xfrm>
            <a:prstGeom prst="rect">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107491" y="4546171"/>
              <a:ext cx="18288" cy="91440"/>
            </a:xfrm>
            <a:prstGeom prst="rect">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978248" y="4438003"/>
              <a:ext cx="692818"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96.7%</a:t>
              </a:r>
              <a:endParaRPr lang="en-US" sz="1400" dirty="0">
                <a:solidFill>
                  <a:srgbClr val="0070C0"/>
                </a:solidFill>
              </a:endParaRPr>
            </a:p>
          </p:txBody>
        </p:sp>
        <p:sp>
          <p:nvSpPr>
            <p:cNvPr id="100" name="Rectangle 99"/>
            <p:cNvSpPr/>
            <p:nvPr/>
          </p:nvSpPr>
          <p:spPr>
            <a:xfrm>
              <a:off x="7229914" y="4438003"/>
              <a:ext cx="593432"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3.3%</a:t>
              </a:r>
              <a:endParaRPr lang="en-US" sz="1400" dirty="0">
                <a:solidFill>
                  <a:srgbClr val="0070C0"/>
                </a:solidFill>
              </a:endParaRPr>
            </a:p>
          </p:txBody>
        </p:sp>
      </p:grpSp>
      <p:sp>
        <p:nvSpPr>
          <p:cNvPr id="118" name="Rectangle 117"/>
          <p:cNvSpPr/>
          <p:nvPr/>
        </p:nvSpPr>
        <p:spPr>
          <a:xfrm>
            <a:off x="5242277" y="4038021"/>
            <a:ext cx="2568332" cy="338554"/>
          </a:xfrm>
          <a:prstGeom prst="rect">
            <a:avLst/>
          </a:prstGeom>
        </p:spPr>
        <p:txBody>
          <a:bodyPr wrap="none">
            <a:spAutoFit/>
          </a:bodyPr>
          <a:lstStyle/>
          <a:p>
            <a:r>
              <a:rPr lang="en-US" sz="1600" dirty="0" smtClean="0">
                <a:latin typeface="Arial" panose="020B0604020202020204" pitchFamily="34" charset="0"/>
                <a:ea typeface="Verdana" panose="020B0604030504040204" pitchFamily="34" charset="0"/>
                <a:cs typeface="Arial" panose="020B0604020202020204" pitchFamily="34" charset="0"/>
              </a:rPr>
              <a:t>alternative path proportion</a:t>
            </a:r>
            <a:endParaRPr lang="en-US" sz="1600" dirty="0">
              <a:latin typeface="Arial" panose="020B0604020202020204" pitchFamily="34" charset="0"/>
              <a:ea typeface="Verdana" panose="020B0604030504040204" pitchFamily="34" charset="0"/>
              <a:cs typeface="Arial" panose="020B0604020202020204" pitchFamily="34" charset="0"/>
            </a:endParaRPr>
          </a:p>
        </p:txBody>
      </p:sp>
      <p:sp>
        <p:nvSpPr>
          <p:cNvPr id="119" name="Rectangle 118"/>
          <p:cNvSpPr/>
          <p:nvPr/>
        </p:nvSpPr>
        <p:spPr>
          <a:xfrm>
            <a:off x="5048378" y="5019446"/>
            <a:ext cx="2956130" cy="338554"/>
          </a:xfrm>
          <a:prstGeom prst="rect">
            <a:avLst/>
          </a:prstGeom>
        </p:spPr>
        <p:txBody>
          <a:bodyPr wrap="none">
            <a:spAutoFit/>
          </a:bodyPr>
          <a:lstStyle/>
          <a:p>
            <a:r>
              <a:rPr lang="en-US" sz="1600" dirty="0" smtClean="0">
                <a:latin typeface="Arial" panose="020B0604020202020204" pitchFamily="34" charset="0"/>
                <a:ea typeface="Verdana" panose="020B0604030504040204" pitchFamily="34" charset="0"/>
                <a:cs typeface="Arial" panose="020B0604020202020204" pitchFamily="34" charset="0"/>
              </a:rPr>
              <a:t>estimated expression of ASM1</a:t>
            </a:r>
            <a:endParaRPr lang="en-US" sz="1600" dirty="0">
              <a:latin typeface="Arial" panose="020B0604020202020204" pitchFamily="34" charset="0"/>
              <a:ea typeface="Verdana" panose="020B0604030504040204" pitchFamily="34" charset="0"/>
              <a:cs typeface="Arial" panose="020B0604020202020204" pitchFamily="34" charset="0"/>
            </a:endParaRPr>
          </a:p>
        </p:txBody>
      </p:sp>
      <p:sp>
        <p:nvSpPr>
          <p:cNvPr id="120" name="Rectangle 119"/>
          <p:cNvSpPr/>
          <p:nvPr/>
        </p:nvSpPr>
        <p:spPr>
          <a:xfrm>
            <a:off x="6260184" y="5465234"/>
            <a:ext cx="532518" cy="307777"/>
          </a:xfrm>
          <a:prstGeom prst="rect">
            <a:avLst/>
          </a:prstGeom>
        </p:spPr>
        <p:txBody>
          <a:bodyPr wrap="non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95.1</a:t>
            </a:r>
            <a:endParaRPr lang="en-US" sz="1400" dirty="0">
              <a:latin typeface="Arial" panose="020B0604020202020204" pitchFamily="34" charset="0"/>
              <a:ea typeface="Verdana" panose="020B0604030504040204" pitchFamily="34" charset="0"/>
              <a:cs typeface="Arial" panose="020B0604020202020204" pitchFamily="34" charset="0"/>
            </a:endParaRPr>
          </a:p>
        </p:txBody>
      </p:sp>
      <p:graphicFrame>
        <p:nvGraphicFramePr>
          <p:cNvPr id="129" name="Object 128"/>
          <p:cNvGraphicFramePr>
            <a:graphicFrameLocks noChangeAspect="1"/>
          </p:cNvGraphicFramePr>
          <p:nvPr>
            <p:extLst/>
          </p:nvPr>
        </p:nvGraphicFramePr>
        <p:xfrm>
          <a:off x="4164411" y="1503178"/>
          <a:ext cx="2336071" cy="532080"/>
        </p:xfrm>
        <a:graphic>
          <a:graphicData uri="http://schemas.openxmlformats.org/presentationml/2006/ole">
            <mc:AlternateContent xmlns:mc="http://schemas.openxmlformats.org/markup-compatibility/2006">
              <mc:Choice xmlns:v="urn:schemas-microsoft-com:vml" Requires="v">
                <p:oleObj spid="_x0000_s62468" name="Equation" r:id="rId4" imgW="1562100" imgH="355600" progId="Equation.3">
                  <p:embed/>
                </p:oleObj>
              </mc:Choice>
              <mc:Fallback>
                <p:oleObj name="Equation" r:id="rId4" imgW="15621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411" y="1503178"/>
                        <a:ext cx="2336071" cy="532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 name="Object 129"/>
          <p:cNvGraphicFramePr>
            <a:graphicFrameLocks noChangeAspect="1"/>
          </p:cNvGraphicFramePr>
          <p:nvPr>
            <p:extLst/>
          </p:nvPr>
        </p:nvGraphicFramePr>
        <p:xfrm>
          <a:off x="4336912" y="2087935"/>
          <a:ext cx="4767795" cy="532080"/>
        </p:xfrm>
        <a:graphic>
          <a:graphicData uri="http://schemas.openxmlformats.org/presentationml/2006/ole">
            <mc:AlternateContent xmlns:mc="http://schemas.openxmlformats.org/markup-compatibility/2006">
              <mc:Choice xmlns:v="urn:schemas-microsoft-com:vml" Requires="v">
                <p:oleObj spid="_x0000_s62469" name="Equation" r:id="rId6" imgW="3187700" imgH="355600" progId="Equation.3">
                  <p:embed/>
                </p:oleObj>
              </mc:Choice>
              <mc:Fallback>
                <p:oleObj name="Equation" r:id="rId6" imgW="3187700" imgH="355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6912" y="2087935"/>
                        <a:ext cx="4767795" cy="532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 name="Rectangle 141"/>
          <p:cNvSpPr/>
          <p:nvPr/>
        </p:nvSpPr>
        <p:spPr>
          <a:xfrm>
            <a:off x="35823" y="1448156"/>
            <a:ext cx="1796119" cy="307777"/>
          </a:xfrm>
          <a:prstGeom prst="rect">
            <a:avLst/>
          </a:prstGeom>
        </p:spPr>
        <p:txBody>
          <a:bodyPr wrap="squar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ASM1 in sample </a:t>
            </a:r>
            <a:r>
              <a:rPr lang="en-US" sz="1400" dirty="0" smtClean="0">
                <a:solidFill>
                  <a:srgbClr val="0070C0"/>
                </a:solidFill>
                <a:latin typeface="Arial" panose="020B0604020202020204" pitchFamily="34" charset="0"/>
                <a:ea typeface="Verdana" panose="020B0604030504040204" pitchFamily="34" charset="0"/>
                <a:cs typeface="Arial" panose="020B0604020202020204" pitchFamily="34" charset="0"/>
              </a:rPr>
              <a:t>A1</a:t>
            </a:r>
            <a:endParaRPr lang="en-US" sz="1400"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sp>
        <p:nvSpPr>
          <p:cNvPr id="145" name="Rectangle 144"/>
          <p:cNvSpPr/>
          <p:nvPr/>
        </p:nvSpPr>
        <p:spPr>
          <a:xfrm>
            <a:off x="5325" y="2025134"/>
            <a:ext cx="1560432" cy="523220"/>
          </a:xfrm>
          <a:prstGeom prst="rect">
            <a:avLst/>
          </a:prstGeom>
        </p:spPr>
        <p:txBody>
          <a:bodyPr wrap="squar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observed expression</a:t>
            </a:r>
            <a:endParaRPr lang="en-US" sz="1400"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sp>
        <p:nvSpPr>
          <p:cNvPr id="146" name="Rectangle 145"/>
          <p:cNvSpPr/>
          <p:nvPr/>
        </p:nvSpPr>
        <p:spPr>
          <a:xfrm>
            <a:off x="5325" y="4197105"/>
            <a:ext cx="1560432" cy="523220"/>
          </a:xfrm>
          <a:prstGeom prst="rect">
            <a:avLst/>
          </a:prstGeom>
        </p:spPr>
        <p:txBody>
          <a:bodyPr wrap="square">
            <a:spAutoFit/>
          </a:bodyPr>
          <a:lstStyle/>
          <a:p>
            <a:r>
              <a:rPr lang="en-US" sz="1400" dirty="0" smtClean="0">
                <a:latin typeface="Arial" panose="020B0604020202020204" pitchFamily="34" charset="0"/>
                <a:ea typeface="Verdana" panose="020B0604030504040204" pitchFamily="34" charset="0"/>
                <a:cs typeface="Arial" panose="020B0604020202020204" pitchFamily="34" charset="0"/>
              </a:rPr>
              <a:t>estimated expression</a:t>
            </a:r>
            <a:endParaRPr lang="en-US" sz="1400"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sp>
        <p:nvSpPr>
          <p:cNvPr id="147" name="Right Arrow 146"/>
          <p:cNvSpPr/>
          <p:nvPr/>
        </p:nvSpPr>
        <p:spPr>
          <a:xfrm rot="5400000">
            <a:off x="234366" y="3199165"/>
            <a:ext cx="457201" cy="320476"/>
          </a:xfrm>
          <a:prstGeom prst="rightArrow">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3" name="Title 5"/>
          <p:cNvSpPr>
            <a:spLocks noGrp="1"/>
          </p:cNvSpPr>
          <p:nvPr>
            <p:ph type="title"/>
          </p:nvPr>
        </p:nvSpPr>
        <p:spPr>
          <a:xfrm>
            <a:off x="264920" y="-964"/>
            <a:ext cx="8879080" cy="726632"/>
          </a:xfrm>
        </p:spPr>
        <p:txBody>
          <a:bodyPr>
            <a:normAutofit/>
          </a:bodyPr>
          <a:lstStyle/>
          <a:p>
            <a:pPr algn="l"/>
            <a:r>
              <a:rPr lang="en-US" sz="3200" dirty="0" smtClean="0"/>
              <a:t>DiffSplice – Isoform Abundance Estimation</a:t>
            </a:r>
            <a:endParaRPr lang="en-US" sz="3200" dirty="0"/>
          </a:p>
        </p:txBody>
      </p:sp>
      <p:grpSp>
        <p:nvGrpSpPr>
          <p:cNvPr id="66" name="Group 65"/>
          <p:cNvGrpSpPr/>
          <p:nvPr/>
        </p:nvGrpSpPr>
        <p:grpSpPr>
          <a:xfrm>
            <a:off x="1239887" y="3846415"/>
            <a:ext cx="3428920" cy="2132597"/>
            <a:chOff x="1942526" y="3943944"/>
            <a:chExt cx="3428920" cy="2132597"/>
          </a:xfrm>
        </p:grpSpPr>
        <p:grpSp>
          <p:nvGrpSpPr>
            <p:cNvPr id="67" name="Group 66"/>
            <p:cNvGrpSpPr/>
            <p:nvPr/>
          </p:nvGrpSpPr>
          <p:grpSpPr>
            <a:xfrm>
              <a:off x="1942526" y="4304827"/>
              <a:ext cx="2153513" cy="1420049"/>
              <a:chOff x="3092466" y="2146413"/>
              <a:chExt cx="2153513" cy="1420049"/>
            </a:xfrm>
          </p:grpSpPr>
          <p:grpSp>
            <p:nvGrpSpPr>
              <p:cNvPr id="111" name="Group 110"/>
              <p:cNvGrpSpPr/>
              <p:nvPr/>
            </p:nvGrpSpPr>
            <p:grpSpPr>
              <a:xfrm>
                <a:off x="3092466" y="2657372"/>
                <a:ext cx="2153513" cy="407963"/>
                <a:chOff x="2764554" y="5085466"/>
                <a:chExt cx="2153513" cy="407963"/>
              </a:xfrm>
            </p:grpSpPr>
            <p:sp>
              <p:nvSpPr>
                <p:cNvPr id="121" name="Oval 120"/>
                <p:cNvSpPr/>
                <p:nvPr/>
              </p:nvSpPr>
              <p:spPr>
                <a:xfrm>
                  <a:off x="276455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E1</a:t>
                  </a:r>
                  <a:endParaRPr lang="en-US" sz="1400" dirty="0">
                    <a:solidFill>
                      <a:schemeClr val="tx1"/>
                    </a:solidFill>
                    <a:latin typeface="Arial" panose="020B0604020202020204" pitchFamily="34" charset="0"/>
                    <a:cs typeface="Arial" panose="020B0604020202020204" pitchFamily="34" charset="0"/>
                  </a:endParaRPr>
                </a:p>
              </p:txBody>
            </p:sp>
            <p:sp>
              <p:nvSpPr>
                <p:cNvPr id="148" name="Oval 147"/>
                <p:cNvSpPr/>
                <p:nvPr/>
              </p:nvSpPr>
              <p:spPr>
                <a:xfrm>
                  <a:off x="3637329" y="5085466"/>
                  <a:ext cx="407963" cy="407963"/>
                </a:xfrm>
                <a:prstGeom prst="ellipse">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E2</a:t>
                  </a:r>
                  <a:endParaRPr lang="en-US" sz="1400" dirty="0">
                    <a:solidFill>
                      <a:schemeClr val="tx1"/>
                    </a:solidFill>
                    <a:latin typeface="Arial" panose="020B0604020202020204" pitchFamily="34" charset="0"/>
                    <a:cs typeface="Arial" panose="020B0604020202020204" pitchFamily="34" charset="0"/>
                  </a:endParaRPr>
                </a:p>
              </p:txBody>
            </p:sp>
            <p:sp>
              <p:nvSpPr>
                <p:cNvPr id="149" name="Oval 148"/>
                <p:cNvSpPr/>
                <p:nvPr/>
              </p:nvSpPr>
              <p:spPr>
                <a:xfrm>
                  <a:off x="451010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E3</a:t>
                  </a:r>
                  <a:endParaRPr lang="en-US" sz="1400" dirty="0">
                    <a:solidFill>
                      <a:schemeClr val="tx1"/>
                    </a:solidFill>
                    <a:latin typeface="Arial" panose="020B0604020202020204" pitchFamily="34" charset="0"/>
                    <a:cs typeface="Arial" panose="020B0604020202020204" pitchFamily="34" charset="0"/>
                  </a:endParaRPr>
                </a:p>
              </p:txBody>
            </p:sp>
            <p:cxnSp>
              <p:nvCxnSpPr>
                <p:cNvPr id="150" name="Curved Connector 149"/>
                <p:cNvCxnSpPr>
                  <a:stCxn id="121" idx="7"/>
                  <a:endCxn id="148" idx="1"/>
                </p:cNvCxnSpPr>
                <p:nvPr/>
              </p:nvCxnSpPr>
              <p:spPr>
                <a:xfrm rot="5400000" flipH="1" flipV="1">
                  <a:off x="3404923" y="4853060"/>
                  <a:ext cx="12700" cy="584302"/>
                </a:xfrm>
                <a:prstGeom prst="curvedConnector3">
                  <a:avLst>
                    <a:gd name="adj1" fmla="val 2270433"/>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Curved Connector 150"/>
                <p:cNvCxnSpPr>
                  <a:stCxn id="148" idx="7"/>
                  <a:endCxn id="149" idx="1"/>
                </p:cNvCxnSpPr>
                <p:nvPr/>
              </p:nvCxnSpPr>
              <p:spPr>
                <a:xfrm rot="5400000" flipH="1" flipV="1">
                  <a:off x="4277698" y="4853060"/>
                  <a:ext cx="12700" cy="584302"/>
                </a:xfrm>
                <a:prstGeom prst="curvedConnector3">
                  <a:avLst>
                    <a:gd name="adj1" fmla="val 2270433"/>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Curved Connector 151"/>
                <p:cNvCxnSpPr>
                  <a:stCxn id="121" idx="5"/>
                  <a:endCxn id="149" idx="3"/>
                </p:cNvCxnSpPr>
                <p:nvPr/>
              </p:nvCxnSpPr>
              <p:spPr>
                <a:xfrm rot="16200000" flipH="1">
                  <a:off x="3841310" y="4705145"/>
                  <a:ext cx="12700" cy="1457077"/>
                </a:xfrm>
                <a:prstGeom prst="curvedConnector3">
                  <a:avLst>
                    <a:gd name="adj1" fmla="val 2270433"/>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12" name="Rectangle 111"/>
              <p:cNvSpPr/>
              <p:nvPr/>
            </p:nvSpPr>
            <p:spPr>
              <a:xfrm>
                <a:off x="3553356" y="214641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J1</a:t>
                </a:r>
                <a:endParaRPr lang="en-US" sz="1400" dirty="0">
                  <a:solidFill>
                    <a:srgbClr val="0070C0"/>
                  </a:solidFill>
                </a:endParaRPr>
              </a:p>
            </p:txBody>
          </p:sp>
          <p:sp>
            <p:nvSpPr>
              <p:cNvPr id="114" name="Rectangle 113"/>
              <p:cNvSpPr/>
              <p:nvPr/>
            </p:nvSpPr>
            <p:spPr>
              <a:xfrm>
                <a:off x="4406982" y="214641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J2</a:t>
                </a:r>
                <a:endParaRPr lang="en-US" sz="1400" dirty="0">
                  <a:solidFill>
                    <a:srgbClr val="0070C0"/>
                  </a:solidFill>
                </a:endParaRPr>
              </a:p>
            </p:txBody>
          </p:sp>
          <p:sp>
            <p:nvSpPr>
              <p:cNvPr id="115" name="Rectangle 114"/>
              <p:cNvSpPr/>
              <p:nvPr/>
            </p:nvSpPr>
            <p:spPr>
              <a:xfrm>
                <a:off x="3982312" y="325868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J3</a:t>
                </a:r>
                <a:endParaRPr lang="en-US" sz="1400" dirty="0">
                  <a:solidFill>
                    <a:srgbClr val="0070C0"/>
                  </a:solidFill>
                </a:endParaRPr>
              </a:p>
            </p:txBody>
          </p:sp>
        </p:grpSp>
        <p:sp>
          <p:nvSpPr>
            <p:cNvPr id="68" name="Rectangle 67"/>
            <p:cNvSpPr/>
            <p:nvPr/>
          </p:nvSpPr>
          <p:spPr>
            <a:xfrm>
              <a:off x="2700337" y="3943944"/>
              <a:ext cx="681597" cy="307777"/>
            </a:xfrm>
            <a:prstGeom prst="rect">
              <a:avLst/>
            </a:prstGeom>
          </p:spPr>
          <p:txBody>
            <a:bodyPr wrap="none">
              <a:spAutoFit/>
            </a:bodyPr>
            <a:lstStyle/>
            <a:p>
              <a:r>
                <a:rPr lang="en-US" sz="1400" dirty="0" smtClean="0">
                  <a:solidFill>
                    <a:srgbClr val="FF0000"/>
                  </a:solidFill>
                  <a:latin typeface="Arial" panose="020B0604020202020204" pitchFamily="34" charset="0"/>
                  <a:ea typeface="Verdana" panose="020B0604030504040204" pitchFamily="34" charset="0"/>
                  <a:cs typeface="Arial" panose="020B0604020202020204" pitchFamily="34" charset="0"/>
                </a:rPr>
                <a:t>path 1</a:t>
              </a:r>
              <a:endParaRPr lang="en-US" sz="1400"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sp>
          <p:nvSpPr>
            <p:cNvPr id="69" name="Rectangle 68"/>
            <p:cNvSpPr/>
            <p:nvPr/>
          </p:nvSpPr>
          <p:spPr>
            <a:xfrm>
              <a:off x="2736232" y="5768764"/>
              <a:ext cx="681597" cy="307777"/>
            </a:xfrm>
            <a:prstGeom prst="rect">
              <a:avLst/>
            </a:prstGeom>
          </p:spPr>
          <p:txBody>
            <a:bodyPr wrap="none">
              <a:spAutoFit/>
            </a:bodyPr>
            <a:lstStyle/>
            <a:p>
              <a:r>
                <a:rPr lang="en-US" sz="1400" dirty="0" smtClean="0">
                  <a:solidFill>
                    <a:srgbClr val="002060"/>
                  </a:solidFill>
                  <a:latin typeface="Arial" panose="020B0604020202020204" pitchFamily="34" charset="0"/>
                  <a:ea typeface="Verdana" panose="020B0604030504040204" pitchFamily="34" charset="0"/>
                  <a:cs typeface="Arial" panose="020B0604020202020204" pitchFamily="34" charset="0"/>
                </a:rPr>
                <a:t>path 2</a:t>
              </a:r>
              <a:endParaRPr lang="en-US" sz="1400" dirty="0">
                <a:solidFill>
                  <a:srgbClr val="002060"/>
                </a:solidFill>
                <a:latin typeface="Arial" panose="020B0604020202020204" pitchFamily="34" charset="0"/>
                <a:ea typeface="Verdana" panose="020B0604030504040204" pitchFamily="34" charset="0"/>
                <a:cs typeface="Arial" panose="020B0604020202020204" pitchFamily="34" charset="0"/>
              </a:endParaRPr>
            </a:p>
          </p:txBody>
        </p:sp>
        <p:grpSp>
          <p:nvGrpSpPr>
            <p:cNvPr id="70" name="Group 69"/>
            <p:cNvGrpSpPr/>
            <p:nvPr/>
          </p:nvGrpSpPr>
          <p:grpSpPr>
            <a:xfrm>
              <a:off x="2044153" y="4518116"/>
              <a:ext cx="1959156" cy="49801"/>
              <a:chOff x="2044153" y="4480016"/>
              <a:chExt cx="1959156" cy="49801"/>
            </a:xfrm>
          </p:grpSpPr>
          <p:cxnSp>
            <p:nvCxnSpPr>
              <p:cNvPr id="80" name="Curved Connector 79"/>
              <p:cNvCxnSpPr/>
              <p:nvPr/>
            </p:nvCxnSpPr>
            <p:spPr>
              <a:xfrm rot="5400000" flipH="1" flipV="1">
                <a:off x="2576176" y="4194215"/>
                <a:ext cx="12700" cy="584302"/>
              </a:xfrm>
              <a:prstGeom prst="curvedConnector3">
                <a:avLst>
                  <a:gd name="adj1" fmla="val 2270433"/>
                </a:avLst>
              </a:prstGeom>
              <a:ln w="136525">
                <a:solidFill>
                  <a:srgbClr val="FF0000">
                    <a:alpha val="6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81" name="Curved Connector 80"/>
              <p:cNvCxnSpPr/>
              <p:nvPr/>
            </p:nvCxnSpPr>
            <p:spPr>
              <a:xfrm rot="5400000" flipH="1" flipV="1">
                <a:off x="3448951" y="4194215"/>
                <a:ext cx="12700" cy="584302"/>
              </a:xfrm>
              <a:prstGeom prst="curvedConnector3">
                <a:avLst>
                  <a:gd name="adj1" fmla="val 2270433"/>
                </a:avLst>
              </a:prstGeom>
              <a:ln w="136525">
                <a:solidFill>
                  <a:srgbClr val="FF0000">
                    <a:alpha val="6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683269" y="4529817"/>
                <a:ext cx="320040" cy="0"/>
              </a:xfrm>
              <a:prstGeom prst="line">
                <a:avLst/>
              </a:prstGeom>
              <a:ln w="136525">
                <a:solidFill>
                  <a:srgbClr val="FF0000">
                    <a:alpha val="6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807828" y="4529817"/>
                <a:ext cx="429768" cy="0"/>
              </a:xfrm>
              <a:prstGeom prst="line">
                <a:avLst/>
              </a:prstGeom>
              <a:ln w="136525">
                <a:solidFill>
                  <a:srgbClr val="FF0000">
                    <a:alpha val="60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044153" y="4529817"/>
                <a:ext cx="310896" cy="0"/>
              </a:xfrm>
              <a:prstGeom prst="line">
                <a:avLst/>
              </a:prstGeom>
              <a:ln w="136525">
                <a:solidFill>
                  <a:srgbClr val="FF0000">
                    <a:alpha val="60000"/>
                  </a:srgbClr>
                </a:solidFill>
                <a:tailEnd type="none"/>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2044153" y="5443528"/>
              <a:ext cx="1950260" cy="12870"/>
              <a:chOff x="4800652" y="5582794"/>
              <a:chExt cx="1950260" cy="12870"/>
            </a:xfrm>
          </p:grpSpPr>
          <p:cxnSp>
            <p:nvCxnSpPr>
              <p:cNvPr id="77" name="Curved Connector 76"/>
              <p:cNvCxnSpPr/>
              <p:nvPr/>
            </p:nvCxnSpPr>
            <p:spPr>
              <a:xfrm rot="16200000" flipH="1">
                <a:off x="5769063" y="4860775"/>
                <a:ext cx="12700" cy="1457077"/>
              </a:xfrm>
              <a:prstGeom prst="curvedConnector3">
                <a:avLst>
                  <a:gd name="adj1" fmla="val 2270433"/>
                </a:avLst>
              </a:prstGeom>
              <a:ln w="38100">
                <a:solidFill>
                  <a:schemeClr val="accent1">
                    <a:alpha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85736" y="5589145"/>
                <a:ext cx="265176" cy="0"/>
              </a:xfrm>
              <a:prstGeom prst="line">
                <a:avLst/>
              </a:prstGeom>
              <a:ln w="38100">
                <a:solidFill>
                  <a:schemeClr val="accent1">
                    <a:alpha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4800652" y="5582794"/>
                <a:ext cx="265176" cy="0"/>
              </a:xfrm>
              <a:prstGeom prst="line">
                <a:avLst/>
              </a:prstGeom>
              <a:ln w="38100">
                <a:solidFill>
                  <a:schemeClr val="accent1">
                    <a:alpha val="6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72" name="Rectangle 71"/>
            <p:cNvSpPr/>
            <p:nvPr/>
          </p:nvSpPr>
          <p:spPr>
            <a:xfrm>
              <a:off x="4117273" y="4371748"/>
              <a:ext cx="532518" cy="307777"/>
            </a:xfrm>
            <a:prstGeom prst="rect">
              <a:avLst/>
            </a:prstGeom>
          </p:spPr>
          <p:txBody>
            <a:bodyPr wrap="none">
              <a:spAutoFit/>
            </a:bodyPr>
            <a:lstStyle/>
            <a:p>
              <a:r>
                <a:rPr lang="en-US" sz="1400" dirty="0" smtClean="0">
                  <a:solidFill>
                    <a:srgbClr val="FF0000"/>
                  </a:solidFill>
                  <a:latin typeface="Arial" panose="020B0604020202020204" pitchFamily="34" charset="0"/>
                  <a:cs typeface="Arial" panose="020B0604020202020204" pitchFamily="34" charset="0"/>
                </a:rPr>
                <a:t>92.0</a:t>
              </a:r>
              <a:endParaRPr lang="en-US" sz="1400" dirty="0">
                <a:solidFill>
                  <a:srgbClr val="FF0000"/>
                </a:solidFill>
              </a:endParaRPr>
            </a:p>
          </p:txBody>
        </p:sp>
        <p:sp>
          <p:nvSpPr>
            <p:cNvPr id="74" name="Rectangle 73"/>
            <p:cNvSpPr/>
            <p:nvPr/>
          </p:nvSpPr>
          <p:spPr>
            <a:xfrm>
              <a:off x="4216659" y="5297304"/>
              <a:ext cx="433132" cy="307777"/>
            </a:xfrm>
            <a:prstGeom prst="rect">
              <a:avLst/>
            </a:prstGeom>
          </p:spPr>
          <p:txBody>
            <a:bodyPr wrap="none">
              <a:spAutoFit/>
            </a:bodyPr>
            <a:lstStyle/>
            <a:p>
              <a:r>
                <a:rPr lang="en-US" sz="1400" dirty="0" smtClean="0">
                  <a:solidFill>
                    <a:srgbClr val="002060"/>
                  </a:solidFill>
                  <a:latin typeface="Arial" panose="020B0604020202020204" pitchFamily="34" charset="0"/>
                  <a:cs typeface="Arial" panose="020B0604020202020204" pitchFamily="34" charset="0"/>
                </a:rPr>
                <a:t>3.1</a:t>
              </a:r>
              <a:endParaRPr lang="en-US" sz="1400" dirty="0">
                <a:solidFill>
                  <a:srgbClr val="002060"/>
                </a:solidFill>
              </a:endParaRPr>
            </a:p>
          </p:txBody>
        </p:sp>
        <p:sp>
          <p:nvSpPr>
            <p:cNvPr id="75" name="Rectangle 74"/>
            <p:cNvSpPr/>
            <p:nvPr/>
          </p:nvSpPr>
          <p:spPr>
            <a:xfrm>
              <a:off x="4560005" y="4371748"/>
              <a:ext cx="811441" cy="307777"/>
            </a:xfrm>
            <a:prstGeom prst="rect">
              <a:avLst/>
            </a:prstGeom>
          </p:spPr>
          <p:txBody>
            <a:bodyPr wrap="none">
              <a:spAutoFit/>
            </a:bodyPr>
            <a:lstStyle/>
            <a:p>
              <a:r>
                <a:rPr lang="en-US" sz="1400" dirty="0" smtClean="0">
                  <a:solidFill>
                    <a:srgbClr val="FF0000"/>
                  </a:solidFill>
                  <a:latin typeface="Arial" panose="020B0604020202020204" pitchFamily="34" charset="0"/>
                  <a:cs typeface="Arial" panose="020B0604020202020204" pitchFamily="34" charset="0"/>
                </a:rPr>
                <a:t>(96.7%)</a:t>
              </a:r>
              <a:endParaRPr lang="en-US" sz="1400" dirty="0">
                <a:solidFill>
                  <a:srgbClr val="FF0000"/>
                </a:solidFill>
              </a:endParaRPr>
            </a:p>
          </p:txBody>
        </p:sp>
        <p:sp>
          <p:nvSpPr>
            <p:cNvPr id="76" name="Rectangle 75"/>
            <p:cNvSpPr/>
            <p:nvPr/>
          </p:nvSpPr>
          <p:spPr>
            <a:xfrm>
              <a:off x="4659392" y="5297304"/>
              <a:ext cx="712054" cy="307777"/>
            </a:xfrm>
            <a:prstGeom prst="rect">
              <a:avLst/>
            </a:prstGeom>
          </p:spPr>
          <p:txBody>
            <a:bodyPr wrap="none">
              <a:spAutoFit/>
            </a:bodyPr>
            <a:lstStyle/>
            <a:p>
              <a:r>
                <a:rPr lang="en-US" sz="1400" dirty="0" smtClean="0">
                  <a:solidFill>
                    <a:srgbClr val="002060"/>
                  </a:solidFill>
                  <a:latin typeface="Arial" panose="020B0604020202020204" pitchFamily="34" charset="0"/>
                  <a:cs typeface="Arial" panose="020B0604020202020204" pitchFamily="34" charset="0"/>
                </a:rPr>
                <a:t>(3.3%)</a:t>
              </a:r>
              <a:endParaRPr lang="en-US" sz="1400" dirty="0">
                <a:solidFill>
                  <a:srgbClr val="002060"/>
                </a:solidFill>
              </a:endParaRPr>
            </a:p>
          </p:txBody>
        </p:sp>
      </p:grpSp>
      <p:sp>
        <p:nvSpPr>
          <p:cNvPr id="153" name="Rectangle 152"/>
          <p:cNvSpPr/>
          <p:nvPr/>
        </p:nvSpPr>
        <p:spPr>
          <a:xfrm>
            <a:off x="2029735" y="1988194"/>
            <a:ext cx="383438"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FF0000"/>
                </a:solidFill>
                <a:latin typeface="Arial" panose="020B0604020202020204" pitchFamily="34" charset="0"/>
                <a:cs typeface="Arial" panose="020B0604020202020204" pitchFamily="34" charset="0"/>
              </a:rPr>
              <a:t>91</a:t>
            </a:r>
            <a:endParaRPr lang="en-US" sz="1400" dirty="0">
              <a:solidFill>
                <a:srgbClr val="FF0000"/>
              </a:solidFill>
            </a:endParaRPr>
          </a:p>
        </p:txBody>
      </p:sp>
      <p:sp>
        <p:nvSpPr>
          <p:cNvPr id="154" name="Rectangle 153"/>
          <p:cNvSpPr/>
          <p:nvPr/>
        </p:nvSpPr>
        <p:spPr>
          <a:xfrm>
            <a:off x="2486005" y="2467963"/>
            <a:ext cx="532518"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FF0000"/>
                </a:solidFill>
                <a:latin typeface="Arial" panose="020B0604020202020204" pitchFamily="34" charset="0"/>
                <a:cs typeface="Arial" panose="020B0604020202020204" pitchFamily="34" charset="0"/>
              </a:rPr>
              <a:t>92.1</a:t>
            </a:r>
            <a:endParaRPr lang="en-US" sz="1400" dirty="0">
              <a:solidFill>
                <a:srgbClr val="FF0000"/>
              </a:solidFill>
            </a:endParaRPr>
          </a:p>
        </p:txBody>
      </p:sp>
      <p:sp>
        <p:nvSpPr>
          <p:cNvPr id="155" name="Rectangle 154"/>
          <p:cNvSpPr/>
          <p:nvPr/>
        </p:nvSpPr>
        <p:spPr>
          <a:xfrm>
            <a:off x="2927849" y="1988194"/>
            <a:ext cx="383438"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FF0000"/>
                </a:solidFill>
                <a:latin typeface="Arial" panose="020B0604020202020204" pitchFamily="34" charset="0"/>
                <a:cs typeface="Arial" panose="020B0604020202020204" pitchFamily="34" charset="0"/>
              </a:rPr>
              <a:t>93</a:t>
            </a:r>
            <a:endParaRPr lang="en-US" sz="1400" dirty="0">
              <a:solidFill>
                <a:srgbClr val="FF0000"/>
              </a:solidFill>
            </a:endParaRPr>
          </a:p>
        </p:txBody>
      </p:sp>
      <p:sp>
        <p:nvSpPr>
          <p:cNvPr id="156" name="Rectangle 155"/>
          <p:cNvSpPr/>
          <p:nvPr/>
        </p:nvSpPr>
        <p:spPr>
          <a:xfrm>
            <a:off x="835499" y="2697054"/>
            <a:ext cx="532518"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Arial" panose="020B0604020202020204" pitchFamily="34" charset="0"/>
                <a:cs typeface="Arial" panose="020B0604020202020204" pitchFamily="34" charset="0"/>
              </a:rPr>
              <a:t>94.9</a:t>
            </a:r>
            <a:endParaRPr lang="en-US" sz="1400" dirty="0"/>
          </a:p>
        </p:txBody>
      </p:sp>
      <p:sp>
        <p:nvSpPr>
          <p:cNvPr id="157" name="Rectangle 156"/>
          <p:cNvSpPr/>
          <p:nvPr/>
        </p:nvSpPr>
        <p:spPr>
          <a:xfrm>
            <a:off x="2710076" y="2888515"/>
            <a:ext cx="28405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2060"/>
                </a:solidFill>
                <a:latin typeface="Arial" panose="020B0604020202020204" pitchFamily="34" charset="0"/>
                <a:cs typeface="Arial" panose="020B0604020202020204" pitchFamily="34" charset="0"/>
              </a:rPr>
              <a:t>3</a:t>
            </a:r>
            <a:endParaRPr lang="en-US" sz="1400" dirty="0">
              <a:solidFill>
                <a:srgbClr val="002060"/>
              </a:solidFill>
            </a:endParaRPr>
          </a:p>
        </p:txBody>
      </p:sp>
      <p:sp>
        <p:nvSpPr>
          <p:cNvPr id="158" name="Rectangle 157"/>
          <p:cNvSpPr/>
          <p:nvPr/>
        </p:nvSpPr>
        <p:spPr>
          <a:xfrm>
            <a:off x="3318365" y="2697054"/>
            <a:ext cx="532518"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Arial" panose="020B0604020202020204" pitchFamily="34" charset="0"/>
                <a:cs typeface="Arial" panose="020B0604020202020204" pitchFamily="34" charset="0"/>
              </a:rPr>
              <a:t>95.2</a:t>
            </a:r>
            <a:endParaRPr lang="en-US" sz="1400" dirty="0"/>
          </a:p>
        </p:txBody>
      </p:sp>
      <p:grpSp>
        <p:nvGrpSpPr>
          <p:cNvPr id="159" name="Group 158"/>
          <p:cNvGrpSpPr/>
          <p:nvPr/>
        </p:nvGrpSpPr>
        <p:grpSpPr>
          <a:xfrm>
            <a:off x="1266011" y="1871246"/>
            <a:ext cx="2153513" cy="1420049"/>
            <a:chOff x="3092466" y="2146413"/>
            <a:chExt cx="2153513" cy="1420049"/>
          </a:xfrm>
        </p:grpSpPr>
        <p:grpSp>
          <p:nvGrpSpPr>
            <p:cNvPr id="160" name="Group 159"/>
            <p:cNvGrpSpPr/>
            <p:nvPr/>
          </p:nvGrpSpPr>
          <p:grpSpPr>
            <a:xfrm>
              <a:off x="3092466" y="2657372"/>
              <a:ext cx="2153513" cy="407963"/>
              <a:chOff x="2764554" y="5085466"/>
              <a:chExt cx="2153513" cy="407963"/>
            </a:xfrm>
          </p:grpSpPr>
          <p:sp>
            <p:nvSpPr>
              <p:cNvPr id="164" name="Oval 163"/>
              <p:cNvSpPr/>
              <p:nvPr/>
            </p:nvSpPr>
            <p:spPr>
              <a:xfrm>
                <a:off x="276455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E1</a:t>
                </a:r>
                <a:endParaRPr lang="en-US" sz="1400" dirty="0">
                  <a:solidFill>
                    <a:schemeClr val="tx1"/>
                  </a:solidFill>
                  <a:latin typeface="Arial" panose="020B0604020202020204" pitchFamily="34" charset="0"/>
                  <a:cs typeface="Arial" panose="020B0604020202020204" pitchFamily="34" charset="0"/>
                </a:endParaRPr>
              </a:p>
            </p:txBody>
          </p:sp>
          <p:sp>
            <p:nvSpPr>
              <p:cNvPr id="165" name="Oval 164"/>
              <p:cNvSpPr/>
              <p:nvPr/>
            </p:nvSpPr>
            <p:spPr>
              <a:xfrm>
                <a:off x="3637329" y="5085466"/>
                <a:ext cx="407963" cy="407963"/>
              </a:xfrm>
              <a:prstGeom prst="ellipse">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E2</a:t>
                </a:r>
                <a:endParaRPr lang="en-US" sz="1400" dirty="0">
                  <a:solidFill>
                    <a:schemeClr val="tx1"/>
                  </a:solidFill>
                  <a:latin typeface="Arial" panose="020B0604020202020204" pitchFamily="34" charset="0"/>
                  <a:cs typeface="Arial" panose="020B0604020202020204" pitchFamily="34" charset="0"/>
                </a:endParaRPr>
              </a:p>
            </p:txBody>
          </p:sp>
          <p:sp>
            <p:nvSpPr>
              <p:cNvPr id="166" name="Oval 165"/>
              <p:cNvSpPr/>
              <p:nvPr/>
            </p:nvSpPr>
            <p:spPr>
              <a:xfrm>
                <a:off x="4510104" y="5085466"/>
                <a:ext cx="407963" cy="407963"/>
              </a:xfrm>
              <a:prstGeom prst="ellipse">
                <a:avLst/>
              </a:prstGeom>
              <a:no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Arial" panose="020B0604020202020204" pitchFamily="34" charset="0"/>
                    <a:cs typeface="Arial" panose="020B0604020202020204" pitchFamily="34" charset="0"/>
                  </a:rPr>
                  <a:t>E3</a:t>
                </a:r>
                <a:endParaRPr lang="en-US" sz="1400" dirty="0">
                  <a:solidFill>
                    <a:schemeClr val="tx1"/>
                  </a:solidFill>
                  <a:latin typeface="Arial" panose="020B0604020202020204" pitchFamily="34" charset="0"/>
                  <a:cs typeface="Arial" panose="020B0604020202020204" pitchFamily="34" charset="0"/>
                </a:endParaRPr>
              </a:p>
            </p:txBody>
          </p:sp>
          <p:cxnSp>
            <p:nvCxnSpPr>
              <p:cNvPr id="167" name="Curved Connector 166"/>
              <p:cNvCxnSpPr>
                <a:stCxn id="164" idx="7"/>
                <a:endCxn id="165" idx="1"/>
              </p:cNvCxnSpPr>
              <p:nvPr/>
            </p:nvCxnSpPr>
            <p:spPr>
              <a:xfrm rot="5400000" flipH="1" flipV="1">
                <a:off x="3404923" y="4853060"/>
                <a:ext cx="12700" cy="584302"/>
              </a:xfrm>
              <a:prstGeom prst="curvedConnector3">
                <a:avLst>
                  <a:gd name="adj1" fmla="val 2270433"/>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Curved Connector 167"/>
              <p:cNvCxnSpPr>
                <a:stCxn id="165" idx="7"/>
                <a:endCxn id="166" idx="1"/>
              </p:cNvCxnSpPr>
              <p:nvPr/>
            </p:nvCxnSpPr>
            <p:spPr>
              <a:xfrm rot="5400000" flipH="1" flipV="1">
                <a:off x="4277698" y="4853060"/>
                <a:ext cx="12700" cy="584302"/>
              </a:xfrm>
              <a:prstGeom prst="curvedConnector3">
                <a:avLst>
                  <a:gd name="adj1" fmla="val 2270433"/>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Curved Connector 168"/>
              <p:cNvCxnSpPr>
                <a:stCxn id="164" idx="5"/>
                <a:endCxn id="166" idx="3"/>
              </p:cNvCxnSpPr>
              <p:nvPr/>
            </p:nvCxnSpPr>
            <p:spPr>
              <a:xfrm rot="16200000" flipH="1">
                <a:off x="3841310" y="4705145"/>
                <a:ext cx="12700" cy="1457077"/>
              </a:xfrm>
              <a:prstGeom prst="curvedConnector3">
                <a:avLst>
                  <a:gd name="adj1" fmla="val 2270433"/>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61" name="Rectangle 160"/>
            <p:cNvSpPr/>
            <p:nvPr/>
          </p:nvSpPr>
          <p:spPr>
            <a:xfrm>
              <a:off x="3553356" y="214641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J1</a:t>
              </a:r>
              <a:endParaRPr lang="en-US" sz="1400" dirty="0">
                <a:solidFill>
                  <a:srgbClr val="0070C0"/>
                </a:solidFill>
              </a:endParaRPr>
            </a:p>
          </p:txBody>
        </p:sp>
        <p:sp>
          <p:nvSpPr>
            <p:cNvPr id="162" name="Rectangle 161"/>
            <p:cNvSpPr/>
            <p:nvPr/>
          </p:nvSpPr>
          <p:spPr>
            <a:xfrm>
              <a:off x="4406982" y="2146413"/>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J2</a:t>
              </a:r>
              <a:endParaRPr lang="en-US" sz="1400" dirty="0">
                <a:solidFill>
                  <a:srgbClr val="0070C0"/>
                </a:solidFill>
              </a:endParaRPr>
            </a:p>
          </p:txBody>
        </p:sp>
        <p:sp>
          <p:nvSpPr>
            <p:cNvPr id="163" name="Rectangle 162"/>
            <p:cNvSpPr/>
            <p:nvPr/>
          </p:nvSpPr>
          <p:spPr>
            <a:xfrm>
              <a:off x="3982312" y="3258685"/>
              <a:ext cx="373820" cy="307777"/>
            </a:xfrm>
            <a:prstGeom prst="rect">
              <a:avLst/>
            </a:prstGeom>
          </p:spPr>
          <p:txBody>
            <a:bodyPr wrap="none">
              <a:spAutoFit/>
            </a:bodyPr>
            <a:lstStyle/>
            <a:p>
              <a:r>
                <a:rPr lang="en-US" sz="1400" dirty="0" smtClean="0">
                  <a:solidFill>
                    <a:srgbClr val="0070C0"/>
                  </a:solidFill>
                  <a:latin typeface="Arial" panose="020B0604020202020204" pitchFamily="34" charset="0"/>
                  <a:cs typeface="Arial" panose="020B0604020202020204" pitchFamily="34" charset="0"/>
                </a:rPr>
                <a:t>J3</a:t>
              </a:r>
              <a:endParaRPr lang="en-US" sz="1400" dirty="0">
                <a:solidFill>
                  <a:srgbClr val="0070C0"/>
                </a:solidFill>
              </a:endParaRPr>
            </a:p>
          </p:txBody>
        </p:sp>
      </p:grpSp>
      <p:sp>
        <p:nvSpPr>
          <p:cNvPr id="170" name="Rectangle 169"/>
          <p:cNvSpPr/>
          <p:nvPr/>
        </p:nvSpPr>
        <p:spPr>
          <a:xfrm>
            <a:off x="2023822" y="1577038"/>
            <a:ext cx="681597" cy="307777"/>
          </a:xfrm>
          <a:prstGeom prst="rect">
            <a:avLst/>
          </a:prstGeom>
        </p:spPr>
        <p:txBody>
          <a:bodyPr wrap="none">
            <a:spAutoFit/>
          </a:bodyPr>
          <a:lstStyle/>
          <a:p>
            <a:r>
              <a:rPr lang="en-US" sz="1400" dirty="0" smtClean="0">
                <a:solidFill>
                  <a:srgbClr val="FF0000"/>
                </a:solidFill>
                <a:latin typeface="Arial" panose="020B0604020202020204" pitchFamily="34" charset="0"/>
                <a:ea typeface="Verdana" panose="020B0604030504040204" pitchFamily="34" charset="0"/>
                <a:cs typeface="Arial" panose="020B0604020202020204" pitchFamily="34" charset="0"/>
              </a:rPr>
              <a:t>path 1</a:t>
            </a:r>
            <a:endParaRPr lang="en-US" sz="1400"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sp>
        <p:nvSpPr>
          <p:cNvPr id="171" name="Rectangle 170"/>
          <p:cNvSpPr/>
          <p:nvPr/>
        </p:nvSpPr>
        <p:spPr>
          <a:xfrm>
            <a:off x="2059717" y="3287558"/>
            <a:ext cx="681597" cy="307777"/>
          </a:xfrm>
          <a:prstGeom prst="rect">
            <a:avLst/>
          </a:prstGeom>
        </p:spPr>
        <p:txBody>
          <a:bodyPr wrap="none">
            <a:spAutoFit/>
          </a:bodyPr>
          <a:lstStyle/>
          <a:p>
            <a:r>
              <a:rPr lang="en-US" sz="1400" dirty="0" smtClean="0">
                <a:solidFill>
                  <a:srgbClr val="002060"/>
                </a:solidFill>
                <a:latin typeface="Arial" panose="020B0604020202020204" pitchFamily="34" charset="0"/>
                <a:ea typeface="Verdana" panose="020B0604030504040204" pitchFamily="34" charset="0"/>
                <a:cs typeface="Arial" panose="020B0604020202020204" pitchFamily="34" charset="0"/>
              </a:rPr>
              <a:t>path 2</a:t>
            </a:r>
            <a:endParaRPr lang="en-US" sz="1400" dirty="0">
              <a:solidFill>
                <a:srgbClr val="00206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7209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Dynamics of the Transcriptome</a:t>
            </a:r>
            <a:endParaRPr lang="en-US" dirty="0"/>
          </a:p>
        </p:txBody>
      </p:sp>
      <p:sp>
        <p:nvSpPr>
          <p:cNvPr id="3" name="Content Placeholder 2"/>
          <p:cNvSpPr>
            <a:spLocks noGrp="1"/>
          </p:cNvSpPr>
          <p:nvPr>
            <p:ph idx="1"/>
          </p:nvPr>
        </p:nvSpPr>
        <p:spPr>
          <a:xfrm>
            <a:off x="342900" y="1447800"/>
            <a:ext cx="8458200" cy="1143000"/>
          </a:xfrm>
        </p:spPr>
        <p:txBody>
          <a:bodyPr>
            <a:normAutofit fontScale="62500" lnSpcReduction="20000"/>
          </a:bodyPr>
          <a:lstStyle/>
          <a:p>
            <a:r>
              <a:rPr lang="en-US" dirty="0" smtClean="0"/>
              <a:t>Cells with the same genome may produce a different transcriptome … how?</a:t>
            </a:r>
          </a:p>
          <a:p>
            <a:pPr lvl="1"/>
            <a:endParaRPr lang="en-US" dirty="0" smtClean="0"/>
          </a:p>
          <a:p>
            <a:r>
              <a:rPr lang="en-US" dirty="0" smtClean="0"/>
              <a:t>Two main mechanisms</a:t>
            </a:r>
          </a:p>
        </p:txBody>
      </p:sp>
      <p:sp>
        <p:nvSpPr>
          <p:cNvPr id="39" name="TextBox 38"/>
          <p:cNvSpPr txBox="1"/>
          <p:nvPr/>
        </p:nvSpPr>
        <p:spPr>
          <a:xfrm>
            <a:off x="533400" y="2514600"/>
            <a:ext cx="3091808" cy="369332"/>
          </a:xfrm>
          <a:prstGeom prst="rect">
            <a:avLst/>
          </a:prstGeom>
          <a:noFill/>
        </p:spPr>
        <p:txBody>
          <a:bodyPr wrap="none" rtlCol="0">
            <a:spAutoFit/>
          </a:bodyPr>
          <a:lstStyle/>
          <a:p>
            <a:r>
              <a:rPr lang="en-US" dirty="0" smtClean="0"/>
              <a:t>(1) differential gene </a:t>
            </a:r>
            <a:r>
              <a:rPr lang="en-US" i="1" dirty="0" smtClean="0"/>
              <a:t>expression</a:t>
            </a:r>
            <a:endParaRPr lang="en-US" i="1" dirty="0"/>
          </a:p>
        </p:txBody>
      </p:sp>
      <p:sp>
        <p:nvSpPr>
          <p:cNvPr id="40" name="TextBox 39"/>
          <p:cNvSpPr txBox="1"/>
          <p:nvPr/>
        </p:nvSpPr>
        <p:spPr>
          <a:xfrm>
            <a:off x="4800600" y="2514600"/>
            <a:ext cx="3289683" cy="369332"/>
          </a:xfrm>
          <a:prstGeom prst="rect">
            <a:avLst/>
          </a:prstGeom>
          <a:noFill/>
        </p:spPr>
        <p:txBody>
          <a:bodyPr wrap="none" rtlCol="0">
            <a:spAutoFit/>
          </a:bodyPr>
          <a:lstStyle/>
          <a:p>
            <a:r>
              <a:rPr lang="en-US" dirty="0" smtClean="0"/>
              <a:t>(2) differential gene </a:t>
            </a:r>
            <a:r>
              <a:rPr lang="en-US" i="1" dirty="0" smtClean="0"/>
              <a:t>transcription</a:t>
            </a:r>
            <a:endParaRPr lang="en-US" i="1" dirty="0"/>
          </a:p>
        </p:txBody>
      </p:sp>
      <p:grpSp>
        <p:nvGrpSpPr>
          <p:cNvPr id="29" name="Group 28"/>
          <p:cNvGrpSpPr/>
          <p:nvPr/>
        </p:nvGrpSpPr>
        <p:grpSpPr>
          <a:xfrm>
            <a:off x="381000" y="3200400"/>
            <a:ext cx="8487520" cy="3143250"/>
            <a:chOff x="457200" y="3409950"/>
            <a:chExt cx="8487520" cy="3143250"/>
          </a:xfrm>
        </p:grpSpPr>
        <p:cxnSp>
          <p:nvCxnSpPr>
            <p:cNvPr id="5" name="Straight Connector 4"/>
            <p:cNvCxnSpPr/>
            <p:nvPr/>
          </p:nvCxnSpPr>
          <p:spPr bwMode="auto">
            <a:xfrm>
              <a:off x="457200" y="3579813"/>
              <a:ext cx="3124200" cy="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2365375" y="3551238"/>
              <a:ext cx="746125" cy="60325"/>
            </a:xfrm>
            <a:prstGeom prst="rect">
              <a:avLst/>
            </a:prstGeom>
            <a:solidFill>
              <a:srgbClr val="FF0000"/>
            </a:solidFill>
            <a:ln w="25400" algn="ctr">
              <a:solidFill>
                <a:srgbClr val="FF0000"/>
              </a:solidFill>
              <a:miter lim="800000"/>
              <a:headEnd/>
              <a:tailEnd/>
            </a:ln>
          </p:spPr>
          <p:txBody>
            <a:bodyPr anchor="ctr"/>
            <a:lstStyle/>
            <a:p>
              <a:pPr algn="ctr"/>
              <a:endParaRPr lang="en-US" sz="800">
                <a:solidFill>
                  <a:srgbClr val="FFFFFF"/>
                </a:solidFill>
                <a:latin typeface="Comic Sans MS" pitchFamily="66" charset="0"/>
              </a:endParaRPr>
            </a:p>
          </p:txBody>
        </p:sp>
        <p:sp>
          <p:nvSpPr>
            <p:cNvPr id="7" name="Rectangle 6"/>
            <p:cNvSpPr/>
            <p:nvPr/>
          </p:nvSpPr>
          <p:spPr bwMode="auto">
            <a:xfrm>
              <a:off x="1470025" y="3551238"/>
              <a:ext cx="195263" cy="6032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Comic Sans MS" pitchFamily="66" charset="0"/>
              </a:endParaRPr>
            </a:p>
          </p:txBody>
        </p:sp>
        <p:sp>
          <p:nvSpPr>
            <p:cNvPr id="11" name="TextBox 34"/>
            <p:cNvSpPr txBox="1">
              <a:spLocks noChangeArrowheads="1"/>
            </p:cNvSpPr>
            <p:nvPr/>
          </p:nvSpPr>
          <p:spPr bwMode="auto">
            <a:xfrm>
              <a:off x="642938" y="3409950"/>
              <a:ext cx="503238" cy="304800"/>
            </a:xfrm>
            <a:prstGeom prst="rect">
              <a:avLst/>
            </a:prstGeom>
            <a:solidFill>
              <a:schemeClr val="bg1"/>
            </a:solidFill>
            <a:ln w="9525">
              <a:noFill/>
              <a:miter lim="800000"/>
              <a:headEnd/>
              <a:tailEnd/>
            </a:ln>
          </p:spPr>
          <p:txBody>
            <a:bodyPr wrap="none">
              <a:spAutoFit/>
            </a:bodyPr>
            <a:lstStyle/>
            <a:p>
              <a:r>
                <a:rPr lang="en-US" sz="1400" dirty="0">
                  <a:latin typeface="Lucida Console" pitchFamily="49" charset="0"/>
                </a:rPr>
                <a:t>DNA</a:t>
              </a:r>
            </a:p>
          </p:txBody>
        </p:sp>
        <p:sp>
          <p:nvSpPr>
            <p:cNvPr id="12" name="TextBox 36"/>
            <p:cNvSpPr txBox="1">
              <a:spLocks noChangeArrowheads="1"/>
            </p:cNvSpPr>
            <p:nvPr/>
          </p:nvSpPr>
          <p:spPr bwMode="auto">
            <a:xfrm>
              <a:off x="1752600" y="5619750"/>
              <a:ext cx="835025" cy="304800"/>
            </a:xfrm>
            <a:prstGeom prst="rect">
              <a:avLst/>
            </a:prstGeom>
            <a:solidFill>
              <a:schemeClr val="bg1"/>
            </a:solidFill>
            <a:ln w="9525">
              <a:noFill/>
              <a:miter lim="800000"/>
              <a:headEnd/>
              <a:tailEnd/>
            </a:ln>
          </p:spPr>
          <p:txBody>
            <a:bodyPr wrap="none">
              <a:spAutoFit/>
            </a:bodyPr>
            <a:lstStyle/>
            <a:p>
              <a:r>
                <a:rPr lang="en-US" sz="1400" dirty="0"/>
                <a:t>Proteins</a:t>
              </a:r>
            </a:p>
          </p:txBody>
        </p:sp>
        <p:sp>
          <p:nvSpPr>
            <p:cNvPr id="13" name="Rectangle 6"/>
            <p:cNvSpPr/>
            <p:nvPr/>
          </p:nvSpPr>
          <p:spPr bwMode="auto">
            <a:xfrm>
              <a:off x="1422400" y="3779838"/>
              <a:ext cx="195263" cy="6032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Comic Sans MS" pitchFamily="66" charset="0"/>
              </a:endParaRPr>
            </a:p>
          </p:txBody>
        </p:sp>
        <p:sp>
          <p:nvSpPr>
            <p:cNvPr id="14" name="Rectangle 6"/>
            <p:cNvSpPr/>
            <p:nvPr/>
          </p:nvSpPr>
          <p:spPr bwMode="auto">
            <a:xfrm>
              <a:off x="1374775" y="4008438"/>
              <a:ext cx="195263" cy="6032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Comic Sans MS" pitchFamily="66" charset="0"/>
              </a:endParaRPr>
            </a:p>
          </p:txBody>
        </p:sp>
        <p:sp>
          <p:nvSpPr>
            <p:cNvPr id="15" name="Rectangle 6"/>
            <p:cNvSpPr/>
            <p:nvPr/>
          </p:nvSpPr>
          <p:spPr bwMode="auto">
            <a:xfrm>
              <a:off x="1327150" y="4237038"/>
              <a:ext cx="195263" cy="6032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Comic Sans MS" pitchFamily="66" charset="0"/>
              </a:endParaRPr>
            </a:p>
          </p:txBody>
        </p:sp>
        <p:sp>
          <p:nvSpPr>
            <p:cNvPr id="16" name="Rectangle 5"/>
            <p:cNvSpPr>
              <a:spLocks noChangeArrowheads="1"/>
            </p:cNvSpPr>
            <p:nvPr/>
          </p:nvSpPr>
          <p:spPr bwMode="auto">
            <a:xfrm>
              <a:off x="2355850" y="3836988"/>
              <a:ext cx="746125" cy="60325"/>
            </a:xfrm>
            <a:prstGeom prst="rect">
              <a:avLst/>
            </a:prstGeom>
            <a:solidFill>
              <a:srgbClr val="FF0000"/>
            </a:solidFill>
            <a:ln w="25400" algn="ctr">
              <a:solidFill>
                <a:srgbClr val="FF0000"/>
              </a:solidFill>
              <a:miter lim="800000"/>
              <a:headEnd/>
              <a:tailEnd/>
            </a:ln>
          </p:spPr>
          <p:txBody>
            <a:bodyPr anchor="ctr"/>
            <a:lstStyle/>
            <a:p>
              <a:pPr algn="ctr"/>
              <a:endParaRPr lang="en-US" sz="800">
                <a:solidFill>
                  <a:srgbClr val="FFFFFF"/>
                </a:solidFill>
                <a:latin typeface="Comic Sans MS" pitchFamily="66" charset="0"/>
              </a:endParaRPr>
            </a:p>
          </p:txBody>
        </p:sp>
        <p:sp>
          <p:nvSpPr>
            <p:cNvPr id="21" name="TextBox 34"/>
            <p:cNvSpPr txBox="1">
              <a:spLocks noChangeArrowheads="1"/>
            </p:cNvSpPr>
            <p:nvPr/>
          </p:nvSpPr>
          <p:spPr bwMode="auto">
            <a:xfrm>
              <a:off x="1933575" y="4171950"/>
              <a:ext cx="1574800" cy="304800"/>
            </a:xfrm>
            <a:prstGeom prst="rect">
              <a:avLst/>
            </a:prstGeom>
            <a:solidFill>
              <a:schemeClr val="bg1"/>
            </a:solidFill>
            <a:ln w="9525">
              <a:noFill/>
              <a:miter lim="800000"/>
              <a:headEnd/>
              <a:tailEnd/>
            </a:ln>
          </p:spPr>
          <p:txBody>
            <a:bodyPr wrap="none">
              <a:spAutoFit/>
            </a:bodyPr>
            <a:lstStyle/>
            <a:p>
              <a:r>
                <a:rPr lang="en-US" sz="1400" dirty="0"/>
                <a:t>mRNA transcripts</a:t>
              </a:r>
            </a:p>
          </p:txBody>
        </p:sp>
        <p:pic>
          <p:nvPicPr>
            <p:cNvPr id="22" name="Picture 26" descr="DarshanFinalPRPtalk_Page_02_Image_0003"/>
            <p:cNvPicPr>
              <a:picLocks noChangeAspect="1" noChangeArrowheads="1"/>
            </p:cNvPicPr>
            <p:nvPr/>
          </p:nvPicPr>
          <p:blipFill>
            <a:blip r:embed="rId3" cstate="print"/>
            <a:srcRect/>
            <a:stretch>
              <a:fillRect/>
            </a:stretch>
          </p:blipFill>
          <p:spPr bwMode="auto">
            <a:xfrm>
              <a:off x="2209800" y="4476750"/>
              <a:ext cx="914400" cy="914400"/>
            </a:xfrm>
            <a:prstGeom prst="rect">
              <a:avLst/>
            </a:prstGeom>
            <a:noFill/>
            <a:ln w="9525">
              <a:noFill/>
              <a:miter lim="800000"/>
              <a:headEnd/>
              <a:tailEnd/>
            </a:ln>
          </p:spPr>
        </p:pic>
        <p:pic>
          <p:nvPicPr>
            <p:cNvPr id="23" name="Picture 27" descr="Myoglobin"/>
            <p:cNvPicPr>
              <a:picLocks noChangeAspect="1" noChangeArrowheads="1"/>
            </p:cNvPicPr>
            <p:nvPr/>
          </p:nvPicPr>
          <p:blipFill>
            <a:blip r:embed="rId4" cstate="print"/>
            <a:srcRect/>
            <a:stretch>
              <a:fillRect/>
            </a:stretch>
          </p:blipFill>
          <p:spPr bwMode="auto">
            <a:xfrm>
              <a:off x="914400" y="4552950"/>
              <a:ext cx="841375" cy="858838"/>
            </a:xfrm>
            <a:prstGeom prst="rect">
              <a:avLst/>
            </a:prstGeom>
            <a:noFill/>
            <a:ln w="9525">
              <a:noFill/>
              <a:miter lim="800000"/>
              <a:headEnd/>
              <a:tailEnd/>
            </a:ln>
          </p:spPr>
        </p:pic>
        <p:grpSp>
          <p:nvGrpSpPr>
            <p:cNvPr id="31" name="Group 30"/>
            <p:cNvGrpSpPr/>
            <p:nvPr/>
          </p:nvGrpSpPr>
          <p:grpSpPr>
            <a:xfrm>
              <a:off x="4648200" y="3429000"/>
              <a:ext cx="3429000" cy="2895600"/>
              <a:chOff x="5029200" y="3810000"/>
              <a:chExt cx="3429000" cy="2895600"/>
            </a:xfrm>
          </p:grpSpPr>
          <p:pic>
            <p:nvPicPr>
              <p:cNvPr id="20482" name="Picture 2" descr="http://users.rcn.com/jkimball.ma.ultranet/BiologyPages/P/Pre-mRNA.gif"/>
              <p:cNvPicPr>
                <a:picLocks noChangeAspect="1" noChangeArrowheads="1"/>
              </p:cNvPicPr>
              <p:nvPr/>
            </p:nvPicPr>
            <p:blipFill>
              <a:blip r:embed="rId5" cstate="print"/>
              <a:srcRect r="26170"/>
              <a:stretch>
                <a:fillRect/>
              </a:stretch>
            </p:blipFill>
            <p:spPr bwMode="auto">
              <a:xfrm>
                <a:off x="5029200" y="3886200"/>
                <a:ext cx="3305175" cy="2819400"/>
              </a:xfrm>
              <a:prstGeom prst="rect">
                <a:avLst/>
              </a:prstGeom>
              <a:noFill/>
            </p:spPr>
          </p:pic>
          <p:sp>
            <p:nvSpPr>
              <p:cNvPr id="27" name="Rectangle 26"/>
              <p:cNvSpPr/>
              <p:nvPr/>
            </p:nvSpPr>
            <p:spPr>
              <a:xfrm>
                <a:off x="8229600" y="38100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229600" y="59436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Connector 32"/>
            <p:cNvCxnSpPr/>
            <p:nvPr/>
          </p:nvCxnSpPr>
          <p:spPr>
            <a:xfrm rot="10800000">
              <a:off x="7772400" y="3581400"/>
              <a:ext cx="9906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34" name="TextBox 34"/>
            <p:cNvSpPr txBox="1">
              <a:spLocks noChangeArrowheads="1"/>
            </p:cNvSpPr>
            <p:nvPr/>
          </p:nvSpPr>
          <p:spPr bwMode="auto">
            <a:xfrm>
              <a:off x="8031162" y="3429000"/>
              <a:ext cx="503238" cy="304800"/>
            </a:xfrm>
            <a:prstGeom prst="rect">
              <a:avLst/>
            </a:prstGeom>
            <a:solidFill>
              <a:schemeClr val="bg1"/>
            </a:solidFill>
            <a:ln w="9525">
              <a:noFill/>
              <a:miter lim="800000"/>
              <a:headEnd/>
              <a:tailEnd/>
            </a:ln>
          </p:spPr>
          <p:txBody>
            <a:bodyPr wrap="none">
              <a:spAutoFit/>
            </a:bodyPr>
            <a:lstStyle/>
            <a:p>
              <a:r>
                <a:rPr lang="en-US" sz="1400" dirty="0">
                  <a:latin typeface="Lucida Console" pitchFamily="49" charset="0"/>
                </a:rPr>
                <a:t>DNA</a:t>
              </a:r>
            </a:p>
          </p:txBody>
        </p:sp>
        <p:cxnSp>
          <p:nvCxnSpPr>
            <p:cNvPr id="36" name="Straight Connector 35"/>
            <p:cNvCxnSpPr/>
            <p:nvPr/>
          </p:nvCxnSpPr>
          <p:spPr>
            <a:xfrm rot="10800000">
              <a:off x="4267200" y="3581400"/>
              <a:ext cx="5334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924800" y="5562600"/>
              <a:ext cx="644728" cy="307777"/>
            </a:xfrm>
            <a:prstGeom prst="rect">
              <a:avLst/>
            </a:prstGeom>
            <a:noFill/>
          </p:spPr>
          <p:txBody>
            <a:bodyPr wrap="none" rtlCol="0">
              <a:spAutoFit/>
            </a:bodyPr>
            <a:lstStyle/>
            <a:p>
              <a:r>
                <a:rPr lang="en-US" sz="1400" dirty="0" smtClean="0">
                  <a:cs typeface="Arial" pitchFamily="34" charset="0"/>
                </a:rPr>
                <a:t>mRNA</a:t>
              </a:r>
              <a:endParaRPr lang="en-US" sz="1400" dirty="0">
                <a:cs typeface="Arial" pitchFamily="34" charset="0"/>
              </a:endParaRPr>
            </a:p>
          </p:txBody>
        </p:sp>
        <p:sp>
          <p:nvSpPr>
            <p:cNvPr id="42" name="TextBox 41"/>
            <p:cNvSpPr txBox="1"/>
            <p:nvPr/>
          </p:nvSpPr>
          <p:spPr>
            <a:xfrm>
              <a:off x="8001000" y="3886200"/>
              <a:ext cx="943720" cy="307777"/>
            </a:xfrm>
            <a:prstGeom prst="rect">
              <a:avLst/>
            </a:prstGeom>
            <a:noFill/>
          </p:spPr>
          <p:txBody>
            <a:bodyPr wrap="none" rtlCol="0">
              <a:spAutoFit/>
            </a:bodyPr>
            <a:lstStyle/>
            <a:p>
              <a:r>
                <a:rPr lang="en-US" sz="1400" dirty="0" smtClean="0">
                  <a:cs typeface="Arial" pitchFamily="34" charset="0"/>
                </a:rPr>
                <a:t>pre-mRNA</a:t>
              </a:r>
              <a:endParaRPr lang="en-US" sz="1400" dirty="0">
                <a:cs typeface="Arial" pitchFamily="34" charset="0"/>
              </a:endParaRPr>
            </a:p>
          </p:txBody>
        </p:sp>
        <p:sp>
          <p:nvSpPr>
            <p:cNvPr id="44" name="TextBox 36"/>
            <p:cNvSpPr txBox="1">
              <a:spLocks noChangeArrowheads="1"/>
            </p:cNvSpPr>
            <p:nvPr/>
          </p:nvSpPr>
          <p:spPr bwMode="auto">
            <a:xfrm>
              <a:off x="6019800" y="6248400"/>
              <a:ext cx="835025" cy="304800"/>
            </a:xfrm>
            <a:prstGeom prst="rect">
              <a:avLst/>
            </a:prstGeom>
            <a:solidFill>
              <a:schemeClr val="bg1"/>
            </a:solidFill>
            <a:ln w="9525">
              <a:noFill/>
              <a:miter lim="800000"/>
              <a:headEnd/>
              <a:tailEnd/>
            </a:ln>
          </p:spPr>
          <p:txBody>
            <a:bodyPr wrap="none">
              <a:spAutoFit/>
            </a:bodyPr>
            <a:lstStyle/>
            <a:p>
              <a:r>
                <a:rPr lang="en-US" sz="1400" dirty="0"/>
                <a:t>Proteins</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Alternate transcription</a:t>
            </a:r>
            <a:endParaRPr lang="en-US" dirty="0"/>
          </a:p>
        </p:txBody>
      </p:sp>
      <p:sp>
        <p:nvSpPr>
          <p:cNvPr id="3" name="Content Placeholder 2"/>
          <p:cNvSpPr>
            <a:spLocks noGrp="1"/>
          </p:cNvSpPr>
          <p:nvPr>
            <p:ph idx="1"/>
          </p:nvPr>
        </p:nvSpPr>
        <p:spPr>
          <a:xfrm>
            <a:off x="457200" y="1143000"/>
            <a:ext cx="8382000" cy="914400"/>
          </a:xfrm>
        </p:spPr>
        <p:txBody>
          <a:bodyPr>
            <a:normAutofit fontScale="62500" lnSpcReduction="20000"/>
          </a:bodyPr>
          <a:lstStyle/>
          <a:p>
            <a:r>
              <a:rPr lang="en-US" dirty="0" smtClean="0"/>
              <a:t>multiple mRNA transcript “</a:t>
            </a:r>
            <a:r>
              <a:rPr lang="en-US" dirty="0" err="1" smtClean="0"/>
              <a:t>isoforms</a:t>
            </a:r>
            <a:r>
              <a:rPr lang="en-US" dirty="0" smtClean="0"/>
              <a:t>” within one gene</a:t>
            </a:r>
          </a:p>
          <a:p>
            <a:pPr lvl="1"/>
            <a:r>
              <a:rPr lang="en-US" dirty="0" smtClean="0"/>
              <a:t>proteins with different functions may be produced</a:t>
            </a:r>
          </a:p>
          <a:p>
            <a:pPr lvl="1"/>
            <a:r>
              <a:rPr lang="en-US" dirty="0" smtClean="0"/>
              <a:t>e.g. skipped </a:t>
            </a:r>
            <a:r>
              <a:rPr lang="en-US" dirty="0" err="1" smtClean="0"/>
              <a:t>exon</a:t>
            </a:r>
            <a:r>
              <a:rPr lang="en-US" dirty="0" smtClean="0"/>
              <a:t> in CYT-2 </a:t>
            </a:r>
            <a:r>
              <a:rPr lang="en-US" dirty="0" err="1" smtClean="0"/>
              <a:t>isoform</a:t>
            </a:r>
            <a:r>
              <a:rPr lang="en-US" dirty="0" smtClean="0"/>
              <a:t> of ERBB4 leads to increased cell proliferation</a:t>
            </a:r>
            <a:endParaRPr lang="en-US" dirty="0"/>
          </a:p>
        </p:txBody>
      </p:sp>
      <p:pic>
        <p:nvPicPr>
          <p:cNvPr id="6" name="Picture 11" descr="ERBB4.tif"/>
          <p:cNvPicPr>
            <a:picLocks noChangeAspect="1"/>
          </p:cNvPicPr>
          <p:nvPr/>
        </p:nvPicPr>
        <p:blipFill>
          <a:blip r:embed="rId3" cstate="print"/>
          <a:srcRect l="7996" r="2225"/>
          <a:stretch>
            <a:fillRect/>
          </a:stretch>
        </p:blipFill>
        <p:spPr bwMode="auto">
          <a:xfrm>
            <a:off x="106362" y="2209800"/>
            <a:ext cx="8931275" cy="750887"/>
          </a:xfrm>
          <a:prstGeom prst="rect">
            <a:avLst/>
          </a:prstGeom>
          <a:noFill/>
          <a:ln w="9525">
            <a:noFill/>
            <a:miter lim="800000"/>
            <a:headEnd/>
            <a:tailEnd/>
          </a:ln>
        </p:spPr>
      </p:pic>
      <p:sp>
        <p:nvSpPr>
          <p:cNvPr id="7" name="Rectangle 5"/>
          <p:cNvSpPr>
            <a:spLocks noChangeArrowheads="1"/>
          </p:cNvSpPr>
          <p:nvPr/>
        </p:nvSpPr>
        <p:spPr bwMode="auto">
          <a:xfrm>
            <a:off x="5370513" y="6296025"/>
            <a:ext cx="3773487" cy="352425"/>
          </a:xfrm>
          <a:prstGeom prst="rect">
            <a:avLst/>
          </a:prstGeom>
          <a:noFill/>
          <a:ln w="9525">
            <a:noFill/>
            <a:miter lim="800000"/>
            <a:headEnd/>
            <a:tailEnd/>
          </a:ln>
        </p:spPr>
        <p:txBody>
          <a:bodyPr>
            <a:spAutoFit/>
          </a:bodyPr>
          <a:lstStyle/>
          <a:p>
            <a:pPr marL="457200" indent="-457200">
              <a:lnSpc>
                <a:spcPct val="125000"/>
              </a:lnSpc>
              <a:spcAft>
                <a:spcPct val="25000"/>
              </a:spcAft>
            </a:pPr>
            <a:r>
              <a:rPr lang="en-US" sz="1400" dirty="0" err="1">
                <a:cs typeface="Arial" charset="0"/>
              </a:rPr>
              <a:t>Muraoka</a:t>
            </a:r>
            <a:r>
              <a:rPr lang="en-US" sz="1400" dirty="0">
                <a:cs typeface="Arial" charset="0"/>
              </a:rPr>
              <a:t>-Cook </a:t>
            </a:r>
            <a:r>
              <a:rPr lang="en-US" sz="1400" i="1" dirty="0">
                <a:cs typeface="Arial" charset="0"/>
              </a:rPr>
              <a:t>et al.</a:t>
            </a:r>
            <a:r>
              <a:rPr lang="en-US" sz="1400" dirty="0">
                <a:cs typeface="Arial" charset="0"/>
              </a:rPr>
              <a:t> (2009) </a:t>
            </a:r>
            <a:r>
              <a:rPr lang="en-US" sz="1400" i="1" dirty="0">
                <a:cs typeface="Arial" charset="0"/>
              </a:rPr>
              <a:t>Mol Cell </a:t>
            </a:r>
            <a:r>
              <a:rPr lang="en-US" sz="1400" i="1" dirty="0" err="1">
                <a:cs typeface="Arial" charset="0"/>
              </a:rPr>
              <a:t>Biol</a:t>
            </a:r>
            <a:endParaRPr lang="en-US" sz="1400" dirty="0">
              <a:cs typeface="Arial" charset="0"/>
            </a:endParaRPr>
          </a:p>
        </p:txBody>
      </p:sp>
      <p:sp>
        <p:nvSpPr>
          <p:cNvPr id="8" name="TextBox 8"/>
          <p:cNvSpPr txBox="1">
            <a:spLocks noChangeArrowheads="1"/>
          </p:cNvSpPr>
          <p:nvPr/>
        </p:nvSpPr>
        <p:spPr bwMode="auto">
          <a:xfrm>
            <a:off x="5095875" y="3529013"/>
            <a:ext cx="3504486" cy="1131079"/>
          </a:xfrm>
          <a:prstGeom prst="rect">
            <a:avLst/>
          </a:prstGeom>
          <a:noFill/>
          <a:ln w="9525">
            <a:noFill/>
            <a:miter lim="800000"/>
            <a:headEnd/>
            <a:tailEnd/>
          </a:ln>
        </p:spPr>
        <p:txBody>
          <a:bodyPr wrap="none">
            <a:spAutoFit/>
          </a:bodyPr>
          <a:lstStyle/>
          <a:p>
            <a:pPr>
              <a:lnSpc>
                <a:spcPts val="2700"/>
              </a:lnSpc>
            </a:pPr>
            <a:r>
              <a:rPr lang="en-US" dirty="0" smtClean="0">
                <a:solidFill>
                  <a:srgbClr val="008000"/>
                </a:solidFill>
              </a:rPr>
              <a:t>CYT-2</a:t>
            </a:r>
            <a:r>
              <a:rPr lang="en-US" dirty="0" smtClean="0"/>
              <a:t>: deletes 16 amino </a:t>
            </a:r>
            <a:r>
              <a:rPr lang="en-US" dirty="0"/>
              <a:t>acids</a:t>
            </a:r>
            <a:br>
              <a:rPr lang="en-US" dirty="0"/>
            </a:br>
            <a:r>
              <a:rPr lang="en-US" dirty="0"/>
              <a:t>            (WW domain binding motif)</a:t>
            </a:r>
          </a:p>
          <a:p>
            <a:pPr>
              <a:lnSpc>
                <a:spcPts val="2700"/>
              </a:lnSpc>
            </a:pPr>
            <a:endParaRPr lang="en-US" dirty="0"/>
          </a:p>
        </p:txBody>
      </p:sp>
      <p:grpSp>
        <p:nvGrpSpPr>
          <p:cNvPr id="9" name="Group 10"/>
          <p:cNvGrpSpPr>
            <a:grpSpLocks/>
          </p:cNvGrpSpPr>
          <p:nvPr/>
        </p:nvGrpSpPr>
        <p:grpSpPr bwMode="auto">
          <a:xfrm>
            <a:off x="762000" y="3274928"/>
            <a:ext cx="4267200" cy="3430672"/>
            <a:chOff x="499331" y="1954255"/>
            <a:chExt cx="4658966" cy="4397670"/>
          </a:xfrm>
        </p:grpSpPr>
        <p:pic>
          <p:nvPicPr>
            <p:cNvPr id="10" name="Picture 5"/>
            <p:cNvPicPr>
              <a:picLocks noChangeAspect="1"/>
            </p:cNvPicPr>
            <p:nvPr/>
          </p:nvPicPr>
          <p:blipFill>
            <a:blip r:embed="rId4" cstate="print"/>
            <a:srcRect r="54539" b="46548"/>
            <a:stretch>
              <a:fillRect/>
            </a:stretch>
          </p:blipFill>
          <p:spPr bwMode="auto">
            <a:xfrm>
              <a:off x="639912" y="1986823"/>
              <a:ext cx="4518385" cy="4365102"/>
            </a:xfrm>
            <a:prstGeom prst="rect">
              <a:avLst/>
            </a:prstGeom>
            <a:noFill/>
            <a:ln w="9525">
              <a:noFill/>
              <a:miter lim="800000"/>
              <a:headEnd/>
              <a:tailEnd/>
            </a:ln>
          </p:spPr>
        </p:pic>
        <p:sp>
          <p:nvSpPr>
            <p:cNvPr id="11" name="Rectangle 10"/>
            <p:cNvSpPr/>
            <p:nvPr/>
          </p:nvSpPr>
          <p:spPr>
            <a:xfrm>
              <a:off x="499331" y="1954255"/>
              <a:ext cx="444618" cy="3905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Forms of alternative splicing</a:t>
            </a:r>
            <a:endParaRPr lang="en-US" dirty="0"/>
          </a:p>
        </p:txBody>
      </p:sp>
      <p:pic>
        <p:nvPicPr>
          <p:cNvPr id="4" name="Picture 6"/>
          <p:cNvPicPr>
            <a:picLocks noChangeAspect="1"/>
          </p:cNvPicPr>
          <p:nvPr/>
        </p:nvPicPr>
        <p:blipFill>
          <a:blip r:embed="rId3" cstate="print"/>
          <a:srcRect l="5057" b="73778"/>
          <a:stretch>
            <a:fillRect/>
          </a:stretch>
        </p:blipFill>
        <p:spPr bwMode="auto">
          <a:xfrm>
            <a:off x="228600" y="914400"/>
            <a:ext cx="7843742" cy="2642659"/>
          </a:xfrm>
          <a:prstGeom prst="rect">
            <a:avLst/>
          </a:prstGeom>
          <a:noFill/>
          <a:ln w="9525">
            <a:noFill/>
            <a:miter lim="800000"/>
            <a:headEnd/>
            <a:tailEnd/>
          </a:ln>
        </p:spPr>
      </p:pic>
      <p:sp>
        <p:nvSpPr>
          <p:cNvPr id="5" name="Rectangle 5"/>
          <p:cNvSpPr>
            <a:spLocks noChangeArrowheads="1"/>
          </p:cNvSpPr>
          <p:nvPr/>
        </p:nvSpPr>
        <p:spPr bwMode="auto">
          <a:xfrm>
            <a:off x="6477000" y="3105835"/>
            <a:ext cx="2438400" cy="323165"/>
          </a:xfrm>
          <a:prstGeom prst="rect">
            <a:avLst/>
          </a:prstGeom>
          <a:noFill/>
          <a:ln w="9525">
            <a:noFill/>
            <a:miter lim="800000"/>
            <a:headEnd/>
            <a:tailEnd/>
          </a:ln>
        </p:spPr>
        <p:txBody>
          <a:bodyPr wrap="square">
            <a:spAutoFit/>
          </a:bodyPr>
          <a:lstStyle/>
          <a:p>
            <a:pPr marL="457200" indent="-457200">
              <a:lnSpc>
                <a:spcPct val="125000"/>
              </a:lnSpc>
              <a:spcAft>
                <a:spcPct val="25000"/>
              </a:spcAft>
            </a:pPr>
            <a:r>
              <a:rPr lang="en-US" sz="1200" dirty="0">
                <a:cs typeface="Arial" charset="0"/>
              </a:rPr>
              <a:t>Castle </a:t>
            </a:r>
            <a:r>
              <a:rPr lang="en-US" sz="1200" i="1" dirty="0">
                <a:cs typeface="Arial" charset="0"/>
              </a:rPr>
              <a:t>et al.</a:t>
            </a:r>
            <a:r>
              <a:rPr lang="en-US" sz="1200" dirty="0">
                <a:cs typeface="Arial" charset="0"/>
              </a:rPr>
              <a:t> (2008) </a:t>
            </a:r>
            <a:r>
              <a:rPr lang="en-US" sz="1200" i="1" dirty="0">
                <a:cs typeface="Arial" charset="0"/>
              </a:rPr>
              <a:t>Nature Genetics</a:t>
            </a:r>
            <a:endParaRPr lang="en-US" sz="1200" dirty="0">
              <a:cs typeface="Arial" charset="0"/>
            </a:endParaRPr>
          </a:p>
        </p:txBody>
      </p:sp>
      <p:sp>
        <p:nvSpPr>
          <p:cNvPr id="8" name="TextBox 7"/>
          <p:cNvSpPr txBox="1"/>
          <p:nvPr/>
        </p:nvSpPr>
        <p:spPr>
          <a:xfrm>
            <a:off x="457200" y="3657600"/>
            <a:ext cx="7822013" cy="369332"/>
          </a:xfrm>
          <a:prstGeom prst="rect">
            <a:avLst/>
          </a:prstGeom>
          <a:noFill/>
        </p:spPr>
        <p:txBody>
          <a:bodyPr wrap="none" rtlCol="0">
            <a:spAutoFit/>
          </a:bodyPr>
          <a:lstStyle/>
          <a:p>
            <a:r>
              <a:rPr lang="en-US" dirty="0" smtClean="0"/>
              <a:t>Gene VEGFA combines multiple alternative splicing forms (not independently!) ….</a:t>
            </a:r>
            <a:endParaRPr lang="en-US" dirty="0"/>
          </a:p>
        </p:txBody>
      </p:sp>
      <p:pic>
        <p:nvPicPr>
          <p:cNvPr id="6" name="Picture 6"/>
          <p:cNvPicPr>
            <a:picLocks noChangeAspect="1" noChangeArrowheads="1"/>
          </p:cNvPicPr>
          <p:nvPr/>
        </p:nvPicPr>
        <p:blipFill>
          <a:blip r:embed="rId4" cstate="print"/>
          <a:srcRect/>
          <a:stretch>
            <a:fillRect/>
          </a:stretch>
        </p:blipFill>
        <p:spPr bwMode="auto">
          <a:xfrm>
            <a:off x="262890" y="4114800"/>
            <a:ext cx="8618220" cy="2251710"/>
          </a:xfrm>
          <a:prstGeom prst="rect">
            <a:avLst/>
          </a:prstGeom>
          <a:noFill/>
          <a:ln w="9525">
            <a:noFill/>
            <a:miter lim="800000"/>
            <a:headEnd/>
            <a:tailEnd/>
          </a:ln>
        </p:spPr>
      </p:pic>
      <p:sp>
        <p:nvSpPr>
          <p:cNvPr id="9" name="Oval 8"/>
          <p:cNvSpPr/>
          <p:nvPr/>
        </p:nvSpPr>
        <p:spPr>
          <a:xfrm>
            <a:off x="6477000" y="4419600"/>
            <a:ext cx="381000" cy="6096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772400" y="4648200"/>
            <a:ext cx="304800" cy="4572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90600" y="4648200"/>
            <a:ext cx="533400" cy="7620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867400" y="4876800"/>
            <a:ext cx="381000" cy="6096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53000" y="4724400"/>
            <a:ext cx="381000" cy="6096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66800" y="6324600"/>
            <a:ext cx="301686" cy="369332"/>
          </a:xfrm>
          <a:prstGeom prst="rect">
            <a:avLst/>
          </a:prstGeom>
          <a:noFill/>
        </p:spPr>
        <p:txBody>
          <a:bodyPr wrap="none" rtlCol="0">
            <a:spAutoFit/>
          </a:bodyPr>
          <a:lstStyle/>
          <a:p>
            <a:r>
              <a:rPr lang="en-US" dirty="0" smtClean="0">
                <a:solidFill>
                  <a:srgbClr val="C00000"/>
                </a:solidFill>
              </a:rPr>
              <a:t>2</a:t>
            </a:r>
            <a:endParaRPr lang="en-US" dirty="0">
              <a:solidFill>
                <a:srgbClr val="C00000"/>
              </a:solidFill>
            </a:endParaRPr>
          </a:p>
        </p:txBody>
      </p:sp>
      <p:sp>
        <p:nvSpPr>
          <p:cNvPr id="15" name="TextBox 14"/>
          <p:cNvSpPr txBox="1"/>
          <p:nvPr/>
        </p:nvSpPr>
        <p:spPr>
          <a:xfrm>
            <a:off x="4953000" y="6324600"/>
            <a:ext cx="301686" cy="369332"/>
          </a:xfrm>
          <a:prstGeom prst="rect">
            <a:avLst/>
          </a:prstGeom>
          <a:noFill/>
        </p:spPr>
        <p:txBody>
          <a:bodyPr wrap="none" rtlCol="0">
            <a:spAutoFit/>
          </a:bodyPr>
          <a:lstStyle/>
          <a:p>
            <a:r>
              <a:rPr lang="en-US" dirty="0" smtClean="0">
                <a:solidFill>
                  <a:srgbClr val="C00000"/>
                </a:solidFill>
              </a:rPr>
              <a:t>2</a:t>
            </a:r>
            <a:endParaRPr lang="en-US" dirty="0">
              <a:solidFill>
                <a:srgbClr val="C00000"/>
              </a:solidFill>
            </a:endParaRPr>
          </a:p>
        </p:txBody>
      </p:sp>
      <p:sp>
        <p:nvSpPr>
          <p:cNvPr id="16" name="TextBox 15"/>
          <p:cNvSpPr txBox="1"/>
          <p:nvPr/>
        </p:nvSpPr>
        <p:spPr>
          <a:xfrm>
            <a:off x="7772400" y="6324600"/>
            <a:ext cx="301686" cy="369332"/>
          </a:xfrm>
          <a:prstGeom prst="rect">
            <a:avLst/>
          </a:prstGeom>
          <a:noFill/>
        </p:spPr>
        <p:txBody>
          <a:bodyPr wrap="none" rtlCol="0">
            <a:spAutoFit/>
          </a:bodyPr>
          <a:lstStyle/>
          <a:p>
            <a:r>
              <a:rPr lang="en-US" dirty="0" smtClean="0">
                <a:solidFill>
                  <a:srgbClr val="C00000"/>
                </a:solidFill>
              </a:rPr>
              <a:t>2</a:t>
            </a:r>
            <a:endParaRPr lang="en-US" dirty="0">
              <a:solidFill>
                <a:srgbClr val="C00000"/>
              </a:solidFill>
            </a:endParaRPr>
          </a:p>
        </p:txBody>
      </p:sp>
      <p:sp>
        <p:nvSpPr>
          <p:cNvPr id="17" name="TextBox 16"/>
          <p:cNvSpPr txBox="1"/>
          <p:nvPr/>
        </p:nvSpPr>
        <p:spPr>
          <a:xfrm>
            <a:off x="5943600" y="6324600"/>
            <a:ext cx="301686" cy="369332"/>
          </a:xfrm>
          <a:prstGeom prst="rect">
            <a:avLst/>
          </a:prstGeom>
          <a:noFill/>
        </p:spPr>
        <p:txBody>
          <a:bodyPr wrap="none" rtlCol="0">
            <a:spAutoFit/>
          </a:bodyPr>
          <a:lstStyle/>
          <a:p>
            <a:r>
              <a:rPr lang="en-US" dirty="0" smtClean="0">
                <a:solidFill>
                  <a:srgbClr val="C00000"/>
                </a:solidFill>
              </a:rPr>
              <a:t>3</a:t>
            </a:r>
            <a:endParaRPr lang="en-US" dirty="0">
              <a:solidFill>
                <a:srgbClr val="C00000"/>
              </a:solidFill>
            </a:endParaRPr>
          </a:p>
        </p:txBody>
      </p:sp>
      <p:sp>
        <p:nvSpPr>
          <p:cNvPr id="18" name="TextBox 17"/>
          <p:cNvSpPr txBox="1"/>
          <p:nvPr/>
        </p:nvSpPr>
        <p:spPr>
          <a:xfrm>
            <a:off x="6553200" y="6324600"/>
            <a:ext cx="301686" cy="369332"/>
          </a:xfrm>
          <a:prstGeom prst="rect">
            <a:avLst/>
          </a:prstGeom>
          <a:noFill/>
        </p:spPr>
        <p:txBody>
          <a:bodyPr wrap="none" rtlCol="0">
            <a:spAutoFit/>
          </a:bodyPr>
          <a:lstStyle/>
          <a:p>
            <a:r>
              <a:rPr lang="en-US" dirty="0" smtClean="0">
                <a:solidFill>
                  <a:srgbClr val="C00000"/>
                </a:solidFill>
              </a:rPr>
              <a:t>3</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How to measure the transcriptome?</a:t>
            </a:r>
            <a:endParaRPr lang="en-US" dirty="0">
              <a:solidFill>
                <a:srgbClr val="C00000"/>
              </a:solidFill>
            </a:endParaRPr>
          </a:p>
        </p:txBody>
      </p:sp>
      <p:sp>
        <p:nvSpPr>
          <p:cNvPr id="3" name="Content Placeholder 2"/>
          <p:cNvSpPr>
            <a:spLocks noGrp="1"/>
          </p:cNvSpPr>
          <p:nvPr>
            <p:ph idx="1"/>
          </p:nvPr>
        </p:nvSpPr>
        <p:spPr>
          <a:xfrm>
            <a:off x="457200" y="1600200"/>
            <a:ext cx="8229600" cy="3047999"/>
          </a:xfrm>
        </p:spPr>
        <p:txBody>
          <a:bodyPr>
            <a:normAutofit lnSpcReduction="10000"/>
          </a:bodyPr>
          <a:lstStyle/>
          <a:p>
            <a:r>
              <a:rPr lang="en-US" dirty="0" smtClean="0"/>
              <a:t>Ideally, given a sample of RNA</a:t>
            </a:r>
          </a:p>
          <a:p>
            <a:pPr lvl="1"/>
            <a:r>
              <a:rPr lang="en-US" dirty="0" smtClean="0"/>
              <a:t>which transcripts are present?</a:t>
            </a:r>
          </a:p>
          <a:p>
            <a:pPr lvl="1"/>
            <a:r>
              <a:rPr lang="en-US" dirty="0" smtClean="0"/>
              <a:t>how much of each?</a:t>
            </a:r>
          </a:p>
          <a:p>
            <a:pPr lvl="1"/>
            <a:endParaRPr lang="en-US" dirty="0" smtClean="0"/>
          </a:p>
          <a:p>
            <a:r>
              <a:rPr lang="en-US" dirty="0" smtClean="0"/>
              <a:t>Given two samples of RNA</a:t>
            </a:r>
          </a:p>
          <a:p>
            <a:pPr lvl="1"/>
            <a:r>
              <a:rPr lang="en-US" dirty="0" smtClean="0"/>
              <a:t>which transcripts are differentially expressed?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Microarrays</a:t>
            </a:r>
            <a:endParaRPr lang="en-US" dirty="0"/>
          </a:p>
        </p:txBody>
      </p:sp>
      <p:sp>
        <p:nvSpPr>
          <p:cNvPr id="3" name="Content Placeholder 2"/>
          <p:cNvSpPr>
            <a:spLocks noGrp="1"/>
          </p:cNvSpPr>
          <p:nvPr>
            <p:ph idx="1"/>
          </p:nvPr>
        </p:nvSpPr>
        <p:spPr>
          <a:xfrm>
            <a:off x="457200" y="1295400"/>
            <a:ext cx="8153400" cy="990599"/>
          </a:xfrm>
        </p:spPr>
        <p:txBody>
          <a:bodyPr>
            <a:normAutofit lnSpcReduction="10000"/>
          </a:bodyPr>
          <a:lstStyle/>
          <a:p>
            <a:r>
              <a:rPr lang="en-US" dirty="0" smtClean="0"/>
              <a:t>Most common technique for measuring transcriptome</a:t>
            </a:r>
          </a:p>
        </p:txBody>
      </p:sp>
      <p:pic>
        <p:nvPicPr>
          <p:cNvPr id="8" name="Content Placeholder 3" descr="2000px-Microarray_exp_horizontal_svg.png"/>
          <p:cNvPicPr>
            <a:picLocks noChangeAspect="1"/>
          </p:cNvPicPr>
          <p:nvPr/>
        </p:nvPicPr>
        <p:blipFill>
          <a:blip r:embed="rId3" cstate="print"/>
          <a:stretch>
            <a:fillRect/>
          </a:stretch>
        </p:blipFill>
        <p:spPr>
          <a:xfrm>
            <a:off x="457200" y="2286000"/>
            <a:ext cx="8229600" cy="1670609"/>
          </a:xfrm>
          <a:prstGeom prst="rect">
            <a:avLst/>
          </a:prstGeom>
        </p:spPr>
      </p:pic>
      <p:grpSp>
        <p:nvGrpSpPr>
          <p:cNvPr id="4" name="Group 20"/>
          <p:cNvGrpSpPr/>
          <p:nvPr/>
        </p:nvGrpSpPr>
        <p:grpSpPr>
          <a:xfrm>
            <a:off x="5334000" y="4724400"/>
            <a:ext cx="3505200" cy="1447800"/>
            <a:chOff x="4724400" y="4191000"/>
            <a:chExt cx="3505200" cy="1447800"/>
          </a:xfrm>
        </p:grpSpPr>
        <p:pic>
          <p:nvPicPr>
            <p:cNvPr id="10" name="Picture 6"/>
            <p:cNvPicPr>
              <a:picLocks noChangeAspect="1" noChangeArrowheads="1"/>
            </p:cNvPicPr>
            <p:nvPr/>
          </p:nvPicPr>
          <p:blipFill>
            <a:blip r:embed="rId4" cstate="print"/>
            <a:srcRect l="51768" t="3384" r="7560" b="32318"/>
            <a:stretch>
              <a:fillRect/>
            </a:stretch>
          </p:blipFill>
          <p:spPr bwMode="auto">
            <a:xfrm>
              <a:off x="4724400" y="4191000"/>
              <a:ext cx="3505200" cy="1447800"/>
            </a:xfrm>
            <a:prstGeom prst="rect">
              <a:avLst/>
            </a:prstGeom>
            <a:noFill/>
            <a:ln w="9525">
              <a:noFill/>
              <a:miter lim="800000"/>
              <a:headEnd/>
              <a:tailEnd/>
            </a:ln>
          </p:spPr>
        </p:pic>
        <p:sp>
          <p:nvSpPr>
            <p:cNvPr id="11" name="Oval 10"/>
            <p:cNvSpPr/>
            <p:nvPr/>
          </p:nvSpPr>
          <p:spPr>
            <a:xfrm>
              <a:off x="6477000" y="4419600"/>
              <a:ext cx="381000" cy="6096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772400" y="4648200"/>
              <a:ext cx="304800" cy="4572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67400" y="4876800"/>
              <a:ext cx="381000" cy="6096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953000" y="4724400"/>
              <a:ext cx="381000" cy="6096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Content Placeholder 2"/>
          <p:cNvSpPr txBox="1">
            <a:spLocks/>
          </p:cNvSpPr>
          <p:nvPr/>
        </p:nvSpPr>
        <p:spPr>
          <a:xfrm>
            <a:off x="381000" y="4191000"/>
            <a:ext cx="8229600" cy="2209800"/>
          </a:xfrm>
          <a:prstGeom prst="rect">
            <a:avLst/>
          </a:prstGeom>
        </p:spPr>
        <p:txBody>
          <a:bodyPr vert="horz" lIns="91440" tIns="45720" rIns="91440" bIns="45720" rtlCol="0">
            <a:normAutofit fontScale="92500" lnSpcReduction="10000"/>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hybridized probes detect the presence and abundance of specific known transcripts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difficult to observe different</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2400" b="0" i="0" u="none" strike="noStrike" kern="1200" cap="none" spc="0" normalizeH="0" baseline="0" noProof="0" dirty="0" smtClean="0">
                <a:ln>
                  <a:noFill/>
                </a:ln>
                <a:solidFill>
                  <a:schemeClr val="tx1"/>
                </a:solidFill>
                <a:effectLst/>
                <a:uLnTx/>
                <a:uFillTx/>
                <a:latin typeface="+mn-lt"/>
                <a:ea typeface="+mn-ea"/>
                <a:cs typeface="+mn-cs"/>
              </a:rPr>
              <a:t>transcript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isoforms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abundance has limited </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2400" b="0" i="0" u="none" strike="noStrike" kern="1200" cap="none" spc="0" normalizeH="0" baseline="0" noProof="0" dirty="0" smtClean="0">
                <a:ln>
                  <a:noFill/>
                </a:ln>
                <a:solidFill>
                  <a:schemeClr val="tx1"/>
                </a:solidFill>
                <a:effectLst/>
                <a:uLnTx/>
                <a:uFillTx/>
                <a:latin typeface="+mn-lt"/>
                <a:ea typeface="+mn-ea"/>
                <a:cs typeface="+mn-cs"/>
              </a:rPr>
              <a:t>dynamic range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Differential gene expression</a:t>
            </a:r>
            <a:endParaRPr lang="en-US" dirty="0"/>
          </a:p>
        </p:txBody>
      </p:sp>
      <p:sp>
        <p:nvSpPr>
          <p:cNvPr id="3" name="Content Placeholder 2"/>
          <p:cNvSpPr>
            <a:spLocks noGrp="1"/>
          </p:cNvSpPr>
          <p:nvPr>
            <p:ph idx="1"/>
          </p:nvPr>
        </p:nvSpPr>
        <p:spPr/>
        <p:txBody>
          <a:bodyPr>
            <a:normAutofit/>
          </a:bodyPr>
          <a:lstStyle/>
          <a:p>
            <a:r>
              <a:rPr lang="en-US" dirty="0" smtClean="0"/>
              <a:t>Identify transcriptome differences between two samples</a:t>
            </a:r>
          </a:p>
          <a:p>
            <a:endParaRPr lang="en-US" dirty="0" smtClean="0"/>
          </a:p>
        </p:txBody>
      </p:sp>
      <p:pic>
        <p:nvPicPr>
          <p:cNvPr id="5" name="Picture 4" descr="Microarray2.gif"/>
          <p:cNvPicPr>
            <a:picLocks noChangeAspect="1"/>
          </p:cNvPicPr>
          <p:nvPr/>
        </p:nvPicPr>
        <p:blipFill>
          <a:blip r:embed="rId3" cstate="print">
            <a:clrChange>
              <a:clrFrom>
                <a:srgbClr val="336699"/>
              </a:clrFrom>
              <a:clrTo>
                <a:srgbClr val="336699">
                  <a:alpha val="0"/>
                </a:srgbClr>
              </a:clrTo>
            </a:clrChange>
          </a:blip>
          <a:stretch>
            <a:fillRect/>
          </a:stretch>
        </p:blipFill>
        <p:spPr>
          <a:xfrm>
            <a:off x="457200" y="3810000"/>
            <a:ext cx="4564955" cy="2771775"/>
          </a:xfrm>
          <a:prstGeom prst="rect">
            <a:avLst/>
          </a:prstGeom>
        </p:spPr>
      </p:pic>
      <p:pic>
        <p:nvPicPr>
          <p:cNvPr id="6" name="Picture 3"/>
          <p:cNvPicPr>
            <a:picLocks noChangeAspect="1" noChangeArrowheads="1"/>
          </p:cNvPicPr>
          <p:nvPr/>
        </p:nvPicPr>
        <p:blipFill>
          <a:blip r:embed="rId4" cstate="print"/>
          <a:srcRect/>
          <a:stretch>
            <a:fillRect/>
          </a:stretch>
        </p:blipFill>
        <p:spPr bwMode="auto">
          <a:xfrm>
            <a:off x="5638800" y="2286000"/>
            <a:ext cx="2882678"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1727</TotalTime>
  <Words>2087</Words>
  <Application>Microsoft Office PowerPoint</Application>
  <PresentationFormat>On-screen Show (4:3)</PresentationFormat>
  <Paragraphs>649</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Equation</vt:lpstr>
      <vt:lpstr>TOX680 Unveiling the Transcriptome using RNA-seq</vt:lpstr>
      <vt:lpstr>Outline</vt:lpstr>
      <vt:lpstr>Genome, Transcriptome, Proteome</vt:lpstr>
      <vt:lpstr>Dynamics of the Transcriptome</vt:lpstr>
      <vt:lpstr>Alternate transcription</vt:lpstr>
      <vt:lpstr>Forms of alternative splicing</vt:lpstr>
      <vt:lpstr>How to measure the transcriptome?</vt:lpstr>
      <vt:lpstr>Microarrays</vt:lpstr>
      <vt:lpstr>Differential gene expression</vt:lpstr>
      <vt:lpstr>Outline</vt:lpstr>
      <vt:lpstr>The RNA-seq protocol</vt:lpstr>
      <vt:lpstr>RNA-seq view of transcriptome</vt:lpstr>
      <vt:lpstr>Outline</vt:lpstr>
      <vt:lpstr>Spliced alignment strategies</vt:lpstr>
      <vt:lpstr>Improved splice detection</vt:lpstr>
      <vt:lpstr>Finding spliced alignments</vt:lpstr>
      <vt:lpstr>MapSplice algorithm (1)</vt:lpstr>
      <vt:lpstr>MapSplice algorithm (2)</vt:lpstr>
      <vt:lpstr>Validating the algorithm</vt:lpstr>
      <vt:lpstr>Synthetic Transcriptome</vt:lpstr>
      <vt:lpstr>MapSplice performance </vt:lpstr>
      <vt:lpstr>Improved accuracy from multiple criteria in junction classification</vt:lpstr>
      <vt:lpstr>Outline</vt:lpstr>
      <vt:lpstr>PowerPoint Presentation</vt:lpstr>
      <vt:lpstr>PowerPoint Presentation</vt:lpstr>
      <vt:lpstr>PowerPoint Presentation</vt:lpstr>
      <vt:lpstr>DiffSplice – Unified Graph Representation</vt:lpstr>
      <vt:lpstr>DiffSplice – Unified Graph Representation</vt:lpstr>
      <vt:lpstr>DiffSplice – Alternative Splicing Modules (ASMs)</vt:lpstr>
      <vt:lpstr>DiffSplice – Alternative Splicing Modules (ASMs)</vt:lpstr>
      <vt:lpstr>DiffSplice – Isoform Abundance Estimation</vt:lpstr>
      <vt:lpstr>DiffSplice – Isoform Abundance Estimation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Unveiling the Transcriptome using High-throughput sequencing</dc:title>
  <dc:creator>Jan Prins</dc:creator>
  <cp:lastModifiedBy>JL</cp:lastModifiedBy>
  <cp:revision>140</cp:revision>
  <cp:lastPrinted>2014-04-30T14:35:06Z</cp:lastPrinted>
  <dcterms:created xsi:type="dcterms:W3CDTF">2010-10-17T18:40:39Z</dcterms:created>
  <dcterms:modified xsi:type="dcterms:W3CDTF">2014-04-30T14:36:06Z</dcterms:modified>
</cp:coreProperties>
</file>