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sldIdLst>
    <p:sldId id="449" r:id="rId2"/>
    <p:sldId id="450" r:id="rId3"/>
    <p:sldId id="430" r:id="rId4"/>
    <p:sldId id="431" r:id="rId5"/>
    <p:sldId id="432" r:id="rId6"/>
    <p:sldId id="457" r:id="rId7"/>
    <p:sldId id="458" r:id="rId8"/>
    <p:sldId id="451" r:id="rId9"/>
    <p:sldId id="459" r:id="rId10"/>
    <p:sldId id="460" r:id="rId11"/>
    <p:sldId id="461" r:id="rId12"/>
    <p:sldId id="462" r:id="rId13"/>
    <p:sldId id="463" r:id="rId14"/>
    <p:sldId id="452" r:id="rId15"/>
    <p:sldId id="453" r:id="rId16"/>
    <p:sldId id="454" r:id="rId17"/>
    <p:sldId id="455" r:id="rId18"/>
    <p:sldId id="456" r:id="rId19"/>
    <p:sldId id="415" r:id="rId20"/>
    <p:sldId id="434" r:id="rId21"/>
    <p:sldId id="436" r:id="rId22"/>
    <p:sldId id="448" r:id="rId23"/>
    <p:sldId id="437" r:id="rId24"/>
    <p:sldId id="438" r:id="rId25"/>
    <p:sldId id="439" r:id="rId26"/>
    <p:sldId id="435" r:id="rId27"/>
    <p:sldId id="488" r:id="rId28"/>
    <p:sldId id="489" r:id="rId29"/>
    <p:sldId id="490" r:id="rId30"/>
    <p:sldId id="491" r:id="rId31"/>
    <p:sldId id="492" r:id="rId32"/>
    <p:sldId id="493" r:id="rId33"/>
    <p:sldId id="494" r:id="rId34"/>
    <p:sldId id="495" r:id="rId35"/>
    <p:sldId id="496" r:id="rId36"/>
    <p:sldId id="497" r:id="rId37"/>
    <p:sldId id="498" r:id="rId38"/>
    <p:sldId id="499" r:id="rId39"/>
    <p:sldId id="500" r:id="rId40"/>
    <p:sldId id="501" r:id="rId41"/>
    <p:sldId id="502" r:id="rId42"/>
    <p:sldId id="503" r:id="rId43"/>
    <p:sldId id="504" r:id="rId44"/>
    <p:sldId id="505" r:id="rId45"/>
    <p:sldId id="506" r:id="rId46"/>
    <p:sldId id="507" r:id="rId47"/>
    <p:sldId id="508" r:id="rId48"/>
    <p:sldId id="510" r:id="rId49"/>
    <p:sldId id="509" r:id="rId50"/>
    <p:sldId id="40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 id="481" r:id="rId69"/>
    <p:sldId id="482" r:id="rId70"/>
    <p:sldId id="483" r:id="rId71"/>
    <p:sldId id="484" r:id="rId72"/>
    <p:sldId id="485" r:id="rId73"/>
    <p:sldId id="486" r:id="rId74"/>
    <p:sldId id="487"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C01B"/>
    <a:srgbClr val="00FD00"/>
    <a:srgbClr val="00D400"/>
    <a:srgbClr val="D73735"/>
    <a:srgbClr val="32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1" autoAdjust="0"/>
    <p:restoredTop sz="94660"/>
  </p:normalViewPr>
  <p:slideViewPr>
    <p:cSldViewPr snapToGrid="0" snapToObjects="1">
      <p:cViewPr>
        <p:scale>
          <a:sx n="110" d="100"/>
          <a:sy n="110" d="100"/>
        </p:scale>
        <p:origin x="-1644"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12CC-B210-6D49-9F8B-473B8BB00FD7}"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B0562-DE82-D246-8CCE-133B6CBAF540}" type="slidenum">
              <a:rPr lang="en-US" smtClean="0"/>
              <a:t>‹#›</a:t>
            </a:fld>
            <a:endParaRPr lang="en-US"/>
          </a:p>
        </p:txBody>
      </p:sp>
    </p:spTree>
    <p:extLst>
      <p:ext uri="{BB962C8B-B14F-4D97-AF65-F5344CB8AC3E}">
        <p14:creationId xmlns:p14="http://schemas.microsoft.com/office/powerpoint/2010/main" val="297067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Fragment sizes differ</a:t>
            </a:r>
            <a:r>
              <a:rPr lang="en-US" baseline="0" dirty="0" smtClean="0"/>
              <a:t> for different </a:t>
            </a:r>
            <a:r>
              <a:rPr lang="en-US" baseline="0" dirty="0" err="1" smtClean="0"/>
              <a:t>seq</a:t>
            </a:r>
            <a:r>
              <a:rPr lang="en-US" baseline="0" dirty="0" smtClean="0"/>
              <a:t> platforms.</a:t>
            </a:r>
            <a:endParaRPr lang="en-US" dirty="0"/>
          </a:p>
        </p:txBody>
      </p:sp>
      <p:sp>
        <p:nvSpPr>
          <p:cNvPr id="4" name="Slide Number Placeholder 3"/>
          <p:cNvSpPr>
            <a:spLocks noGrp="1"/>
          </p:cNvSpPr>
          <p:nvPr>
            <p:ph type="sldNum" sz="quarter" idx="10"/>
          </p:nvPr>
        </p:nvSpPr>
        <p:spPr/>
        <p:txBody>
          <a:bodyPr/>
          <a:lstStyle/>
          <a:p>
            <a:fld id="{9B6B0562-DE82-D246-8CCE-133B6CBAF540}" type="slidenum">
              <a:rPr lang="en-US">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54062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a:t>
            </a:r>
            <a:endParaRPr lang="en-CA" dirty="0"/>
          </a:p>
        </p:txBody>
      </p:sp>
      <p:sp>
        <p:nvSpPr>
          <p:cNvPr id="4" name="Slide Number Placeholder 3"/>
          <p:cNvSpPr>
            <a:spLocks noGrp="1"/>
          </p:cNvSpPr>
          <p:nvPr>
            <p:ph type="sldNum" sz="quarter" idx="10"/>
          </p:nvPr>
        </p:nvSpPr>
        <p:spPr/>
        <p:txBody>
          <a:bodyPr/>
          <a:lstStyle/>
          <a:p>
            <a:fld id="{FCC2CA83-1344-4EA7-B3CA-0CC759A19D46}" type="slidenum">
              <a:rPr lang="en-CA" smtClean="0"/>
              <a:t>27</a:t>
            </a:fld>
            <a:endParaRPr lang="en-CA"/>
          </a:p>
        </p:txBody>
      </p:sp>
    </p:spTree>
    <p:extLst>
      <p:ext uri="{BB962C8B-B14F-4D97-AF65-F5344CB8AC3E}">
        <p14:creationId xmlns:p14="http://schemas.microsoft.com/office/powerpoint/2010/main" val="274753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92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716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756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274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118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505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03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702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828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381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343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76992-8450-AE45-86A5-6BF74140C816}" type="datetimeFigureOut">
              <a:rPr lang="en-US">
                <a:solidFill>
                  <a:prstClr val="black">
                    <a:tint val="75000"/>
                  </a:prstClr>
                </a:solidFill>
                <a:latin typeface="Calibri"/>
              </a:rPr>
              <a:pPr/>
              <a:t>4/28/2014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A0A26-3669-B341-A7E2-66BF0D21803B}"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892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maq.sourceforge.net/maq-man.shtml" TargetMode="External"/><Relationship Id="rId2" Type="http://schemas.openxmlformats.org/officeDocument/2006/relationships/hyperlink" Target="http://bio-bwa.sourceforge.net/" TargetMode="External"/><Relationship Id="rId1" Type="http://schemas.openxmlformats.org/officeDocument/2006/relationships/slideLayout" Target="../slideLayouts/slideLayout2.xml"/><Relationship Id="rId4" Type="http://schemas.openxmlformats.org/officeDocument/2006/relationships/hyperlink" Target="http://bowtie-bio.sourceforge.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cgsc.ca/platform/bioinfo/software/abyss" TargetMode="External"/><Relationship Id="rId2" Type="http://schemas.openxmlformats.org/officeDocument/2006/relationships/hyperlink" Target="http://www.ebi.ac.uk/~zerbino/velvet/" TargetMode="External"/><Relationship Id="rId1" Type="http://schemas.openxmlformats.org/officeDocument/2006/relationships/slideLayout" Target="../slideLayouts/slideLayout2.xml"/><Relationship Id="rId6" Type="http://schemas.openxmlformats.org/officeDocument/2006/relationships/hyperlink" Target="http://genome.cshlp.org/content/early/2011/09/16/gr.126599.111" TargetMode="External"/><Relationship Id="rId5" Type="http://schemas.openxmlformats.org/officeDocument/2006/relationships/hyperlink" Target="http://soap.genomics.org.cn/soapdenovo.html" TargetMode="External"/><Relationship Id="rId4" Type="http://schemas.openxmlformats.org/officeDocument/2006/relationships/hyperlink" Target="http://www.broadinstitute.org/software/allpaths-lg/blo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77r5p8IBwJk" TargetMode="External"/><Relationship Id="rId2" Type="http://schemas.openxmlformats.org/officeDocument/2006/relationships/hyperlink" Target="http://www.dnalc.org/view/15479-Sanger-method-of-DNA-sequencing-3D-animation-with-narration.html" TargetMode="External"/><Relationship Id="rId1" Type="http://schemas.openxmlformats.org/officeDocument/2006/relationships/slideLayout" Target="../slideLayouts/slideLayout1.xml"/><Relationship Id="rId4" Type="http://schemas.openxmlformats.org/officeDocument/2006/relationships/hyperlink" Target="https://www.youtube.com/watch?v=3UHw22hBpA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TOX 680: Bioinformatics I</a:t>
            </a:r>
            <a:endParaRPr lang="en-US" dirty="0"/>
          </a:p>
        </p:txBody>
      </p:sp>
      <p:sp>
        <p:nvSpPr>
          <p:cNvPr id="5" name="Subtitle 4"/>
          <p:cNvSpPr>
            <a:spLocks noGrp="1"/>
          </p:cNvSpPr>
          <p:nvPr>
            <p:ph type="subTitle" idx="1"/>
          </p:nvPr>
        </p:nvSpPr>
        <p:spPr/>
        <p:txBody>
          <a:bodyPr/>
          <a:lstStyle/>
          <a:p>
            <a:r>
              <a:rPr lang="en-US" dirty="0" smtClean="0"/>
              <a:t>April 29</a:t>
            </a:r>
          </a:p>
          <a:p>
            <a:r>
              <a:rPr lang="en-US" dirty="0" err="1" smtClean="0"/>
              <a:t>Jinze</a:t>
            </a:r>
            <a:r>
              <a:rPr lang="en-US" dirty="0" smtClean="0"/>
              <a:t> Liu</a:t>
            </a:r>
          </a:p>
        </p:txBody>
      </p:sp>
    </p:spTree>
    <p:extLst>
      <p:ext uri="{BB962C8B-B14F-4D97-AF65-F5344CB8AC3E}">
        <p14:creationId xmlns:p14="http://schemas.microsoft.com/office/powerpoint/2010/main" val="2943338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358481335"/>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a:t>
                      </a:r>
                      <a:r>
                        <a:rPr lang="en-US" baseline="0" dirty="0" smtClean="0"/>
                        <a:t> error rate</a:t>
                      </a:r>
                    </a:p>
                    <a:p>
                      <a:endParaRPr lang="en-US" baseline="0" dirty="0" smtClean="0"/>
                    </a:p>
                    <a:p>
                      <a:r>
                        <a:rPr lang="en-US" baseline="0" dirty="0" smtClean="0"/>
                        <a:t>Medium read length</a:t>
                      </a:r>
                    </a:p>
                    <a:p>
                      <a:r>
                        <a:rPr lang="en-US" baseline="0" dirty="0" smtClean="0"/>
                        <a:t>(~400-600 bp)</a:t>
                      </a:r>
                    </a:p>
                    <a:p>
                      <a:endParaRPr lang="en-US" baseline="0" dirty="0" smtClean="0"/>
                    </a:p>
                  </a:txBody>
                  <a:tcPr marL="182880" marR="182880" marT="91440" marB="91440">
                    <a:solidFill>
                      <a:schemeClr val="bg1">
                        <a:lumMod val="85000"/>
                      </a:schemeClr>
                    </a:solidFill>
                  </a:tcPr>
                </a:tc>
                <a:tc>
                  <a:txBody>
                    <a:bodyPr/>
                    <a:lstStyle/>
                    <a:p>
                      <a:r>
                        <a:rPr lang="en-US" dirty="0" smtClean="0"/>
                        <a:t>Relatively high cost per base</a:t>
                      </a:r>
                    </a:p>
                    <a:p>
                      <a:endParaRPr lang="en-US" dirty="0" smtClean="0"/>
                    </a:p>
                    <a:p>
                      <a:r>
                        <a:rPr lang="en-US" dirty="0" smtClean="0"/>
                        <a:t>Must run at</a:t>
                      </a:r>
                      <a:r>
                        <a:rPr lang="en-US" baseline="0" dirty="0" smtClean="0"/>
                        <a:t> large scale</a:t>
                      </a:r>
                      <a:endParaRPr lang="en-US" dirty="0" smtClean="0"/>
                    </a:p>
                    <a:p>
                      <a:endParaRPr lang="en-US" dirty="0" smtClean="0"/>
                    </a:p>
                    <a:p>
                      <a:r>
                        <a:rPr lang="en-US" dirty="0" smtClean="0"/>
                        <a:t>Medium</a:t>
                      </a:r>
                      <a:r>
                        <a:rPr lang="en-US" baseline="0" dirty="0" smtClean="0"/>
                        <a:t>/high startup costs</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842748" y="1371600"/>
            <a:ext cx="2494618" cy="523220"/>
          </a:xfrm>
          <a:prstGeom prst="rect">
            <a:avLst/>
          </a:prstGeom>
          <a:noFill/>
        </p:spPr>
        <p:txBody>
          <a:bodyPr wrap="none" rtlCol="0">
            <a:spAutoFit/>
          </a:bodyPr>
          <a:lstStyle/>
          <a:p>
            <a:pPr algn="ctr"/>
            <a:r>
              <a:rPr lang="en-US" sz="2800" b="1" dirty="0">
                <a:solidFill>
                  <a:prstClr val="black"/>
                </a:solidFill>
                <a:latin typeface="Gill Sans MT"/>
              </a:rPr>
              <a:t>454 </a:t>
            </a:r>
            <a:r>
              <a:rPr lang="en-US" sz="2800" dirty="0">
                <a:solidFill>
                  <a:prstClr val="black"/>
                </a:solidFill>
                <a:latin typeface="Gill Sans MT"/>
              </a:rPr>
              <a:t>Sequencing</a:t>
            </a:r>
          </a:p>
        </p:txBody>
      </p:sp>
    </p:spTree>
    <p:extLst>
      <p:ext uri="{BB962C8B-B14F-4D97-AF65-F5344CB8AC3E}">
        <p14:creationId xmlns:p14="http://schemas.microsoft.com/office/powerpoint/2010/main" val="1751862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54846469"/>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baseline="0" dirty="0" smtClean="0"/>
                        <a:t>Low startup costs</a:t>
                      </a:r>
                    </a:p>
                    <a:p>
                      <a:endParaRPr lang="en-US" baseline="0" dirty="0" smtClean="0"/>
                    </a:p>
                    <a:p>
                      <a:r>
                        <a:rPr lang="en-US" baseline="0" dirty="0" smtClean="0"/>
                        <a:t>Scalable (10 – 1000 Mb of data per run)</a:t>
                      </a:r>
                    </a:p>
                    <a:p>
                      <a:endParaRPr lang="en-US" baseline="0" dirty="0" smtClean="0"/>
                    </a:p>
                    <a:p>
                      <a:r>
                        <a:rPr lang="en-US" baseline="0" dirty="0" smtClean="0"/>
                        <a:t>Medium/low cost per base</a:t>
                      </a:r>
                    </a:p>
                    <a:p>
                      <a:endParaRPr lang="en-US" baseline="0" dirty="0" smtClean="0"/>
                    </a:p>
                    <a:p>
                      <a:r>
                        <a:rPr lang="en-US" baseline="0" dirty="0" smtClean="0"/>
                        <a:t>Low error rate</a:t>
                      </a:r>
                    </a:p>
                    <a:p>
                      <a:endParaRPr lang="en-US" baseline="0" dirty="0" smtClean="0"/>
                    </a:p>
                    <a:p>
                      <a:r>
                        <a:rPr lang="en-US" baseline="0" dirty="0" smtClean="0"/>
                        <a:t>Fast runs (&lt;3 hours)</a:t>
                      </a:r>
                    </a:p>
                  </a:txBody>
                  <a:tcPr marL="182880" marR="182880" marT="91440" marB="91440">
                    <a:solidFill>
                      <a:schemeClr val="bg1">
                        <a:lumMod val="85000"/>
                      </a:schemeClr>
                    </a:solidFill>
                  </a:tcPr>
                </a:tc>
                <a:tc>
                  <a:txBody>
                    <a:bodyPr/>
                    <a:lstStyle/>
                    <a:p>
                      <a:r>
                        <a:rPr lang="en-US" dirty="0" smtClean="0"/>
                        <a:t>New, developing technology</a:t>
                      </a:r>
                    </a:p>
                    <a:p>
                      <a:endParaRPr lang="en-US" dirty="0" smtClean="0"/>
                    </a:p>
                    <a:p>
                      <a:r>
                        <a:rPr lang="en-US" dirty="0" smtClean="0"/>
                        <a:t>Cost not as low as </a:t>
                      </a:r>
                      <a:r>
                        <a:rPr lang="en-US" dirty="0" err="1" smtClean="0"/>
                        <a:t>Illumina</a:t>
                      </a:r>
                      <a:endParaRPr lang="en-US" dirty="0" smtClean="0"/>
                    </a:p>
                    <a:p>
                      <a:endParaRPr lang="en-US" dirty="0" smtClean="0"/>
                    </a:p>
                    <a:p>
                      <a:r>
                        <a:rPr lang="en-US" dirty="0" smtClean="0"/>
                        <a:t>Read</a:t>
                      </a:r>
                      <a:r>
                        <a:rPr lang="en-US" baseline="0" dirty="0" smtClean="0"/>
                        <a:t> lengths only ~100-200 bp so far</a:t>
                      </a:r>
                      <a:endParaRPr lang="en-US" dirty="0" smtClean="0"/>
                    </a:p>
                    <a:p>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207451" y="1371600"/>
            <a:ext cx="3765223" cy="523220"/>
          </a:xfrm>
          <a:prstGeom prst="rect">
            <a:avLst/>
          </a:prstGeom>
          <a:noFill/>
        </p:spPr>
        <p:txBody>
          <a:bodyPr wrap="none" rtlCol="0">
            <a:spAutoFit/>
          </a:bodyPr>
          <a:lstStyle/>
          <a:p>
            <a:pPr algn="ctr"/>
            <a:r>
              <a:rPr lang="en-US" sz="2800" b="1" dirty="0">
                <a:solidFill>
                  <a:prstClr val="black"/>
                </a:solidFill>
                <a:latin typeface="Gill Sans MT"/>
              </a:rPr>
              <a:t>Ion Torrent </a:t>
            </a:r>
            <a:r>
              <a:rPr lang="en-US" sz="2800" dirty="0">
                <a:solidFill>
                  <a:prstClr val="black"/>
                </a:solidFill>
                <a:latin typeface="Gill Sans MT"/>
              </a:rPr>
              <a:t>Sequencing</a:t>
            </a:r>
          </a:p>
        </p:txBody>
      </p:sp>
    </p:spTree>
    <p:extLst>
      <p:ext uri="{BB962C8B-B14F-4D97-AF65-F5344CB8AC3E}">
        <p14:creationId xmlns:p14="http://schemas.microsoft.com/office/powerpoint/2010/main" val="25651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074727805"/>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a:t>
                      </a:r>
                      <a:r>
                        <a:rPr lang="en-US" baseline="0" dirty="0" smtClean="0"/>
                        <a:t> error rate</a:t>
                      </a:r>
                    </a:p>
                    <a:p>
                      <a:endParaRPr lang="en-US" baseline="0" dirty="0" smtClean="0"/>
                    </a:p>
                    <a:p>
                      <a:r>
                        <a:rPr lang="en-US" baseline="0" dirty="0" smtClean="0"/>
                        <a:t>Lowest cost per base</a:t>
                      </a:r>
                    </a:p>
                    <a:p>
                      <a:endParaRPr lang="en-US" baseline="0" dirty="0" smtClean="0"/>
                    </a:p>
                    <a:p>
                      <a:r>
                        <a:rPr lang="en-US" baseline="0" dirty="0" smtClean="0"/>
                        <a:t>Tons of data</a:t>
                      </a:r>
                    </a:p>
                  </a:txBody>
                  <a:tcPr marL="182880" marR="182880" marT="91440" marB="91440">
                    <a:solidFill>
                      <a:schemeClr val="bg1">
                        <a:lumMod val="85000"/>
                      </a:schemeClr>
                    </a:solidFill>
                  </a:tcPr>
                </a:tc>
                <a:tc>
                  <a:txBody>
                    <a:bodyPr/>
                    <a:lstStyle/>
                    <a:p>
                      <a:r>
                        <a:rPr lang="en-US" dirty="0" smtClean="0"/>
                        <a:t>Must run at</a:t>
                      </a:r>
                      <a:r>
                        <a:rPr lang="en-US" baseline="0" dirty="0" smtClean="0"/>
                        <a:t> very large scale</a:t>
                      </a:r>
                      <a:endParaRPr lang="en-US" dirty="0" smtClean="0"/>
                    </a:p>
                    <a:p>
                      <a:endParaRPr lang="en-US" dirty="0" smtClean="0"/>
                    </a:p>
                    <a:p>
                      <a:r>
                        <a:rPr lang="en-US" baseline="0" dirty="0" smtClean="0"/>
                        <a:t>Short read length</a:t>
                      </a:r>
                    </a:p>
                    <a:p>
                      <a:r>
                        <a:rPr lang="en-US" baseline="0" dirty="0" smtClean="0"/>
                        <a:t>(50-75 bp)</a:t>
                      </a:r>
                    </a:p>
                    <a:p>
                      <a:endParaRPr lang="en-US" dirty="0" smtClean="0"/>
                    </a:p>
                    <a:p>
                      <a:r>
                        <a:rPr lang="en-US" dirty="0" smtClean="0"/>
                        <a:t>Runs take</a:t>
                      </a:r>
                      <a:r>
                        <a:rPr lang="en-US" baseline="0" dirty="0" smtClean="0"/>
                        <a:t> multiple days</a:t>
                      </a:r>
                    </a:p>
                    <a:p>
                      <a:endParaRPr lang="en-US" baseline="0" dirty="0" smtClean="0"/>
                    </a:p>
                    <a:p>
                      <a:r>
                        <a:rPr lang="en-US" baseline="0" dirty="0" smtClean="0"/>
                        <a:t>High startup costs</a:t>
                      </a:r>
                    </a:p>
                    <a:p>
                      <a:endParaRPr lang="en-US" baseline="0" dirty="0" smtClean="0"/>
                    </a:p>
                    <a:p>
                      <a:r>
                        <a:rPr lang="en-US" baseline="0" dirty="0" smtClean="0"/>
                        <a:t>De Novo assembly difficult</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457552" y="1371600"/>
            <a:ext cx="3265012" cy="523220"/>
          </a:xfrm>
          <a:prstGeom prst="rect">
            <a:avLst/>
          </a:prstGeom>
          <a:noFill/>
        </p:spPr>
        <p:txBody>
          <a:bodyPr wrap="none" rtlCol="0">
            <a:spAutoFit/>
          </a:bodyPr>
          <a:lstStyle/>
          <a:p>
            <a:pPr algn="ctr"/>
            <a:r>
              <a:rPr lang="en-US" sz="2800" b="1" dirty="0" err="1">
                <a:solidFill>
                  <a:prstClr val="black"/>
                </a:solidFill>
                <a:latin typeface="Gill Sans MT"/>
              </a:rPr>
              <a:t>Illumina</a:t>
            </a:r>
            <a:r>
              <a:rPr lang="en-US" sz="2800" b="1" dirty="0">
                <a:solidFill>
                  <a:prstClr val="black"/>
                </a:solidFill>
                <a:latin typeface="Gill Sans MT"/>
              </a:rPr>
              <a:t> </a:t>
            </a:r>
            <a:r>
              <a:rPr lang="en-US" sz="2800" dirty="0">
                <a:solidFill>
                  <a:prstClr val="black"/>
                </a:solidFill>
                <a:latin typeface="Gill Sans MT"/>
              </a:rPr>
              <a:t>Sequencing</a:t>
            </a:r>
          </a:p>
        </p:txBody>
      </p:sp>
    </p:spTree>
    <p:extLst>
      <p:ext uri="{BB962C8B-B14F-4D97-AF65-F5344CB8AC3E}">
        <p14:creationId xmlns:p14="http://schemas.microsoft.com/office/powerpoint/2010/main" val="1382466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Can use single molecule</a:t>
                      </a:r>
                      <a:r>
                        <a:rPr lang="en-US" baseline="0" dirty="0" smtClean="0"/>
                        <a:t> as template</a:t>
                      </a:r>
                    </a:p>
                    <a:p>
                      <a:endParaRPr lang="en-US" baseline="0" dirty="0" smtClean="0"/>
                    </a:p>
                    <a:p>
                      <a:r>
                        <a:rPr lang="en-US" baseline="0" dirty="0" smtClean="0"/>
                        <a:t>Potential for very long reads</a:t>
                      </a:r>
                    </a:p>
                    <a:p>
                      <a:r>
                        <a:rPr lang="en-US" baseline="0" dirty="0" smtClean="0"/>
                        <a:t>(several kb+)</a:t>
                      </a:r>
                    </a:p>
                    <a:p>
                      <a:endParaRPr lang="en-US" baseline="0" dirty="0" smtClean="0"/>
                    </a:p>
                  </a:txBody>
                  <a:tcPr marL="182880" marR="182880" marT="91440" marB="91440">
                    <a:solidFill>
                      <a:schemeClr val="bg1">
                        <a:lumMod val="85000"/>
                      </a:schemeClr>
                    </a:solidFill>
                  </a:tcPr>
                </a:tc>
                <a:tc>
                  <a:txBody>
                    <a:bodyPr/>
                    <a:lstStyle/>
                    <a:p>
                      <a:r>
                        <a:rPr lang="en-US" dirty="0" smtClean="0"/>
                        <a:t>High error rate (~10-15%) </a:t>
                      </a:r>
                    </a:p>
                    <a:p>
                      <a:endParaRPr lang="en-US" dirty="0" smtClean="0"/>
                    </a:p>
                    <a:p>
                      <a:r>
                        <a:rPr lang="en-US" dirty="0" smtClean="0"/>
                        <a:t>Medium/high cost per base</a:t>
                      </a:r>
                    </a:p>
                    <a:p>
                      <a:endParaRPr lang="en-US" baseline="0" dirty="0" smtClean="0"/>
                    </a:p>
                    <a:p>
                      <a:r>
                        <a:rPr lang="en-US" baseline="0" dirty="0" smtClean="0"/>
                        <a:t>High startup costs</a:t>
                      </a:r>
                      <a:endParaRPr lang="en-US" dirty="0" smtClean="0"/>
                    </a:p>
                  </a:txBody>
                  <a:tcPr marL="182880" marR="182880" marT="91440" marB="91440">
                    <a:solidFill>
                      <a:schemeClr val="bg1">
                        <a:lumMod val="85000"/>
                      </a:schemeClr>
                    </a:solidFill>
                  </a:tcPr>
                </a:tc>
              </a:tr>
            </a:tbl>
          </a:graphicData>
        </a:graphic>
      </p:graphicFrame>
      <p:sp>
        <p:nvSpPr>
          <p:cNvPr id="6" name="TextBox 5"/>
          <p:cNvSpPr txBox="1"/>
          <p:nvPr/>
        </p:nvSpPr>
        <p:spPr>
          <a:xfrm>
            <a:off x="3561436" y="1371600"/>
            <a:ext cx="3057247" cy="523220"/>
          </a:xfrm>
          <a:prstGeom prst="rect">
            <a:avLst/>
          </a:prstGeom>
          <a:noFill/>
        </p:spPr>
        <p:txBody>
          <a:bodyPr wrap="none" rtlCol="0">
            <a:spAutoFit/>
          </a:bodyPr>
          <a:lstStyle/>
          <a:p>
            <a:pPr algn="ctr"/>
            <a:r>
              <a:rPr lang="en-US" sz="2800" b="1" dirty="0" err="1">
                <a:solidFill>
                  <a:prstClr val="black"/>
                </a:solidFill>
                <a:latin typeface="Gill Sans MT"/>
              </a:rPr>
              <a:t>PacBio</a:t>
            </a:r>
            <a:r>
              <a:rPr lang="en-US" sz="2800" b="1" dirty="0">
                <a:solidFill>
                  <a:prstClr val="black"/>
                </a:solidFill>
                <a:latin typeface="Gill Sans MT"/>
              </a:rPr>
              <a:t> </a:t>
            </a:r>
            <a:r>
              <a:rPr lang="en-US" sz="2800" dirty="0">
                <a:solidFill>
                  <a:prstClr val="black"/>
                </a:solidFill>
                <a:latin typeface="Gill Sans MT"/>
              </a:rPr>
              <a:t>Sequencing</a:t>
            </a:r>
          </a:p>
        </p:txBody>
      </p:sp>
    </p:spTree>
    <p:extLst>
      <p:ext uri="{BB962C8B-B14F-4D97-AF65-F5344CB8AC3E}">
        <p14:creationId xmlns:p14="http://schemas.microsoft.com/office/powerpoint/2010/main" val="229225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97239623"/>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566429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38504219"/>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379465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1311859"/>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3052633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20147694"/>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681529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7324889"/>
              </p:ext>
            </p:extLst>
          </p:nvPr>
        </p:nvGraphicFramePr>
        <p:xfrm>
          <a:off x="3388360" y="580067"/>
          <a:ext cx="4064000" cy="3274250"/>
        </p:xfrm>
        <a:graphic>
          <a:graphicData uri="http://schemas.openxmlformats.org/drawingml/2006/table">
            <a:tbl>
              <a:tblPr firstRow="1" bandRow="1">
                <a:tableStyleId>{5C22544A-7EE6-4342-B048-85BDC9FD1C3A}</a:tableStyleId>
              </a:tblPr>
              <a:tblGrid>
                <a:gridCol w="2032000"/>
                <a:gridCol w="2032000"/>
              </a:tblGrid>
              <a:tr h="654850">
                <a:tc>
                  <a:txBody>
                    <a:bodyPr/>
                    <a:lstStyle/>
                    <a:p>
                      <a:pPr algn="ctr"/>
                      <a:r>
                        <a:rPr lang="en-US" dirty="0" smtClean="0"/>
                        <a:t>Method</a:t>
                      </a:r>
                      <a:endParaRPr lang="en-US" dirty="0"/>
                    </a:p>
                  </a:txBody>
                  <a:tcPr anchor="ctr"/>
                </a:tc>
                <a:tc>
                  <a:txBody>
                    <a:bodyPr/>
                    <a:lstStyle/>
                    <a:p>
                      <a:pPr algn="ctr"/>
                      <a:r>
                        <a:rPr lang="en-US" dirty="0" smtClean="0"/>
                        <a:t>Read Length</a:t>
                      </a:r>
                      <a:endParaRPr lang="en-US" dirty="0"/>
                    </a:p>
                  </a:txBody>
                  <a:tcPr anchor="ctr"/>
                </a:tc>
              </a:tr>
              <a:tr h="654850">
                <a:tc>
                  <a:txBody>
                    <a:bodyPr/>
                    <a:lstStyle/>
                    <a:p>
                      <a:pPr algn="ctr"/>
                      <a:r>
                        <a:rPr lang="en-US" b="1" dirty="0" smtClean="0"/>
                        <a:t>Sanger</a:t>
                      </a:r>
                      <a:endParaRPr lang="en-US" b="0" dirty="0"/>
                    </a:p>
                  </a:txBody>
                  <a:tcPr anchor="ctr"/>
                </a:tc>
                <a:tc>
                  <a:txBody>
                    <a:bodyPr/>
                    <a:lstStyle/>
                    <a:p>
                      <a:pPr algn="ctr"/>
                      <a:r>
                        <a:rPr lang="en-US" dirty="0" smtClean="0"/>
                        <a:t>600-1000 bp</a:t>
                      </a:r>
                      <a:endParaRPr lang="en-US" dirty="0"/>
                    </a:p>
                  </a:txBody>
                  <a:tcPr anchor="ctr"/>
                </a:tc>
              </a:tr>
              <a:tr h="654850">
                <a:tc>
                  <a:txBody>
                    <a:bodyPr/>
                    <a:lstStyle/>
                    <a:p>
                      <a:pPr algn="ctr"/>
                      <a:r>
                        <a:rPr lang="en-US" b="1" dirty="0" smtClean="0"/>
                        <a:t>454</a:t>
                      </a:r>
                      <a:endParaRPr lang="en-US" b="1" dirty="0"/>
                    </a:p>
                  </a:txBody>
                  <a:tcPr anchor="ctr"/>
                </a:tc>
                <a:tc>
                  <a:txBody>
                    <a:bodyPr/>
                    <a:lstStyle/>
                    <a:p>
                      <a:pPr algn="ctr"/>
                      <a:r>
                        <a:rPr lang="en-US" dirty="0" smtClean="0"/>
                        <a:t>300-500 bp</a:t>
                      </a:r>
                      <a:endParaRPr lang="en-US" dirty="0"/>
                    </a:p>
                  </a:txBody>
                  <a:tcPr anchor="ctr"/>
                </a:tc>
              </a:tr>
              <a:tr h="654850">
                <a:tc>
                  <a:txBody>
                    <a:bodyPr/>
                    <a:lstStyle/>
                    <a:p>
                      <a:pPr algn="ctr"/>
                      <a:r>
                        <a:rPr lang="en-US" b="1" dirty="0" err="1" smtClean="0"/>
                        <a:t>Illumina</a:t>
                      </a:r>
                      <a:endParaRPr lang="en-US" b="1" dirty="0"/>
                    </a:p>
                  </a:txBody>
                  <a:tcPr anchor="ctr"/>
                </a:tc>
                <a:tc>
                  <a:txBody>
                    <a:bodyPr/>
                    <a:lstStyle/>
                    <a:p>
                      <a:pPr algn="ctr"/>
                      <a:r>
                        <a:rPr lang="en-US" dirty="0" smtClean="0"/>
                        <a:t>~100 bp</a:t>
                      </a:r>
                      <a:endParaRPr lang="en-US" dirty="0"/>
                    </a:p>
                  </a:txBody>
                  <a:tcPr anchor="ctr"/>
                </a:tc>
              </a:tr>
              <a:tr h="654850">
                <a:tc>
                  <a:txBody>
                    <a:bodyPr/>
                    <a:lstStyle/>
                    <a:p>
                      <a:pPr algn="ctr"/>
                      <a:r>
                        <a:rPr lang="en-US" b="1" dirty="0" smtClean="0"/>
                        <a:t>Ion Torrent</a:t>
                      </a:r>
                      <a:endParaRPr lang="en-US" b="1" dirty="0"/>
                    </a:p>
                  </a:txBody>
                  <a:tcPr anchor="ctr"/>
                </a:tc>
                <a:tc>
                  <a:txBody>
                    <a:bodyPr/>
                    <a:lstStyle/>
                    <a:p>
                      <a:pPr algn="ctr"/>
                      <a:r>
                        <a:rPr lang="en-US" dirty="0" smtClean="0"/>
                        <a:t>~200 bp</a:t>
                      </a:r>
                      <a:endParaRPr lang="en-US" dirty="0"/>
                    </a:p>
                  </a:txBody>
                  <a:tcPr anchor="ctr"/>
                </a:tc>
              </a:tr>
            </a:tbl>
          </a:graphicData>
        </a:graphic>
      </p:graphicFrame>
      <p:sp>
        <p:nvSpPr>
          <p:cNvPr id="4" name="TextBox 3"/>
          <p:cNvSpPr txBox="1"/>
          <p:nvPr/>
        </p:nvSpPr>
        <p:spPr>
          <a:xfrm>
            <a:off x="1943809" y="4027498"/>
            <a:ext cx="7037631" cy="1569660"/>
          </a:xfrm>
          <a:prstGeom prst="rect">
            <a:avLst/>
          </a:prstGeom>
          <a:noFill/>
        </p:spPr>
        <p:txBody>
          <a:bodyPr wrap="square" rtlCol="0">
            <a:spAutoFit/>
          </a:bodyPr>
          <a:lstStyle/>
          <a:p>
            <a:r>
              <a:rPr lang="en-US" sz="2400" b="1" dirty="0" smtClean="0">
                <a:solidFill>
                  <a:prstClr val="black"/>
                </a:solidFill>
                <a:latin typeface="Century Gothic"/>
                <a:cs typeface="Century Gothic"/>
              </a:rPr>
              <a:t>But…</a:t>
            </a:r>
          </a:p>
          <a:p>
            <a:pPr marL="457200" indent="-457200">
              <a:buFont typeface="Arial"/>
              <a:buChar char="•"/>
            </a:pPr>
            <a:r>
              <a:rPr lang="en-US" sz="2400" dirty="0" smtClean="0">
                <a:solidFill>
                  <a:prstClr val="black"/>
                </a:solidFill>
                <a:cs typeface="Century Gothic"/>
              </a:rPr>
              <a:t>Phage Genome: 30,000 to 500,000 bp</a:t>
            </a:r>
          </a:p>
          <a:p>
            <a:pPr marL="457200" indent="-457200">
              <a:buFont typeface="Arial"/>
              <a:buChar char="•"/>
            </a:pPr>
            <a:r>
              <a:rPr lang="en-US" sz="2400" dirty="0" smtClean="0">
                <a:solidFill>
                  <a:prstClr val="black"/>
                </a:solidFill>
                <a:cs typeface="Century Gothic"/>
              </a:rPr>
              <a:t>Bacteria: Several million bp</a:t>
            </a:r>
          </a:p>
          <a:p>
            <a:pPr marL="457200" indent="-457200">
              <a:buFont typeface="Arial"/>
              <a:buChar char="•"/>
            </a:pPr>
            <a:r>
              <a:rPr lang="en-US" sz="2400" dirty="0" smtClean="0">
                <a:solidFill>
                  <a:prstClr val="black"/>
                </a:solidFill>
                <a:cs typeface="Century Gothic"/>
              </a:rPr>
              <a:t>Human: 3 billion bp</a:t>
            </a:r>
          </a:p>
        </p:txBody>
      </p:sp>
    </p:spTree>
    <p:extLst>
      <p:ext uri="{BB962C8B-B14F-4D97-AF65-F5344CB8AC3E}">
        <p14:creationId xmlns:p14="http://schemas.microsoft.com/office/powerpoint/2010/main" val="4817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536" y="908695"/>
            <a:ext cx="7406640" cy="384137"/>
          </a:xfrm>
        </p:spPr>
        <p:txBody>
          <a:bodyPr>
            <a:noAutofit/>
          </a:bodyPr>
          <a:lstStyle/>
          <a:p>
            <a:pPr algn="l"/>
            <a:r>
              <a:rPr lang="en-US" sz="2400" dirty="0" smtClean="0"/>
              <a:t>All the King’s horses and all the King’s men…</a:t>
            </a:r>
            <a:endParaRPr lang="en-US" sz="2400" dirty="0"/>
          </a:p>
        </p:txBody>
      </p:sp>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6" name="TextBox 25"/>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 aka</a:t>
            </a:r>
            <a:endParaRPr lang="en-US" sz="3200" b="1" dirty="0">
              <a:solidFill>
                <a:prstClr val="black"/>
              </a:solidFill>
              <a:latin typeface="Century Gothic"/>
              <a:cs typeface="Century Gothic"/>
            </a:endParaRPr>
          </a:p>
        </p:txBody>
      </p:sp>
      <p:grpSp>
        <p:nvGrpSpPr>
          <p:cNvPr id="5" name="Group 4"/>
          <p:cNvGrpSpPr/>
          <p:nvPr/>
        </p:nvGrpSpPr>
        <p:grpSpPr>
          <a:xfrm>
            <a:off x="3684016" y="1359654"/>
            <a:ext cx="2097024" cy="469145"/>
            <a:chOff x="3684016" y="1359654"/>
            <a:chExt cx="2097024" cy="469145"/>
          </a:xfrm>
        </p:grpSpPr>
        <p:sp>
          <p:nvSpPr>
            <p:cNvPr id="24" name="Left Bracket 23"/>
            <p:cNvSpPr/>
            <p:nvPr/>
          </p:nvSpPr>
          <p:spPr>
            <a:xfrm rot="5400000">
              <a:off x="4677561" y="725321"/>
              <a:ext cx="109933" cy="2097024"/>
            </a:xfrm>
            <a:prstGeom prst="leftBracket">
              <a:avLst>
                <a:gd name="adj" fmla="val 38333"/>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 name="TextBox 3"/>
            <p:cNvSpPr txBox="1"/>
            <p:nvPr/>
          </p:nvSpPr>
          <p:spPr>
            <a:xfrm>
              <a:off x="4351528" y="1359654"/>
              <a:ext cx="713394" cy="369332"/>
            </a:xfrm>
            <a:prstGeom prst="rect">
              <a:avLst/>
            </a:prstGeom>
            <a:noFill/>
          </p:spPr>
          <p:txBody>
            <a:bodyPr wrap="none" rtlCol="0">
              <a:spAutoFit/>
            </a:bodyPr>
            <a:lstStyle/>
            <a:p>
              <a:r>
                <a:rPr lang="en-US" dirty="0" smtClean="0">
                  <a:solidFill>
                    <a:schemeClr val="tx1">
                      <a:lumMod val="75000"/>
                      <a:lumOff val="25000"/>
                    </a:schemeClr>
                  </a:solidFill>
                </a:rPr>
                <a:t>17 bp</a:t>
              </a:r>
              <a:endParaRPr lang="en-US" dirty="0">
                <a:solidFill>
                  <a:schemeClr val="tx1">
                    <a:lumMod val="75000"/>
                    <a:lumOff val="25000"/>
                  </a:schemeClr>
                </a:solidFill>
              </a:endParaRPr>
            </a:p>
          </p:txBody>
        </p:sp>
      </p:grpSp>
      <p:grpSp>
        <p:nvGrpSpPr>
          <p:cNvPr id="6" name="Group 5"/>
          <p:cNvGrpSpPr/>
          <p:nvPr/>
        </p:nvGrpSpPr>
        <p:grpSpPr>
          <a:xfrm>
            <a:off x="521208" y="3028950"/>
            <a:ext cx="8104632" cy="488196"/>
            <a:chOff x="521208" y="3028950"/>
            <a:chExt cx="8104632" cy="488196"/>
          </a:xfrm>
        </p:grpSpPr>
        <p:sp>
          <p:nvSpPr>
            <p:cNvPr id="29" name="TextBox 28"/>
            <p:cNvSpPr txBox="1"/>
            <p:nvPr/>
          </p:nvSpPr>
          <p:spPr>
            <a:xfrm>
              <a:off x="4351528" y="3147814"/>
              <a:ext cx="713394" cy="369332"/>
            </a:xfrm>
            <a:prstGeom prst="rect">
              <a:avLst/>
            </a:prstGeom>
            <a:noFill/>
          </p:spPr>
          <p:txBody>
            <a:bodyPr wrap="none" rtlCol="0">
              <a:spAutoFit/>
            </a:bodyPr>
            <a:lstStyle/>
            <a:p>
              <a:r>
                <a:rPr lang="en-US" dirty="0" smtClean="0">
                  <a:solidFill>
                    <a:schemeClr val="tx1">
                      <a:lumMod val="75000"/>
                      <a:lumOff val="25000"/>
                    </a:schemeClr>
                  </a:solidFill>
                </a:rPr>
                <a:t>66 bp</a:t>
              </a:r>
              <a:endParaRPr lang="en-US" dirty="0">
                <a:solidFill>
                  <a:schemeClr val="tx1">
                    <a:lumMod val="75000"/>
                    <a:lumOff val="25000"/>
                  </a:schemeClr>
                </a:solidFill>
              </a:endParaRPr>
            </a:p>
          </p:txBody>
        </p:sp>
        <p:sp>
          <p:nvSpPr>
            <p:cNvPr id="30" name="Left Bracket 29"/>
            <p:cNvSpPr/>
            <p:nvPr/>
          </p:nvSpPr>
          <p:spPr>
            <a:xfrm rot="16200000">
              <a:off x="4513199" y="-963041"/>
              <a:ext cx="120650" cy="8104632"/>
            </a:xfrm>
            <a:prstGeom prst="leftBracket">
              <a:avLst>
                <a:gd name="adj" fmla="val 61666"/>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a:lstStyle/>
            <a:p>
              <a:endParaRPr lang="en-US"/>
            </a:p>
          </p:txBody>
        </p:sp>
      </p:grpSp>
    </p:spTree>
    <p:extLst>
      <p:ext uri="{BB962C8B-B14F-4D97-AF65-F5344CB8AC3E}">
        <p14:creationId xmlns:p14="http://schemas.microsoft.com/office/powerpoint/2010/main" val="35728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9"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000" fill="hold"/>
                                        <p:tgtEl>
                                          <p:spTgt spid="10"/>
                                        </p:tgtEl>
                                        <p:attrNameLst>
                                          <p:attrName>ppt_x</p:attrName>
                                        </p:attrNameLst>
                                      </p:cBhvr>
                                      <p:tavLst>
                                        <p:tav tm="0">
                                          <p:val>
                                            <p:strVal val="#ppt_x"/>
                                          </p:val>
                                        </p:tav>
                                        <p:tav tm="100000">
                                          <p:val>
                                            <p:strVal val="#ppt_x"/>
                                          </p:val>
                                        </p:tav>
                                      </p:tavLst>
                                    </p:anim>
                                    <p:anim calcmode="lin" valueType="num">
                                      <p:cBhvr additive="base">
                                        <p:cTn id="27" dur="20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ppt_x"/>
                                          </p:val>
                                        </p:tav>
                                        <p:tav tm="100000">
                                          <p:val>
                                            <p:strVal val="#ppt_x"/>
                                          </p:val>
                                        </p:tav>
                                      </p:tavLst>
                                    </p:anim>
                                    <p:anim calcmode="lin" valueType="num">
                                      <p:cBhvr additive="base">
                                        <p:cTn id="32" dur="20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accel="50000" decel="5000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ppt_x"/>
                                          </p:val>
                                        </p:tav>
                                        <p:tav tm="100000">
                                          <p:val>
                                            <p:strVal val="#ppt_x"/>
                                          </p:val>
                                        </p:tav>
                                      </p:tavLst>
                                    </p:anim>
                                    <p:anim calcmode="lin" valueType="num">
                                      <p:cBhvr additive="base">
                                        <p:cTn id="42" dur="10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8500"/>
                            </p:stCondLst>
                            <p:childTnLst>
                              <p:par>
                                <p:cTn id="49" presetID="2" presetClass="entr" presetSubtype="4" accel="50000" decel="5000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90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9500"/>
                            </p:stCondLst>
                            <p:childTnLst>
                              <p:par>
                                <p:cTn id="59" presetID="2" presetClass="entr" presetSubtype="4" accel="50000" decel="5000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100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par>
                          <p:cTn id="68" fill="hold">
                            <p:stCondLst>
                              <p:cond delay="10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par>
                          <p:cTn id="73" fill="hold">
                            <p:stCondLst>
                              <p:cond delay="11000"/>
                            </p:stCondLst>
                            <p:childTnLst>
                              <p:par>
                                <p:cTn id="74" presetID="2" presetClass="entr" presetSubtype="4" accel="50000" decel="500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6"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12475" y="1600200"/>
            <a:ext cx="6952890" cy="4525963"/>
          </a:xfrm>
        </p:spPr>
        <p:txBody>
          <a:bodyPr/>
          <a:lstStyle/>
          <a:p>
            <a:r>
              <a:rPr lang="en-US" dirty="0"/>
              <a:t>The past, present, and future of DNA </a:t>
            </a:r>
            <a:r>
              <a:rPr lang="en-US" dirty="0" smtClean="0"/>
              <a:t>sequencing. </a:t>
            </a:r>
          </a:p>
          <a:p>
            <a:r>
              <a:rPr lang="en-US" dirty="0" smtClean="0"/>
              <a:t>Two Bioinformatics problems</a:t>
            </a:r>
          </a:p>
          <a:p>
            <a:pPr lvl="1"/>
            <a:r>
              <a:rPr lang="en-US" dirty="0" smtClean="0"/>
              <a:t>DNA assembly</a:t>
            </a:r>
          </a:p>
          <a:p>
            <a:pPr lvl="1"/>
            <a:r>
              <a:rPr lang="en-US" dirty="0" smtClean="0"/>
              <a:t>Mutation calling</a:t>
            </a:r>
          </a:p>
          <a:p>
            <a:pPr marL="457200" lvl="1" indent="0">
              <a:buNone/>
            </a:pPr>
            <a:endParaRPr lang="en-US" dirty="0"/>
          </a:p>
        </p:txBody>
      </p:sp>
    </p:spTree>
    <p:extLst>
      <p:ext uri="{BB962C8B-B14F-4D97-AF65-F5344CB8AC3E}">
        <p14:creationId xmlns:p14="http://schemas.microsoft.com/office/powerpoint/2010/main" val="3602709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Tree>
    <p:extLst>
      <p:ext uri="{BB962C8B-B14F-4D97-AF65-F5344CB8AC3E}">
        <p14:creationId xmlns:p14="http://schemas.microsoft.com/office/powerpoint/2010/main" val="192240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118146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4041648"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390392" y="3139440"/>
            <a:ext cx="1473631" cy="646331"/>
          </a:xfrm>
          <a:prstGeom prst="rect">
            <a:avLst/>
          </a:prstGeom>
          <a:noFill/>
        </p:spPr>
        <p:txBody>
          <a:bodyPr wrap="none" rtlCol="0">
            <a:spAutoFit/>
          </a:bodyPr>
          <a:lstStyle/>
          <a:p>
            <a:pPr algn="ctr"/>
            <a:r>
              <a:rPr lang="en-US" dirty="0" smtClean="0"/>
              <a:t>6x coverage</a:t>
            </a:r>
          </a:p>
          <a:p>
            <a:pPr algn="ctr"/>
            <a:r>
              <a:rPr lang="en-US" dirty="0" smtClean="0"/>
              <a:t>100%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86612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3678505"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3085746" y="3139440"/>
            <a:ext cx="1356636" cy="646331"/>
          </a:xfrm>
          <a:prstGeom prst="rect">
            <a:avLst/>
          </a:prstGeom>
          <a:noFill/>
        </p:spPr>
        <p:txBody>
          <a:bodyPr wrap="none" rtlCol="0">
            <a:spAutoFit/>
          </a:bodyPr>
          <a:lstStyle/>
          <a:p>
            <a:pPr algn="ctr"/>
            <a:r>
              <a:rPr lang="en-US" dirty="0"/>
              <a:t>5</a:t>
            </a:r>
            <a:r>
              <a:rPr lang="en-US" dirty="0" smtClean="0"/>
              <a:t>x coverage</a:t>
            </a:r>
          </a:p>
          <a:p>
            <a:pPr algn="ctr"/>
            <a:r>
              <a:rPr lang="en-US" dirty="0" smtClean="0"/>
              <a:t>80% identity</a:t>
            </a:r>
            <a:endParaRPr lang="en-US" dirty="0"/>
          </a:p>
        </p:txBody>
      </p:sp>
      <p:sp>
        <p:nvSpPr>
          <p:cNvPr id="25" name="TextBox 24"/>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434327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1489986"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897227" y="3139440"/>
            <a:ext cx="1356636" cy="646331"/>
          </a:xfrm>
          <a:prstGeom prst="rect">
            <a:avLst/>
          </a:prstGeom>
          <a:noFill/>
        </p:spPr>
        <p:txBody>
          <a:bodyPr wrap="none" rtlCol="0">
            <a:spAutoFit/>
          </a:bodyPr>
          <a:lstStyle/>
          <a:p>
            <a:pPr algn="ctr"/>
            <a:r>
              <a:rPr lang="en-US" dirty="0" smtClean="0"/>
              <a:t>2x coverage</a:t>
            </a:r>
          </a:p>
          <a:p>
            <a:pPr algn="ctr"/>
            <a:r>
              <a:rPr lang="en-US" dirty="0"/>
              <a:t>5</a:t>
            </a:r>
            <a:r>
              <a:rPr lang="en-US" dirty="0" smtClean="0"/>
              <a:t>0% identity</a:t>
            </a:r>
            <a:endParaRPr lang="en-US" dirty="0"/>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2972952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sz="2600" dirty="0">
              <a:solidFill>
                <a:srgbClr val="0000FF"/>
              </a:solidFill>
              <a:latin typeface="Gill Sans MT"/>
            </a:endParaRPr>
          </a:p>
        </p:txBody>
      </p:sp>
      <p:sp>
        <p:nvSpPr>
          <p:cNvPr id="15" name="Subtitle 2"/>
          <p:cNvSpPr txBox="1">
            <a:spLocks/>
          </p:cNvSpPr>
          <p:nvPr/>
        </p:nvSpPr>
        <p:spPr>
          <a:xfrm>
            <a:off x="1432560" y="1718867"/>
            <a:ext cx="7406640" cy="1295400"/>
          </a:xfrm>
          <a:prstGeom prst="rect">
            <a:avLst/>
          </a:prstGeom>
        </p:spPr>
        <p:txBody>
          <a:bodyPr tIns="0">
            <a:normAutofit/>
          </a:bodyPr>
          <a:lstStyle/>
          <a:p>
            <a:pPr marL="27432" defTabSz="914400">
              <a:spcBef>
                <a:spcPts val="600"/>
              </a:spcBef>
              <a:buClr>
                <a:srgbClr val="3891A7"/>
              </a:buClr>
              <a:buSzPct val="80000"/>
              <a:buFont typeface="Wingdings 2"/>
              <a:buNone/>
              <a:defRPr/>
            </a:pPr>
            <a:endParaRPr lang="en-US" dirty="0">
              <a:solidFill>
                <a:srgbClr val="0000FF"/>
              </a:solidFill>
              <a:latin typeface="Gill Sans MT"/>
            </a:endParaRPr>
          </a:p>
        </p:txBody>
      </p:sp>
      <p:sp>
        <p:nvSpPr>
          <p:cNvPr id="8" name="Subtitle 2"/>
          <p:cNvSpPr txBox="1">
            <a:spLocks/>
          </p:cNvSpPr>
          <p:nvPr/>
        </p:nvSpPr>
        <p:spPr>
          <a:xfrm>
            <a:off x="3581400" y="18288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ATTGTTCCCACAGACCG</a:t>
            </a:r>
          </a:p>
        </p:txBody>
      </p:sp>
      <p:sp>
        <p:nvSpPr>
          <p:cNvPr id="9" name="Subtitle 2"/>
          <p:cNvSpPr txBox="1">
            <a:spLocks/>
          </p:cNvSpPr>
          <p:nvPr/>
        </p:nvSpPr>
        <p:spPr>
          <a:xfrm>
            <a:off x="2487168"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CGGCGAAGCATTGTTCC</a:t>
            </a:r>
          </a:p>
        </p:txBody>
      </p:sp>
      <p:sp>
        <p:nvSpPr>
          <p:cNvPr id="10" name="Subtitle 2"/>
          <p:cNvSpPr txBox="1">
            <a:spLocks/>
          </p:cNvSpPr>
          <p:nvPr/>
        </p:nvSpPr>
        <p:spPr>
          <a:xfrm>
            <a:off x="5166360" y="20002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ACCGTGTTTTCCGACCG</a:t>
            </a:r>
          </a:p>
        </p:txBody>
      </p:sp>
      <p:sp>
        <p:nvSpPr>
          <p:cNvPr id="11" name="Subtitle 2"/>
          <p:cNvSpPr txBox="1">
            <a:spLocks/>
          </p:cNvSpPr>
          <p:nvPr/>
        </p:nvSpPr>
        <p:spPr>
          <a:xfrm>
            <a:off x="6025896" y="21717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TTTCCGACCGAAATGGC</a:t>
            </a:r>
          </a:p>
        </p:txBody>
      </p:sp>
      <p:sp>
        <p:nvSpPr>
          <p:cNvPr id="12" name="Subtitle 2"/>
          <p:cNvSpPr txBox="1">
            <a:spLocks/>
          </p:cNvSpPr>
          <p:nvPr/>
        </p:nvSpPr>
        <p:spPr>
          <a:xfrm>
            <a:off x="3703320"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TTGTTCCCACAGACCGTG</a:t>
            </a:r>
          </a:p>
        </p:txBody>
      </p:sp>
      <p:sp>
        <p:nvSpPr>
          <p:cNvPr id="13" name="Subtitle 2"/>
          <p:cNvSpPr txBox="1">
            <a:spLocks/>
          </p:cNvSpPr>
          <p:nvPr/>
        </p:nvSpPr>
        <p:spPr>
          <a:xfrm>
            <a:off x="1271016" y="21717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t>
            </a:r>
            <a:r>
              <a:rPr lang="en-US" sz="1600" cap="all" dirty="0">
                <a:solidFill>
                  <a:srgbClr val="FF0000"/>
                </a:solidFill>
                <a:latin typeface="Courier"/>
              </a:rPr>
              <a:t>G</a:t>
            </a:r>
            <a:r>
              <a:rPr lang="en-US" sz="1600" cap="all" dirty="0">
                <a:solidFill>
                  <a:srgbClr val="0000FF"/>
                </a:solidFill>
                <a:latin typeface="Courier"/>
              </a:rPr>
              <a:t>CTCGATGCCGGCGAAG</a:t>
            </a:r>
          </a:p>
        </p:txBody>
      </p:sp>
      <p:sp>
        <p:nvSpPr>
          <p:cNvPr id="14" name="Subtitle 2"/>
          <p:cNvSpPr txBox="1">
            <a:spLocks/>
          </p:cNvSpPr>
          <p:nvPr/>
        </p:nvSpPr>
        <p:spPr>
          <a:xfrm>
            <a:off x="2002536"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ATGCCGGCGAAGCATTGT</a:t>
            </a:r>
          </a:p>
        </p:txBody>
      </p:sp>
      <p:sp>
        <p:nvSpPr>
          <p:cNvPr id="16" name="Subtitle 2"/>
          <p:cNvSpPr txBox="1">
            <a:spLocks/>
          </p:cNvSpPr>
          <p:nvPr/>
        </p:nvSpPr>
        <p:spPr>
          <a:xfrm>
            <a:off x="411480" y="251460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TAATGCGACCTCGATGCC</a:t>
            </a:r>
          </a:p>
        </p:txBody>
      </p:sp>
      <p:sp>
        <p:nvSpPr>
          <p:cNvPr id="19" name="Subtitle 2"/>
          <p:cNvSpPr txBox="1">
            <a:spLocks/>
          </p:cNvSpPr>
          <p:nvPr/>
        </p:nvSpPr>
        <p:spPr>
          <a:xfrm>
            <a:off x="4681728" y="2343150"/>
            <a:ext cx="2444496"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ACAGACCGTGTTT</a:t>
            </a:r>
            <a:r>
              <a:rPr lang="en-US" sz="1600" cap="all" dirty="0">
                <a:solidFill>
                  <a:srgbClr val="FF0000"/>
                </a:solidFill>
                <a:latin typeface="Courier"/>
              </a:rPr>
              <a:t>C</a:t>
            </a:r>
            <a:r>
              <a:rPr lang="en-US" sz="1600" cap="all" dirty="0">
                <a:solidFill>
                  <a:srgbClr val="0000FF"/>
                </a:solidFill>
                <a:latin typeface="Courier"/>
              </a:rPr>
              <a:t>CCGA</a:t>
            </a:r>
          </a:p>
        </p:txBody>
      </p:sp>
      <p:sp>
        <p:nvSpPr>
          <p:cNvPr id="20" name="Subtitle 2"/>
          <p:cNvSpPr txBox="1">
            <a:spLocks/>
          </p:cNvSpPr>
          <p:nvPr/>
        </p:nvSpPr>
        <p:spPr>
          <a:xfrm>
            <a:off x="309981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AAGCATTGTTCCCACAG</a:t>
            </a:r>
          </a:p>
        </p:txBody>
      </p:sp>
      <p:sp>
        <p:nvSpPr>
          <p:cNvPr id="21" name="Subtitle 2"/>
          <p:cNvSpPr txBox="1">
            <a:spLocks/>
          </p:cNvSpPr>
          <p:nvPr/>
        </p:nvSpPr>
        <p:spPr>
          <a:xfrm>
            <a:off x="5660136" y="251460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TGTTTTCCGACCGAAAT</a:t>
            </a:r>
          </a:p>
        </p:txBody>
      </p:sp>
      <p:sp>
        <p:nvSpPr>
          <p:cNvPr id="22" name="Subtitle 2"/>
          <p:cNvSpPr txBox="1">
            <a:spLocks/>
          </p:cNvSpPr>
          <p:nvPr/>
        </p:nvSpPr>
        <p:spPr>
          <a:xfrm>
            <a:off x="6400800" y="2686050"/>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CCGACCGAAATGGCTCC</a:t>
            </a:r>
          </a:p>
        </p:txBody>
      </p:sp>
      <p:sp>
        <p:nvSpPr>
          <p:cNvPr id="23" name="Subtitle 2"/>
          <p:cNvSpPr txBox="1">
            <a:spLocks/>
          </p:cNvSpPr>
          <p:nvPr/>
        </p:nvSpPr>
        <p:spPr>
          <a:xfrm>
            <a:off x="2121408" y="2679192"/>
            <a:ext cx="230124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a:solidFill>
                  <a:srgbClr val="0000FF"/>
                </a:solidFill>
                <a:latin typeface="Courier"/>
              </a:rPr>
              <a:t>TGCCGGCGAAGC</a:t>
            </a:r>
            <a:r>
              <a:rPr lang="en-US" sz="1600" cap="all" dirty="0">
                <a:solidFill>
                  <a:srgbClr val="FF0000"/>
                </a:solidFill>
                <a:latin typeface="Courier"/>
              </a:rPr>
              <a:t>C</a:t>
            </a:r>
            <a:r>
              <a:rPr lang="en-US" sz="1600" cap="all" dirty="0">
                <a:solidFill>
                  <a:srgbClr val="0000FF"/>
                </a:solidFill>
                <a:latin typeface="Courier"/>
              </a:rPr>
              <a:t>TTGT</a:t>
            </a:r>
          </a:p>
        </p:txBody>
      </p:sp>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
        <p:nvSpPr>
          <p:cNvPr id="4" name="Rectangle 3"/>
          <p:cNvSpPr/>
          <p:nvPr/>
        </p:nvSpPr>
        <p:spPr>
          <a:xfrm>
            <a:off x="8317661" y="1771650"/>
            <a:ext cx="174752" cy="1257300"/>
          </a:xfrm>
          <a:prstGeom prst="rect">
            <a:avLst/>
          </a:prstGeom>
          <a:solidFill>
            <a:srgbClr val="00FD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411480" y="1398827"/>
            <a:ext cx="8290560" cy="3429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600" cap="all" dirty="0" smtClean="0">
                <a:solidFill>
                  <a:srgbClr val="20C01B"/>
                </a:solidFill>
                <a:latin typeface="Courier"/>
              </a:rPr>
              <a:t>TAATGCGACCTCGATGCCGGCGAAGCATTGTTCCCACAGACCGTGTTTTCCGACCGAAATGGCTCC</a:t>
            </a:r>
            <a:endParaRPr lang="en-US" sz="1600" cap="all" dirty="0">
              <a:solidFill>
                <a:srgbClr val="20C01B"/>
              </a:solidFill>
              <a:latin typeface="Courier"/>
            </a:endParaRPr>
          </a:p>
        </p:txBody>
      </p:sp>
      <p:sp>
        <p:nvSpPr>
          <p:cNvPr id="6" name="TextBox 5"/>
          <p:cNvSpPr txBox="1"/>
          <p:nvPr/>
        </p:nvSpPr>
        <p:spPr>
          <a:xfrm>
            <a:off x="431800" y="1117682"/>
            <a:ext cx="1123425" cy="338554"/>
          </a:xfrm>
          <a:prstGeom prst="rect">
            <a:avLst/>
          </a:prstGeom>
          <a:noFill/>
        </p:spPr>
        <p:txBody>
          <a:bodyPr wrap="none" rtlCol="0">
            <a:spAutoFit/>
          </a:bodyPr>
          <a:lstStyle/>
          <a:p>
            <a:r>
              <a:rPr lang="en-US" sz="1600" dirty="0" smtClean="0"/>
              <a:t>Consensus:</a:t>
            </a:r>
            <a:endParaRPr lang="en-US" sz="1600" dirty="0"/>
          </a:p>
        </p:txBody>
      </p:sp>
      <p:sp>
        <p:nvSpPr>
          <p:cNvPr id="2" name="TextBox 1"/>
          <p:cNvSpPr txBox="1"/>
          <p:nvPr/>
        </p:nvSpPr>
        <p:spPr>
          <a:xfrm>
            <a:off x="7749811" y="3139440"/>
            <a:ext cx="1306818" cy="369332"/>
          </a:xfrm>
          <a:prstGeom prst="rect">
            <a:avLst/>
          </a:prstGeom>
          <a:noFill/>
        </p:spPr>
        <p:txBody>
          <a:bodyPr wrap="none" rtlCol="0">
            <a:spAutoFit/>
          </a:bodyPr>
          <a:lstStyle/>
          <a:p>
            <a:pPr algn="ctr"/>
            <a:r>
              <a:rPr lang="en-US" dirty="0"/>
              <a:t>1</a:t>
            </a:r>
            <a:r>
              <a:rPr lang="en-US" dirty="0" smtClean="0"/>
              <a:t>x coverage</a:t>
            </a:r>
          </a:p>
        </p:txBody>
      </p:sp>
      <p:sp>
        <p:nvSpPr>
          <p:cNvPr id="24" name="TextBox 23"/>
          <p:cNvSpPr txBox="1"/>
          <p:nvPr/>
        </p:nvSpPr>
        <p:spPr>
          <a:xfrm>
            <a:off x="2351586" y="4028447"/>
            <a:ext cx="4544834" cy="369332"/>
          </a:xfrm>
          <a:prstGeom prst="rect">
            <a:avLst/>
          </a:prstGeom>
          <a:noFill/>
        </p:spPr>
        <p:txBody>
          <a:bodyPr wrap="none" rtlCol="0">
            <a:spAutoFit/>
          </a:bodyPr>
          <a:lstStyle/>
          <a:p>
            <a:pPr algn="ctr"/>
            <a:r>
              <a:rPr lang="en-US" b="1" dirty="0" smtClean="0"/>
              <a:t>Coverage</a:t>
            </a:r>
            <a:r>
              <a:rPr lang="en-US" dirty="0" smtClean="0"/>
              <a:t>: # of reads underlying the consensus</a:t>
            </a:r>
          </a:p>
        </p:txBody>
      </p:sp>
    </p:spTree>
    <p:extLst>
      <p:ext uri="{BB962C8B-B14F-4D97-AF65-F5344CB8AC3E}">
        <p14:creationId xmlns:p14="http://schemas.microsoft.com/office/powerpoint/2010/main" val="3599521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G4 middle.png"/>
          <p:cNvPicPr>
            <a:picLocks noChangeAspect="1"/>
          </p:cNvPicPr>
          <p:nvPr/>
        </p:nvPicPr>
        <p:blipFill>
          <a:blip r:embed="rId2"/>
          <a:stretch>
            <a:fillRect/>
          </a:stretch>
        </p:blipFill>
        <p:spPr>
          <a:xfrm>
            <a:off x="30480" y="1097280"/>
            <a:ext cx="9090499" cy="4103350"/>
          </a:xfrm>
          <a:prstGeom prst="rect">
            <a:avLst/>
          </a:prstGeom>
        </p:spPr>
      </p:pic>
      <p:sp>
        <p:nvSpPr>
          <p:cNvPr id="27" name="TextBox 26"/>
          <p:cNvSpPr txBox="1"/>
          <p:nvPr/>
        </p:nvSpPr>
        <p:spPr>
          <a:xfrm>
            <a:off x="521208" y="410698"/>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Assembly</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1365864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What is a WGS sequence assembly?</a:t>
            </a:r>
            <a:endParaRPr lang="en-CA" dirty="0"/>
          </a:p>
        </p:txBody>
      </p:sp>
      <p:sp>
        <p:nvSpPr>
          <p:cNvPr id="5" name="Content Placeholder 4"/>
          <p:cNvSpPr>
            <a:spLocks noGrp="1"/>
          </p:cNvSpPr>
          <p:nvPr>
            <p:ph idx="1"/>
          </p:nvPr>
        </p:nvSpPr>
        <p:spPr>
          <a:xfrm>
            <a:off x="457200" y="1521196"/>
            <a:ext cx="8363272" cy="5217443"/>
          </a:xfrm>
        </p:spPr>
        <p:txBody>
          <a:bodyPr>
            <a:normAutofit lnSpcReduction="10000"/>
          </a:bodyPr>
          <a:lstStyle/>
          <a:p>
            <a:r>
              <a:rPr lang="en-CA" dirty="0">
                <a:solidFill>
                  <a:srgbClr val="0070C0"/>
                </a:solidFill>
              </a:rPr>
              <a:t>WGS assembly </a:t>
            </a:r>
            <a:r>
              <a:rPr lang="en-CA" dirty="0"/>
              <a:t>is the reconstruction of sequence up to chromosome length, through over-sampling such that reads overlap.</a:t>
            </a:r>
          </a:p>
          <a:p>
            <a:r>
              <a:rPr lang="en-CA" dirty="0" smtClean="0"/>
              <a:t>Groups </a:t>
            </a:r>
            <a:r>
              <a:rPr lang="en-CA" dirty="0" smtClean="0">
                <a:solidFill>
                  <a:srgbClr val="0070C0"/>
                </a:solidFill>
              </a:rPr>
              <a:t>reads</a:t>
            </a:r>
            <a:r>
              <a:rPr lang="en-CA" dirty="0" smtClean="0"/>
              <a:t> into </a:t>
            </a:r>
            <a:r>
              <a:rPr lang="en-CA" dirty="0" err="1" smtClean="0">
                <a:solidFill>
                  <a:srgbClr val="0070C0"/>
                </a:solidFill>
              </a:rPr>
              <a:t>contigs</a:t>
            </a:r>
            <a:r>
              <a:rPr lang="en-CA" dirty="0" smtClean="0"/>
              <a:t>, and </a:t>
            </a:r>
            <a:r>
              <a:rPr lang="en-CA" dirty="0" err="1" smtClean="0">
                <a:solidFill>
                  <a:srgbClr val="0070C0"/>
                </a:solidFill>
              </a:rPr>
              <a:t>contigs</a:t>
            </a:r>
            <a:r>
              <a:rPr lang="en-CA" dirty="0" smtClean="0"/>
              <a:t> into </a:t>
            </a:r>
            <a:r>
              <a:rPr lang="en-CA" dirty="0" smtClean="0">
                <a:solidFill>
                  <a:srgbClr val="0070C0"/>
                </a:solidFill>
              </a:rPr>
              <a:t>scaffolds</a:t>
            </a:r>
          </a:p>
          <a:p>
            <a:r>
              <a:rPr lang="en-CA" dirty="0" err="1" smtClean="0">
                <a:solidFill>
                  <a:srgbClr val="0070C0"/>
                </a:solidFill>
              </a:rPr>
              <a:t>Contigs</a:t>
            </a:r>
            <a:r>
              <a:rPr lang="en-CA" dirty="0" smtClean="0"/>
              <a:t> document a multiple sequence alignment of reads into a contiguous consensus</a:t>
            </a:r>
          </a:p>
          <a:p>
            <a:r>
              <a:rPr lang="en-CA" dirty="0" smtClean="0">
                <a:solidFill>
                  <a:srgbClr val="0070C0"/>
                </a:solidFill>
              </a:rPr>
              <a:t>Scaffolds</a:t>
            </a:r>
            <a:r>
              <a:rPr lang="en-CA" dirty="0" smtClean="0"/>
              <a:t> are gapped sequences composed of ordered and oriented </a:t>
            </a:r>
            <a:r>
              <a:rPr lang="en-CA" dirty="0" err="1" smtClean="0"/>
              <a:t>contigs</a:t>
            </a:r>
            <a:r>
              <a:rPr lang="en-CA" dirty="0" smtClean="0"/>
              <a:t> with inferred gaps indicated as indeterminate bases (N’s)</a:t>
            </a:r>
          </a:p>
          <a:p>
            <a:endParaRPr lang="en-CA" dirty="0"/>
          </a:p>
        </p:txBody>
      </p:sp>
    </p:spTree>
    <p:extLst>
      <p:ext uri="{BB962C8B-B14F-4D97-AF65-F5344CB8AC3E}">
        <p14:creationId xmlns:p14="http://schemas.microsoft.com/office/powerpoint/2010/main" val="1447947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Confounding factors for NGS WGS assembly</a:t>
            </a:r>
            <a:endParaRPr lang="en-CA" dirty="0"/>
          </a:p>
        </p:txBody>
      </p:sp>
      <p:sp>
        <p:nvSpPr>
          <p:cNvPr id="3" name="Content Placeholder 2"/>
          <p:cNvSpPr>
            <a:spLocks noGrp="1"/>
          </p:cNvSpPr>
          <p:nvPr>
            <p:ph idx="1"/>
          </p:nvPr>
        </p:nvSpPr>
        <p:spPr>
          <a:xfrm>
            <a:off x="457200" y="1716656"/>
            <a:ext cx="8229600" cy="4880695"/>
          </a:xfrm>
        </p:spPr>
        <p:txBody>
          <a:bodyPr>
            <a:normAutofit/>
          </a:bodyPr>
          <a:lstStyle/>
          <a:p>
            <a:r>
              <a:rPr lang="en-CA" sz="2800" dirty="0" smtClean="0"/>
              <a:t>Assembly of NGS reads is generally limited by the fact that read lengths are much shorter than even the smallest genome.   Random oversampling of the target tries to overcome this limitation however…</a:t>
            </a:r>
          </a:p>
          <a:p>
            <a:pPr lvl="1"/>
            <a:r>
              <a:rPr lang="en-CA" sz="2400" dirty="0" smtClean="0"/>
              <a:t>All current NGS technologies are intrinsically error prone hence imperfect alignments are tolerated in assembly algorithms, but…</a:t>
            </a:r>
          </a:p>
          <a:p>
            <a:pPr lvl="1"/>
            <a:r>
              <a:rPr lang="en-CA" sz="2400" dirty="0" smtClean="0"/>
              <a:t>Target genomes are generally full of subtly divergent repetitive content of diverse nature, generally of a length longer than NGS read lengths, it is not easy to always know what is sequencing error versus a sequence variant</a:t>
            </a:r>
            <a:endParaRPr lang="en-CA" sz="2400" dirty="0"/>
          </a:p>
        </p:txBody>
      </p:sp>
    </p:spTree>
    <p:extLst>
      <p:ext uri="{BB962C8B-B14F-4D97-AF65-F5344CB8AC3E}">
        <p14:creationId xmlns:p14="http://schemas.microsoft.com/office/powerpoint/2010/main" val="1886625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151" y="507817"/>
            <a:ext cx="8229600" cy="778098"/>
          </a:xfrm>
        </p:spPr>
        <p:txBody>
          <a:bodyPr>
            <a:normAutofit fontScale="90000"/>
          </a:bodyPr>
          <a:lstStyle/>
          <a:p>
            <a:r>
              <a:rPr lang="en-CA" dirty="0"/>
              <a:t>Opportunity cost of sequencing </a:t>
            </a:r>
            <a:r>
              <a:rPr lang="en-CA" dirty="0" smtClean="0"/>
              <a:t>errors…</a:t>
            </a:r>
            <a:endParaRPr lang="en-CA" dirty="0"/>
          </a:p>
        </p:txBody>
      </p:sp>
      <p:sp>
        <p:nvSpPr>
          <p:cNvPr id="3" name="Content Placeholder 2"/>
          <p:cNvSpPr>
            <a:spLocks noGrp="1"/>
          </p:cNvSpPr>
          <p:nvPr>
            <p:ph idx="1"/>
          </p:nvPr>
        </p:nvSpPr>
        <p:spPr>
          <a:xfrm>
            <a:off x="457200" y="1992702"/>
            <a:ext cx="8229600" cy="4133461"/>
          </a:xfrm>
        </p:spPr>
        <p:txBody>
          <a:bodyPr>
            <a:normAutofit/>
          </a:bodyPr>
          <a:lstStyle/>
          <a:p>
            <a:r>
              <a:rPr lang="en-CA" dirty="0" smtClean="0"/>
              <a:t>Software must tolerate imperfect sequence alignments to avoid missing true joins, however, this error tolerance may introduce false-positive joins of reads that induce chimeric assemblies</a:t>
            </a:r>
          </a:p>
        </p:txBody>
      </p:sp>
    </p:spTree>
    <p:extLst>
      <p:ext uri="{BB962C8B-B14F-4D97-AF65-F5344CB8AC3E}">
        <p14:creationId xmlns:p14="http://schemas.microsoft.com/office/powerpoint/2010/main" val="3887916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25696" y="5942030"/>
            <a:ext cx="3025006" cy="369332"/>
          </a:xfrm>
          <a:prstGeom prst="rect">
            <a:avLst/>
          </a:prstGeom>
          <a:noFill/>
        </p:spPr>
        <p:txBody>
          <a:bodyPr wrap="square" rtlCol="0">
            <a:spAutoFit/>
          </a:bodyPr>
          <a:lstStyle/>
          <a:p>
            <a:r>
              <a:rPr lang="en-US" dirty="0" smtClean="0">
                <a:solidFill>
                  <a:prstClr val="black"/>
                </a:solidFill>
                <a:latin typeface="Century Gothic"/>
                <a:cs typeface="Century Gothic"/>
              </a:rPr>
              <a:t>Credit to Dan </a:t>
            </a:r>
            <a:r>
              <a:rPr lang="en-US" dirty="0">
                <a:solidFill>
                  <a:prstClr val="black"/>
                </a:solidFill>
                <a:latin typeface="Century Gothic"/>
                <a:cs typeface="Century Gothic"/>
              </a:rPr>
              <a:t>Russell</a:t>
            </a:r>
          </a:p>
        </p:txBody>
      </p:sp>
      <p:sp>
        <p:nvSpPr>
          <p:cNvPr id="4" name="TextBox 3"/>
          <p:cNvSpPr txBox="1"/>
          <p:nvPr/>
        </p:nvSpPr>
        <p:spPr>
          <a:xfrm>
            <a:off x="1943808" y="1934002"/>
            <a:ext cx="6812507" cy="1877437"/>
          </a:xfrm>
          <a:prstGeom prst="rect">
            <a:avLst/>
          </a:prstGeom>
          <a:noFill/>
        </p:spPr>
        <p:txBody>
          <a:bodyPr wrap="square" rtlCol="0">
            <a:spAutoFit/>
          </a:bodyPr>
          <a:lstStyle/>
          <a:p>
            <a:r>
              <a:rPr lang="en-US" sz="3200" b="1" dirty="0" smtClean="0">
                <a:solidFill>
                  <a:prstClr val="black"/>
                </a:solidFill>
                <a:latin typeface="Century Gothic"/>
                <a:cs typeface="Century Gothic"/>
              </a:rPr>
              <a:t>DNA </a:t>
            </a:r>
            <a:r>
              <a:rPr lang="en-US" sz="3200" b="1" dirty="0" smtClean="0">
                <a:solidFill>
                  <a:prstClr val="black"/>
                </a:solidFill>
                <a:latin typeface="Century Gothic"/>
                <a:cs typeface="Century Gothic"/>
              </a:rPr>
              <a:t>sequencing:</a:t>
            </a:r>
          </a:p>
          <a:p>
            <a:pPr lvl="1"/>
            <a:r>
              <a:rPr lang="en-US" sz="2800" dirty="0">
                <a:solidFill>
                  <a:prstClr val="black"/>
                </a:solidFill>
                <a:latin typeface="Century Gothic"/>
                <a:cs typeface="Century Gothic"/>
              </a:rPr>
              <a:t>D</a:t>
            </a:r>
            <a:r>
              <a:rPr lang="en-US" sz="2800" dirty="0" smtClean="0">
                <a:solidFill>
                  <a:prstClr val="black"/>
                </a:solidFill>
                <a:latin typeface="Century Gothic"/>
                <a:cs typeface="Century Gothic"/>
              </a:rPr>
              <a:t>etermining the number and order of nucleotides that make up a given molecule of DNA.</a:t>
            </a:r>
            <a:endParaRPr lang="en-US" sz="2800" b="1" dirty="0">
              <a:solidFill>
                <a:prstClr val="black"/>
              </a:solidFill>
              <a:latin typeface="Century Gothic"/>
              <a:cs typeface="Century Gothic"/>
            </a:endParaRPr>
          </a:p>
        </p:txBody>
      </p:sp>
    </p:spTree>
    <p:extLst>
      <p:ext uri="{BB962C8B-B14F-4D97-AF65-F5344CB8AC3E}">
        <p14:creationId xmlns:p14="http://schemas.microsoft.com/office/powerpoint/2010/main" val="3835243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Opportunity cost of sequencing errors</a:t>
            </a:r>
            <a:endParaRPr lang="en-CA" dirty="0"/>
          </a:p>
        </p:txBody>
      </p:sp>
      <p:sp>
        <p:nvSpPr>
          <p:cNvPr id="3" name="Content Placeholder 2"/>
          <p:cNvSpPr>
            <a:spLocks noGrp="1"/>
          </p:cNvSpPr>
          <p:nvPr>
            <p:ph idx="1"/>
          </p:nvPr>
        </p:nvSpPr>
        <p:spPr/>
        <p:txBody>
          <a:bodyPr>
            <a:normAutofit lnSpcReduction="10000"/>
          </a:bodyPr>
          <a:lstStyle/>
          <a:p>
            <a:r>
              <a:rPr lang="en-CA" dirty="0" smtClean="0"/>
              <a:t>In practice, tolerance for sequencing error makes it difficult to resolve a wide range of genomic variation:</a:t>
            </a:r>
          </a:p>
          <a:p>
            <a:pPr lvl="1"/>
            <a:r>
              <a:rPr lang="en-CA" dirty="0" smtClean="0"/>
              <a:t>Polymorphic repeats</a:t>
            </a:r>
          </a:p>
          <a:p>
            <a:pPr lvl="1"/>
            <a:r>
              <a:rPr lang="en-CA" dirty="0" smtClean="0"/>
              <a:t>Polymorphic differences between non-clonal asexual individuals</a:t>
            </a:r>
          </a:p>
          <a:p>
            <a:pPr lvl="1"/>
            <a:r>
              <a:rPr lang="en-CA" dirty="0" smtClean="0"/>
              <a:t>Polymorphic differences between non-inbred sexual individuals</a:t>
            </a:r>
          </a:p>
          <a:p>
            <a:pPr lvl="1"/>
            <a:r>
              <a:rPr lang="en-CA" dirty="0" smtClean="0"/>
              <a:t>Polymorphic haplotypes from one non-inbred individual</a:t>
            </a:r>
            <a:endParaRPr lang="en-CA" dirty="0"/>
          </a:p>
        </p:txBody>
      </p:sp>
    </p:spTree>
    <p:extLst>
      <p:ext uri="{BB962C8B-B14F-4D97-AF65-F5344CB8AC3E}">
        <p14:creationId xmlns:p14="http://schemas.microsoft.com/office/powerpoint/2010/main" val="2853818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Limitations in Assemblies</a:t>
            </a:r>
            <a:endParaRPr lang="en-CA" dirty="0"/>
          </a:p>
        </p:txBody>
      </p:sp>
      <p:sp>
        <p:nvSpPr>
          <p:cNvPr id="3" name="Content Placeholder 2"/>
          <p:cNvSpPr>
            <a:spLocks noGrp="1"/>
          </p:cNvSpPr>
          <p:nvPr>
            <p:ph idx="1"/>
          </p:nvPr>
        </p:nvSpPr>
        <p:spPr/>
        <p:txBody>
          <a:bodyPr>
            <a:normAutofit lnSpcReduction="10000"/>
          </a:bodyPr>
          <a:lstStyle/>
          <a:p>
            <a:r>
              <a:rPr lang="en-CA" dirty="0" smtClean="0"/>
              <a:t>Assembly is also confounded by non-uniform coverage of the target</a:t>
            </a:r>
          </a:p>
          <a:p>
            <a:pPr lvl="1"/>
            <a:r>
              <a:rPr lang="en-CA" dirty="0" smtClean="0"/>
              <a:t>Cellular copy number variation in source molecules.</a:t>
            </a:r>
          </a:p>
          <a:p>
            <a:pPr lvl="2"/>
            <a:r>
              <a:rPr lang="en-CA" dirty="0" smtClean="0"/>
              <a:t>Remember too that this kind of variation may have intrinsic scientific interest: e.g. estimation of gene expression via NGS </a:t>
            </a:r>
            <a:r>
              <a:rPr lang="en-CA" dirty="0" err="1" smtClean="0"/>
              <a:t>transcriptome</a:t>
            </a:r>
            <a:r>
              <a:rPr lang="en-CA" dirty="0" smtClean="0"/>
              <a:t> assembly (RNA-</a:t>
            </a:r>
            <a:r>
              <a:rPr lang="en-CA" dirty="0" err="1" smtClean="0"/>
              <a:t>Seq</a:t>
            </a:r>
            <a:r>
              <a:rPr lang="en-CA" dirty="0" smtClean="0"/>
              <a:t>)</a:t>
            </a:r>
          </a:p>
          <a:p>
            <a:pPr lvl="1"/>
            <a:r>
              <a:rPr lang="en-CA" dirty="0" smtClean="0"/>
              <a:t>Compositional biases of sequencing technology (e.g. paucity of representation of AT rich and/or GC rich fragments in NGS templates)</a:t>
            </a:r>
            <a:endParaRPr lang="en-CA" dirty="0"/>
          </a:p>
        </p:txBody>
      </p:sp>
    </p:spTree>
    <p:extLst>
      <p:ext uri="{BB962C8B-B14F-4D97-AF65-F5344CB8AC3E}">
        <p14:creationId xmlns:p14="http://schemas.microsoft.com/office/powerpoint/2010/main" val="2396888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67544" y="44624"/>
            <a:ext cx="8229600" cy="778098"/>
          </a:xfrm>
        </p:spPr>
        <p:txBody>
          <a:bodyPr/>
          <a:lstStyle/>
          <a:p>
            <a:pPr>
              <a:defRPr/>
            </a:pPr>
            <a:r>
              <a:rPr lang="en-US" sz="4400" dirty="0" smtClean="0"/>
              <a:t>NGS </a:t>
            </a:r>
            <a:r>
              <a:rPr lang="en-US" sz="4400" dirty="0" err="1" smtClean="0"/>
              <a:t>Contig</a:t>
            </a:r>
            <a:r>
              <a:rPr lang="en-US" sz="4400" dirty="0" smtClean="0"/>
              <a:t> &amp; Scaffold Assembly</a:t>
            </a:r>
          </a:p>
        </p:txBody>
      </p:sp>
      <p:sp>
        <p:nvSpPr>
          <p:cNvPr id="214019" name="Rectangle 3"/>
          <p:cNvSpPr>
            <a:spLocks noGrp="1" noChangeArrowheads="1"/>
          </p:cNvSpPr>
          <p:nvPr>
            <p:ph type="body" idx="1"/>
          </p:nvPr>
        </p:nvSpPr>
        <p:spPr>
          <a:xfrm>
            <a:off x="529208" y="764704"/>
            <a:ext cx="8229600" cy="5616624"/>
          </a:xfrm>
        </p:spPr>
        <p:txBody>
          <a:bodyPr>
            <a:noAutofit/>
          </a:bodyPr>
          <a:lstStyle/>
          <a:p>
            <a:pPr>
              <a:defRPr/>
            </a:pPr>
            <a:r>
              <a:rPr lang="en-US" sz="2400" dirty="0" smtClean="0"/>
              <a:t>Strive for proper experimental design for libraries (e.g. sample quality, mate pair insert sizes, etc.)</a:t>
            </a:r>
          </a:p>
          <a:p>
            <a:pPr>
              <a:defRPr/>
            </a:pPr>
            <a:r>
              <a:rPr lang="en-US" sz="2400" dirty="0" smtClean="0"/>
              <a:t>Transfer raw read data into analysis environment</a:t>
            </a:r>
            <a:r>
              <a:rPr lang="en-CA" sz="1800" dirty="0" smtClean="0">
                <a:effectLst>
                  <a:outerShdw blurRad="38100" dist="38100" dir="2700000" algn="tl">
                    <a:srgbClr val="000000">
                      <a:alpha val="43137"/>
                    </a:srgbClr>
                  </a:outerShdw>
                </a:effectLst>
              </a:rPr>
              <a:t> (i</a:t>
            </a:r>
            <a:r>
              <a:rPr lang="en-CA" sz="2400" dirty="0" smtClean="0"/>
              <a:t>t </a:t>
            </a:r>
            <a:r>
              <a:rPr lang="en-CA" sz="2400" dirty="0"/>
              <a:t>may </a:t>
            </a:r>
            <a:r>
              <a:rPr lang="en-CA" sz="2400" dirty="0" smtClean="0"/>
              <a:t>be </a:t>
            </a:r>
            <a:r>
              <a:rPr lang="en-CA" sz="2400" dirty="0"/>
              <a:t>a non-trivial task to load the enormous raw read files into the computer for the </a:t>
            </a:r>
            <a:r>
              <a:rPr lang="en-CA" sz="2400" dirty="0" smtClean="0"/>
              <a:t>analysis)</a:t>
            </a:r>
            <a:endParaRPr lang="en-US" sz="2400" dirty="0" smtClean="0">
              <a:solidFill>
                <a:srgbClr val="0000FF"/>
              </a:solidFill>
              <a:effectLst>
                <a:outerShdw blurRad="38100" dist="38100" dir="2700000" algn="tl">
                  <a:srgbClr val="000000">
                    <a:alpha val="43137"/>
                  </a:srgbClr>
                </a:outerShdw>
              </a:effectLst>
            </a:endParaRPr>
          </a:p>
          <a:p>
            <a:pPr>
              <a:defRPr/>
            </a:pPr>
            <a:r>
              <a:rPr lang="en-US" sz="2400" dirty="0" smtClean="0"/>
              <a:t>Perform bulk statistical analysis of raw read data to ascertain overall dataset quality</a:t>
            </a:r>
          </a:p>
          <a:p>
            <a:pPr>
              <a:defRPr/>
            </a:pPr>
            <a:r>
              <a:rPr lang="en-US" sz="2400" dirty="0" smtClean="0"/>
              <a:t>Filter out and trim reads based on low quality thresholds</a:t>
            </a:r>
          </a:p>
          <a:p>
            <a:pPr>
              <a:defRPr/>
            </a:pPr>
            <a:r>
              <a:rPr lang="en-US" sz="2400" dirty="0" smtClean="0"/>
              <a:t>Select a </a:t>
            </a:r>
            <a:r>
              <a:rPr lang="en-US" sz="2400" b="1" dirty="0" smtClean="0"/>
              <a:t>k-</a:t>
            </a:r>
            <a:r>
              <a:rPr lang="en-US" sz="2400" b="1" dirty="0" err="1" smtClean="0"/>
              <a:t>mer</a:t>
            </a:r>
            <a:r>
              <a:rPr lang="en-US" sz="2400" b="1" dirty="0" smtClean="0"/>
              <a:t> </a:t>
            </a:r>
            <a:r>
              <a:rPr lang="en-US" sz="2400" dirty="0" smtClean="0"/>
              <a:t>size</a:t>
            </a:r>
          </a:p>
          <a:p>
            <a:pPr>
              <a:defRPr/>
            </a:pPr>
            <a:r>
              <a:rPr lang="en-US" sz="2400" dirty="0"/>
              <a:t>Perform </a:t>
            </a:r>
            <a:r>
              <a:rPr lang="en-US" sz="2400" dirty="0" smtClean="0"/>
              <a:t>assembly based on selected</a:t>
            </a:r>
            <a:r>
              <a:rPr lang="en-US" sz="2400" b="1" dirty="0" smtClean="0"/>
              <a:t> k-</a:t>
            </a:r>
            <a:r>
              <a:rPr lang="en-US" sz="2400" b="1" dirty="0" err="1" smtClean="0"/>
              <a:t>mer</a:t>
            </a:r>
            <a:r>
              <a:rPr lang="en-US" sz="2400" b="1" dirty="0" smtClean="0"/>
              <a:t> </a:t>
            </a:r>
            <a:r>
              <a:rPr lang="en-US" sz="2400" dirty="0" smtClean="0"/>
              <a:t>size (and perhaps, mate pair library insert size).  </a:t>
            </a:r>
          </a:p>
          <a:p>
            <a:pPr>
              <a:defRPr/>
            </a:pPr>
            <a:r>
              <a:rPr lang="en-US" sz="2400" dirty="0" smtClean="0"/>
              <a:t>Measure quality of assembly.   Iterate on other </a:t>
            </a:r>
            <a:r>
              <a:rPr lang="en-US" sz="2400" b="1" dirty="0" smtClean="0"/>
              <a:t>k-</a:t>
            </a:r>
            <a:r>
              <a:rPr lang="en-US" sz="2400" b="1" dirty="0" err="1" smtClean="0"/>
              <a:t>mer</a:t>
            </a:r>
            <a:r>
              <a:rPr lang="en-US" sz="2400" dirty="0" smtClean="0"/>
              <a:t> sizes to improve quality. Use multiple assembly </a:t>
            </a:r>
            <a:r>
              <a:rPr lang="en-US" sz="2400" dirty="0"/>
              <a:t>programs and compare results.</a:t>
            </a:r>
          </a:p>
        </p:txBody>
      </p:sp>
    </p:spTree>
    <p:extLst>
      <p:ext uri="{BB962C8B-B14F-4D97-AF65-F5344CB8AC3E}">
        <p14:creationId xmlns:p14="http://schemas.microsoft.com/office/powerpoint/2010/main" val="3360320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Measuring the quality of an assembly</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 most common (and crude) metric of assembly “quality” is N50, which is a weighted median of lengths of items equal to the length of the longest item  </a:t>
            </a:r>
            <a:r>
              <a:rPr lang="en-CA" sz="3600" b="1" i="1" dirty="0" err="1" smtClean="0">
                <a:latin typeface="Times New Roman" pitchFamily="18" charset="0"/>
                <a:cs typeface="Times New Roman" pitchFamily="18" charset="0"/>
              </a:rPr>
              <a:t>i</a:t>
            </a:r>
            <a:r>
              <a:rPr lang="en-CA" dirty="0" smtClean="0"/>
              <a:t>  such that the sum of the lengths of items greater than or equal in length to  </a:t>
            </a:r>
            <a:r>
              <a:rPr lang="en-CA" sz="3600" b="1" i="1" dirty="0" err="1">
                <a:latin typeface="Times New Roman" pitchFamily="18" charset="0"/>
                <a:cs typeface="Times New Roman" pitchFamily="18" charset="0"/>
              </a:rPr>
              <a:t>i</a:t>
            </a:r>
            <a:r>
              <a:rPr lang="en-CA" dirty="0"/>
              <a:t> </a:t>
            </a:r>
            <a:r>
              <a:rPr lang="en-CA" dirty="0" smtClean="0"/>
              <a:t> is greater than or equal to half of the length of all of the items.</a:t>
            </a:r>
          </a:p>
          <a:p>
            <a:r>
              <a:rPr lang="en-CA" dirty="0" smtClean="0"/>
              <a:t>The items in question are generally specified: either the </a:t>
            </a:r>
            <a:r>
              <a:rPr lang="en-CA" dirty="0" err="1" smtClean="0"/>
              <a:t>contigs</a:t>
            </a:r>
            <a:r>
              <a:rPr lang="en-CA" dirty="0" smtClean="0"/>
              <a:t> or scaffolds of the assembly.</a:t>
            </a:r>
          </a:p>
          <a:p>
            <a:r>
              <a:rPr lang="en-CA" dirty="0" smtClean="0"/>
              <a:t>A number of additional metrics have now been developed by the bioinformatics community*.</a:t>
            </a:r>
            <a:endParaRPr lang="en-CA" dirty="0"/>
          </a:p>
        </p:txBody>
      </p:sp>
      <p:sp>
        <p:nvSpPr>
          <p:cNvPr id="4" name="TextBox 3"/>
          <p:cNvSpPr txBox="1"/>
          <p:nvPr/>
        </p:nvSpPr>
        <p:spPr>
          <a:xfrm>
            <a:off x="323528" y="5949280"/>
            <a:ext cx="8568952" cy="646331"/>
          </a:xfrm>
          <a:prstGeom prst="rect">
            <a:avLst/>
          </a:prstGeom>
          <a:noFill/>
        </p:spPr>
        <p:txBody>
          <a:bodyPr wrap="square" rtlCol="0">
            <a:spAutoFit/>
          </a:bodyPr>
          <a:lstStyle/>
          <a:p>
            <a:r>
              <a:rPr lang="en-CA" dirty="0" smtClean="0"/>
              <a:t>(*) Earl </a:t>
            </a:r>
            <a:r>
              <a:rPr lang="en-CA" dirty="0"/>
              <a:t>DA et al. 2011 </a:t>
            </a:r>
            <a:r>
              <a:rPr lang="en-CA" dirty="0" smtClean="0"/>
              <a:t> </a:t>
            </a:r>
            <a:r>
              <a:rPr lang="en-CA" b="1" dirty="0" err="1" smtClean="0"/>
              <a:t>Assemblathon</a:t>
            </a:r>
            <a:r>
              <a:rPr lang="en-CA" b="1" dirty="0" smtClean="0"/>
              <a:t> </a:t>
            </a:r>
            <a:r>
              <a:rPr lang="en-CA" b="1" dirty="0"/>
              <a:t>1: A competitive assessment of de novo short read assembly methods</a:t>
            </a:r>
            <a:r>
              <a:rPr lang="en-CA" b="1" dirty="0" smtClean="0"/>
              <a:t>.</a:t>
            </a:r>
            <a:r>
              <a:rPr lang="en-CA" dirty="0" smtClean="0"/>
              <a:t> </a:t>
            </a:r>
            <a:r>
              <a:rPr lang="en-CA" dirty="0"/>
              <a:t> http://</a:t>
            </a:r>
            <a:r>
              <a:rPr lang="en-CA" dirty="0" smtClean="0"/>
              <a:t>genome.cshlp.org/content/early/2011/09/16/gr.126599.111</a:t>
            </a:r>
            <a:endParaRPr lang="en-CA" dirty="0"/>
          </a:p>
        </p:txBody>
      </p:sp>
    </p:spTree>
    <p:extLst>
      <p:ext uri="{BB962C8B-B14F-4D97-AF65-F5344CB8AC3E}">
        <p14:creationId xmlns:p14="http://schemas.microsoft.com/office/powerpoint/2010/main" val="24555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Classes of Assembly</a:t>
            </a:r>
            <a:endParaRPr lang="en-CA" dirty="0"/>
          </a:p>
        </p:txBody>
      </p:sp>
      <p:sp>
        <p:nvSpPr>
          <p:cNvPr id="3" name="Content Placeholder 2"/>
          <p:cNvSpPr>
            <a:spLocks noGrp="1"/>
          </p:cNvSpPr>
          <p:nvPr>
            <p:ph idx="1"/>
          </p:nvPr>
        </p:nvSpPr>
        <p:spPr/>
        <p:txBody>
          <a:bodyPr/>
          <a:lstStyle/>
          <a:p>
            <a:r>
              <a:rPr lang="en-CA" i="1" dirty="0" smtClean="0">
                <a:solidFill>
                  <a:srgbClr val="0070C0"/>
                </a:solidFill>
              </a:rPr>
              <a:t>Map-based </a:t>
            </a:r>
            <a:r>
              <a:rPr lang="en-CA" dirty="0" smtClean="0">
                <a:solidFill>
                  <a:srgbClr val="0070C0"/>
                </a:solidFill>
              </a:rPr>
              <a:t>WGS assembly </a:t>
            </a:r>
            <a:r>
              <a:rPr lang="en-CA" dirty="0" smtClean="0"/>
              <a:t>refers to reconstruction of the underlying sequence facilitated by alignments to a previously resolved reference sequences.</a:t>
            </a:r>
          </a:p>
          <a:p>
            <a:r>
              <a:rPr lang="en-CA" i="1" dirty="0" smtClean="0">
                <a:solidFill>
                  <a:srgbClr val="0070C0"/>
                </a:solidFill>
              </a:rPr>
              <a:t>de </a:t>
            </a:r>
            <a:r>
              <a:rPr lang="en-CA" i="1" dirty="0">
                <a:solidFill>
                  <a:srgbClr val="0070C0"/>
                </a:solidFill>
              </a:rPr>
              <a:t>novo </a:t>
            </a:r>
            <a:r>
              <a:rPr lang="en-CA" dirty="0">
                <a:solidFill>
                  <a:srgbClr val="0070C0"/>
                </a:solidFill>
              </a:rPr>
              <a:t>WGS assembly </a:t>
            </a:r>
            <a:r>
              <a:rPr lang="en-CA" dirty="0"/>
              <a:t>refers to reconstruction of the underlying sequence without a previously resolved reference sequence.</a:t>
            </a:r>
          </a:p>
          <a:p>
            <a:endParaRPr lang="en-CA" dirty="0"/>
          </a:p>
        </p:txBody>
      </p:sp>
    </p:spTree>
    <p:extLst>
      <p:ext uri="{BB962C8B-B14F-4D97-AF65-F5344CB8AC3E}">
        <p14:creationId xmlns:p14="http://schemas.microsoft.com/office/powerpoint/2010/main" val="494060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068960"/>
            <a:ext cx="8229600" cy="778098"/>
          </a:xfrm>
        </p:spPr>
        <p:txBody>
          <a:bodyPr/>
          <a:lstStyle/>
          <a:p>
            <a:r>
              <a:rPr lang="en-CA" dirty="0" smtClean="0"/>
              <a:t>Map-Based Assembly</a:t>
            </a:r>
            <a:endParaRPr lang="en-CA" dirty="0"/>
          </a:p>
        </p:txBody>
      </p:sp>
    </p:spTree>
    <p:extLst>
      <p:ext uri="{BB962C8B-B14F-4D97-AF65-F5344CB8AC3E}">
        <p14:creationId xmlns:p14="http://schemas.microsoft.com/office/powerpoint/2010/main" val="1074812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52400"/>
            <a:ext cx="9144000" cy="1219200"/>
          </a:xfrm>
        </p:spPr>
        <p:txBody>
          <a:bodyPr/>
          <a:lstStyle/>
          <a:p>
            <a:pPr>
              <a:defRPr/>
            </a:pPr>
            <a:r>
              <a:rPr lang="en-CA" sz="2800" dirty="0"/>
              <a:t>Map alignment assembly of short reads</a:t>
            </a:r>
          </a:p>
        </p:txBody>
      </p:sp>
      <p:sp>
        <p:nvSpPr>
          <p:cNvPr id="10243" name="Content Placeholder 2"/>
          <p:cNvSpPr>
            <a:spLocks noGrp="1"/>
          </p:cNvSpPr>
          <p:nvPr>
            <p:ph idx="1"/>
          </p:nvPr>
        </p:nvSpPr>
        <p:spPr>
          <a:xfrm>
            <a:off x="539552" y="836712"/>
            <a:ext cx="7848872" cy="5859016"/>
          </a:xfrm>
        </p:spPr>
        <p:txBody>
          <a:bodyPr>
            <a:normAutofit fontScale="92500"/>
          </a:bodyPr>
          <a:lstStyle/>
          <a:p>
            <a:pPr>
              <a:defRPr/>
            </a:pPr>
            <a:r>
              <a:rPr lang="en-US" sz="2400" b="1" i="1" dirty="0" smtClean="0">
                <a:solidFill>
                  <a:schemeClr val="accent6">
                    <a:lumMod val="50000"/>
                  </a:schemeClr>
                </a:solidFill>
              </a:rPr>
              <a:t>Strategy: </a:t>
            </a:r>
            <a:r>
              <a:rPr lang="en-US" sz="2400" dirty="0" smtClean="0"/>
              <a:t>index the reference genome sequence and search it efficiently</a:t>
            </a:r>
          </a:p>
          <a:p>
            <a:pPr>
              <a:defRPr/>
            </a:pPr>
            <a:r>
              <a:rPr lang="en-US" sz="2400" dirty="0" smtClean="0"/>
              <a:t>For this purpose, map-alignment sequence assembly approaches generally use a computing strategy called Burrows–Wheeler </a:t>
            </a:r>
            <a:r>
              <a:rPr lang="en-US" sz="2400" dirty="0"/>
              <a:t>indexing to </a:t>
            </a:r>
            <a:r>
              <a:rPr lang="en-US" sz="2400" dirty="0" err="1"/>
              <a:t>notablyreduce</a:t>
            </a:r>
            <a:r>
              <a:rPr lang="en-US" sz="2400" dirty="0"/>
              <a:t> compute time and memory </a:t>
            </a:r>
            <a:r>
              <a:rPr lang="en-US" sz="2400" dirty="0" smtClean="0"/>
              <a:t>usage, see </a:t>
            </a:r>
            <a:r>
              <a:rPr lang="en-US" sz="2400" dirty="0" smtClean="0">
                <a:hlinkClick r:id="rId2"/>
              </a:rPr>
              <a:t>http</a:t>
            </a:r>
            <a:r>
              <a:rPr lang="en-US" sz="2400" dirty="0">
                <a:hlinkClick r:id="rId2"/>
              </a:rPr>
              <a:t>://</a:t>
            </a:r>
            <a:r>
              <a:rPr lang="en-US" sz="2400" dirty="0" smtClean="0">
                <a:hlinkClick r:id="rId2"/>
              </a:rPr>
              <a:t>bio-bwa.sourceforge.net</a:t>
            </a:r>
            <a:endParaRPr lang="en-US" sz="2400" dirty="0" smtClean="0"/>
          </a:p>
          <a:p>
            <a:pPr marL="0" indent="0">
              <a:buNone/>
              <a:defRPr/>
            </a:pPr>
            <a:r>
              <a:rPr lang="en-US" sz="2400" dirty="0" smtClean="0"/>
              <a:t> </a:t>
            </a:r>
          </a:p>
          <a:p>
            <a:pPr lvl="1">
              <a:defRPr/>
            </a:pPr>
            <a:r>
              <a:rPr lang="en-US" sz="2000" b="1" dirty="0" smtClean="0"/>
              <a:t>MAQ – Mapping and Assembly with Quality</a:t>
            </a:r>
            <a:r>
              <a:rPr lang="en-US" sz="2000" dirty="0" smtClean="0"/>
              <a:t/>
            </a:r>
            <a:br>
              <a:rPr lang="en-US" sz="2000" dirty="0" smtClean="0"/>
            </a:br>
            <a:r>
              <a:rPr lang="en-US" sz="2000" i="1" dirty="0" err="1" smtClean="0"/>
              <a:t>Heng</a:t>
            </a:r>
            <a:r>
              <a:rPr lang="en-US" sz="2000" i="1" dirty="0" smtClean="0"/>
              <a:t> Li, Sanger Centre</a:t>
            </a:r>
            <a:r>
              <a:rPr lang="en-US" sz="2000" dirty="0" smtClean="0"/>
              <a:t> </a:t>
            </a:r>
            <a:r>
              <a:rPr lang="en-US" sz="2000" dirty="0" smtClean="0">
                <a:hlinkClick r:id="rId3"/>
              </a:rPr>
              <a:t>http://maq.sourceforge.net/maq-man.shtml</a:t>
            </a:r>
            <a:r>
              <a:rPr lang="en-US" sz="2000" dirty="0" smtClean="0"/>
              <a:t/>
            </a:r>
            <a:br>
              <a:rPr lang="en-US" sz="2000" dirty="0" smtClean="0"/>
            </a:br>
            <a:r>
              <a:rPr lang="en-US" sz="2000" dirty="0" smtClean="0"/>
              <a:t> </a:t>
            </a:r>
          </a:p>
          <a:p>
            <a:pPr lvl="1">
              <a:defRPr/>
            </a:pPr>
            <a:r>
              <a:rPr lang="en-US" sz="2000" b="1" dirty="0" smtClean="0"/>
              <a:t>Bowtie - An ultrafast memory-efficient short read aligner</a:t>
            </a:r>
            <a:r>
              <a:rPr lang="en-US" sz="2000" dirty="0" smtClean="0"/>
              <a:t/>
            </a:r>
            <a:br>
              <a:rPr lang="en-US" sz="2000" dirty="0" smtClean="0"/>
            </a:br>
            <a:r>
              <a:rPr lang="en-US" sz="2000" i="1" dirty="0" smtClean="0"/>
              <a:t>Ben </a:t>
            </a:r>
            <a:r>
              <a:rPr lang="en-US" sz="2000" i="1" dirty="0" err="1" smtClean="0"/>
              <a:t>Langmead</a:t>
            </a:r>
            <a:r>
              <a:rPr lang="en-US" sz="2000" i="1" dirty="0" smtClean="0"/>
              <a:t> and Cole </a:t>
            </a:r>
            <a:r>
              <a:rPr lang="en-US" sz="2000" i="1" dirty="0" err="1" smtClean="0"/>
              <a:t>Trapnell</a:t>
            </a:r>
            <a:r>
              <a:rPr lang="en-US" sz="2000" i="1" dirty="0" smtClean="0"/>
              <a:t>, University of Maryland</a:t>
            </a:r>
            <a:r>
              <a:rPr lang="en-US" sz="2000" dirty="0" smtClean="0"/>
              <a:t> </a:t>
            </a:r>
            <a:br>
              <a:rPr lang="en-US" sz="2000" dirty="0" smtClean="0"/>
            </a:br>
            <a:r>
              <a:rPr lang="en-US" sz="2000" dirty="0" smtClean="0">
                <a:hlinkClick r:id="rId4"/>
              </a:rPr>
              <a:t>http://bowtie-bio.sourceforge.net/</a:t>
            </a:r>
            <a:endParaRPr lang="en-US" sz="2000" dirty="0" smtClean="0"/>
          </a:p>
          <a:p>
            <a:pPr>
              <a:buFontTx/>
              <a:buNone/>
              <a:defRPr/>
            </a:pPr>
            <a:endParaRPr lang="en-US" sz="2400" dirty="0" smtClean="0"/>
          </a:p>
          <a:p>
            <a:pPr lvl="1">
              <a:defRPr/>
            </a:pPr>
            <a:r>
              <a:rPr lang="en-US" sz="2000" b="1" dirty="0" err="1" smtClean="0"/>
              <a:t>SOAPAligner</a:t>
            </a:r>
            <a:r>
              <a:rPr lang="en-US" sz="2000" b="1" dirty="0" smtClean="0"/>
              <a:t> from </a:t>
            </a:r>
            <a:r>
              <a:rPr lang="en-US" sz="2000" b="1" dirty="0"/>
              <a:t>SOAP (Short Oligonucleotide Analysis Package) </a:t>
            </a:r>
            <a:r>
              <a:rPr lang="en-US" sz="2000" dirty="0" smtClean="0"/>
              <a:t>http://soap.genomics.org.cn/soapaligner.html</a:t>
            </a:r>
            <a:r>
              <a:rPr lang="en-US" sz="1000" dirty="0" smtClean="0"/>
              <a:t/>
            </a:r>
            <a:br>
              <a:rPr lang="en-US" sz="1000" dirty="0" smtClean="0"/>
            </a:br>
            <a:endParaRPr lang="en-US" sz="1000" dirty="0" smtClean="0"/>
          </a:p>
        </p:txBody>
      </p:sp>
    </p:spTree>
    <p:extLst>
      <p:ext uri="{BB962C8B-B14F-4D97-AF65-F5344CB8AC3E}">
        <p14:creationId xmlns:p14="http://schemas.microsoft.com/office/powerpoint/2010/main" val="2034820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80928"/>
            <a:ext cx="8229600" cy="778098"/>
          </a:xfrm>
        </p:spPr>
        <p:txBody>
          <a:bodyPr/>
          <a:lstStyle/>
          <a:p>
            <a:r>
              <a:rPr lang="en-CA" i="1" dirty="0" smtClean="0"/>
              <a:t>de novo </a:t>
            </a:r>
            <a:r>
              <a:rPr lang="en-CA" dirty="0" smtClean="0"/>
              <a:t>Assemblies</a:t>
            </a:r>
            <a:endParaRPr lang="en-CA" dirty="0"/>
          </a:p>
        </p:txBody>
      </p:sp>
    </p:spTree>
    <p:extLst>
      <p:ext uri="{BB962C8B-B14F-4D97-AF65-F5344CB8AC3E}">
        <p14:creationId xmlns:p14="http://schemas.microsoft.com/office/powerpoint/2010/main" val="3017024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14"/>
            <a:ext cx="8229600" cy="1143000"/>
          </a:xfrm>
        </p:spPr>
        <p:txBody>
          <a:bodyPr/>
          <a:lstStyle/>
          <a:p>
            <a:r>
              <a:rPr lang="en-CA" dirty="0" smtClean="0"/>
              <a:t>Graph Theory</a:t>
            </a:r>
            <a:endParaRPr lang="en-CA" dirty="0"/>
          </a:p>
        </p:txBody>
      </p:sp>
      <p:sp>
        <p:nvSpPr>
          <p:cNvPr id="3" name="Content Placeholder 2"/>
          <p:cNvSpPr>
            <a:spLocks noGrp="1"/>
          </p:cNvSpPr>
          <p:nvPr>
            <p:ph idx="1"/>
          </p:nvPr>
        </p:nvSpPr>
        <p:spPr>
          <a:xfrm>
            <a:off x="395536" y="1319842"/>
            <a:ext cx="5832648" cy="4773454"/>
          </a:xfrm>
        </p:spPr>
        <p:txBody>
          <a:bodyPr>
            <a:normAutofit fontScale="85000" lnSpcReduction="10000"/>
          </a:bodyPr>
          <a:lstStyle/>
          <a:p>
            <a:r>
              <a:rPr lang="en-CA" dirty="0" smtClean="0"/>
              <a:t>The mathematica</a:t>
            </a:r>
            <a:r>
              <a:rPr lang="en-CA" dirty="0"/>
              <a:t>l</a:t>
            </a:r>
            <a:r>
              <a:rPr lang="en-CA" dirty="0" smtClean="0"/>
              <a:t> concept(*) of a graph is a topographical data abstraction which is a set of nodes (vertices) are connected by a set of edges (arcs). </a:t>
            </a:r>
          </a:p>
          <a:p>
            <a:r>
              <a:rPr lang="en-CA" dirty="0" smtClean="0"/>
              <a:t>Nodes are some object in a collection and edges are their relationships</a:t>
            </a:r>
          </a:p>
          <a:p>
            <a:r>
              <a:rPr lang="en-CA" dirty="0" smtClean="0"/>
              <a:t>This is a widely used data structure in computing science, used to represent many diverse computational problems (and used in many computing algorithms)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96752"/>
            <a:ext cx="291253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6093296"/>
            <a:ext cx="8352928" cy="646331"/>
          </a:xfrm>
          <a:prstGeom prst="rect">
            <a:avLst/>
          </a:prstGeom>
          <a:noFill/>
        </p:spPr>
        <p:txBody>
          <a:bodyPr wrap="square" rtlCol="0">
            <a:spAutoFit/>
          </a:bodyPr>
          <a:lstStyle/>
          <a:p>
            <a:r>
              <a:rPr lang="en-CA" dirty="0" smtClean="0"/>
              <a:t>(*) First defined by the great mathematician Leonhard Euler in 1735, as a tool to </a:t>
            </a:r>
            <a:r>
              <a:rPr lang="en-CA" dirty="0"/>
              <a:t>solve the 'Bridges of </a:t>
            </a:r>
            <a:r>
              <a:rPr lang="en-CA" dirty="0" err="1"/>
              <a:t>Königsberg</a:t>
            </a:r>
            <a:r>
              <a:rPr lang="en-CA" dirty="0"/>
              <a:t> </a:t>
            </a:r>
            <a:r>
              <a:rPr lang="en-CA" dirty="0" smtClean="0"/>
              <a:t>problem’. See </a:t>
            </a:r>
            <a:r>
              <a:rPr lang="en-CA" dirty="0"/>
              <a:t>http://</a:t>
            </a:r>
            <a:r>
              <a:rPr lang="en-CA" dirty="0" smtClean="0"/>
              <a:t>en.wikipedia.org/wiki/Graph_theory</a:t>
            </a:r>
            <a:endParaRPr lang="en-CA" dirty="0"/>
          </a:p>
        </p:txBody>
      </p:sp>
    </p:spTree>
    <p:extLst>
      <p:ext uri="{BB962C8B-B14F-4D97-AF65-F5344CB8AC3E}">
        <p14:creationId xmlns:p14="http://schemas.microsoft.com/office/powerpoint/2010/main" val="3596032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CA" dirty="0" smtClean="0"/>
              <a:t>What is a </a:t>
            </a:r>
            <a:r>
              <a:rPr lang="en-CA" i="1" dirty="0" smtClean="0"/>
              <a:t>k-</a:t>
            </a:r>
            <a:r>
              <a:rPr lang="en-CA" i="1" dirty="0" err="1" smtClean="0"/>
              <a:t>mer</a:t>
            </a:r>
            <a:r>
              <a:rPr lang="en-CA" dirty="0" smtClean="0"/>
              <a:t>?</a:t>
            </a:r>
            <a:endParaRPr lang="en-CA" dirty="0"/>
          </a:p>
        </p:txBody>
      </p:sp>
      <p:sp>
        <p:nvSpPr>
          <p:cNvPr id="3" name="Content Placeholder 2"/>
          <p:cNvSpPr>
            <a:spLocks noGrp="1"/>
          </p:cNvSpPr>
          <p:nvPr>
            <p:ph idx="1"/>
          </p:nvPr>
        </p:nvSpPr>
        <p:spPr>
          <a:xfrm>
            <a:off x="457200" y="1143000"/>
            <a:ext cx="8229600" cy="5382344"/>
          </a:xfrm>
        </p:spPr>
        <p:txBody>
          <a:bodyPr>
            <a:normAutofit fontScale="92500"/>
          </a:bodyPr>
          <a:lstStyle/>
          <a:p>
            <a:r>
              <a:rPr lang="en-CA" dirty="0" smtClean="0"/>
              <a:t>For efficiency, all NGS assembly software relies to some extent on the notion of a </a:t>
            </a:r>
            <a:r>
              <a:rPr lang="en-CA" b="1" dirty="0" smtClean="0"/>
              <a:t>k-mer</a:t>
            </a:r>
            <a:r>
              <a:rPr lang="en-CA" dirty="0" smtClean="0"/>
              <a:t>.</a:t>
            </a:r>
          </a:p>
          <a:p>
            <a:r>
              <a:rPr lang="en-CA" dirty="0" smtClean="0"/>
              <a:t>A </a:t>
            </a:r>
            <a:r>
              <a:rPr lang="en-CA" b="1" dirty="0" smtClean="0"/>
              <a:t>k-</a:t>
            </a:r>
            <a:r>
              <a:rPr lang="en-CA" b="1" dirty="0" err="1" smtClean="0"/>
              <a:t>mer</a:t>
            </a:r>
            <a:r>
              <a:rPr lang="en-CA" b="1" dirty="0" smtClean="0"/>
              <a:t> </a:t>
            </a:r>
            <a:r>
              <a:rPr lang="en-CA" dirty="0" smtClean="0"/>
              <a:t>is a contiguous sequence of </a:t>
            </a:r>
            <a:r>
              <a:rPr lang="en-CA" sz="3300" b="1" i="1" dirty="0">
                <a:latin typeface="Times New Roman" pitchFamily="18" charset="0"/>
                <a:cs typeface="Times New Roman" pitchFamily="18" charset="0"/>
              </a:rPr>
              <a:t>k</a:t>
            </a:r>
            <a:r>
              <a:rPr lang="en-CA" dirty="0" smtClean="0"/>
              <a:t> base calls, where </a:t>
            </a:r>
            <a:r>
              <a:rPr lang="en-CA" sz="3300" b="1" i="1" dirty="0">
                <a:latin typeface="Times New Roman" pitchFamily="18" charset="0"/>
                <a:cs typeface="Times New Roman" pitchFamily="18" charset="0"/>
              </a:rPr>
              <a:t>k</a:t>
            </a:r>
            <a:r>
              <a:rPr lang="en-CA" dirty="0" smtClean="0"/>
              <a:t> is any positive integer.</a:t>
            </a:r>
          </a:p>
          <a:p>
            <a:r>
              <a:rPr lang="en-CA" dirty="0" smtClean="0"/>
              <a:t>Intuitively, sequence reads with high similarity must share </a:t>
            </a:r>
            <a:r>
              <a:rPr lang="en-CA" b="1" dirty="0" smtClean="0"/>
              <a:t>k-</a:t>
            </a:r>
            <a:r>
              <a:rPr lang="en-CA" b="1" dirty="0" err="1" smtClean="0"/>
              <a:t>mers</a:t>
            </a:r>
            <a:r>
              <a:rPr lang="en-CA" dirty="0" smtClean="0"/>
              <a:t> in their overlapping regions</a:t>
            </a:r>
          </a:p>
          <a:p>
            <a:r>
              <a:rPr lang="en-CA" dirty="0" smtClean="0"/>
              <a:t>Fast detection </a:t>
            </a:r>
            <a:r>
              <a:rPr lang="en-CA" dirty="0"/>
              <a:t>(by indexing) </a:t>
            </a:r>
            <a:r>
              <a:rPr lang="en-CA" dirty="0" smtClean="0"/>
              <a:t>of shared </a:t>
            </a:r>
            <a:r>
              <a:rPr lang="en-CA" b="1" dirty="0" smtClean="0"/>
              <a:t>k-</a:t>
            </a:r>
            <a:r>
              <a:rPr lang="en-CA" b="1" dirty="0" err="1" smtClean="0"/>
              <a:t>mer</a:t>
            </a:r>
            <a:r>
              <a:rPr lang="en-CA" b="1" dirty="0" smtClean="0"/>
              <a:t> </a:t>
            </a:r>
            <a:r>
              <a:rPr lang="en-CA" dirty="0" smtClean="0"/>
              <a:t>content is computationally far less expensive than “all-against-all” sequence alignment detection of variable </a:t>
            </a:r>
            <a:r>
              <a:rPr lang="en-CA" dirty="0"/>
              <a:t>length </a:t>
            </a:r>
            <a:r>
              <a:rPr lang="en-CA" dirty="0" smtClean="0"/>
              <a:t>sequence overlaps</a:t>
            </a:r>
            <a:r>
              <a:rPr lang="en-CA" dirty="0"/>
              <a:t>. </a:t>
            </a:r>
          </a:p>
          <a:p>
            <a:endParaRPr lang="en-CA" dirty="0"/>
          </a:p>
        </p:txBody>
      </p:sp>
    </p:spTree>
    <p:extLst>
      <p:ext uri="{BB962C8B-B14F-4D97-AF65-F5344CB8AC3E}">
        <p14:creationId xmlns:p14="http://schemas.microsoft.com/office/powerpoint/2010/main" val="409007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
        <p:nvSpPr>
          <p:cNvPr id="6" name="TextBox 5"/>
          <p:cNvSpPr txBox="1"/>
          <p:nvPr/>
        </p:nvSpPr>
        <p:spPr>
          <a:xfrm>
            <a:off x="1943810" y="1031682"/>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first 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Tree>
    <p:extLst>
      <p:ext uri="{BB962C8B-B14F-4D97-AF65-F5344CB8AC3E}">
        <p14:creationId xmlns:p14="http://schemas.microsoft.com/office/powerpoint/2010/main" val="2876147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8072"/>
          </a:xfrm>
        </p:spPr>
        <p:txBody>
          <a:bodyPr>
            <a:normAutofit fontScale="90000"/>
          </a:bodyPr>
          <a:lstStyle/>
          <a:p>
            <a:r>
              <a:rPr lang="en-CA" i="1" dirty="0" smtClean="0"/>
              <a:t>de </a:t>
            </a:r>
            <a:r>
              <a:rPr lang="en-CA" i="1" dirty="0" err="1" smtClean="0"/>
              <a:t>Bruijn</a:t>
            </a:r>
            <a:r>
              <a:rPr lang="en-CA" i="1" dirty="0" smtClean="0"/>
              <a:t> </a:t>
            </a:r>
            <a:r>
              <a:rPr lang="en-CA" dirty="0" smtClean="0"/>
              <a:t>Graphs of </a:t>
            </a:r>
            <a:r>
              <a:rPr lang="en-CA" i="1" dirty="0" smtClean="0"/>
              <a:t>k-</a:t>
            </a:r>
            <a:r>
              <a:rPr lang="en-CA" i="1" dirty="0" err="1" smtClean="0"/>
              <a:t>mer</a:t>
            </a:r>
            <a:r>
              <a:rPr lang="en-CA" dirty="0" smtClean="0"/>
              <a:t> </a:t>
            </a:r>
            <a:endParaRPr lang="en-CA" dirty="0"/>
          </a:p>
        </p:txBody>
      </p:sp>
      <p:sp>
        <p:nvSpPr>
          <p:cNvPr id="3" name="Content Placeholder 2"/>
          <p:cNvSpPr>
            <a:spLocks noGrp="1"/>
          </p:cNvSpPr>
          <p:nvPr>
            <p:ph idx="1"/>
          </p:nvPr>
        </p:nvSpPr>
        <p:spPr>
          <a:xfrm>
            <a:off x="467544" y="692696"/>
            <a:ext cx="8435280" cy="5384049"/>
          </a:xfrm>
        </p:spPr>
        <p:txBody>
          <a:bodyPr>
            <a:normAutofit fontScale="92500" lnSpcReduction="20000"/>
          </a:bodyPr>
          <a:lstStyle/>
          <a:p>
            <a:r>
              <a:rPr lang="en-CA" sz="2800" b="1" i="1" dirty="0" smtClean="0"/>
              <a:t>de </a:t>
            </a:r>
            <a:r>
              <a:rPr lang="en-CA" sz="2800" b="1" i="1" dirty="0" err="1"/>
              <a:t>Bruijn</a:t>
            </a:r>
            <a:r>
              <a:rPr lang="en-CA" sz="2800" b="1" i="1" dirty="0"/>
              <a:t> </a:t>
            </a:r>
            <a:r>
              <a:rPr lang="en-CA" sz="2800" dirty="0" smtClean="0"/>
              <a:t>graphs were developed outside of the field of sequence assembly as a data representation for arbitrary strings spanning a finite alphabet.</a:t>
            </a:r>
          </a:p>
          <a:p>
            <a:r>
              <a:rPr lang="en-CA" sz="2800" dirty="0" smtClean="0"/>
              <a:t>The nodes of a </a:t>
            </a:r>
            <a:r>
              <a:rPr lang="en-CA" sz="2800" b="1" i="1" dirty="0"/>
              <a:t>de </a:t>
            </a:r>
            <a:r>
              <a:rPr lang="en-CA" sz="2800" b="1" i="1" dirty="0" err="1"/>
              <a:t>Bruijn</a:t>
            </a:r>
            <a:r>
              <a:rPr lang="en-CA" sz="2800" b="1" i="1" dirty="0"/>
              <a:t> </a:t>
            </a:r>
            <a:r>
              <a:rPr lang="en-CA" sz="2800" dirty="0" smtClean="0"/>
              <a:t>graph represent all possible fixed length strings. The edges represent suffix-to-prefix perfect overlaps.</a:t>
            </a:r>
          </a:p>
          <a:p>
            <a:r>
              <a:rPr lang="en-CA" sz="2800" dirty="0" smtClean="0"/>
              <a:t>Graphs of all </a:t>
            </a:r>
            <a:r>
              <a:rPr lang="en-CA" sz="2800" b="1" dirty="0" smtClean="0"/>
              <a:t>k-</a:t>
            </a:r>
            <a:r>
              <a:rPr lang="en-CA" sz="2800" b="1" dirty="0" err="1" smtClean="0"/>
              <a:t>mers</a:t>
            </a:r>
            <a:r>
              <a:rPr lang="en-CA" sz="2800" dirty="0" smtClean="0"/>
              <a:t> and their fixed length overlaps observed in a target nucleotide sequence (or a sequence sampling of that target), is a kind of </a:t>
            </a:r>
            <a:r>
              <a:rPr lang="en-CA" sz="2800" b="1" i="1" dirty="0" smtClean="0"/>
              <a:t>de </a:t>
            </a:r>
            <a:r>
              <a:rPr lang="en-CA" sz="2800" b="1" i="1" dirty="0" err="1" smtClean="0"/>
              <a:t>Bruijn</a:t>
            </a:r>
            <a:r>
              <a:rPr lang="en-CA" sz="2800" dirty="0" smtClean="0"/>
              <a:t> graph</a:t>
            </a:r>
          </a:p>
          <a:p>
            <a:r>
              <a:rPr lang="en-CA" sz="2800" dirty="0" smtClean="0"/>
              <a:t>The primary advantage of </a:t>
            </a:r>
            <a:r>
              <a:rPr lang="en-CA" sz="2800" b="1" i="1" dirty="0" smtClean="0"/>
              <a:t>de </a:t>
            </a:r>
            <a:r>
              <a:rPr lang="en-CA" sz="2800" b="1" i="1" dirty="0" err="1" smtClean="0"/>
              <a:t>Bruijn</a:t>
            </a:r>
            <a:r>
              <a:rPr lang="en-CA" sz="2800" b="1" i="1" dirty="0" smtClean="0"/>
              <a:t> </a:t>
            </a:r>
            <a:r>
              <a:rPr lang="en-CA" sz="2800" dirty="0" smtClean="0"/>
              <a:t>graphs is that their size is generally delimited by the complexity of the underlying genome, </a:t>
            </a:r>
            <a:r>
              <a:rPr lang="en-CA" sz="2800" b="1" i="1" dirty="0" smtClean="0"/>
              <a:t>not</a:t>
            </a:r>
            <a:r>
              <a:rPr lang="en-CA" sz="2800" dirty="0" smtClean="0"/>
              <a:t> by the total number (“depth”) of reads</a:t>
            </a:r>
          </a:p>
          <a:p>
            <a:r>
              <a:rPr lang="en-CA" sz="2800" dirty="0" smtClean="0"/>
              <a:t>The primary </a:t>
            </a:r>
            <a:r>
              <a:rPr lang="en-CA" sz="2800" b="1" i="1" dirty="0" smtClean="0"/>
              <a:t>dis</a:t>
            </a:r>
            <a:r>
              <a:rPr lang="en-CA" sz="2800" dirty="0" smtClean="0"/>
              <a:t>advantage is that </a:t>
            </a:r>
            <a:r>
              <a:rPr lang="en-CA" sz="2800" i="1" dirty="0" smtClean="0"/>
              <a:t>different</a:t>
            </a:r>
            <a:r>
              <a:rPr lang="en-CA" sz="2800" dirty="0" smtClean="0"/>
              <a:t> sequences (i.e. reads) can theoretically resolve to </a:t>
            </a:r>
            <a:r>
              <a:rPr lang="en-CA" sz="2800" i="1" dirty="0" smtClean="0"/>
              <a:t>identical</a:t>
            </a:r>
            <a:r>
              <a:rPr lang="en-CA" sz="2800" dirty="0" smtClean="0"/>
              <a:t> </a:t>
            </a:r>
            <a:r>
              <a:rPr lang="en-CA" sz="2800" b="1" i="1" dirty="0" smtClean="0"/>
              <a:t>de </a:t>
            </a:r>
            <a:r>
              <a:rPr lang="en-CA" sz="2800" b="1" i="1" dirty="0" err="1" smtClean="0"/>
              <a:t>Bruijn</a:t>
            </a:r>
            <a:r>
              <a:rPr lang="en-CA" sz="2800" b="1" i="1" dirty="0" smtClean="0"/>
              <a:t> </a:t>
            </a:r>
            <a:r>
              <a:rPr lang="en-CA" sz="2800" dirty="0" smtClean="0"/>
              <a:t>graphs due to internal repeat content (</a:t>
            </a:r>
            <a:r>
              <a:rPr lang="en-CA" sz="2800" dirty="0"/>
              <a:t>cycles </a:t>
            </a:r>
            <a:r>
              <a:rPr lang="en-CA" sz="2800" dirty="0" smtClean="0"/>
              <a:t>in the graph) </a:t>
            </a:r>
            <a:endParaRPr lang="en-CA" sz="2800" dirty="0"/>
          </a:p>
        </p:txBody>
      </p:sp>
      <p:sp>
        <p:nvSpPr>
          <p:cNvPr id="4" name="TextBox 3"/>
          <p:cNvSpPr txBox="1"/>
          <p:nvPr/>
        </p:nvSpPr>
        <p:spPr>
          <a:xfrm>
            <a:off x="271104" y="6022500"/>
            <a:ext cx="5616624" cy="830997"/>
          </a:xfrm>
          <a:prstGeom prst="rect">
            <a:avLst/>
          </a:prstGeom>
          <a:noFill/>
        </p:spPr>
        <p:txBody>
          <a:bodyPr wrap="square" rtlCol="0">
            <a:spAutoFit/>
          </a:bodyPr>
          <a:lstStyle/>
          <a:p>
            <a:r>
              <a:rPr lang="en-CA" sz="1600" dirty="0" smtClean="0"/>
              <a:t>See: </a:t>
            </a:r>
            <a:r>
              <a:rPr lang="en-CA" sz="1600" dirty="0" err="1" smtClean="0"/>
              <a:t>Compeau</a:t>
            </a:r>
            <a:r>
              <a:rPr lang="en-CA" sz="1600" dirty="0" smtClean="0"/>
              <a:t> PEC, </a:t>
            </a:r>
            <a:r>
              <a:rPr lang="en-CA" sz="1600" dirty="0" err="1" smtClean="0"/>
              <a:t>Pevzner</a:t>
            </a:r>
            <a:r>
              <a:rPr lang="en-CA" sz="1600" dirty="0" smtClean="0"/>
              <a:t> PA and </a:t>
            </a:r>
            <a:r>
              <a:rPr lang="en-CA" sz="1600" dirty="0" err="1" smtClean="0"/>
              <a:t>Tesler</a:t>
            </a:r>
            <a:r>
              <a:rPr lang="en-CA" sz="1600" dirty="0" smtClean="0"/>
              <a:t> G. 2011. </a:t>
            </a:r>
            <a:r>
              <a:rPr lang="en-CA" sz="1600" b="1" dirty="0"/>
              <a:t>How to apply de </a:t>
            </a:r>
            <a:r>
              <a:rPr lang="en-CA" sz="1600" b="1" dirty="0" err="1"/>
              <a:t>Bruijn</a:t>
            </a:r>
            <a:r>
              <a:rPr lang="en-CA" sz="1600" b="1" dirty="0"/>
              <a:t> graphs to genome </a:t>
            </a:r>
            <a:r>
              <a:rPr lang="en-CA" sz="1600" b="1" dirty="0" smtClean="0"/>
              <a:t>assembly. </a:t>
            </a:r>
            <a:r>
              <a:rPr lang="en-CA" sz="1600" dirty="0"/>
              <a:t>Nature Biotechnology 29, </a:t>
            </a:r>
            <a:r>
              <a:rPr lang="en-CA" sz="1600" dirty="0" smtClean="0"/>
              <a:t>987–991. doi:10.1038/nbt.2023</a:t>
            </a:r>
            <a:endParaRPr lang="en-CA" sz="1600" b="1" dirty="0"/>
          </a:p>
        </p:txBody>
      </p:sp>
    </p:spTree>
    <p:extLst>
      <p:ext uri="{BB962C8B-B14F-4D97-AF65-F5344CB8AC3E}">
        <p14:creationId xmlns:p14="http://schemas.microsoft.com/office/powerpoint/2010/main" val="338048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smtClean="0"/>
              <a:t>Example of a DNA Sequence </a:t>
            </a:r>
            <a:r>
              <a:rPr lang="en-CA" sz="3200" i="1" dirty="0" smtClean="0"/>
              <a:t>de </a:t>
            </a:r>
            <a:r>
              <a:rPr lang="en-CA" sz="3200" i="1" dirty="0" err="1" smtClean="0"/>
              <a:t>Bruijn</a:t>
            </a:r>
            <a:r>
              <a:rPr lang="en-CA" sz="3200" i="1" dirty="0" smtClean="0"/>
              <a:t> </a:t>
            </a:r>
            <a:r>
              <a:rPr lang="en-CA" sz="3200" dirty="0" smtClean="0"/>
              <a:t>Graph</a:t>
            </a:r>
            <a:endParaRPr lang="en-CA"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90" y="1124744"/>
            <a:ext cx="8352928" cy="446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3350" y="6328988"/>
            <a:ext cx="8713283" cy="369332"/>
          </a:xfrm>
          <a:prstGeom prst="rect">
            <a:avLst/>
          </a:prstGeom>
          <a:noFill/>
        </p:spPr>
        <p:txBody>
          <a:bodyPr wrap="none" rtlCol="0">
            <a:spAutoFit/>
          </a:bodyPr>
          <a:lstStyle/>
          <a:p>
            <a:r>
              <a:rPr lang="en-CA" dirty="0" smtClean="0"/>
              <a:t>From </a:t>
            </a:r>
            <a:r>
              <a:rPr lang="en-CA" b="1" dirty="0" smtClean="0"/>
              <a:t>http</a:t>
            </a:r>
            <a:r>
              <a:rPr lang="en-CA" b="1" dirty="0"/>
              <a:t>://www.homolog.us/blogs/2011/07/28/de-bruijn-graphs-i</a:t>
            </a:r>
            <a:r>
              <a:rPr lang="en-CA" dirty="0" smtClean="0"/>
              <a:t>/ accessed 30/4/2012</a:t>
            </a:r>
            <a:endParaRPr lang="en-CA" dirty="0"/>
          </a:p>
        </p:txBody>
      </p:sp>
    </p:spTree>
    <p:extLst>
      <p:ext uri="{BB962C8B-B14F-4D97-AF65-F5344CB8AC3E}">
        <p14:creationId xmlns:p14="http://schemas.microsoft.com/office/powerpoint/2010/main" val="1543132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Sequencing Errors Generate Lightly Travelled Divergent Paths in </a:t>
            </a:r>
            <a:r>
              <a:rPr lang="en-CA" sz="3200" i="1" dirty="0" smtClean="0"/>
              <a:t>de </a:t>
            </a:r>
            <a:r>
              <a:rPr lang="en-CA" sz="3200" i="1" dirty="0" err="1" smtClean="0"/>
              <a:t>Bruijn</a:t>
            </a:r>
            <a:r>
              <a:rPr lang="en-CA" sz="3200" i="1" dirty="0" smtClean="0"/>
              <a:t> </a:t>
            </a:r>
            <a:r>
              <a:rPr lang="en-CA" sz="3200" dirty="0" smtClean="0"/>
              <a:t>graphs</a:t>
            </a:r>
            <a:endParaRPr lang="en-CA"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71975"/>
            <a:ext cx="7488832" cy="44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612" y="5983152"/>
            <a:ext cx="6840760" cy="646331"/>
          </a:xfrm>
          <a:prstGeom prst="rect">
            <a:avLst/>
          </a:prstGeom>
          <a:noFill/>
        </p:spPr>
        <p:txBody>
          <a:bodyPr wrap="square" rtlCol="0">
            <a:spAutoFit/>
          </a:bodyPr>
          <a:lstStyle/>
          <a:p>
            <a:r>
              <a:rPr lang="en-CA" dirty="0" smtClean="0"/>
              <a:t>Sequence assembly algorithms can prune such lightly travelled paths but reconstruct the genome from heavily traversed paths.</a:t>
            </a:r>
            <a:endParaRPr lang="en-CA" dirty="0"/>
          </a:p>
        </p:txBody>
      </p:sp>
    </p:spTree>
    <p:extLst>
      <p:ext uri="{BB962C8B-B14F-4D97-AF65-F5344CB8AC3E}">
        <p14:creationId xmlns:p14="http://schemas.microsoft.com/office/powerpoint/2010/main" val="2892819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Repeat Content in Targets Add Graph Cycles</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25946"/>
            <a:ext cx="8316416" cy="252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302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78098"/>
          </a:xfrm>
        </p:spPr>
        <p:txBody>
          <a:bodyPr>
            <a:noAutofit/>
          </a:bodyPr>
          <a:lstStyle/>
          <a:p>
            <a:r>
              <a:rPr lang="en-CA" sz="3200" dirty="0" smtClean="0"/>
              <a:t>Spanning or Mate-Pair Reads Resolve Complexity</a:t>
            </a:r>
            <a:endParaRPr lang="en-CA"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052736"/>
            <a:ext cx="754057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85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0"/>
            <a:ext cx="8229600" cy="1143000"/>
          </a:xfrm>
        </p:spPr>
        <p:txBody>
          <a:bodyPr>
            <a:normAutofit/>
          </a:bodyPr>
          <a:lstStyle/>
          <a:p>
            <a:r>
              <a:rPr lang="en-CA" sz="3600" dirty="0" smtClean="0"/>
              <a:t>The Computational Challenge of Assembly</a:t>
            </a:r>
            <a:endParaRPr lang="en-CA" sz="3600" dirty="0"/>
          </a:p>
        </p:txBody>
      </p:sp>
      <p:sp>
        <p:nvSpPr>
          <p:cNvPr id="3" name="Content Placeholder 2"/>
          <p:cNvSpPr>
            <a:spLocks noGrp="1"/>
          </p:cNvSpPr>
          <p:nvPr>
            <p:ph idx="1"/>
          </p:nvPr>
        </p:nvSpPr>
        <p:spPr>
          <a:xfrm>
            <a:off x="457200" y="908720"/>
            <a:ext cx="8229600" cy="5760640"/>
          </a:xfrm>
        </p:spPr>
        <p:txBody>
          <a:bodyPr>
            <a:noAutofit/>
          </a:bodyPr>
          <a:lstStyle/>
          <a:p>
            <a:r>
              <a:rPr lang="en-CA" sz="2800" dirty="0" smtClean="0"/>
              <a:t>Sequencing generates enormous data sets with highly heterogeneous sequence reads. This is especially true of NGS. </a:t>
            </a:r>
          </a:p>
          <a:p>
            <a:r>
              <a:rPr lang="en-CA" sz="2800" dirty="0" smtClean="0"/>
              <a:t>This adds complexity to computation: graph processing algorithms are in the category of NP complete computing problems (=&gt; </a:t>
            </a:r>
            <a:r>
              <a:rPr lang="en-CA" sz="2800" i="1" dirty="0" smtClean="0"/>
              <a:t>really</a:t>
            </a:r>
            <a:r>
              <a:rPr lang="en-CA" sz="2800" dirty="0" smtClean="0"/>
              <a:t> hard!) hence rely heavily on heuristics to solve (but still demand a significant number of CPU cycles)</a:t>
            </a:r>
          </a:p>
          <a:p>
            <a:r>
              <a:rPr lang="en-CA" sz="2800" b="1" i="1" dirty="0" smtClean="0"/>
              <a:t>de </a:t>
            </a:r>
            <a:r>
              <a:rPr lang="en-CA" sz="2800" b="1" i="1" dirty="0" err="1" smtClean="0"/>
              <a:t>Bruijn</a:t>
            </a:r>
            <a:r>
              <a:rPr lang="en-CA" sz="2800" b="1" i="1" dirty="0" smtClean="0"/>
              <a:t> </a:t>
            </a:r>
            <a:r>
              <a:rPr lang="en-CA" sz="2800" dirty="0" smtClean="0"/>
              <a:t>graphs constructed to merge read data are inherently very large – due to the observed number of distinct </a:t>
            </a:r>
            <a:r>
              <a:rPr lang="en-CA" sz="2800" b="1" dirty="0" smtClean="0"/>
              <a:t>k-</a:t>
            </a:r>
            <a:r>
              <a:rPr lang="en-CA" sz="2800" b="1" dirty="0" err="1" smtClean="0"/>
              <a:t>mers</a:t>
            </a:r>
            <a:r>
              <a:rPr lang="en-CA" sz="2800" dirty="0" smtClean="0"/>
              <a:t> in the target sequences - hence require significant computer memory to hold the constructed graph</a:t>
            </a:r>
            <a:endParaRPr lang="en-CA" sz="2800" dirty="0"/>
          </a:p>
        </p:txBody>
      </p:sp>
    </p:spTree>
    <p:extLst>
      <p:ext uri="{BB962C8B-B14F-4D97-AF65-F5344CB8AC3E}">
        <p14:creationId xmlns:p14="http://schemas.microsoft.com/office/powerpoint/2010/main" val="15562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31640" y="0"/>
            <a:ext cx="6480720" cy="681136"/>
          </a:xfrm>
        </p:spPr>
        <p:txBody>
          <a:bodyPr>
            <a:normAutofit/>
          </a:bodyPr>
          <a:lstStyle/>
          <a:p>
            <a:pPr>
              <a:defRPr/>
            </a:pPr>
            <a:r>
              <a:rPr lang="en-CA" sz="2800" i="1" dirty="0"/>
              <a:t>De novo </a:t>
            </a:r>
            <a:r>
              <a:rPr lang="en-CA" sz="2800" i="1" dirty="0" smtClean="0"/>
              <a:t>NGS WGS </a:t>
            </a:r>
            <a:r>
              <a:rPr lang="en-CA" sz="2800" dirty="0" smtClean="0"/>
              <a:t>assembly </a:t>
            </a:r>
            <a:r>
              <a:rPr lang="en-CA" sz="2800" dirty="0"/>
              <a:t>of short reads </a:t>
            </a:r>
            <a:endParaRPr lang="en-US" sz="2800" dirty="0" smtClean="0"/>
          </a:p>
        </p:txBody>
      </p:sp>
      <p:sp>
        <p:nvSpPr>
          <p:cNvPr id="10243" name="Content Placeholder 2"/>
          <p:cNvSpPr>
            <a:spLocks noGrp="1"/>
          </p:cNvSpPr>
          <p:nvPr>
            <p:ph idx="1"/>
          </p:nvPr>
        </p:nvSpPr>
        <p:spPr>
          <a:xfrm>
            <a:off x="107504" y="764704"/>
            <a:ext cx="8991600" cy="5931024"/>
          </a:xfrm>
          <a:noFill/>
        </p:spPr>
        <p:txBody>
          <a:bodyPr>
            <a:normAutofit/>
          </a:bodyPr>
          <a:lstStyle/>
          <a:p>
            <a:pPr lvl="1">
              <a:defRPr/>
            </a:pPr>
            <a:r>
              <a:rPr lang="en-US" sz="2000" b="1" dirty="0" smtClean="0"/>
              <a:t>Velvet</a:t>
            </a:r>
            <a:r>
              <a:rPr lang="en-US" sz="2000" dirty="0" smtClean="0"/>
              <a:t/>
            </a:r>
            <a:br>
              <a:rPr lang="en-US" sz="2000" dirty="0" smtClean="0"/>
            </a:br>
            <a:r>
              <a:rPr lang="en-US" sz="2000" i="1" dirty="0" smtClean="0"/>
              <a:t>Daniel </a:t>
            </a:r>
            <a:r>
              <a:rPr lang="en-US" sz="2000" i="1" dirty="0" err="1" smtClean="0"/>
              <a:t>Zerbino</a:t>
            </a:r>
            <a:r>
              <a:rPr lang="en-US" sz="2000" i="1" dirty="0" smtClean="0"/>
              <a:t> and Ewan Birney, EMBL-EBI</a:t>
            </a:r>
            <a:r>
              <a:rPr lang="en-US" sz="2000" dirty="0" smtClean="0"/>
              <a:t> </a:t>
            </a:r>
            <a:r>
              <a:rPr lang="en-US" sz="2000" dirty="0" smtClean="0">
                <a:hlinkClick r:id="rId2"/>
              </a:rPr>
              <a:t>http://www.ebi.ac.uk/~zerbino/velvet/</a:t>
            </a:r>
            <a:r>
              <a:rPr lang="en-US" sz="2000" dirty="0" smtClean="0"/>
              <a:t> </a:t>
            </a:r>
          </a:p>
          <a:p>
            <a:pPr lvl="1">
              <a:defRPr/>
            </a:pPr>
            <a:r>
              <a:rPr lang="en-US" sz="2000" b="1" dirty="0" err="1" smtClean="0"/>
              <a:t>ABySS</a:t>
            </a:r>
            <a:r>
              <a:rPr lang="en-US" sz="2000" dirty="0" smtClean="0"/>
              <a:t/>
            </a:r>
            <a:br>
              <a:rPr lang="en-US" sz="2000" dirty="0" smtClean="0"/>
            </a:br>
            <a:r>
              <a:rPr lang="en-US" sz="2000" i="1" dirty="0" err="1" smtClean="0"/>
              <a:t>Inanç</a:t>
            </a:r>
            <a:r>
              <a:rPr lang="en-US" sz="2000" i="1" dirty="0" smtClean="0"/>
              <a:t> </a:t>
            </a:r>
            <a:r>
              <a:rPr lang="en-US" sz="2000" i="1" dirty="0" err="1" smtClean="0"/>
              <a:t>Birol</a:t>
            </a:r>
            <a:r>
              <a:rPr lang="en-US" sz="2000" i="1" dirty="0" smtClean="0"/>
              <a:t>, Shaun </a:t>
            </a:r>
            <a:r>
              <a:rPr lang="en-US" sz="2000" i="1" dirty="0" err="1" smtClean="0"/>
              <a:t>Jackman</a:t>
            </a:r>
            <a:r>
              <a:rPr lang="en-US" sz="2000" i="1" dirty="0" smtClean="0"/>
              <a:t>, Steve Jones and others, GSC </a:t>
            </a:r>
            <a:r>
              <a:rPr lang="en-US" sz="2000" dirty="0" smtClean="0">
                <a:hlinkClick r:id="rId3"/>
              </a:rPr>
              <a:t>http://www.bcgsc.ca/platform/bioinfo/software/abyss</a:t>
            </a:r>
            <a:r>
              <a:rPr lang="en-US" sz="2000" dirty="0" smtClean="0"/>
              <a:t> </a:t>
            </a:r>
            <a:endParaRPr lang="en-US" sz="2000" dirty="0"/>
          </a:p>
          <a:p>
            <a:pPr lvl="1">
              <a:defRPr/>
            </a:pPr>
            <a:r>
              <a:rPr lang="en-US" sz="2000" b="1" dirty="0" smtClean="0"/>
              <a:t>ALLPATHS-LG</a:t>
            </a:r>
          </a:p>
          <a:p>
            <a:pPr marL="457200" lvl="1" indent="0">
              <a:buNone/>
              <a:defRPr/>
            </a:pPr>
            <a:r>
              <a:rPr lang="en-US" sz="2000" dirty="0" smtClean="0"/>
              <a:t>     </a:t>
            </a:r>
            <a:r>
              <a:rPr lang="en-US" sz="2000" i="1" dirty="0" smtClean="0"/>
              <a:t>Jaffe</a:t>
            </a:r>
            <a:r>
              <a:rPr lang="en-US" sz="2000" dirty="0" smtClean="0"/>
              <a:t> </a:t>
            </a:r>
            <a:r>
              <a:rPr lang="en-US" sz="2000" i="1" dirty="0" smtClean="0"/>
              <a:t>et al </a:t>
            </a:r>
            <a:r>
              <a:rPr lang="en-CA" sz="2000" i="1" dirty="0" smtClean="0"/>
              <a:t>CRD, Broad Institute</a:t>
            </a:r>
          </a:p>
          <a:p>
            <a:pPr marL="457200" lvl="1" indent="0">
              <a:buNone/>
              <a:defRPr/>
            </a:pPr>
            <a:r>
              <a:rPr lang="en-US" sz="2000" i="1" dirty="0" smtClean="0"/>
              <a:t>     </a:t>
            </a:r>
            <a:r>
              <a:rPr lang="en-US" sz="2000" dirty="0" smtClean="0">
                <a:hlinkClick r:id="rId4"/>
              </a:rPr>
              <a:t>http</a:t>
            </a:r>
            <a:r>
              <a:rPr lang="en-US" sz="2000" dirty="0">
                <a:hlinkClick r:id="rId4"/>
              </a:rPr>
              <a:t>://www.broadinstitute.org/software/allpaths-lg/blog</a:t>
            </a:r>
            <a:r>
              <a:rPr lang="en-US" sz="2000" dirty="0" smtClean="0">
                <a:hlinkClick r:id="rId4"/>
              </a:rPr>
              <a:t>/</a:t>
            </a:r>
            <a:r>
              <a:rPr lang="en-US" sz="2000" dirty="0" smtClean="0"/>
              <a:t> </a:t>
            </a:r>
            <a:endParaRPr lang="en-US" sz="2000" dirty="0"/>
          </a:p>
          <a:p>
            <a:pPr lvl="1">
              <a:defRPr/>
            </a:pPr>
            <a:r>
              <a:rPr lang="en-US" sz="2000" b="1" dirty="0" err="1" smtClean="0"/>
              <a:t>SOAPdenovo</a:t>
            </a:r>
            <a:endParaRPr lang="en-US" sz="2000" b="1" dirty="0" smtClean="0"/>
          </a:p>
          <a:p>
            <a:pPr marL="457200" lvl="1" indent="0">
              <a:buNone/>
              <a:defRPr/>
            </a:pPr>
            <a:r>
              <a:rPr lang="en-US" sz="2000" dirty="0" smtClean="0"/>
              <a:t>     Li et al. Beijing Genome Institute</a:t>
            </a:r>
          </a:p>
          <a:p>
            <a:pPr marL="457200" lvl="1" indent="0">
              <a:buNone/>
              <a:defRPr/>
            </a:pPr>
            <a:r>
              <a:rPr lang="en-US" sz="2000" dirty="0" smtClean="0"/>
              <a:t>     </a:t>
            </a:r>
            <a:r>
              <a:rPr lang="en-US" sz="2000" dirty="0" smtClean="0">
                <a:hlinkClick r:id="rId5"/>
              </a:rPr>
              <a:t>http</a:t>
            </a:r>
            <a:r>
              <a:rPr lang="en-US" sz="2000" dirty="0">
                <a:hlinkClick r:id="rId5"/>
              </a:rPr>
              <a:t>://</a:t>
            </a:r>
            <a:r>
              <a:rPr lang="en-US" sz="2000" dirty="0" smtClean="0">
                <a:hlinkClick r:id="rId5"/>
              </a:rPr>
              <a:t>soap.genomics.org.cn/soapdenovo.html</a:t>
            </a:r>
            <a:r>
              <a:rPr lang="en-US" sz="2000" dirty="0" smtClean="0"/>
              <a:t> </a:t>
            </a:r>
          </a:p>
          <a:p>
            <a:pPr lvl="1">
              <a:defRPr/>
            </a:pPr>
            <a:r>
              <a:rPr lang="en-US" sz="2000" dirty="0" smtClean="0"/>
              <a:t>Additional  software listed in the </a:t>
            </a:r>
            <a:r>
              <a:rPr lang="en-CA" sz="2000" dirty="0" smtClean="0"/>
              <a:t>Earl </a:t>
            </a:r>
            <a:r>
              <a:rPr lang="en-CA" sz="2000" dirty="0"/>
              <a:t>DA et al. </a:t>
            </a:r>
            <a:r>
              <a:rPr lang="en-CA" sz="2000" dirty="0" smtClean="0"/>
              <a:t>2011.  </a:t>
            </a:r>
            <a:r>
              <a:rPr lang="en-CA" sz="2000" b="1" dirty="0" err="1"/>
              <a:t>Assemblathon</a:t>
            </a:r>
            <a:r>
              <a:rPr lang="en-CA" sz="2000" b="1" dirty="0"/>
              <a:t> 1: A competitive assessment of de novo short read assembly methods</a:t>
            </a:r>
            <a:r>
              <a:rPr lang="en-CA" sz="2000" b="1" dirty="0" smtClean="0"/>
              <a:t>.         </a:t>
            </a:r>
            <a:r>
              <a:rPr lang="en-CA" sz="2000" dirty="0">
                <a:hlinkClick r:id="rId6"/>
              </a:rPr>
              <a:t>http://</a:t>
            </a:r>
            <a:r>
              <a:rPr lang="en-CA" sz="2000" dirty="0" smtClean="0">
                <a:hlinkClick r:id="rId6"/>
              </a:rPr>
              <a:t>genome.cshlp.org/content/early/2011/09/16/gr.126599.111</a:t>
            </a:r>
            <a:r>
              <a:rPr lang="en-CA" sz="2000" dirty="0" smtClean="0"/>
              <a:t> </a:t>
            </a:r>
            <a:endParaRPr lang="en-US" sz="2000" dirty="0" smtClean="0"/>
          </a:p>
          <a:p>
            <a:pPr>
              <a:defRPr/>
            </a:pPr>
            <a:endParaRPr lang="en-US" sz="1800" dirty="0" smtClean="0"/>
          </a:p>
          <a:p>
            <a:pPr>
              <a:buFontTx/>
              <a:buNone/>
              <a:defRPr/>
            </a:pPr>
            <a:endParaRPr lang="en-US" sz="1800" b="1" i="1" dirty="0" smtClean="0"/>
          </a:p>
        </p:txBody>
      </p:sp>
    </p:spTree>
    <p:extLst>
      <p:ext uri="{BB962C8B-B14F-4D97-AF65-F5344CB8AC3E}">
        <p14:creationId xmlns:p14="http://schemas.microsoft.com/office/powerpoint/2010/main" val="2839969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496944" cy="778098"/>
          </a:xfrm>
        </p:spPr>
        <p:txBody>
          <a:bodyPr>
            <a:noAutofit/>
          </a:bodyPr>
          <a:lstStyle/>
          <a:p>
            <a:r>
              <a:rPr lang="en-CA" sz="2800" dirty="0" err="1" smtClean="0"/>
              <a:t>Transcriptome</a:t>
            </a:r>
            <a:r>
              <a:rPr lang="en-CA" sz="2800" dirty="0" smtClean="0"/>
              <a:t> Assembly has Additional Considerations</a:t>
            </a:r>
            <a:endParaRPr lang="en-CA" sz="2800" dirty="0"/>
          </a:p>
        </p:txBody>
      </p:sp>
      <p:sp>
        <p:nvSpPr>
          <p:cNvPr id="3" name="Content Placeholder 2"/>
          <p:cNvSpPr>
            <a:spLocks noGrp="1"/>
          </p:cNvSpPr>
          <p:nvPr>
            <p:ph idx="1"/>
          </p:nvPr>
        </p:nvSpPr>
        <p:spPr/>
        <p:txBody>
          <a:bodyPr>
            <a:normAutofit fontScale="85000" lnSpcReduction="20000"/>
          </a:bodyPr>
          <a:lstStyle/>
          <a:p>
            <a:r>
              <a:rPr lang="en-CA" dirty="0" smtClean="0"/>
              <a:t>Transcripts from highly similar </a:t>
            </a:r>
            <a:r>
              <a:rPr lang="en-CA" dirty="0" err="1" smtClean="0"/>
              <a:t>paralogous</a:t>
            </a:r>
            <a:r>
              <a:rPr lang="en-CA" dirty="0" smtClean="0"/>
              <a:t> loci is another instance of the repetitive sequence problem</a:t>
            </a:r>
          </a:p>
          <a:p>
            <a:r>
              <a:rPr lang="en-CA" dirty="0" smtClean="0"/>
              <a:t>Alternate splicing also generates branching </a:t>
            </a:r>
            <a:r>
              <a:rPr lang="en-CA" b="1" dirty="0" smtClean="0"/>
              <a:t>de </a:t>
            </a:r>
            <a:r>
              <a:rPr lang="en-CA" b="1" dirty="0" err="1" smtClean="0"/>
              <a:t>Bruijn</a:t>
            </a:r>
            <a:r>
              <a:rPr lang="en-CA" dirty="0" smtClean="0"/>
              <a:t> graphs</a:t>
            </a:r>
          </a:p>
          <a:p>
            <a:r>
              <a:rPr lang="en-CA" b="1" dirty="0" smtClean="0">
                <a:solidFill>
                  <a:schemeClr val="accent6">
                    <a:lumMod val="50000"/>
                  </a:schemeClr>
                </a:solidFill>
              </a:rPr>
              <a:t>Catch-22:</a:t>
            </a:r>
          </a:p>
          <a:p>
            <a:pPr lvl="1"/>
            <a:r>
              <a:rPr lang="en-CA" dirty="0" smtClean="0"/>
              <a:t>Assembly efficacy biased by gene expression variation in the numbers of raw reads (i.e. especially for transcripts with low gene expression).  </a:t>
            </a:r>
          </a:p>
          <a:p>
            <a:pPr lvl="1"/>
            <a:r>
              <a:rPr lang="en-CA" dirty="0" smtClean="0"/>
              <a:t>Gene expression estimates from NGS sequencing (“RNA-</a:t>
            </a:r>
            <a:r>
              <a:rPr lang="en-CA" dirty="0" err="1" smtClean="0"/>
              <a:t>Seq</a:t>
            </a:r>
            <a:r>
              <a:rPr lang="en-CA" dirty="0" smtClean="0"/>
              <a:t>”) confounded by NGS sequence technology compositional biases and the above graph resolution issues</a:t>
            </a:r>
          </a:p>
          <a:p>
            <a:endParaRPr lang="en-CA" dirty="0"/>
          </a:p>
        </p:txBody>
      </p:sp>
    </p:spTree>
    <p:extLst>
      <p:ext uri="{BB962C8B-B14F-4D97-AF65-F5344CB8AC3E}">
        <p14:creationId xmlns:p14="http://schemas.microsoft.com/office/powerpoint/2010/main" val="3942241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8947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txBody>
          <a:bodyPr>
            <a:normAutofit fontScale="90000"/>
          </a:bodyPr>
          <a:lstStyle/>
          <a:p>
            <a:r>
              <a:rPr lang="en-CA" dirty="0" smtClean="0"/>
              <a:t>Detection of Sequence Variants is a Challenge</a:t>
            </a:r>
            <a:endParaRPr lang="en-CA" dirty="0"/>
          </a:p>
        </p:txBody>
      </p:sp>
      <p:sp>
        <p:nvSpPr>
          <p:cNvPr id="3" name="Content Placeholder 2"/>
          <p:cNvSpPr>
            <a:spLocks noGrp="1"/>
          </p:cNvSpPr>
          <p:nvPr>
            <p:ph idx="1"/>
          </p:nvPr>
        </p:nvSpPr>
        <p:spPr>
          <a:xfrm>
            <a:off x="457200" y="1124744"/>
            <a:ext cx="8435280" cy="5001419"/>
          </a:xfrm>
        </p:spPr>
        <p:txBody>
          <a:bodyPr/>
          <a:lstStyle/>
          <a:p>
            <a:r>
              <a:rPr lang="en-CA" dirty="0" smtClean="0"/>
              <a:t>Sequencing errors can masquerade as variation</a:t>
            </a:r>
          </a:p>
          <a:p>
            <a:r>
              <a:rPr lang="en-CA" dirty="0" smtClean="0"/>
              <a:t>Gene copy number polymorphism, segmental duplication, resolution of linkage haplotypes,  etc. are special cases of the repeat duplication problem</a:t>
            </a:r>
            <a:endParaRPr lang="en-CA" dirty="0"/>
          </a:p>
        </p:txBody>
      </p:sp>
    </p:spTree>
    <p:extLst>
      <p:ext uri="{BB962C8B-B14F-4D97-AF65-F5344CB8AC3E}">
        <p14:creationId xmlns:p14="http://schemas.microsoft.com/office/powerpoint/2010/main" val="175145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43810" y="1029419"/>
            <a:ext cx="6904730" cy="5078314"/>
          </a:xfrm>
          <a:prstGeom prst="rect">
            <a:avLst/>
          </a:prstGeom>
          <a:noFill/>
        </p:spPr>
        <p:txBody>
          <a:bodyPr wrap="square" rtlCol="0">
            <a:spAutoFit/>
          </a:bodyPr>
          <a:lstStyle/>
          <a:p>
            <a:r>
              <a:rPr lang="en-US" dirty="0" smtClean="0">
                <a:solidFill>
                  <a:prstClr val="black"/>
                </a:solidFill>
                <a:latin typeface="Century Gothic"/>
                <a:cs typeface="Century Gothic"/>
              </a:rPr>
              <a:t>How many base pairs (bp) are there in a human genome?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much did it cost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How long did it take to sequence the first human genome</a:t>
            </a:r>
            <a:r>
              <a:rPr lang="en-US" dirty="0" smtClean="0">
                <a:solidFill>
                  <a:prstClr val="black"/>
                </a:solidFill>
                <a:latin typeface="Century Gothic"/>
                <a:cs typeface="Century Gothic"/>
              </a:rPr>
              <a:t>?</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smtClean="0">
              <a:solidFill>
                <a:prstClr val="black"/>
              </a:solidFill>
              <a:latin typeface="Century Gothic"/>
              <a:cs typeface="Century Gothic"/>
            </a:endParaRPr>
          </a:p>
          <a:p>
            <a:r>
              <a:rPr lang="en-US" dirty="0">
                <a:solidFill>
                  <a:prstClr val="black"/>
                </a:solidFill>
                <a:latin typeface="Century Gothic"/>
                <a:cs typeface="Century Gothic"/>
              </a:rPr>
              <a:t>When was the </a:t>
            </a:r>
            <a:r>
              <a:rPr lang="en-US" dirty="0" smtClean="0">
                <a:solidFill>
                  <a:prstClr val="black"/>
                </a:solidFill>
                <a:latin typeface="Century Gothic"/>
                <a:cs typeface="Century Gothic"/>
              </a:rPr>
              <a:t>first </a:t>
            </a:r>
            <a:r>
              <a:rPr lang="en-US" dirty="0">
                <a:solidFill>
                  <a:prstClr val="black"/>
                </a:solidFill>
                <a:latin typeface="Century Gothic"/>
                <a:cs typeface="Century Gothic"/>
              </a:rPr>
              <a:t>human genome sequence complete?</a:t>
            </a:r>
          </a:p>
          <a:p>
            <a:endParaRPr lang="en-US" dirty="0" smtClean="0">
              <a:solidFill>
                <a:prstClr val="black"/>
              </a:solidFill>
              <a:latin typeface="Century Gothic"/>
              <a:cs typeface="Century Gothic"/>
            </a:endParaRPr>
          </a:p>
          <a:p>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a:p>
            <a:r>
              <a:rPr lang="en-US" dirty="0" smtClean="0">
                <a:solidFill>
                  <a:prstClr val="black"/>
                </a:solidFill>
                <a:latin typeface="Century Gothic"/>
                <a:cs typeface="Century Gothic"/>
              </a:rPr>
              <a:t>Whose genome was it?</a:t>
            </a:r>
            <a:endParaRPr lang="en-US" dirty="0">
              <a:solidFill>
                <a:prstClr val="black"/>
              </a:solidFill>
              <a:latin typeface="Century Gothic"/>
              <a:cs typeface="Century Gothic"/>
            </a:endParaRPr>
          </a:p>
          <a:p>
            <a:endParaRPr lang="en-US" dirty="0">
              <a:solidFill>
                <a:prstClr val="black"/>
              </a:solidFill>
              <a:latin typeface="Century Gothic"/>
              <a:cs typeface="Century Gothic"/>
            </a:endParaRPr>
          </a:p>
        </p:txBody>
      </p:sp>
      <p:sp>
        <p:nvSpPr>
          <p:cNvPr id="4" name="TextBox 3"/>
          <p:cNvSpPr txBox="1"/>
          <p:nvPr/>
        </p:nvSpPr>
        <p:spPr>
          <a:xfrm>
            <a:off x="1943810" y="1039579"/>
            <a:ext cx="6904730" cy="5632312"/>
          </a:xfrm>
          <a:prstGeom prst="rect">
            <a:avLst/>
          </a:prstGeom>
          <a:noFill/>
        </p:spPr>
        <p:txBody>
          <a:bodyPr wrap="square" rtlCol="0">
            <a:spAutoFit/>
          </a:bodyPr>
          <a:lstStyle/>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~3 billion (haploid)</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~$2.7 billion</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a:solidFill>
                <a:prstClr val="black"/>
              </a:solidFill>
              <a:latin typeface="Century Gothic"/>
              <a:cs typeface="Century Gothic"/>
            </a:endParaRPr>
          </a:p>
          <a:p>
            <a:r>
              <a:rPr lang="en-US" b="1" dirty="0" smtClean="0">
                <a:solidFill>
                  <a:prstClr val="black"/>
                </a:solidFill>
                <a:latin typeface="Century Gothic"/>
                <a:cs typeface="Century Gothic"/>
              </a:rPr>
              <a:t>	~13 years</a:t>
            </a:r>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smtClean="0">
                <a:solidFill>
                  <a:prstClr val="black"/>
                </a:solidFill>
                <a:latin typeface="Century Gothic"/>
                <a:cs typeface="Century Gothic"/>
              </a:rPr>
              <a:t>	2000-2003</a:t>
            </a:r>
            <a:endParaRPr lang="en-US" b="1" dirty="0">
              <a:solidFill>
                <a:prstClr val="black"/>
              </a:solidFill>
              <a:latin typeface="Century Gothic"/>
              <a:cs typeface="Century Gothic"/>
            </a:endParaRPr>
          </a:p>
          <a:p>
            <a:endParaRPr lang="en-US" b="1" dirty="0">
              <a:solidFill>
                <a:prstClr val="black"/>
              </a:solidFill>
              <a:latin typeface="Century Gothic"/>
              <a:cs typeface="Century Gothic"/>
            </a:endParaRPr>
          </a:p>
          <a:p>
            <a:endParaRPr lang="en-US" b="1" dirty="0" smtClean="0">
              <a:solidFill>
                <a:prstClr val="black"/>
              </a:solidFill>
              <a:latin typeface="Century Gothic"/>
              <a:cs typeface="Century Gothic"/>
            </a:endParaRPr>
          </a:p>
          <a:p>
            <a:endParaRPr lang="en-US" b="1" dirty="0" smtClean="0">
              <a:solidFill>
                <a:prstClr val="black"/>
              </a:solidFill>
              <a:latin typeface="Century Gothic"/>
              <a:cs typeface="Century Gothic"/>
            </a:endParaRPr>
          </a:p>
          <a:p>
            <a:r>
              <a:rPr lang="en-US" b="1" dirty="0">
                <a:solidFill>
                  <a:prstClr val="black"/>
                </a:solidFill>
                <a:latin typeface="Century Gothic"/>
                <a:cs typeface="Century Gothic"/>
              </a:rPr>
              <a:t>	</a:t>
            </a:r>
            <a:r>
              <a:rPr lang="en-US" b="1" dirty="0" smtClean="0">
                <a:solidFill>
                  <a:prstClr val="black"/>
                </a:solidFill>
                <a:latin typeface="Century Gothic"/>
                <a:cs typeface="Century Gothic"/>
              </a:rPr>
              <a:t>Several people’s, but actually mostly a dude from Buffalo	</a:t>
            </a:r>
            <a:endParaRPr lang="en-US" b="1" dirty="0">
              <a:solidFill>
                <a:prstClr val="black"/>
              </a:solidFill>
              <a:latin typeface="Century Gothic"/>
              <a:cs typeface="Century Gothic"/>
            </a:endParaRPr>
          </a:p>
        </p:txBody>
      </p:sp>
      <p:sp>
        <p:nvSpPr>
          <p:cNvPr id="5" name="TextBox 4"/>
          <p:cNvSpPr txBox="1"/>
          <p:nvPr/>
        </p:nvSpPr>
        <p:spPr>
          <a:xfrm>
            <a:off x="1943809" y="343043"/>
            <a:ext cx="6812507" cy="584776"/>
          </a:xfrm>
          <a:prstGeom prst="rect">
            <a:avLst/>
          </a:prstGeom>
          <a:noFill/>
        </p:spPr>
        <p:txBody>
          <a:bodyPr wrap="square" rtlCol="0">
            <a:spAutoFit/>
          </a:bodyPr>
          <a:lstStyle/>
          <a:p>
            <a:r>
              <a:rPr lang="en-US" sz="3200" b="1" dirty="0" smtClean="0">
                <a:solidFill>
                  <a:prstClr val="black"/>
                </a:solidFill>
                <a:latin typeface="Century Gothic"/>
                <a:cs typeface="Century Gothic"/>
              </a:rPr>
              <a:t>(Relevant) Trivia</a:t>
            </a:r>
            <a:endParaRPr lang="en-US" sz="3200" b="1" dirty="0">
              <a:solidFill>
                <a:prstClr val="black"/>
              </a:solidFill>
              <a:latin typeface="Century Gothic"/>
              <a:cs typeface="Century Gothic"/>
            </a:endParaRPr>
          </a:p>
        </p:txBody>
      </p:sp>
    </p:spTree>
    <p:extLst>
      <p:ext uri="{BB962C8B-B14F-4D97-AF65-F5344CB8AC3E}">
        <p14:creationId xmlns:p14="http://schemas.microsoft.com/office/powerpoint/2010/main" val="20379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6812507" cy="584776"/>
          </a:xfrm>
          <a:prstGeom prst="rect">
            <a:avLst/>
          </a:prstGeom>
          <a:noFill/>
        </p:spPr>
        <p:txBody>
          <a:bodyPr wrap="square" rtlCol="0">
            <a:spAutoFit/>
          </a:bodyPr>
          <a:lstStyle/>
          <a:p>
            <a:pPr>
              <a:spcAft>
                <a:spcPts val="600"/>
              </a:spcAft>
            </a:pPr>
            <a:r>
              <a:rPr lang="en-US" sz="3200" b="1" dirty="0" smtClean="0">
                <a:solidFill>
                  <a:prstClr val="black"/>
                </a:solidFill>
                <a:latin typeface="Century Gothic"/>
                <a:cs typeface="Century Gothic"/>
              </a:rPr>
              <a:t>Summary of DNA-sequencing</a:t>
            </a:r>
            <a:endParaRPr lang="en-US" sz="3200" b="1" dirty="0">
              <a:solidFill>
                <a:prstClr val="black"/>
              </a:solidFill>
              <a:latin typeface="Century Gothic"/>
              <a:cs typeface="Century Gothic"/>
            </a:endParaRPr>
          </a:p>
        </p:txBody>
      </p:sp>
      <p:sp>
        <p:nvSpPr>
          <p:cNvPr id="3" name="TextBox 2"/>
          <p:cNvSpPr txBox="1"/>
          <p:nvPr/>
        </p:nvSpPr>
        <p:spPr>
          <a:xfrm>
            <a:off x="1943809" y="1787794"/>
            <a:ext cx="6812507" cy="2462213"/>
          </a:xfrm>
          <a:prstGeom prst="rect">
            <a:avLst/>
          </a:prstGeom>
          <a:noFill/>
        </p:spPr>
        <p:txBody>
          <a:bodyPr wrap="square" rtlCol="0">
            <a:spAutoFit/>
          </a:bodyPr>
          <a:lstStyle/>
          <a:p>
            <a:pPr marL="800100" lvl="1" indent="-342900">
              <a:spcAft>
                <a:spcPts val="600"/>
              </a:spcAft>
              <a:buFont typeface="Arial"/>
              <a:buChar char="•"/>
            </a:pPr>
            <a:r>
              <a:rPr lang="en-US" sz="2400" dirty="0" smtClean="0">
                <a:solidFill>
                  <a:prstClr val="black"/>
                </a:solidFill>
                <a:latin typeface="Century Gothic"/>
                <a:cs typeface="Century Gothic"/>
              </a:rPr>
              <a:t>DNA sequencing is becoming vastly faster and more affordable </a:t>
            </a:r>
          </a:p>
          <a:p>
            <a:pPr marL="800100" lvl="1" indent="-342900">
              <a:spcAft>
                <a:spcPts val="600"/>
              </a:spcAft>
              <a:buFont typeface="Arial"/>
              <a:buChar char="•"/>
            </a:pPr>
            <a:r>
              <a:rPr lang="en-US" sz="2400" dirty="0" smtClean="0">
                <a:solidFill>
                  <a:prstClr val="black"/>
                </a:solidFill>
                <a:latin typeface="Century Gothic"/>
                <a:cs typeface="Century Gothic"/>
              </a:rPr>
              <a:t>Generating data is no longer the bottleneck, understanding it is</a:t>
            </a:r>
          </a:p>
          <a:p>
            <a:pPr marL="800100" lvl="1" indent="-342900">
              <a:spcAft>
                <a:spcPts val="600"/>
              </a:spcAft>
              <a:buFont typeface="Arial"/>
              <a:buChar char="•"/>
            </a:pPr>
            <a:r>
              <a:rPr lang="en-US" sz="2400" dirty="0" smtClean="0">
                <a:solidFill>
                  <a:prstClr val="black"/>
                </a:solidFill>
                <a:latin typeface="Century Gothic"/>
                <a:cs typeface="Century Gothic"/>
              </a:rPr>
              <a:t>Bioinformatics types should be in high demand in the near future</a:t>
            </a:r>
            <a:endParaRPr lang="en-US" sz="2400" dirty="0">
              <a:solidFill>
                <a:prstClr val="black"/>
              </a:solidFill>
              <a:latin typeface="Century Gothic"/>
              <a:cs typeface="Century Gothic"/>
            </a:endParaRPr>
          </a:p>
        </p:txBody>
      </p:sp>
    </p:spTree>
    <p:extLst>
      <p:ext uri="{BB962C8B-B14F-4D97-AF65-F5344CB8AC3E}">
        <p14:creationId xmlns:p14="http://schemas.microsoft.com/office/powerpoint/2010/main" val="35763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Why call variants?</a:t>
            </a:r>
            <a:endParaRPr lang="en-US" dirty="0">
              <a:solidFill>
                <a:schemeClr val="accent2">
                  <a:lumMod val="50000"/>
                </a:schemeClr>
              </a:solidFill>
            </a:endParaRPr>
          </a:p>
        </p:txBody>
      </p:sp>
      <p:sp>
        <p:nvSpPr>
          <p:cNvPr id="3" name="Content Placeholder 2"/>
          <p:cNvSpPr>
            <a:spLocks noGrp="1"/>
          </p:cNvSpPr>
          <p:nvPr>
            <p:ph idx="1"/>
          </p:nvPr>
        </p:nvSpPr>
        <p:spPr>
          <a:xfrm>
            <a:off x="1656272" y="1600200"/>
            <a:ext cx="7030528" cy="4525963"/>
          </a:xfrm>
        </p:spPr>
        <p:txBody>
          <a:bodyPr>
            <a:normAutofit/>
          </a:bodyPr>
          <a:lstStyle/>
          <a:p>
            <a:pPr marL="0" indent="0">
              <a:buNone/>
            </a:pPr>
            <a:r>
              <a:rPr lang="en-US" b="1" dirty="0" smtClean="0"/>
              <a:t>TCGA Program Overview</a:t>
            </a:r>
          </a:p>
          <a:p>
            <a:pPr marL="0" indent="0">
              <a:buNone/>
            </a:pPr>
            <a:endParaRPr lang="en-US" sz="2400" dirty="0" smtClean="0"/>
          </a:p>
          <a:p>
            <a:pPr marL="0" indent="0">
              <a:buNone/>
            </a:pPr>
            <a:r>
              <a:rPr lang="en-US" sz="2400" i="1" dirty="0" smtClean="0"/>
              <a:t>“There </a:t>
            </a:r>
            <a:r>
              <a:rPr lang="en-US" sz="2400" i="1" dirty="0"/>
              <a:t>are at least 200 forms of cancer, and many more subtypes. </a:t>
            </a:r>
            <a:r>
              <a:rPr lang="en-US" sz="2400" i="1" dirty="0" smtClean="0"/>
              <a:t> Each </a:t>
            </a:r>
            <a:r>
              <a:rPr lang="en-US" sz="2400" i="1" dirty="0"/>
              <a:t>of these is caused by errors in DNA that cause cells to grow uncontrolled. </a:t>
            </a:r>
            <a:r>
              <a:rPr lang="en-US" sz="2400" i="1" dirty="0" smtClean="0"/>
              <a:t> Identifying </a:t>
            </a:r>
            <a:r>
              <a:rPr lang="en-US" sz="2400" i="1" dirty="0"/>
              <a:t>the changes in each cancer’s complete set of DNA – its genome – and understanding how such changes interact to drive the disease will lay the foundation for improving cancer prevention, early detection and treatment</a:t>
            </a:r>
            <a:r>
              <a:rPr lang="en-US" sz="2400" i="1" dirty="0" smtClean="0"/>
              <a:t>.”</a:t>
            </a:r>
            <a:endParaRPr lang="en-US" sz="2400" i="1" dirty="0"/>
          </a:p>
          <a:p>
            <a:endParaRPr lang="en-US" sz="2400" dirty="0"/>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51</a:t>
            </a:fld>
            <a:endParaRPr lang="en-US" dirty="0"/>
          </a:p>
        </p:txBody>
      </p:sp>
    </p:spTree>
    <p:extLst>
      <p:ext uri="{BB962C8B-B14F-4D97-AF65-F5344CB8AC3E}">
        <p14:creationId xmlns:p14="http://schemas.microsoft.com/office/powerpoint/2010/main" val="20500653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Types </a:t>
            </a:r>
            <a:r>
              <a:rPr lang="en-US" dirty="0">
                <a:solidFill>
                  <a:schemeClr val="accent2">
                    <a:lumMod val="50000"/>
                  </a:schemeClr>
                </a:solidFill>
              </a:rPr>
              <a:t>of </a:t>
            </a:r>
            <a:r>
              <a:rPr lang="en-US" dirty="0" smtClean="0">
                <a:solidFill>
                  <a:schemeClr val="accent2">
                    <a:lumMod val="50000"/>
                  </a:schemeClr>
                </a:solidFill>
              </a:rPr>
              <a:t>Genetic Variation</a:t>
            </a:r>
            <a:endParaRPr lang="en-US" dirty="0">
              <a:solidFill>
                <a:schemeClr val="accent2">
                  <a:lumMod val="50000"/>
                </a:schemeClr>
              </a:solidFill>
            </a:endParaRPr>
          </a:p>
        </p:txBody>
      </p:sp>
      <p:sp>
        <p:nvSpPr>
          <p:cNvPr id="3" name="Content Placeholder 2"/>
          <p:cNvSpPr>
            <a:spLocks noGrp="1"/>
          </p:cNvSpPr>
          <p:nvPr>
            <p:ph idx="1"/>
          </p:nvPr>
        </p:nvSpPr>
        <p:spPr>
          <a:xfrm>
            <a:off x="1595886" y="1600200"/>
            <a:ext cx="7090913" cy="4525963"/>
          </a:xfrm>
        </p:spPr>
        <p:txBody>
          <a:bodyPr>
            <a:normAutofit/>
          </a:bodyPr>
          <a:lstStyle/>
          <a:p>
            <a:pPr marL="0" indent="0">
              <a:buNone/>
            </a:pPr>
            <a:r>
              <a:rPr lang="en-US" sz="2800" dirty="0"/>
              <a:t>Cancer is driven by genomic </a:t>
            </a:r>
            <a:r>
              <a:rPr lang="en-US" sz="2800" dirty="0" smtClean="0"/>
              <a:t>alterations like:</a:t>
            </a:r>
          </a:p>
          <a:p>
            <a:r>
              <a:rPr lang="en-US" sz="2800" dirty="0" smtClean="0"/>
              <a:t>Single </a:t>
            </a:r>
            <a:r>
              <a:rPr lang="en-US" sz="2800" dirty="0"/>
              <a:t>Nucleotide </a:t>
            </a:r>
            <a:r>
              <a:rPr lang="en-US" sz="2800" dirty="0" smtClean="0"/>
              <a:t>Aberrations</a:t>
            </a:r>
          </a:p>
          <a:p>
            <a:pPr lvl="1"/>
            <a:r>
              <a:rPr lang="en-US" sz="2400" dirty="0" smtClean="0"/>
              <a:t>Single Nucleotide Polymorphisms </a:t>
            </a:r>
            <a:r>
              <a:rPr lang="en-US" sz="2400" dirty="0"/>
              <a:t>(</a:t>
            </a:r>
            <a:r>
              <a:rPr lang="en-US" sz="2400" b="1" dirty="0"/>
              <a:t>SNP</a:t>
            </a:r>
            <a:r>
              <a:rPr lang="en-US" sz="2400" dirty="0"/>
              <a:t>s) - </a:t>
            </a:r>
            <a:r>
              <a:rPr lang="en-US" sz="2400" dirty="0" smtClean="0"/>
              <a:t>mutations </a:t>
            </a:r>
            <a:r>
              <a:rPr lang="en-US" sz="2400" dirty="0"/>
              <a:t>shared amongst a population</a:t>
            </a:r>
            <a:endParaRPr lang="en-US" sz="2400" dirty="0" smtClean="0"/>
          </a:p>
          <a:p>
            <a:pPr lvl="1"/>
            <a:r>
              <a:rPr lang="en-US" sz="2400" dirty="0" smtClean="0"/>
              <a:t>Single Nucleotide Variations (</a:t>
            </a:r>
            <a:r>
              <a:rPr lang="en-US" sz="2400" b="1" dirty="0" smtClean="0"/>
              <a:t>SNV</a:t>
            </a:r>
            <a:r>
              <a:rPr lang="en-US" sz="2400" dirty="0" smtClean="0"/>
              <a:t>s) - private mutations</a:t>
            </a:r>
            <a:endParaRPr lang="en-US" sz="2400" dirty="0"/>
          </a:p>
          <a:p>
            <a:r>
              <a:rPr lang="en-US" sz="2800" dirty="0" smtClean="0"/>
              <a:t>Short Insertions </a:t>
            </a:r>
            <a:r>
              <a:rPr lang="en-US" sz="2800" dirty="0"/>
              <a:t>or </a:t>
            </a:r>
            <a:r>
              <a:rPr lang="en-US" sz="2800" dirty="0" smtClean="0"/>
              <a:t>Deletions </a:t>
            </a:r>
            <a:r>
              <a:rPr lang="en-US" sz="2800" dirty="0"/>
              <a:t>(</a:t>
            </a:r>
            <a:r>
              <a:rPr lang="en-US" sz="2800" dirty="0" err="1"/>
              <a:t>indels</a:t>
            </a:r>
            <a:r>
              <a:rPr lang="en-US" sz="2800" dirty="0" smtClean="0"/>
              <a:t>)</a:t>
            </a:r>
          </a:p>
          <a:p>
            <a:r>
              <a:rPr lang="en-US" sz="2800" dirty="0" smtClean="0"/>
              <a:t>Copy Number Variations (CNVs)</a:t>
            </a:r>
            <a:endParaRPr lang="en-US" sz="2800" dirty="0"/>
          </a:p>
          <a:p>
            <a:r>
              <a:rPr lang="en-US" sz="2800" dirty="0" smtClean="0"/>
              <a:t>Larger Structural Variations </a:t>
            </a:r>
            <a:r>
              <a:rPr lang="en-US" sz="2800" dirty="0"/>
              <a:t>(SVs)</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52</a:t>
            </a:fld>
            <a:endParaRPr lang="en-US" dirty="0"/>
          </a:p>
        </p:txBody>
      </p:sp>
    </p:spTree>
    <p:extLst>
      <p:ext uri="{BB962C8B-B14F-4D97-AF65-F5344CB8AC3E}">
        <p14:creationId xmlns:p14="http://schemas.microsoft.com/office/powerpoint/2010/main" val="11719880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SNPs vs. SNVs</a:t>
            </a:r>
            <a:endParaRPr lang="en-US" dirty="0">
              <a:solidFill>
                <a:schemeClr val="accent2">
                  <a:lumMod val="50000"/>
                </a:schemeClr>
              </a:solidFill>
            </a:endParaRPr>
          </a:p>
        </p:txBody>
      </p:sp>
      <p:sp>
        <p:nvSpPr>
          <p:cNvPr id="3" name="Content Placeholder 2"/>
          <p:cNvSpPr>
            <a:spLocks noGrp="1"/>
          </p:cNvSpPr>
          <p:nvPr>
            <p:ph idx="1"/>
          </p:nvPr>
        </p:nvSpPr>
        <p:spPr>
          <a:xfrm>
            <a:off x="1639018" y="1600200"/>
            <a:ext cx="7418718" cy="5050766"/>
          </a:xfrm>
        </p:spPr>
        <p:txBody>
          <a:bodyPr>
            <a:normAutofit fontScale="77500" lnSpcReduction="20000"/>
          </a:bodyPr>
          <a:lstStyle/>
          <a:p>
            <a:pPr marL="0" indent="0">
              <a:buNone/>
            </a:pPr>
            <a:r>
              <a:rPr lang="en-US" dirty="0" smtClean="0"/>
              <a:t>Both </a:t>
            </a:r>
            <a:r>
              <a:rPr lang="en-US" dirty="0"/>
              <a:t>are </a:t>
            </a:r>
            <a:r>
              <a:rPr lang="en-US" dirty="0" smtClean="0"/>
              <a:t>aberrations </a:t>
            </a:r>
            <a:r>
              <a:rPr lang="en-US" dirty="0"/>
              <a:t>at a single </a:t>
            </a:r>
            <a:r>
              <a:rPr lang="en-US" dirty="0" smtClean="0"/>
              <a:t>nucleotide</a:t>
            </a:r>
          </a:p>
          <a:p>
            <a:r>
              <a:rPr lang="en-US" b="1" dirty="0" smtClean="0"/>
              <a:t>SNP</a:t>
            </a:r>
          </a:p>
          <a:p>
            <a:pPr lvl="1"/>
            <a:r>
              <a:rPr lang="en-US" dirty="0"/>
              <a:t>Aberration expected at the position for any member in the </a:t>
            </a:r>
            <a:r>
              <a:rPr lang="en-US" dirty="0" smtClean="0"/>
              <a:t>species (well-characterized)</a:t>
            </a:r>
          </a:p>
          <a:p>
            <a:pPr lvl="1"/>
            <a:r>
              <a:rPr lang="en-US" dirty="0" smtClean="0"/>
              <a:t>Occur in population at some frequency so expected at a given locus</a:t>
            </a:r>
          </a:p>
          <a:p>
            <a:pPr lvl="1"/>
            <a:r>
              <a:rPr lang="en-US" dirty="0" smtClean="0"/>
              <a:t>Validated </a:t>
            </a:r>
            <a:r>
              <a:rPr lang="en-US" dirty="0"/>
              <a:t>in </a:t>
            </a:r>
            <a:r>
              <a:rPr lang="en-US" dirty="0" smtClean="0"/>
              <a:t>population</a:t>
            </a:r>
          </a:p>
          <a:p>
            <a:pPr lvl="1"/>
            <a:r>
              <a:rPr lang="en-US" dirty="0" smtClean="0"/>
              <a:t>Catalogued in </a:t>
            </a:r>
            <a:r>
              <a:rPr lang="en-US" dirty="0" err="1" smtClean="0"/>
              <a:t>dbSNP</a:t>
            </a:r>
            <a:r>
              <a:rPr lang="en-US" dirty="0"/>
              <a:t> (http://www.ncbi.nlm.nih.gov/snp)</a:t>
            </a:r>
            <a:endParaRPr lang="en-US" dirty="0" smtClean="0"/>
          </a:p>
          <a:p>
            <a:r>
              <a:rPr lang="en-US" b="1" dirty="0" smtClean="0"/>
              <a:t>SNV</a:t>
            </a:r>
          </a:p>
          <a:p>
            <a:pPr lvl="1"/>
            <a:r>
              <a:rPr lang="en-US" dirty="0" smtClean="0"/>
              <a:t>Aberration seen </a:t>
            </a:r>
            <a:r>
              <a:rPr lang="en-US" dirty="0"/>
              <a:t>in </a:t>
            </a:r>
            <a:r>
              <a:rPr lang="en-US" dirty="0" smtClean="0"/>
              <a:t>only one individual (not well characterized)</a:t>
            </a:r>
          </a:p>
          <a:p>
            <a:pPr lvl="1"/>
            <a:r>
              <a:rPr lang="en-US" dirty="0" smtClean="0"/>
              <a:t>Occur at low frequency so not common</a:t>
            </a:r>
          </a:p>
          <a:p>
            <a:pPr lvl="1"/>
            <a:r>
              <a:rPr lang="en-US" dirty="0" smtClean="0"/>
              <a:t>Not validated in population</a:t>
            </a:r>
            <a:endParaRPr lang="en-US" dirty="0"/>
          </a:p>
          <a:p>
            <a:pPr marL="0" indent="0">
              <a:buNone/>
            </a:pPr>
            <a:r>
              <a:rPr lang="en-US" dirty="0"/>
              <a:t>Really a matter of frequency of occurrence</a:t>
            </a:r>
          </a:p>
          <a:p>
            <a:endParaRPr lang="en-US" dirty="0"/>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53</a:t>
            </a:fld>
            <a:endParaRPr lang="en-US" dirty="0"/>
          </a:p>
        </p:txBody>
      </p:sp>
    </p:spTree>
    <p:extLst>
      <p:ext uri="{BB962C8B-B14F-4D97-AF65-F5344CB8AC3E}">
        <p14:creationId xmlns:p14="http://schemas.microsoft.com/office/powerpoint/2010/main" val="2480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SNVs of interest</a:t>
            </a:r>
            <a:endParaRPr lang="en-US" dirty="0">
              <a:solidFill>
                <a:schemeClr val="accent2">
                  <a:lumMod val="50000"/>
                </a:schemeClr>
              </a:solidFill>
            </a:endParaRPr>
          </a:p>
        </p:txBody>
      </p:sp>
      <p:sp>
        <p:nvSpPr>
          <p:cNvPr id="3" name="Content Placeholder 2"/>
          <p:cNvSpPr>
            <a:spLocks noGrp="1"/>
          </p:cNvSpPr>
          <p:nvPr>
            <p:ph idx="1"/>
          </p:nvPr>
        </p:nvSpPr>
        <p:spPr>
          <a:xfrm>
            <a:off x="1716656" y="1600200"/>
            <a:ext cx="6970143" cy="4525963"/>
          </a:xfrm>
        </p:spPr>
        <p:txBody>
          <a:bodyPr>
            <a:normAutofit/>
          </a:bodyPr>
          <a:lstStyle/>
          <a:p>
            <a:r>
              <a:rPr lang="en-US" sz="2800" b="1" dirty="0" smtClean="0"/>
              <a:t>Non-synonymous</a:t>
            </a:r>
            <a:r>
              <a:rPr lang="en-US" sz="2800" dirty="0" smtClean="0"/>
              <a:t> mutations </a:t>
            </a:r>
          </a:p>
          <a:p>
            <a:pPr lvl="1"/>
            <a:r>
              <a:rPr lang="en-US" sz="2400" dirty="0" smtClean="0"/>
              <a:t>Result in amino acid change</a:t>
            </a:r>
          </a:p>
          <a:p>
            <a:pPr lvl="1"/>
            <a:r>
              <a:rPr lang="en-US" sz="2400" dirty="0" smtClean="0"/>
              <a:t>Impact </a:t>
            </a:r>
            <a:r>
              <a:rPr lang="en-US" sz="2400" dirty="0"/>
              <a:t>protein </a:t>
            </a:r>
            <a:r>
              <a:rPr lang="en-US" sz="2400" dirty="0" smtClean="0"/>
              <a:t>sequence</a:t>
            </a:r>
          </a:p>
          <a:p>
            <a:pPr lvl="1"/>
            <a:r>
              <a:rPr lang="en-US" sz="2400" dirty="0" smtClean="0"/>
              <a:t>Missense and nonsense mutations</a:t>
            </a:r>
          </a:p>
          <a:p>
            <a:r>
              <a:rPr lang="en-US" sz="2800" b="1" dirty="0" smtClean="0"/>
              <a:t>Somatic</a:t>
            </a:r>
            <a:r>
              <a:rPr lang="en-US" sz="2800" dirty="0" smtClean="0"/>
              <a:t> mutations in cancer</a:t>
            </a:r>
          </a:p>
          <a:p>
            <a:pPr lvl="1"/>
            <a:r>
              <a:rPr lang="en-US" sz="2400" dirty="0" smtClean="0"/>
              <a:t>Tumor-specific mutations</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54</a:t>
            </a:fld>
            <a:endParaRPr lang="en-US" dirty="0"/>
          </a:p>
        </p:txBody>
      </p:sp>
    </p:spTree>
    <p:extLst>
      <p:ext uri="{BB962C8B-B14F-4D97-AF65-F5344CB8AC3E}">
        <p14:creationId xmlns:p14="http://schemas.microsoft.com/office/powerpoint/2010/main" val="3092225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Catalogs of human genetic variation</a:t>
            </a:r>
            <a:endParaRPr lang="en-US" dirty="0">
              <a:solidFill>
                <a:schemeClr val="accent2">
                  <a:lumMod val="50000"/>
                </a:schemeClr>
              </a:solidFill>
            </a:endParaRPr>
          </a:p>
        </p:txBody>
      </p:sp>
      <p:sp>
        <p:nvSpPr>
          <p:cNvPr id="3" name="Content Placeholder 2"/>
          <p:cNvSpPr>
            <a:spLocks noGrp="1"/>
          </p:cNvSpPr>
          <p:nvPr>
            <p:ph idx="1"/>
          </p:nvPr>
        </p:nvSpPr>
        <p:spPr>
          <a:xfrm>
            <a:off x="1647644" y="1600200"/>
            <a:ext cx="7039155" cy="5033513"/>
          </a:xfrm>
        </p:spPr>
        <p:txBody>
          <a:bodyPr>
            <a:noAutofit/>
          </a:bodyPr>
          <a:lstStyle/>
          <a:p>
            <a:r>
              <a:rPr lang="en-US" sz="1500" b="1" dirty="0"/>
              <a:t>The 1000 Genomes </a:t>
            </a:r>
            <a:r>
              <a:rPr lang="en-US" sz="1500" b="1" dirty="0" smtClean="0"/>
              <a:t>Project</a:t>
            </a:r>
          </a:p>
          <a:p>
            <a:pPr lvl="1"/>
            <a:r>
              <a:rPr lang="en-US" sz="1500" dirty="0"/>
              <a:t>http://www.1000genomes.org</a:t>
            </a:r>
            <a:r>
              <a:rPr lang="en-US" sz="1500" dirty="0" smtClean="0"/>
              <a:t>/</a:t>
            </a:r>
          </a:p>
          <a:p>
            <a:pPr lvl="1"/>
            <a:r>
              <a:rPr lang="en-US" sz="1500" dirty="0"/>
              <a:t>SNPs and structural </a:t>
            </a:r>
            <a:r>
              <a:rPr lang="en-US" sz="1500" dirty="0" smtClean="0"/>
              <a:t>variants</a:t>
            </a:r>
          </a:p>
          <a:p>
            <a:pPr lvl="1"/>
            <a:r>
              <a:rPr lang="en-US" sz="1500" dirty="0"/>
              <a:t>genomes of about 2500 unidentified people from about 25 populations around the world will be sequenced using </a:t>
            </a:r>
            <a:r>
              <a:rPr lang="en-US" sz="1500" dirty="0" smtClean="0"/>
              <a:t>NGS technologies</a:t>
            </a:r>
          </a:p>
          <a:p>
            <a:r>
              <a:rPr lang="en-US" sz="1500" b="1" dirty="0" err="1" smtClean="0"/>
              <a:t>HapMap</a:t>
            </a:r>
            <a:endParaRPr lang="en-US" sz="1500" b="1" dirty="0" smtClean="0"/>
          </a:p>
          <a:p>
            <a:pPr lvl="1"/>
            <a:r>
              <a:rPr lang="en-US" sz="1500" dirty="0"/>
              <a:t>http://hapmap.ncbi.nlm.nih.gov</a:t>
            </a:r>
            <a:r>
              <a:rPr lang="en-US" sz="1500" dirty="0" smtClean="0"/>
              <a:t>/</a:t>
            </a:r>
          </a:p>
          <a:p>
            <a:pPr lvl="1"/>
            <a:r>
              <a:rPr lang="en-US" sz="1500" dirty="0"/>
              <a:t>identify and catalog genetic similarities and </a:t>
            </a:r>
            <a:r>
              <a:rPr lang="en-US" sz="1500" dirty="0" smtClean="0"/>
              <a:t>differences</a:t>
            </a:r>
          </a:p>
          <a:p>
            <a:r>
              <a:rPr lang="en-US" sz="1500" b="1" dirty="0" err="1" smtClean="0"/>
              <a:t>dbSNP</a:t>
            </a:r>
            <a:endParaRPr lang="en-US" sz="1500" b="1" dirty="0" smtClean="0"/>
          </a:p>
          <a:p>
            <a:pPr lvl="1"/>
            <a:r>
              <a:rPr lang="en-US" sz="1500" dirty="0"/>
              <a:t>http://www.ncbi.nlm.nih.gov/snp</a:t>
            </a:r>
            <a:r>
              <a:rPr lang="en-US" sz="1500" dirty="0" smtClean="0"/>
              <a:t>/</a:t>
            </a:r>
            <a:endParaRPr lang="en-US" sz="1500" dirty="0"/>
          </a:p>
          <a:p>
            <a:pPr lvl="1"/>
            <a:r>
              <a:rPr lang="en-US" sz="1500" dirty="0"/>
              <a:t>Database of </a:t>
            </a:r>
            <a:r>
              <a:rPr lang="en-US" sz="1500" dirty="0" smtClean="0"/>
              <a:t>SNPs </a:t>
            </a:r>
            <a:r>
              <a:rPr lang="en-US" sz="1500" dirty="0"/>
              <a:t>and multiple small-scale variations that include </a:t>
            </a:r>
            <a:r>
              <a:rPr lang="en-US" sz="1500" dirty="0" err="1" smtClean="0"/>
              <a:t>indels</a:t>
            </a:r>
            <a:r>
              <a:rPr lang="en-US" sz="1500" dirty="0"/>
              <a:t>, microsatellites, and non-polymorphic variants</a:t>
            </a:r>
          </a:p>
          <a:p>
            <a:r>
              <a:rPr lang="en-US" sz="1500" b="1" dirty="0" smtClean="0"/>
              <a:t>COSMIC</a:t>
            </a:r>
            <a:r>
              <a:rPr lang="en-US" sz="1500" dirty="0" smtClean="0"/>
              <a:t> </a:t>
            </a:r>
          </a:p>
          <a:p>
            <a:pPr lvl="1"/>
            <a:r>
              <a:rPr lang="en-US" sz="1500" dirty="0"/>
              <a:t>http://www.sanger.ac.uk/genetics/CGP/cosmic</a:t>
            </a:r>
            <a:r>
              <a:rPr lang="en-US" sz="1500" dirty="0" smtClean="0"/>
              <a:t>/</a:t>
            </a:r>
          </a:p>
          <a:p>
            <a:pPr lvl="1"/>
            <a:r>
              <a:rPr lang="en-US" sz="1500" dirty="0" smtClean="0"/>
              <a:t>Catalog </a:t>
            </a:r>
            <a:r>
              <a:rPr lang="en-US" sz="1500" dirty="0"/>
              <a:t>of Somatic Mutations in </a:t>
            </a:r>
            <a:r>
              <a:rPr lang="en-US" sz="1500" dirty="0" smtClean="0"/>
              <a:t>Cancer</a:t>
            </a:r>
          </a:p>
          <a:p>
            <a:r>
              <a:rPr lang="en-US" sz="1500" b="1" dirty="0" smtClean="0"/>
              <a:t>TCGA</a:t>
            </a:r>
            <a:r>
              <a:rPr lang="en-US" sz="1500" dirty="0" smtClean="0"/>
              <a:t> </a:t>
            </a:r>
            <a:endParaRPr lang="en-US" sz="1500" dirty="0"/>
          </a:p>
          <a:p>
            <a:pPr lvl="1"/>
            <a:r>
              <a:rPr lang="en-US" sz="1500" dirty="0"/>
              <a:t>http://cancergenome.nih.gov</a:t>
            </a:r>
            <a:r>
              <a:rPr lang="en-US" sz="1500" dirty="0" smtClean="0"/>
              <a:t>/</a:t>
            </a:r>
          </a:p>
          <a:p>
            <a:pPr lvl="1"/>
            <a:r>
              <a:rPr lang="en-US" sz="1500" dirty="0"/>
              <a:t>The Cancer Genome Atlas researchers are mapping the genetic changes in 20 </a:t>
            </a:r>
            <a:r>
              <a:rPr lang="en-US" sz="1500" dirty="0" smtClean="0"/>
              <a:t>selected cancers</a:t>
            </a:r>
            <a:endParaRPr lang="en-US" sz="1500" dirty="0"/>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dirty="0"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55</a:t>
            </a:fld>
            <a:endParaRPr lang="en-US" dirty="0"/>
          </a:p>
        </p:txBody>
      </p:sp>
    </p:spTree>
    <p:extLst>
      <p:ext uri="{BB962C8B-B14F-4D97-AF65-F5344CB8AC3E}">
        <p14:creationId xmlns:p14="http://schemas.microsoft.com/office/powerpoint/2010/main" val="471693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Challenges of accurate </a:t>
            </a:r>
            <a:br>
              <a:rPr lang="en-US" dirty="0" smtClean="0">
                <a:solidFill>
                  <a:schemeClr val="accent2">
                    <a:lumMod val="50000"/>
                  </a:schemeClr>
                </a:solidFill>
              </a:rPr>
            </a:br>
            <a:r>
              <a:rPr lang="en-US" dirty="0" smtClean="0">
                <a:solidFill>
                  <a:schemeClr val="accent2">
                    <a:lumMod val="50000"/>
                  </a:schemeClr>
                </a:solidFill>
              </a:rPr>
              <a:t>somatic variant calling</a:t>
            </a:r>
            <a:endParaRPr lang="en-US" dirty="0">
              <a:solidFill>
                <a:schemeClr val="accent2">
                  <a:lumMod val="50000"/>
                </a:schemeClr>
              </a:solidFill>
            </a:endParaRPr>
          </a:p>
        </p:txBody>
      </p:sp>
      <p:sp>
        <p:nvSpPr>
          <p:cNvPr id="3" name="Content Placeholder 2"/>
          <p:cNvSpPr>
            <a:spLocks noGrp="1"/>
          </p:cNvSpPr>
          <p:nvPr>
            <p:ph idx="1"/>
          </p:nvPr>
        </p:nvSpPr>
        <p:spPr>
          <a:xfrm>
            <a:off x="1630392" y="1600200"/>
            <a:ext cx="7056408" cy="4525963"/>
          </a:xfrm>
        </p:spPr>
        <p:txBody>
          <a:bodyPr>
            <a:normAutofit/>
          </a:bodyPr>
          <a:lstStyle/>
          <a:p>
            <a:pPr marL="0" indent="0">
              <a:buNone/>
            </a:pPr>
            <a:r>
              <a:rPr lang="en-US" sz="2800" dirty="0" smtClean="0"/>
              <a:t>Not as simple as identifying sites with a variant allele in the tumor not present in the normal</a:t>
            </a:r>
          </a:p>
          <a:p>
            <a:r>
              <a:rPr lang="en-US" sz="2800" dirty="0" smtClean="0"/>
              <a:t>Artifacts from PCR amplification or targeted (</a:t>
            </a:r>
            <a:r>
              <a:rPr lang="en-US" sz="2800" dirty="0" err="1" smtClean="0"/>
              <a:t>exome</a:t>
            </a:r>
            <a:r>
              <a:rPr lang="en-US" sz="2800" dirty="0" smtClean="0"/>
              <a:t>) capture</a:t>
            </a:r>
          </a:p>
          <a:p>
            <a:r>
              <a:rPr lang="en-US" sz="2800" dirty="0" smtClean="0"/>
              <a:t>Machine sequencing errors</a:t>
            </a:r>
          </a:p>
          <a:p>
            <a:r>
              <a:rPr lang="en-US" sz="2800" dirty="0" smtClean="0"/>
              <a:t>Incorrect local alignment of reads</a:t>
            </a:r>
          </a:p>
          <a:p>
            <a:r>
              <a:rPr lang="en-US" sz="2800" dirty="0" smtClean="0"/>
              <a:t>Tumor heterogeneity</a:t>
            </a:r>
          </a:p>
          <a:p>
            <a:r>
              <a:rPr lang="en-US" sz="2800" dirty="0" smtClean="0"/>
              <a:t>Tumor-normal cross-contamination</a:t>
            </a:r>
            <a:endParaRPr lang="en-US" sz="2800" dirty="0"/>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56</a:t>
            </a:fld>
            <a:endParaRPr lang="en-US" dirty="0"/>
          </a:p>
        </p:txBody>
      </p:sp>
    </p:spTree>
    <p:extLst>
      <p:ext uri="{BB962C8B-B14F-4D97-AF65-F5344CB8AC3E}">
        <p14:creationId xmlns:p14="http://schemas.microsoft.com/office/powerpoint/2010/main" val="2829043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A framework for variation discovery</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57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6400800" cy="4742688"/>
          </a:xfrm>
          <a:prstGeom prst="rect">
            <a:avLst/>
          </a:prstGeom>
        </p:spPr>
      </p:pic>
      <p:sp>
        <p:nvSpPr>
          <p:cNvPr id="9" name="Rectangle 8"/>
          <p:cNvSpPr/>
          <p:nvPr/>
        </p:nvSpPr>
        <p:spPr>
          <a:xfrm>
            <a:off x="139700" y="6096000"/>
            <a:ext cx="9004300" cy="461665"/>
          </a:xfrm>
          <a:prstGeom prst="rect">
            <a:avLst/>
          </a:prstGeom>
        </p:spPr>
        <p:txBody>
          <a:bodyPr wrap="square">
            <a:spAutoFit/>
          </a:bodyPr>
          <a:lstStyle/>
          <a:p>
            <a:r>
              <a:rPr lang="en-US" sz="1200" dirty="0" err="1">
                <a:solidFill>
                  <a:prstClr val="black"/>
                </a:solidFill>
              </a:rPr>
              <a:t>DePristo</a:t>
            </a:r>
            <a:r>
              <a:rPr lang="en-US" sz="1200" dirty="0">
                <a:solidFill>
                  <a:prstClr val="black"/>
                </a:solidFill>
              </a:rPr>
              <a:t>, M.A. et al. A framework for variation discovery and genotyping using next-generation DNA sequencing data. Nat Genet. 43(5):491-8. PMID: 21478889 (2011).</a:t>
            </a:r>
          </a:p>
        </p:txBody>
      </p:sp>
    </p:spTree>
    <p:extLst>
      <p:ext uri="{BB962C8B-B14F-4D97-AF65-F5344CB8AC3E}">
        <p14:creationId xmlns:p14="http://schemas.microsoft.com/office/powerpoint/2010/main" val="4136622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A framework for variation discovery</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Variant Calling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D52C04-6398-4687-87AB-ADE5F421F836}" type="slidenum">
              <a:rPr lang="en-US" smtClean="0">
                <a:solidFill>
                  <a:prstClr val="black">
                    <a:tint val="75000"/>
                  </a:prstClr>
                </a:solidFill>
              </a:rPr>
              <a:pPr/>
              <a:t>58</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71600"/>
            <a:ext cx="6400800" cy="4742688"/>
          </a:xfrm>
          <a:prstGeom prst="rect">
            <a:avLst/>
          </a:prstGeom>
        </p:spPr>
      </p:pic>
      <p:sp>
        <p:nvSpPr>
          <p:cNvPr id="9" name="Rectangle 8"/>
          <p:cNvSpPr/>
          <p:nvPr/>
        </p:nvSpPr>
        <p:spPr>
          <a:xfrm>
            <a:off x="139700" y="6096000"/>
            <a:ext cx="9004300" cy="461665"/>
          </a:xfrm>
          <a:prstGeom prst="rect">
            <a:avLst/>
          </a:prstGeom>
        </p:spPr>
        <p:txBody>
          <a:bodyPr wrap="square">
            <a:spAutoFit/>
          </a:bodyPr>
          <a:lstStyle/>
          <a:p>
            <a:r>
              <a:rPr lang="en-US" sz="1200" dirty="0" err="1">
                <a:solidFill>
                  <a:prstClr val="black"/>
                </a:solidFill>
              </a:rPr>
              <a:t>DePristo</a:t>
            </a:r>
            <a:r>
              <a:rPr lang="en-US" sz="1200" dirty="0">
                <a:solidFill>
                  <a:prstClr val="black"/>
                </a:solidFill>
              </a:rPr>
              <a:t>, M.A. et al. A framework for variation discovery and genotyping using next-generation DNA sequencing data. Nat Genet. 43(5):491-8. PMID: 21478889 (2011).</a:t>
            </a:r>
          </a:p>
        </p:txBody>
      </p:sp>
      <p:sp>
        <p:nvSpPr>
          <p:cNvPr id="10" name="Rectangle 9"/>
          <p:cNvSpPr/>
          <p:nvPr/>
        </p:nvSpPr>
        <p:spPr>
          <a:xfrm>
            <a:off x="3124200" y="1371600"/>
            <a:ext cx="48006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5674051"/>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98378" y="1419285"/>
            <a:ext cx="4724400" cy="4247317"/>
          </a:xfrm>
          <a:prstGeom prst="rect">
            <a:avLst/>
          </a:prstGeom>
          <a:noFill/>
        </p:spPr>
        <p:txBody>
          <a:bodyPr wrap="square" rtlCol="0">
            <a:spAutoFit/>
          </a:bodyPr>
          <a:lstStyle/>
          <a:p>
            <a:r>
              <a:rPr lang="en-US" b="1" dirty="0" smtClean="0"/>
              <a:t>Phase 1:  Mapping</a:t>
            </a:r>
          </a:p>
          <a:p>
            <a:endParaRPr lang="en-US" b="1" dirty="0" smtClean="0"/>
          </a:p>
          <a:p>
            <a:pPr marL="285750" indent="-285750">
              <a:buFont typeface="Arial" pitchFamily="34" charset="0"/>
              <a:buChar char="•"/>
            </a:pPr>
            <a:r>
              <a:rPr lang="en-US" dirty="0" smtClean="0"/>
              <a:t>Place </a:t>
            </a:r>
            <a:r>
              <a:rPr lang="en-US" dirty="0"/>
              <a:t>reads with an initial alignment on the reference </a:t>
            </a:r>
            <a:r>
              <a:rPr lang="en-US" dirty="0" smtClean="0"/>
              <a:t>genome using mapping </a:t>
            </a:r>
            <a:r>
              <a:rPr lang="en-US" dirty="0"/>
              <a:t>algorithms </a:t>
            </a:r>
            <a:endParaRPr lang="en-US" dirty="0" smtClean="0"/>
          </a:p>
          <a:p>
            <a:pPr marL="285750" indent="-285750">
              <a:buFont typeface="Arial" pitchFamily="34" charset="0"/>
              <a:buChar char="•"/>
            </a:pPr>
            <a:r>
              <a:rPr lang="en-US" dirty="0" smtClean="0"/>
              <a:t>Refine initial alignments</a:t>
            </a:r>
          </a:p>
          <a:p>
            <a:pPr marL="742950" lvl="1" indent="-285750">
              <a:buFont typeface="Arial" pitchFamily="34" charset="0"/>
              <a:buChar char="•"/>
            </a:pPr>
            <a:r>
              <a:rPr lang="en-US" dirty="0" smtClean="0"/>
              <a:t>local realignment around </a:t>
            </a:r>
            <a:r>
              <a:rPr lang="en-US" dirty="0" err="1" smtClean="0"/>
              <a:t>indels</a:t>
            </a:r>
            <a:endParaRPr lang="en-US" dirty="0" smtClean="0"/>
          </a:p>
          <a:p>
            <a:pPr marL="742950" lvl="1" indent="-285750">
              <a:buFont typeface="Arial" pitchFamily="34" charset="0"/>
              <a:buChar char="•"/>
            </a:pPr>
            <a:r>
              <a:rPr lang="en-US" dirty="0"/>
              <a:t>molecular duplicates are </a:t>
            </a:r>
            <a:r>
              <a:rPr lang="en-US" dirty="0" smtClean="0"/>
              <a:t>eliminated</a:t>
            </a:r>
          </a:p>
          <a:p>
            <a:pPr marL="285750" indent="-285750">
              <a:buFont typeface="Arial" pitchFamily="34" charset="0"/>
              <a:buChar char="•"/>
            </a:pPr>
            <a:r>
              <a:rPr lang="en-US" dirty="0" smtClean="0"/>
              <a:t>Generate the </a:t>
            </a:r>
            <a:r>
              <a:rPr lang="en-US" dirty="0"/>
              <a:t>technology-independent SAM/BAM </a:t>
            </a:r>
            <a:r>
              <a:rPr lang="en-US" dirty="0" smtClean="0"/>
              <a:t>alignment map format</a:t>
            </a:r>
          </a:p>
          <a:p>
            <a:endParaRPr lang="en-US" dirty="0" smtClean="0"/>
          </a:p>
          <a:p>
            <a:endParaRPr lang="en-US" dirty="0"/>
          </a:p>
          <a:p>
            <a:r>
              <a:rPr lang="en-US" dirty="0" smtClean="0"/>
              <a:t>Accurate mapping crucial for variation discovery</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8736594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A framework for variation discovery</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Variant Calling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D52C04-6398-4687-87AB-ADE5F421F836}" type="slidenum">
              <a:rPr lang="en-US" smtClean="0">
                <a:solidFill>
                  <a:prstClr val="black">
                    <a:tint val="75000"/>
                  </a:prstClr>
                </a:solidFill>
              </a:rPr>
              <a:pPr/>
              <a:t>59</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371600"/>
            <a:ext cx="6400800" cy="4742688"/>
          </a:xfrm>
          <a:prstGeom prst="rect">
            <a:avLst/>
          </a:prstGeom>
        </p:spPr>
      </p:pic>
      <p:sp>
        <p:nvSpPr>
          <p:cNvPr id="9" name="Rectangle 8"/>
          <p:cNvSpPr/>
          <p:nvPr/>
        </p:nvSpPr>
        <p:spPr>
          <a:xfrm>
            <a:off x="139700" y="6096000"/>
            <a:ext cx="9004300" cy="461665"/>
          </a:xfrm>
          <a:prstGeom prst="rect">
            <a:avLst/>
          </a:prstGeom>
        </p:spPr>
        <p:txBody>
          <a:bodyPr wrap="square">
            <a:spAutoFit/>
          </a:bodyPr>
          <a:lstStyle/>
          <a:p>
            <a:r>
              <a:rPr lang="en-US" sz="1200" dirty="0" err="1">
                <a:solidFill>
                  <a:prstClr val="black"/>
                </a:solidFill>
              </a:rPr>
              <a:t>DePristo</a:t>
            </a:r>
            <a:r>
              <a:rPr lang="en-US" sz="1200" dirty="0">
                <a:solidFill>
                  <a:prstClr val="black"/>
                </a:solidFill>
              </a:rPr>
              <a:t>, M.A. et al. A framework for variation discovery and genotyping using next-generation DNA sequencing data. Nat Genet. 43(5):491-8. PMID: 21478889 (2011).</a:t>
            </a:r>
          </a:p>
        </p:txBody>
      </p:sp>
      <p:sp>
        <p:nvSpPr>
          <p:cNvPr id="10" name="Rectangle 9"/>
          <p:cNvSpPr/>
          <p:nvPr/>
        </p:nvSpPr>
        <p:spPr>
          <a:xfrm>
            <a:off x="3124200" y="1371600"/>
            <a:ext cx="48006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5674051"/>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98378" y="1419285"/>
            <a:ext cx="4724400" cy="2585323"/>
          </a:xfrm>
          <a:prstGeom prst="rect">
            <a:avLst/>
          </a:prstGeom>
          <a:noFill/>
        </p:spPr>
        <p:txBody>
          <a:bodyPr wrap="square" rtlCol="0">
            <a:spAutoFit/>
          </a:bodyPr>
          <a:lstStyle/>
          <a:p>
            <a:r>
              <a:rPr lang="en-US" b="1" dirty="0" smtClean="0"/>
              <a:t>Phase 2:  Discovery of raw variants</a:t>
            </a:r>
          </a:p>
          <a:p>
            <a:endParaRPr lang="en-US" b="1" dirty="0" smtClean="0"/>
          </a:p>
          <a:p>
            <a:pPr marL="285750" indent="-285750">
              <a:buFont typeface="Arial" pitchFamily="34" charset="0"/>
              <a:buChar char="•"/>
            </a:pPr>
            <a:r>
              <a:rPr lang="en-US" dirty="0" smtClean="0"/>
              <a:t>Analysis-ready </a:t>
            </a:r>
            <a:r>
              <a:rPr lang="en-US" dirty="0"/>
              <a:t>SAM/BAM files are analyzed to discover all sites with statistical evidence for an alternate allele </a:t>
            </a:r>
            <a:r>
              <a:rPr lang="en-US" dirty="0" smtClean="0"/>
              <a:t>present among </a:t>
            </a:r>
            <a:r>
              <a:rPr lang="en-US" dirty="0"/>
              <a:t>the </a:t>
            </a:r>
            <a:r>
              <a:rPr lang="en-US" dirty="0" smtClean="0"/>
              <a:t>samples</a:t>
            </a:r>
          </a:p>
          <a:p>
            <a:pPr marL="285750" indent="-285750">
              <a:buFont typeface="Arial" pitchFamily="34" charset="0"/>
              <a:buChar char="•"/>
            </a:pPr>
            <a:r>
              <a:rPr lang="en-US" dirty="0" smtClean="0"/>
              <a:t>SNPs</a:t>
            </a:r>
            <a:r>
              <a:rPr lang="en-US" dirty="0"/>
              <a:t>, </a:t>
            </a:r>
            <a:r>
              <a:rPr lang="en-US" dirty="0" smtClean="0"/>
              <a:t>SNVs, short </a:t>
            </a:r>
            <a:r>
              <a:rPr lang="en-US" dirty="0" err="1"/>
              <a:t>indels</a:t>
            </a:r>
            <a:r>
              <a:rPr lang="en-US" dirty="0"/>
              <a:t>, and </a:t>
            </a:r>
            <a:r>
              <a:rPr lang="en-US" dirty="0" smtClean="0"/>
              <a:t>SVs</a:t>
            </a:r>
          </a:p>
          <a:p>
            <a:endParaRPr lang="en-US" dirty="0" smtClean="0"/>
          </a:p>
          <a:p>
            <a:endParaRPr lang="en-US" dirty="0"/>
          </a:p>
        </p:txBody>
      </p:sp>
      <p:sp>
        <p:nvSpPr>
          <p:cNvPr id="3" name="Rectangle 2"/>
          <p:cNvSpPr/>
          <p:nvPr/>
        </p:nvSpPr>
        <p:spPr>
          <a:xfrm>
            <a:off x="-1295400" y="1219200"/>
            <a:ext cx="1981200" cy="489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828800"/>
            <a:ext cx="457200" cy="428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1600200"/>
            <a:ext cx="2584450" cy="2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95600" y="1905000"/>
            <a:ext cx="304800" cy="3997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62200" y="5674051"/>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48626" y="3048000"/>
            <a:ext cx="474810" cy="261610"/>
          </a:xfrm>
          <a:prstGeom prst="rect">
            <a:avLst/>
          </a:prstGeom>
        </p:spPr>
        <p:txBody>
          <a:bodyPr wrap="none">
            <a:spAutoFit/>
          </a:bodyPr>
          <a:lstStyle/>
          <a:p>
            <a:r>
              <a:rPr lang="en-US" sz="1100" dirty="0"/>
              <a:t>SNVs</a:t>
            </a:r>
          </a:p>
        </p:txBody>
      </p:sp>
    </p:spTree>
    <p:extLst>
      <p:ext uri="{BB962C8B-B14F-4D97-AF65-F5344CB8AC3E}">
        <p14:creationId xmlns:p14="http://schemas.microsoft.com/office/powerpoint/2010/main" val="278312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grpSp>
        <p:nvGrpSpPr>
          <p:cNvPr id="15" name="Group 14"/>
          <p:cNvGrpSpPr/>
          <p:nvPr/>
        </p:nvGrpSpPr>
        <p:grpSpPr>
          <a:xfrm>
            <a:off x="1828800" y="1828800"/>
            <a:ext cx="6477000" cy="458788"/>
            <a:chOff x="1828800" y="1828800"/>
            <a:chExt cx="6477000" cy="458788"/>
          </a:xfrm>
        </p:grpSpPr>
        <p:cxnSp>
          <p:nvCxnSpPr>
            <p:cNvPr id="7" name="Straight Connector 6"/>
            <p:cNvCxnSpPr/>
            <p:nvPr/>
          </p:nvCxnSpPr>
          <p:spPr>
            <a:xfrm>
              <a:off x="1981200" y="18288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28800" y="19812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81200" y="21336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33600" y="2286000"/>
              <a:ext cx="61722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sp>
        <p:nvSpPr>
          <p:cNvPr id="13" name="Subtitle 2"/>
          <p:cNvSpPr txBox="1">
            <a:spLocks/>
          </p:cNvSpPr>
          <p:nvPr/>
        </p:nvSpPr>
        <p:spPr>
          <a:xfrm>
            <a:off x="1059180" y="2971800"/>
            <a:ext cx="265557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Complete g</a:t>
            </a:r>
            <a:r>
              <a:rPr lang="en-US" sz="1730" dirty="0" err="1">
                <a:solidFill>
                  <a:prstClr val="black"/>
                </a:solidFill>
                <a:latin typeface="Gill Sans MT"/>
              </a:rPr>
              <a:t>enome copies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grpSp>
        <p:nvGrpSpPr>
          <p:cNvPr id="17" name="Group 16"/>
          <p:cNvGrpSpPr/>
          <p:nvPr/>
        </p:nvGrpSpPr>
        <p:grpSpPr>
          <a:xfrm>
            <a:off x="1600200" y="1823242"/>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Tree>
    <p:extLst>
      <p:ext uri="{BB962C8B-B14F-4D97-AF65-F5344CB8AC3E}">
        <p14:creationId xmlns:p14="http://schemas.microsoft.com/office/powerpoint/2010/main" val="65285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hold" nodeType="clickEffect">
                                  <p:stCondLst>
                                    <p:cond delay="500"/>
                                  </p:stCondLst>
                                  <p:childTnLst>
                                    <p:animClr clrSpc="rgb" dir="cw">
                                      <p:cBhvr override="childStyle">
                                        <p:cTn id="22" dur="250" autoRev="1" fill="remove"/>
                                        <p:tgtEl>
                                          <p:spTgt spid="12"/>
                                        </p:tgtEl>
                                        <p:attrNameLst>
                                          <p:attrName>style.color</p:attrName>
                                        </p:attrNameLst>
                                      </p:cBhvr>
                                      <p:to>
                                        <a:srgbClr val="FFFFC4"/>
                                      </p:to>
                                    </p:animClr>
                                    <p:animClr clrSpc="rgb" dir="cw">
                                      <p:cBhvr>
                                        <p:cTn id="23" dur="250" autoRev="1" fill="remove"/>
                                        <p:tgtEl>
                                          <p:spTgt spid="12"/>
                                        </p:tgtEl>
                                        <p:attrNameLst>
                                          <p:attrName>fillcolor</p:attrName>
                                        </p:attrNameLst>
                                      </p:cBhvr>
                                      <p:to>
                                        <a:srgbClr val="FFFFC4"/>
                                      </p:to>
                                    </p:animClr>
                                    <p:set>
                                      <p:cBhvr>
                                        <p:cTn id="24" dur="250" autoRev="1" fill="remove"/>
                                        <p:tgtEl>
                                          <p:spTgt spid="12"/>
                                        </p:tgtEl>
                                        <p:attrNameLst>
                                          <p:attrName>fill.type</p:attrName>
                                        </p:attrNameLst>
                                      </p:cBhvr>
                                      <p:to>
                                        <p:strVal val="solid"/>
                                      </p:to>
                                    </p:set>
                                    <p:set>
                                      <p:cBhvr>
                                        <p:cTn id="25" dur="250" autoRev="1" fill="remove"/>
                                        <p:tgtEl>
                                          <p:spTgt spid="12"/>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2" name="Gunshot"/>
                                        </p:tgtEl>
                                      </p:cMediaNode>
                                    </p:audio>
                                  </p:sub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1000"/>
                            </p:stCondLst>
                            <p:childTnLst>
                              <p:par>
                                <p:cTn id="33" presetID="9" presetClass="exit" presetSubtype="0" fill="hold" grpId="0" nodeType="afterEffect">
                                  <p:stCondLst>
                                    <p:cond delay="50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par>
                          <p:cTn id="36" fill="hold">
                            <p:stCondLst>
                              <p:cond delay="2000"/>
                            </p:stCondLst>
                            <p:childTnLst>
                              <p:par>
                                <p:cTn id="37" presetID="9" presetClass="entr" presetSubtype="0" fill="hold" grpId="0" nodeType="afterEffect">
                                  <p:stCondLst>
                                    <p:cond delay="500"/>
                                  </p:stCondLst>
                                  <p:childTnLst>
                                    <p:set>
                                      <p:cBhvr>
                                        <p:cTn id="38" dur="1" fill="hold">
                                          <p:stCondLst>
                                            <p:cond delay="0"/>
                                          </p:stCondLst>
                                        </p:cTn>
                                        <p:tgtEl>
                                          <p:spTgt spid="72"/>
                                        </p:tgtEl>
                                        <p:attrNameLst>
                                          <p:attrName>style.visibility</p:attrName>
                                        </p:attrNameLst>
                                      </p:cBhvr>
                                      <p:to>
                                        <p:strVal val="visible"/>
                                      </p:to>
                                    </p:set>
                                    <p:animEffect transition="in" filter="dissolve">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7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rPr>
              <a:t>A framework for variation discovery</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Variant Calling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D52C04-6398-4687-87AB-ADE5F421F836}" type="slidenum">
              <a:rPr lang="en-US" smtClean="0">
                <a:solidFill>
                  <a:prstClr val="black">
                    <a:tint val="75000"/>
                  </a:prstClr>
                </a:solidFill>
              </a:rPr>
              <a:pPr/>
              <a:t>60</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371600"/>
            <a:ext cx="6400800" cy="4742688"/>
          </a:xfrm>
          <a:prstGeom prst="rect">
            <a:avLst/>
          </a:prstGeom>
        </p:spPr>
      </p:pic>
      <p:sp>
        <p:nvSpPr>
          <p:cNvPr id="9" name="Rectangle 8"/>
          <p:cNvSpPr/>
          <p:nvPr/>
        </p:nvSpPr>
        <p:spPr>
          <a:xfrm>
            <a:off x="139700" y="6096000"/>
            <a:ext cx="9004300" cy="461665"/>
          </a:xfrm>
          <a:prstGeom prst="rect">
            <a:avLst/>
          </a:prstGeom>
        </p:spPr>
        <p:txBody>
          <a:bodyPr wrap="square">
            <a:spAutoFit/>
          </a:bodyPr>
          <a:lstStyle/>
          <a:p>
            <a:r>
              <a:rPr lang="en-US" sz="1200" dirty="0" err="1">
                <a:solidFill>
                  <a:prstClr val="black"/>
                </a:solidFill>
              </a:rPr>
              <a:t>DePristo</a:t>
            </a:r>
            <a:r>
              <a:rPr lang="en-US" sz="1200" dirty="0">
                <a:solidFill>
                  <a:prstClr val="black"/>
                </a:solidFill>
              </a:rPr>
              <a:t>, M.A. et al. A framework for variation discovery and genotyping using next-generation DNA sequencing data. Nat Genet. 43(5):491-8. PMID: 21478889 (2011).</a:t>
            </a:r>
          </a:p>
        </p:txBody>
      </p:sp>
      <p:sp>
        <p:nvSpPr>
          <p:cNvPr id="10" name="Rectangle 9"/>
          <p:cNvSpPr/>
          <p:nvPr/>
        </p:nvSpPr>
        <p:spPr>
          <a:xfrm>
            <a:off x="3124200" y="1371600"/>
            <a:ext cx="48006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5674051"/>
            <a:ext cx="457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98378" y="1419285"/>
            <a:ext cx="4724400" cy="3139321"/>
          </a:xfrm>
          <a:prstGeom prst="rect">
            <a:avLst/>
          </a:prstGeom>
          <a:noFill/>
        </p:spPr>
        <p:txBody>
          <a:bodyPr wrap="square" rtlCol="0">
            <a:spAutoFit/>
          </a:bodyPr>
          <a:lstStyle/>
          <a:p>
            <a:r>
              <a:rPr lang="en-US" b="1" dirty="0" smtClean="0"/>
              <a:t>Phase 3:  Discovery of analysis-ready variants</a:t>
            </a:r>
          </a:p>
          <a:p>
            <a:endParaRPr lang="en-US" b="1" dirty="0" smtClean="0"/>
          </a:p>
          <a:p>
            <a:pPr marL="285750" indent="-285750">
              <a:buFont typeface="Arial" pitchFamily="34" charset="0"/>
              <a:buChar char="•"/>
            </a:pPr>
            <a:r>
              <a:rPr lang="en-US" dirty="0"/>
              <a:t>technical covariates, known sites of variation, genotypes for </a:t>
            </a:r>
            <a:r>
              <a:rPr lang="en-US" dirty="0" smtClean="0"/>
              <a:t>individuals, linkage </a:t>
            </a:r>
            <a:r>
              <a:rPr lang="en-US" dirty="0"/>
              <a:t>disequilibrium, and family and population structure are integrated with </a:t>
            </a:r>
            <a:r>
              <a:rPr lang="en-US" dirty="0" smtClean="0"/>
              <a:t>the raw </a:t>
            </a:r>
            <a:r>
              <a:rPr lang="en-US" dirty="0"/>
              <a:t>variant calls from </a:t>
            </a:r>
            <a:r>
              <a:rPr lang="en-US" dirty="0" smtClean="0"/>
              <a:t>Phase </a:t>
            </a:r>
            <a:r>
              <a:rPr lang="en-US" dirty="0"/>
              <a:t>2 to separate true polymorphic sites from </a:t>
            </a:r>
            <a:r>
              <a:rPr lang="en-US" dirty="0" smtClean="0"/>
              <a:t>machine artifacts</a:t>
            </a:r>
          </a:p>
          <a:p>
            <a:pPr marL="285750" indent="-285750">
              <a:buFont typeface="Arial" pitchFamily="34" charset="0"/>
              <a:buChar char="•"/>
            </a:pPr>
            <a:r>
              <a:rPr lang="en-US" dirty="0" smtClean="0"/>
              <a:t>at </a:t>
            </a:r>
            <a:r>
              <a:rPr lang="en-US" dirty="0"/>
              <a:t>these sites high-quality genotypes are determined for all samples</a:t>
            </a:r>
            <a:endParaRPr lang="en-US" dirty="0" smtClean="0"/>
          </a:p>
          <a:p>
            <a:endParaRPr lang="en-US" dirty="0"/>
          </a:p>
        </p:txBody>
      </p:sp>
      <p:sp>
        <p:nvSpPr>
          <p:cNvPr id="3" name="Rectangle 2"/>
          <p:cNvSpPr/>
          <p:nvPr/>
        </p:nvSpPr>
        <p:spPr>
          <a:xfrm>
            <a:off x="-3276600" y="1219200"/>
            <a:ext cx="4267200" cy="489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828800"/>
            <a:ext cx="457200" cy="4285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1600200"/>
            <a:ext cx="2584450" cy="2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11190" y="2133600"/>
            <a:ext cx="474810" cy="261610"/>
          </a:xfrm>
          <a:prstGeom prst="rect">
            <a:avLst/>
          </a:prstGeom>
        </p:spPr>
        <p:txBody>
          <a:bodyPr wrap="none">
            <a:spAutoFit/>
          </a:bodyPr>
          <a:lstStyle/>
          <a:p>
            <a:r>
              <a:rPr lang="en-US" sz="1100" dirty="0"/>
              <a:t>SNVs</a:t>
            </a:r>
          </a:p>
        </p:txBody>
      </p:sp>
    </p:spTree>
    <p:extLst>
      <p:ext uri="{BB962C8B-B14F-4D97-AF65-F5344CB8AC3E}">
        <p14:creationId xmlns:p14="http://schemas.microsoft.com/office/powerpoint/2010/main" val="941871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SNV Filtering</a:t>
            </a:r>
            <a:endParaRPr lang="en-US" dirty="0">
              <a:solidFill>
                <a:schemeClr val="accent2">
                  <a:lumMod val="50000"/>
                </a:schemeClr>
              </a:solidFill>
            </a:endParaRPr>
          </a:p>
        </p:txBody>
      </p:sp>
      <p:sp>
        <p:nvSpPr>
          <p:cNvPr id="3" name="Content Placeholder 2"/>
          <p:cNvSpPr>
            <a:spLocks noGrp="1"/>
          </p:cNvSpPr>
          <p:nvPr>
            <p:ph idx="1"/>
          </p:nvPr>
        </p:nvSpPr>
        <p:spPr>
          <a:xfrm>
            <a:off x="1319842" y="1259702"/>
            <a:ext cx="4839657" cy="4525963"/>
          </a:xfrm>
        </p:spPr>
        <p:txBody>
          <a:bodyPr>
            <a:normAutofit fontScale="92500"/>
          </a:bodyPr>
          <a:lstStyle/>
          <a:p>
            <a:pPr marL="457200" lvl="1" indent="0">
              <a:buNone/>
            </a:pPr>
            <a:r>
              <a:rPr lang="en-US" sz="2000" dirty="0" smtClean="0"/>
              <a:t>Pre-processing in the mapping phase and SNV filtering help minimize false positives</a:t>
            </a:r>
            <a:endParaRPr lang="en-US" sz="2000" dirty="0"/>
          </a:p>
          <a:p>
            <a:pPr lvl="1">
              <a:buFont typeface="Arial" pitchFamily="34" charset="0"/>
              <a:buChar char="•"/>
            </a:pPr>
            <a:r>
              <a:rPr lang="en-US" sz="2000" dirty="0" smtClean="0"/>
              <a:t>Absent in </a:t>
            </a:r>
            <a:r>
              <a:rPr lang="en-US" sz="2000" dirty="0" err="1" smtClean="0"/>
              <a:t>dbSNP</a:t>
            </a:r>
            <a:endParaRPr lang="en-US" sz="2000" dirty="0" smtClean="0"/>
          </a:p>
          <a:p>
            <a:pPr lvl="1">
              <a:buFont typeface="Arial" pitchFamily="34" charset="0"/>
              <a:buChar char="•"/>
            </a:pPr>
            <a:r>
              <a:rPr lang="en-US" sz="2000" dirty="0" smtClean="0"/>
              <a:t>Exclude LOH events</a:t>
            </a:r>
          </a:p>
          <a:p>
            <a:pPr lvl="1">
              <a:buFont typeface="Arial" pitchFamily="34" charset="0"/>
              <a:buChar char="•"/>
            </a:pPr>
            <a:r>
              <a:rPr lang="en-US" sz="2000" dirty="0" smtClean="0"/>
              <a:t>Retain non-synonymous</a:t>
            </a:r>
          </a:p>
          <a:p>
            <a:pPr lvl="1">
              <a:buFont typeface="Arial" pitchFamily="34" charset="0"/>
              <a:buChar char="•"/>
            </a:pPr>
            <a:r>
              <a:rPr lang="en-US" sz="2000" dirty="0" smtClean="0"/>
              <a:t>Sufficient depth of read coverage</a:t>
            </a:r>
          </a:p>
          <a:p>
            <a:pPr lvl="1">
              <a:buFont typeface="Arial" pitchFamily="34" charset="0"/>
              <a:buChar char="•"/>
            </a:pPr>
            <a:r>
              <a:rPr lang="en-US" sz="2000" dirty="0" smtClean="0"/>
              <a:t>SNV present in given number of reads</a:t>
            </a:r>
          </a:p>
          <a:p>
            <a:pPr lvl="1">
              <a:buFont typeface="Arial" pitchFamily="34" charset="0"/>
              <a:buChar char="•"/>
            </a:pPr>
            <a:r>
              <a:rPr lang="en-US" sz="2000" dirty="0" smtClean="0"/>
              <a:t>High mapping and SNV quality</a:t>
            </a:r>
          </a:p>
          <a:p>
            <a:pPr lvl="1">
              <a:buFont typeface="Arial" pitchFamily="34" charset="0"/>
              <a:buChar char="•"/>
            </a:pPr>
            <a:r>
              <a:rPr lang="en-US" sz="2000" dirty="0" smtClean="0"/>
              <a:t>SNV density in a given </a:t>
            </a:r>
            <a:r>
              <a:rPr lang="en-US" sz="2000" dirty="0" err="1" smtClean="0"/>
              <a:t>bp</a:t>
            </a:r>
            <a:r>
              <a:rPr lang="en-US" sz="2000" dirty="0" smtClean="0"/>
              <a:t> window</a:t>
            </a:r>
          </a:p>
          <a:p>
            <a:pPr lvl="1">
              <a:buFont typeface="Arial" pitchFamily="34" charset="0"/>
              <a:buChar char="•"/>
            </a:pPr>
            <a:r>
              <a:rPr lang="en-US" sz="2000" dirty="0" smtClean="0"/>
              <a:t>SNV greater </a:t>
            </a:r>
            <a:r>
              <a:rPr lang="en-US" sz="2000" dirty="0"/>
              <a:t>than </a:t>
            </a:r>
            <a:r>
              <a:rPr lang="en-US" sz="2000" dirty="0" smtClean="0"/>
              <a:t>a given </a:t>
            </a:r>
            <a:r>
              <a:rPr lang="en-US" sz="2000" dirty="0" err="1" smtClean="0"/>
              <a:t>bp</a:t>
            </a:r>
            <a:r>
              <a:rPr lang="en-US" sz="2000" dirty="0" smtClean="0"/>
              <a:t> </a:t>
            </a:r>
            <a:r>
              <a:rPr lang="en-US" sz="2000" dirty="0"/>
              <a:t>from a predicted </a:t>
            </a:r>
            <a:r>
              <a:rPr lang="en-US" sz="2000" dirty="0" err="1"/>
              <a:t>indel</a:t>
            </a:r>
            <a:r>
              <a:rPr lang="en-US" sz="2000" dirty="0"/>
              <a:t> </a:t>
            </a:r>
            <a:endParaRPr lang="en-US" sz="2000" dirty="0" smtClean="0"/>
          </a:p>
          <a:p>
            <a:pPr lvl="1">
              <a:buFont typeface="Arial" pitchFamily="34" charset="0"/>
              <a:buChar char="•"/>
            </a:pPr>
            <a:r>
              <a:rPr lang="en-US" sz="2000" dirty="0" smtClean="0"/>
              <a:t>Strand balance/bias</a:t>
            </a:r>
          </a:p>
          <a:p>
            <a:pPr lvl="1">
              <a:buFont typeface="Arial" pitchFamily="34" charset="0"/>
              <a:buChar char="•"/>
            </a:pPr>
            <a:r>
              <a:rPr lang="en-US" sz="2000" dirty="0" smtClean="0"/>
              <a:t>Concordance across various SNV callers </a:t>
            </a:r>
          </a:p>
          <a:p>
            <a:endParaRPr lang="en-US" sz="2000" dirty="0"/>
          </a:p>
        </p:txBody>
      </p:sp>
      <p:sp>
        <p:nvSpPr>
          <p:cNvPr id="5" name="Rectangle 4"/>
          <p:cNvSpPr/>
          <p:nvPr/>
        </p:nvSpPr>
        <p:spPr>
          <a:xfrm>
            <a:off x="328301" y="5548223"/>
            <a:ext cx="5930900" cy="1200329"/>
          </a:xfrm>
          <a:prstGeom prst="rect">
            <a:avLst/>
          </a:prstGeom>
        </p:spPr>
        <p:txBody>
          <a:bodyPr wrap="square">
            <a:spAutoFit/>
          </a:bodyPr>
          <a:lstStyle/>
          <a:p>
            <a:r>
              <a:rPr lang="en-US" sz="1200" dirty="0" smtClean="0"/>
              <a:t>Bentley, D.R. et al. Accurate whole human genome sequencing using reversible terminator chemistry. Nature 456, 53–59 (2008). </a:t>
            </a:r>
          </a:p>
          <a:p>
            <a:r>
              <a:rPr lang="en-US" sz="1200" dirty="0" smtClean="0"/>
              <a:t>Wheeler, D.A. et al. The complete genome of an individual by massively parallel DNA sequencing. Nature 452, 872–876 (2008).</a:t>
            </a:r>
          </a:p>
          <a:p>
            <a:r>
              <a:rPr lang="en-US" sz="1200" dirty="0" smtClean="0"/>
              <a:t>Larson, D.E. </a:t>
            </a:r>
            <a:r>
              <a:rPr lang="en-US" sz="1200" dirty="0"/>
              <a:t>et al. </a:t>
            </a:r>
            <a:r>
              <a:rPr lang="en-US" sz="1200" dirty="0" err="1"/>
              <a:t>SomaticSniper</a:t>
            </a:r>
            <a:r>
              <a:rPr lang="en-US" sz="1200" dirty="0"/>
              <a:t>: Identification of Somatic Point Mutations in Whole Genome Sequencing </a:t>
            </a:r>
            <a:r>
              <a:rPr lang="en-US" sz="1200" dirty="0" smtClean="0"/>
              <a:t>Data. Bioinformatics Advance Access (2011).</a:t>
            </a:r>
            <a:endParaRPr lang="en-US" sz="1200" dirty="0"/>
          </a:p>
        </p:txBody>
      </p:sp>
      <p:pic>
        <p:nvPicPr>
          <p:cNvPr id="6" name="Picture 5" descr="SB.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l="41246" t="11481" r="27490" b="5833"/>
          <a:stretch>
            <a:fillRect/>
          </a:stretch>
        </p:blipFill>
        <p:spPr>
          <a:xfrm>
            <a:off x="6464300" y="477838"/>
            <a:ext cx="2222500" cy="5670550"/>
          </a:xfrm>
          <a:prstGeom prst="rect">
            <a:avLst/>
          </a:prstGeom>
        </p:spPr>
      </p:pic>
      <p:sp>
        <p:nvSpPr>
          <p:cNvPr id="8" name="TextBox 7"/>
          <p:cNvSpPr txBox="1"/>
          <p:nvPr/>
        </p:nvSpPr>
        <p:spPr>
          <a:xfrm>
            <a:off x="6985000" y="172006"/>
            <a:ext cx="1228484" cy="369332"/>
          </a:xfrm>
          <a:prstGeom prst="rect">
            <a:avLst/>
          </a:prstGeom>
          <a:noFill/>
        </p:spPr>
        <p:txBody>
          <a:bodyPr wrap="none" rtlCol="0">
            <a:spAutoFit/>
          </a:bodyPr>
          <a:lstStyle/>
          <a:p>
            <a:r>
              <a:rPr lang="en-US" dirty="0" smtClean="0"/>
              <a:t>Strand Bias</a:t>
            </a:r>
            <a:endParaRPr lang="en-US" dirty="0"/>
          </a:p>
        </p:txBody>
      </p:sp>
    </p:spTree>
    <p:extLst>
      <p:ext uri="{BB962C8B-B14F-4D97-AF65-F5344CB8AC3E}">
        <p14:creationId xmlns:p14="http://schemas.microsoft.com/office/powerpoint/2010/main" val="937431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chemeClr val="accent2">
                    <a:lumMod val="50000"/>
                  </a:schemeClr>
                </a:solidFill>
              </a:rPr>
              <a:t>SomaticSniper</a:t>
            </a:r>
            <a:r>
              <a:rPr lang="en-US" dirty="0" smtClean="0">
                <a:solidFill>
                  <a:schemeClr val="accent2">
                    <a:lumMod val="50000"/>
                  </a:schemeClr>
                </a:solidFill>
              </a:rPr>
              <a:t>: Standard somatic detection filter</a:t>
            </a:r>
            <a:endParaRPr lang="en-US" dirty="0">
              <a:solidFill>
                <a:schemeClr val="accent2">
                  <a:lumMod val="50000"/>
                </a:schemeClr>
              </a:solidFill>
            </a:endParaRPr>
          </a:p>
        </p:txBody>
      </p:sp>
      <p:sp>
        <p:nvSpPr>
          <p:cNvPr id="3" name="Content Placeholder 2"/>
          <p:cNvSpPr>
            <a:spLocks noGrp="1"/>
          </p:cNvSpPr>
          <p:nvPr>
            <p:ph idx="1"/>
          </p:nvPr>
        </p:nvSpPr>
        <p:spPr>
          <a:xfrm>
            <a:off x="1656272" y="1600200"/>
            <a:ext cx="7030528" cy="4525963"/>
          </a:xfrm>
        </p:spPr>
        <p:txBody>
          <a:bodyPr>
            <a:normAutofit fontScale="62500" lnSpcReduction="20000"/>
          </a:bodyPr>
          <a:lstStyle/>
          <a:p>
            <a:r>
              <a:rPr lang="en-US" dirty="0" smtClean="0"/>
              <a:t>Filter </a:t>
            </a:r>
            <a:r>
              <a:rPr lang="en-US" dirty="0"/>
              <a:t>using </a:t>
            </a:r>
            <a:r>
              <a:rPr lang="en-US" dirty="0" err="1" smtClean="0"/>
              <a:t>SAMtools</a:t>
            </a:r>
            <a:r>
              <a:rPr lang="en-US" dirty="0" smtClean="0"/>
              <a:t> </a:t>
            </a:r>
            <a:r>
              <a:rPr lang="en-US" dirty="0"/>
              <a:t>(Li, et al., </a:t>
            </a:r>
            <a:r>
              <a:rPr lang="en-US" dirty="0" smtClean="0"/>
              <a:t>2009) calls </a:t>
            </a:r>
            <a:r>
              <a:rPr lang="en-US" dirty="0"/>
              <a:t>from the tumor. </a:t>
            </a:r>
            <a:endParaRPr lang="en-US" dirty="0" smtClean="0"/>
          </a:p>
          <a:p>
            <a:r>
              <a:rPr lang="en-US" dirty="0" smtClean="0"/>
              <a:t>Sites </a:t>
            </a:r>
            <a:r>
              <a:rPr lang="en-US" dirty="0"/>
              <a:t>are retained if they meet all of the </a:t>
            </a:r>
            <a:r>
              <a:rPr lang="en-US" dirty="0" smtClean="0"/>
              <a:t>following rules:</a:t>
            </a:r>
            <a:endParaRPr lang="en-US" dirty="0"/>
          </a:p>
          <a:p>
            <a:pPr marL="0" indent="0">
              <a:buNone/>
            </a:pPr>
            <a:r>
              <a:rPr lang="en-US" dirty="0"/>
              <a:t>(1) Site is greater than 10bp from a predicted </a:t>
            </a:r>
            <a:r>
              <a:rPr lang="en-US" dirty="0" err="1"/>
              <a:t>indel</a:t>
            </a:r>
            <a:r>
              <a:rPr lang="en-US" dirty="0"/>
              <a:t> of </a:t>
            </a:r>
            <a:r>
              <a:rPr lang="en-US" dirty="0" smtClean="0"/>
              <a:t>quality </a:t>
            </a:r>
            <a:r>
              <a:rPr lang="en-US" dirty="0"/>
              <a:t>≥ </a:t>
            </a:r>
            <a:r>
              <a:rPr lang="en-US" dirty="0" smtClean="0"/>
              <a:t>50</a:t>
            </a:r>
            <a:endParaRPr lang="en-US" dirty="0"/>
          </a:p>
          <a:p>
            <a:pPr marL="0" indent="0">
              <a:buNone/>
            </a:pPr>
            <a:r>
              <a:rPr lang="en-US" dirty="0"/>
              <a:t>(2) Maximum mapping quality at the site is ≥ 40</a:t>
            </a:r>
          </a:p>
          <a:p>
            <a:pPr marL="0" indent="0">
              <a:buNone/>
            </a:pPr>
            <a:r>
              <a:rPr lang="en-US" dirty="0"/>
              <a:t>(3) </a:t>
            </a:r>
            <a:r>
              <a:rPr lang="en-US" dirty="0" smtClean="0"/>
              <a:t>&lt; 3 </a:t>
            </a:r>
            <a:r>
              <a:rPr lang="en-US" dirty="0"/>
              <a:t>SNV calls in a 10 </a:t>
            </a:r>
            <a:r>
              <a:rPr lang="en-US" dirty="0" err="1"/>
              <a:t>bp</a:t>
            </a:r>
            <a:r>
              <a:rPr lang="en-US" dirty="0"/>
              <a:t> window around the site</a:t>
            </a:r>
          </a:p>
          <a:p>
            <a:pPr marL="0" indent="0">
              <a:buNone/>
            </a:pPr>
            <a:r>
              <a:rPr lang="en-US" dirty="0"/>
              <a:t>(4) Site is covered by ≥ </a:t>
            </a:r>
            <a:r>
              <a:rPr lang="en-US" dirty="0" smtClean="0"/>
              <a:t>3 </a:t>
            </a:r>
            <a:r>
              <a:rPr lang="en-US" dirty="0"/>
              <a:t>reads</a:t>
            </a:r>
          </a:p>
          <a:p>
            <a:pPr marL="0" indent="0">
              <a:buNone/>
            </a:pPr>
            <a:r>
              <a:rPr lang="en-US" dirty="0"/>
              <a:t>(5) Consensus quality ≥ 20</a:t>
            </a:r>
          </a:p>
          <a:p>
            <a:pPr marL="0" indent="0">
              <a:buNone/>
            </a:pPr>
            <a:r>
              <a:rPr lang="en-US" dirty="0"/>
              <a:t>(6) SNP quality ≥ </a:t>
            </a:r>
            <a:r>
              <a:rPr lang="en-US" dirty="0" smtClean="0"/>
              <a:t>20</a:t>
            </a:r>
            <a:endParaRPr lang="en-US" dirty="0"/>
          </a:p>
          <a:p>
            <a:r>
              <a:rPr lang="en-US" dirty="0" err="1"/>
              <a:t>SomaticSniper</a:t>
            </a:r>
            <a:r>
              <a:rPr lang="en-US" dirty="0"/>
              <a:t> predictions passing the filters are then </a:t>
            </a:r>
            <a:r>
              <a:rPr lang="en-US" dirty="0" smtClean="0"/>
              <a:t>intersected with </a:t>
            </a:r>
            <a:r>
              <a:rPr lang="en-US" dirty="0"/>
              <a:t>calls from </a:t>
            </a:r>
            <a:r>
              <a:rPr lang="en-US" dirty="0" err="1"/>
              <a:t>dbSNP</a:t>
            </a:r>
            <a:r>
              <a:rPr lang="en-US" dirty="0"/>
              <a:t> </a:t>
            </a:r>
            <a:r>
              <a:rPr lang="en-US" dirty="0" smtClean="0"/>
              <a:t>and sites matching </a:t>
            </a:r>
            <a:r>
              <a:rPr lang="en-US" dirty="0"/>
              <a:t>both the position and allele of known </a:t>
            </a:r>
            <a:r>
              <a:rPr lang="en-US" dirty="0" err="1"/>
              <a:t>dbSNPs</a:t>
            </a:r>
            <a:r>
              <a:rPr lang="en-US" dirty="0"/>
              <a:t> are removed.</a:t>
            </a:r>
          </a:p>
          <a:p>
            <a:r>
              <a:rPr lang="en-US" dirty="0"/>
              <a:t>Sites where the normal genotype is heterozygous and </a:t>
            </a:r>
            <a:r>
              <a:rPr lang="en-US" dirty="0" smtClean="0"/>
              <a:t>the tumor </a:t>
            </a:r>
            <a:r>
              <a:rPr lang="en-US" dirty="0"/>
              <a:t>genotype is homozygous and overlaps with the </a:t>
            </a:r>
            <a:r>
              <a:rPr lang="en-US" dirty="0" smtClean="0"/>
              <a:t>normal genotype </a:t>
            </a:r>
            <a:r>
              <a:rPr lang="en-US" dirty="0"/>
              <a:t>are removed as probable loss of </a:t>
            </a:r>
            <a:r>
              <a:rPr lang="en-US" dirty="0" err="1"/>
              <a:t>heterozygosity</a:t>
            </a:r>
            <a:r>
              <a:rPr lang="en-US" dirty="0"/>
              <a:t> (</a:t>
            </a:r>
            <a:r>
              <a:rPr lang="en-US" dirty="0" smtClean="0"/>
              <a:t>LOH) events</a:t>
            </a:r>
            <a:r>
              <a:rPr lang="en-US" dirty="0"/>
              <a:t>.</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62</a:t>
            </a:fld>
            <a:endParaRPr lang="en-US" dirty="0"/>
          </a:p>
        </p:txBody>
      </p:sp>
      <p:sp>
        <p:nvSpPr>
          <p:cNvPr id="7" name="Rectangle 6"/>
          <p:cNvSpPr/>
          <p:nvPr/>
        </p:nvSpPr>
        <p:spPr>
          <a:xfrm>
            <a:off x="685800" y="5943600"/>
            <a:ext cx="7924800" cy="646331"/>
          </a:xfrm>
          <a:prstGeom prst="rect">
            <a:avLst/>
          </a:prstGeom>
        </p:spPr>
        <p:txBody>
          <a:bodyPr wrap="square">
            <a:spAutoFit/>
          </a:bodyPr>
          <a:lstStyle/>
          <a:p>
            <a:r>
              <a:rPr lang="en-US" sz="1200" b="1" dirty="0"/>
              <a:t>Li, H. et al. </a:t>
            </a:r>
            <a:r>
              <a:rPr lang="en-US" sz="1200" dirty="0"/>
              <a:t>The Sequence alignment/map (SAM) format and </a:t>
            </a:r>
            <a:r>
              <a:rPr lang="en-US" sz="1200" dirty="0" err="1"/>
              <a:t>SAMtools</a:t>
            </a:r>
            <a:r>
              <a:rPr lang="en-US" sz="1200" dirty="0"/>
              <a:t>. Bioinformatics, 25, 2078-9 (2009).</a:t>
            </a:r>
          </a:p>
          <a:p>
            <a:r>
              <a:rPr lang="en-US" sz="1200" b="1" dirty="0" smtClean="0"/>
              <a:t>Larson</a:t>
            </a:r>
            <a:r>
              <a:rPr lang="en-US" sz="1200" b="1" dirty="0"/>
              <a:t>, D.E. et al. </a:t>
            </a:r>
            <a:r>
              <a:rPr lang="en-US" sz="1200" dirty="0" err="1"/>
              <a:t>SomaticSniper</a:t>
            </a:r>
            <a:r>
              <a:rPr lang="en-US" sz="1200" dirty="0"/>
              <a:t>: Identification of Somatic Point Mutations in Whole Genome Sequencing Data. Bioinformatics Advance Access (2011).</a:t>
            </a:r>
          </a:p>
        </p:txBody>
      </p:sp>
    </p:spTree>
    <p:extLst>
      <p:ext uri="{BB962C8B-B14F-4D97-AF65-F5344CB8AC3E}">
        <p14:creationId xmlns:p14="http://schemas.microsoft.com/office/powerpoint/2010/main" val="32421111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Variant calling methods</a:t>
            </a:r>
            <a:endParaRPr lang="en-US" dirty="0">
              <a:solidFill>
                <a:schemeClr val="accent2">
                  <a:lumMod val="50000"/>
                </a:schemeClr>
              </a:solidFill>
            </a:endParaRPr>
          </a:p>
        </p:txBody>
      </p:sp>
      <p:sp>
        <p:nvSpPr>
          <p:cNvPr id="3" name="Content Placeholder 2"/>
          <p:cNvSpPr>
            <a:spLocks noGrp="1"/>
          </p:cNvSpPr>
          <p:nvPr>
            <p:ph idx="1"/>
          </p:nvPr>
        </p:nvSpPr>
        <p:spPr>
          <a:xfrm>
            <a:off x="457200" y="1299633"/>
            <a:ext cx="4495800" cy="4254499"/>
          </a:xfrm>
        </p:spPr>
        <p:txBody>
          <a:bodyPr>
            <a:normAutofit fontScale="70000" lnSpcReduction="20000"/>
          </a:bodyPr>
          <a:lstStyle/>
          <a:p>
            <a:r>
              <a:rPr lang="en-US" dirty="0" smtClean="0"/>
              <a:t>&gt; 15 different algorithms </a:t>
            </a:r>
          </a:p>
          <a:p>
            <a:r>
              <a:rPr lang="en-US" dirty="0" smtClean="0"/>
              <a:t>Three categories</a:t>
            </a:r>
          </a:p>
          <a:p>
            <a:pPr lvl="1"/>
            <a:r>
              <a:rPr lang="en-US" dirty="0" smtClean="0"/>
              <a:t>Allele counting</a:t>
            </a:r>
          </a:p>
          <a:p>
            <a:pPr lvl="1"/>
            <a:r>
              <a:rPr lang="en-US" dirty="0" smtClean="0"/>
              <a:t>Probabilistic methods, e.g. Bayesian model </a:t>
            </a:r>
          </a:p>
          <a:p>
            <a:pPr lvl="2"/>
            <a:r>
              <a:rPr lang="en-US" dirty="0" smtClean="0"/>
              <a:t>to quantify statistical uncertainty</a:t>
            </a:r>
          </a:p>
          <a:p>
            <a:pPr lvl="2"/>
            <a:r>
              <a:rPr lang="en-US" dirty="0" smtClean="0"/>
              <a:t>Assign priors based on observed allele frequency of multiple samples</a:t>
            </a:r>
          </a:p>
          <a:p>
            <a:pPr lvl="1"/>
            <a:r>
              <a:rPr lang="en-US" dirty="0" smtClean="0"/>
              <a:t>Heuristic approach</a:t>
            </a:r>
          </a:p>
          <a:p>
            <a:pPr lvl="2"/>
            <a:r>
              <a:rPr lang="en-US" dirty="0" smtClean="0"/>
              <a:t>Based on thresholds for read depth, base quality, variant allele frequency, statistical </a:t>
            </a:r>
            <a:r>
              <a:rPr lang="en-US" dirty="0"/>
              <a:t>significance</a:t>
            </a:r>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Rectangle 4"/>
          <p:cNvSpPr/>
          <p:nvPr/>
        </p:nvSpPr>
        <p:spPr>
          <a:xfrm>
            <a:off x="139700" y="5808186"/>
            <a:ext cx="8191500" cy="461665"/>
          </a:xfrm>
          <a:prstGeom prst="rect">
            <a:avLst/>
          </a:prstGeom>
        </p:spPr>
        <p:txBody>
          <a:bodyPr wrap="square">
            <a:spAutoFit/>
          </a:bodyPr>
          <a:lstStyle/>
          <a:p>
            <a:r>
              <a:rPr lang="en-US" sz="1200" dirty="0" smtClean="0"/>
              <a:t>Nielsen R, Paul JS, </a:t>
            </a:r>
            <a:r>
              <a:rPr lang="en-US" sz="1200" dirty="0" err="1" smtClean="0"/>
              <a:t>Albrechtsen</a:t>
            </a:r>
            <a:r>
              <a:rPr lang="en-US" sz="1200" dirty="0" smtClean="0"/>
              <a:t> A, Song YS. Genotype and SNP calling from next-generation sequencing data. Nat Rev Genet. 2011 Jun;12(6):443-51. PMID: 21587300.</a:t>
            </a:r>
            <a:endParaRPr lang="en-US" sz="1200" dirty="0"/>
          </a:p>
        </p:txBody>
      </p:sp>
      <p:sp>
        <p:nvSpPr>
          <p:cNvPr id="6" name="Rectangle 5"/>
          <p:cNvSpPr/>
          <p:nvPr/>
        </p:nvSpPr>
        <p:spPr>
          <a:xfrm>
            <a:off x="127000" y="6251962"/>
            <a:ext cx="2802194" cy="276999"/>
          </a:xfrm>
          <a:prstGeom prst="rect">
            <a:avLst/>
          </a:prstGeom>
        </p:spPr>
        <p:txBody>
          <a:bodyPr wrap="none">
            <a:spAutoFit/>
          </a:bodyPr>
          <a:lstStyle/>
          <a:p>
            <a:r>
              <a:rPr lang="en-US" sz="1200" dirty="0" smtClean="0"/>
              <a:t>http://</a:t>
            </a:r>
            <a:r>
              <a:rPr lang="en-US" sz="1200" dirty="0" err="1" smtClean="0"/>
              <a:t>seqanswers.com</a:t>
            </a:r>
            <a:r>
              <a:rPr lang="en-US" sz="1200" dirty="0" smtClean="0"/>
              <a:t>/wiki/Software/list</a:t>
            </a:r>
            <a:endParaRPr lang="en-US" sz="1200" dirty="0"/>
          </a:p>
        </p:txBody>
      </p:sp>
      <p:grpSp>
        <p:nvGrpSpPr>
          <p:cNvPr id="7" name="Group 15"/>
          <p:cNvGrpSpPr/>
          <p:nvPr/>
        </p:nvGrpSpPr>
        <p:grpSpPr>
          <a:xfrm>
            <a:off x="5880793" y="2652833"/>
            <a:ext cx="1574800" cy="88106"/>
            <a:chOff x="1066800" y="1577182"/>
            <a:chExt cx="1574800" cy="88106"/>
          </a:xfrm>
        </p:grpSpPr>
        <p:cxnSp>
          <p:nvCxnSpPr>
            <p:cNvPr id="8" name="Straight Connector 7"/>
            <p:cNvCxnSpPr/>
            <p:nvPr/>
          </p:nvCxnSpPr>
          <p:spPr>
            <a:xfrm>
              <a:off x="1066800" y="1625600"/>
              <a:ext cx="1574800" cy="1588"/>
            </a:xfrm>
            <a:prstGeom prst="line">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9" name="Rectangle 8"/>
            <p:cNvSpPr/>
            <p:nvPr/>
          </p:nvSpPr>
          <p:spPr>
            <a:xfrm>
              <a:off x="1760538" y="1577182"/>
              <a:ext cx="80962" cy="88106"/>
            </a:xfrm>
            <a:prstGeom prst="rect">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16"/>
          <p:cNvGrpSpPr/>
          <p:nvPr/>
        </p:nvGrpSpPr>
        <p:grpSpPr>
          <a:xfrm>
            <a:off x="5880793" y="2805233"/>
            <a:ext cx="1574800" cy="88106"/>
            <a:chOff x="1066800" y="1577182"/>
            <a:chExt cx="1574800" cy="88106"/>
          </a:xfrm>
        </p:grpSpPr>
        <p:cxnSp>
          <p:nvCxnSpPr>
            <p:cNvPr id="18" name="Straight Connector 17"/>
            <p:cNvCxnSpPr/>
            <p:nvPr/>
          </p:nvCxnSpPr>
          <p:spPr>
            <a:xfrm>
              <a:off x="1066800" y="1625600"/>
              <a:ext cx="1574800" cy="1588"/>
            </a:xfrm>
            <a:prstGeom prst="line">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19" name="Rectangle 18"/>
            <p:cNvSpPr/>
            <p:nvPr/>
          </p:nvSpPr>
          <p:spPr>
            <a:xfrm>
              <a:off x="1760538" y="1577182"/>
              <a:ext cx="80962" cy="88106"/>
            </a:xfrm>
            <a:prstGeom prst="rect">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9"/>
          <p:cNvGrpSpPr/>
          <p:nvPr/>
        </p:nvGrpSpPr>
        <p:grpSpPr>
          <a:xfrm>
            <a:off x="5880793" y="2957633"/>
            <a:ext cx="1574800" cy="88106"/>
            <a:chOff x="1066800" y="1577182"/>
            <a:chExt cx="1574800" cy="88106"/>
          </a:xfrm>
        </p:grpSpPr>
        <p:cxnSp>
          <p:nvCxnSpPr>
            <p:cNvPr id="21" name="Straight Connector 20"/>
            <p:cNvCxnSpPr/>
            <p:nvPr/>
          </p:nvCxnSpPr>
          <p:spPr>
            <a:xfrm>
              <a:off x="1066800" y="1625600"/>
              <a:ext cx="1574800" cy="1588"/>
            </a:xfrm>
            <a:prstGeom prst="line">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22" name="Rectangle 21"/>
            <p:cNvSpPr/>
            <p:nvPr/>
          </p:nvSpPr>
          <p:spPr>
            <a:xfrm>
              <a:off x="1760538" y="1577182"/>
              <a:ext cx="80962" cy="88106"/>
            </a:xfrm>
            <a:prstGeom prst="rect">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22"/>
          <p:cNvGrpSpPr/>
          <p:nvPr/>
        </p:nvGrpSpPr>
        <p:grpSpPr>
          <a:xfrm>
            <a:off x="5880793" y="3110033"/>
            <a:ext cx="1574800" cy="88106"/>
            <a:chOff x="1066800" y="1577182"/>
            <a:chExt cx="1574800" cy="88106"/>
          </a:xfrm>
        </p:grpSpPr>
        <p:cxnSp>
          <p:nvCxnSpPr>
            <p:cNvPr id="24" name="Straight Connector 23"/>
            <p:cNvCxnSpPr/>
            <p:nvPr/>
          </p:nvCxnSpPr>
          <p:spPr>
            <a:xfrm>
              <a:off x="1066800" y="1625600"/>
              <a:ext cx="1574800" cy="1588"/>
            </a:xfrm>
            <a:prstGeom prst="line">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25" name="Rectangle 24"/>
            <p:cNvSpPr/>
            <p:nvPr/>
          </p:nvSpPr>
          <p:spPr>
            <a:xfrm>
              <a:off x="1760538" y="1577182"/>
              <a:ext cx="80962" cy="88106"/>
            </a:xfrm>
            <a:prstGeom prst="rect">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25"/>
          <p:cNvGrpSpPr/>
          <p:nvPr/>
        </p:nvGrpSpPr>
        <p:grpSpPr>
          <a:xfrm>
            <a:off x="5880793" y="3262433"/>
            <a:ext cx="1574800" cy="88106"/>
            <a:chOff x="1066800" y="1577182"/>
            <a:chExt cx="1574800" cy="88106"/>
          </a:xfrm>
        </p:grpSpPr>
        <p:cxnSp>
          <p:nvCxnSpPr>
            <p:cNvPr id="27" name="Straight Connector 26"/>
            <p:cNvCxnSpPr/>
            <p:nvPr/>
          </p:nvCxnSpPr>
          <p:spPr>
            <a:xfrm>
              <a:off x="1066800" y="1625600"/>
              <a:ext cx="1574800" cy="1588"/>
            </a:xfrm>
            <a:prstGeom prst="line">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28" name="Rectangle 27"/>
            <p:cNvSpPr/>
            <p:nvPr/>
          </p:nvSpPr>
          <p:spPr>
            <a:xfrm>
              <a:off x="1760538" y="1577182"/>
              <a:ext cx="80962" cy="88106"/>
            </a:xfrm>
            <a:prstGeom prst="rect">
              <a:avLst/>
            </a:prstGeom>
            <a:ln w="190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28"/>
          <p:cNvGrpSpPr/>
          <p:nvPr/>
        </p:nvGrpSpPr>
        <p:grpSpPr>
          <a:xfrm>
            <a:off x="5880793" y="3541833"/>
            <a:ext cx="1574800" cy="88106"/>
            <a:chOff x="1066800" y="1577182"/>
            <a:chExt cx="1574800" cy="88106"/>
          </a:xfrm>
          <a:effectLst/>
        </p:grpSpPr>
        <p:cxnSp>
          <p:nvCxnSpPr>
            <p:cNvPr id="30" name="Straight Connector 29"/>
            <p:cNvCxnSpPr/>
            <p:nvPr/>
          </p:nvCxnSpPr>
          <p:spPr>
            <a:xfrm>
              <a:off x="1066800" y="1625600"/>
              <a:ext cx="1574800" cy="1588"/>
            </a:xfrm>
            <a:prstGeom prst="line">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31" name="Rectangle 30"/>
            <p:cNvSpPr/>
            <p:nvPr/>
          </p:nvSpPr>
          <p:spPr>
            <a:xfrm>
              <a:off x="1760538" y="1577182"/>
              <a:ext cx="80962" cy="88106"/>
            </a:xfrm>
            <a:prstGeom prst="rect">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33" name="Straight Connector 32"/>
          <p:cNvCxnSpPr/>
          <p:nvPr/>
        </p:nvCxnSpPr>
        <p:spPr>
          <a:xfrm>
            <a:off x="5880793" y="3742651"/>
            <a:ext cx="1574800" cy="1588"/>
          </a:xfrm>
          <a:prstGeom prst="line">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grpSp>
        <p:nvGrpSpPr>
          <p:cNvPr id="15" name="Group 34"/>
          <p:cNvGrpSpPr/>
          <p:nvPr/>
        </p:nvGrpSpPr>
        <p:grpSpPr>
          <a:xfrm>
            <a:off x="5880793" y="3846633"/>
            <a:ext cx="1574800" cy="88106"/>
            <a:chOff x="1066800" y="1577182"/>
            <a:chExt cx="1574800" cy="88106"/>
          </a:xfrm>
          <a:effectLst/>
        </p:grpSpPr>
        <p:cxnSp>
          <p:nvCxnSpPr>
            <p:cNvPr id="36" name="Straight Connector 35"/>
            <p:cNvCxnSpPr/>
            <p:nvPr/>
          </p:nvCxnSpPr>
          <p:spPr>
            <a:xfrm>
              <a:off x="1066800" y="1625600"/>
              <a:ext cx="1574800" cy="1588"/>
            </a:xfrm>
            <a:prstGeom prst="line">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37" name="Rectangle 36"/>
            <p:cNvSpPr/>
            <p:nvPr/>
          </p:nvSpPr>
          <p:spPr>
            <a:xfrm>
              <a:off x="1760538" y="1577182"/>
              <a:ext cx="80962" cy="88106"/>
            </a:xfrm>
            <a:prstGeom prst="rect">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39" name="Straight Connector 38"/>
          <p:cNvCxnSpPr/>
          <p:nvPr/>
        </p:nvCxnSpPr>
        <p:spPr>
          <a:xfrm>
            <a:off x="5880793" y="4047451"/>
            <a:ext cx="1574800" cy="1588"/>
          </a:xfrm>
          <a:prstGeom prst="line">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grpSp>
        <p:nvGrpSpPr>
          <p:cNvPr id="16" name="Group 40"/>
          <p:cNvGrpSpPr/>
          <p:nvPr/>
        </p:nvGrpSpPr>
        <p:grpSpPr>
          <a:xfrm>
            <a:off x="5880793" y="4151433"/>
            <a:ext cx="1574800" cy="88106"/>
            <a:chOff x="1066800" y="1577182"/>
            <a:chExt cx="1574800" cy="88106"/>
          </a:xfrm>
          <a:effectLst/>
        </p:grpSpPr>
        <p:cxnSp>
          <p:nvCxnSpPr>
            <p:cNvPr id="42" name="Straight Connector 41"/>
            <p:cNvCxnSpPr/>
            <p:nvPr/>
          </p:nvCxnSpPr>
          <p:spPr>
            <a:xfrm>
              <a:off x="1066800" y="1625600"/>
              <a:ext cx="1574800" cy="1588"/>
            </a:xfrm>
            <a:prstGeom prst="line">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3" name="Rectangle 42"/>
            <p:cNvSpPr/>
            <p:nvPr/>
          </p:nvSpPr>
          <p:spPr>
            <a:xfrm>
              <a:off x="1760538" y="1577182"/>
              <a:ext cx="80962" cy="88106"/>
            </a:xfrm>
            <a:prstGeom prst="rect">
              <a:avLst/>
            </a:prstGeom>
            <a:ln w="19050" cap="flat" cmpd="sng" algn="ctr">
              <a:solidFill>
                <a:schemeClr val="accent2">
                  <a:shade val="95000"/>
                  <a:satMod val="105000"/>
                </a:schemeClr>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44" name="Straight Connector 43"/>
          <p:cNvCxnSpPr/>
          <p:nvPr/>
        </p:nvCxnSpPr>
        <p:spPr>
          <a:xfrm>
            <a:off x="5868093" y="2402801"/>
            <a:ext cx="1574800" cy="1588"/>
          </a:xfrm>
          <a:prstGeom prst="line">
            <a:avLst/>
          </a:prstGeom>
          <a:ln w="19050" cap="flat" cmpd="sng" algn="ctr">
            <a:solidFill>
              <a:schemeClr val="accent3"/>
            </a:solidFill>
            <a:prstDash val="solid"/>
            <a:round/>
            <a:headEnd type="none" w="med" len="med"/>
            <a:tailEnd type="none" w="med" len="med"/>
          </a:ln>
        </p:spPr>
        <p:style>
          <a:lnRef idx="1">
            <a:schemeClr val="accent2"/>
          </a:lnRef>
          <a:fillRef idx="3">
            <a:schemeClr val="accent2"/>
          </a:fillRef>
          <a:effectRef idx="2">
            <a:schemeClr val="accent2"/>
          </a:effectRef>
          <a:fontRef idx="minor">
            <a:schemeClr val="lt1"/>
          </a:fontRef>
        </p:style>
      </p:cxnSp>
      <p:sp>
        <p:nvSpPr>
          <p:cNvPr id="45" name="TextBox 44"/>
          <p:cNvSpPr txBox="1"/>
          <p:nvPr/>
        </p:nvSpPr>
        <p:spPr>
          <a:xfrm>
            <a:off x="5067993" y="2205435"/>
            <a:ext cx="492443" cy="369332"/>
          </a:xfrm>
          <a:prstGeom prst="rect">
            <a:avLst/>
          </a:prstGeom>
          <a:noFill/>
        </p:spPr>
        <p:txBody>
          <a:bodyPr wrap="none" rtlCol="0">
            <a:spAutoFit/>
          </a:bodyPr>
          <a:lstStyle/>
          <a:p>
            <a:r>
              <a:rPr lang="en-US" dirty="0" smtClean="0"/>
              <a:t>Ref</a:t>
            </a:r>
            <a:endParaRPr lang="en-US" dirty="0"/>
          </a:p>
        </p:txBody>
      </p:sp>
      <p:sp>
        <p:nvSpPr>
          <p:cNvPr id="46" name="TextBox 45"/>
          <p:cNvSpPr txBox="1"/>
          <p:nvPr/>
        </p:nvSpPr>
        <p:spPr>
          <a:xfrm>
            <a:off x="5067993" y="2828807"/>
            <a:ext cx="602373" cy="369332"/>
          </a:xfrm>
          <a:prstGeom prst="rect">
            <a:avLst/>
          </a:prstGeom>
          <a:noFill/>
        </p:spPr>
        <p:txBody>
          <a:bodyPr wrap="none" rtlCol="0">
            <a:spAutoFit/>
          </a:bodyPr>
          <a:lstStyle/>
          <a:p>
            <a:r>
              <a:rPr lang="en-US" dirty="0" smtClean="0"/>
              <a:t>Ind1</a:t>
            </a:r>
            <a:endParaRPr lang="en-US" dirty="0"/>
          </a:p>
        </p:txBody>
      </p:sp>
      <p:sp>
        <p:nvSpPr>
          <p:cNvPr id="47" name="TextBox 46"/>
          <p:cNvSpPr txBox="1"/>
          <p:nvPr/>
        </p:nvSpPr>
        <p:spPr>
          <a:xfrm>
            <a:off x="5067993" y="3711973"/>
            <a:ext cx="602373" cy="369332"/>
          </a:xfrm>
          <a:prstGeom prst="rect">
            <a:avLst/>
          </a:prstGeom>
          <a:noFill/>
        </p:spPr>
        <p:txBody>
          <a:bodyPr wrap="none" rtlCol="0">
            <a:spAutoFit/>
          </a:bodyPr>
          <a:lstStyle/>
          <a:p>
            <a:r>
              <a:rPr lang="en-US" dirty="0" smtClean="0"/>
              <a:t>Ind2</a:t>
            </a:r>
            <a:endParaRPr lang="en-US" dirty="0"/>
          </a:p>
        </p:txBody>
      </p:sp>
      <p:sp>
        <p:nvSpPr>
          <p:cNvPr id="48" name="TextBox 47"/>
          <p:cNvSpPr txBox="1"/>
          <p:nvPr/>
        </p:nvSpPr>
        <p:spPr>
          <a:xfrm>
            <a:off x="8084294" y="2243813"/>
            <a:ext cx="318229" cy="369332"/>
          </a:xfrm>
          <a:prstGeom prst="rect">
            <a:avLst/>
          </a:prstGeom>
          <a:noFill/>
        </p:spPr>
        <p:txBody>
          <a:bodyPr wrap="none" rtlCol="0">
            <a:spAutoFit/>
          </a:bodyPr>
          <a:lstStyle/>
          <a:p>
            <a:r>
              <a:rPr lang="en-US" dirty="0" smtClean="0"/>
              <a:t>A</a:t>
            </a:r>
            <a:endParaRPr lang="en-US" dirty="0"/>
          </a:p>
        </p:txBody>
      </p:sp>
      <p:sp>
        <p:nvSpPr>
          <p:cNvPr id="49" name="TextBox 48"/>
          <p:cNvSpPr txBox="1"/>
          <p:nvPr/>
        </p:nvSpPr>
        <p:spPr>
          <a:xfrm>
            <a:off x="7960875" y="2898935"/>
            <a:ext cx="565066" cy="369332"/>
          </a:xfrm>
          <a:prstGeom prst="rect">
            <a:avLst/>
          </a:prstGeom>
          <a:noFill/>
        </p:spPr>
        <p:txBody>
          <a:bodyPr wrap="none" rtlCol="0">
            <a:spAutoFit/>
          </a:bodyPr>
          <a:lstStyle/>
          <a:p>
            <a:r>
              <a:rPr lang="en-US" dirty="0" smtClean="0"/>
              <a:t>G/G</a:t>
            </a:r>
            <a:endParaRPr lang="en-US" dirty="0"/>
          </a:p>
        </p:txBody>
      </p:sp>
      <p:sp>
        <p:nvSpPr>
          <p:cNvPr id="50" name="TextBox 49"/>
          <p:cNvSpPr txBox="1"/>
          <p:nvPr/>
        </p:nvSpPr>
        <p:spPr>
          <a:xfrm>
            <a:off x="7966905" y="3782101"/>
            <a:ext cx="553006" cy="369332"/>
          </a:xfrm>
          <a:prstGeom prst="rect">
            <a:avLst/>
          </a:prstGeom>
          <a:noFill/>
        </p:spPr>
        <p:txBody>
          <a:bodyPr wrap="none" rtlCol="0">
            <a:spAutoFit/>
          </a:bodyPr>
          <a:lstStyle/>
          <a:p>
            <a:r>
              <a:rPr lang="en-US" dirty="0" smtClean="0"/>
              <a:t>A/G</a:t>
            </a:r>
            <a:endParaRPr lang="en-US" dirty="0"/>
          </a:p>
        </p:txBody>
      </p:sp>
      <p:sp>
        <p:nvSpPr>
          <p:cNvPr id="52" name="Down Arrow Callout 51"/>
          <p:cNvSpPr/>
          <p:nvPr/>
        </p:nvSpPr>
        <p:spPr>
          <a:xfrm>
            <a:off x="6233830" y="1339919"/>
            <a:ext cx="715269" cy="622168"/>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6320442" y="1341969"/>
            <a:ext cx="558980" cy="369332"/>
          </a:xfrm>
          <a:prstGeom prst="rect">
            <a:avLst/>
          </a:prstGeom>
          <a:noFill/>
        </p:spPr>
        <p:txBody>
          <a:bodyPr wrap="none" rtlCol="0">
            <a:spAutoFit/>
          </a:bodyPr>
          <a:lstStyle/>
          <a:p>
            <a:r>
              <a:rPr lang="en-US" dirty="0" smtClean="0"/>
              <a:t>SNP</a:t>
            </a:r>
            <a:endParaRPr lang="en-US" dirty="0"/>
          </a:p>
        </p:txBody>
      </p:sp>
      <p:sp>
        <p:nvSpPr>
          <p:cNvPr id="54" name="Down Arrow Callout 53"/>
          <p:cNvSpPr/>
          <p:nvPr/>
        </p:nvSpPr>
        <p:spPr>
          <a:xfrm>
            <a:off x="7772420" y="1315547"/>
            <a:ext cx="969819" cy="622168"/>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7852746" y="1317597"/>
            <a:ext cx="838691" cy="369332"/>
          </a:xfrm>
          <a:prstGeom prst="rect">
            <a:avLst/>
          </a:prstGeom>
          <a:noFill/>
        </p:spPr>
        <p:txBody>
          <a:bodyPr wrap="none" rtlCol="0">
            <a:spAutoFit/>
          </a:bodyPr>
          <a:lstStyle/>
          <a:p>
            <a:r>
              <a:rPr lang="en-US" dirty="0" smtClean="0"/>
              <a:t>variant</a:t>
            </a:r>
            <a:endParaRPr lang="en-US" dirty="0"/>
          </a:p>
        </p:txBody>
      </p:sp>
    </p:spTree>
    <p:extLst>
      <p:ext uri="{BB962C8B-B14F-4D97-AF65-F5344CB8AC3E}">
        <p14:creationId xmlns:p14="http://schemas.microsoft.com/office/powerpoint/2010/main" val="2902401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013573"/>
            <a:ext cx="7239000" cy="1615827"/>
          </a:xfrm>
          <a:prstGeom prst="rect">
            <a:avLst/>
          </a:prstGeom>
        </p:spPr>
        <p:txBody>
          <a:bodyPr wrap="square">
            <a:spAutoFit/>
          </a:bodyPr>
          <a:lstStyle/>
          <a:p>
            <a:r>
              <a:rPr lang="en-US" sz="900" b="1" dirty="0" smtClean="0"/>
              <a:t>Roth, </a:t>
            </a:r>
            <a:r>
              <a:rPr lang="en-US" sz="900" b="1" dirty="0"/>
              <a:t>A. et al. </a:t>
            </a:r>
            <a:r>
              <a:rPr lang="en-US" sz="900" dirty="0" err="1"/>
              <a:t>JointSNVMix</a:t>
            </a:r>
            <a:r>
              <a:rPr lang="en-US" sz="900" dirty="0"/>
              <a:t> : A Probabilistic Model For Accurate Detection Of Somatic Mutations In Normal/</a:t>
            </a:r>
            <a:r>
              <a:rPr lang="en-US" sz="900" dirty="0" err="1"/>
              <a:t>Tumour</a:t>
            </a:r>
            <a:r>
              <a:rPr lang="en-US" sz="900" dirty="0"/>
              <a:t> Paired Next Generation Sequencing Data. Bioinformatics (2012</a:t>
            </a:r>
            <a:r>
              <a:rPr lang="en-US" sz="900" dirty="0" smtClean="0"/>
              <a:t>).</a:t>
            </a:r>
          </a:p>
          <a:p>
            <a:r>
              <a:rPr lang="en-US" sz="900" b="1" dirty="0"/>
              <a:t>Larson, D.E. et al. </a:t>
            </a:r>
            <a:r>
              <a:rPr lang="en-US" sz="900" dirty="0" err="1"/>
              <a:t>SomaticSniper</a:t>
            </a:r>
            <a:r>
              <a:rPr lang="en-US" sz="900" dirty="0"/>
              <a:t>: identification of somatic point mutations in whole genome sequencing data. Bioinformatics. 28(3):311-7 (2012</a:t>
            </a:r>
            <a:r>
              <a:rPr lang="en-US" sz="900" dirty="0" smtClean="0"/>
              <a:t>).</a:t>
            </a:r>
          </a:p>
          <a:p>
            <a:r>
              <a:rPr lang="en-US" sz="900" b="1" dirty="0" err="1"/>
              <a:t>Koboldt</a:t>
            </a:r>
            <a:r>
              <a:rPr lang="en-US" sz="900" b="1" dirty="0"/>
              <a:t>, D. et al. </a:t>
            </a:r>
            <a:r>
              <a:rPr lang="en-US" sz="900" dirty="0" err="1"/>
              <a:t>VarScan</a:t>
            </a:r>
            <a:r>
              <a:rPr lang="en-US" sz="900" dirty="0"/>
              <a:t> 2: Somatic mutation and copy number alteration discovery in cancer by </a:t>
            </a:r>
            <a:r>
              <a:rPr lang="en-US" sz="900" dirty="0" err="1"/>
              <a:t>exome</a:t>
            </a:r>
            <a:r>
              <a:rPr lang="en-US" sz="900" dirty="0"/>
              <a:t> sequencing. </a:t>
            </a:r>
            <a:r>
              <a:rPr lang="pt-BR" sz="900" dirty="0"/>
              <a:t>Genome Res. </a:t>
            </a:r>
            <a:r>
              <a:rPr lang="pt-BR" sz="900" dirty="0" smtClean="0"/>
              <a:t>22(3</a:t>
            </a:r>
            <a:r>
              <a:rPr lang="pt-BR" sz="900" dirty="0"/>
              <a:t>):568-76. doi: 10.1101/gr.129684.111</a:t>
            </a:r>
            <a:r>
              <a:rPr lang="en-US" sz="900" dirty="0" smtClean="0"/>
              <a:t> </a:t>
            </a:r>
            <a:r>
              <a:rPr lang="en-US" sz="900" dirty="0"/>
              <a:t>(2012</a:t>
            </a:r>
            <a:r>
              <a:rPr lang="en-US" sz="900" dirty="0" smtClean="0"/>
              <a:t>).</a:t>
            </a:r>
          </a:p>
          <a:p>
            <a:r>
              <a:rPr lang="en-US" sz="900" b="1" dirty="0" err="1" smtClean="0">
                <a:solidFill>
                  <a:prstClr val="black"/>
                </a:solidFill>
              </a:rPr>
              <a:t>DePristo</a:t>
            </a:r>
            <a:r>
              <a:rPr lang="en-US" sz="900" b="1" dirty="0" smtClean="0">
                <a:solidFill>
                  <a:prstClr val="black"/>
                </a:solidFill>
              </a:rPr>
              <a:t>, M.A. </a:t>
            </a:r>
            <a:r>
              <a:rPr lang="en-US" sz="900" b="1" dirty="0">
                <a:solidFill>
                  <a:prstClr val="black"/>
                </a:solidFill>
              </a:rPr>
              <a:t>et al. </a:t>
            </a:r>
            <a:r>
              <a:rPr lang="en-US" sz="900" dirty="0">
                <a:solidFill>
                  <a:prstClr val="black"/>
                </a:solidFill>
              </a:rPr>
              <a:t>A framework for variation discovery and genotyping using next-generation DNA sequencing data. Nat Genet. </a:t>
            </a:r>
            <a:r>
              <a:rPr lang="en-US" sz="900" dirty="0" smtClean="0">
                <a:solidFill>
                  <a:prstClr val="black"/>
                </a:solidFill>
              </a:rPr>
              <a:t>43(5</a:t>
            </a:r>
            <a:r>
              <a:rPr lang="en-US" sz="900" dirty="0">
                <a:solidFill>
                  <a:prstClr val="black"/>
                </a:solidFill>
              </a:rPr>
              <a:t>):491-8. PMID: </a:t>
            </a:r>
            <a:r>
              <a:rPr lang="en-US" sz="900" dirty="0" smtClean="0">
                <a:solidFill>
                  <a:prstClr val="black"/>
                </a:solidFill>
              </a:rPr>
              <a:t>21478889 (2011).</a:t>
            </a:r>
          </a:p>
          <a:p>
            <a:r>
              <a:rPr lang="en-US" sz="900" b="1" dirty="0"/>
              <a:t>Saunders, </a:t>
            </a:r>
            <a:r>
              <a:rPr lang="en-US" sz="900" b="1" dirty="0" smtClean="0"/>
              <a:t>C.T. et al. </a:t>
            </a:r>
            <a:r>
              <a:rPr lang="en-US" sz="900" dirty="0" err="1"/>
              <a:t>Strelka</a:t>
            </a:r>
            <a:r>
              <a:rPr lang="en-US" sz="900" dirty="0"/>
              <a:t>: accurate somatic small-variant calling from sequenced tumor-normal sample pairs. Bioinformatics 28(14):1811-7. </a:t>
            </a:r>
            <a:r>
              <a:rPr lang="pt-BR" sz="900" dirty="0"/>
              <a:t>doi </a:t>
            </a:r>
            <a:r>
              <a:rPr lang="en-US" sz="900" dirty="0" smtClean="0"/>
              <a:t>: </a:t>
            </a:r>
            <a:r>
              <a:rPr lang="en-US" sz="900" dirty="0"/>
              <a:t>10.1093/bioinformatics/bts271 (2012).</a:t>
            </a:r>
            <a:endParaRPr lang="en-US" sz="900" dirty="0">
              <a:solidFill>
                <a:prstClr val="black"/>
              </a:solidFill>
            </a:endParaRPr>
          </a:p>
          <a:p>
            <a:r>
              <a:rPr lang="en-US" sz="900" b="1" dirty="0" err="1" smtClean="0">
                <a:solidFill>
                  <a:prstClr val="black"/>
                </a:solidFill>
              </a:rPr>
              <a:t>Cibulskis</a:t>
            </a:r>
            <a:r>
              <a:rPr lang="en-US" sz="900" b="1" dirty="0" smtClean="0">
                <a:solidFill>
                  <a:prstClr val="black"/>
                </a:solidFill>
              </a:rPr>
              <a:t>, K. et al. </a:t>
            </a:r>
            <a:r>
              <a:rPr lang="en-US" sz="900" dirty="0">
                <a:solidFill>
                  <a:prstClr val="black"/>
                </a:solidFill>
              </a:rPr>
              <a:t>Sensitive detection of somatic point mutations in impure and heterogeneous cancer samples. Nat </a:t>
            </a:r>
            <a:r>
              <a:rPr lang="en-US" sz="900" dirty="0" err="1" smtClean="0">
                <a:solidFill>
                  <a:prstClr val="black"/>
                </a:solidFill>
              </a:rPr>
              <a:t>Biotechnol</a:t>
            </a:r>
            <a:r>
              <a:rPr lang="en-US" sz="900" dirty="0" smtClean="0">
                <a:solidFill>
                  <a:prstClr val="black"/>
                </a:solidFill>
              </a:rPr>
              <a:t>. 31(3</a:t>
            </a:r>
            <a:r>
              <a:rPr lang="en-US" sz="900" dirty="0">
                <a:solidFill>
                  <a:prstClr val="black"/>
                </a:solidFill>
              </a:rPr>
              <a:t>):213-9. </a:t>
            </a:r>
            <a:r>
              <a:rPr lang="pt-BR" sz="900" dirty="0"/>
              <a:t>doi </a:t>
            </a:r>
            <a:r>
              <a:rPr lang="en-US" sz="900" dirty="0" smtClean="0"/>
              <a:t>:</a:t>
            </a:r>
            <a:r>
              <a:rPr lang="en-US" sz="900" dirty="0" smtClean="0">
                <a:solidFill>
                  <a:prstClr val="black"/>
                </a:solidFill>
              </a:rPr>
              <a:t> 10.1038/nbt.2514 (2013).</a:t>
            </a:r>
            <a:endParaRPr lang="en-US" sz="900" dirty="0">
              <a:solidFill>
                <a:prstClr val="black"/>
              </a:solidFill>
            </a:endParaRPr>
          </a:p>
        </p:txBody>
      </p:sp>
      <p:sp>
        <p:nvSpPr>
          <p:cNvPr id="2" name="Title 1"/>
          <p:cNvSpPr>
            <a:spLocks noGrp="1"/>
          </p:cNvSpPr>
          <p:nvPr>
            <p:ph type="title"/>
          </p:nvPr>
        </p:nvSpPr>
        <p:spPr>
          <a:xfrm>
            <a:off x="457200" y="152400"/>
            <a:ext cx="8229600" cy="1143000"/>
          </a:xfrm>
        </p:spPr>
        <p:txBody>
          <a:bodyPr/>
          <a:lstStyle/>
          <a:p>
            <a:r>
              <a:rPr lang="en-US" dirty="0" smtClean="0">
                <a:solidFill>
                  <a:schemeClr val="accent2">
                    <a:lumMod val="50000"/>
                  </a:schemeClr>
                </a:solidFill>
              </a:rPr>
              <a:t>Some variant callers</a:t>
            </a:r>
            <a:endParaRPr lang="en-US" dirty="0">
              <a:solidFill>
                <a:schemeClr val="accent2">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2328475"/>
              </p:ext>
            </p:extLst>
          </p:nvPr>
        </p:nvGraphicFramePr>
        <p:xfrm>
          <a:off x="918751" y="1143001"/>
          <a:ext cx="7233225" cy="3843706"/>
        </p:xfrm>
        <a:graphic>
          <a:graphicData uri="http://schemas.openxmlformats.org/drawingml/2006/table">
            <a:tbl>
              <a:tblPr firstRow="1" bandRow="1">
                <a:tableStyleId>{5C22544A-7EE6-4342-B048-85BDC9FD1C3A}</a:tableStyleId>
              </a:tblPr>
              <a:tblGrid>
                <a:gridCol w="1519649"/>
                <a:gridCol w="1143000"/>
                <a:gridCol w="1524000"/>
                <a:gridCol w="1143000"/>
                <a:gridCol w="1903576"/>
              </a:tblGrid>
              <a:tr h="473392">
                <a:tc>
                  <a:txBody>
                    <a:bodyPr/>
                    <a:lstStyle/>
                    <a:p>
                      <a:pPr algn="ctr"/>
                      <a:r>
                        <a:rPr lang="en-US" sz="1600" b="1" dirty="0" smtClean="0"/>
                        <a:t>Name</a:t>
                      </a:r>
                      <a:endParaRPr lang="en-US" sz="1600" b="1" dirty="0"/>
                    </a:p>
                  </a:txBody>
                  <a:tcPr anchor="ctr"/>
                </a:tc>
                <a:tc>
                  <a:txBody>
                    <a:bodyPr/>
                    <a:lstStyle/>
                    <a:p>
                      <a:pPr algn="ctr"/>
                      <a:r>
                        <a:rPr lang="en-US" sz="1600" b="1" dirty="0" smtClean="0"/>
                        <a:t>Category</a:t>
                      </a:r>
                      <a:endParaRPr lang="en-US" sz="1600" b="1" dirty="0"/>
                    </a:p>
                  </a:txBody>
                  <a:tcPr anchor="ctr"/>
                </a:tc>
                <a:tc>
                  <a:txBody>
                    <a:bodyPr/>
                    <a:lstStyle/>
                    <a:p>
                      <a:pPr algn="ctr"/>
                      <a:r>
                        <a:rPr lang="en-US" sz="1600" b="1" dirty="0" smtClean="0"/>
                        <a:t>Tumor/Normal Pairs</a:t>
                      </a:r>
                      <a:endParaRPr lang="en-US" sz="1600" b="1" dirty="0"/>
                    </a:p>
                  </a:txBody>
                  <a:tcPr anchor="ctr"/>
                </a:tc>
                <a:tc>
                  <a:txBody>
                    <a:bodyPr/>
                    <a:lstStyle/>
                    <a:p>
                      <a:pPr algn="ctr"/>
                      <a:r>
                        <a:rPr lang="en-US" sz="1600" b="1" dirty="0" smtClean="0"/>
                        <a:t>Metric</a:t>
                      </a:r>
                      <a:endParaRPr lang="en-US" sz="1600" b="1" dirty="0"/>
                    </a:p>
                  </a:txBody>
                  <a:tcPr anchor="ctr"/>
                </a:tc>
                <a:tc>
                  <a:txBody>
                    <a:bodyPr/>
                    <a:lstStyle/>
                    <a:p>
                      <a:pPr algn="ctr"/>
                      <a:r>
                        <a:rPr lang="en-US" sz="1600" b="1" dirty="0" smtClean="0"/>
                        <a:t>Reference</a:t>
                      </a:r>
                      <a:endParaRPr lang="en-US" sz="1600" b="1" dirty="0"/>
                    </a:p>
                  </a:txBody>
                  <a:tcPr anchor="ctr"/>
                </a:tc>
              </a:tr>
              <a:tr h="423561">
                <a:tc>
                  <a:txBody>
                    <a:bodyPr/>
                    <a:lstStyle/>
                    <a:p>
                      <a:pPr algn="ctr"/>
                      <a:r>
                        <a:rPr lang="en-US" sz="1400" dirty="0" err="1" smtClean="0"/>
                        <a:t>JointSNVMix</a:t>
                      </a:r>
                      <a:endParaRPr lang="en-US" sz="1400" dirty="0" smtClean="0"/>
                    </a:p>
                    <a:p>
                      <a:pPr algn="ctr"/>
                      <a:r>
                        <a:rPr lang="en-US" sz="1400" dirty="0" smtClean="0"/>
                        <a:t>(Fisher)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Allele Counting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Yes</a:t>
                      </a:r>
                    </a:p>
                  </a:txBody>
                  <a:tcPr anchor="ctr"/>
                </a:tc>
                <a:tc>
                  <a:txBody>
                    <a:bodyPr/>
                    <a:lstStyle/>
                    <a:p>
                      <a:pPr algn="ctr"/>
                      <a:r>
                        <a:rPr lang="en-US" sz="1400" dirty="0" smtClean="0"/>
                        <a:t>Somatic</a:t>
                      </a:r>
                      <a:r>
                        <a:rPr lang="en-US" sz="1400" baseline="0" dirty="0" smtClean="0"/>
                        <a:t> probability</a:t>
                      </a:r>
                      <a:endParaRPr lang="en-US" sz="1400" dirty="0"/>
                    </a:p>
                  </a:txBody>
                  <a:tcPr anchor="ctr"/>
                </a:tc>
                <a:tc>
                  <a:txBody>
                    <a:bodyPr/>
                    <a:lstStyle/>
                    <a:p>
                      <a:pPr algn="ctr"/>
                      <a:r>
                        <a:rPr lang="en-US" sz="1200" dirty="0" smtClean="0"/>
                        <a:t>Roth, A. et</a:t>
                      </a:r>
                      <a:r>
                        <a:rPr lang="en-US" sz="1200" baseline="0" dirty="0" smtClean="0"/>
                        <a:t> al. (2012)</a:t>
                      </a:r>
                      <a:r>
                        <a:rPr lang="en-US" sz="1200" dirty="0" smtClean="0"/>
                        <a:t> </a:t>
                      </a:r>
                      <a:endParaRPr lang="en-US" sz="1200" dirty="0"/>
                    </a:p>
                  </a:txBody>
                  <a:tcPr anchor="ctr"/>
                </a:tc>
              </a:tr>
              <a:tr h="423561">
                <a:tc>
                  <a:txBody>
                    <a:bodyPr/>
                    <a:lstStyle/>
                    <a:p>
                      <a:pPr algn="ctr"/>
                      <a:r>
                        <a:rPr lang="en-US" sz="1400" dirty="0" err="1" smtClean="0"/>
                        <a:t>SomaticSniper</a:t>
                      </a:r>
                      <a:r>
                        <a:rPr lang="en-US" sz="1400" dirty="0" smtClean="0"/>
                        <a:t>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Heuristic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Yes</a:t>
                      </a:r>
                    </a:p>
                  </a:txBody>
                  <a:tcPr anchor="ctr"/>
                </a:tc>
                <a:tc>
                  <a:txBody>
                    <a:bodyPr/>
                    <a:lstStyle/>
                    <a:p>
                      <a:pPr algn="ctr"/>
                      <a:r>
                        <a:rPr lang="en-US" sz="1400" dirty="0" smtClean="0"/>
                        <a:t>Somatic</a:t>
                      </a:r>
                      <a:r>
                        <a:rPr lang="en-US" sz="1400" baseline="0" dirty="0" smtClean="0"/>
                        <a:t> Score </a:t>
                      </a:r>
                    </a:p>
                  </a:txBody>
                  <a:tcPr anchor="ctr"/>
                </a:tc>
                <a:tc>
                  <a:txBody>
                    <a:bodyPr/>
                    <a:lstStyle/>
                    <a:p>
                      <a:pPr algn="ctr"/>
                      <a:r>
                        <a:rPr lang="en-US" sz="1200" dirty="0" smtClean="0"/>
                        <a:t>Larson,</a:t>
                      </a:r>
                      <a:r>
                        <a:rPr lang="en-US" sz="1200" baseline="0" dirty="0" smtClean="0"/>
                        <a:t> D.E. et al. (2012)</a:t>
                      </a:r>
                      <a:endParaRPr lang="en-US" sz="1200" dirty="0" smtClean="0"/>
                    </a:p>
                  </a:txBody>
                  <a:tcPr anchor="ctr"/>
                </a:tc>
              </a:tr>
              <a:tr h="423561">
                <a:tc>
                  <a:txBody>
                    <a:bodyPr/>
                    <a:lstStyle/>
                    <a:p>
                      <a:pPr algn="ctr"/>
                      <a:r>
                        <a:rPr lang="en-US" sz="1400" dirty="0" err="1" smtClean="0"/>
                        <a:t>VarScan</a:t>
                      </a:r>
                      <a:r>
                        <a:rPr lang="en-US" sz="1400" dirty="0" smtClean="0"/>
                        <a:t> 2</a:t>
                      </a:r>
                      <a:endParaRPr lang="en-US" sz="1400" dirty="0"/>
                    </a:p>
                  </a:txBody>
                  <a:tcPr anchor="ctr"/>
                </a:tc>
                <a:tc>
                  <a:txBody>
                    <a:bodyPr/>
                    <a:lstStyle/>
                    <a:p>
                      <a:pPr algn="ctr"/>
                      <a:r>
                        <a:rPr lang="en-US" sz="1400" dirty="0" smtClean="0"/>
                        <a:t>Heuristic</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Yes</a:t>
                      </a:r>
                    </a:p>
                  </a:txBody>
                  <a:tcPr anchor="ctr"/>
                </a:tc>
                <a:tc>
                  <a:txBody>
                    <a:bodyPr/>
                    <a:lstStyle/>
                    <a:p>
                      <a:pPr algn="ctr"/>
                      <a:r>
                        <a:rPr lang="en-US" sz="1400" dirty="0" smtClean="0"/>
                        <a:t>Somatic </a:t>
                      </a:r>
                    </a:p>
                    <a:p>
                      <a:pPr algn="ctr"/>
                      <a:r>
                        <a:rPr lang="en-US" sz="1400" dirty="0" smtClean="0"/>
                        <a:t>p-value</a:t>
                      </a:r>
                      <a:endParaRPr lang="en-US" sz="1400" dirty="0"/>
                    </a:p>
                  </a:txBody>
                  <a:tcPr anchor="ctr"/>
                </a:tc>
                <a:tc>
                  <a:txBody>
                    <a:bodyPr/>
                    <a:lstStyle/>
                    <a:p>
                      <a:pPr algn="ctr"/>
                      <a:r>
                        <a:rPr lang="en-US" sz="1200" dirty="0" err="1" smtClean="0"/>
                        <a:t>Koboldt</a:t>
                      </a:r>
                      <a:r>
                        <a:rPr lang="en-US" sz="1200" dirty="0" smtClean="0"/>
                        <a:t>, D. et al.</a:t>
                      </a:r>
                      <a:r>
                        <a:rPr lang="en-US" sz="1200" baseline="0" dirty="0" smtClean="0"/>
                        <a:t> (2012)</a:t>
                      </a:r>
                      <a:endParaRPr lang="en-US" sz="1200" dirty="0" smtClean="0"/>
                    </a:p>
                  </a:txBody>
                  <a:tcPr anchor="ctr"/>
                </a:tc>
              </a:tr>
              <a:tr h="597969">
                <a:tc>
                  <a:txBody>
                    <a:bodyPr/>
                    <a:lstStyle/>
                    <a:p>
                      <a:pPr algn="ctr"/>
                      <a:r>
                        <a:rPr lang="en-US" sz="1400" dirty="0" smtClean="0"/>
                        <a:t>GATK</a:t>
                      </a:r>
                      <a:r>
                        <a:rPr lang="en-US" sz="1400" baseline="0" dirty="0" smtClean="0"/>
                        <a:t> </a:t>
                      </a:r>
                    </a:p>
                    <a:p>
                      <a:pPr algn="ctr"/>
                      <a:r>
                        <a:rPr lang="en-US" sz="1400" dirty="0" err="1" smtClean="0"/>
                        <a:t>UnifiedGenotyper</a:t>
                      </a:r>
                      <a:endParaRPr lang="en-US" sz="1400" dirty="0" smtClean="0"/>
                    </a:p>
                  </a:txBody>
                  <a:tcPr anchor="ctr"/>
                </a:tc>
                <a:tc>
                  <a:txBody>
                    <a:bodyPr/>
                    <a:lstStyle/>
                    <a:p>
                      <a:pPr algn="ctr"/>
                      <a:r>
                        <a:rPr lang="en-US" sz="1400" dirty="0" smtClean="0"/>
                        <a:t>Bayesian</a:t>
                      </a:r>
                      <a:endParaRPr lang="en-US" sz="1400" dirty="0"/>
                    </a:p>
                  </a:txBody>
                  <a:tcPr anchor="ctr"/>
                </a:tc>
                <a:tc>
                  <a:txBody>
                    <a:bodyPr/>
                    <a:lstStyle/>
                    <a:p>
                      <a:pPr algn="ctr"/>
                      <a:r>
                        <a:rPr lang="en-US" sz="1400" dirty="0" smtClean="0"/>
                        <a:t>No</a:t>
                      </a:r>
                      <a:endParaRPr lang="en-US" sz="1400" dirty="0"/>
                    </a:p>
                  </a:txBody>
                  <a:tcPr anchor="ctr"/>
                </a:tc>
                <a:tc>
                  <a:txBody>
                    <a:bodyPr/>
                    <a:lstStyle/>
                    <a:p>
                      <a:pPr algn="ctr"/>
                      <a:r>
                        <a:rPr lang="en-US" sz="1400" dirty="0" err="1" smtClean="0"/>
                        <a:t>Phred</a:t>
                      </a:r>
                      <a:r>
                        <a:rPr lang="en-US" sz="1400" dirty="0" smtClean="0"/>
                        <a:t> QUAL</a:t>
                      </a:r>
                      <a:endParaRPr lang="en-US" sz="1400" dirty="0"/>
                    </a:p>
                  </a:txBody>
                  <a:tcPr anchor="ctr"/>
                </a:tc>
                <a:tc>
                  <a:txBody>
                    <a:bodyPr/>
                    <a:lstStyle/>
                    <a:p>
                      <a:pPr algn="ctr"/>
                      <a:r>
                        <a:rPr lang="en-US" sz="1200" dirty="0" err="1" smtClean="0">
                          <a:solidFill>
                            <a:prstClr val="black"/>
                          </a:solidFill>
                        </a:rPr>
                        <a:t>DePristo</a:t>
                      </a:r>
                      <a:r>
                        <a:rPr lang="en-US" sz="1200" dirty="0" smtClean="0">
                          <a:solidFill>
                            <a:prstClr val="black"/>
                          </a:solidFill>
                        </a:rPr>
                        <a:t>, M.A. et al. (2011)</a:t>
                      </a:r>
                      <a:endParaRPr lang="en-US" sz="1200" dirty="0" smtClean="0"/>
                    </a:p>
                  </a:txBody>
                  <a:tcPr anchor="ctr"/>
                </a:tc>
              </a:tr>
              <a:tr h="593977">
                <a:tc>
                  <a:txBody>
                    <a:bodyPr/>
                    <a:lstStyle/>
                    <a:p>
                      <a:pPr algn="ctr"/>
                      <a:r>
                        <a:rPr lang="en-US" sz="1400" dirty="0" err="1" smtClean="0"/>
                        <a:t>Strelka</a:t>
                      </a:r>
                      <a:endParaRPr lang="en-US" sz="1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Bayesian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Yes</a:t>
                      </a:r>
                    </a:p>
                  </a:txBody>
                  <a:tcPr anchor="ctr"/>
                </a:tc>
                <a:tc>
                  <a:txBody>
                    <a:bodyPr/>
                    <a:lstStyle/>
                    <a:p>
                      <a:pPr algn="ctr"/>
                      <a:r>
                        <a:rPr lang="en-US" sz="1400" dirty="0" smtClean="0"/>
                        <a:t>Somatic probability</a:t>
                      </a:r>
                      <a:endParaRPr lang="en-US" sz="1400" dirty="0"/>
                    </a:p>
                  </a:txBody>
                  <a:tcPr anchor="ctr"/>
                </a:tc>
                <a:tc>
                  <a:txBody>
                    <a:bodyPr/>
                    <a:lstStyle/>
                    <a:p>
                      <a:pPr algn="ctr"/>
                      <a:r>
                        <a:rPr lang="en-US" sz="1200" dirty="0" smtClean="0"/>
                        <a:t>Saunders, C.T. et al. (2012)</a:t>
                      </a:r>
                    </a:p>
                  </a:txBody>
                  <a:tcPr anchor="ctr"/>
                </a:tc>
              </a:tr>
              <a:tr h="416777">
                <a:tc>
                  <a:txBody>
                    <a:bodyPr/>
                    <a:lstStyle/>
                    <a:p>
                      <a:pPr algn="ctr"/>
                      <a:r>
                        <a:rPr lang="en-US" sz="1400" dirty="0" err="1" smtClean="0"/>
                        <a:t>MuTect</a:t>
                      </a:r>
                      <a:endParaRPr lang="en-US" sz="1400" dirty="0" smtClean="0"/>
                    </a:p>
                  </a:txBody>
                  <a:tcPr anchor="ctr"/>
                </a:tc>
                <a:tc>
                  <a:txBody>
                    <a:bodyPr/>
                    <a:lstStyle/>
                    <a:p>
                      <a:pPr algn="ctr"/>
                      <a:r>
                        <a:rPr lang="en-US" sz="1400" dirty="0" smtClean="0"/>
                        <a:t>Bayesian</a:t>
                      </a:r>
                      <a:endParaRPr lang="en-US" sz="1400" dirty="0"/>
                    </a:p>
                  </a:txBody>
                  <a:tcPr anchor="ctr"/>
                </a:tc>
                <a:tc>
                  <a:txBody>
                    <a:bodyPr/>
                    <a:lstStyle/>
                    <a:p>
                      <a:pPr algn="ctr"/>
                      <a:r>
                        <a:rPr lang="en-US" sz="1400" dirty="0" smtClean="0"/>
                        <a:t>Yes</a:t>
                      </a:r>
                      <a:endParaRPr lang="en-US" sz="1400" dirty="0"/>
                    </a:p>
                  </a:txBody>
                  <a:tcPr anchor="ctr"/>
                </a:tc>
                <a:tc>
                  <a:txBody>
                    <a:bodyPr/>
                    <a:lstStyle/>
                    <a:p>
                      <a:pPr algn="ctr"/>
                      <a:r>
                        <a:rPr lang="en-US" sz="1400" dirty="0" smtClean="0"/>
                        <a:t>Log odds score (LOD)</a:t>
                      </a:r>
                      <a:endParaRPr lang="en-US" sz="1400" dirty="0"/>
                    </a:p>
                  </a:txBody>
                  <a:tcPr anchor="ctr"/>
                </a:tc>
                <a:tc>
                  <a:txBody>
                    <a:bodyPr/>
                    <a:lstStyle/>
                    <a:p>
                      <a:pPr algn="ctr"/>
                      <a:r>
                        <a:rPr lang="en-US" sz="1200" dirty="0" err="1" smtClean="0"/>
                        <a:t>Cibulskis</a:t>
                      </a:r>
                      <a:r>
                        <a:rPr lang="en-US" sz="1200" dirty="0" smtClean="0"/>
                        <a:t>, K. et al. (2013)</a:t>
                      </a:r>
                    </a:p>
                  </a:txBody>
                  <a:tcPr anchor="ctr"/>
                </a:tc>
              </a:tr>
            </a:tbl>
          </a:graphicData>
        </a:graphic>
      </p:graphicFrame>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dirty="0"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64</a:t>
            </a:fld>
            <a:endParaRPr lang="en-US" dirty="0"/>
          </a:p>
        </p:txBody>
      </p:sp>
    </p:spTree>
    <p:extLst>
      <p:ext uri="{BB962C8B-B14F-4D97-AF65-F5344CB8AC3E}">
        <p14:creationId xmlns:p14="http://schemas.microsoft.com/office/powerpoint/2010/main" val="33914335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Allele Counting Example</a:t>
            </a:r>
            <a:endParaRPr lang="en-US" dirty="0">
              <a:solidFill>
                <a:schemeClr val="accent2">
                  <a:lumMod val="50000"/>
                </a:schemeClr>
              </a:solidFill>
            </a:endParaRPr>
          </a:p>
        </p:txBody>
      </p:sp>
      <p:sp>
        <p:nvSpPr>
          <p:cNvPr id="3" name="Content Placeholder 2"/>
          <p:cNvSpPr>
            <a:spLocks noGrp="1"/>
          </p:cNvSpPr>
          <p:nvPr>
            <p:ph idx="1"/>
          </p:nvPr>
        </p:nvSpPr>
        <p:spPr>
          <a:xfrm>
            <a:off x="1492370" y="1600200"/>
            <a:ext cx="7194430" cy="4525963"/>
          </a:xfrm>
        </p:spPr>
        <p:txBody>
          <a:bodyPr>
            <a:normAutofit/>
          </a:bodyPr>
          <a:lstStyle/>
          <a:p>
            <a:r>
              <a:rPr lang="en-US" sz="2800" b="1" dirty="0" err="1" smtClean="0"/>
              <a:t>JointSNVMix</a:t>
            </a:r>
            <a:r>
              <a:rPr lang="en-US" sz="2800" b="1" dirty="0" smtClean="0"/>
              <a:t> (Fisher’s Exact Test)</a:t>
            </a:r>
          </a:p>
          <a:p>
            <a:pPr lvl="1"/>
            <a:r>
              <a:rPr lang="en-US" sz="2000" dirty="0" smtClean="0"/>
              <a:t>Allele count </a:t>
            </a:r>
            <a:r>
              <a:rPr lang="en-US" sz="2000" dirty="0"/>
              <a:t>data from the normal and </a:t>
            </a:r>
            <a:r>
              <a:rPr lang="en-US" sz="2000" dirty="0" smtClean="0"/>
              <a:t>tumor </a:t>
            </a:r>
            <a:r>
              <a:rPr lang="en-US" sz="2000" dirty="0"/>
              <a:t>compared using a two tailed </a:t>
            </a:r>
            <a:r>
              <a:rPr lang="en-US" sz="2000" dirty="0" smtClean="0"/>
              <a:t>Fisher’s </a:t>
            </a:r>
            <a:r>
              <a:rPr lang="en-US" sz="2000" dirty="0"/>
              <a:t>exact </a:t>
            </a:r>
            <a:r>
              <a:rPr lang="en-US" sz="2000" dirty="0" smtClean="0"/>
              <a:t>test</a:t>
            </a:r>
          </a:p>
          <a:p>
            <a:pPr lvl="1"/>
            <a:r>
              <a:rPr lang="en-US" sz="2000" dirty="0" smtClean="0"/>
              <a:t>If </a:t>
            </a:r>
            <a:r>
              <a:rPr lang="en-US" sz="2000" dirty="0"/>
              <a:t>the counts are </a:t>
            </a:r>
            <a:r>
              <a:rPr lang="en-US" sz="2000" dirty="0" smtClean="0"/>
              <a:t>significantly </a:t>
            </a:r>
            <a:r>
              <a:rPr lang="en-US" sz="2000" dirty="0"/>
              <a:t>different the position is </a:t>
            </a:r>
            <a:r>
              <a:rPr lang="en-US" sz="2000" dirty="0" smtClean="0"/>
              <a:t>labeled </a:t>
            </a:r>
            <a:r>
              <a:rPr lang="en-US" sz="2000" dirty="0"/>
              <a:t>as a </a:t>
            </a:r>
            <a:r>
              <a:rPr lang="en-US" sz="2000" dirty="0" smtClean="0"/>
              <a:t>variant position (e.g., p-value &lt; 0.001)</a:t>
            </a:r>
          </a:p>
          <a:p>
            <a:pPr lvl="1"/>
            <a:endParaRPr lang="en-US" sz="2000" dirty="0" smtClean="0"/>
          </a:p>
          <a:p>
            <a:pPr marL="457200" lvl="1" indent="0">
              <a:buNone/>
            </a:pPr>
            <a:r>
              <a:rPr lang="en-US" sz="2000" dirty="0" smtClean="0"/>
              <a:t>			</a:t>
            </a:r>
            <a:r>
              <a:rPr lang="en-US" sz="2000" b="1" dirty="0" smtClean="0"/>
              <a:t>2x2 Contingency Table</a:t>
            </a:r>
            <a:endParaRPr lang="en-US" sz="2000" b="1" dirty="0"/>
          </a:p>
          <a:p>
            <a:pPr marL="0" indent="0">
              <a:buNone/>
            </a:pPr>
            <a:endParaRPr lang="en-US" sz="2000" dirty="0"/>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18078694"/>
              </p:ext>
            </p:extLst>
          </p:nvPr>
        </p:nvGraphicFramePr>
        <p:xfrm>
          <a:off x="1828800" y="3596640"/>
          <a:ext cx="6019800" cy="1584960"/>
        </p:xfrm>
        <a:graphic>
          <a:graphicData uri="http://schemas.openxmlformats.org/drawingml/2006/table">
            <a:tbl>
              <a:tblPr firstRow="1" bandRow="1">
                <a:tableStyleId>{5C22544A-7EE6-4342-B048-85BDC9FD1C3A}</a:tableStyleId>
              </a:tblPr>
              <a:tblGrid>
                <a:gridCol w="1504950"/>
                <a:gridCol w="1504950"/>
                <a:gridCol w="1504950"/>
                <a:gridCol w="1504950"/>
              </a:tblGrid>
              <a:tr h="370840">
                <a:tc>
                  <a:txBody>
                    <a:bodyPr/>
                    <a:lstStyle/>
                    <a:p>
                      <a:pPr algn="ctr"/>
                      <a:endParaRPr lang="en-US" sz="2000" dirty="0"/>
                    </a:p>
                  </a:txBody>
                  <a:tcPr anchor="ctr"/>
                </a:tc>
                <a:tc>
                  <a:txBody>
                    <a:bodyPr/>
                    <a:lstStyle/>
                    <a:p>
                      <a:pPr algn="ctr"/>
                      <a:r>
                        <a:rPr lang="en-US" sz="2000" dirty="0" smtClean="0"/>
                        <a:t>REF allele</a:t>
                      </a:r>
                      <a:endParaRPr lang="en-US" sz="2000" dirty="0"/>
                    </a:p>
                  </a:txBody>
                  <a:tcPr anchor="ctr"/>
                </a:tc>
                <a:tc>
                  <a:txBody>
                    <a:bodyPr/>
                    <a:lstStyle/>
                    <a:p>
                      <a:pPr algn="ctr"/>
                      <a:r>
                        <a:rPr lang="en-US" sz="2000" dirty="0" smtClean="0"/>
                        <a:t>ALT allele</a:t>
                      </a:r>
                      <a:endParaRPr lang="en-US" sz="2000" dirty="0"/>
                    </a:p>
                  </a:txBody>
                  <a:tcPr anchor="ctr"/>
                </a:tc>
                <a:tc>
                  <a:txBody>
                    <a:bodyPr/>
                    <a:lstStyle/>
                    <a:p>
                      <a:pPr algn="ctr"/>
                      <a:r>
                        <a:rPr lang="en-US" sz="2000" dirty="0" smtClean="0"/>
                        <a:t>Total</a:t>
                      </a:r>
                      <a:endParaRPr lang="en-US" sz="2000" dirty="0"/>
                    </a:p>
                  </a:txBody>
                  <a:tcPr anchor="ctr"/>
                </a:tc>
              </a:tr>
              <a:tr h="370840">
                <a:tc>
                  <a:txBody>
                    <a:bodyPr/>
                    <a:lstStyle/>
                    <a:p>
                      <a:pPr algn="ctr"/>
                      <a:r>
                        <a:rPr lang="en-US" sz="2000" dirty="0" smtClean="0"/>
                        <a:t>Tumor</a:t>
                      </a:r>
                      <a:endParaRPr lang="en-US" sz="2000" dirty="0"/>
                    </a:p>
                  </a:txBody>
                  <a:tcPr anchor="ctr"/>
                </a:tc>
                <a:tc>
                  <a:txBody>
                    <a:bodyPr/>
                    <a:lstStyle/>
                    <a:p>
                      <a:pPr algn="ctr"/>
                      <a:r>
                        <a:rPr lang="en-US" sz="2000" dirty="0" smtClean="0"/>
                        <a:t>15</a:t>
                      </a:r>
                      <a:endParaRPr lang="en-US" sz="2000" dirty="0"/>
                    </a:p>
                  </a:txBody>
                  <a:tcPr anchor="ctr"/>
                </a:tc>
                <a:tc>
                  <a:txBody>
                    <a:bodyPr/>
                    <a:lstStyle/>
                    <a:p>
                      <a:pPr algn="ctr"/>
                      <a:r>
                        <a:rPr lang="en-US" sz="2000" dirty="0" smtClean="0"/>
                        <a:t>16</a:t>
                      </a:r>
                      <a:endParaRPr lang="en-US" sz="2000" dirty="0"/>
                    </a:p>
                  </a:txBody>
                  <a:tcPr anchor="ctr"/>
                </a:tc>
                <a:tc>
                  <a:txBody>
                    <a:bodyPr/>
                    <a:lstStyle/>
                    <a:p>
                      <a:pPr algn="ctr"/>
                      <a:r>
                        <a:rPr lang="en-US" sz="2000" dirty="0" smtClean="0">
                          <a:solidFill>
                            <a:schemeClr val="tx2"/>
                          </a:solidFill>
                        </a:rPr>
                        <a:t>31</a:t>
                      </a:r>
                      <a:endParaRPr lang="en-US" sz="2000" dirty="0">
                        <a:solidFill>
                          <a:schemeClr val="tx2"/>
                        </a:solidFill>
                      </a:endParaRPr>
                    </a:p>
                  </a:txBody>
                  <a:tcPr anchor="ctr"/>
                </a:tc>
              </a:tr>
              <a:tr h="370840">
                <a:tc>
                  <a:txBody>
                    <a:bodyPr/>
                    <a:lstStyle/>
                    <a:p>
                      <a:pPr algn="ctr"/>
                      <a:r>
                        <a:rPr lang="en-US" sz="2000" dirty="0" smtClean="0"/>
                        <a:t>Normal</a:t>
                      </a:r>
                      <a:endParaRPr lang="en-US" sz="2000" dirty="0"/>
                    </a:p>
                  </a:txBody>
                  <a:tcPr anchor="ctr"/>
                </a:tc>
                <a:tc>
                  <a:txBody>
                    <a:bodyPr/>
                    <a:lstStyle/>
                    <a:p>
                      <a:pPr algn="ctr"/>
                      <a:r>
                        <a:rPr lang="en-US" sz="2000" dirty="0" smtClean="0"/>
                        <a:t>25</a:t>
                      </a:r>
                      <a:endParaRPr lang="en-US" sz="2000" dirty="0"/>
                    </a:p>
                  </a:txBody>
                  <a:tcPr anchor="ctr"/>
                </a:tc>
                <a:tc>
                  <a:txBody>
                    <a:bodyPr/>
                    <a:lstStyle/>
                    <a:p>
                      <a:pPr algn="ctr"/>
                      <a:r>
                        <a:rPr lang="en-US" sz="2000" dirty="0" smtClean="0"/>
                        <a:t>0</a:t>
                      </a:r>
                      <a:endParaRPr lang="en-US" sz="2000" dirty="0"/>
                    </a:p>
                  </a:txBody>
                  <a:tcPr anchor="ctr"/>
                </a:tc>
                <a:tc>
                  <a:txBody>
                    <a:bodyPr/>
                    <a:lstStyle/>
                    <a:p>
                      <a:pPr algn="ctr"/>
                      <a:r>
                        <a:rPr lang="en-US" sz="2000" dirty="0" smtClean="0">
                          <a:solidFill>
                            <a:schemeClr val="tx2"/>
                          </a:solidFill>
                        </a:rPr>
                        <a:t>25</a:t>
                      </a:r>
                      <a:endParaRPr lang="en-US" sz="2000" dirty="0">
                        <a:solidFill>
                          <a:schemeClr val="tx2"/>
                        </a:solidFill>
                      </a:endParaRPr>
                    </a:p>
                  </a:txBody>
                  <a:tcPr anchor="ctr"/>
                </a:tc>
              </a:tr>
              <a:tr h="370840">
                <a:tc>
                  <a:txBody>
                    <a:bodyPr/>
                    <a:lstStyle/>
                    <a:p>
                      <a:pPr algn="ctr"/>
                      <a:r>
                        <a:rPr lang="en-US" sz="2000" dirty="0" smtClean="0"/>
                        <a:t>Totals</a:t>
                      </a:r>
                      <a:endParaRPr lang="en-US" sz="2000" dirty="0"/>
                    </a:p>
                  </a:txBody>
                  <a:tcPr anchor="ctr"/>
                </a:tc>
                <a:tc>
                  <a:txBody>
                    <a:bodyPr/>
                    <a:lstStyle/>
                    <a:p>
                      <a:pPr algn="ctr"/>
                      <a:r>
                        <a:rPr lang="en-US" sz="2000" dirty="0" smtClean="0">
                          <a:solidFill>
                            <a:schemeClr val="tx2"/>
                          </a:solidFill>
                        </a:rPr>
                        <a:t>40</a:t>
                      </a:r>
                      <a:endParaRPr lang="en-US" sz="2000" dirty="0">
                        <a:solidFill>
                          <a:schemeClr val="tx2"/>
                        </a:solidFill>
                      </a:endParaRPr>
                    </a:p>
                  </a:txBody>
                  <a:tcPr anchor="ctr"/>
                </a:tc>
                <a:tc>
                  <a:txBody>
                    <a:bodyPr/>
                    <a:lstStyle/>
                    <a:p>
                      <a:pPr algn="ctr"/>
                      <a:r>
                        <a:rPr lang="en-US" sz="2000" dirty="0" smtClean="0">
                          <a:solidFill>
                            <a:schemeClr val="tx2"/>
                          </a:solidFill>
                        </a:rPr>
                        <a:t>16</a:t>
                      </a:r>
                      <a:endParaRPr lang="en-US" sz="2000" dirty="0">
                        <a:solidFill>
                          <a:schemeClr val="tx2"/>
                        </a:solidFill>
                      </a:endParaRPr>
                    </a:p>
                  </a:txBody>
                  <a:tcPr anchor="ctr"/>
                </a:tc>
                <a:tc>
                  <a:txBody>
                    <a:bodyPr/>
                    <a:lstStyle/>
                    <a:p>
                      <a:pPr algn="ctr"/>
                      <a:r>
                        <a:rPr lang="en-US" sz="2000" b="0" dirty="0" smtClean="0">
                          <a:solidFill>
                            <a:srgbClr val="C00000"/>
                          </a:solidFill>
                        </a:rPr>
                        <a:t>56</a:t>
                      </a:r>
                      <a:endParaRPr lang="en-US" sz="2000" b="0" dirty="0">
                        <a:solidFill>
                          <a:srgbClr val="C00000"/>
                        </a:solidFill>
                      </a:endParaRPr>
                    </a:p>
                  </a:txBody>
                  <a:tcPr anchor="ctr"/>
                </a:tc>
              </a:tr>
            </a:tbl>
          </a:graphicData>
        </a:graphic>
      </p:graphicFrame>
      <p:sp>
        <p:nvSpPr>
          <p:cNvPr id="14" name="Rectangle 13"/>
          <p:cNvSpPr/>
          <p:nvPr/>
        </p:nvSpPr>
        <p:spPr>
          <a:xfrm>
            <a:off x="1604512" y="5257800"/>
            <a:ext cx="7158487" cy="923330"/>
          </a:xfrm>
          <a:prstGeom prst="rect">
            <a:avLst/>
          </a:prstGeom>
        </p:spPr>
        <p:txBody>
          <a:bodyPr wrap="square">
            <a:spAutoFit/>
          </a:bodyPr>
          <a:lstStyle/>
          <a:p>
            <a:pPr marL="285750" indent="-285750">
              <a:buFont typeface="Arial" pitchFamily="34" charset="0"/>
              <a:buChar char="•"/>
            </a:pPr>
            <a:r>
              <a:rPr lang="en-US" dirty="0"/>
              <a:t>The two-tailed </a:t>
            </a:r>
            <a:r>
              <a:rPr lang="en-US" dirty="0" smtClean="0"/>
              <a:t>for the Fisher’s Exact Test P </a:t>
            </a:r>
            <a:r>
              <a:rPr lang="en-US" dirty="0"/>
              <a:t>value is </a:t>
            </a:r>
            <a:r>
              <a:rPr lang="en-US" dirty="0" smtClean="0"/>
              <a:t>&lt; 0.0001</a:t>
            </a:r>
          </a:p>
          <a:p>
            <a:pPr marL="285750" indent="-285750">
              <a:buFont typeface="Arial" pitchFamily="34" charset="0"/>
              <a:buChar char="•"/>
            </a:pPr>
            <a:r>
              <a:rPr lang="en-US" dirty="0" smtClean="0"/>
              <a:t>The </a:t>
            </a:r>
            <a:r>
              <a:rPr lang="en-US" dirty="0"/>
              <a:t>association between rows (groups) and columns (outcomes</a:t>
            </a:r>
            <a:r>
              <a:rPr lang="en-US" dirty="0" smtClean="0"/>
              <a:t>) </a:t>
            </a:r>
            <a:r>
              <a:rPr lang="en-US" dirty="0"/>
              <a:t>is considered to be extremely statistically significant. </a:t>
            </a:r>
          </a:p>
        </p:txBody>
      </p:sp>
      <p:sp>
        <p:nvSpPr>
          <p:cNvPr id="16" name="Rectangle 15"/>
          <p:cNvSpPr/>
          <p:nvPr/>
        </p:nvSpPr>
        <p:spPr>
          <a:xfrm>
            <a:off x="7423657" y="3085381"/>
            <a:ext cx="1720343" cy="1200329"/>
          </a:xfrm>
          <a:prstGeom prst="rect">
            <a:avLst/>
          </a:prstGeom>
        </p:spPr>
        <p:txBody>
          <a:bodyPr wrap="none">
            <a:spAutoFit/>
          </a:bodyPr>
          <a:lstStyle/>
          <a:p>
            <a:pPr algn="ctr"/>
            <a:r>
              <a:rPr lang="en-US" b="1" dirty="0" smtClean="0"/>
              <a:t>G6PC2</a:t>
            </a:r>
          </a:p>
          <a:p>
            <a:pPr algn="ctr"/>
            <a:r>
              <a:rPr lang="en-US" b="1" dirty="0" smtClean="0"/>
              <a:t>hg19</a:t>
            </a:r>
          </a:p>
          <a:p>
            <a:pPr algn="ctr"/>
            <a:r>
              <a:rPr lang="en-US" b="1" dirty="0" smtClean="0"/>
              <a:t>chr2:169764377</a:t>
            </a:r>
          </a:p>
          <a:p>
            <a:pPr algn="ctr"/>
            <a:r>
              <a:rPr lang="en-US" b="1" dirty="0" smtClean="0"/>
              <a:t>A&gt;G </a:t>
            </a:r>
            <a:r>
              <a:rPr lang="en-US" b="1" dirty="0"/>
              <a:t>Asn286Asp</a:t>
            </a:r>
          </a:p>
        </p:txBody>
      </p:sp>
    </p:spTree>
    <p:extLst>
      <p:ext uri="{BB962C8B-B14F-4D97-AF65-F5344CB8AC3E}">
        <p14:creationId xmlns:p14="http://schemas.microsoft.com/office/powerpoint/2010/main" val="2451898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66</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96" t="9032" r="29044" b="12227"/>
          <a:stretch/>
        </p:blipFill>
        <p:spPr bwMode="auto">
          <a:xfrm>
            <a:off x="2522391" y="0"/>
            <a:ext cx="6636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9397" y="1752600"/>
            <a:ext cx="1720343" cy="1200329"/>
          </a:xfrm>
          <a:prstGeom prst="rect">
            <a:avLst/>
          </a:prstGeom>
        </p:spPr>
        <p:txBody>
          <a:bodyPr wrap="none">
            <a:spAutoFit/>
          </a:bodyPr>
          <a:lstStyle/>
          <a:p>
            <a:pPr algn="ctr"/>
            <a:r>
              <a:rPr lang="en-US" b="1" dirty="0" smtClean="0"/>
              <a:t>G6PC2</a:t>
            </a:r>
          </a:p>
          <a:p>
            <a:pPr algn="ctr"/>
            <a:r>
              <a:rPr lang="en-US" b="1" dirty="0" smtClean="0"/>
              <a:t>hg19</a:t>
            </a:r>
          </a:p>
          <a:p>
            <a:pPr algn="ctr"/>
            <a:r>
              <a:rPr lang="en-US" b="1" dirty="0" smtClean="0"/>
              <a:t>chr2:169764377</a:t>
            </a:r>
          </a:p>
          <a:p>
            <a:pPr algn="ctr"/>
            <a:r>
              <a:rPr lang="en-US" b="1" dirty="0" smtClean="0"/>
              <a:t>A&gt;G </a:t>
            </a:r>
            <a:r>
              <a:rPr lang="en-US" b="1" dirty="0"/>
              <a:t>Asn286Asp</a:t>
            </a:r>
          </a:p>
        </p:txBody>
      </p:sp>
      <p:sp>
        <p:nvSpPr>
          <p:cNvPr id="8" name="Left Brace 7"/>
          <p:cNvSpPr/>
          <p:nvPr/>
        </p:nvSpPr>
        <p:spPr>
          <a:xfrm>
            <a:off x="3475057" y="3810000"/>
            <a:ext cx="75373" cy="2514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p:cNvSpPr/>
          <p:nvPr/>
        </p:nvSpPr>
        <p:spPr>
          <a:xfrm>
            <a:off x="3472464" y="1524000"/>
            <a:ext cx="60947" cy="2209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2674549" y="2133600"/>
            <a:ext cx="906851" cy="954107"/>
          </a:xfrm>
          <a:prstGeom prst="rect">
            <a:avLst/>
          </a:prstGeom>
          <a:noFill/>
        </p:spPr>
        <p:txBody>
          <a:bodyPr wrap="none" rtlCol="0">
            <a:spAutoFit/>
          </a:bodyPr>
          <a:lstStyle/>
          <a:p>
            <a:pPr algn="ctr"/>
            <a:r>
              <a:rPr lang="en-US" sz="1400" b="1" dirty="0" smtClean="0"/>
              <a:t>Normal</a:t>
            </a:r>
          </a:p>
          <a:p>
            <a:pPr algn="ctr"/>
            <a:r>
              <a:rPr lang="en-US" sz="1400" b="1" dirty="0" smtClean="0"/>
              <a:t>Depth=25</a:t>
            </a:r>
          </a:p>
          <a:p>
            <a:pPr algn="ctr"/>
            <a:r>
              <a:rPr lang="en-US" sz="1400" b="1" dirty="0" smtClean="0"/>
              <a:t>REF=25</a:t>
            </a:r>
          </a:p>
          <a:p>
            <a:pPr algn="ctr"/>
            <a:r>
              <a:rPr lang="en-US" sz="1400" b="1" dirty="0" smtClean="0"/>
              <a:t>ALT=0</a:t>
            </a:r>
            <a:endParaRPr lang="en-US" sz="1400" b="1" dirty="0"/>
          </a:p>
        </p:txBody>
      </p:sp>
      <p:sp>
        <p:nvSpPr>
          <p:cNvPr id="20" name="TextBox 19"/>
          <p:cNvSpPr txBox="1"/>
          <p:nvPr/>
        </p:nvSpPr>
        <p:spPr>
          <a:xfrm>
            <a:off x="2666470" y="4590246"/>
            <a:ext cx="914930" cy="954107"/>
          </a:xfrm>
          <a:prstGeom prst="rect">
            <a:avLst/>
          </a:prstGeom>
          <a:noFill/>
        </p:spPr>
        <p:txBody>
          <a:bodyPr wrap="none" rtlCol="0">
            <a:spAutoFit/>
          </a:bodyPr>
          <a:lstStyle/>
          <a:p>
            <a:pPr algn="ctr"/>
            <a:r>
              <a:rPr lang="en-US" sz="1400" b="1" dirty="0" smtClean="0"/>
              <a:t>Tumor</a:t>
            </a:r>
          </a:p>
          <a:p>
            <a:pPr algn="ctr"/>
            <a:r>
              <a:rPr lang="en-US" sz="1400" b="1" dirty="0" smtClean="0"/>
              <a:t>Depth=31</a:t>
            </a:r>
          </a:p>
          <a:p>
            <a:pPr algn="ctr"/>
            <a:r>
              <a:rPr lang="en-US" sz="1400" b="1" dirty="0" smtClean="0"/>
              <a:t>REF=15</a:t>
            </a:r>
          </a:p>
          <a:p>
            <a:pPr algn="ctr"/>
            <a:r>
              <a:rPr lang="en-US" sz="1400" b="1" dirty="0" smtClean="0"/>
              <a:t>ALT=16</a:t>
            </a:r>
            <a:endParaRPr lang="en-US" sz="1400" b="1" dirty="0"/>
          </a:p>
        </p:txBody>
      </p:sp>
      <p:sp>
        <p:nvSpPr>
          <p:cNvPr id="9" name="Oval 8"/>
          <p:cNvSpPr/>
          <p:nvPr/>
        </p:nvSpPr>
        <p:spPr>
          <a:xfrm>
            <a:off x="6224723" y="1194987"/>
            <a:ext cx="201716" cy="206523"/>
          </a:xfrm>
          <a:prstGeom prst="ellipse">
            <a:avLst/>
          </a:prstGeom>
          <a:no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6657175" y="1110174"/>
            <a:ext cx="782587" cy="276999"/>
          </a:xfrm>
          <a:prstGeom prst="rect">
            <a:avLst/>
          </a:prstGeom>
          <a:noFill/>
        </p:spPr>
        <p:txBody>
          <a:bodyPr wrap="none" rtlCol="0">
            <a:spAutoFit/>
          </a:bodyPr>
          <a:lstStyle/>
          <a:p>
            <a:r>
              <a:rPr lang="en-US" sz="1200" dirty="0" smtClean="0">
                <a:solidFill>
                  <a:srgbClr val="C00000"/>
                </a:solidFill>
              </a:rPr>
              <a:t>REF allele</a:t>
            </a:r>
            <a:endParaRPr lang="en-US" sz="1200" dirty="0">
              <a:solidFill>
                <a:srgbClr val="C00000"/>
              </a:solidFill>
            </a:endParaRPr>
          </a:p>
        </p:txBody>
      </p:sp>
      <p:cxnSp>
        <p:nvCxnSpPr>
          <p:cNvPr id="15" name="Curved Connector 14"/>
          <p:cNvCxnSpPr>
            <a:stCxn id="11" idx="1"/>
            <a:endCxn id="9" idx="6"/>
          </p:cNvCxnSpPr>
          <p:nvPr/>
        </p:nvCxnSpPr>
        <p:spPr>
          <a:xfrm rot="10800000" flipV="1">
            <a:off x="6426439" y="1248673"/>
            <a:ext cx="230736" cy="49575"/>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4509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Which variant caller to use?</a:t>
            </a:r>
            <a:endParaRPr lang="en-US" dirty="0">
              <a:solidFill>
                <a:schemeClr val="accent2">
                  <a:lumMod val="50000"/>
                </a:schemeClr>
              </a:solidFill>
            </a:endParaRPr>
          </a:p>
        </p:txBody>
      </p:sp>
      <p:sp>
        <p:nvSpPr>
          <p:cNvPr id="3" name="Content Placeholder 2"/>
          <p:cNvSpPr>
            <a:spLocks noGrp="1"/>
          </p:cNvSpPr>
          <p:nvPr>
            <p:ph idx="1"/>
          </p:nvPr>
        </p:nvSpPr>
        <p:spPr>
          <a:xfrm>
            <a:off x="457200" y="1395096"/>
            <a:ext cx="8229600" cy="4525963"/>
          </a:xfrm>
        </p:spPr>
        <p:txBody>
          <a:bodyPr>
            <a:normAutofit/>
          </a:bodyPr>
          <a:lstStyle/>
          <a:p>
            <a:r>
              <a:rPr lang="en-US" sz="1800" dirty="0"/>
              <a:t>Substantial discrepancies exist among the calls from </a:t>
            </a:r>
            <a:r>
              <a:rPr lang="en-US" sz="1800" dirty="0" smtClean="0"/>
              <a:t>different callers.</a:t>
            </a:r>
          </a:p>
          <a:p>
            <a:r>
              <a:rPr lang="en-US" sz="1800" dirty="0" smtClean="0"/>
              <a:t>Callers appear to be less </a:t>
            </a:r>
            <a:r>
              <a:rPr lang="en-US" sz="1800" dirty="0"/>
              <a:t>concordant for calling somatic </a:t>
            </a:r>
            <a:r>
              <a:rPr lang="en-US" sz="1800" dirty="0" smtClean="0"/>
              <a:t>SNVs than </a:t>
            </a:r>
            <a:r>
              <a:rPr lang="en-US" sz="1800" dirty="0" err="1" smtClean="0"/>
              <a:t>germline</a:t>
            </a:r>
            <a:r>
              <a:rPr lang="en-US" sz="1800" dirty="0" smtClean="0"/>
              <a:t> SNPs.</a:t>
            </a:r>
            <a:endParaRPr lang="en-US" sz="1800" dirty="0"/>
          </a:p>
          <a:p>
            <a:r>
              <a:rPr lang="en-US" sz="1800" dirty="0" smtClean="0"/>
              <a:t>Sensitivity and </a:t>
            </a:r>
            <a:r>
              <a:rPr lang="en-US" sz="1800" dirty="0"/>
              <a:t>Specificity </a:t>
            </a:r>
            <a:r>
              <a:rPr lang="en-US" sz="1800" dirty="0" smtClean="0"/>
              <a:t>not only vary across callers but also along the genome within any caller.</a:t>
            </a:r>
          </a:p>
          <a:p>
            <a:pPr lvl="1"/>
            <a:r>
              <a:rPr lang="en-US" sz="1400" dirty="0"/>
              <a:t>Depend on </a:t>
            </a:r>
            <a:r>
              <a:rPr lang="en-US" sz="1400" dirty="0" smtClean="0"/>
              <a:t>factors like depth </a:t>
            </a:r>
            <a:r>
              <a:rPr lang="en-US" sz="1400" dirty="0"/>
              <a:t>of sequence coverage in the tumor and </a:t>
            </a:r>
            <a:r>
              <a:rPr lang="en-US" sz="1400" dirty="0" smtClean="0"/>
              <a:t>matched normal, </a:t>
            </a:r>
            <a:r>
              <a:rPr lang="en-US" sz="1400" dirty="0"/>
              <a:t>the local sequencing error rate, the allelic fraction of the mutation and the evidence thresholds used to declare a mutation</a:t>
            </a:r>
            <a:endParaRPr lang="en-US" sz="1400" dirty="0" smtClean="0"/>
          </a:p>
          <a:p>
            <a:r>
              <a:rPr lang="en-US" sz="1800" dirty="0" err="1" smtClean="0"/>
              <a:t>MuTect</a:t>
            </a:r>
            <a:r>
              <a:rPr lang="en-US" sz="1800" dirty="0"/>
              <a:t> claims to be more sensitive than other methods for low-allelic-fraction </a:t>
            </a:r>
            <a:r>
              <a:rPr lang="en-US" sz="1800" dirty="0" smtClean="0"/>
              <a:t>and low read support </a:t>
            </a:r>
            <a:r>
              <a:rPr lang="en-US" sz="1800" dirty="0"/>
              <a:t>events </a:t>
            </a:r>
            <a:r>
              <a:rPr lang="en-US" sz="1800" dirty="0" smtClean="0"/>
              <a:t>while </a:t>
            </a:r>
            <a:r>
              <a:rPr lang="en-US" sz="1800" dirty="0"/>
              <a:t>remaining highly </a:t>
            </a:r>
            <a:r>
              <a:rPr lang="en-US" sz="1800" dirty="0" smtClean="0"/>
              <a:t>specific.</a:t>
            </a:r>
          </a:p>
          <a:p>
            <a:r>
              <a:rPr lang="en-US" sz="1800" dirty="0"/>
              <a:t>Multiple variant </a:t>
            </a:r>
            <a:r>
              <a:rPr lang="en-US" sz="1800" dirty="0" smtClean="0"/>
              <a:t>callers needed in pipeline (e.g., reduce </a:t>
            </a:r>
            <a:r>
              <a:rPr lang="en-US" sz="1800" dirty="0"/>
              <a:t>false </a:t>
            </a:r>
            <a:r>
              <a:rPr lang="en-US" sz="1800" dirty="0" smtClean="0"/>
              <a:t>negatives).</a:t>
            </a:r>
            <a:endParaRPr lang="en-US" sz="1800" dirty="0"/>
          </a:p>
          <a:p>
            <a:endParaRPr lang="en-US" sz="1800" dirty="0"/>
          </a:p>
        </p:txBody>
      </p:sp>
      <p:sp>
        <p:nvSpPr>
          <p:cNvPr id="4" name="Date Placeholder 3"/>
          <p:cNvSpPr>
            <a:spLocks noGrp="1"/>
          </p:cNvSpPr>
          <p:nvPr>
            <p:ph type="dt" sz="half" idx="10"/>
          </p:nvPr>
        </p:nvSpPr>
        <p:spPr/>
        <p:txBody>
          <a:bodyPr/>
          <a:lstStyle/>
          <a:p>
            <a:r>
              <a:rPr lang="en-US" smtClean="0"/>
              <a:t>5/31/2013</a:t>
            </a:r>
            <a:endParaRPr lang="en-US" dirty="0"/>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67</a:t>
            </a:fld>
            <a:endParaRPr lang="en-US" dirty="0"/>
          </a:p>
        </p:txBody>
      </p:sp>
      <p:grpSp>
        <p:nvGrpSpPr>
          <p:cNvPr id="20" name="Group 19"/>
          <p:cNvGrpSpPr/>
          <p:nvPr/>
        </p:nvGrpSpPr>
        <p:grpSpPr>
          <a:xfrm>
            <a:off x="2551633" y="4422867"/>
            <a:ext cx="4000500" cy="1743075"/>
            <a:chOff x="2551633" y="4690929"/>
            <a:chExt cx="4000500" cy="174307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633" y="4690929"/>
              <a:ext cx="40005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512002" y="5342546"/>
              <a:ext cx="381000" cy="114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841726" y="5168830"/>
              <a:ext cx="219932" cy="230832"/>
            </a:xfrm>
            <a:prstGeom prst="rect">
              <a:avLst/>
            </a:prstGeom>
            <a:noFill/>
          </p:spPr>
          <p:txBody>
            <a:bodyPr wrap="none" rtlCol="0">
              <a:spAutoFit/>
            </a:bodyPr>
            <a:lstStyle/>
            <a:p>
              <a:r>
                <a:rPr lang="en-US" sz="900" dirty="0" smtClean="0"/>
                <a:t>)</a:t>
              </a:r>
              <a:endParaRPr lang="en-US" sz="900" dirty="0"/>
            </a:p>
          </p:txBody>
        </p:sp>
      </p:grpSp>
      <p:sp>
        <p:nvSpPr>
          <p:cNvPr id="7" name="Rectangle 6"/>
          <p:cNvSpPr/>
          <p:nvPr/>
        </p:nvSpPr>
        <p:spPr>
          <a:xfrm>
            <a:off x="318148" y="6114576"/>
            <a:ext cx="8603657" cy="369332"/>
          </a:xfrm>
          <a:prstGeom prst="rect">
            <a:avLst/>
          </a:prstGeom>
        </p:spPr>
        <p:txBody>
          <a:bodyPr wrap="square">
            <a:spAutoFit/>
          </a:bodyPr>
          <a:lstStyle/>
          <a:p>
            <a:r>
              <a:rPr lang="en-US" sz="900" b="1" dirty="0" err="1"/>
              <a:t>Pabinger</a:t>
            </a:r>
            <a:r>
              <a:rPr lang="en-US" sz="900" b="1" dirty="0"/>
              <a:t>, S. et al. </a:t>
            </a:r>
            <a:r>
              <a:rPr lang="en-US" sz="900" dirty="0"/>
              <a:t>A survey of tools for variant analysis of next-generation genome sequencing data. Brief. </a:t>
            </a:r>
            <a:r>
              <a:rPr lang="en-US" sz="900" dirty="0" err="1"/>
              <a:t>Bioinform</a:t>
            </a:r>
            <a:r>
              <a:rPr lang="en-US" sz="900" dirty="0"/>
              <a:t>. </a:t>
            </a:r>
            <a:r>
              <a:rPr lang="en-US" sz="900" dirty="0" err="1"/>
              <a:t>doi</a:t>
            </a:r>
            <a:r>
              <a:rPr lang="en-US" sz="900" dirty="0"/>
              <a:t>: 10.1093/bib/bbs086 (2013</a:t>
            </a:r>
            <a:r>
              <a:rPr lang="en-US" sz="900" dirty="0" smtClean="0"/>
              <a:t>).</a:t>
            </a:r>
            <a:endParaRPr lang="en-US" sz="900" dirty="0"/>
          </a:p>
          <a:p>
            <a:r>
              <a:rPr lang="en-US" sz="900" b="1" dirty="0" err="1"/>
              <a:t>O'Rawe</a:t>
            </a:r>
            <a:r>
              <a:rPr lang="en-US" sz="900" b="1" dirty="0"/>
              <a:t>, J. et al. </a:t>
            </a:r>
            <a:r>
              <a:rPr lang="en-US" sz="900" dirty="0"/>
              <a:t>Low concordance of multiple variant-calling pipelines: practical implications for </a:t>
            </a:r>
            <a:r>
              <a:rPr lang="en-US" sz="900" dirty="0" err="1"/>
              <a:t>exome</a:t>
            </a:r>
            <a:r>
              <a:rPr lang="en-US" sz="900" dirty="0"/>
              <a:t> and genome sequencing. Genome Medicine, 5:28 doi:10.1186/gm432 (2013</a:t>
            </a:r>
            <a:r>
              <a:rPr lang="en-US" sz="900" dirty="0" smtClean="0"/>
              <a:t>).</a:t>
            </a:r>
            <a:endParaRPr lang="en-US" sz="900" dirty="0"/>
          </a:p>
        </p:txBody>
      </p:sp>
    </p:spTree>
    <p:extLst>
      <p:ext uri="{BB962C8B-B14F-4D97-AF65-F5344CB8AC3E}">
        <p14:creationId xmlns:p14="http://schemas.microsoft.com/office/powerpoint/2010/main" val="3763422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Variant Annotation</a:t>
            </a:r>
            <a:endParaRPr lang="en-US" dirty="0">
              <a:solidFill>
                <a:schemeClr val="accent2">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t>SeattleSeq</a:t>
            </a:r>
            <a:endParaRPr lang="en-US" dirty="0" smtClean="0"/>
          </a:p>
          <a:p>
            <a:pPr lvl="1"/>
            <a:r>
              <a:rPr lang="en-US" dirty="0"/>
              <a:t>annotation of known and novel </a:t>
            </a:r>
            <a:r>
              <a:rPr lang="en-US" dirty="0" smtClean="0"/>
              <a:t>SNPs </a:t>
            </a:r>
          </a:p>
          <a:p>
            <a:pPr lvl="1"/>
            <a:r>
              <a:rPr lang="en-US" dirty="0" smtClean="0"/>
              <a:t>includes </a:t>
            </a:r>
            <a:r>
              <a:rPr lang="en-US" dirty="0" err="1"/>
              <a:t>dbSNP</a:t>
            </a:r>
            <a:r>
              <a:rPr lang="en-US" dirty="0"/>
              <a:t> </a:t>
            </a:r>
            <a:r>
              <a:rPr lang="en-US" dirty="0" err="1"/>
              <a:t>rs</a:t>
            </a:r>
            <a:r>
              <a:rPr lang="en-US" dirty="0"/>
              <a:t> ID, gene names and accession numbers, SNP functions (e.g</a:t>
            </a:r>
            <a:r>
              <a:rPr lang="en-US" dirty="0" smtClean="0"/>
              <a:t>., </a:t>
            </a:r>
            <a:r>
              <a:rPr lang="en-US" dirty="0"/>
              <a:t>missense), protein positions and amino-acid changes, conservation scores, </a:t>
            </a:r>
            <a:r>
              <a:rPr lang="en-US" dirty="0" err="1"/>
              <a:t>HapMap</a:t>
            </a:r>
            <a:r>
              <a:rPr lang="en-US" dirty="0"/>
              <a:t> frequencies, </a:t>
            </a:r>
            <a:r>
              <a:rPr lang="en-US" dirty="0" err="1"/>
              <a:t>PolyPhen</a:t>
            </a:r>
            <a:r>
              <a:rPr lang="en-US" dirty="0"/>
              <a:t> predictions, and clinical </a:t>
            </a:r>
            <a:r>
              <a:rPr lang="en-US" dirty="0" smtClean="0"/>
              <a:t>association</a:t>
            </a:r>
          </a:p>
          <a:p>
            <a:r>
              <a:rPr lang="en-US" dirty="0" err="1" smtClean="0"/>
              <a:t>Annovar</a:t>
            </a:r>
            <a:endParaRPr lang="en-US" dirty="0" smtClean="0"/>
          </a:p>
          <a:p>
            <a:pPr lvl="1"/>
            <a:r>
              <a:rPr lang="en-US" dirty="0"/>
              <a:t>Gene-based </a:t>
            </a:r>
            <a:r>
              <a:rPr lang="en-US" dirty="0" smtClean="0"/>
              <a:t>annotation</a:t>
            </a:r>
          </a:p>
          <a:p>
            <a:pPr lvl="1"/>
            <a:r>
              <a:rPr lang="en-US" dirty="0"/>
              <a:t>Region-based </a:t>
            </a:r>
            <a:r>
              <a:rPr lang="en-US" dirty="0" smtClean="0"/>
              <a:t>annotations</a:t>
            </a:r>
          </a:p>
          <a:p>
            <a:pPr lvl="1"/>
            <a:r>
              <a:rPr lang="en-US" dirty="0"/>
              <a:t>Filter-based annotation</a:t>
            </a:r>
            <a:endParaRPr lang="en-US" dirty="0" smtClean="0"/>
          </a:p>
          <a:p>
            <a:pPr lvl="1"/>
            <a:endParaRPr lang="en-US" dirty="0"/>
          </a:p>
        </p:txBody>
      </p:sp>
      <p:sp>
        <p:nvSpPr>
          <p:cNvPr id="4" name="Date Placeholder 3"/>
          <p:cNvSpPr>
            <a:spLocks noGrp="1"/>
          </p:cNvSpPr>
          <p:nvPr>
            <p:ph type="dt" sz="half" idx="10"/>
          </p:nvPr>
        </p:nvSpPr>
        <p:spPr>
          <a:xfrm>
            <a:off x="533400" y="6492875"/>
            <a:ext cx="2133600" cy="365125"/>
          </a:xfrm>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68</a:t>
            </a:fld>
            <a:endParaRPr lang="en-US" dirty="0"/>
          </a:p>
        </p:txBody>
      </p:sp>
      <p:sp>
        <p:nvSpPr>
          <p:cNvPr id="7" name="Rectangle 6"/>
          <p:cNvSpPr/>
          <p:nvPr/>
        </p:nvSpPr>
        <p:spPr>
          <a:xfrm>
            <a:off x="1187153" y="5791200"/>
            <a:ext cx="6934200" cy="461665"/>
          </a:xfrm>
          <a:prstGeom prst="rect">
            <a:avLst/>
          </a:prstGeom>
        </p:spPr>
        <p:txBody>
          <a:bodyPr wrap="square">
            <a:spAutoFit/>
          </a:bodyPr>
          <a:lstStyle/>
          <a:p>
            <a:r>
              <a:rPr lang="en-US" sz="1200" dirty="0"/>
              <a:t>http://snp.gs.washington.edu/SeattleSeqAnnotation</a:t>
            </a:r>
            <a:r>
              <a:rPr lang="en-US" sz="1200" dirty="0" smtClean="0"/>
              <a:t>/</a:t>
            </a:r>
          </a:p>
          <a:p>
            <a:r>
              <a:rPr lang="en-US" sz="1200" dirty="0"/>
              <a:t>http://www.openbioinformatics.org/annovar/</a:t>
            </a:r>
          </a:p>
        </p:txBody>
      </p:sp>
    </p:spTree>
    <p:extLst>
      <p:ext uri="{BB962C8B-B14F-4D97-AF65-F5344CB8AC3E}">
        <p14:creationId xmlns:p14="http://schemas.microsoft.com/office/powerpoint/2010/main" val="20810405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12" y="274638"/>
            <a:ext cx="7082288" cy="1143000"/>
          </a:xfrm>
        </p:spPr>
        <p:txBody>
          <a:bodyPr>
            <a:normAutofit fontScale="90000"/>
          </a:bodyPr>
          <a:lstStyle/>
          <a:p>
            <a:r>
              <a:rPr lang="en-US" dirty="0" smtClean="0">
                <a:solidFill>
                  <a:schemeClr val="accent2">
                    <a:lumMod val="50000"/>
                  </a:schemeClr>
                </a:solidFill>
              </a:rPr>
              <a:t>Why study Structural Variation</a:t>
            </a:r>
            <a:endParaRPr lang="en-US" dirty="0">
              <a:solidFill>
                <a:schemeClr val="accent2">
                  <a:lumMod val="50000"/>
                </a:schemeClr>
              </a:solidFill>
            </a:endParaRPr>
          </a:p>
        </p:txBody>
      </p:sp>
      <p:sp>
        <p:nvSpPr>
          <p:cNvPr id="3" name="Content Placeholder 2"/>
          <p:cNvSpPr>
            <a:spLocks noGrp="1"/>
          </p:cNvSpPr>
          <p:nvPr>
            <p:ph idx="1"/>
          </p:nvPr>
        </p:nvSpPr>
        <p:spPr>
          <a:xfrm>
            <a:off x="1604512" y="1600200"/>
            <a:ext cx="7082287" cy="4525963"/>
          </a:xfrm>
        </p:spPr>
        <p:txBody>
          <a:bodyPr>
            <a:normAutofit/>
          </a:bodyPr>
          <a:lstStyle/>
          <a:p>
            <a:r>
              <a:rPr lang="en-US" sz="2800" dirty="0"/>
              <a:t>Common in “normal” human </a:t>
            </a:r>
            <a:r>
              <a:rPr lang="en-US" sz="2800" dirty="0" smtClean="0"/>
              <a:t>genomes - major </a:t>
            </a:r>
            <a:r>
              <a:rPr lang="en-US" sz="2800" dirty="0"/>
              <a:t>cause of phenotypic variation</a:t>
            </a:r>
          </a:p>
          <a:p>
            <a:r>
              <a:rPr lang="en-US" sz="2800" dirty="0"/>
              <a:t>Common in certain diseases, </a:t>
            </a:r>
            <a:r>
              <a:rPr lang="en-US" sz="2800" dirty="0" smtClean="0"/>
              <a:t>particularly cancer</a:t>
            </a:r>
            <a:endParaRPr lang="en-US" sz="2800" dirty="0"/>
          </a:p>
          <a:p>
            <a:r>
              <a:rPr lang="en-US" sz="2800" dirty="0"/>
              <a:t>Now showing up in rare disease; </a:t>
            </a:r>
            <a:r>
              <a:rPr lang="en-US" sz="2800" dirty="0" smtClean="0"/>
              <a:t>autism, schizophrenia</a:t>
            </a:r>
            <a:endParaRPr lang="en-US" sz="2800" dirty="0"/>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69</a:t>
            </a:fld>
            <a:endParaRPr lang="en-US" dirty="0"/>
          </a:p>
        </p:txBody>
      </p:sp>
      <p:sp>
        <p:nvSpPr>
          <p:cNvPr id="7" name="Rectangle 6"/>
          <p:cNvSpPr/>
          <p:nvPr/>
        </p:nvSpPr>
        <p:spPr>
          <a:xfrm>
            <a:off x="762000" y="5121629"/>
            <a:ext cx="7467600" cy="1015663"/>
          </a:xfrm>
          <a:prstGeom prst="rect">
            <a:avLst/>
          </a:prstGeom>
        </p:spPr>
        <p:txBody>
          <a:bodyPr wrap="square">
            <a:spAutoFit/>
          </a:bodyPr>
          <a:lstStyle/>
          <a:p>
            <a:r>
              <a:rPr lang="en-US" sz="1200" b="1" dirty="0" err="1"/>
              <a:t>Zang</a:t>
            </a:r>
            <a:r>
              <a:rPr lang="en-US" sz="1200" b="1" dirty="0"/>
              <a:t>, Z.J. et al. </a:t>
            </a:r>
            <a:r>
              <a:rPr lang="en-US" sz="1200" dirty="0"/>
              <a:t>Genetic and Structural Variation in the Gastric Cancer </a:t>
            </a:r>
            <a:r>
              <a:rPr lang="en-US" sz="1200" dirty="0" err="1"/>
              <a:t>Kinome</a:t>
            </a:r>
            <a:r>
              <a:rPr lang="en-US" sz="1200" dirty="0"/>
              <a:t> Revealed through Targeted Deep Sequencing. Cancer Res January 1, 71; 29 (2011).</a:t>
            </a:r>
          </a:p>
          <a:p>
            <a:r>
              <a:rPr lang="en-US" sz="1200" b="1" dirty="0" err="1" smtClean="0"/>
              <a:t>Shibayama</a:t>
            </a:r>
            <a:r>
              <a:rPr lang="en-US" sz="1200" b="1" dirty="0"/>
              <a:t>, A. et al. </a:t>
            </a:r>
            <a:r>
              <a:rPr lang="en-US" sz="1200" dirty="0"/>
              <a:t>MECP2 Structural and 30-UTR Variants in Schizophrenia, Autism and Other Psychiatric Diseases: A Possible Association With Autism. American Journal of Medical Genetics Part B (Neuropsychiatric Genetics) 128B:50–53 (2004). </a:t>
            </a:r>
          </a:p>
        </p:txBody>
      </p:sp>
    </p:spTree>
    <p:extLst>
      <p:ext uri="{BB962C8B-B14F-4D97-AF65-F5344CB8AC3E}">
        <p14:creationId xmlns:p14="http://schemas.microsoft.com/office/powerpoint/2010/main" val="4269661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11702"/>
          </a:xfrm>
        </p:spPr>
        <p:txBody>
          <a:bodyPr>
            <a:normAutofit/>
          </a:bodyPr>
          <a:lstStyle/>
          <a:p>
            <a:r>
              <a:rPr lang="en-US" dirty="0"/>
              <a:t>Shotgun Genome Sequencing</a:t>
            </a:r>
          </a:p>
        </p:txBody>
      </p:sp>
      <p:pic>
        <p:nvPicPr>
          <p:cNvPr id="12" name="Picture 11" descr="shotgun_swing_through.jpg"/>
          <p:cNvPicPr>
            <a:picLocks noChangeAspect="1"/>
          </p:cNvPicPr>
          <p:nvPr/>
        </p:nvPicPr>
        <p:blipFill>
          <a:blip r:embed="rId3"/>
          <a:stretch>
            <a:fillRect/>
          </a:stretch>
        </p:blipFill>
        <p:spPr>
          <a:xfrm>
            <a:off x="3581400" y="2438400"/>
            <a:ext cx="2617611" cy="2667000"/>
          </a:xfrm>
          <a:prstGeom prst="rect">
            <a:avLst/>
          </a:prstGeom>
        </p:spPr>
      </p:pic>
      <p:grpSp>
        <p:nvGrpSpPr>
          <p:cNvPr id="5" name="Group 16"/>
          <p:cNvGrpSpPr/>
          <p:nvPr/>
        </p:nvGrpSpPr>
        <p:grpSpPr>
          <a:xfrm>
            <a:off x="1600200" y="1828800"/>
            <a:ext cx="6934200" cy="475462"/>
            <a:chOff x="1485900" y="1828800"/>
            <a:chExt cx="6934200" cy="475462"/>
          </a:xfrm>
        </p:grpSpPr>
        <p:cxnSp>
          <p:nvCxnSpPr>
            <p:cNvPr id="18" name="Straight Connector 17"/>
            <p:cNvCxnSpPr/>
            <p:nvPr/>
          </p:nvCxnSpPr>
          <p:spPr>
            <a:xfrm>
              <a:off x="1981200" y="18288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828800" y="1981200"/>
              <a:ext cx="685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85900" y="2132806"/>
              <a:ext cx="8001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01000" y="2299498"/>
              <a:ext cx="3048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133600" y="198120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362200" y="212963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543800" y="230108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1828800"/>
              <a:ext cx="21336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95600" y="183197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29000" y="18335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038600" y="18351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0" y="183674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838328"/>
              <a:ext cx="762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8011" y="183991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476500" y="183038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324600" y="184150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934200" y="184309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353300" y="1844680"/>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72400" y="184626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628900" y="197961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4700" y="198358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62400" y="1987552"/>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05300" y="199152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048000" y="19827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818011" y="2139158"/>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08020" y="229076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057900" y="1996286"/>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620000" y="200105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2128042"/>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324350" y="2293940"/>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934200" y="2142334"/>
              <a:ext cx="533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781300" y="212804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91500" y="200263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772400" y="214551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8011" y="199469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562600" y="2137570"/>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505700" y="2143922"/>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67000" y="2287588"/>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933700" y="2289176"/>
              <a:ext cx="2286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6667500" y="199787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162800" y="199946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477000" y="2140746"/>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848100" y="229235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8039100" y="2146304"/>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53000" y="2294734"/>
              <a:ext cx="2667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134100" y="2299498"/>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276850" y="2296322"/>
              <a:ext cx="3810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591300" y="2302674"/>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591050" y="213598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0450" y="2128042"/>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914900" y="1993110"/>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95450" y="2281236"/>
              <a:ext cx="8763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715000" y="2297910"/>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05500" y="2295528"/>
              <a:ext cx="15240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4" name="Right Arrow 13"/>
          <p:cNvSpPr/>
          <p:nvPr/>
        </p:nvSpPr>
        <p:spPr>
          <a:xfrm rot="17687090">
            <a:off x="1973361" y="2656429"/>
            <a:ext cx="623267" cy="45719"/>
          </a:xfrm>
          <a:prstGeom prst="rightArrow">
            <a:avLst/>
          </a:prstGeom>
          <a:solidFill>
            <a:schemeClr val="tx1"/>
          </a:solidFill>
          <a:ln>
            <a:solidFill>
              <a:schemeClr val="tx1"/>
            </a:solidFill>
          </a:ln>
          <a:effectLst/>
          <a:scene3d>
            <a:camera prst="orthographicFront" fov="0">
              <a:rot lat="0" lon="0" rev="0"/>
            </a:camera>
            <a:lightRig rig="brightRoom" dir="tl">
              <a:rot lat="0" lon="0" rev="8700000"/>
            </a:lightRig>
          </a:scene3d>
          <a:sp3d extrusionH="76200" contourW="12700">
            <a:bevelT w="0" h="0"/>
            <a:extrusionClr>
              <a:schemeClr val="tx1"/>
            </a:extrusionClr>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72" name="Subtitle 2"/>
          <p:cNvSpPr txBox="1">
            <a:spLocks/>
          </p:cNvSpPr>
          <p:nvPr/>
        </p:nvSpPr>
        <p:spPr>
          <a:xfrm>
            <a:off x="1059180" y="2971800"/>
            <a:ext cx="2903220" cy="381000"/>
          </a:xfrm>
          <a:prstGeom prst="rect">
            <a:avLst/>
          </a:prstGeom>
        </p:spPr>
        <p:txBody>
          <a:bodyPr tIns="0">
            <a:normAutofit/>
          </a:bodyPr>
          <a:lstStyle/>
          <a:p>
            <a:pPr marL="27432" defTabSz="914400">
              <a:spcBef>
                <a:spcPts val="600"/>
              </a:spcBef>
              <a:buClr>
                <a:srgbClr val="3891A7"/>
              </a:buClr>
              <a:buSzPct val="80000"/>
              <a:buFont typeface="Wingdings 2"/>
              <a:buNone/>
              <a:defRPr/>
            </a:pPr>
            <a:r>
              <a:rPr lang="en-US" sz="1730" dirty="0">
                <a:solidFill>
                  <a:prstClr val="black"/>
                </a:solidFill>
                <a:latin typeface="Gill Sans MT"/>
              </a:rPr>
              <a:t>Fragmented g</a:t>
            </a:r>
            <a:r>
              <a:rPr lang="en-US" sz="1730" dirty="0" err="1">
                <a:solidFill>
                  <a:prstClr val="black"/>
                </a:solidFill>
                <a:latin typeface="Gill Sans MT"/>
              </a:rPr>
              <a:t>enome chunks</a:t>
            </a:r>
            <a:endParaRPr lang="en-US" sz="1730" dirty="0">
              <a:solidFill>
                <a:prstClr val="black"/>
              </a:solidFill>
              <a:latin typeface="Gill Sans MT"/>
            </a:endParaRPr>
          </a:p>
          <a:p>
            <a:pPr marL="27432" defTabSz="914400">
              <a:spcBef>
                <a:spcPts val="600"/>
              </a:spcBef>
              <a:buClr>
                <a:srgbClr val="3891A7"/>
              </a:buClr>
              <a:buSzPct val="80000"/>
              <a:buFont typeface="Wingdings 2"/>
              <a:buNone/>
              <a:defRPr/>
            </a:pPr>
            <a:endParaRPr lang="en-US" sz="2600" dirty="0">
              <a:solidFill>
                <a:srgbClr val="4F271C">
                  <a:shade val="30000"/>
                  <a:satMod val="150000"/>
                </a:srgbClr>
              </a:solidFill>
              <a:latin typeface="Gill Sans MT"/>
            </a:endParaRPr>
          </a:p>
        </p:txBody>
      </p:sp>
      <p:sp>
        <p:nvSpPr>
          <p:cNvPr id="73" name="Rounded Rectangle 72"/>
          <p:cNvSpPr/>
          <p:nvPr/>
        </p:nvSpPr>
        <p:spPr>
          <a:xfrm>
            <a:off x="2590800" y="5334000"/>
            <a:ext cx="4876800" cy="838200"/>
          </a:xfrm>
          <a:prstGeom prst="roundRect">
            <a:avLst/>
          </a:prstGeom>
          <a:solidFill>
            <a:schemeClr val="bg1">
              <a:lumMod val="95000"/>
            </a:schemeClr>
          </a:solidFill>
          <a:ln>
            <a:solidFill>
              <a:schemeClr val="tx1"/>
            </a:solidFill>
          </a:ln>
          <a:scene3d>
            <a:camera prst="orthographicFront" fov="0">
              <a:rot lat="0" lon="0" rev="0"/>
            </a:camera>
            <a:lightRig rig="brightRoom" dir="tl">
              <a:rot lat="0" lon="0" rev="8700000"/>
            </a:lightRig>
          </a:scene3d>
          <a:sp3d>
            <a:bevelT w="0" h="0"/>
            <a:contourClr>
              <a:schemeClr val="accent1">
                <a:shade val="80000"/>
              </a:schemeClr>
            </a:contourClr>
          </a:sp3d>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dirty="0">
                <a:solidFill>
                  <a:srgbClr val="000000"/>
                </a:solidFill>
                <a:latin typeface="Gill Sans MT"/>
              </a:rPr>
              <a:t>NOT REALLY DONE BY DUCK HUNTERS</a:t>
            </a:r>
          </a:p>
          <a:p>
            <a:pPr algn="ctr"/>
            <a:r>
              <a:rPr lang="en-US" dirty="0" err="1">
                <a:solidFill>
                  <a:srgbClr val="000000"/>
                </a:solidFill>
                <a:latin typeface="Gill Sans MT"/>
              </a:rPr>
              <a:t>Hydroshearing</a:t>
            </a:r>
            <a:r>
              <a:rPr lang="en-US" dirty="0">
                <a:solidFill>
                  <a:srgbClr val="000000"/>
                </a:solidFill>
                <a:latin typeface="Gill Sans MT"/>
              </a:rPr>
              <a:t>, </a:t>
            </a:r>
            <a:r>
              <a:rPr lang="en-US" dirty="0" err="1">
                <a:solidFill>
                  <a:srgbClr val="000000"/>
                </a:solidFill>
                <a:latin typeface="Gill Sans MT"/>
              </a:rPr>
              <a:t>sonication</a:t>
            </a:r>
            <a:r>
              <a:rPr lang="en-US" dirty="0">
                <a:solidFill>
                  <a:srgbClr val="000000"/>
                </a:solidFill>
                <a:latin typeface="Gill Sans MT"/>
              </a:rPr>
              <a:t>, enzymatic shearing</a:t>
            </a:r>
          </a:p>
        </p:txBody>
      </p:sp>
    </p:spTree>
    <p:extLst>
      <p:ext uri="{BB962C8B-B14F-4D97-AF65-F5344CB8AC3E}">
        <p14:creationId xmlns:p14="http://schemas.microsoft.com/office/powerpoint/2010/main" val="2100423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74638"/>
            <a:ext cx="7543799" cy="1143000"/>
          </a:xfrm>
        </p:spPr>
        <p:txBody>
          <a:bodyPr/>
          <a:lstStyle/>
          <a:p>
            <a:r>
              <a:rPr lang="en-US" dirty="0">
                <a:solidFill>
                  <a:schemeClr val="accent2">
                    <a:lumMod val="50000"/>
                  </a:schemeClr>
                </a:solidFill>
              </a:rPr>
              <a:t>Classes of structural variation</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70</a:t>
            </a:fld>
            <a:endParaRPr lang="en-US" dirty="0"/>
          </a:p>
        </p:txBody>
      </p:sp>
      <p:pic>
        <p:nvPicPr>
          <p:cNvPr id="10" name="Picture 9" descr="E:\pravas\Nature\Feb\23.02.11\nrg-aop\images\nrg2958-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2887"/>
            <a:ext cx="6858000" cy="45831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3957" y="5826122"/>
            <a:ext cx="7315200" cy="276999"/>
          </a:xfrm>
          <a:prstGeom prst="rect">
            <a:avLst/>
          </a:prstGeom>
          <a:solidFill>
            <a:schemeClr val="bg1"/>
          </a:solidFill>
        </p:spPr>
        <p:txBody>
          <a:bodyPr wrap="square">
            <a:spAutoFit/>
          </a:bodyPr>
          <a:lstStyle/>
          <a:p>
            <a:r>
              <a:rPr lang="en-US" sz="1200" dirty="0" err="1"/>
              <a:t>Alkan</a:t>
            </a:r>
            <a:r>
              <a:rPr lang="en-US" sz="1200" dirty="0"/>
              <a:t>, C. et al. Genome structural variation discovery and genotyping. Nature Reviews Genetics 12, 363-376 (2011).</a:t>
            </a:r>
          </a:p>
        </p:txBody>
      </p:sp>
    </p:spTree>
    <p:extLst>
      <p:ext uri="{BB962C8B-B14F-4D97-AF65-F5344CB8AC3E}">
        <p14:creationId xmlns:p14="http://schemas.microsoft.com/office/powerpoint/2010/main" val="2902969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Software Tools</a:t>
            </a:r>
          </a:p>
        </p:txBody>
      </p:sp>
      <p:sp>
        <p:nvSpPr>
          <p:cNvPr id="4" name="Date Placeholder 3"/>
          <p:cNvSpPr>
            <a:spLocks noGrp="1"/>
          </p:cNvSpPr>
          <p:nvPr>
            <p:ph type="dt" sz="half" idx="10"/>
          </p:nvPr>
        </p:nvSpPr>
        <p:spPr/>
        <p:txBody>
          <a:bodyPr/>
          <a:lstStyle/>
          <a:p>
            <a:r>
              <a:rPr lang="en-US" dirty="0"/>
              <a:t>5/31/2013</a:t>
            </a: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71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96944123"/>
              </p:ext>
            </p:extLst>
          </p:nvPr>
        </p:nvGraphicFramePr>
        <p:xfrm>
          <a:off x="533400" y="1905000"/>
          <a:ext cx="8229600" cy="2123440"/>
        </p:xfrm>
        <a:graphic>
          <a:graphicData uri="http://schemas.openxmlformats.org/drawingml/2006/table">
            <a:tbl>
              <a:tblPr firstRow="1" bandRow="1">
                <a:tableStyleId>{5C22544A-7EE6-4342-B048-85BDC9FD1C3A}</a:tableStyleId>
              </a:tblPr>
              <a:tblGrid>
                <a:gridCol w="1600200"/>
                <a:gridCol w="2895600"/>
                <a:gridCol w="2133600"/>
                <a:gridCol w="1600200"/>
              </a:tblGrid>
              <a:tr h="370840">
                <a:tc>
                  <a:txBody>
                    <a:bodyPr/>
                    <a:lstStyle/>
                    <a:p>
                      <a:pPr algn="ctr"/>
                      <a:r>
                        <a:rPr lang="en-US" dirty="0" smtClean="0"/>
                        <a:t>Name</a:t>
                      </a:r>
                      <a:endParaRPr lang="en-US" dirty="0"/>
                    </a:p>
                  </a:txBody>
                  <a:tcPr/>
                </a:tc>
                <a:tc>
                  <a:txBody>
                    <a:bodyPr/>
                    <a:lstStyle/>
                    <a:p>
                      <a:pPr algn="ctr"/>
                      <a:r>
                        <a:rPr lang="en-US" dirty="0" smtClean="0"/>
                        <a:t>Detects</a:t>
                      </a:r>
                      <a:endParaRPr lang="en-US" dirty="0"/>
                    </a:p>
                  </a:txBody>
                  <a:tcPr/>
                </a:tc>
                <a:tc>
                  <a:txBody>
                    <a:bodyPr/>
                    <a:lstStyle/>
                    <a:p>
                      <a:pPr algn="ctr"/>
                      <a:r>
                        <a:rPr lang="en-US" dirty="0" smtClean="0"/>
                        <a:t>Strategy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p>
                  </a:txBody>
                  <a:tcPr/>
                </a:tc>
              </a:tr>
              <a:tr h="370840">
                <a:tc>
                  <a:txBody>
                    <a:bodyPr/>
                    <a:lstStyle/>
                    <a:p>
                      <a:pPr algn="ctr"/>
                      <a:r>
                        <a:rPr lang="en-US" dirty="0" err="1" smtClean="0"/>
                        <a:t>BreakDancer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indels</a:t>
                      </a:r>
                      <a:r>
                        <a:rPr lang="en-US" sz="1800" dirty="0" smtClean="0"/>
                        <a:t>, inversions, translocations</a:t>
                      </a:r>
                    </a:p>
                  </a:txBody>
                  <a:tcPr/>
                </a:tc>
                <a:tc>
                  <a:txBody>
                    <a:bodyPr/>
                    <a:lstStyle/>
                    <a:p>
                      <a:pPr algn="ctr"/>
                      <a:r>
                        <a:rPr lang="en-US" dirty="0" smtClean="0"/>
                        <a:t>read-pair mapping</a:t>
                      </a:r>
                      <a:endParaRPr lang="en-US" dirty="0"/>
                    </a:p>
                  </a:txBody>
                  <a:tcPr/>
                </a:tc>
                <a:tc>
                  <a:txBody>
                    <a:bodyPr/>
                    <a:lstStyle/>
                    <a:p>
                      <a:r>
                        <a:rPr lang="en-US" sz="1200" b="0" dirty="0" smtClean="0"/>
                        <a:t>Chen, K. et al (2009)</a:t>
                      </a:r>
                      <a:endParaRPr lang="en-US" sz="1200" b="0" dirty="0"/>
                    </a:p>
                  </a:txBody>
                  <a:tcPr/>
                </a:tc>
              </a:tr>
              <a:tr h="370840">
                <a:tc>
                  <a:txBody>
                    <a:bodyPr/>
                    <a:lstStyle/>
                    <a:p>
                      <a:pPr algn="ctr"/>
                      <a:r>
                        <a:rPr lang="en-US" dirty="0" err="1" smtClean="0"/>
                        <a:t>Pindel</a:t>
                      </a:r>
                      <a:endParaRPr lang="en-US" dirty="0"/>
                    </a:p>
                  </a:txBody>
                  <a:tcPr/>
                </a:tc>
                <a:tc>
                  <a:txBody>
                    <a:bodyPr/>
                    <a:lstStyle/>
                    <a:p>
                      <a:r>
                        <a:rPr lang="en-US" dirty="0" err="1" smtClean="0"/>
                        <a:t>indels</a:t>
                      </a:r>
                      <a:endParaRPr lang="en-US" dirty="0"/>
                    </a:p>
                  </a:txBody>
                  <a:tcPr/>
                </a:tc>
                <a:tc>
                  <a:txBody>
                    <a:bodyPr/>
                    <a:lstStyle/>
                    <a:p>
                      <a:pPr algn="ctr"/>
                      <a:r>
                        <a:rPr lang="en-US" dirty="0" smtClean="0"/>
                        <a:t>split-read analysis</a:t>
                      </a:r>
                      <a:endParaRPr lang="en-US" dirty="0"/>
                    </a:p>
                  </a:txBody>
                  <a:tcPr/>
                </a:tc>
                <a:tc>
                  <a:txBody>
                    <a:bodyPr/>
                    <a:lstStyle/>
                    <a:p>
                      <a:r>
                        <a:rPr lang="en-US" sz="1200" dirty="0" smtClean="0"/>
                        <a:t>Ye, K. et al. (2009)</a:t>
                      </a:r>
                      <a:endParaRPr lang="en-US" sz="1200" dirty="0"/>
                    </a:p>
                  </a:txBody>
                  <a:tcPr/>
                </a:tc>
              </a:tr>
              <a:tr h="370840">
                <a:tc>
                  <a:txBody>
                    <a:bodyPr/>
                    <a:lstStyle/>
                    <a:p>
                      <a:pPr algn="ctr"/>
                      <a:r>
                        <a:rPr lang="en-US" dirty="0" err="1" smtClean="0"/>
                        <a:t>CNVnator</a:t>
                      </a:r>
                      <a:endParaRPr lang="en-US" dirty="0"/>
                    </a:p>
                  </a:txBody>
                  <a:tcPr/>
                </a:tc>
                <a:tc>
                  <a:txBody>
                    <a:bodyPr/>
                    <a:lstStyle/>
                    <a:p>
                      <a:r>
                        <a:rPr lang="en-US" dirty="0" smtClean="0"/>
                        <a:t>CNVs</a:t>
                      </a:r>
                      <a:endParaRPr lang="en-US" dirty="0"/>
                    </a:p>
                  </a:txBody>
                  <a:tcPr/>
                </a:tc>
                <a:tc>
                  <a:txBody>
                    <a:bodyPr/>
                    <a:lstStyle/>
                    <a:p>
                      <a:pPr algn="ctr"/>
                      <a:r>
                        <a:rPr lang="en-US" dirty="0" smtClean="0"/>
                        <a:t>read-depth analysis</a:t>
                      </a:r>
                      <a:endParaRPr lang="en-US" dirty="0"/>
                    </a:p>
                  </a:txBody>
                  <a:tcPr/>
                </a:tc>
                <a:tc>
                  <a:txBody>
                    <a:bodyPr/>
                    <a:lstStyle/>
                    <a:p>
                      <a:r>
                        <a:rPr lang="en-US" sz="1200" dirty="0" err="1" smtClean="0"/>
                        <a:t>Abyzov</a:t>
                      </a:r>
                      <a:r>
                        <a:rPr lang="en-US" sz="1200" dirty="0" smtClean="0"/>
                        <a:t>, A. et al. (2011)</a:t>
                      </a:r>
                      <a:endParaRPr lang="en-US" sz="1200" dirty="0"/>
                    </a:p>
                  </a:txBody>
                  <a:tcPr/>
                </a:tc>
              </a:tr>
              <a:tr h="370840">
                <a:tc>
                  <a:txBody>
                    <a:bodyPr/>
                    <a:lstStyle/>
                    <a:p>
                      <a:pPr algn="ctr"/>
                      <a:r>
                        <a:rPr lang="en-US" dirty="0" err="1" smtClean="0"/>
                        <a:t>BreakSeq</a:t>
                      </a:r>
                      <a:endParaRPr lang="en-US" dirty="0"/>
                    </a:p>
                  </a:txBody>
                  <a:tcPr/>
                </a:tc>
                <a:tc>
                  <a:txBody>
                    <a:bodyPr/>
                    <a:lstStyle/>
                    <a:p>
                      <a:r>
                        <a:rPr lang="en-US" dirty="0" err="1" smtClean="0"/>
                        <a:t>indels</a:t>
                      </a:r>
                      <a:endParaRPr lang="en-US" dirty="0"/>
                    </a:p>
                  </a:txBody>
                  <a:tcPr/>
                </a:tc>
                <a:tc>
                  <a:txBody>
                    <a:bodyPr/>
                    <a:lstStyle/>
                    <a:p>
                      <a:pPr algn="ctr"/>
                      <a:r>
                        <a:rPr lang="en-US" dirty="0" smtClean="0"/>
                        <a:t>junction mapping</a:t>
                      </a:r>
                      <a:endParaRPr lang="en-US" dirty="0"/>
                    </a:p>
                  </a:txBody>
                  <a:tcPr/>
                </a:tc>
                <a:tc>
                  <a:txBody>
                    <a:bodyPr/>
                    <a:lstStyle/>
                    <a:p>
                      <a:r>
                        <a:rPr lang="en-US" sz="1200" dirty="0" smtClean="0"/>
                        <a:t>Lam, H.Y.K. et al (2010)</a:t>
                      </a:r>
                      <a:endParaRPr lang="en-US" sz="1200" dirty="0"/>
                    </a:p>
                  </a:txBody>
                  <a:tcPr/>
                </a:tc>
              </a:tr>
            </a:tbl>
          </a:graphicData>
        </a:graphic>
      </p:graphicFrame>
      <p:sp>
        <p:nvSpPr>
          <p:cNvPr id="3" name="TextBox 2"/>
          <p:cNvSpPr txBox="1"/>
          <p:nvPr/>
        </p:nvSpPr>
        <p:spPr>
          <a:xfrm>
            <a:off x="457200" y="4419600"/>
            <a:ext cx="8458200" cy="1569660"/>
          </a:xfrm>
          <a:prstGeom prst="rect">
            <a:avLst/>
          </a:prstGeom>
          <a:noFill/>
        </p:spPr>
        <p:txBody>
          <a:bodyPr wrap="square" rtlCol="0">
            <a:spAutoFit/>
          </a:bodyPr>
          <a:lstStyle/>
          <a:p>
            <a:r>
              <a:rPr lang="en-US" sz="1200" b="1" dirty="0"/>
              <a:t>Chen, K. et al. </a:t>
            </a:r>
            <a:r>
              <a:rPr lang="en-US" sz="1200" dirty="0" err="1"/>
              <a:t>BreakDancer</a:t>
            </a:r>
            <a:r>
              <a:rPr lang="en-US" sz="1200" dirty="0"/>
              <a:t>: an algorithm for high-resolution mapping of genomic structural variation. Nature Methods 6, 677 - 681 (2009).</a:t>
            </a:r>
          </a:p>
          <a:p>
            <a:r>
              <a:rPr lang="en-US" sz="1200" b="1" dirty="0" smtClean="0"/>
              <a:t>Ye</a:t>
            </a:r>
            <a:r>
              <a:rPr lang="en-US" sz="1200" b="1" dirty="0"/>
              <a:t>, K. et al. </a:t>
            </a:r>
            <a:r>
              <a:rPr lang="en-US" sz="1200" dirty="0" err="1"/>
              <a:t>Pindel</a:t>
            </a:r>
            <a:r>
              <a:rPr lang="en-US" sz="1200" dirty="0"/>
              <a:t>: a pattern growth approach to detect break points of large deletions and medium sized insertions from paired-end short reads. Bioinformatics 25 (21): 2865-2871 (2009</a:t>
            </a:r>
            <a:r>
              <a:rPr lang="en-US" sz="1200" dirty="0" smtClean="0"/>
              <a:t>).</a:t>
            </a:r>
          </a:p>
          <a:p>
            <a:r>
              <a:rPr lang="en-US" sz="1200" b="1" dirty="0" err="1"/>
              <a:t>Abyzov</a:t>
            </a:r>
            <a:r>
              <a:rPr lang="en-US" sz="1200" b="1" dirty="0"/>
              <a:t>, A. et al. </a:t>
            </a:r>
            <a:r>
              <a:rPr lang="en-US" sz="1200" dirty="0" err="1"/>
              <a:t>CNVnator</a:t>
            </a:r>
            <a:r>
              <a:rPr lang="en-US" sz="1200" dirty="0"/>
              <a:t>: An approach to discover, genotype, and characterize typical and atypical CNVs from family and population genome sequencing. Genome Res. 21: 974-984 (2011</a:t>
            </a:r>
            <a:r>
              <a:rPr lang="en-US" sz="1200" dirty="0" smtClean="0"/>
              <a:t>).</a:t>
            </a:r>
            <a:endParaRPr lang="en-US" sz="1200" dirty="0"/>
          </a:p>
          <a:p>
            <a:r>
              <a:rPr lang="en-US" sz="1200" b="1" dirty="0"/>
              <a:t>Lam, H.Y.K. et al. </a:t>
            </a:r>
            <a:r>
              <a:rPr lang="en-US" sz="1200" dirty="0"/>
              <a:t>Nucleotide-resolution analysis of structural variants using </a:t>
            </a:r>
            <a:r>
              <a:rPr lang="en-US" sz="1200" dirty="0" err="1"/>
              <a:t>BreakSeq</a:t>
            </a:r>
            <a:r>
              <a:rPr lang="en-US" sz="1200" dirty="0"/>
              <a:t> and a breakpoint library. Nature Biotechnology 28, 47–55 (2010). </a:t>
            </a:r>
          </a:p>
        </p:txBody>
      </p:sp>
    </p:spTree>
    <p:extLst>
      <p:ext uri="{BB962C8B-B14F-4D97-AF65-F5344CB8AC3E}">
        <p14:creationId xmlns:p14="http://schemas.microsoft.com/office/powerpoint/2010/main" val="2127313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500996" y="1524000"/>
            <a:ext cx="7185804" cy="4602163"/>
          </a:xfrm>
        </p:spPr>
        <p:txBody>
          <a:bodyPr>
            <a:normAutofit fontScale="62500" lnSpcReduction="20000"/>
          </a:bodyPr>
          <a:lstStyle/>
          <a:p>
            <a:r>
              <a:rPr lang="en-US" b="1" dirty="0" err="1" smtClean="0"/>
              <a:t>BreakDancerMax</a:t>
            </a:r>
            <a:endParaRPr lang="en-US" b="1" dirty="0" smtClean="0"/>
          </a:p>
          <a:p>
            <a:pPr lvl="1"/>
            <a:r>
              <a:rPr lang="en-US" dirty="0" smtClean="0"/>
              <a:t>Detects </a:t>
            </a:r>
            <a:r>
              <a:rPr lang="en-US" i="1" dirty="0" smtClean="0"/>
              <a:t>anomalous read pairs </a:t>
            </a:r>
            <a:r>
              <a:rPr lang="en-US" dirty="0" smtClean="0"/>
              <a:t>indicative of deletions</a:t>
            </a:r>
            <a:r>
              <a:rPr lang="en-US" dirty="0"/>
              <a:t>, insertions, inversions, </a:t>
            </a:r>
            <a:r>
              <a:rPr lang="en-US" dirty="0" err="1" smtClean="0"/>
              <a:t>intrachromosomal</a:t>
            </a:r>
            <a:r>
              <a:rPr lang="en-US" dirty="0" smtClean="0"/>
              <a:t> </a:t>
            </a:r>
            <a:r>
              <a:rPr lang="en-US" dirty="0"/>
              <a:t>and </a:t>
            </a:r>
            <a:r>
              <a:rPr lang="en-US" dirty="0" err="1" smtClean="0"/>
              <a:t>interchromosomal</a:t>
            </a:r>
            <a:r>
              <a:rPr lang="en-US" dirty="0" smtClean="0"/>
              <a:t> translocations</a:t>
            </a:r>
          </a:p>
          <a:p>
            <a:pPr lvl="1"/>
            <a:endParaRPr lang="en-US" dirty="0"/>
          </a:p>
          <a:p>
            <a:pPr lvl="1"/>
            <a:endParaRPr lang="en-US" dirty="0" smtClean="0"/>
          </a:p>
          <a:p>
            <a:pPr lvl="1"/>
            <a:endParaRPr lang="en-US" dirty="0"/>
          </a:p>
          <a:p>
            <a:pPr lvl="1"/>
            <a:endParaRPr lang="en-US" dirty="0" smtClean="0"/>
          </a:p>
          <a:p>
            <a:pPr lvl="1"/>
            <a:r>
              <a:rPr lang="en-US" dirty="0" smtClean="0"/>
              <a:t>A </a:t>
            </a:r>
            <a:r>
              <a:rPr lang="en-US" dirty="0"/>
              <a:t>pair of arrows represents the location and the orientation of a read </a:t>
            </a:r>
            <a:r>
              <a:rPr lang="en-US" dirty="0" smtClean="0"/>
              <a:t>pair</a:t>
            </a:r>
          </a:p>
          <a:p>
            <a:pPr lvl="1"/>
            <a:r>
              <a:rPr lang="en-US" dirty="0" smtClean="0"/>
              <a:t>A </a:t>
            </a:r>
            <a:r>
              <a:rPr lang="en-US" dirty="0"/>
              <a:t>dotted line represents a chromosome in the analyzed </a:t>
            </a:r>
            <a:r>
              <a:rPr lang="en-US" dirty="0" smtClean="0"/>
              <a:t>genome</a:t>
            </a:r>
          </a:p>
          <a:p>
            <a:pPr lvl="1"/>
            <a:r>
              <a:rPr lang="en-US" dirty="0" smtClean="0"/>
              <a:t>A </a:t>
            </a:r>
            <a:r>
              <a:rPr lang="en-US" dirty="0"/>
              <a:t>solid line represents a chromosome in the reference genome</a:t>
            </a:r>
            <a:r>
              <a:rPr lang="en-US" dirty="0" smtClean="0"/>
              <a:t>.</a:t>
            </a:r>
          </a:p>
          <a:p>
            <a:r>
              <a:rPr lang="en-US" b="1" dirty="0" err="1" smtClean="0"/>
              <a:t>BreakDancerMini</a:t>
            </a:r>
            <a:endParaRPr lang="en-US" b="1" dirty="0" smtClean="0"/>
          </a:p>
          <a:p>
            <a:pPr lvl="1"/>
            <a:r>
              <a:rPr lang="en-US" dirty="0" smtClean="0"/>
              <a:t>focuses </a:t>
            </a:r>
            <a:r>
              <a:rPr lang="en-US" dirty="0"/>
              <a:t>on detecting small </a:t>
            </a:r>
            <a:r>
              <a:rPr lang="en-US" dirty="0" err="1"/>
              <a:t>indels</a:t>
            </a:r>
            <a:r>
              <a:rPr lang="en-US" dirty="0"/>
              <a:t> (typically 10–100 </a:t>
            </a:r>
            <a:r>
              <a:rPr lang="en-US" dirty="0" err="1"/>
              <a:t>bp</a:t>
            </a:r>
            <a:r>
              <a:rPr lang="en-US" dirty="0"/>
              <a:t>) that are not routinely detected by </a:t>
            </a:r>
            <a:r>
              <a:rPr lang="en-US" dirty="0" err="1"/>
              <a:t>BreakDancerMax</a:t>
            </a:r>
            <a:endParaRPr lang="en-US" dirty="0"/>
          </a:p>
        </p:txBody>
      </p:sp>
      <p:sp>
        <p:nvSpPr>
          <p:cNvPr id="2" name="Title 1"/>
          <p:cNvSpPr>
            <a:spLocks noGrp="1"/>
          </p:cNvSpPr>
          <p:nvPr>
            <p:ph type="title"/>
          </p:nvPr>
        </p:nvSpPr>
        <p:spPr/>
        <p:txBody>
          <a:bodyPr>
            <a:normAutofit/>
          </a:bodyPr>
          <a:lstStyle/>
          <a:p>
            <a:r>
              <a:rPr lang="en-US" dirty="0" err="1" smtClean="0">
                <a:solidFill>
                  <a:schemeClr val="accent2">
                    <a:lumMod val="50000"/>
                  </a:schemeClr>
                </a:solidFill>
              </a:rPr>
              <a:t>BreakDancer</a:t>
            </a:r>
            <a:endParaRPr lang="en-US" dirty="0">
              <a:solidFill>
                <a:schemeClr val="accent2">
                  <a:lumMod val="50000"/>
                </a:scheme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Variant Calling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D52C04-6398-4687-87AB-ADE5F421F836}" type="slidenum">
              <a:rPr lang="en-US" smtClean="0">
                <a:solidFill>
                  <a:prstClr val="black">
                    <a:tint val="75000"/>
                  </a:prstClr>
                </a:solidFill>
              </a:rPr>
              <a:pPr/>
              <a:t>72</a:t>
            </a:fld>
            <a:endParaRPr lang="en-US" dirty="0">
              <a:solidFill>
                <a:prstClr val="black">
                  <a:tint val="75000"/>
                </a:prst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9881"/>
          <a:stretch/>
        </p:blipFill>
        <p:spPr>
          <a:xfrm>
            <a:off x="1733550" y="2657742"/>
            <a:ext cx="6191250" cy="923658"/>
          </a:xfrm>
          <a:prstGeom prst="rect">
            <a:avLst/>
          </a:prstGeom>
        </p:spPr>
      </p:pic>
      <p:sp>
        <p:nvSpPr>
          <p:cNvPr id="9" name="Rectangle 8"/>
          <p:cNvSpPr/>
          <p:nvPr/>
        </p:nvSpPr>
        <p:spPr>
          <a:xfrm>
            <a:off x="723900" y="5867400"/>
            <a:ext cx="7696200" cy="461665"/>
          </a:xfrm>
          <a:prstGeom prst="rect">
            <a:avLst/>
          </a:prstGeom>
        </p:spPr>
        <p:txBody>
          <a:bodyPr wrap="square">
            <a:spAutoFit/>
          </a:bodyPr>
          <a:lstStyle/>
          <a:p>
            <a:r>
              <a:rPr lang="en-US" sz="1200" dirty="0"/>
              <a:t>Chen, K. et </a:t>
            </a:r>
            <a:r>
              <a:rPr lang="en-US" sz="1200" dirty="0" smtClean="0"/>
              <a:t>al. </a:t>
            </a:r>
            <a:r>
              <a:rPr lang="en-US" sz="1200" dirty="0" err="1" smtClean="0"/>
              <a:t>BreakDancer</a:t>
            </a:r>
            <a:r>
              <a:rPr lang="en-US" sz="1200" dirty="0"/>
              <a:t>: an algorithm for high-resolution mapping of genomic structural variation. Nature Methods 6, 677 - 681 (2009).</a:t>
            </a:r>
          </a:p>
        </p:txBody>
      </p:sp>
    </p:spTree>
    <p:extLst>
      <p:ext uri="{BB962C8B-B14F-4D97-AF65-F5344CB8AC3E}">
        <p14:creationId xmlns:p14="http://schemas.microsoft.com/office/powerpoint/2010/main" val="20753744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6" y="274638"/>
            <a:ext cx="7858664" cy="1143000"/>
          </a:xfrm>
        </p:spPr>
        <p:txBody>
          <a:bodyPr/>
          <a:lstStyle/>
          <a:p>
            <a:r>
              <a:rPr lang="en-US" dirty="0" err="1" smtClean="0">
                <a:solidFill>
                  <a:schemeClr val="accent2">
                    <a:lumMod val="50000"/>
                  </a:schemeClr>
                </a:solidFill>
              </a:rPr>
              <a:t>BreakDancerMax</a:t>
            </a:r>
            <a:r>
              <a:rPr lang="en-US" dirty="0" smtClean="0">
                <a:solidFill>
                  <a:schemeClr val="accent2">
                    <a:lumMod val="50000"/>
                  </a:schemeClr>
                </a:solidFill>
              </a:rPr>
              <a:t> Workflow</a:t>
            </a:r>
            <a:endParaRPr lang="en-US" dirty="0">
              <a:solidFill>
                <a:schemeClr val="accent2">
                  <a:lumMod val="50000"/>
                </a:schemeClr>
              </a:solidFill>
            </a:endParaRPr>
          </a:p>
        </p:txBody>
      </p:sp>
      <p:sp>
        <p:nvSpPr>
          <p:cNvPr id="5" name="Footer Placeholder 4"/>
          <p:cNvSpPr>
            <a:spLocks noGrp="1"/>
          </p:cNvSpPr>
          <p:nvPr>
            <p:ph type="ftr" sz="quarter" idx="11"/>
          </p:nvPr>
        </p:nvSpPr>
        <p:spPr/>
        <p:txBody>
          <a:bodyPr/>
          <a:lstStyle/>
          <a:p>
            <a:r>
              <a:rPr lang="en-US" smtClean="0"/>
              <a:t>Variant Calling</a:t>
            </a:r>
            <a:endParaRPr lang="en-US" dirty="0"/>
          </a:p>
        </p:txBody>
      </p:sp>
      <p:sp>
        <p:nvSpPr>
          <p:cNvPr id="6" name="Slide Number Placeholder 5"/>
          <p:cNvSpPr>
            <a:spLocks noGrp="1"/>
          </p:cNvSpPr>
          <p:nvPr>
            <p:ph type="sldNum" sz="quarter" idx="12"/>
          </p:nvPr>
        </p:nvSpPr>
        <p:spPr/>
        <p:txBody>
          <a:bodyPr/>
          <a:lstStyle/>
          <a:p>
            <a:fld id="{55D52C04-6398-4687-87AB-ADE5F421F836}" type="slidenum">
              <a:rPr lang="en-US" smtClean="0"/>
              <a:pPr/>
              <a:t>73</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5889"/>
          <a:stretch/>
        </p:blipFill>
        <p:spPr>
          <a:xfrm>
            <a:off x="1476375" y="1733550"/>
            <a:ext cx="6191250" cy="3402472"/>
          </a:xfrm>
          <a:prstGeom prst="rect">
            <a:avLst/>
          </a:prstGeom>
        </p:spPr>
      </p:pic>
      <p:sp>
        <p:nvSpPr>
          <p:cNvPr id="8" name="Rectangle 7"/>
          <p:cNvSpPr/>
          <p:nvPr/>
        </p:nvSpPr>
        <p:spPr>
          <a:xfrm>
            <a:off x="1476375" y="1733550"/>
            <a:ext cx="200025"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 y="5562600"/>
            <a:ext cx="7696200" cy="461665"/>
          </a:xfrm>
          <a:prstGeom prst="rect">
            <a:avLst/>
          </a:prstGeom>
        </p:spPr>
        <p:txBody>
          <a:bodyPr wrap="square">
            <a:spAutoFit/>
          </a:bodyPr>
          <a:lstStyle/>
          <a:p>
            <a:r>
              <a:rPr lang="en-US" sz="1200" dirty="0"/>
              <a:t>Chen, K. et </a:t>
            </a:r>
            <a:r>
              <a:rPr lang="en-US" sz="1200" dirty="0" smtClean="0"/>
              <a:t>al. </a:t>
            </a:r>
            <a:r>
              <a:rPr lang="en-US" sz="1200" dirty="0" err="1" smtClean="0"/>
              <a:t>BreakDancer</a:t>
            </a:r>
            <a:r>
              <a:rPr lang="en-US" sz="1200" dirty="0"/>
              <a:t>: an algorithm for high-resolution mapping of genomic structural variation. Nature Methods 6, 677 - 681 (2009).</a:t>
            </a:r>
          </a:p>
        </p:txBody>
      </p:sp>
    </p:spTree>
    <p:extLst>
      <p:ext uri="{BB962C8B-B14F-4D97-AF65-F5344CB8AC3E}">
        <p14:creationId xmlns:p14="http://schemas.microsoft.com/office/powerpoint/2010/main" val="42258085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2">
                    <a:lumMod val="50000"/>
                  </a:schemeClr>
                </a:solidFill>
              </a:rPr>
              <a:t>Summary</a:t>
            </a:r>
            <a:endParaRPr lang="en-US" dirty="0">
              <a:solidFill>
                <a:schemeClr val="accent2">
                  <a:lumMod val="50000"/>
                </a:schemeClr>
              </a:solidFill>
            </a:endParaRPr>
          </a:p>
        </p:txBody>
      </p:sp>
      <p:sp>
        <p:nvSpPr>
          <p:cNvPr id="8" name="Content Placeholder 7"/>
          <p:cNvSpPr>
            <a:spLocks noGrp="1"/>
          </p:cNvSpPr>
          <p:nvPr>
            <p:ph idx="1"/>
          </p:nvPr>
        </p:nvSpPr>
        <p:spPr>
          <a:xfrm>
            <a:off x="457200" y="1417638"/>
            <a:ext cx="8229600" cy="3461383"/>
          </a:xfrm>
        </p:spPr>
        <p:txBody>
          <a:bodyPr>
            <a:normAutofit fontScale="85000" lnSpcReduction="10000"/>
          </a:bodyPr>
          <a:lstStyle/>
          <a:p>
            <a:r>
              <a:rPr lang="en-US" sz="2800" dirty="0" smtClean="0"/>
              <a:t>Accurate mapping </a:t>
            </a:r>
            <a:r>
              <a:rPr lang="en-US" sz="2800" dirty="0"/>
              <a:t>and </a:t>
            </a:r>
            <a:r>
              <a:rPr lang="en-US" sz="2800" dirty="0" smtClean="0"/>
              <a:t>processing of NGS data are critical for analysis-ready reads and for downstream variant calling.</a:t>
            </a:r>
          </a:p>
          <a:p>
            <a:r>
              <a:rPr lang="en-US" sz="2800" dirty="0" smtClean="0"/>
              <a:t>Variant </a:t>
            </a:r>
            <a:r>
              <a:rPr lang="en-US" sz="2800" dirty="0"/>
              <a:t>filtering is needed to reduce false positives</a:t>
            </a:r>
            <a:r>
              <a:rPr lang="en-US" sz="2800" dirty="0" smtClean="0"/>
              <a:t>.</a:t>
            </a:r>
          </a:p>
          <a:p>
            <a:r>
              <a:rPr lang="en-US" sz="2800" dirty="0"/>
              <a:t>Multiple variant callers </a:t>
            </a:r>
            <a:r>
              <a:rPr lang="en-US" sz="2800" dirty="0" smtClean="0"/>
              <a:t>are needed </a:t>
            </a:r>
            <a:r>
              <a:rPr lang="en-US" sz="2800" dirty="0"/>
              <a:t>in pipeline </a:t>
            </a:r>
            <a:r>
              <a:rPr lang="en-US" sz="2800" dirty="0" smtClean="0"/>
              <a:t>to </a:t>
            </a:r>
            <a:r>
              <a:rPr lang="en-US" sz="2800" dirty="0"/>
              <a:t>reduce </a:t>
            </a:r>
            <a:r>
              <a:rPr lang="en-US" sz="2800" dirty="0" smtClean="0"/>
              <a:t>false negatives</a:t>
            </a:r>
            <a:r>
              <a:rPr lang="en-US" sz="2800" dirty="0"/>
              <a:t>.</a:t>
            </a:r>
            <a:endParaRPr lang="en-US" sz="2800" dirty="0" smtClean="0"/>
          </a:p>
          <a:p>
            <a:r>
              <a:rPr lang="en-US" sz="2800" dirty="0" smtClean="0"/>
              <a:t>Variant annotation helps determine biologically relevant variants.  </a:t>
            </a:r>
          </a:p>
          <a:p>
            <a:r>
              <a:rPr lang="en-US" sz="2800" dirty="0" smtClean="0"/>
              <a:t>Variant calling pipeline should include the right set of tools and filters for the job.</a:t>
            </a:r>
          </a:p>
          <a:p>
            <a:pPr marL="457200" indent="-457200">
              <a:buFont typeface="+mj-lt"/>
              <a:buAutoNum type="arabicPeriod"/>
            </a:pPr>
            <a:endParaRPr lang="en-US" sz="2800" dirty="0" smtClean="0"/>
          </a:p>
        </p:txBody>
      </p:sp>
      <p:sp>
        <p:nvSpPr>
          <p:cNvPr id="4" name="Date Placeholder 3"/>
          <p:cNvSpPr>
            <a:spLocks noGrp="1"/>
          </p:cNvSpPr>
          <p:nvPr>
            <p:ph type="dt" sz="half" idx="10"/>
          </p:nvPr>
        </p:nvSpPr>
        <p:spPr>
          <a:xfrm>
            <a:off x="457200" y="6492875"/>
            <a:ext cx="2133600" cy="365125"/>
          </a:xfrm>
        </p:spPr>
        <p:txBody>
          <a:bodyPr/>
          <a:lstStyle/>
          <a:p>
            <a:r>
              <a:rPr lang="en-US" dirty="0"/>
              <a:t>5/31/2013</a:t>
            </a:r>
          </a:p>
        </p:txBody>
      </p:sp>
      <p:sp>
        <p:nvSpPr>
          <p:cNvPr id="5" name="Footer Placeholder 4"/>
          <p:cNvSpPr>
            <a:spLocks noGrp="1"/>
          </p:cNvSpPr>
          <p:nvPr>
            <p:ph type="ftr" sz="quarter" idx="11"/>
          </p:nvPr>
        </p:nvSpPr>
        <p:spPr>
          <a:xfrm>
            <a:off x="3124200" y="6492875"/>
            <a:ext cx="2895600" cy="365125"/>
          </a:xfrm>
        </p:spPr>
        <p:txBody>
          <a:bodyPr/>
          <a:lstStyle/>
          <a:p>
            <a:r>
              <a:rPr lang="en-US" smtClean="0"/>
              <a:t>Variant Calling</a:t>
            </a:r>
            <a:endParaRPr lang="en-US" dirty="0"/>
          </a:p>
        </p:txBody>
      </p:sp>
      <p:sp>
        <p:nvSpPr>
          <p:cNvPr id="6" name="Slide Number Placeholder 5"/>
          <p:cNvSpPr>
            <a:spLocks noGrp="1"/>
          </p:cNvSpPr>
          <p:nvPr>
            <p:ph type="sldNum" sz="quarter" idx="12"/>
          </p:nvPr>
        </p:nvSpPr>
        <p:spPr>
          <a:xfrm>
            <a:off x="6553200" y="6492875"/>
            <a:ext cx="2133600" cy="365125"/>
          </a:xfrm>
        </p:spPr>
        <p:txBody>
          <a:bodyPr/>
          <a:lstStyle/>
          <a:p>
            <a:fld id="{55D52C04-6398-4687-87AB-ADE5F421F836}" type="slidenum">
              <a:rPr lang="en-US" smtClean="0"/>
              <a:pPr/>
              <a:t>74</a:t>
            </a:fld>
            <a:endParaRPr lang="en-US" dirty="0"/>
          </a:p>
        </p:txBody>
      </p:sp>
    </p:spTree>
    <p:extLst>
      <p:ext uri="{BB962C8B-B14F-4D97-AF65-F5344CB8AC3E}">
        <p14:creationId xmlns:p14="http://schemas.microsoft.com/office/powerpoint/2010/main" val="186851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809" y="1050618"/>
            <a:ext cx="7037631" cy="3662541"/>
          </a:xfrm>
          <a:prstGeom prst="rect">
            <a:avLst/>
          </a:prstGeom>
          <a:noFill/>
        </p:spPr>
        <p:txBody>
          <a:bodyPr wrap="square" rtlCol="0">
            <a:spAutoFit/>
          </a:bodyPr>
          <a:lstStyle/>
          <a:p>
            <a:r>
              <a:rPr lang="en-US" sz="3200" b="1" dirty="0" smtClean="0">
                <a:solidFill>
                  <a:prstClr val="black"/>
                </a:solidFill>
                <a:latin typeface="Century Gothic"/>
                <a:cs typeface="Century Gothic"/>
              </a:rPr>
              <a:t>Sequencing Technology </a:t>
            </a:r>
            <a:r>
              <a:rPr lang="en-US" sz="3200" b="1" dirty="0" smtClean="0">
                <a:solidFill>
                  <a:prstClr val="black"/>
                </a:solidFill>
                <a:latin typeface="Century Gothic"/>
                <a:cs typeface="Century Gothic"/>
              </a:rPr>
              <a:t>Overview</a:t>
            </a:r>
            <a:endParaRPr lang="en-US" sz="3200" b="1" dirty="0" smtClean="0">
              <a:solidFill>
                <a:prstClr val="black"/>
              </a:solidFill>
              <a:latin typeface="Century Gothic"/>
              <a:cs typeface="Century Gothic"/>
            </a:endParaRPr>
          </a:p>
          <a:p>
            <a:endParaRPr lang="en-US" sz="2400" dirty="0" smtClean="0">
              <a:cs typeface="Century Gothic"/>
            </a:endParaRPr>
          </a:p>
          <a:p>
            <a:pPr marL="457200" indent="-457200">
              <a:buFont typeface="Arial"/>
              <a:buChar char="•"/>
            </a:pPr>
            <a:r>
              <a:rPr lang="en-US" sz="2400" dirty="0" smtClean="0">
                <a:cs typeface="Century Gothic"/>
              </a:rPr>
              <a:t>The Past: </a:t>
            </a:r>
            <a:r>
              <a:rPr lang="en-US" sz="2400" b="1" dirty="0" smtClean="0">
                <a:cs typeface="Century Gothic"/>
                <a:hlinkClick r:id="rId2"/>
              </a:rPr>
              <a:t>Sanger</a:t>
            </a:r>
            <a:endParaRPr lang="en-US" sz="2400" b="1" dirty="0" smtClean="0">
              <a:cs typeface="Century Gothic"/>
            </a:endParaRPr>
          </a:p>
          <a:p>
            <a:pPr marL="914400" lvl="1" indent="-457200">
              <a:buFont typeface="Arial"/>
              <a:buChar char="•"/>
            </a:pPr>
            <a:endParaRPr lang="en-US" sz="2400" b="1" dirty="0" smtClean="0">
              <a:cs typeface="Century Gothic"/>
            </a:endParaRPr>
          </a:p>
          <a:p>
            <a:pPr marL="457200" indent="-457200">
              <a:buFont typeface="Arial"/>
              <a:buChar char="•"/>
            </a:pPr>
            <a:r>
              <a:rPr lang="en-US" sz="2400" dirty="0" smtClean="0">
                <a:cs typeface="Century Gothic"/>
              </a:rPr>
              <a:t>The Present: Next-Gen </a:t>
            </a:r>
            <a:r>
              <a:rPr lang="en-US" sz="2400" dirty="0" smtClean="0">
                <a:cs typeface="Century Gothic"/>
              </a:rPr>
              <a:t>(</a:t>
            </a:r>
            <a:r>
              <a:rPr lang="en-US" sz="2400" dirty="0" err="1" smtClean="0">
                <a:solidFill>
                  <a:srgbClr val="BFBFBF"/>
                </a:solidFill>
                <a:cs typeface="Century Gothic"/>
                <a:hlinkClick r:id="rId3"/>
              </a:rPr>
              <a:t>Illumina</a:t>
            </a:r>
            <a:r>
              <a:rPr lang="en-US" sz="2400" dirty="0" smtClean="0">
                <a:cs typeface="Century Gothic"/>
              </a:rPr>
              <a:t>, Ion Torrent, </a:t>
            </a:r>
            <a:r>
              <a:rPr lang="en-US" sz="2400" dirty="0" err="1" smtClean="0">
                <a:cs typeface="Century Gothic"/>
              </a:rPr>
              <a:t>PacBio</a:t>
            </a:r>
            <a:r>
              <a:rPr lang="en-US" sz="2400" dirty="0" smtClean="0">
                <a:cs typeface="Century Gothic"/>
              </a:rPr>
              <a:t>)</a:t>
            </a:r>
          </a:p>
          <a:p>
            <a:endParaRPr lang="en-US" sz="2400" dirty="0" smtClean="0">
              <a:cs typeface="Century Gothic"/>
            </a:endParaRPr>
          </a:p>
          <a:p>
            <a:pPr marL="457200" indent="-457200">
              <a:buFont typeface="Arial"/>
              <a:buChar char="•"/>
            </a:pPr>
            <a:r>
              <a:rPr lang="en-US" sz="2400" dirty="0" smtClean="0">
                <a:cs typeface="Century Gothic"/>
              </a:rPr>
              <a:t>The Future: ? (</a:t>
            </a:r>
            <a:r>
              <a:rPr lang="en-US" sz="2400" dirty="0" err="1" smtClean="0">
                <a:cs typeface="Century Gothic"/>
                <a:hlinkClick r:id="rId4"/>
              </a:rPr>
              <a:t>Nanopore</a:t>
            </a:r>
            <a:r>
              <a:rPr lang="en-US" sz="2400" dirty="0" smtClean="0">
                <a:cs typeface="Century Gothic"/>
              </a:rPr>
              <a:t>, </a:t>
            </a:r>
            <a:r>
              <a:rPr lang="en-US" sz="2400" dirty="0" err="1" smtClean="0">
                <a:cs typeface="Century Gothic"/>
              </a:rPr>
              <a:t>MinION</a:t>
            </a:r>
            <a:r>
              <a:rPr lang="en-US" sz="2400" dirty="0" smtClean="0">
                <a:cs typeface="Century Gothic"/>
              </a:rPr>
              <a:t>, Single-molecule)</a:t>
            </a:r>
            <a:endParaRPr lang="en-US" sz="2400" b="1" dirty="0" smtClean="0">
              <a:latin typeface="Century Gothic"/>
              <a:cs typeface="Century Gothic"/>
            </a:endParaRPr>
          </a:p>
          <a:p>
            <a:endParaRPr lang="en-US" sz="3200" b="1" dirty="0">
              <a:solidFill>
                <a:srgbClr val="BFBFBF"/>
              </a:solidFill>
              <a:latin typeface="Century Gothic"/>
              <a:cs typeface="Century Gothic"/>
            </a:endParaRPr>
          </a:p>
        </p:txBody>
      </p:sp>
    </p:spTree>
    <p:extLst>
      <p:ext uri="{BB962C8B-B14F-4D97-AF65-F5344CB8AC3E}">
        <p14:creationId xmlns:p14="http://schemas.microsoft.com/office/powerpoint/2010/main" val="409293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83102"/>
          </a:xfrm>
        </p:spPr>
        <p:txBody>
          <a:bodyPr>
            <a:normAutofit/>
          </a:bodyPr>
          <a:lstStyle/>
          <a:p>
            <a:r>
              <a:rPr lang="en-US" sz="3600" dirty="0" smtClean="0"/>
              <a:t>Comparing Different Technologies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857290625"/>
              </p:ext>
            </p:extLst>
          </p:nvPr>
        </p:nvGraphicFramePr>
        <p:xfrm>
          <a:off x="2133600" y="2133600"/>
          <a:ext cx="6096000" cy="3839351"/>
        </p:xfrm>
        <a:graphic>
          <a:graphicData uri="http://schemas.openxmlformats.org/drawingml/2006/table">
            <a:tbl>
              <a:tblPr firstRow="1" bandRow="1">
                <a:tableStyleId>{5C22544A-7EE6-4342-B048-85BDC9FD1C3A}</a:tableStyleId>
              </a:tblPr>
              <a:tblGrid>
                <a:gridCol w="3048000"/>
                <a:gridCol w="3048000"/>
              </a:tblGrid>
              <a:tr h="584200">
                <a:tc>
                  <a:txBody>
                    <a:bodyPr/>
                    <a:lstStyle/>
                    <a:p>
                      <a:pPr algn="ctr"/>
                      <a:r>
                        <a:rPr lang="en-US" dirty="0" smtClean="0"/>
                        <a:t>Advantages</a:t>
                      </a:r>
                      <a:endParaRPr lang="en-US" dirty="0"/>
                    </a:p>
                  </a:txBody>
                  <a:tcPr anchor="ctr">
                    <a:solidFill>
                      <a:srgbClr val="008000"/>
                    </a:solidFill>
                  </a:tcPr>
                </a:tc>
                <a:tc>
                  <a:txBody>
                    <a:bodyPr/>
                    <a:lstStyle/>
                    <a:p>
                      <a:pPr algn="ctr"/>
                      <a:r>
                        <a:rPr lang="en-US" dirty="0" smtClean="0"/>
                        <a:t>Disadvantages</a:t>
                      </a:r>
                      <a:endParaRPr lang="en-US" dirty="0"/>
                    </a:p>
                  </a:txBody>
                  <a:tcPr anchor="ctr">
                    <a:solidFill>
                      <a:schemeClr val="accent3"/>
                    </a:solidFill>
                  </a:tcPr>
                </a:tc>
              </a:tr>
              <a:tr h="3255151">
                <a:tc>
                  <a:txBody>
                    <a:bodyPr/>
                    <a:lstStyle/>
                    <a:p>
                      <a:r>
                        <a:rPr lang="en-US" dirty="0" smtClean="0"/>
                        <a:t>Lowest</a:t>
                      </a:r>
                      <a:r>
                        <a:rPr lang="en-US" baseline="0" dirty="0" smtClean="0"/>
                        <a:t> error rate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Long read length (~750 bp)</a:t>
                      </a:r>
                    </a:p>
                    <a:p>
                      <a:endParaRPr lang="en-US" baseline="0" dirty="0" smtClean="0"/>
                    </a:p>
                    <a:p>
                      <a:r>
                        <a:rPr lang="en-US" baseline="0" dirty="0" smtClean="0"/>
                        <a:t>Can target a primer</a:t>
                      </a:r>
                      <a:endParaRPr lang="en-US" dirty="0"/>
                    </a:p>
                  </a:txBody>
                  <a:tcPr marL="182880" marR="182880" marT="91440" marB="91440">
                    <a:solidFill>
                      <a:schemeClr val="bg1">
                        <a:lumMod val="85000"/>
                      </a:schemeClr>
                    </a:solidFill>
                  </a:tcPr>
                </a:tc>
                <a:tc>
                  <a:txBody>
                    <a:bodyPr/>
                    <a:lstStyle/>
                    <a:p>
                      <a:r>
                        <a:rPr lang="en-US" dirty="0" smtClean="0"/>
                        <a:t>High cost per base</a:t>
                      </a:r>
                    </a:p>
                    <a:p>
                      <a:endParaRPr lang="en-US" dirty="0" smtClean="0"/>
                    </a:p>
                    <a:p>
                      <a:r>
                        <a:rPr lang="en-US" dirty="0" smtClean="0"/>
                        <a:t>Long time to generate data</a:t>
                      </a:r>
                    </a:p>
                    <a:p>
                      <a:endParaRPr lang="en-US" dirty="0" smtClean="0"/>
                    </a:p>
                    <a:p>
                      <a:r>
                        <a:rPr lang="en-US" dirty="0" smtClean="0"/>
                        <a:t>Need for cloning</a:t>
                      </a:r>
                    </a:p>
                    <a:p>
                      <a:endParaRPr lang="en-US" dirty="0" smtClean="0"/>
                    </a:p>
                    <a:p>
                      <a:r>
                        <a:rPr lang="en-US" dirty="0" smtClean="0"/>
                        <a:t>Amount of data per run</a:t>
                      </a:r>
                    </a:p>
                  </a:txBody>
                  <a:tcPr marL="182880" marR="182880" marT="91440" marB="91440">
                    <a:solidFill>
                      <a:schemeClr val="bg1">
                        <a:lumMod val="85000"/>
                      </a:schemeClr>
                    </a:solidFill>
                  </a:tcPr>
                </a:tc>
              </a:tr>
            </a:tbl>
          </a:graphicData>
        </a:graphic>
      </p:graphicFrame>
      <p:sp>
        <p:nvSpPr>
          <p:cNvPr id="6" name="TextBox 5"/>
          <p:cNvSpPr txBox="1"/>
          <p:nvPr/>
        </p:nvSpPr>
        <p:spPr>
          <a:xfrm>
            <a:off x="3555021" y="1371600"/>
            <a:ext cx="3070071" cy="523220"/>
          </a:xfrm>
          <a:prstGeom prst="rect">
            <a:avLst/>
          </a:prstGeom>
          <a:noFill/>
        </p:spPr>
        <p:txBody>
          <a:bodyPr wrap="none" rtlCol="0">
            <a:spAutoFit/>
          </a:bodyPr>
          <a:lstStyle/>
          <a:p>
            <a:pPr algn="ctr"/>
            <a:r>
              <a:rPr lang="en-US" sz="2800" b="1" dirty="0">
                <a:solidFill>
                  <a:prstClr val="black"/>
                </a:solidFill>
                <a:latin typeface="Gill Sans MT"/>
              </a:rPr>
              <a:t>Sanger</a:t>
            </a:r>
            <a:r>
              <a:rPr lang="en-US" sz="2800" dirty="0">
                <a:solidFill>
                  <a:prstClr val="black"/>
                </a:solidFill>
                <a:latin typeface="Gill Sans MT"/>
              </a:rPr>
              <a:t> Sequencing</a:t>
            </a:r>
          </a:p>
        </p:txBody>
      </p:sp>
    </p:spTree>
    <p:extLst>
      <p:ext uri="{BB962C8B-B14F-4D97-AF65-F5344CB8AC3E}">
        <p14:creationId xmlns:p14="http://schemas.microsoft.com/office/powerpoint/2010/main" val="2542732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4858</TotalTime>
  <Words>4388</Words>
  <Application>Microsoft Office PowerPoint</Application>
  <PresentationFormat>On-screen Show (4:3)</PresentationFormat>
  <Paragraphs>784</Paragraphs>
  <Slides>74</Slides>
  <Notes>2</Notes>
  <HiddenSlides>4</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1_Office Theme</vt:lpstr>
      <vt:lpstr>TOX 680: Bioinformatics I</vt:lpstr>
      <vt:lpstr>Outline</vt:lpstr>
      <vt:lpstr>PowerPoint Presentation</vt:lpstr>
      <vt:lpstr>PowerPoint Presentation</vt:lpstr>
      <vt:lpstr>PowerPoint Presentation</vt:lpstr>
      <vt:lpstr>Shotgun Genome Sequencing</vt:lpstr>
      <vt:lpstr>Shotgun Genome Sequencing</vt:lpstr>
      <vt:lpstr>PowerPoint Presentation</vt:lpstr>
      <vt:lpstr>Comparing Different Technologies</vt:lpstr>
      <vt:lpstr>Comparing Different Technologies</vt:lpstr>
      <vt:lpstr>Comparing Different Technologies</vt:lpstr>
      <vt:lpstr>Comparing Different Technologies</vt:lpstr>
      <vt:lpstr>Comparing Different Technologies</vt:lpstr>
      <vt:lpstr>PowerPoint Presentation</vt:lpstr>
      <vt:lpstr>PowerPoint Presentation</vt:lpstr>
      <vt:lpstr>PowerPoint Presentation</vt:lpstr>
      <vt:lpstr>PowerPoint Presentation</vt:lpstr>
      <vt:lpstr>PowerPoint Presentation</vt:lpstr>
      <vt:lpstr>All the King’s horses and all the King’s 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WGS sequence assembly?</vt:lpstr>
      <vt:lpstr>Confounding factors for NGS WGS assembly</vt:lpstr>
      <vt:lpstr>Opportunity cost of sequencing errors…</vt:lpstr>
      <vt:lpstr>Opportunity cost of sequencing errors</vt:lpstr>
      <vt:lpstr>Other Limitations in Assemblies</vt:lpstr>
      <vt:lpstr>NGS Contig &amp; Scaffold Assembly</vt:lpstr>
      <vt:lpstr>Measuring the quality of an assembly</vt:lpstr>
      <vt:lpstr>Two Classes of Assembly</vt:lpstr>
      <vt:lpstr>Map-Based Assembly</vt:lpstr>
      <vt:lpstr>Map alignment assembly of short reads</vt:lpstr>
      <vt:lpstr>de novo Assemblies</vt:lpstr>
      <vt:lpstr>Graph Theory</vt:lpstr>
      <vt:lpstr>What is a k-mer?</vt:lpstr>
      <vt:lpstr>de Bruijn Graphs of k-mer </vt:lpstr>
      <vt:lpstr>Example of a DNA Sequence de Bruijn Graph</vt:lpstr>
      <vt:lpstr>Sequencing Errors Generate Lightly Travelled Divergent Paths in de Bruijn graphs</vt:lpstr>
      <vt:lpstr>Repeat Content in Targets Add Graph Cycles</vt:lpstr>
      <vt:lpstr>Spanning or Mate-Pair Reads Resolve Complexity</vt:lpstr>
      <vt:lpstr>The Computational Challenge of Assembly</vt:lpstr>
      <vt:lpstr>De novo NGS WGS assembly of short reads </vt:lpstr>
      <vt:lpstr>Transcriptome Assembly has Additional Considerations</vt:lpstr>
      <vt:lpstr>PowerPoint Presentation</vt:lpstr>
      <vt:lpstr>Detection of Sequence Variants is a Challenge</vt:lpstr>
      <vt:lpstr>PowerPoint Presentation</vt:lpstr>
      <vt:lpstr>Why call variants?</vt:lpstr>
      <vt:lpstr>Types of Genetic Variation</vt:lpstr>
      <vt:lpstr>SNPs vs. SNVs</vt:lpstr>
      <vt:lpstr>SNVs of interest</vt:lpstr>
      <vt:lpstr>Catalogs of human genetic variation</vt:lpstr>
      <vt:lpstr>Challenges of accurate  somatic variant calling</vt:lpstr>
      <vt:lpstr>A framework for variation discovery</vt:lpstr>
      <vt:lpstr>A framework for variation discovery</vt:lpstr>
      <vt:lpstr>A framework for variation discovery</vt:lpstr>
      <vt:lpstr>A framework for variation discovery</vt:lpstr>
      <vt:lpstr>SNV Filtering</vt:lpstr>
      <vt:lpstr>SomaticSniper: Standard somatic detection filter</vt:lpstr>
      <vt:lpstr>Variant calling methods</vt:lpstr>
      <vt:lpstr>Some variant callers</vt:lpstr>
      <vt:lpstr>Allele Counting Example</vt:lpstr>
      <vt:lpstr>PowerPoint Presentation</vt:lpstr>
      <vt:lpstr>Which variant caller to use?</vt:lpstr>
      <vt:lpstr>Variant Annotation</vt:lpstr>
      <vt:lpstr>Why study Structural Variation</vt:lpstr>
      <vt:lpstr>Classes of structural variation</vt:lpstr>
      <vt:lpstr>Software Tools</vt:lpstr>
      <vt:lpstr>BreakDancer</vt:lpstr>
      <vt:lpstr>BreakDancerMax Workflow</vt:lpstr>
      <vt:lpstr>Summary</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Russell</dc:creator>
  <cp:lastModifiedBy>JL</cp:lastModifiedBy>
  <cp:revision>127</cp:revision>
  <dcterms:created xsi:type="dcterms:W3CDTF">2011-12-15T03:15:48Z</dcterms:created>
  <dcterms:modified xsi:type="dcterms:W3CDTF">2014-04-29T14:15:50Z</dcterms:modified>
</cp:coreProperties>
</file>