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</p:sldMasterIdLst>
  <p:notesMasterIdLst>
    <p:notesMasterId r:id="rId112"/>
  </p:notesMasterIdLst>
  <p:sldIdLst>
    <p:sldId id="257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5" r:id="rId54"/>
    <p:sldId id="326" r:id="rId55"/>
    <p:sldId id="322" r:id="rId56"/>
    <p:sldId id="323" r:id="rId57"/>
    <p:sldId id="324" r:id="rId58"/>
    <p:sldId id="268" r:id="rId59"/>
    <p:sldId id="269" r:id="rId60"/>
    <p:sldId id="270" r:id="rId61"/>
    <p:sldId id="271" r:id="rId62"/>
    <p:sldId id="272" r:id="rId63"/>
    <p:sldId id="273" r:id="rId64"/>
    <p:sldId id="274" r:id="rId65"/>
    <p:sldId id="275" r:id="rId66"/>
    <p:sldId id="276" r:id="rId67"/>
    <p:sldId id="277" r:id="rId68"/>
    <p:sldId id="278" r:id="rId69"/>
    <p:sldId id="279" r:id="rId70"/>
    <p:sldId id="280" r:id="rId71"/>
    <p:sldId id="281" r:id="rId72"/>
    <p:sldId id="282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297" r:id="rId87"/>
    <p:sldId id="298" r:id="rId88"/>
    <p:sldId id="300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01" r:id="rId105"/>
    <p:sldId id="302" r:id="rId106"/>
    <p:sldId id="303" r:id="rId107"/>
    <p:sldId id="304" r:id="rId108"/>
    <p:sldId id="305" r:id="rId109"/>
    <p:sldId id="306" r:id="rId110"/>
    <p:sldId id="307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54854-B571-4900-AAE2-B47DC60AF62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3AD5-CD2F-466A-9CB3-8F465E5A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AE402A-ECF5-4843-966E-0F35BDBCD251}" type="slidenum">
              <a:rPr lang="en-US" altLang="en-US" sz="1300">
                <a:latin typeface="Arial" panose="020B0604020202020204" pitchFamily="34" charset="0"/>
              </a:rPr>
              <a:pPr/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5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707A1D-2B58-4184-AE74-FECEA497E250}" type="slidenum">
              <a:rPr lang="en-US" altLang="en-US" sz="1300">
                <a:latin typeface="Arial" panose="020B0604020202020204" pitchFamily="34" charset="0"/>
              </a:rPr>
              <a:pPr/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02FFA4A-4E8F-4263-84AD-3F893009CCF6}" type="slidenum">
              <a:rPr lang="en-US" altLang="en-US" sz="1300">
                <a:latin typeface="Arial" panose="020B0604020202020204" pitchFamily="34" charset="0"/>
              </a:rPr>
              <a:pPr/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4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F66B5A4-3A16-4C00-BEB6-3C836C1E439C}" type="slidenum">
              <a:rPr lang="en-US" altLang="en-US" sz="1300">
                <a:latin typeface="Arial" panose="020B0604020202020204" pitchFamily="34" charset="0"/>
              </a:rPr>
              <a:pPr/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6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9B90E34-1FF5-471B-A92F-C8D9723EAF19}" type="slidenum">
              <a:rPr lang="en-US" altLang="en-US" sz="1300">
                <a:latin typeface="Arial" panose="020B0604020202020204" pitchFamily="34" charset="0"/>
              </a:rPr>
              <a:pPr/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6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73B29C-1436-4FC2-B680-FDFEF4D3CDFB}" type="slidenum">
              <a:rPr lang="en-US" altLang="en-US" sz="1300">
                <a:latin typeface="Arial" panose="020B0604020202020204" pitchFamily="34" charset="0"/>
              </a:rPr>
              <a:pPr/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EB5D2B7-FBAC-4E5C-82D4-015E9DDC5115}" type="slidenum">
              <a:rPr lang="en-US" altLang="en-US" sz="1300">
                <a:latin typeface="Arial" panose="020B0604020202020204" pitchFamily="34" charset="0"/>
              </a:rPr>
              <a:pPr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0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0A0BE73-EDBD-4960-B91D-6EAFF8225906}" type="slidenum">
              <a:rPr lang="en-US" altLang="en-US" sz="1300">
                <a:latin typeface="Arial" panose="020B0604020202020204" pitchFamily="34" charset="0"/>
              </a:rPr>
              <a:pPr/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1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A70C56-267D-4802-B0CF-D06C7DA6F2B0}" type="slidenum">
              <a:rPr lang="en-US" altLang="en-US" sz="1300">
                <a:latin typeface="Arial" panose="020B0604020202020204" pitchFamily="34" charset="0"/>
              </a:rPr>
              <a:pPr/>
              <a:t>21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0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9CFD67-CA99-42B5-BEA8-E21A64339147}" type="slidenum">
              <a:rPr lang="en-US" altLang="en-US" sz="1300">
                <a:latin typeface="Arial" panose="020B0604020202020204" pitchFamily="34" charset="0"/>
              </a:rPr>
              <a:pPr/>
              <a:t>22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28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73758C-A699-47F3-A19C-35FB269CC350}" type="slidenum">
              <a:rPr lang="en-US" altLang="en-US" sz="1300">
                <a:latin typeface="Arial" panose="020B0604020202020204" pitchFamily="34" charset="0"/>
              </a:rPr>
              <a:pPr/>
              <a:t>23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9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2D0DF39-B158-49F4-8102-F611260E25B0}" type="slidenum">
              <a:rPr lang="en-US" altLang="en-US" sz="1300">
                <a:latin typeface="Arial" panose="020B0604020202020204" pitchFamily="34" charset="0"/>
              </a:rPr>
              <a:pPr/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7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BCC921-6AD7-440B-9CD5-0C6D5447DA31}" type="slidenum">
              <a:rPr lang="en-US" altLang="en-US" sz="1300">
                <a:latin typeface="Arial" panose="020B0604020202020204" pitchFamily="34" charset="0"/>
              </a:rPr>
              <a:pPr/>
              <a:t>24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9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8B2C8E-9EA2-4979-AE9F-2792DAFBC298}" type="slidenum">
              <a:rPr lang="en-US" altLang="en-US" sz="1300">
                <a:latin typeface="Arial" panose="020B0604020202020204" pitchFamily="34" charset="0"/>
              </a:rPr>
              <a:pPr/>
              <a:t>25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0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D738E-C36E-4173-921A-2845CF3B465F}" type="slidenum">
              <a:rPr lang="en-US" altLang="en-US" sz="1300">
                <a:latin typeface="Arial" panose="020B0604020202020204" pitchFamily="34" charset="0"/>
              </a:rPr>
              <a:pPr/>
              <a:t>26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3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66CF5A-9F59-4CBB-876C-335284915E12}" type="slidenum">
              <a:rPr lang="en-US" altLang="en-US" sz="1300">
                <a:latin typeface="Arial" panose="020B0604020202020204" pitchFamily="34" charset="0"/>
              </a:rPr>
              <a:pPr/>
              <a:t>27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7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DE3A78-174D-4028-9DB2-DE6C3B843134}" type="slidenum">
              <a:rPr lang="en-US" altLang="en-US" sz="1300">
                <a:latin typeface="Arial" panose="020B0604020202020204" pitchFamily="34" charset="0"/>
              </a:rPr>
              <a:pPr/>
              <a:t>28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4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B471A8-DFD2-44B8-B425-012F51E5A706}" type="slidenum">
              <a:rPr lang="en-US" altLang="en-US" sz="1300">
                <a:latin typeface="Arial" panose="020B0604020202020204" pitchFamily="34" charset="0"/>
              </a:rPr>
              <a:pPr/>
              <a:t>29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9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F3C90B-1DFE-4D17-9EC6-6844B69A18F7}" type="slidenum">
              <a:rPr lang="en-US" altLang="en-US" sz="1300">
                <a:latin typeface="Arial" panose="020B0604020202020204" pitchFamily="34" charset="0"/>
              </a:rPr>
              <a:pPr/>
              <a:t>30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33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BB83F4-8DEF-4B1F-A487-67E7DF9CD083}" type="slidenum">
              <a:rPr lang="en-US" altLang="en-US" sz="1300">
                <a:latin typeface="Arial" panose="020B0604020202020204" pitchFamily="34" charset="0"/>
              </a:rPr>
              <a:pPr/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23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B42806-9811-42E2-ADF8-5B4F9B04EA06}" type="slidenum">
              <a:rPr lang="en-US" altLang="en-US" sz="1300">
                <a:latin typeface="Arial" panose="020B0604020202020204" pitchFamily="34" charset="0"/>
              </a:rPr>
              <a:pPr/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4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E3DAA8A-EC9D-4B37-9839-52272FEEB633}" type="slidenum">
              <a:rPr lang="en-US" altLang="en-US" sz="1300">
                <a:latin typeface="Arial" panose="020B0604020202020204" pitchFamily="34" charset="0"/>
              </a:rPr>
              <a:pPr/>
              <a:t>33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755728D-0DAF-4963-9822-06514207659C}" type="slidenum">
              <a:rPr lang="en-US" altLang="en-US" sz="1300">
                <a:latin typeface="Arial" panose="020B0604020202020204" pitchFamily="34" charset="0"/>
              </a:rPr>
              <a:pPr/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28663"/>
            <a:ext cx="6372225" cy="3584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42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73687-6773-46B7-936D-44CE6DA01F77}" type="slidenum">
              <a:rPr lang="en-US" altLang="en-US" sz="1300">
                <a:latin typeface="Arial" panose="020B0604020202020204" pitchFamily="34" charset="0"/>
              </a:rPr>
              <a:pPr/>
              <a:t>34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51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74241C-2964-4E26-B713-ACA31C93FED3}" type="slidenum">
              <a:rPr lang="en-US" altLang="en-US" sz="1300">
                <a:latin typeface="Arial" panose="020B0604020202020204" pitchFamily="34" charset="0"/>
              </a:rPr>
              <a:pPr/>
              <a:t>35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4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EF5F92-8698-48DD-952F-1AA7822B4B60}" type="slidenum">
              <a:rPr lang="en-US" altLang="en-US" sz="1300">
                <a:latin typeface="Arial" panose="020B0604020202020204" pitchFamily="34" charset="0"/>
              </a:rPr>
              <a:pPr/>
              <a:t>36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5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59FB61-54DC-4B54-816D-C48D0DA3D4C4}" type="slidenum">
              <a:rPr lang="en-US" altLang="en-US" sz="1200">
                <a:latin typeface="Tahoma" panose="020B0604030504040204" pitchFamily="34" charset="0"/>
              </a:rPr>
              <a:pPr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596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1.The time complexity of computing the distance between every pair of data instances is </a:t>
            </a:r>
            <a:r>
              <a:rPr lang="en-US" altLang="zh-TW" i="1" smtClean="0"/>
              <a:t>O(n</a:t>
            </a:r>
            <a:r>
              <a:rPr lang="en-US" altLang="zh-TW" baseline="30000" smtClean="0"/>
              <a:t>2</a:t>
            </a:r>
            <a:r>
              <a:rPr lang="en-US" altLang="zh-TW" i="1" smtClean="0"/>
              <a:t>)</a:t>
            </a:r>
            <a:r>
              <a:rPr lang="en-US" altLang="zh-TW" smtClean="0"/>
              <a:t>.</a:t>
            </a:r>
          </a:p>
          <a:p>
            <a:r>
              <a:rPr lang="en-US" altLang="zh-CN" smtClean="0"/>
              <a:t>2.</a:t>
            </a:r>
            <a:r>
              <a:rPr lang="en-US" altLang="zh-TW" smtClean="0"/>
              <a:t> The time complexity to create the sorted list of inter-cluster distances is </a:t>
            </a:r>
            <a:r>
              <a:rPr lang="en-US" altLang="zh-TW" i="1" smtClean="0"/>
              <a:t>O(n</a:t>
            </a:r>
            <a:r>
              <a:rPr lang="en-US" altLang="zh-TW" baseline="30000" smtClean="0"/>
              <a:t>2</a:t>
            </a:r>
            <a:r>
              <a:rPr lang="en-US" altLang="zh-TW" smtClean="0"/>
              <a:t>log </a:t>
            </a:r>
            <a:r>
              <a:rPr lang="en-US" altLang="zh-TW" i="1" smtClean="0"/>
              <a:t>n)</a:t>
            </a:r>
            <a:r>
              <a:rPr lang="en-US" altLang="zh-TW" smtClean="0"/>
              <a:t>. </a:t>
            </a:r>
          </a:p>
          <a:p>
            <a:r>
              <a:rPr lang="en-US" altLang="zh-CN" smtClean="0"/>
              <a:t>Obviously, the algorithms in these regards are failed to effectively handle large datasets that space and time are considered.</a:t>
            </a: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868B79-C108-4212-A01A-B41180D7ABAE}" type="slidenum">
              <a:rPr lang="zh-CN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zh-CN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93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1B55CF-1F0E-4F2F-8E50-C0FECC693D84}" type="slidenum">
              <a:rPr lang="en-US" altLang="en-US" sz="1200">
                <a:latin typeface="Tahoma" panose="020B0604030504040204" pitchFamily="34" charset="0"/>
              </a:rPr>
              <a:pPr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680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16E65-DED9-449C-B310-2359FA36D019}" type="slidenum">
              <a:rPr lang="zh-CN" alt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zh-CN">
              <a:latin typeface="Times" panose="02020603050405020304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indent="-355600" eaLnBrk="1" hangingPunct="1"/>
            <a:endParaRPr lang="en-US" altLang="zh-CN" sz="1900" smtClean="0">
              <a:solidFill>
                <a:srgbClr val="000000"/>
              </a:solidFill>
              <a:latin typeface="Lucida Gran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83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6EC831-7C49-406B-A527-5AA39C1D98E5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</a:rPr>
              <a:pPr/>
              <a:t>69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16691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FE6A21-D254-4A39-8D40-C998B27943DD}" type="slidenum">
              <a:rPr lang="en-US" altLang="en-US" sz="1200">
                <a:latin typeface="Tahoma" panose="020B0604030504040204" pitchFamily="34" charset="0"/>
              </a:rPr>
              <a:pPr/>
              <a:t>70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80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56F9F-0184-4132-95EF-2680F96FBBF2}" type="slidenum">
              <a:rPr lang="en-US" altLang="en-US" sz="1200">
                <a:latin typeface="Tahoma" panose="020B0604030504040204" pitchFamily="34" charset="0"/>
              </a:rPr>
              <a:pPr/>
              <a:t>71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668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FF7127-9C6B-4E6B-84EC-2BF931E7D50D}" type="slidenum">
              <a:rPr lang="en-US" altLang="en-US" sz="1300">
                <a:latin typeface="Arial" panose="020B0604020202020204" pitchFamily="34" charset="0"/>
              </a:rPr>
              <a:pPr/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681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5D1D76-6694-43AA-AE5C-B4C5E373F914}" type="slidenum">
              <a:rPr lang="en-US" altLang="en-US" sz="1200">
                <a:latin typeface="Tahoma" panose="020B0604030504040204" pitchFamily="34" charset="0"/>
              </a:rPr>
              <a:pPr/>
              <a:t>72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75955B-29BE-42C0-AB3A-D5434FE2F046}" type="slidenum">
              <a:rPr lang="en-US" altLang="en-US" sz="1200">
                <a:latin typeface="Tahoma" panose="020B0604030504040204" pitchFamily="34" charset="0"/>
              </a:rPr>
              <a:pPr/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786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377F-6B4E-452A-AD3B-2B8B2D9F8EDF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376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smtClean="0">
                <a:latin typeface="Arial" panose="020B0604020202020204" pitchFamily="34" charset="0"/>
              </a:rPr>
              <a:t>Vladimir Jelić (jelicvladimir5@gmail.com)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AABE58-0E9F-4835-8FDF-C59362F69B59}" type="slidenum">
              <a:rPr lang="en-US" altLang="en-US" sz="1200">
                <a:latin typeface="Arial" panose="020B0604020202020204" pitchFamily="34" charset="0"/>
              </a:rPr>
              <a:pPr/>
              <a:t>77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97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6A6A8A-192E-4E3C-87BF-99F22AA202A3}" type="slidenum">
              <a:rPr lang="en-US" altLang="en-US" sz="1200">
                <a:latin typeface="Tahoma" panose="020B0604030504040204" pitchFamily="34" charset="0"/>
              </a:rPr>
              <a:pPr/>
              <a:t>79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469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BA82E2-94A8-46F9-B23E-5048DA1B3D0E}" type="slidenum">
              <a:rPr lang="en-US" altLang="en-US" sz="1200">
                <a:latin typeface="Tahoma" panose="020B0604030504040204" pitchFamily="34" charset="0"/>
              </a:rPr>
              <a:pPr/>
              <a:t>84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7442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A9EE3C-EDA8-4DFC-BD22-D75D71B187DA}" type="slidenum">
              <a:rPr lang="en-US" altLang="en-US" sz="1200">
                <a:latin typeface="Tahoma" panose="020B0604030504040204" pitchFamily="34" charset="0"/>
              </a:rPr>
              <a:pPr/>
              <a:t>85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054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9E5D3C-AE42-4B35-AFCA-2E185130B523}" type="slidenum">
              <a:rPr lang="en-US" altLang="en-US" sz="1200">
                <a:latin typeface="Tahoma" panose="020B0604030504040204" pitchFamily="34" charset="0"/>
              </a:rPr>
              <a:pPr/>
              <a:t>101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4837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75A12F-A338-4D4E-B793-0CC5EEB8A7BE}" type="slidenum">
              <a:rPr lang="en-US" altLang="en-US" sz="1200">
                <a:latin typeface="Tahoma" panose="020B0604030504040204" pitchFamily="34" charset="0"/>
              </a:rPr>
              <a:pPr/>
              <a:t>102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47010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71C1B-AEF2-4FBA-9636-ED6F160F9209}" type="slidenum">
              <a:rPr lang="en-US" altLang="en-US" sz="1200">
                <a:latin typeface="Tahoma" panose="020B0604030504040204" pitchFamily="34" charset="0"/>
              </a:rPr>
              <a:pPr/>
              <a:t>103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11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1F3DD7-1795-4377-9436-A26046D9E71C}" type="slidenum">
              <a:rPr lang="en-US" altLang="en-US" sz="1300">
                <a:latin typeface="Arial" panose="020B0604020202020204" pitchFamily="34" charset="0"/>
              </a:rPr>
              <a:pPr/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78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EB413A-AB4E-4357-BE19-21A0F04AED5C}" type="slidenum">
              <a:rPr lang="en-US" altLang="en-US" sz="1200">
                <a:latin typeface="Tahoma" panose="020B0604030504040204" pitchFamily="34" charset="0"/>
              </a:rPr>
              <a:pPr/>
              <a:t>104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30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C018E8-589C-4C15-810E-DE3036CB4DEC}" type="slidenum">
              <a:rPr lang="en-US" altLang="en-US" sz="1200">
                <a:latin typeface="Tahoma" panose="020B0604030504040204" pitchFamily="34" charset="0"/>
              </a:rPr>
              <a:pPr/>
              <a:t>105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4986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F9B823-31E8-451E-B946-9D0504F67AA7}" type="slidenum">
              <a:rPr lang="en-US" altLang="en-US" sz="1200">
                <a:latin typeface="Tahoma" panose="020B0604030504040204" pitchFamily="34" charset="0"/>
              </a:rPr>
              <a:pPr/>
              <a:t>106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0590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A54241-68AA-4761-BA02-2ACC5E5ED22D}" type="slidenum">
              <a:rPr lang="en-US" altLang="en-US" sz="1200">
                <a:latin typeface="Tahoma" panose="020B0604030504040204" pitchFamily="34" charset="0"/>
              </a:rPr>
              <a:pPr/>
              <a:t>107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908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A9C428-9A52-41EF-B9D8-DA5B129ED914}" type="slidenum">
              <a:rPr lang="en-US" altLang="en-US" sz="1300">
                <a:latin typeface="Arial" panose="020B0604020202020204" pitchFamily="34" charset="0"/>
              </a:rPr>
              <a:pPr/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3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AD6D74-A75C-4E0F-B933-C90380CC9E4F}" type="slidenum">
              <a:rPr lang="en-US" altLang="en-US" sz="1300">
                <a:latin typeface="Arial" panose="020B0604020202020204" pitchFamily="34" charset="0"/>
              </a:rPr>
              <a:pPr/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3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4250DE-4015-4209-962B-BE127FACC85A}" type="slidenum">
              <a:rPr lang="en-US" altLang="en-US" sz="1300">
                <a:latin typeface="Arial" panose="020B0604020202020204" pitchFamily="34" charset="0"/>
              </a:rPr>
              <a:pPr/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C3631-ED7D-4442-87C5-B68518311263}" type="slidenum">
              <a:rPr lang="en-US" altLang="en-US" sz="1300">
                <a:latin typeface="Arial" panose="020B0604020202020204" pitchFamily="34" charset="0"/>
              </a:rPr>
              <a:pPr/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1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07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4A69-AD99-4F04-AF5A-614098B9B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9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1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27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5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8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9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8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6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5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2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1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7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5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9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7607-428B-42DE-8DB6-DBE9109E0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2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72DB-DD96-488E-A9E5-43AD964CC4F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7FB0-0136-4942-9E0D-B0BDB51F1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6375-BA15-433A-B69A-062956EFB2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7B3C-0C02-4D25-BFC1-29CCEB6E3B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3293-095C-49C0-A3DA-6E472397C3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47C6-4858-4ED6-B663-A0D91E089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26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7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CS </a:t>
            </a:r>
            <a:r>
              <a:rPr lang="en-US" altLang="en-US" dirty="0" smtClean="0"/>
              <a:t>685G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dirty="0"/>
              <a:t>Special Topics in Data Mining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altLang="en-US" sz="4000" smtClean="0"/>
              <a:t>K-means</a:t>
            </a:r>
          </a:p>
          <a:p>
            <a:pPr>
              <a:defRPr/>
            </a:pPr>
            <a:r>
              <a:rPr lang="en-US" altLang="en-US" sz="4000" dirty="0" smtClean="0"/>
              <a:t>Hierarchical </a:t>
            </a:r>
            <a:r>
              <a:rPr lang="en-US" altLang="en-US" sz="4000" dirty="0"/>
              <a:t>Clustering </a:t>
            </a:r>
            <a:r>
              <a:rPr lang="en-US" altLang="en-US" sz="4000" dirty="0" smtClean="0"/>
              <a:t>Analysis</a:t>
            </a:r>
          </a:p>
          <a:p>
            <a:pPr>
              <a:defRPr/>
            </a:pPr>
            <a:r>
              <a:rPr lang="en-US" altLang="en-US" sz="4000" dirty="0" smtClean="0"/>
              <a:t>BIRCH</a:t>
            </a:r>
          </a:p>
          <a:p>
            <a:pPr>
              <a:defRPr/>
            </a:pPr>
            <a:r>
              <a:rPr lang="en-US" altLang="en-US" sz="4000" dirty="0" smtClean="0"/>
              <a:t>DBSCAN</a:t>
            </a:r>
            <a:endParaRPr lang="en-US" altLang="en-US" sz="40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dirty="0" err="1"/>
              <a:t>Jinze</a:t>
            </a:r>
            <a:r>
              <a:rPr lang="en-US" altLang="en-US" sz="3200" dirty="0"/>
              <a:t> Liu</a:t>
            </a:r>
          </a:p>
        </p:txBody>
      </p:sp>
    </p:spTree>
    <p:extLst>
      <p:ext uri="{BB962C8B-B14F-4D97-AF65-F5344CB8AC3E}">
        <p14:creationId xmlns:p14="http://schemas.microsoft.com/office/powerpoint/2010/main" val="32795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5" y="609600"/>
            <a:ext cx="7296150" cy="6302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What Is Good Clustering?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24001"/>
            <a:ext cx="8305800" cy="4424363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/>
              <a:t>A </a:t>
            </a:r>
            <a:r>
              <a:rPr lang="en-US" altLang="en-US" sz="2400" u="sng"/>
              <a:t>good clustering</a:t>
            </a:r>
            <a:r>
              <a:rPr lang="en-US" altLang="en-US" sz="2400"/>
              <a:t> method will produce high quality clusters with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high </a:t>
            </a:r>
            <a:r>
              <a:rPr lang="en-US" altLang="en-US" sz="2000" u="sng"/>
              <a:t>intra-class</a:t>
            </a:r>
            <a:r>
              <a:rPr lang="en-US" altLang="en-US" sz="2000"/>
              <a:t> similarity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low </a:t>
            </a:r>
            <a:r>
              <a:rPr lang="en-US" altLang="en-US" sz="2000" u="sng"/>
              <a:t>inter-class</a:t>
            </a:r>
            <a:r>
              <a:rPr lang="en-US" altLang="en-US" sz="2000"/>
              <a:t> similarity 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</a:t>
            </a:r>
            <a:r>
              <a:rPr lang="en-US" altLang="en-US" sz="2400" u="sng"/>
              <a:t>quality</a:t>
            </a:r>
            <a:r>
              <a:rPr lang="en-US" altLang="en-US" sz="2400"/>
              <a:t> of a clustering result depends on both the similarity measure used by the method and its implementation.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</a:t>
            </a:r>
            <a:r>
              <a:rPr lang="en-US" altLang="en-US" sz="2400" u="sng"/>
              <a:t>quality</a:t>
            </a:r>
            <a:r>
              <a:rPr lang="en-US" altLang="en-US" sz="2400"/>
              <a:t> of a clustering method is also measured by its ability to discover some or all of the </a:t>
            </a:r>
            <a:r>
              <a:rPr lang="en-US" altLang="en-US" sz="2400" u="sng"/>
              <a:t>hidden</a:t>
            </a:r>
            <a:r>
              <a:rPr lang="en-US" altLang="en-US" sz="2400"/>
              <a:t> patterns.</a:t>
            </a:r>
          </a:p>
        </p:txBody>
      </p:sp>
    </p:spTree>
    <p:extLst>
      <p:ext uri="{BB962C8B-B14F-4D97-AF65-F5344CB8AC3E}">
        <p14:creationId xmlns:p14="http://schemas.microsoft.com/office/powerpoint/2010/main" val="100724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DBSCAN: Determining EPS and MinPts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524000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 marL="533400" indent="-533400"/>
            <a:r>
              <a:rPr lang="en-US" altLang="en-US" sz="2400"/>
              <a:t>A sharp change at the value of k-dist that corresponds to suitable value of eps and the value of k as MinPts</a:t>
            </a:r>
          </a:p>
          <a:p>
            <a:pPr marL="990600" lvl="1" indent="-533400"/>
            <a:r>
              <a:rPr lang="en-US" altLang="en-US" sz="2000"/>
              <a:t>Points for which k-dist is less than eps will be labeled as core points while other points will be labeled as noise or border points.</a:t>
            </a:r>
          </a:p>
          <a:p>
            <a:pPr marL="533400" indent="-533400"/>
            <a:r>
              <a:rPr lang="en-US" altLang="en-US" sz="2400"/>
              <a:t>If k is too large=&gt; small clusters (of size less than k)   are likely to be labeled as noise</a:t>
            </a:r>
          </a:p>
          <a:p>
            <a:pPr marL="533400" indent="-533400"/>
            <a:r>
              <a:rPr lang="en-US" altLang="en-US" sz="2400"/>
              <a:t>If k is too small=&gt; Even a small number of closely spaced that are noise or outliers will be incorrectly labeled as clusters</a:t>
            </a:r>
          </a:p>
          <a:p>
            <a:pPr marL="533400" indent="-53340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686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Directly Density Reachable</a:t>
            </a:r>
          </a:p>
        </p:txBody>
      </p:sp>
      <p:sp>
        <p:nvSpPr>
          <p:cNvPr id="34819" name="Rectangle 207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/>
              <a:t>Parameters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Eps: Maximum radius of the neighborhood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MinPts: Minimum number of points in an Eps-neighborhood of that point</a:t>
            </a:r>
          </a:p>
          <a:p>
            <a:pPr lvl="1">
              <a:lnSpc>
                <a:spcPct val="90000"/>
              </a:lnSpc>
            </a:pPr>
            <a:r>
              <a:rPr lang="en-US" altLang="zh-CN" smtClean="0"/>
              <a:t>NEps(p):  {q | dist(p,q) </a:t>
            </a:r>
            <a:r>
              <a:rPr lang="en-US" altLang="zh-CN" smtClean="0">
                <a:sym typeface="Symbol" panose="05050102010706020507" pitchFamily="18" charset="2"/>
              </a:rPr>
              <a:t></a:t>
            </a:r>
            <a:r>
              <a:rPr lang="en-US" altLang="zh-CN" smtClean="0"/>
              <a:t>Eps}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Core object p: |Neps(p)|</a:t>
            </a:r>
            <a:r>
              <a:rPr lang="en-US" altLang="zh-CN" smtClean="0">
                <a:sym typeface="Symbol" panose="05050102010706020507" pitchFamily="18" charset="2"/>
              </a:rPr>
              <a:t>MinPts</a:t>
            </a:r>
            <a:r>
              <a:rPr lang="en-US" altLang="zh-CN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Point q directly density-reachable from p iff  q </a:t>
            </a:r>
            <a:r>
              <a:rPr lang="en-US" altLang="zh-CN" smtClean="0">
                <a:sym typeface="Symbol" panose="05050102010706020507" pitchFamily="18" charset="2"/>
              </a:rPr>
              <a:t>Neps(p) and p is a core object</a:t>
            </a:r>
            <a:r>
              <a:rPr lang="en-US" altLang="zh-CN" smtClean="0"/>
              <a:t> </a:t>
            </a:r>
          </a:p>
        </p:txBody>
      </p:sp>
      <p:grpSp>
        <p:nvGrpSpPr>
          <p:cNvPr id="34820" name="Group 2053"/>
          <p:cNvGrpSpPr>
            <a:grpSpLocks/>
          </p:cNvGrpSpPr>
          <p:nvPr/>
        </p:nvGrpSpPr>
        <p:grpSpPr bwMode="auto">
          <a:xfrm>
            <a:off x="8763000" y="1143000"/>
            <a:ext cx="1663700" cy="1663700"/>
            <a:chOff x="3316" y="2788"/>
            <a:chExt cx="1048" cy="1048"/>
          </a:xfrm>
        </p:grpSpPr>
        <p:sp>
          <p:nvSpPr>
            <p:cNvPr id="34822" name="Oval 2054"/>
            <p:cNvSpPr>
              <a:spLocks noChangeArrowheads="1"/>
            </p:cNvSpPr>
            <p:nvPr/>
          </p:nvSpPr>
          <p:spPr bwMode="auto">
            <a:xfrm>
              <a:off x="3386" y="328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3" name="Oval 2055"/>
            <p:cNvSpPr>
              <a:spLocks noChangeArrowheads="1"/>
            </p:cNvSpPr>
            <p:nvPr/>
          </p:nvSpPr>
          <p:spPr bwMode="auto">
            <a:xfrm>
              <a:off x="3598" y="3351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4" name="Oval 2056"/>
            <p:cNvSpPr>
              <a:spLocks noChangeArrowheads="1"/>
            </p:cNvSpPr>
            <p:nvPr/>
          </p:nvSpPr>
          <p:spPr bwMode="auto">
            <a:xfrm>
              <a:off x="3598" y="314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5" name="Oval 2057"/>
            <p:cNvSpPr>
              <a:spLocks noChangeArrowheads="1"/>
            </p:cNvSpPr>
            <p:nvPr/>
          </p:nvSpPr>
          <p:spPr bwMode="auto">
            <a:xfrm>
              <a:off x="3316" y="3562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6" name="Oval 2058"/>
            <p:cNvSpPr>
              <a:spLocks noChangeArrowheads="1"/>
            </p:cNvSpPr>
            <p:nvPr/>
          </p:nvSpPr>
          <p:spPr bwMode="auto">
            <a:xfrm>
              <a:off x="3457" y="342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7" name="Oval 2059"/>
            <p:cNvSpPr>
              <a:spLocks noChangeArrowheads="1"/>
            </p:cNvSpPr>
            <p:nvPr/>
          </p:nvSpPr>
          <p:spPr bwMode="auto">
            <a:xfrm>
              <a:off x="3457" y="3562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8" name="Oval 2060"/>
            <p:cNvSpPr>
              <a:spLocks noChangeArrowheads="1"/>
            </p:cNvSpPr>
            <p:nvPr/>
          </p:nvSpPr>
          <p:spPr bwMode="auto">
            <a:xfrm>
              <a:off x="3668" y="3633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9" name="Oval 2061"/>
            <p:cNvSpPr>
              <a:spLocks noChangeArrowheads="1"/>
            </p:cNvSpPr>
            <p:nvPr/>
          </p:nvSpPr>
          <p:spPr bwMode="auto">
            <a:xfrm>
              <a:off x="3668" y="2788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0" name="Oval 2062"/>
            <p:cNvSpPr>
              <a:spLocks noChangeArrowheads="1"/>
            </p:cNvSpPr>
            <p:nvPr/>
          </p:nvSpPr>
          <p:spPr bwMode="auto">
            <a:xfrm>
              <a:off x="3668" y="299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1" name="Oval 2063"/>
            <p:cNvSpPr>
              <a:spLocks noChangeArrowheads="1"/>
            </p:cNvSpPr>
            <p:nvPr/>
          </p:nvSpPr>
          <p:spPr bwMode="auto">
            <a:xfrm>
              <a:off x="4090" y="342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2" name="Oval 2064"/>
            <p:cNvSpPr>
              <a:spLocks noChangeArrowheads="1"/>
            </p:cNvSpPr>
            <p:nvPr/>
          </p:nvSpPr>
          <p:spPr bwMode="auto">
            <a:xfrm>
              <a:off x="3950" y="314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3" name="Oval 2065"/>
            <p:cNvSpPr>
              <a:spLocks noChangeArrowheads="1"/>
            </p:cNvSpPr>
            <p:nvPr/>
          </p:nvSpPr>
          <p:spPr bwMode="auto">
            <a:xfrm>
              <a:off x="3598" y="349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4" name="Oval 2066"/>
            <p:cNvSpPr>
              <a:spLocks noChangeArrowheads="1"/>
            </p:cNvSpPr>
            <p:nvPr/>
          </p:nvSpPr>
          <p:spPr bwMode="auto">
            <a:xfrm>
              <a:off x="3738" y="335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5" name="Oval 2067"/>
            <p:cNvSpPr>
              <a:spLocks noChangeArrowheads="1"/>
            </p:cNvSpPr>
            <p:nvPr/>
          </p:nvSpPr>
          <p:spPr bwMode="auto">
            <a:xfrm>
              <a:off x="3879" y="356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6" name="Oval 2068"/>
            <p:cNvSpPr>
              <a:spLocks noChangeArrowheads="1"/>
            </p:cNvSpPr>
            <p:nvPr/>
          </p:nvSpPr>
          <p:spPr bwMode="auto">
            <a:xfrm>
              <a:off x="4231" y="363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7" name="Oval 2069"/>
            <p:cNvSpPr>
              <a:spLocks noChangeArrowheads="1"/>
            </p:cNvSpPr>
            <p:nvPr/>
          </p:nvSpPr>
          <p:spPr bwMode="auto">
            <a:xfrm>
              <a:off x="3457" y="31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8" name="Rectangle 2070"/>
            <p:cNvSpPr>
              <a:spLocks noChangeArrowheads="1"/>
            </p:cNvSpPr>
            <p:nvPr/>
          </p:nvSpPr>
          <p:spPr bwMode="auto">
            <a:xfrm>
              <a:off x="3984" y="2976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4839" name="Rectangle 2071"/>
            <p:cNvSpPr>
              <a:spLocks noChangeArrowheads="1"/>
            </p:cNvSpPr>
            <p:nvPr/>
          </p:nvSpPr>
          <p:spPr bwMode="auto">
            <a:xfrm>
              <a:off x="3792" y="3216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34821" name="Rectangle 2072"/>
          <p:cNvSpPr>
            <a:spLocks noChangeArrowheads="1"/>
          </p:cNvSpPr>
          <p:nvPr/>
        </p:nvSpPr>
        <p:spPr bwMode="auto">
          <a:xfrm>
            <a:off x="6781800" y="1600201"/>
            <a:ext cx="18288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</a:rPr>
              <a:t>MinPts = 3 Eps = 1 cm</a:t>
            </a:r>
          </a:p>
        </p:txBody>
      </p:sp>
    </p:spTree>
    <p:extLst>
      <p:ext uri="{BB962C8B-B14F-4D97-AF65-F5344CB8AC3E}">
        <p14:creationId xmlns:p14="http://schemas.microsoft.com/office/powerpoint/2010/main" val="6297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Density-Based Clustering: Background (II)</a:t>
            </a:r>
          </a:p>
        </p:txBody>
      </p:sp>
      <p:sp>
        <p:nvSpPr>
          <p:cNvPr id="35843" name="Rectangle 108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Density-reachable</a:t>
            </a:r>
          </a:p>
          <a:p>
            <a:pPr lvl="1"/>
            <a:r>
              <a:rPr lang="en-US" altLang="zh-CN" smtClean="0"/>
              <a:t>Directly density reachable p</a:t>
            </a:r>
            <a:r>
              <a:rPr lang="en-US" altLang="zh-CN" baseline="-25000" smtClean="0"/>
              <a:t>1</a:t>
            </a:r>
            <a:r>
              <a:rPr lang="en-US" altLang="zh-CN" smtClean="0">
                <a:sym typeface="Wingdings" panose="05000000000000000000" pitchFamily="2" charset="2"/>
              </a:rPr>
              <a:t>p</a:t>
            </a:r>
            <a:r>
              <a:rPr lang="en-US" altLang="zh-CN" baseline="-25000" smtClean="0">
                <a:sym typeface="Wingdings" panose="05000000000000000000" pitchFamily="2" charset="2"/>
              </a:rPr>
              <a:t>2</a:t>
            </a:r>
            <a:r>
              <a:rPr lang="en-US" altLang="zh-CN" smtClean="0">
                <a:sym typeface="Wingdings" panose="05000000000000000000" pitchFamily="2" charset="2"/>
              </a:rPr>
              <a:t>, p</a:t>
            </a:r>
            <a:r>
              <a:rPr lang="en-US" altLang="zh-CN" baseline="-25000" smtClean="0">
                <a:sym typeface="Wingdings" panose="05000000000000000000" pitchFamily="2" charset="2"/>
              </a:rPr>
              <a:t>2</a:t>
            </a:r>
            <a:r>
              <a:rPr lang="en-US" altLang="zh-CN" smtClean="0">
                <a:sym typeface="Wingdings" panose="05000000000000000000" pitchFamily="2" charset="2"/>
              </a:rPr>
              <a:t>p</a:t>
            </a:r>
            <a:r>
              <a:rPr lang="en-US" altLang="zh-CN" baseline="-25000" smtClean="0">
                <a:sym typeface="Wingdings" panose="05000000000000000000" pitchFamily="2" charset="2"/>
              </a:rPr>
              <a:t>3</a:t>
            </a:r>
            <a:r>
              <a:rPr lang="en-US" altLang="zh-CN" smtClean="0">
                <a:sym typeface="Wingdings" panose="05000000000000000000" pitchFamily="2" charset="2"/>
              </a:rPr>
              <a:t>, …, p</a:t>
            </a:r>
            <a:r>
              <a:rPr lang="en-US" altLang="zh-CN" baseline="-25000" smtClean="0">
                <a:sym typeface="Wingdings" panose="05000000000000000000" pitchFamily="2" charset="2"/>
              </a:rPr>
              <a:t>n-1</a:t>
            </a:r>
            <a:r>
              <a:rPr lang="en-US" altLang="zh-CN" smtClean="0">
                <a:sym typeface="Wingdings" panose="05000000000000000000" pitchFamily="2" charset="2"/>
              </a:rPr>
              <a:t> p</a:t>
            </a:r>
            <a:r>
              <a:rPr lang="en-US" altLang="zh-CN" baseline="-25000" smtClean="0">
                <a:sym typeface="Wingdings" panose="05000000000000000000" pitchFamily="2" charset="2"/>
              </a:rPr>
              <a:t>n</a:t>
            </a:r>
            <a:r>
              <a:rPr lang="en-US" altLang="zh-CN" smtClean="0">
                <a:sym typeface="Wingdings" panose="05000000000000000000" pitchFamily="2" charset="2"/>
              </a:rPr>
              <a:t>  p</a:t>
            </a:r>
            <a:r>
              <a:rPr lang="en-US" altLang="zh-CN" baseline="-25000" smtClean="0">
                <a:sym typeface="Wingdings" panose="05000000000000000000" pitchFamily="2" charset="2"/>
              </a:rPr>
              <a:t>n</a:t>
            </a:r>
            <a:r>
              <a:rPr lang="en-US" altLang="zh-CN" smtClean="0">
                <a:sym typeface="Wingdings" panose="05000000000000000000" pitchFamily="2" charset="2"/>
              </a:rPr>
              <a:t> density-reachable from p</a:t>
            </a:r>
            <a:r>
              <a:rPr lang="en-US" altLang="zh-CN" baseline="-25000" smtClean="0">
                <a:sym typeface="Wingdings" panose="05000000000000000000" pitchFamily="2" charset="2"/>
              </a:rPr>
              <a:t>1</a:t>
            </a:r>
            <a:endParaRPr lang="en-US" altLang="zh-CN" baseline="-25000" smtClean="0"/>
          </a:p>
          <a:p>
            <a:r>
              <a:rPr lang="en-US" altLang="zh-CN" smtClean="0"/>
              <a:t>Density-connected</a:t>
            </a:r>
          </a:p>
          <a:p>
            <a:pPr lvl="1"/>
            <a:r>
              <a:rPr lang="en-US" altLang="zh-CN" smtClean="0"/>
              <a:t>Points p, q are density-reachable from o </a:t>
            </a:r>
            <a:r>
              <a:rPr lang="en-US" altLang="zh-CN" smtClean="0">
                <a:sym typeface="Wingdings" panose="05000000000000000000" pitchFamily="2" charset="2"/>
              </a:rPr>
              <a:t> p and q are density-connected</a:t>
            </a:r>
            <a:endParaRPr lang="en-US" altLang="zh-CN" smtClean="0"/>
          </a:p>
        </p:txBody>
      </p:sp>
      <p:grpSp>
        <p:nvGrpSpPr>
          <p:cNvPr id="35844" name="Group 1049"/>
          <p:cNvGrpSpPr>
            <a:grpSpLocks/>
          </p:cNvGrpSpPr>
          <p:nvPr/>
        </p:nvGrpSpPr>
        <p:grpSpPr bwMode="auto">
          <a:xfrm>
            <a:off x="7467600" y="4800600"/>
            <a:ext cx="2863850" cy="1638300"/>
            <a:chOff x="3428" y="2740"/>
            <a:chExt cx="1804" cy="1032"/>
          </a:xfrm>
        </p:grpSpPr>
        <p:sp>
          <p:nvSpPr>
            <p:cNvPr id="35868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9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0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1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2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3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4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5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6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7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8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9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0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1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2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5883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884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5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6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7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8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89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0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1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2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3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4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7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8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99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900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5845" name="Group 1088"/>
          <p:cNvGrpSpPr>
            <a:grpSpLocks/>
          </p:cNvGrpSpPr>
          <p:nvPr/>
        </p:nvGrpSpPr>
        <p:grpSpPr bwMode="auto">
          <a:xfrm>
            <a:off x="8229600" y="914400"/>
            <a:ext cx="2090738" cy="1790700"/>
            <a:chOff x="4013" y="1104"/>
            <a:chExt cx="1317" cy="1128"/>
          </a:xfrm>
        </p:grpSpPr>
        <p:sp>
          <p:nvSpPr>
            <p:cNvPr id="35846" name="Oval 1028"/>
            <p:cNvSpPr>
              <a:spLocks noChangeArrowheads="1"/>
            </p:cNvSpPr>
            <p:nvPr/>
          </p:nvSpPr>
          <p:spPr bwMode="auto">
            <a:xfrm>
              <a:off x="4422" y="154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7" name="Oval 1029"/>
            <p:cNvSpPr>
              <a:spLocks noChangeArrowheads="1"/>
            </p:cNvSpPr>
            <p:nvPr/>
          </p:nvSpPr>
          <p:spPr bwMode="auto">
            <a:xfrm>
              <a:off x="4634" y="161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8" name="Oval 1030"/>
            <p:cNvSpPr>
              <a:spLocks noChangeArrowheads="1"/>
            </p:cNvSpPr>
            <p:nvPr/>
          </p:nvSpPr>
          <p:spPr bwMode="auto">
            <a:xfrm>
              <a:off x="4634" y="140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9" name="Oval 1031"/>
            <p:cNvSpPr>
              <a:spLocks noChangeArrowheads="1"/>
            </p:cNvSpPr>
            <p:nvPr/>
          </p:nvSpPr>
          <p:spPr bwMode="auto">
            <a:xfrm>
              <a:off x="4352" y="183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0" name="Oval 1032"/>
            <p:cNvSpPr>
              <a:spLocks noChangeArrowheads="1"/>
            </p:cNvSpPr>
            <p:nvPr/>
          </p:nvSpPr>
          <p:spPr bwMode="auto">
            <a:xfrm>
              <a:off x="4493" y="169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1" name="Oval 1033"/>
            <p:cNvSpPr>
              <a:spLocks noChangeArrowheads="1"/>
            </p:cNvSpPr>
            <p:nvPr/>
          </p:nvSpPr>
          <p:spPr bwMode="auto">
            <a:xfrm>
              <a:off x="4493" y="183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2" name="Oval 1034"/>
            <p:cNvSpPr>
              <a:spLocks noChangeArrowheads="1"/>
            </p:cNvSpPr>
            <p:nvPr/>
          </p:nvSpPr>
          <p:spPr bwMode="auto">
            <a:xfrm>
              <a:off x="4704" y="1901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3" name="Oval 1035"/>
            <p:cNvSpPr>
              <a:spLocks noChangeArrowheads="1"/>
            </p:cNvSpPr>
            <p:nvPr/>
          </p:nvSpPr>
          <p:spPr bwMode="auto">
            <a:xfrm>
              <a:off x="4704" y="126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4" name="Oval 1036"/>
            <p:cNvSpPr>
              <a:spLocks noChangeArrowheads="1"/>
            </p:cNvSpPr>
            <p:nvPr/>
          </p:nvSpPr>
          <p:spPr bwMode="auto">
            <a:xfrm>
              <a:off x="5126" y="169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5" name="Oval 1037"/>
            <p:cNvSpPr>
              <a:spLocks noChangeArrowheads="1"/>
            </p:cNvSpPr>
            <p:nvPr/>
          </p:nvSpPr>
          <p:spPr bwMode="auto">
            <a:xfrm>
              <a:off x="4986" y="140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6" name="Oval 1038"/>
            <p:cNvSpPr>
              <a:spLocks noChangeArrowheads="1"/>
            </p:cNvSpPr>
            <p:nvPr/>
          </p:nvSpPr>
          <p:spPr bwMode="auto">
            <a:xfrm>
              <a:off x="4634" y="176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7" name="Oval 1039"/>
            <p:cNvSpPr>
              <a:spLocks noChangeArrowheads="1"/>
            </p:cNvSpPr>
            <p:nvPr/>
          </p:nvSpPr>
          <p:spPr bwMode="auto">
            <a:xfrm>
              <a:off x="4774" y="161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8" name="Oval 1040"/>
            <p:cNvSpPr>
              <a:spLocks noChangeArrowheads="1"/>
            </p:cNvSpPr>
            <p:nvPr/>
          </p:nvSpPr>
          <p:spPr bwMode="auto">
            <a:xfrm>
              <a:off x="4915" y="183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9" name="Oval 1041"/>
            <p:cNvSpPr>
              <a:spLocks noChangeArrowheads="1"/>
            </p:cNvSpPr>
            <p:nvPr/>
          </p:nvSpPr>
          <p:spPr bwMode="auto">
            <a:xfrm>
              <a:off x="5267" y="190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0" name="Oval 1042"/>
            <p:cNvSpPr>
              <a:spLocks noChangeArrowheads="1"/>
            </p:cNvSpPr>
            <p:nvPr/>
          </p:nvSpPr>
          <p:spPr bwMode="auto">
            <a:xfrm>
              <a:off x="4464" y="153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1" name="Oval 1043"/>
            <p:cNvSpPr>
              <a:spLocks noChangeArrowheads="1"/>
            </p:cNvSpPr>
            <p:nvPr/>
          </p:nvSpPr>
          <p:spPr bwMode="auto">
            <a:xfrm>
              <a:off x="4013" y="145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2" name="Rectangle 1044"/>
            <p:cNvSpPr>
              <a:spLocks noChangeArrowheads="1"/>
            </p:cNvSpPr>
            <p:nvPr/>
          </p:nvSpPr>
          <p:spPr bwMode="auto">
            <a:xfrm>
              <a:off x="5020" y="129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5863" name="Rectangle 1045"/>
            <p:cNvSpPr>
              <a:spLocks noChangeArrowheads="1"/>
            </p:cNvSpPr>
            <p:nvPr/>
          </p:nvSpPr>
          <p:spPr bwMode="auto">
            <a:xfrm>
              <a:off x="4156" y="172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35864" name="Oval 1046"/>
            <p:cNvSpPr>
              <a:spLocks noChangeArrowheads="1"/>
            </p:cNvSpPr>
            <p:nvPr/>
          </p:nvSpPr>
          <p:spPr bwMode="auto">
            <a:xfrm>
              <a:off x="4608" y="1104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65" name="Rectangle 1047"/>
            <p:cNvSpPr>
              <a:spLocks noChangeArrowheads="1"/>
            </p:cNvSpPr>
            <p:nvPr/>
          </p:nvSpPr>
          <p:spPr bwMode="auto">
            <a:xfrm>
              <a:off x="4636" y="1580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 i="1">
                  <a:latin typeface="Times New Roman" panose="02020603050405020304" pitchFamily="18" charset="0"/>
                </a:rPr>
                <a:t>p</a:t>
              </a:r>
              <a:r>
                <a:rPr lang="en-US" altLang="zh-CN" sz="2400" i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5866" name="Line 1048"/>
            <p:cNvSpPr>
              <a:spLocks noChangeShapeType="1"/>
            </p:cNvSpPr>
            <p:nvPr/>
          </p:nvSpPr>
          <p:spPr bwMode="auto">
            <a:xfrm flipH="1">
              <a:off x="4684" y="1484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1085"/>
            <p:cNvSpPr>
              <a:spLocks noChangeShapeType="1"/>
            </p:cNvSpPr>
            <p:nvPr/>
          </p:nvSpPr>
          <p:spPr bwMode="auto">
            <a:xfrm flipV="1">
              <a:off x="4368" y="1680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84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DBSCAN</a:t>
            </a:r>
          </a:p>
        </p:txBody>
      </p:sp>
      <p:sp>
        <p:nvSpPr>
          <p:cNvPr id="36867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A cluster: a maximal set of density-connected points</a:t>
            </a:r>
          </a:p>
          <a:p>
            <a:pPr lvl="1"/>
            <a:r>
              <a:rPr lang="en-US" altLang="zh-CN" smtClean="0"/>
              <a:t>Discover clusters of arbitrary shape in spatial databases with noise</a:t>
            </a:r>
          </a:p>
        </p:txBody>
      </p:sp>
      <p:grpSp>
        <p:nvGrpSpPr>
          <p:cNvPr id="36868" name="Group 33"/>
          <p:cNvGrpSpPr>
            <a:grpSpLocks/>
          </p:cNvGrpSpPr>
          <p:nvPr/>
        </p:nvGrpSpPr>
        <p:grpSpPr bwMode="auto">
          <a:xfrm>
            <a:off x="3505200" y="3859214"/>
            <a:ext cx="6324600" cy="2617787"/>
            <a:chOff x="1776" y="2304"/>
            <a:chExt cx="3984" cy="1649"/>
          </a:xfrm>
        </p:grpSpPr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2814" y="285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2772" y="3050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2980" y="3089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3063" y="285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146" y="3207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2814" y="3247"/>
              <a:ext cx="124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80" y="3364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2897" y="3561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7" name="Oval 13"/>
            <p:cNvSpPr>
              <a:spLocks noChangeArrowheads="1"/>
            </p:cNvSpPr>
            <p:nvPr/>
          </p:nvSpPr>
          <p:spPr bwMode="auto">
            <a:xfrm>
              <a:off x="3104" y="3679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8" name="Oval 14"/>
            <p:cNvSpPr>
              <a:spLocks noChangeArrowheads="1"/>
            </p:cNvSpPr>
            <p:nvPr/>
          </p:nvSpPr>
          <p:spPr bwMode="auto">
            <a:xfrm>
              <a:off x="3187" y="3836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3146" y="3482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3685" y="2383"/>
              <a:ext cx="125" cy="1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3768" y="2854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3644" y="3011"/>
              <a:ext cx="124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3934" y="3089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4017" y="2893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3768" y="3168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6" name="Oval 23"/>
            <p:cNvSpPr>
              <a:spLocks noChangeArrowheads="1"/>
            </p:cNvSpPr>
            <p:nvPr/>
          </p:nvSpPr>
          <p:spPr bwMode="auto">
            <a:xfrm>
              <a:off x="2565" y="2697"/>
              <a:ext cx="498" cy="5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7" name="Oval 24"/>
            <p:cNvSpPr>
              <a:spLocks noChangeArrowheads="1"/>
            </p:cNvSpPr>
            <p:nvPr/>
          </p:nvSpPr>
          <p:spPr bwMode="auto">
            <a:xfrm>
              <a:off x="2814" y="3168"/>
              <a:ext cx="498" cy="5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8" name="Oval 25"/>
            <p:cNvSpPr>
              <a:spLocks noChangeArrowheads="1"/>
            </p:cNvSpPr>
            <p:nvPr/>
          </p:nvSpPr>
          <p:spPr bwMode="auto">
            <a:xfrm>
              <a:off x="3519" y="2304"/>
              <a:ext cx="498" cy="51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9" name="AutoShape 26"/>
            <p:cNvSpPr>
              <a:spLocks/>
            </p:cNvSpPr>
            <p:nvPr/>
          </p:nvSpPr>
          <p:spPr bwMode="auto">
            <a:xfrm>
              <a:off x="2141" y="3368"/>
              <a:ext cx="498" cy="294"/>
            </a:xfrm>
            <a:prstGeom prst="borderCallout1">
              <a:avLst>
                <a:gd name="adj1" fmla="val 18750"/>
                <a:gd name="adj2" fmla="val 108333"/>
                <a:gd name="adj3" fmla="val 18750"/>
                <a:gd name="adj4" fmla="val 1687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6890" name="AutoShape 27"/>
            <p:cNvSpPr>
              <a:spLocks/>
            </p:cNvSpPr>
            <p:nvPr/>
          </p:nvSpPr>
          <p:spPr bwMode="auto">
            <a:xfrm>
              <a:off x="1776" y="2876"/>
              <a:ext cx="706" cy="294"/>
            </a:xfrm>
            <a:prstGeom prst="borderCallout1">
              <a:avLst>
                <a:gd name="adj1" fmla="val 14458"/>
                <a:gd name="adj2" fmla="val 105884"/>
                <a:gd name="adj3" fmla="val 14458"/>
                <a:gd name="adj4" fmla="val 14852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Border</a:t>
              </a:r>
            </a:p>
          </p:txBody>
        </p:sp>
        <p:sp>
          <p:nvSpPr>
            <p:cNvPr id="36891" name="AutoShape 28"/>
            <p:cNvSpPr>
              <a:spLocks/>
            </p:cNvSpPr>
            <p:nvPr/>
          </p:nvSpPr>
          <p:spPr bwMode="auto">
            <a:xfrm>
              <a:off x="4391" y="2383"/>
              <a:ext cx="713" cy="294"/>
            </a:xfrm>
            <a:prstGeom prst="borderCallout1">
              <a:avLst>
                <a:gd name="adj1" fmla="val 24491"/>
                <a:gd name="adj2" fmla="val -5810"/>
                <a:gd name="adj3" fmla="val 21431"/>
                <a:gd name="adj4" fmla="val -8281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Outlier</a:t>
              </a:r>
            </a:p>
          </p:txBody>
        </p:sp>
        <p:sp>
          <p:nvSpPr>
            <p:cNvPr id="36892" name="Text Box 29"/>
            <p:cNvSpPr txBox="1">
              <a:spLocks noChangeArrowheads="1"/>
            </p:cNvSpPr>
            <p:nvPr/>
          </p:nvSpPr>
          <p:spPr bwMode="auto">
            <a:xfrm>
              <a:off x="4723" y="3050"/>
              <a:ext cx="103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Eps = 1cm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MinPts = 5</a:t>
              </a:r>
            </a:p>
          </p:txBody>
        </p:sp>
        <p:sp>
          <p:nvSpPr>
            <p:cNvPr id="36893" name="Oval 30"/>
            <p:cNvSpPr>
              <a:spLocks noChangeArrowheads="1"/>
            </p:cNvSpPr>
            <p:nvPr/>
          </p:nvSpPr>
          <p:spPr bwMode="auto">
            <a:xfrm>
              <a:off x="3270" y="3639"/>
              <a:ext cx="125" cy="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8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DBSCAN: the Algorithm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Arbitrary select a point p</a:t>
            </a:r>
          </a:p>
          <a:p>
            <a:pPr>
              <a:lnSpc>
                <a:spcPct val="90000"/>
              </a:lnSpc>
            </a:pPr>
            <a:r>
              <a:rPr lang="en-US" altLang="zh-CN"/>
              <a:t>Retrieve all points density-reachable from p wrt Eps and MinPts</a:t>
            </a:r>
          </a:p>
          <a:p>
            <a:pPr>
              <a:lnSpc>
                <a:spcPct val="90000"/>
              </a:lnSpc>
            </a:pPr>
            <a:r>
              <a:rPr lang="en-US" altLang="zh-CN"/>
              <a:t>If p is a core point, a cluster is formed</a:t>
            </a:r>
          </a:p>
          <a:p>
            <a:pPr>
              <a:lnSpc>
                <a:spcPct val="90000"/>
              </a:lnSpc>
            </a:pPr>
            <a:r>
              <a:rPr lang="en-US" altLang="zh-CN"/>
              <a:t>If p is a border point, no points are density-reachable from p and DBSCAN visits the next point of the database</a:t>
            </a:r>
          </a:p>
          <a:p>
            <a:pPr>
              <a:lnSpc>
                <a:spcPct val="90000"/>
              </a:lnSpc>
            </a:pPr>
            <a:r>
              <a:rPr lang="en-US" altLang="zh-CN"/>
              <a:t>Continue the process until all of the points have been processed</a:t>
            </a:r>
          </a:p>
        </p:txBody>
      </p:sp>
    </p:spTree>
    <p:extLst>
      <p:ext uri="{BB962C8B-B14F-4D97-AF65-F5344CB8AC3E}">
        <p14:creationId xmlns:p14="http://schemas.microsoft.com/office/powerpoint/2010/main" val="413941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Problems of DBSCAN</a:t>
            </a:r>
          </a:p>
        </p:txBody>
      </p:sp>
      <p:sp>
        <p:nvSpPr>
          <p:cNvPr id="3891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clusters may have very different densities</a:t>
            </a:r>
          </a:p>
          <a:p>
            <a:r>
              <a:rPr lang="en-US" altLang="en-US" smtClean="0"/>
              <a:t>Clusters may be in hierarchies</a:t>
            </a:r>
          </a:p>
        </p:txBody>
      </p:sp>
      <p:grpSp>
        <p:nvGrpSpPr>
          <p:cNvPr id="38916" name="Group 2095"/>
          <p:cNvGrpSpPr>
            <a:grpSpLocks/>
          </p:cNvGrpSpPr>
          <p:nvPr/>
        </p:nvGrpSpPr>
        <p:grpSpPr bwMode="auto">
          <a:xfrm>
            <a:off x="3505200" y="4114800"/>
            <a:ext cx="5181600" cy="2286000"/>
            <a:chOff x="1248" y="2544"/>
            <a:chExt cx="3264" cy="1440"/>
          </a:xfrm>
        </p:grpSpPr>
        <p:sp>
          <p:nvSpPr>
            <p:cNvPr id="38917" name="Oval 2053"/>
            <p:cNvSpPr>
              <a:spLocks noChangeArrowheads="1"/>
            </p:cNvSpPr>
            <p:nvPr/>
          </p:nvSpPr>
          <p:spPr bwMode="auto">
            <a:xfrm>
              <a:off x="2016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8" name="Oval 2054"/>
            <p:cNvSpPr>
              <a:spLocks noChangeArrowheads="1"/>
            </p:cNvSpPr>
            <p:nvPr/>
          </p:nvSpPr>
          <p:spPr bwMode="auto">
            <a:xfrm>
              <a:off x="2112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9" name="Oval 2055"/>
            <p:cNvSpPr>
              <a:spLocks noChangeArrowheads="1"/>
            </p:cNvSpPr>
            <p:nvPr/>
          </p:nvSpPr>
          <p:spPr bwMode="auto">
            <a:xfrm>
              <a:off x="2208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0" name="Oval 2056"/>
            <p:cNvSpPr>
              <a:spLocks noChangeArrowheads="1"/>
            </p:cNvSpPr>
            <p:nvPr/>
          </p:nvSpPr>
          <p:spPr bwMode="auto">
            <a:xfrm>
              <a:off x="2256" y="312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1" name="Oval 2057"/>
            <p:cNvSpPr>
              <a:spLocks noChangeArrowheads="1"/>
            </p:cNvSpPr>
            <p:nvPr/>
          </p:nvSpPr>
          <p:spPr bwMode="auto">
            <a:xfrm>
              <a:off x="2352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2" name="Oval 2058"/>
            <p:cNvSpPr>
              <a:spLocks noChangeArrowheads="1"/>
            </p:cNvSpPr>
            <p:nvPr/>
          </p:nvSpPr>
          <p:spPr bwMode="auto">
            <a:xfrm>
              <a:off x="2112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Oval 2059"/>
            <p:cNvSpPr>
              <a:spLocks noChangeArrowheads="1"/>
            </p:cNvSpPr>
            <p:nvPr/>
          </p:nvSpPr>
          <p:spPr bwMode="auto">
            <a:xfrm>
              <a:off x="2352" y="312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4" name="Oval 2060"/>
            <p:cNvSpPr>
              <a:spLocks noChangeArrowheads="1"/>
            </p:cNvSpPr>
            <p:nvPr/>
          </p:nvSpPr>
          <p:spPr bwMode="auto">
            <a:xfrm>
              <a:off x="2208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5" name="Oval 2061"/>
            <p:cNvSpPr>
              <a:spLocks noChangeArrowheads="1"/>
            </p:cNvSpPr>
            <p:nvPr/>
          </p:nvSpPr>
          <p:spPr bwMode="auto">
            <a:xfrm>
              <a:off x="2160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6" name="Oval 2062"/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7" name="Oval 2063"/>
            <p:cNvSpPr>
              <a:spLocks noChangeArrowheads="1"/>
            </p:cNvSpPr>
            <p:nvPr/>
          </p:nvSpPr>
          <p:spPr bwMode="auto">
            <a:xfrm>
              <a:off x="2544" y="302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8" name="Oval 2064"/>
            <p:cNvSpPr>
              <a:spLocks noChangeArrowheads="1"/>
            </p:cNvSpPr>
            <p:nvPr/>
          </p:nvSpPr>
          <p:spPr bwMode="auto">
            <a:xfrm>
              <a:off x="2448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9" name="Oval 2065"/>
            <p:cNvSpPr>
              <a:spLocks noChangeArrowheads="1"/>
            </p:cNvSpPr>
            <p:nvPr/>
          </p:nvSpPr>
          <p:spPr bwMode="auto">
            <a:xfrm>
              <a:off x="2544" y="307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0" name="Oval 2066"/>
            <p:cNvSpPr>
              <a:spLocks noChangeArrowheads="1"/>
            </p:cNvSpPr>
            <p:nvPr/>
          </p:nvSpPr>
          <p:spPr bwMode="auto">
            <a:xfrm>
              <a:off x="2448" y="31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1" name="Oval 2069"/>
            <p:cNvSpPr>
              <a:spLocks noChangeArrowheads="1"/>
            </p:cNvSpPr>
            <p:nvPr/>
          </p:nvSpPr>
          <p:spPr bwMode="auto">
            <a:xfrm>
              <a:off x="3024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2" name="Oval 2070"/>
            <p:cNvSpPr>
              <a:spLocks noChangeArrowheads="1"/>
            </p:cNvSpPr>
            <p:nvPr/>
          </p:nvSpPr>
          <p:spPr bwMode="auto">
            <a:xfrm>
              <a:off x="3120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3" name="Oval 2071"/>
            <p:cNvSpPr>
              <a:spLocks noChangeArrowheads="1"/>
            </p:cNvSpPr>
            <p:nvPr/>
          </p:nvSpPr>
          <p:spPr bwMode="auto">
            <a:xfrm>
              <a:off x="3360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4" name="Oval 2072"/>
            <p:cNvSpPr>
              <a:spLocks noChangeArrowheads="1"/>
            </p:cNvSpPr>
            <p:nvPr/>
          </p:nvSpPr>
          <p:spPr bwMode="auto">
            <a:xfrm>
              <a:off x="3120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5" name="Oval 2073"/>
            <p:cNvSpPr>
              <a:spLocks noChangeArrowheads="1"/>
            </p:cNvSpPr>
            <p:nvPr/>
          </p:nvSpPr>
          <p:spPr bwMode="auto">
            <a:xfrm>
              <a:off x="3312" y="336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6" name="Oval 2074"/>
            <p:cNvSpPr>
              <a:spLocks noChangeArrowheads="1"/>
            </p:cNvSpPr>
            <p:nvPr/>
          </p:nvSpPr>
          <p:spPr bwMode="auto">
            <a:xfrm>
              <a:off x="3456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7" name="Oval 2075"/>
            <p:cNvSpPr>
              <a:spLocks noChangeArrowheads="1"/>
            </p:cNvSpPr>
            <p:nvPr/>
          </p:nvSpPr>
          <p:spPr bwMode="auto">
            <a:xfrm>
              <a:off x="3312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8" name="Oval 2076"/>
            <p:cNvSpPr>
              <a:spLocks noChangeArrowheads="1"/>
            </p:cNvSpPr>
            <p:nvPr/>
          </p:nvSpPr>
          <p:spPr bwMode="auto">
            <a:xfrm>
              <a:off x="3264" y="302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39" name="Oval 2077"/>
            <p:cNvSpPr>
              <a:spLocks noChangeArrowheads="1"/>
            </p:cNvSpPr>
            <p:nvPr/>
          </p:nvSpPr>
          <p:spPr bwMode="auto">
            <a:xfrm>
              <a:off x="2736" y="278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0" name="Oval 2078"/>
            <p:cNvSpPr>
              <a:spLocks noChangeArrowheads="1"/>
            </p:cNvSpPr>
            <p:nvPr/>
          </p:nvSpPr>
          <p:spPr bwMode="auto">
            <a:xfrm>
              <a:off x="2784" y="30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1" name="Oval 2079"/>
            <p:cNvSpPr>
              <a:spLocks noChangeArrowheads="1"/>
            </p:cNvSpPr>
            <p:nvPr/>
          </p:nvSpPr>
          <p:spPr bwMode="auto">
            <a:xfrm>
              <a:off x="2160" y="278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2" name="Oval 2080"/>
            <p:cNvSpPr>
              <a:spLocks noChangeArrowheads="1"/>
            </p:cNvSpPr>
            <p:nvPr/>
          </p:nvSpPr>
          <p:spPr bwMode="auto">
            <a:xfrm>
              <a:off x="1728" y="29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3" name="Oval 2081"/>
            <p:cNvSpPr>
              <a:spLocks noChangeArrowheads="1"/>
            </p:cNvSpPr>
            <p:nvPr/>
          </p:nvSpPr>
          <p:spPr bwMode="auto">
            <a:xfrm>
              <a:off x="1824" y="32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4" name="Oval 2082"/>
            <p:cNvSpPr>
              <a:spLocks noChangeArrowheads="1"/>
            </p:cNvSpPr>
            <p:nvPr/>
          </p:nvSpPr>
          <p:spPr bwMode="auto">
            <a:xfrm>
              <a:off x="2496" y="34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5" name="Oval 2083"/>
            <p:cNvSpPr>
              <a:spLocks noChangeArrowheads="1"/>
            </p:cNvSpPr>
            <p:nvPr/>
          </p:nvSpPr>
          <p:spPr bwMode="auto">
            <a:xfrm>
              <a:off x="3504" y="26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6" name="Oval 2084"/>
            <p:cNvSpPr>
              <a:spLocks noChangeArrowheads="1"/>
            </p:cNvSpPr>
            <p:nvPr/>
          </p:nvSpPr>
          <p:spPr bwMode="auto">
            <a:xfrm>
              <a:off x="3168" y="37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7" name="Oval 2085"/>
            <p:cNvSpPr>
              <a:spLocks noChangeArrowheads="1"/>
            </p:cNvSpPr>
            <p:nvPr/>
          </p:nvSpPr>
          <p:spPr bwMode="auto">
            <a:xfrm>
              <a:off x="2160" y="35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8" name="Oval 2086"/>
            <p:cNvSpPr>
              <a:spLocks noChangeArrowheads="1"/>
            </p:cNvSpPr>
            <p:nvPr/>
          </p:nvSpPr>
          <p:spPr bwMode="auto">
            <a:xfrm>
              <a:off x="3792" y="29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49" name="Oval 2087"/>
            <p:cNvSpPr>
              <a:spLocks noChangeArrowheads="1"/>
            </p:cNvSpPr>
            <p:nvPr/>
          </p:nvSpPr>
          <p:spPr bwMode="auto">
            <a:xfrm>
              <a:off x="2640" y="36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0" name="Oval 2088"/>
            <p:cNvSpPr>
              <a:spLocks noChangeArrowheads="1"/>
            </p:cNvSpPr>
            <p:nvPr/>
          </p:nvSpPr>
          <p:spPr bwMode="auto">
            <a:xfrm>
              <a:off x="2400" y="26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1" name="Oval 2089"/>
            <p:cNvSpPr>
              <a:spLocks noChangeArrowheads="1"/>
            </p:cNvSpPr>
            <p:nvPr/>
          </p:nvSpPr>
          <p:spPr bwMode="auto">
            <a:xfrm>
              <a:off x="3696" y="36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2" name="Oval 2090"/>
            <p:cNvSpPr>
              <a:spLocks noChangeArrowheads="1"/>
            </p:cNvSpPr>
            <p:nvPr/>
          </p:nvSpPr>
          <p:spPr bwMode="auto">
            <a:xfrm>
              <a:off x="4080" y="33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3" name="Oval 2092"/>
            <p:cNvSpPr>
              <a:spLocks noChangeArrowheads="1"/>
            </p:cNvSpPr>
            <p:nvPr/>
          </p:nvSpPr>
          <p:spPr bwMode="auto">
            <a:xfrm>
              <a:off x="1824" y="2976"/>
              <a:ext cx="912" cy="336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4" name="Oval 2093"/>
            <p:cNvSpPr>
              <a:spLocks noChangeArrowheads="1"/>
            </p:cNvSpPr>
            <p:nvPr/>
          </p:nvSpPr>
          <p:spPr bwMode="auto">
            <a:xfrm>
              <a:off x="2976" y="2832"/>
              <a:ext cx="528" cy="8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5" name="Oval 2094"/>
            <p:cNvSpPr>
              <a:spLocks noChangeArrowheads="1"/>
            </p:cNvSpPr>
            <p:nvPr/>
          </p:nvSpPr>
          <p:spPr bwMode="auto">
            <a:xfrm>
              <a:off x="1248" y="2544"/>
              <a:ext cx="3264" cy="144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685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OPTICS:  A Cluster-ordering Method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OPTICS: ordering points to identify the clustering structure</a:t>
            </a:r>
          </a:p>
          <a:p>
            <a:r>
              <a:rPr lang="en-US" altLang="zh-CN" smtClean="0"/>
              <a:t>“Group” points by density connectivity</a:t>
            </a:r>
          </a:p>
          <a:p>
            <a:pPr lvl="1"/>
            <a:r>
              <a:rPr lang="en-US" altLang="zh-CN" smtClean="0"/>
              <a:t>Hierarchies of clusters</a:t>
            </a:r>
          </a:p>
          <a:p>
            <a:r>
              <a:rPr lang="en-US" altLang="zh-CN" smtClean="0"/>
              <a:t>Visualize clusters and the hierarchy</a:t>
            </a:r>
          </a:p>
        </p:txBody>
      </p:sp>
    </p:spTree>
    <p:extLst>
      <p:ext uri="{BB962C8B-B14F-4D97-AF65-F5344CB8AC3E}">
        <p14:creationId xmlns:p14="http://schemas.microsoft.com/office/powerpoint/2010/main" val="406823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DENCLUE: Using Density Functions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DENsity-based CLUstEring </a:t>
            </a:r>
          </a:p>
          <a:p>
            <a:r>
              <a:rPr lang="en-US" altLang="zh-CN"/>
              <a:t>Major features</a:t>
            </a:r>
          </a:p>
          <a:p>
            <a:pPr lvl="1"/>
            <a:r>
              <a:rPr lang="en-US" altLang="zh-CN"/>
              <a:t>Solid mathematical foundation</a:t>
            </a:r>
          </a:p>
          <a:p>
            <a:pPr lvl="1"/>
            <a:r>
              <a:rPr lang="en-US" altLang="zh-CN"/>
              <a:t>Good for data sets with large amounts of noise</a:t>
            </a:r>
          </a:p>
          <a:p>
            <a:pPr lvl="1"/>
            <a:r>
              <a:rPr lang="en-US" altLang="zh-CN"/>
              <a:t>Allow a compact mathematical description of arbitrarily shaped clusters in high-dimensional data sets</a:t>
            </a:r>
          </a:p>
          <a:p>
            <a:pPr lvl="1"/>
            <a:r>
              <a:rPr lang="en-US" altLang="zh-CN"/>
              <a:t>Significantly faster than existing algorithms (faster than DBSCAN by a factor of up to 45)</a:t>
            </a:r>
          </a:p>
          <a:p>
            <a:pPr lvl="1"/>
            <a:r>
              <a:rPr lang="en-US" altLang="zh-CN"/>
              <a:t>But need a large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33277781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533400"/>
            <a:ext cx="8004175" cy="10366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Outliers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50292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Outliers are objects that do not belong to any cluster or form clusters of very small cardinality</a:t>
            </a:r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endParaRPr lang="en-US" altLang="en-US" sz="2400"/>
          </a:p>
          <a:p>
            <a:pPr>
              <a:lnSpc>
                <a:spcPct val="110000"/>
              </a:lnSpc>
            </a:pPr>
            <a:r>
              <a:rPr lang="en-US" altLang="en-US" sz="2400"/>
              <a:t>In some applications we are interested in discovering outliers, not clusters (</a:t>
            </a:r>
            <a:r>
              <a:rPr lang="en-US" altLang="en-US" sz="2400">
                <a:solidFill>
                  <a:srgbClr val="0000FF"/>
                </a:solidFill>
              </a:rPr>
              <a:t>outlier analysis</a:t>
            </a:r>
            <a:r>
              <a:rPr lang="en-US" altLang="en-US" sz="2400"/>
              <a:t>)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01001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72001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382001" y="4086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5665789" y="4435475"/>
            <a:ext cx="173037" cy="173038"/>
            <a:chOff x="1900" y="3589"/>
            <a:chExt cx="109" cy="109"/>
          </a:xfrm>
        </p:grpSpPr>
        <p:sp>
          <p:nvSpPr>
            <p:cNvPr id="11315" name="Line 8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9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6684964" y="3216275"/>
            <a:ext cx="173037" cy="173038"/>
            <a:chOff x="1900" y="3589"/>
            <a:chExt cx="109" cy="109"/>
          </a:xfrm>
        </p:grpSpPr>
        <p:sp>
          <p:nvSpPr>
            <p:cNvPr id="11313" name="Line 11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12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" name="Group 13"/>
          <p:cNvGrpSpPr>
            <a:grpSpLocks/>
          </p:cNvGrpSpPr>
          <p:nvPr/>
        </p:nvGrpSpPr>
        <p:grpSpPr bwMode="auto">
          <a:xfrm>
            <a:off x="4448175" y="3549650"/>
            <a:ext cx="173038" cy="173038"/>
            <a:chOff x="1900" y="3589"/>
            <a:chExt cx="109" cy="109"/>
          </a:xfrm>
        </p:grpSpPr>
        <p:sp>
          <p:nvSpPr>
            <p:cNvPr id="11311" name="Line 14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5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AutoShape 17"/>
          <p:cNvSpPr>
            <a:spLocks noChangeArrowheads="1"/>
          </p:cNvSpPr>
          <p:nvPr/>
        </p:nvSpPr>
        <p:spPr bwMode="auto">
          <a:xfrm>
            <a:off x="4310064" y="3935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5" name="AutoShape 18"/>
          <p:cNvSpPr>
            <a:spLocks noChangeArrowheads="1"/>
          </p:cNvSpPr>
          <p:nvPr/>
        </p:nvSpPr>
        <p:spPr bwMode="auto">
          <a:xfrm>
            <a:off x="4116389" y="374173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6" name="AutoShape 19"/>
          <p:cNvSpPr>
            <a:spLocks noChangeArrowheads="1"/>
          </p:cNvSpPr>
          <p:nvPr/>
        </p:nvSpPr>
        <p:spPr bwMode="auto">
          <a:xfrm>
            <a:off x="4616451" y="3765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7" name="AutoShape 20"/>
          <p:cNvSpPr>
            <a:spLocks noChangeArrowheads="1"/>
          </p:cNvSpPr>
          <p:nvPr/>
        </p:nvSpPr>
        <p:spPr bwMode="auto">
          <a:xfrm>
            <a:off x="4376739" y="34258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8" name="AutoShape 21"/>
          <p:cNvSpPr>
            <a:spLocks noChangeArrowheads="1"/>
          </p:cNvSpPr>
          <p:nvPr/>
        </p:nvSpPr>
        <p:spPr bwMode="auto">
          <a:xfrm>
            <a:off x="4024314" y="396716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9" name="AutoShape 22"/>
          <p:cNvSpPr>
            <a:spLocks noChangeArrowheads="1"/>
          </p:cNvSpPr>
          <p:nvPr/>
        </p:nvSpPr>
        <p:spPr bwMode="auto">
          <a:xfrm>
            <a:off x="4162426" y="34988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0" name="AutoShape 23"/>
          <p:cNvSpPr>
            <a:spLocks noChangeArrowheads="1"/>
          </p:cNvSpPr>
          <p:nvPr/>
        </p:nvSpPr>
        <p:spPr bwMode="auto">
          <a:xfrm>
            <a:off x="6554789" y="29622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1" name="AutoShape 24"/>
          <p:cNvSpPr>
            <a:spLocks noChangeArrowheads="1"/>
          </p:cNvSpPr>
          <p:nvPr/>
        </p:nvSpPr>
        <p:spPr bwMode="auto">
          <a:xfrm>
            <a:off x="6445251" y="35925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2" name="AutoShape 25"/>
          <p:cNvSpPr>
            <a:spLocks noChangeArrowheads="1"/>
          </p:cNvSpPr>
          <p:nvPr/>
        </p:nvSpPr>
        <p:spPr bwMode="auto">
          <a:xfrm>
            <a:off x="6815139" y="32385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3" name="AutoShape 26"/>
          <p:cNvSpPr>
            <a:spLocks noChangeArrowheads="1"/>
          </p:cNvSpPr>
          <p:nvPr/>
        </p:nvSpPr>
        <p:spPr bwMode="auto">
          <a:xfrm>
            <a:off x="6302376" y="33035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4" name="AutoShape 27"/>
          <p:cNvSpPr>
            <a:spLocks noChangeArrowheads="1"/>
          </p:cNvSpPr>
          <p:nvPr/>
        </p:nvSpPr>
        <p:spPr bwMode="auto">
          <a:xfrm>
            <a:off x="7407276" y="3355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5" name="AutoShape 28"/>
          <p:cNvSpPr>
            <a:spLocks noChangeArrowheads="1"/>
          </p:cNvSpPr>
          <p:nvPr/>
        </p:nvSpPr>
        <p:spPr bwMode="auto">
          <a:xfrm>
            <a:off x="7229476" y="3667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6" name="AutoShape 30"/>
          <p:cNvSpPr>
            <a:spLocks noChangeArrowheads="1"/>
          </p:cNvSpPr>
          <p:nvPr/>
        </p:nvSpPr>
        <p:spPr bwMode="auto">
          <a:xfrm>
            <a:off x="4640264" y="40798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7" name="AutoShape 31"/>
          <p:cNvSpPr>
            <a:spLocks noChangeArrowheads="1"/>
          </p:cNvSpPr>
          <p:nvPr/>
        </p:nvSpPr>
        <p:spPr bwMode="auto">
          <a:xfrm>
            <a:off x="5268914" y="41163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8" name="AutoShape 32"/>
          <p:cNvSpPr>
            <a:spLocks noChangeArrowheads="1"/>
          </p:cNvSpPr>
          <p:nvPr/>
        </p:nvSpPr>
        <p:spPr bwMode="auto">
          <a:xfrm>
            <a:off x="6889751" y="37433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9" name="AutoShape 33"/>
          <p:cNvSpPr>
            <a:spLocks noChangeArrowheads="1"/>
          </p:cNvSpPr>
          <p:nvPr/>
        </p:nvSpPr>
        <p:spPr bwMode="auto">
          <a:xfrm>
            <a:off x="5999164" y="42386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0" name="AutoShape 34"/>
          <p:cNvSpPr>
            <a:spLocks noChangeArrowheads="1"/>
          </p:cNvSpPr>
          <p:nvPr/>
        </p:nvSpPr>
        <p:spPr bwMode="auto">
          <a:xfrm>
            <a:off x="5732464" y="47371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1" name="AutoShape 35"/>
          <p:cNvSpPr>
            <a:spLocks noChangeArrowheads="1"/>
          </p:cNvSpPr>
          <p:nvPr/>
        </p:nvSpPr>
        <p:spPr bwMode="auto">
          <a:xfrm>
            <a:off x="5883276" y="4527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2" name="AutoShape 36"/>
          <p:cNvSpPr>
            <a:spLocks noChangeArrowheads="1"/>
          </p:cNvSpPr>
          <p:nvPr/>
        </p:nvSpPr>
        <p:spPr bwMode="auto">
          <a:xfrm>
            <a:off x="4810126" y="3482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3" name="AutoShape 37"/>
          <p:cNvSpPr>
            <a:spLocks noChangeArrowheads="1"/>
          </p:cNvSpPr>
          <p:nvPr/>
        </p:nvSpPr>
        <p:spPr bwMode="auto">
          <a:xfrm>
            <a:off x="5438776" y="4443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4" name="AutoShape 38"/>
          <p:cNvSpPr>
            <a:spLocks noChangeArrowheads="1"/>
          </p:cNvSpPr>
          <p:nvPr/>
        </p:nvSpPr>
        <p:spPr bwMode="auto">
          <a:xfrm>
            <a:off x="5432426" y="4683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5" name="AutoShape 39"/>
          <p:cNvSpPr>
            <a:spLocks noChangeArrowheads="1"/>
          </p:cNvSpPr>
          <p:nvPr/>
        </p:nvSpPr>
        <p:spPr bwMode="auto">
          <a:xfrm>
            <a:off x="4829176" y="31559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6" name="AutoShape 40"/>
          <p:cNvSpPr>
            <a:spLocks noChangeArrowheads="1"/>
          </p:cNvSpPr>
          <p:nvPr/>
        </p:nvSpPr>
        <p:spPr bwMode="auto">
          <a:xfrm>
            <a:off x="6107114" y="26733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7" name="AutoShape 41"/>
          <p:cNvSpPr>
            <a:spLocks noChangeArrowheads="1"/>
          </p:cNvSpPr>
          <p:nvPr/>
        </p:nvSpPr>
        <p:spPr bwMode="auto">
          <a:xfrm>
            <a:off x="4700589" y="28702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5575301" y="3959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9" name="AutoShape 43"/>
          <p:cNvSpPr>
            <a:spLocks noChangeArrowheads="1"/>
          </p:cNvSpPr>
          <p:nvPr/>
        </p:nvSpPr>
        <p:spPr bwMode="auto">
          <a:xfrm>
            <a:off x="5740401" y="42005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0" name="AutoShape 44"/>
          <p:cNvSpPr>
            <a:spLocks noChangeArrowheads="1"/>
          </p:cNvSpPr>
          <p:nvPr/>
        </p:nvSpPr>
        <p:spPr bwMode="auto">
          <a:xfrm>
            <a:off x="6096001" y="4697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1" name="Freeform 45"/>
          <p:cNvSpPr>
            <a:spLocks/>
          </p:cNvSpPr>
          <p:nvPr/>
        </p:nvSpPr>
        <p:spPr bwMode="auto">
          <a:xfrm>
            <a:off x="5961064" y="2514600"/>
            <a:ext cx="1747837" cy="1709738"/>
          </a:xfrm>
          <a:custGeom>
            <a:avLst/>
            <a:gdLst>
              <a:gd name="T0" fmla="*/ 2147483647 w 1101"/>
              <a:gd name="T1" fmla="*/ 2147483647 h 1077"/>
              <a:gd name="T2" fmla="*/ 2147483647 w 1101"/>
              <a:gd name="T3" fmla="*/ 2147483647 h 1077"/>
              <a:gd name="T4" fmla="*/ 2147483647 w 1101"/>
              <a:gd name="T5" fmla="*/ 2147483647 h 1077"/>
              <a:gd name="T6" fmla="*/ 2147483647 w 1101"/>
              <a:gd name="T7" fmla="*/ 2147483647 h 1077"/>
              <a:gd name="T8" fmla="*/ 2147483647 w 1101"/>
              <a:gd name="T9" fmla="*/ 2147483647 h 1077"/>
              <a:gd name="T10" fmla="*/ 2147483647 w 1101"/>
              <a:gd name="T11" fmla="*/ 2147483647 h 1077"/>
              <a:gd name="T12" fmla="*/ 2147483647 w 1101"/>
              <a:gd name="T13" fmla="*/ 2147483647 h 1077"/>
              <a:gd name="T14" fmla="*/ 2147483647 w 1101"/>
              <a:gd name="T15" fmla="*/ 2147483647 h 1077"/>
              <a:gd name="T16" fmla="*/ 2147483647 w 1101"/>
              <a:gd name="T17" fmla="*/ 2147483647 h 1077"/>
              <a:gd name="T18" fmla="*/ 2147483647 w 1101"/>
              <a:gd name="T19" fmla="*/ 2147483647 h 1077"/>
              <a:gd name="T20" fmla="*/ 2147483647 w 1101"/>
              <a:gd name="T21" fmla="*/ 2147483647 h 1077"/>
              <a:gd name="T22" fmla="*/ 2147483647 w 1101"/>
              <a:gd name="T23" fmla="*/ 2147483647 h 1077"/>
              <a:gd name="T24" fmla="*/ 2147483647 w 1101"/>
              <a:gd name="T25" fmla="*/ 2147483647 h 1077"/>
              <a:gd name="T26" fmla="*/ 2147483647 w 1101"/>
              <a:gd name="T27" fmla="*/ 2147483647 h 1077"/>
              <a:gd name="T28" fmla="*/ 2147483647 w 1101"/>
              <a:gd name="T29" fmla="*/ 2147483647 h 1077"/>
              <a:gd name="T30" fmla="*/ 2147483647 w 1101"/>
              <a:gd name="T31" fmla="*/ 2147483647 h 1077"/>
              <a:gd name="T32" fmla="*/ 2147483647 w 1101"/>
              <a:gd name="T33" fmla="*/ 2147483647 h 1077"/>
              <a:gd name="T34" fmla="*/ 2147483647 w 1101"/>
              <a:gd name="T35" fmla="*/ 2147483647 h 1077"/>
              <a:gd name="T36" fmla="*/ 2147483647 w 1101"/>
              <a:gd name="T37" fmla="*/ 2147483647 h 1077"/>
              <a:gd name="T38" fmla="*/ 2147483647 w 1101"/>
              <a:gd name="T39" fmla="*/ 2147483647 h 10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01"/>
              <a:gd name="T61" fmla="*/ 0 h 1077"/>
              <a:gd name="T62" fmla="*/ 1101 w 1101"/>
              <a:gd name="T63" fmla="*/ 1077 h 10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01" h="1077">
                <a:moveTo>
                  <a:pt x="1041" y="294"/>
                </a:moveTo>
                <a:cubicBezTo>
                  <a:pt x="1062" y="357"/>
                  <a:pt x="1070" y="419"/>
                  <a:pt x="1077" y="485"/>
                </a:cubicBezTo>
                <a:cubicBezTo>
                  <a:pt x="1072" y="641"/>
                  <a:pt x="1101" y="797"/>
                  <a:pt x="1013" y="930"/>
                </a:cubicBezTo>
                <a:cubicBezTo>
                  <a:pt x="1001" y="966"/>
                  <a:pt x="984" y="1017"/>
                  <a:pt x="950" y="1040"/>
                </a:cubicBezTo>
                <a:cubicBezTo>
                  <a:pt x="920" y="1060"/>
                  <a:pt x="884" y="1065"/>
                  <a:pt x="850" y="1076"/>
                </a:cubicBezTo>
                <a:cubicBezTo>
                  <a:pt x="677" y="1068"/>
                  <a:pt x="701" y="1077"/>
                  <a:pt x="595" y="1040"/>
                </a:cubicBezTo>
                <a:cubicBezTo>
                  <a:pt x="556" y="1026"/>
                  <a:pt x="527" y="1007"/>
                  <a:pt x="486" y="994"/>
                </a:cubicBezTo>
                <a:cubicBezTo>
                  <a:pt x="477" y="991"/>
                  <a:pt x="459" y="985"/>
                  <a:pt x="459" y="985"/>
                </a:cubicBezTo>
                <a:cubicBezTo>
                  <a:pt x="417" y="943"/>
                  <a:pt x="369" y="911"/>
                  <a:pt x="322" y="876"/>
                </a:cubicBezTo>
                <a:cubicBezTo>
                  <a:pt x="287" y="850"/>
                  <a:pt x="271" y="816"/>
                  <a:pt x="232" y="803"/>
                </a:cubicBezTo>
                <a:cubicBezTo>
                  <a:pt x="196" y="768"/>
                  <a:pt x="131" y="726"/>
                  <a:pt x="104" y="685"/>
                </a:cubicBezTo>
                <a:cubicBezTo>
                  <a:pt x="56" y="611"/>
                  <a:pt x="21" y="536"/>
                  <a:pt x="4" y="449"/>
                </a:cubicBezTo>
                <a:cubicBezTo>
                  <a:pt x="7" y="343"/>
                  <a:pt x="0" y="236"/>
                  <a:pt x="13" y="130"/>
                </a:cubicBezTo>
                <a:cubicBezTo>
                  <a:pt x="22" y="60"/>
                  <a:pt x="139" y="33"/>
                  <a:pt x="186" y="21"/>
                </a:cubicBezTo>
                <a:cubicBezTo>
                  <a:pt x="198" y="18"/>
                  <a:pt x="222" y="12"/>
                  <a:pt x="222" y="12"/>
                </a:cubicBezTo>
                <a:cubicBezTo>
                  <a:pt x="289" y="15"/>
                  <a:pt x="362" y="0"/>
                  <a:pt x="422" y="30"/>
                </a:cubicBezTo>
                <a:cubicBezTo>
                  <a:pt x="473" y="56"/>
                  <a:pt x="525" y="77"/>
                  <a:pt x="577" y="103"/>
                </a:cubicBezTo>
                <a:cubicBezTo>
                  <a:pt x="619" y="124"/>
                  <a:pt x="655" y="153"/>
                  <a:pt x="695" y="176"/>
                </a:cubicBezTo>
                <a:cubicBezTo>
                  <a:pt x="718" y="189"/>
                  <a:pt x="745" y="192"/>
                  <a:pt x="768" y="203"/>
                </a:cubicBezTo>
                <a:cubicBezTo>
                  <a:pt x="844" y="240"/>
                  <a:pt x="955" y="294"/>
                  <a:pt x="1041" y="29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Freeform 46"/>
          <p:cNvSpPr>
            <a:spLocks/>
          </p:cNvSpPr>
          <p:nvPr/>
        </p:nvSpPr>
        <p:spPr bwMode="auto">
          <a:xfrm>
            <a:off x="5160964" y="3703639"/>
            <a:ext cx="1457325" cy="1531937"/>
          </a:xfrm>
          <a:custGeom>
            <a:avLst/>
            <a:gdLst>
              <a:gd name="T0" fmla="*/ 2147483647 w 918"/>
              <a:gd name="T1" fmla="*/ 2147483647 h 965"/>
              <a:gd name="T2" fmla="*/ 2147483647 w 918"/>
              <a:gd name="T3" fmla="*/ 2147483647 h 965"/>
              <a:gd name="T4" fmla="*/ 2147483647 w 918"/>
              <a:gd name="T5" fmla="*/ 2147483647 h 965"/>
              <a:gd name="T6" fmla="*/ 2147483647 w 918"/>
              <a:gd name="T7" fmla="*/ 2147483647 h 965"/>
              <a:gd name="T8" fmla="*/ 2147483647 w 918"/>
              <a:gd name="T9" fmla="*/ 2147483647 h 965"/>
              <a:gd name="T10" fmla="*/ 0 w 918"/>
              <a:gd name="T11" fmla="*/ 2147483647 h 965"/>
              <a:gd name="T12" fmla="*/ 2147483647 w 918"/>
              <a:gd name="T13" fmla="*/ 2147483647 h 965"/>
              <a:gd name="T14" fmla="*/ 2147483647 w 918"/>
              <a:gd name="T15" fmla="*/ 2147483647 h 965"/>
              <a:gd name="T16" fmla="*/ 2147483647 w 918"/>
              <a:gd name="T17" fmla="*/ 0 h 965"/>
              <a:gd name="T18" fmla="*/ 2147483647 w 918"/>
              <a:gd name="T19" fmla="*/ 2147483647 h 965"/>
              <a:gd name="T20" fmla="*/ 2147483647 w 918"/>
              <a:gd name="T21" fmla="*/ 2147483647 h 965"/>
              <a:gd name="T22" fmla="*/ 2147483647 w 918"/>
              <a:gd name="T23" fmla="*/ 2147483647 h 965"/>
              <a:gd name="T24" fmla="*/ 2147483647 w 918"/>
              <a:gd name="T25" fmla="*/ 2147483647 h 965"/>
              <a:gd name="T26" fmla="*/ 2147483647 w 918"/>
              <a:gd name="T27" fmla="*/ 2147483647 h 965"/>
              <a:gd name="T28" fmla="*/ 2147483647 w 918"/>
              <a:gd name="T29" fmla="*/ 2147483647 h 965"/>
              <a:gd name="T30" fmla="*/ 2147483647 w 918"/>
              <a:gd name="T31" fmla="*/ 2147483647 h 965"/>
              <a:gd name="T32" fmla="*/ 2147483647 w 918"/>
              <a:gd name="T33" fmla="*/ 2147483647 h 965"/>
              <a:gd name="T34" fmla="*/ 2147483647 w 918"/>
              <a:gd name="T35" fmla="*/ 2147483647 h 965"/>
              <a:gd name="T36" fmla="*/ 2147483647 w 918"/>
              <a:gd name="T37" fmla="*/ 2147483647 h 965"/>
              <a:gd name="T38" fmla="*/ 2147483647 w 918"/>
              <a:gd name="T39" fmla="*/ 2147483647 h 965"/>
              <a:gd name="T40" fmla="*/ 2147483647 w 918"/>
              <a:gd name="T41" fmla="*/ 2147483647 h 965"/>
              <a:gd name="T42" fmla="*/ 2147483647 w 918"/>
              <a:gd name="T43" fmla="*/ 2147483647 h 965"/>
              <a:gd name="T44" fmla="*/ 2147483647 w 918"/>
              <a:gd name="T45" fmla="*/ 2147483647 h 965"/>
              <a:gd name="T46" fmla="*/ 2147483647 w 918"/>
              <a:gd name="T47" fmla="*/ 2147483647 h 965"/>
              <a:gd name="T48" fmla="*/ 2147483647 w 918"/>
              <a:gd name="T49" fmla="*/ 2147483647 h 9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8"/>
              <a:gd name="T76" fmla="*/ 0 h 965"/>
              <a:gd name="T77" fmla="*/ 918 w 918"/>
              <a:gd name="T78" fmla="*/ 965 h 9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8" h="965">
                <a:moveTo>
                  <a:pt x="227" y="818"/>
                </a:moveTo>
                <a:cubicBezTo>
                  <a:pt x="178" y="802"/>
                  <a:pt x="216" y="822"/>
                  <a:pt x="191" y="782"/>
                </a:cubicBezTo>
                <a:cubicBezTo>
                  <a:pt x="176" y="757"/>
                  <a:pt x="144" y="746"/>
                  <a:pt x="118" y="737"/>
                </a:cubicBezTo>
                <a:cubicBezTo>
                  <a:pt x="106" y="724"/>
                  <a:pt x="92" y="714"/>
                  <a:pt x="81" y="700"/>
                </a:cubicBezTo>
                <a:cubicBezTo>
                  <a:pt x="68" y="683"/>
                  <a:pt x="45" y="646"/>
                  <a:pt x="45" y="646"/>
                </a:cubicBezTo>
                <a:cubicBezTo>
                  <a:pt x="30" y="585"/>
                  <a:pt x="10" y="526"/>
                  <a:pt x="0" y="464"/>
                </a:cubicBezTo>
                <a:cubicBezTo>
                  <a:pt x="3" y="376"/>
                  <a:pt x="1" y="288"/>
                  <a:pt x="9" y="200"/>
                </a:cubicBezTo>
                <a:cubicBezTo>
                  <a:pt x="11" y="175"/>
                  <a:pt x="74" y="139"/>
                  <a:pt x="81" y="136"/>
                </a:cubicBezTo>
                <a:cubicBezTo>
                  <a:pt x="153" y="101"/>
                  <a:pt x="222" y="22"/>
                  <a:pt x="291" y="0"/>
                </a:cubicBezTo>
                <a:cubicBezTo>
                  <a:pt x="314" y="3"/>
                  <a:pt x="364" y="5"/>
                  <a:pt x="391" y="18"/>
                </a:cubicBezTo>
                <a:cubicBezTo>
                  <a:pt x="430" y="37"/>
                  <a:pt x="446" y="46"/>
                  <a:pt x="491" y="55"/>
                </a:cubicBezTo>
                <a:cubicBezTo>
                  <a:pt x="555" y="98"/>
                  <a:pt x="638" y="100"/>
                  <a:pt x="691" y="164"/>
                </a:cubicBezTo>
                <a:cubicBezTo>
                  <a:pt x="760" y="248"/>
                  <a:pt x="665" y="138"/>
                  <a:pt x="718" y="218"/>
                </a:cubicBezTo>
                <a:cubicBezTo>
                  <a:pt x="725" y="229"/>
                  <a:pt x="737" y="236"/>
                  <a:pt x="745" y="246"/>
                </a:cubicBezTo>
                <a:cubicBezTo>
                  <a:pt x="770" y="278"/>
                  <a:pt x="782" y="319"/>
                  <a:pt x="809" y="346"/>
                </a:cubicBezTo>
                <a:cubicBezTo>
                  <a:pt x="830" y="410"/>
                  <a:pt x="816" y="384"/>
                  <a:pt x="845" y="427"/>
                </a:cubicBezTo>
                <a:cubicBezTo>
                  <a:pt x="851" y="457"/>
                  <a:pt x="856" y="488"/>
                  <a:pt x="863" y="518"/>
                </a:cubicBezTo>
                <a:cubicBezTo>
                  <a:pt x="871" y="549"/>
                  <a:pt x="884" y="578"/>
                  <a:pt x="890" y="609"/>
                </a:cubicBezTo>
                <a:cubicBezTo>
                  <a:pt x="902" y="666"/>
                  <a:pt x="900" y="718"/>
                  <a:pt x="918" y="773"/>
                </a:cubicBezTo>
                <a:cubicBezTo>
                  <a:pt x="910" y="845"/>
                  <a:pt x="904" y="901"/>
                  <a:pt x="827" y="927"/>
                </a:cubicBezTo>
                <a:cubicBezTo>
                  <a:pt x="803" y="935"/>
                  <a:pt x="778" y="940"/>
                  <a:pt x="754" y="946"/>
                </a:cubicBezTo>
                <a:cubicBezTo>
                  <a:pt x="742" y="949"/>
                  <a:pt x="718" y="955"/>
                  <a:pt x="718" y="955"/>
                </a:cubicBezTo>
                <a:cubicBezTo>
                  <a:pt x="668" y="954"/>
                  <a:pt x="462" y="965"/>
                  <a:pt x="354" y="937"/>
                </a:cubicBezTo>
                <a:cubicBezTo>
                  <a:pt x="316" y="927"/>
                  <a:pt x="272" y="891"/>
                  <a:pt x="245" y="864"/>
                </a:cubicBezTo>
                <a:cubicBezTo>
                  <a:pt x="231" y="850"/>
                  <a:pt x="192" y="818"/>
                  <a:pt x="227" y="8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Freeform 47"/>
          <p:cNvSpPr>
            <a:spLocks/>
          </p:cNvSpPr>
          <p:nvPr/>
        </p:nvSpPr>
        <p:spPr bwMode="auto">
          <a:xfrm>
            <a:off x="3862389" y="2578100"/>
            <a:ext cx="1379537" cy="1862138"/>
          </a:xfrm>
          <a:custGeom>
            <a:avLst/>
            <a:gdLst>
              <a:gd name="T0" fmla="*/ 2147483647 w 869"/>
              <a:gd name="T1" fmla="*/ 2147483647 h 1173"/>
              <a:gd name="T2" fmla="*/ 2147483647 w 869"/>
              <a:gd name="T3" fmla="*/ 2147483647 h 1173"/>
              <a:gd name="T4" fmla="*/ 2147483647 w 869"/>
              <a:gd name="T5" fmla="*/ 2147483647 h 1173"/>
              <a:gd name="T6" fmla="*/ 2147483647 w 869"/>
              <a:gd name="T7" fmla="*/ 2147483647 h 1173"/>
              <a:gd name="T8" fmla="*/ 2147483647 w 869"/>
              <a:gd name="T9" fmla="*/ 2147483647 h 1173"/>
              <a:gd name="T10" fmla="*/ 2147483647 w 869"/>
              <a:gd name="T11" fmla="*/ 2147483647 h 1173"/>
              <a:gd name="T12" fmla="*/ 2147483647 w 869"/>
              <a:gd name="T13" fmla="*/ 2147483647 h 1173"/>
              <a:gd name="T14" fmla="*/ 2147483647 w 869"/>
              <a:gd name="T15" fmla="*/ 2147483647 h 1173"/>
              <a:gd name="T16" fmla="*/ 2147483647 w 869"/>
              <a:gd name="T17" fmla="*/ 2147483647 h 1173"/>
              <a:gd name="T18" fmla="*/ 0 w 869"/>
              <a:gd name="T19" fmla="*/ 2147483647 h 1173"/>
              <a:gd name="T20" fmla="*/ 2147483647 w 869"/>
              <a:gd name="T21" fmla="*/ 2147483647 h 1173"/>
              <a:gd name="T22" fmla="*/ 2147483647 w 869"/>
              <a:gd name="T23" fmla="*/ 2147483647 h 1173"/>
              <a:gd name="T24" fmla="*/ 2147483647 w 869"/>
              <a:gd name="T25" fmla="*/ 2147483647 h 1173"/>
              <a:gd name="T26" fmla="*/ 2147483647 w 869"/>
              <a:gd name="T27" fmla="*/ 2147483647 h 1173"/>
              <a:gd name="T28" fmla="*/ 2147483647 w 869"/>
              <a:gd name="T29" fmla="*/ 2147483647 h 1173"/>
              <a:gd name="T30" fmla="*/ 2147483647 w 869"/>
              <a:gd name="T31" fmla="*/ 2147483647 h 1173"/>
              <a:gd name="T32" fmla="*/ 2147483647 w 869"/>
              <a:gd name="T33" fmla="*/ 0 h 1173"/>
              <a:gd name="T34" fmla="*/ 2147483647 w 869"/>
              <a:gd name="T35" fmla="*/ 2147483647 h 1173"/>
              <a:gd name="T36" fmla="*/ 2147483647 w 869"/>
              <a:gd name="T37" fmla="*/ 2147483647 h 1173"/>
              <a:gd name="T38" fmla="*/ 2147483647 w 869"/>
              <a:gd name="T39" fmla="*/ 2147483647 h 1173"/>
              <a:gd name="T40" fmla="*/ 2147483647 w 869"/>
              <a:gd name="T41" fmla="*/ 2147483647 h 1173"/>
              <a:gd name="T42" fmla="*/ 2147483647 w 869"/>
              <a:gd name="T43" fmla="*/ 2147483647 h 1173"/>
              <a:gd name="T44" fmla="*/ 2147483647 w 869"/>
              <a:gd name="T45" fmla="*/ 2147483647 h 1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69"/>
              <a:gd name="T70" fmla="*/ 0 h 1173"/>
              <a:gd name="T71" fmla="*/ 869 w 869"/>
              <a:gd name="T72" fmla="*/ 1173 h 1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69" h="1173">
                <a:moveTo>
                  <a:pt x="754" y="791"/>
                </a:moveTo>
                <a:cubicBezTo>
                  <a:pt x="743" y="846"/>
                  <a:pt x="731" y="899"/>
                  <a:pt x="699" y="945"/>
                </a:cubicBezTo>
                <a:cubicBezTo>
                  <a:pt x="684" y="991"/>
                  <a:pt x="669" y="1036"/>
                  <a:pt x="654" y="1082"/>
                </a:cubicBezTo>
                <a:cubicBezTo>
                  <a:pt x="648" y="1100"/>
                  <a:pt x="649" y="1122"/>
                  <a:pt x="636" y="1136"/>
                </a:cubicBezTo>
                <a:cubicBezTo>
                  <a:pt x="630" y="1142"/>
                  <a:pt x="626" y="1151"/>
                  <a:pt x="618" y="1155"/>
                </a:cubicBezTo>
                <a:cubicBezTo>
                  <a:pt x="601" y="1164"/>
                  <a:pt x="563" y="1173"/>
                  <a:pt x="563" y="1173"/>
                </a:cubicBezTo>
                <a:cubicBezTo>
                  <a:pt x="471" y="1168"/>
                  <a:pt x="379" y="1170"/>
                  <a:pt x="290" y="1145"/>
                </a:cubicBezTo>
                <a:cubicBezTo>
                  <a:pt x="231" y="1129"/>
                  <a:pt x="182" y="1097"/>
                  <a:pt x="127" y="1073"/>
                </a:cubicBezTo>
                <a:cubicBezTo>
                  <a:pt x="93" y="1058"/>
                  <a:pt x="60" y="1039"/>
                  <a:pt x="36" y="1009"/>
                </a:cubicBezTo>
                <a:cubicBezTo>
                  <a:pt x="23" y="992"/>
                  <a:pt x="0" y="955"/>
                  <a:pt x="0" y="955"/>
                </a:cubicBezTo>
                <a:cubicBezTo>
                  <a:pt x="11" y="805"/>
                  <a:pt x="33" y="644"/>
                  <a:pt x="81" y="500"/>
                </a:cubicBezTo>
                <a:cubicBezTo>
                  <a:pt x="92" y="412"/>
                  <a:pt x="99" y="324"/>
                  <a:pt x="109" y="236"/>
                </a:cubicBezTo>
                <a:cubicBezTo>
                  <a:pt x="113" y="197"/>
                  <a:pt x="118" y="176"/>
                  <a:pt x="154" y="164"/>
                </a:cubicBezTo>
                <a:cubicBezTo>
                  <a:pt x="193" y="123"/>
                  <a:pt x="147" y="165"/>
                  <a:pt x="200" y="136"/>
                </a:cubicBezTo>
                <a:cubicBezTo>
                  <a:pt x="241" y="114"/>
                  <a:pt x="266" y="87"/>
                  <a:pt x="309" y="73"/>
                </a:cubicBezTo>
                <a:cubicBezTo>
                  <a:pt x="343" y="37"/>
                  <a:pt x="308" y="68"/>
                  <a:pt x="354" y="45"/>
                </a:cubicBezTo>
                <a:cubicBezTo>
                  <a:pt x="383" y="30"/>
                  <a:pt x="395" y="11"/>
                  <a:pt x="427" y="0"/>
                </a:cubicBezTo>
                <a:cubicBezTo>
                  <a:pt x="520" y="23"/>
                  <a:pt x="626" y="29"/>
                  <a:pt x="709" y="82"/>
                </a:cubicBezTo>
                <a:cubicBezTo>
                  <a:pt x="738" y="125"/>
                  <a:pt x="765" y="172"/>
                  <a:pt x="809" y="200"/>
                </a:cubicBezTo>
                <a:cubicBezTo>
                  <a:pt x="821" y="218"/>
                  <a:pt x="838" y="234"/>
                  <a:pt x="845" y="255"/>
                </a:cubicBezTo>
                <a:cubicBezTo>
                  <a:pt x="851" y="273"/>
                  <a:pt x="863" y="309"/>
                  <a:pt x="863" y="309"/>
                </a:cubicBezTo>
                <a:cubicBezTo>
                  <a:pt x="858" y="436"/>
                  <a:pt x="869" y="596"/>
                  <a:pt x="790" y="709"/>
                </a:cubicBezTo>
                <a:cubicBezTo>
                  <a:pt x="787" y="717"/>
                  <a:pt x="776" y="791"/>
                  <a:pt x="754" y="79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8"/>
          <p:cNvSpPr>
            <a:spLocks noChangeShapeType="1"/>
          </p:cNvSpPr>
          <p:nvPr/>
        </p:nvSpPr>
        <p:spPr bwMode="auto">
          <a:xfrm flipV="1">
            <a:off x="3200400" y="3095625"/>
            <a:ext cx="838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5" name="Text Box 49"/>
          <p:cNvSpPr txBox="1">
            <a:spLocks noChangeArrowheads="1"/>
          </p:cNvSpPr>
          <p:nvPr/>
        </p:nvSpPr>
        <p:spPr bwMode="auto">
          <a:xfrm>
            <a:off x="2286000" y="3324226"/>
            <a:ext cx="113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11306" name="Line 50"/>
          <p:cNvSpPr>
            <a:spLocks noChangeShapeType="1"/>
          </p:cNvSpPr>
          <p:nvPr/>
        </p:nvSpPr>
        <p:spPr bwMode="auto">
          <a:xfrm flipV="1">
            <a:off x="8153400" y="4772025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8915401" y="4467226"/>
            <a:ext cx="124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outliers</a:t>
            </a:r>
          </a:p>
        </p:txBody>
      </p:sp>
      <p:sp>
        <p:nvSpPr>
          <p:cNvPr id="11308" name="AutoShape 57"/>
          <p:cNvSpPr>
            <a:spLocks noChangeArrowheads="1"/>
          </p:cNvSpPr>
          <p:nvPr/>
        </p:nvSpPr>
        <p:spPr bwMode="auto">
          <a:xfrm>
            <a:off x="8610601" y="41624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9" name="Line 58"/>
          <p:cNvSpPr>
            <a:spLocks noChangeShapeType="1"/>
          </p:cNvSpPr>
          <p:nvPr/>
        </p:nvSpPr>
        <p:spPr bwMode="auto">
          <a:xfrm>
            <a:off x="8458200" y="4238625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10" name="Line 59"/>
          <p:cNvSpPr>
            <a:spLocks noChangeShapeType="1"/>
          </p:cNvSpPr>
          <p:nvPr/>
        </p:nvSpPr>
        <p:spPr bwMode="auto">
          <a:xfrm>
            <a:off x="8686800" y="4314825"/>
            <a:ext cx="228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277814"/>
            <a:ext cx="8004175" cy="1036637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z="4000"/>
              <a:t>Requirements of Clustering in Data Mining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Scalability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Ability to deal with different types of attributes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Discovery of clusters with arbitrary shape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Minimal requirements for domain knowledge to determine input parameters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Able to deal with noise and outliers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Insensitive to order of input records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High dimensionality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Incorporation of user-specified constraints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Interpretability and usability</a:t>
            </a:r>
          </a:p>
        </p:txBody>
      </p:sp>
    </p:spTree>
    <p:extLst>
      <p:ext uri="{BB962C8B-B14F-4D97-AF65-F5344CB8AC3E}">
        <p14:creationId xmlns:p14="http://schemas.microsoft.com/office/powerpoint/2010/main" val="158390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5126038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229600" cy="4530725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data</a:t>
            </a:r>
            <a:r>
              <a:rPr lang="en-US" altLang="en-US" dirty="0" smtClean="0"/>
              <a:t> matrix</a:t>
            </a:r>
          </a:p>
          <a:p>
            <a:pPr lvl="1"/>
            <a:r>
              <a:rPr lang="en-US" altLang="en-US" dirty="0" smtClean="0"/>
              <a:t>(two modes)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dissimilarity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distance</a:t>
            </a:r>
            <a:r>
              <a:rPr lang="en-US" altLang="en-US" dirty="0" smtClean="0"/>
              <a:t>	matrix</a:t>
            </a:r>
          </a:p>
          <a:p>
            <a:pPr lvl="1"/>
            <a:r>
              <a:rPr lang="en-US" altLang="en-US" dirty="0" smtClean="0"/>
              <a:t>(one mode)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781800" y="1916114"/>
          <a:ext cx="312420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916114"/>
                        <a:ext cx="312420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781800" y="4354514"/>
          <a:ext cx="34290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54514"/>
                        <a:ext cx="34290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1" y="2702913"/>
            <a:ext cx="255198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the “classic” data input</a:t>
            </a: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 rot="5400000">
            <a:off x="8153400" y="1633581"/>
            <a:ext cx="381000" cy="466639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315200" y="1371600"/>
            <a:ext cx="237244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attributes/dimensions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5574747" y="2732531"/>
            <a:ext cx="159178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tuples/objects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6553200" y="2711494"/>
            <a:ext cx="304800" cy="466639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124200" y="4976811"/>
            <a:ext cx="36576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Assuming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simmetric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distance d(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i,j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 = d(j,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>
            <a:off x="8229600" y="4159294"/>
            <a:ext cx="381000" cy="466639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924800" y="3897313"/>
            <a:ext cx="91050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  <p:sp>
        <p:nvSpPr>
          <p:cNvPr id="12302" name="AutoShape 14"/>
          <p:cNvSpPr>
            <a:spLocks/>
          </p:cNvSpPr>
          <p:nvPr/>
        </p:nvSpPr>
        <p:spPr bwMode="auto">
          <a:xfrm>
            <a:off x="6553200" y="5138781"/>
            <a:ext cx="304800" cy="466639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-5400000">
            <a:off x="5915385" y="5127274"/>
            <a:ext cx="91050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395811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8001000" cy="8382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Measuring Similarity in Clustering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458200" cy="51816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Dissimilarity/Similarity metric: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/>
              <a:t>The dissimilarity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 between two objects </a:t>
            </a:r>
            <a:r>
              <a:rPr lang="en-US" sz="2000" i="1"/>
              <a:t>i </a:t>
            </a:r>
            <a:r>
              <a:rPr lang="en-US" sz="2000"/>
              <a:t>and </a:t>
            </a:r>
            <a:r>
              <a:rPr lang="en-US" sz="2000" i="1"/>
              <a:t>j </a:t>
            </a:r>
            <a:r>
              <a:rPr lang="en-US" sz="2000"/>
              <a:t>is expressed in terms of a </a:t>
            </a:r>
            <a:r>
              <a:rPr lang="en-US" sz="2000">
                <a:solidFill>
                  <a:srgbClr val="FF0000"/>
                </a:solidFill>
              </a:rPr>
              <a:t>distance function</a:t>
            </a:r>
            <a:r>
              <a:rPr lang="en-US" sz="2000"/>
              <a:t>, which is typically a </a:t>
            </a: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</a:t>
            </a:r>
            <a:r>
              <a:rPr lang="en-US" sz="2000"/>
              <a:t>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0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non-negativity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i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=0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isolation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=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j, i</a:t>
            </a:r>
            <a:r>
              <a:rPr lang="en-US" sz="2000"/>
              <a:t>)</a:t>
            </a:r>
            <a:r>
              <a:rPr lang="en-US" sz="2000">
                <a:sym typeface="Symbol" pitchFamily="18" charset="2"/>
              </a:rPr>
              <a:t> (</a:t>
            </a:r>
            <a:r>
              <a:rPr lang="en-US" sz="2000">
                <a:solidFill>
                  <a:srgbClr val="0000FF"/>
                </a:solidFill>
                <a:sym typeface="Symbol" pitchFamily="18" charset="2"/>
              </a:rPr>
              <a:t>symmetry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j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≤ 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i, h</a:t>
            </a:r>
            <a:r>
              <a:rPr lang="en-US" sz="2000"/>
              <a:t>)+</a:t>
            </a:r>
            <a:r>
              <a:rPr lang="en-US" sz="2000" i="1"/>
              <a:t>d</a:t>
            </a:r>
            <a:r>
              <a:rPr lang="en-US" sz="2000"/>
              <a:t>(</a:t>
            </a:r>
            <a:r>
              <a:rPr lang="en-US" sz="2000" i="1"/>
              <a:t>h, j</a:t>
            </a:r>
            <a:r>
              <a:rPr lang="en-US" sz="2000"/>
              <a:t>) (</a:t>
            </a:r>
            <a:r>
              <a:rPr lang="en-US" sz="2000">
                <a:solidFill>
                  <a:srgbClr val="0000FF"/>
                </a:solidFill>
              </a:rPr>
              <a:t>triangular inequality</a:t>
            </a:r>
            <a:r>
              <a:rPr lang="en-US" sz="2000"/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The definitions of distance functions are usually different for </a:t>
            </a:r>
            <a:r>
              <a:rPr lang="en-US" sz="2400">
                <a:solidFill>
                  <a:srgbClr val="0000FF"/>
                </a:solidFill>
              </a:rPr>
              <a:t>interval-scaled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boolean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categorical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ordinal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ratio-scaled</a:t>
            </a:r>
            <a:r>
              <a:rPr lang="en-US" sz="2400"/>
              <a:t> variables.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/>
              <a:t>Weights may be associated with different variables based on applications and data semantics.</a:t>
            </a:r>
            <a:endParaRPr lang="en-US" sz="24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36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533401"/>
            <a:ext cx="7707313" cy="8286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Type of data in cluster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7924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en-US" sz="1800" u="sng"/>
              <a:t>Interval-scaled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salary, height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Binary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gender (M/F), has_cancer(T/F)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Nominal (categorical)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religion (Christian, Muslim, Buddhist, Hindu,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Ordinal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e.g., military rank (soldier, sergeant, lutenant, captain,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Ratio-scaled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population growth (1,10,100,1000,...)</a:t>
            </a:r>
          </a:p>
          <a:p>
            <a:pPr>
              <a:lnSpc>
                <a:spcPct val="140000"/>
              </a:lnSpc>
            </a:pPr>
            <a:r>
              <a:rPr lang="en-US" altLang="en-US" sz="1800" u="sng"/>
              <a:t>Variables of mixed types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multiple attributes with various types</a:t>
            </a:r>
          </a:p>
        </p:txBody>
      </p:sp>
    </p:spTree>
    <p:extLst>
      <p:ext uri="{BB962C8B-B14F-4D97-AF65-F5344CB8AC3E}">
        <p14:creationId xmlns:p14="http://schemas.microsoft.com/office/powerpoint/2010/main" val="20758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Similarity and Dissimilarity Between Objects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u="sng" dirty="0"/>
              <a:t>Distance metrics</a:t>
            </a:r>
            <a:r>
              <a:rPr lang="en-US" altLang="en-US" sz="2400" dirty="0"/>
              <a:t> are normally used to measure the </a:t>
            </a:r>
            <a:r>
              <a:rPr lang="en-US" altLang="en-US" sz="2400" u="sng" dirty="0"/>
              <a:t>similarity</a:t>
            </a:r>
            <a:r>
              <a:rPr lang="en-US" altLang="en-US" sz="2400" dirty="0"/>
              <a:t> or </a:t>
            </a:r>
            <a:r>
              <a:rPr lang="en-US" altLang="en-US" sz="2400" u="sng" dirty="0"/>
              <a:t>dissimilarity</a:t>
            </a:r>
            <a:r>
              <a:rPr lang="en-US" altLang="en-US" sz="2400" dirty="0"/>
              <a:t> between two data objects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The most popular conform to </a:t>
            </a:r>
            <a:r>
              <a:rPr lang="en-US" altLang="en-US" sz="2400" i="1" dirty="0" err="1">
                <a:solidFill>
                  <a:srgbClr val="0000FF"/>
                </a:solidFill>
              </a:rPr>
              <a:t>Minkowski</a:t>
            </a:r>
            <a:r>
              <a:rPr lang="en-US" altLang="en-US" sz="2400" i="1" dirty="0"/>
              <a:t> distance</a:t>
            </a:r>
            <a:r>
              <a:rPr lang="en-US" altLang="en-US" sz="2400" dirty="0"/>
              <a:t>: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where  </a:t>
            </a:r>
            <a:r>
              <a:rPr lang="en-US" altLang="en-US" sz="2000" i="1" dirty="0" err="1"/>
              <a:t>i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i2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in</a:t>
            </a:r>
            <a:r>
              <a:rPr lang="en-US" altLang="en-US" sz="2000" dirty="0"/>
              <a:t>) and</a:t>
            </a:r>
            <a:r>
              <a:rPr lang="en-US" altLang="en-US" sz="2000" i="1" dirty="0"/>
              <a:t> j</a:t>
            </a:r>
            <a:r>
              <a:rPr lang="en-US" altLang="en-US" sz="2000" dirty="0"/>
              <a:t> = (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j1</a:t>
            </a:r>
            <a:r>
              <a:rPr lang="en-US" altLang="en-US" sz="2000" dirty="0"/>
              <a:t>, </a:t>
            </a:r>
            <a:r>
              <a:rPr lang="en-US" altLang="en-US" sz="2000" i="1" dirty="0"/>
              <a:t>x</a:t>
            </a:r>
            <a:r>
              <a:rPr lang="en-US" altLang="en-US" sz="2000" baseline="-25000" dirty="0"/>
              <a:t>j2</a:t>
            </a:r>
            <a:r>
              <a:rPr lang="en-US" altLang="en-US" sz="2000" dirty="0"/>
              <a:t>, …, </a:t>
            </a:r>
            <a:r>
              <a:rPr lang="en-US" altLang="en-US" sz="2000" i="1" dirty="0" err="1"/>
              <a:t>x</a:t>
            </a:r>
            <a:r>
              <a:rPr lang="en-US" altLang="en-US" sz="2000" baseline="-25000" dirty="0" err="1"/>
              <a:t>jn</a:t>
            </a:r>
            <a:r>
              <a:rPr lang="en-US" altLang="en-US" sz="2000" dirty="0"/>
              <a:t>) are two </a:t>
            </a:r>
            <a:r>
              <a:rPr lang="en-US" altLang="en-US" sz="2000" i="1" dirty="0"/>
              <a:t>n</a:t>
            </a:r>
            <a:r>
              <a:rPr lang="en-US" altLang="en-US" sz="2000" dirty="0"/>
              <a:t>-dimensional data objects, and </a:t>
            </a:r>
            <a:r>
              <a:rPr lang="en-US" altLang="en-US" sz="2000" i="1" dirty="0"/>
              <a:t>p</a:t>
            </a:r>
            <a:r>
              <a:rPr lang="en-US" altLang="en-US" sz="2000" dirty="0"/>
              <a:t> is a positive integer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If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</a:t>
            </a:r>
            <a:r>
              <a:rPr lang="en-US" altLang="en-US" sz="2400" i="1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is the </a:t>
            </a:r>
            <a:r>
              <a:rPr lang="en-US" altLang="en-US" sz="2400" dirty="0">
                <a:solidFill>
                  <a:srgbClr val="0000FF"/>
                </a:solidFill>
              </a:rPr>
              <a:t>Manhattan (or city block) </a:t>
            </a:r>
            <a:r>
              <a:rPr lang="en-US" altLang="en-US" sz="2400" dirty="0"/>
              <a:t>distance:</a:t>
            </a:r>
            <a:endParaRPr lang="en-US" altLang="en-US" sz="2400" i="1" dirty="0"/>
          </a:p>
          <a:p>
            <a:pPr>
              <a:lnSpc>
                <a:spcPct val="120000"/>
              </a:lnSpc>
            </a:pPr>
            <a:endParaRPr lang="en-US" altLang="en-US" sz="2400" i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/>
          </p:nvPr>
        </p:nvGraphicFramePr>
        <p:xfrm>
          <a:off x="3200400" y="3200400"/>
          <a:ext cx="577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5778500" imgH="749300" progId="Equation.3">
                  <p:embed/>
                </p:oleObj>
              </mc:Choice>
              <mc:Fallback>
                <p:oleObj name="Equation" r:id="rId4" imgW="57785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577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154489" y="5867400"/>
          <a:ext cx="44402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4216400" imgH="431800" progId="Equation.3">
                  <p:embed/>
                </p:oleObj>
              </mc:Choice>
              <mc:Fallback>
                <p:oleObj name="Equation" r:id="rId6" imgW="421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9" y="5867400"/>
                        <a:ext cx="44402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65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Similarity and Dissimilarity Between Objects (Cont.)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i="1" dirty="0" smtClean="0"/>
              <a:t>If p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2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L</a:t>
            </a:r>
            <a:r>
              <a:rPr lang="en-US" altLang="en-US" baseline="-25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the Euclidean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Properties</a:t>
            </a:r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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i,i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j,i</a:t>
            </a:r>
            <a:r>
              <a:rPr lang="en-US" altLang="en-US" i="1" dirty="0" smtClean="0"/>
              <a:t>)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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i,k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k,j</a:t>
            </a:r>
            <a:r>
              <a:rPr lang="en-US" altLang="en-US" i="1" dirty="0" smtClean="0"/>
              <a:t>)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</a:pPr>
            <a:r>
              <a:rPr lang="en-US" altLang="en-US" dirty="0" smtClean="0"/>
              <a:t>Also one can use weighted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594100" y="2133601"/>
          <a:ext cx="4992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4991100" imgH="584200" progId="Equation.3">
                  <p:embed/>
                </p:oleObj>
              </mc:Choice>
              <mc:Fallback>
                <p:oleObj name="Equation" r:id="rId4" imgW="49911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133601"/>
                        <a:ext cx="4992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extLst/>
          </p:nvPr>
        </p:nvGraphicFramePr>
        <p:xfrm>
          <a:off x="3028950" y="4800601"/>
          <a:ext cx="59451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6" imgW="5943600" imgH="584200" progId="Equation.3">
                  <p:embed/>
                </p:oleObj>
              </mc:Choice>
              <mc:Fallback>
                <p:oleObj name="Equation" r:id="rId6" imgW="5943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800601"/>
                        <a:ext cx="59451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81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297738" cy="7064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000" dirty="0"/>
              <a:t>A binary variable has two states: 0 absent, 1 present</a:t>
            </a:r>
          </a:p>
          <a:p>
            <a:pPr>
              <a:lnSpc>
                <a:spcPct val="13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0000FF"/>
                </a:solidFill>
              </a:rPr>
              <a:t>contingency table</a:t>
            </a:r>
            <a:r>
              <a:rPr lang="en-US" altLang="en-US" sz="2000" dirty="0"/>
              <a:t> for binary data</a:t>
            </a:r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r>
              <a:rPr lang="en-US" altLang="en-US" sz="2000" dirty="0"/>
              <a:t>Simple </a:t>
            </a:r>
            <a:r>
              <a:rPr lang="en-US" altLang="en-US" sz="2000" dirty="0">
                <a:solidFill>
                  <a:srgbClr val="0000FF"/>
                </a:solidFill>
              </a:rPr>
              <a:t>matching coefficient</a:t>
            </a:r>
            <a:r>
              <a:rPr lang="en-US" altLang="en-US" sz="2000" dirty="0"/>
              <a:t> distance (invariant, if the binary variable is </a:t>
            </a:r>
            <a:r>
              <a:rPr lang="en-US" altLang="en-US" sz="2000" i="1" u="sng" dirty="0"/>
              <a:t>symmetric</a:t>
            </a:r>
            <a:r>
              <a:rPr lang="en-US" altLang="en-US" sz="2000" dirty="0"/>
              <a:t>):</a:t>
            </a:r>
          </a:p>
          <a:p>
            <a:pPr>
              <a:lnSpc>
                <a:spcPct val="130000"/>
              </a:lnSpc>
            </a:pPr>
            <a:endParaRPr lang="en-US" altLang="en-US" sz="2000" dirty="0"/>
          </a:p>
          <a:p>
            <a:pPr>
              <a:lnSpc>
                <a:spcPct val="130000"/>
              </a:lnSpc>
            </a:pPr>
            <a:r>
              <a:rPr lang="en-US" altLang="en-US" sz="2000" dirty="0" err="1">
                <a:solidFill>
                  <a:srgbClr val="0000FF"/>
                </a:solidFill>
              </a:rPr>
              <a:t>Jaccard</a:t>
            </a:r>
            <a:r>
              <a:rPr lang="en-US" altLang="en-US" sz="2000" dirty="0">
                <a:solidFill>
                  <a:srgbClr val="0000FF"/>
                </a:solidFill>
              </a:rPr>
              <a:t> coefficient</a:t>
            </a:r>
            <a:r>
              <a:rPr lang="en-US" altLang="en-US" sz="2000" dirty="0"/>
              <a:t> distance (</a:t>
            </a:r>
            <a:r>
              <a:rPr lang="en-US" altLang="en-US" sz="2000" dirty="0" err="1"/>
              <a:t>noninvariant</a:t>
            </a:r>
            <a:r>
              <a:rPr lang="en-US" altLang="en-US" sz="2000" dirty="0"/>
              <a:t> if the binary variable is </a:t>
            </a:r>
            <a:r>
              <a:rPr lang="en-US" altLang="en-US" sz="2000" i="1" u="sng" dirty="0"/>
              <a:t>asymmetric</a:t>
            </a:r>
            <a:r>
              <a:rPr lang="en-US" altLang="en-US" sz="2000" dirty="0"/>
              <a:t>):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638800" y="4648200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4" imgW="2006600" imgH="482600" progId="Equation.3">
                  <p:embed/>
                </p:oleObj>
              </mc:Choice>
              <mc:Fallback>
                <p:oleObj name="Equation" r:id="rId4" imgW="2006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5562600" y="5791200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6" imgW="1701800" imgH="482600" progId="Equation.3">
                  <p:embed/>
                </p:oleObj>
              </mc:Choice>
              <mc:Fallback>
                <p:oleObj name="Equation" r:id="rId6" imgW="1701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91200"/>
                        <a:ext cx="2552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4800600" y="1905000"/>
            <a:ext cx="5486400" cy="2286000"/>
            <a:chOff x="1968" y="1248"/>
            <a:chExt cx="3456" cy="1440"/>
          </a:xfrm>
        </p:grpSpPr>
        <p:graphicFrame>
          <p:nvGraphicFramePr>
            <p:cNvPr id="17416" name="Object 5"/>
            <p:cNvGraphicFramePr>
              <a:graphicFrameLocks noChangeAspect="1"/>
            </p:cNvGraphicFramePr>
            <p:nvPr/>
          </p:nvGraphicFramePr>
          <p:xfrm>
            <a:off x="2889" y="1536"/>
            <a:ext cx="1806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Equation" r:id="rId8" imgW="2514600" imgH="1447800" progId="Equation.3">
                    <p:embed/>
                  </p:oleObj>
                </mc:Choice>
                <mc:Fallback>
                  <p:oleObj name="Equation" r:id="rId8" imgW="2514600" imgH="144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536"/>
                          <a:ext cx="1806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352" y="172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3312" y="14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968" y="206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i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3696" y="1248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2041525" y="2528889"/>
            <a:ext cx="1898212" cy="8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i= (0011101001)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J=(1001100110)</a:t>
            </a:r>
          </a:p>
        </p:txBody>
      </p:sp>
    </p:spTree>
    <p:extLst>
      <p:ext uri="{BB962C8B-B14F-4D97-AF65-F5344CB8AC3E}">
        <p14:creationId xmlns:p14="http://schemas.microsoft.com/office/powerpoint/2010/main" val="274713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297738" cy="7064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/>
              <a:t>Another approach is to define the </a:t>
            </a:r>
            <a:r>
              <a:rPr lang="en-US" altLang="en-US" sz="2400">
                <a:solidFill>
                  <a:srgbClr val="FF0000"/>
                </a:solidFill>
              </a:rPr>
              <a:t>similarity</a:t>
            </a:r>
            <a:r>
              <a:rPr lang="en-US" altLang="en-US" sz="2400"/>
              <a:t> of two objects and not their </a:t>
            </a:r>
            <a:r>
              <a:rPr lang="en-US" altLang="en-US" sz="2400">
                <a:solidFill>
                  <a:srgbClr val="FF0000"/>
                </a:solidFill>
              </a:rPr>
              <a:t>distance</a:t>
            </a:r>
            <a:r>
              <a:rPr lang="en-US" altLang="en-US" sz="2400"/>
              <a:t>.</a:t>
            </a:r>
          </a:p>
          <a:p>
            <a:pPr>
              <a:lnSpc>
                <a:spcPct val="130000"/>
              </a:lnSpc>
            </a:pPr>
            <a:r>
              <a:rPr lang="en-US" altLang="en-US" sz="2400"/>
              <a:t>In that case we have the following: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Simple </a:t>
            </a:r>
            <a:r>
              <a:rPr lang="en-US" altLang="en-US" sz="2000">
                <a:solidFill>
                  <a:srgbClr val="0000FF"/>
                </a:solidFill>
              </a:rPr>
              <a:t>matching coefficient</a:t>
            </a:r>
            <a:r>
              <a:rPr lang="en-US" altLang="en-US" sz="2000"/>
              <a:t> similarity: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>
              <a:lnSpc>
                <a:spcPct val="130000"/>
              </a:lnSpc>
            </a:pPr>
            <a:r>
              <a:rPr lang="en-US" altLang="en-US" sz="2000">
                <a:solidFill>
                  <a:srgbClr val="0000FF"/>
                </a:solidFill>
              </a:rPr>
              <a:t>Jaccard coefficient </a:t>
            </a:r>
            <a:r>
              <a:rPr lang="en-US" altLang="en-US" sz="2000"/>
              <a:t>similarity: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096000" y="342900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1955800" imgH="482600" progId="Equation.3">
                  <p:embed/>
                </p:oleObj>
              </mc:Choice>
              <mc:Fallback>
                <p:oleObj name="Equation" r:id="rId4" imgW="195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172200" y="4495801"/>
          <a:ext cx="2438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6" imgW="1625600" imgH="419100" progId="Equation.3">
                  <p:embed/>
                </p:oleObj>
              </mc:Choice>
              <mc:Fallback>
                <p:oleObj name="Equation" r:id="rId6" imgW="162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1"/>
                        <a:ext cx="2438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2514600" y="5284789"/>
            <a:ext cx="352660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Note that:  s(i,j) = 1 – d(i,j)</a:t>
            </a:r>
          </a:p>
        </p:txBody>
      </p:sp>
    </p:spTree>
    <p:extLst>
      <p:ext uri="{BB962C8B-B14F-4D97-AF65-F5344CB8AC3E}">
        <p14:creationId xmlns:p14="http://schemas.microsoft.com/office/powerpoint/2010/main" val="284988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67818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 </a:t>
            </a:r>
            <a:r>
              <a:rPr lang="en-AU" altLang="zh-TW" smtClean="0"/>
              <a:t>Cluster Analysis</a:t>
            </a:r>
            <a:endParaRPr lang="en-US" altLang="en-US" smtClean="0"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924800" cy="46482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What is Cluster Analysis?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Types of Data in Cluster Analysis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 Categorization of Major Clustering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Partitioning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Hierarchical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Density-Based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Grid-Based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Subspace Clustering/Bi-clustering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Model-Based Clustering</a:t>
            </a:r>
          </a:p>
        </p:txBody>
      </p:sp>
    </p:spTree>
    <p:extLst>
      <p:ext uri="{BB962C8B-B14F-4D97-AF65-F5344CB8AC3E}">
        <p14:creationId xmlns:p14="http://schemas.microsoft.com/office/powerpoint/2010/main" val="39109622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Dissimilarity between Binary Variables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8077200" cy="4876800"/>
          </a:xfrm>
        </p:spPr>
        <p:txBody>
          <a:bodyPr/>
          <a:lstStyle/>
          <a:p>
            <a:r>
              <a:rPr lang="en-US" altLang="en-US" sz="2400"/>
              <a:t>Example (</a:t>
            </a:r>
            <a:r>
              <a:rPr lang="en-US" altLang="en-US" sz="2400">
                <a:solidFill>
                  <a:srgbClr val="FF0000"/>
                </a:solidFill>
              </a:rPr>
              <a:t>Jaccard coefficient</a:t>
            </a:r>
            <a:r>
              <a:rPr lang="en-US" altLang="en-US" sz="2400"/>
              <a:t>)</a:t>
            </a:r>
          </a:p>
          <a:p>
            <a:endParaRPr lang="en-US" altLang="en-US" sz="2400"/>
          </a:p>
          <a:p>
            <a:endParaRPr lang="en-US" altLang="en-US" sz="2400"/>
          </a:p>
          <a:p>
            <a:pPr lvl="1"/>
            <a:endParaRPr lang="en-US" altLang="en-US" sz="2000"/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all attributes are asymmetric binary</a:t>
            </a:r>
          </a:p>
          <a:p>
            <a:pPr lvl="1"/>
            <a:r>
              <a:rPr lang="en-US" altLang="en-US" sz="1800"/>
              <a:t>1 denotes presence or positive test</a:t>
            </a:r>
          </a:p>
          <a:p>
            <a:pPr lvl="1"/>
            <a:r>
              <a:rPr lang="en-US" altLang="en-US" sz="1800"/>
              <a:t>0 denotes absence or negative test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663826" y="2138364"/>
          <a:ext cx="683577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6" y="2138364"/>
                        <a:ext cx="683577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429000" y="4648200"/>
          <a:ext cx="4114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41148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49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686800" cy="914400"/>
          </a:xfrm>
        </p:spPr>
        <p:txBody>
          <a:bodyPr/>
          <a:lstStyle/>
          <a:p>
            <a:r>
              <a:rPr lang="en-US" altLang="en-US" smtClean="0"/>
              <a:t>A simpler definition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763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Each variable is mapped to a bitmap (binary vector)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/>
              <a:t>Jack:	101000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Mary:	101010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Jim:	110000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Simple match distance: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Jaccard coefficient:</a:t>
            </a:r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2667001" y="2057400"/>
          <a:ext cx="68357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057400"/>
                        <a:ext cx="68357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3810001" y="4953001"/>
          <a:ext cx="48879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6" imgW="2921000" imgH="393700" progId="Equation.3">
                  <p:embed/>
                </p:oleObj>
              </mc:Choice>
              <mc:Fallback>
                <p:oleObj name="Equation" r:id="rId6" imgW="292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4953001"/>
                        <a:ext cx="48879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4"/>
          <p:cNvGraphicFramePr>
            <a:graphicFrameLocks noChangeAspect="1"/>
          </p:cNvGraphicFramePr>
          <p:nvPr/>
        </p:nvGraphicFramePr>
        <p:xfrm>
          <a:off x="3662364" y="6019800"/>
          <a:ext cx="3508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8" imgW="2095500" imgH="419100" progId="Equation.3">
                  <p:embed/>
                </p:oleObj>
              </mc:Choice>
              <mc:Fallback>
                <p:oleObj name="Equation" r:id="rId8" imgW="209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4" y="6019800"/>
                        <a:ext cx="3508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79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6477000" cy="8588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Variables of Mixed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8305800" cy="5105400"/>
          </a:xfrm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sz="2400"/>
              <a:t>A database may contain all the six types of variables</a:t>
            </a:r>
          </a:p>
          <a:p>
            <a:pPr lvl="1"/>
            <a:r>
              <a:rPr lang="en-US" altLang="en-US" sz="2000"/>
              <a:t>symmetric binary, asymmetric binary, nominal, ordinal, interval and ratio-scaled.</a:t>
            </a:r>
          </a:p>
          <a:p>
            <a:r>
              <a:rPr lang="en-US" altLang="en-US" sz="2400"/>
              <a:t>One may use a weighted formula to combine their effects.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114801" y="3759200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3759200"/>
                        <a:ext cx="41751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92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001000" cy="6858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Major Clustering Approaches</a:t>
            </a:r>
            <a:endParaRPr lang="en-US" altLang="en-US" sz="4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76400"/>
            <a:ext cx="89154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u="sng"/>
              <a:t>Partitioning algorithms</a:t>
            </a:r>
            <a:r>
              <a:rPr lang="en-US" altLang="en-US" sz="2200"/>
              <a:t>: Construct random partitions and then iteratively refine them by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Hierarchical algorithms</a:t>
            </a:r>
            <a:r>
              <a:rPr lang="en-US" altLang="en-US" sz="2200"/>
              <a:t>: Create a hierarchical decomposition of the set of data (or objects) using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Density-based</a:t>
            </a:r>
            <a:r>
              <a:rPr lang="en-US" altLang="en-US" sz="2200"/>
              <a:t>: based on connectivity and density functions</a:t>
            </a:r>
          </a:p>
          <a:p>
            <a:pPr>
              <a:lnSpc>
                <a:spcPct val="130000"/>
              </a:lnSpc>
            </a:pPr>
            <a:r>
              <a:rPr lang="en-US" altLang="en-US" sz="2200" u="sng"/>
              <a:t>Grid-based</a:t>
            </a:r>
            <a:r>
              <a:rPr lang="en-US" altLang="en-US" sz="2200"/>
              <a:t>: based on a multiple-level granularity structure</a:t>
            </a:r>
            <a:endParaRPr lang="en-US" altLang="en-US" sz="2200" b="1"/>
          </a:p>
          <a:p>
            <a:pPr>
              <a:lnSpc>
                <a:spcPct val="130000"/>
              </a:lnSpc>
            </a:pPr>
            <a:r>
              <a:rPr lang="en-US" altLang="en-US" sz="2200" u="sng"/>
              <a:t>Model-based</a:t>
            </a:r>
            <a:r>
              <a:rPr lang="en-US" altLang="en-US" sz="2200"/>
              <a:t>: A model is hypothesized for each of the clusters and the idea is to find the best fit of that model to each other</a:t>
            </a: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286727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4000"/>
              <a:t>Partitioning Algorithms: Basic Concept</a:t>
            </a:r>
            <a:endParaRPr lang="en-US" altLang="en-US" sz="36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8534400" cy="3200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u="sng"/>
              <a:t>Partitioning method:</a:t>
            </a:r>
            <a:r>
              <a:rPr lang="en-US" altLang="en-US" sz="2400"/>
              <a:t> Construct a partition of a database </a:t>
            </a:r>
            <a:r>
              <a:rPr lang="en-US" altLang="en-US" sz="2400" b="1" i="1"/>
              <a:t>D</a:t>
            </a:r>
            <a:r>
              <a:rPr lang="en-US" altLang="en-US" sz="2400"/>
              <a:t> of </a:t>
            </a:r>
            <a:r>
              <a:rPr lang="en-US" altLang="en-US" sz="2400" b="1" i="1"/>
              <a:t>n</a:t>
            </a:r>
            <a:r>
              <a:rPr lang="en-US" altLang="en-US" sz="2400"/>
              <a:t> objects into a set of </a:t>
            </a:r>
            <a:r>
              <a:rPr lang="en-US" altLang="en-US" sz="2400" b="1" i="1"/>
              <a:t>k</a:t>
            </a:r>
            <a:r>
              <a:rPr lang="en-US" altLang="en-US" sz="2400"/>
              <a:t>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/>
              <a:t>k-means</a:t>
            </a:r>
            <a:r>
              <a:rPr lang="en-US" altLang="en-US" sz="2000"/>
              <a:t> (MacQueen’67): Each cluster is represented by the center of the cluster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/>
              <a:t>k-medoids</a:t>
            </a:r>
            <a:r>
              <a:rPr lang="en-US" altLang="en-US" sz="2000"/>
              <a:t> or PAM (Partition around medoids) (Kaufman &amp; Rousseeuw’87): Each cluster is represented by one of the objects in the cluster  </a:t>
            </a:r>
          </a:p>
        </p:txBody>
      </p:sp>
    </p:spTree>
    <p:extLst>
      <p:ext uri="{BB962C8B-B14F-4D97-AF65-F5344CB8AC3E}">
        <p14:creationId xmlns:p14="http://schemas.microsoft.com/office/powerpoint/2010/main" val="41786596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K-means Clustering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6626" y="1600200"/>
            <a:ext cx="7916863" cy="25908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 err="1"/>
              <a:t>Partitional</a:t>
            </a:r>
            <a:r>
              <a:rPr lang="en-US" altLang="en-US" sz="2400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Each cluster is associated with a </a:t>
            </a:r>
            <a:r>
              <a:rPr lang="en-US" altLang="en-US" sz="2400" dirty="0">
                <a:solidFill>
                  <a:schemeClr val="tx2"/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Number of clusters, K,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/>
              <a:t>The basic algorithm is very simple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81200" y="4267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Bitmap Image" r:id="rId4" imgW="9784928" imgH="3177815" progId="Paint.Picture">
                  <p:embed/>
                </p:oleObj>
              </mc:Choice>
              <mc:Fallback>
                <p:oleObj name="Bitmap Image" r:id="rId4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2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K-means Clustering – Details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800100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20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/>
              <a:t>Complexity is O( n * K * I * d 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/>
              <a:t>n = number of points, K = number of clusters, </a:t>
            </a:r>
            <a:br>
              <a:rPr lang="en-US" altLang="en-US" sz="1800"/>
            </a:br>
            <a:r>
              <a:rPr lang="en-US" altLang="en-US" sz="1800"/>
              <a:t>I = number of iterations, d = number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148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4" y="990601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266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Sub-optimal Clustering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2663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Optimal Clustering</a:t>
              </a:r>
            </a:p>
          </p:txBody>
        </p:sp>
      </p:grp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6781800" y="15240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21061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808038"/>
          </a:xfrm>
        </p:spPr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030664" y="26670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4" imgW="1511300" imgH="457200" progId="Equation.3">
                  <p:embed/>
                </p:oleObj>
              </mc:Choice>
              <mc:Fallback>
                <p:oleObj name="Equation" r:id="rId4" imgW="15113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4" y="26670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95401"/>
            <a:ext cx="8229600" cy="4530725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buNone/>
            </a:pPr>
            <a:endParaRPr lang="en-US" altLang="en-US" sz="240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For each point, the error is the distance to the nearest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To get SSE, we square these errors and sum them.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  <a:buNone/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</a:pPr>
            <a:endParaRPr lang="en-US" altLang="en-US" sz="200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i="1"/>
              <a:t>x </a:t>
            </a:r>
            <a:r>
              <a:rPr lang="en-US" altLang="en-US" sz="2000"/>
              <a:t>is a data point in cluster </a:t>
            </a:r>
            <a:r>
              <a:rPr lang="en-US" altLang="en-US" sz="2000" i="1"/>
              <a:t>C</a:t>
            </a:r>
            <a:r>
              <a:rPr lang="en-US" altLang="en-US" sz="2000" baseline="-25000"/>
              <a:t>i </a:t>
            </a:r>
            <a:r>
              <a:rPr lang="en-US" altLang="en-US" sz="2000"/>
              <a:t>and </a:t>
            </a:r>
            <a:r>
              <a:rPr lang="en-US" altLang="en-US" sz="2000" i="1"/>
              <a:t>m</a:t>
            </a:r>
            <a:r>
              <a:rPr lang="en-US" altLang="en-US" sz="2000" i="1" baseline="-25000"/>
              <a:t>i</a:t>
            </a:r>
            <a:r>
              <a:rPr lang="en-US" altLang="en-US" sz="2000"/>
              <a:t> is the representative point for cluster </a:t>
            </a:r>
            <a:r>
              <a:rPr lang="en-US" altLang="en-US" sz="2000" i="1"/>
              <a:t>C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  <a:p>
            <a:pPr marL="914400" lvl="2" indent="0">
              <a:lnSpc>
                <a:spcPct val="90000"/>
              </a:lnSpc>
            </a:pPr>
            <a:r>
              <a:rPr lang="en-US" altLang="en-US" sz="1800"/>
              <a:t> can show that </a:t>
            </a:r>
            <a:r>
              <a:rPr lang="en-US" altLang="en-US" sz="1800" i="1"/>
              <a:t>m</a:t>
            </a:r>
            <a:r>
              <a:rPr lang="en-US" altLang="en-US" sz="1800" i="1" baseline="-25000"/>
              <a:t>i</a:t>
            </a:r>
            <a:r>
              <a:rPr lang="en-US" altLang="en-US" sz="1800" baseline="-25000"/>
              <a:t> </a:t>
            </a:r>
            <a:r>
              <a:rPr lang="en-US" altLang="en-US" sz="1800"/>
              <a:t>corresponds to the center (mean) of the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/>
              <a:t>Given two clusters, we can choose the one with the smallest error</a:t>
            </a:r>
          </a:p>
        </p:txBody>
      </p:sp>
    </p:spTree>
    <p:extLst>
      <p:ext uri="{BB962C8B-B14F-4D97-AF65-F5344CB8AC3E}">
        <p14:creationId xmlns:p14="http://schemas.microsoft.com/office/powerpoint/2010/main" val="2177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Multiple runs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Helps, but probability is not on your side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Sample and use hierarchical clustering to determine initial centroids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Select more than k initial centroids and then select among these initial centroids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Select most widely separated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err="1" smtClean="0"/>
              <a:t>Postprocessing</a:t>
            </a:r>
            <a:endParaRPr lang="en-US" altLang="en-US" dirty="0" smtClean="0"/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Bisecting K-means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Not as susceptible to initialization issues</a:t>
            </a:r>
          </a:p>
        </p:txBody>
      </p:sp>
    </p:spTree>
    <p:extLst>
      <p:ext uri="{BB962C8B-B14F-4D97-AF65-F5344CB8AC3E}">
        <p14:creationId xmlns:p14="http://schemas.microsoft.com/office/powerpoint/2010/main" val="19616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731838"/>
          </a:xfrm>
        </p:spPr>
        <p:txBody>
          <a:bodyPr/>
          <a:lstStyle/>
          <a:p>
            <a:r>
              <a:rPr lang="en-US" altLang="en-US" sz="4000"/>
              <a:t>What is Cluster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1"/>
            <a:ext cx="8229600" cy="1133475"/>
          </a:xfrm>
        </p:spPr>
        <p:txBody>
          <a:bodyPr>
            <a:normAutofit lnSpcReduction="10000"/>
          </a:bodyPr>
          <a:lstStyle/>
          <a:p>
            <a:pPr marL="292100" indent="-292100"/>
            <a:r>
              <a:rPr lang="en-US" altLang="en-US" sz="240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00600" y="3570288"/>
            <a:ext cx="3048000" cy="2678112"/>
            <a:chOff x="2160" y="2544"/>
            <a:chExt cx="1920" cy="1687"/>
          </a:xfrm>
        </p:grpSpPr>
        <p:sp>
          <p:nvSpPr>
            <p:cNvPr id="6159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3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4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6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7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8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9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0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1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2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3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4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5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6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7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8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9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0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1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2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3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4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781800" y="2667000"/>
            <a:ext cx="3048000" cy="2514600"/>
            <a:chOff x="3312" y="1584"/>
            <a:chExt cx="1920" cy="1584"/>
          </a:xfrm>
        </p:grpSpPr>
        <p:sp>
          <p:nvSpPr>
            <p:cNvPr id="6157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419600" y="3657600"/>
            <a:ext cx="3276600" cy="2286000"/>
            <a:chOff x="1824" y="2208"/>
            <a:chExt cx="2064" cy="1440"/>
          </a:xfrm>
        </p:grpSpPr>
        <p:sp>
          <p:nvSpPr>
            <p:cNvPr id="6154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5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6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819400" y="2971800"/>
            <a:ext cx="2286000" cy="1676400"/>
            <a:chOff x="816" y="1776"/>
            <a:chExt cx="1440" cy="1056"/>
          </a:xfrm>
        </p:grpSpPr>
        <p:sp>
          <p:nvSpPr>
            <p:cNvPr id="6152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6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altLang="en-US" smtClean="0"/>
              <a:t>K-means has problems when clusters are of differing </a:t>
            </a:r>
          </a:p>
          <a:p>
            <a:pPr marL="800100" lvl="1" indent="-342900"/>
            <a:r>
              <a:rPr lang="en-US" altLang="en-US" smtClean="0"/>
              <a:t>Sizes</a:t>
            </a:r>
          </a:p>
          <a:p>
            <a:pPr marL="800100" lvl="1" indent="-342900"/>
            <a:r>
              <a:rPr lang="en-US" altLang="en-US" smtClean="0"/>
              <a:t>Densities</a:t>
            </a:r>
          </a:p>
          <a:p>
            <a:pPr marL="800100" lvl="1" indent="-342900"/>
            <a:r>
              <a:rPr lang="en-US" altLang="en-US" smtClean="0"/>
              <a:t>Non-spherical shapes</a:t>
            </a:r>
          </a:p>
          <a:p>
            <a:pPr marL="292100" indent="-292100"/>
            <a:endParaRPr lang="en-US" altLang="en-US" smtClean="0"/>
          </a:p>
          <a:p>
            <a:pPr marL="292100" indent="-292100"/>
            <a:r>
              <a:rPr lang="en-US" altLang="en-US" smtClean="0"/>
              <a:t>K-means has problems when the data contains outliers. Why?</a:t>
            </a:r>
          </a:p>
        </p:txBody>
      </p:sp>
    </p:spTree>
    <p:extLst>
      <p:ext uri="{BB962C8B-B14F-4D97-AF65-F5344CB8AC3E}">
        <p14:creationId xmlns:p14="http://schemas.microsoft.com/office/powerpoint/2010/main" val="497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5776"/>
            <a:ext cx="8153400" cy="828675"/>
          </a:xfrm>
        </p:spPr>
        <p:txBody>
          <a:bodyPr/>
          <a:lstStyle/>
          <a:p>
            <a:r>
              <a:rPr lang="en-US" altLang="en-US" sz="4000"/>
              <a:t>The</a:t>
            </a:r>
            <a:r>
              <a:rPr lang="en-US" altLang="en-US" sz="4000" i="1"/>
              <a:t> K</a:t>
            </a:r>
            <a:r>
              <a:rPr lang="en-US" altLang="en-US" sz="4000"/>
              <a:t>-</a:t>
            </a:r>
            <a:r>
              <a:rPr lang="en-US" altLang="en-US" sz="4000" i="1"/>
              <a:t>Medoids</a:t>
            </a:r>
            <a:r>
              <a:rPr lang="en-US" altLang="en-US" smtClean="0"/>
              <a:t> </a:t>
            </a:r>
            <a:r>
              <a:rPr lang="en-US" altLang="en-US" sz="4000"/>
              <a:t>Clustering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Find </a:t>
            </a:r>
            <a:r>
              <a:rPr lang="en-US" altLang="en-US" sz="2400" i="1"/>
              <a:t>representative</a:t>
            </a:r>
            <a:r>
              <a:rPr lang="en-US" altLang="en-US" sz="2400"/>
              <a:t> objects, called </a:t>
            </a:r>
            <a:r>
              <a:rPr lang="en-US" altLang="en-US" sz="2400" u="sng"/>
              <a:t>medoids</a:t>
            </a:r>
            <a:r>
              <a:rPr lang="en-US" altLang="en-US" sz="2400"/>
              <a:t>, in clusters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PAM</a:t>
            </a:r>
            <a:r>
              <a:rPr lang="en-US" altLang="en-US" sz="2400"/>
              <a:t> (Partitioning Around Medoids, 1987)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starts from an initial set of medoids and iteratively replaces one of the medoids by one of the non-medoids if it improves the total distance of the resulting clustering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/>
              <a:t>PAM</a:t>
            </a:r>
            <a:r>
              <a:rPr lang="en-US" altLang="en-US" sz="2000"/>
              <a:t> works effectively for small data sets, but does not scale well for large data sets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CLARA</a:t>
            </a:r>
            <a:r>
              <a:rPr lang="en-US" altLang="en-US" sz="2400"/>
              <a:t> (Kaufmann &amp; Rousseeuw, 1990)</a:t>
            </a:r>
          </a:p>
          <a:p>
            <a:pPr>
              <a:lnSpc>
                <a:spcPct val="110000"/>
              </a:lnSpc>
            </a:pPr>
            <a:r>
              <a:rPr lang="en-US" altLang="en-US" sz="2400" i="1"/>
              <a:t>CLARANS</a:t>
            </a:r>
            <a:r>
              <a:rPr lang="en-US" altLang="en-US" sz="2400"/>
              <a:t> (Ng &amp; Han, 1994): Randomized sampling</a:t>
            </a:r>
          </a:p>
        </p:txBody>
      </p:sp>
    </p:spTree>
    <p:extLst>
      <p:ext uri="{BB962C8B-B14F-4D97-AF65-F5344CB8AC3E}">
        <p14:creationId xmlns:p14="http://schemas.microsoft.com/office/powerpoint/2010/main" val="254128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85776"/>
            <a:ext cx="8153400" cy="828675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(Partitioning Around Medoids) (1987)</a:t>
            </a:r>
            <a:endParaRPr lang="en-US" altLang="en-US" sz="5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altLang="en-US" sz="2400"/>
              <a:t>PAM (Kaufman and Rousseeuw, 1987), built in statistical package S+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sz="2400"/>
              <a:t>Use a real object to represent the a cluster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Select </a:t>
            </a:r>
            <a:r>
              <a:rPr lang="en-US" altLang="en-US" sz="2000" b="1" i="1"/>
              <a:t>k</a:t>
            </a:r>
            <a:r>
              <a:rPr lang="en-US" altLang="en-US" sz="2000"/>
              <a:t> representative objects arbitrarily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For each pair of a non-selected object </a:t>
            </a:r>
            <a:r>
              <a:rPr lang="en-US" altLang="en-US" sz="2000" b="1" i="1"/>
              <a:t>h</a:t>
            </a:r>
            <a:r>
              <a:rPr lang="en-US" altLang="en-US" sz="2000"/>
              <a:t> and a selected object </a:t>
            </a:r>
            <a:r>
              <a:rPr lang="en-US" altLang="en-US" sz="2000" b="1" i="1"/>
              <a:t>i</a:t>
            </a:r>
            <a:r>
              <a:rPr lang="en-US" altLang="en-US" sz="2000"/>
              <a:t>, calculate the total swapping cost </a:t>
            </a:r>
            <a:r>
              <a:rPr lang="en-US" altLang="en-US" sz="2000" b="1" i="1"/>
              <a:t>TC</a:t>
            </a:r>
            <a:r>
              <a:rPr lang="en-US" altLang="en-US" sz="2000" b="1" i="1" baseline="-25000"/>
              <a:t>ih</a:t>
            </a:r>
            <a:endParaRPr lang="en-US" altLang="en-US" sz="200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For each pair of </a:t>
            </a:r>
            <a:r>
              <a:rPr lang="en-US" altLang="en-US" sz="2000" b="1" i="1"/>
              <a:t>i</a:t>
            </a:r>
            <a:r>
              <a:rPr lang="en-US" altLang="en-US" sz="2000"/>
              <a:t> and </a:t>
            </a:r>
            <a:r>
              <a:rPr lang="en-US" altLang="en-US" sz="2000" b="1" i="1"/>
              <a:t>h</a:t>
            </a:r>
            <a:r>
              <a:rPr lang="en-US" altLang="en-US" sz="2000"/>
              <a:t>, </a:t>
            </a:r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If </a:t>
            </a: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smtClean="0"/>
              <a:t> &lt; 0, </a:t>
            </a:r>
            <a:r>
              <a:rPr lang="en-US" altLang="en-US" b="1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b="1" i="1" smtClean="0"/>
              <a:t>h</a:t>
            </a:r>
            <a:endParaRPr lang="en-US" altLang="en-US" smtClean="0"/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Then assign each non-selected object to the most similar representative object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repeat steps 2-3 until there is no change</a:t>
            </a:r>
          </a:p>
        </p:txBody>
      </p:sp>
    </p:spTree>
    <p:extLst>
      <p:ext uri="{BB962C8B-B14F-4D97-AF65-F5344CB8AC3E}">
        <p14:creationId xmlns:p14="http://schemas.microsoft.com/office/powerpoint/2010/main" val="346983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Clustering: </a:t>
            </a:r>
            <a:r>
              <a:rPr lang="en-US" altLang="en-US" sz="360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>
                <a:solidFill>
                  <a:srgbClr val="170981"/>
                </a:solidFill>
              </a:rPr>
              <a:t>ih</a:t>
            </a:r>
            <a:r>
              <a:rPr lang="en-US" altLang="en-US" sz="3600" i="1">
                <a:solidFill>
                  <a:srgbClr val="170981"/>
                </a:solidFill>
              </a:rPr>
              <a:t>=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>
              <a:sym typeface="Symbol" panose="05050102010706020507" pitchFamily="18" charset="2"/>
            </a:endParaRPr>
          </a:p>
        </p:txBody>
      </p:sp>
      <p:sp>
        <p:nvSpPr>
          <p:cNvPr id="32771" name="Rectangle 50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smtClean="0"/>
              <a:t>i</a:t>
            </a:r>
            <a:r>
              <a:rPr lang="en-US" altLang="en-US" smtClean="0"/>
              <a:t> is a current medoid, </a:t>
            </a:r>
            <a:r>
              <a:rPr lang="en-US" altLang="en-US" i="1" smtClean="0"/>
              <a:t>h</a:t>
            </a:r>
            <a:r>
              <a:rPr lang="en-US" altLang="en-US" smtClean="0"/>
              <a:t> is a non-selected object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Assume that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r>
              <a:rPr lang="en-US" altLang="en-US" smtClean="0"/>
              <a:t> in the set of medoids</a:t>
            </a:r>
          </a:p>
          <a:p>
            <a:pPr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= 0</a:t>
            </a:r>
            <a:r>
              <a:rPr lang="en-US" altLang="en-US" smtClean="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each non-selected object </a:t>
            </a:r>
            <a:r>
              <a:rPr lang="en-US" altLang="en-US" i="1" smtClean="0"/>
              <a:t>j ≠ h</a:t>
            </a:r>
            <a:r>
              <a:rPr lang="en-US" alt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+= d(j,new_med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)-d(j,prev_med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new_med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</a:t>
            </a:r>
            <a:r>
              <a:rPr lang="en-US" altLang="en-US" smtClean="0"/>
              <a:t> after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prev_med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 </a:t>
            </a:r>
            <a:r>
              <a:rPr lang="en-US" altLang="en-US" smtClean="0"/>
              <a:t>before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endParaRPr lang="en-US" altLang="en-US" i="1" baseline="-25000" smtClean="0"/>
          </a:p>
        </p:txBody>
      </p:sp>
    </p:spTree>
    <p:extLst>
      <p:ext uri="{BB962C8B-B14F-4D97-AF65-F5344CB8AC3E}">
        <p14:creationId xmlns:p14="http://schemas.microsoft.com/office/powerpoint/2010/main" val="394977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PAM Clustering: </a:t>
            </a:r>
            <a:r>
              <a:rPr lang="en-US" altLang="en-US" sz="360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>
                <a:solidFill>
                  <a:srgbClr val="170981"/>
                </a:solidFill>
              </a:rPr>
              <a:t>ih</a:t>
            </a:r>
            <a:r>
              <a:rPr lang="en-US" altLang="en-US" sz="3600" i="1">
                <a:solidFill>
                  <a:srgbClr val="170981"/>
                </a:solidFill>
              </a:rPr>
              <a:t>=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>
              <a:sym typeface="Symbol" panose="05050102010706020507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53200" y="1295400"/>
            <a:ext cx="2667000" cy="2647950"/>
            <a:chOff x="3168" y="720"/>
            <a:chExt cx="1680" cy="1668"/>
          </a:xfrm>
        </p:grpSpPr>
        <p:grpSp>
          <p:nvGrpSpPr>
            <p:cNvPr id="33832" name="Group 4"/>
            <p:cNvGrpSpPr>
              <a:grpSpLocks/>
            </p:cNvGrpSpPr>
            <p:nvPr/>
          </p:nvGrpSpPr>
          <p:grpSpPr bwMode="auto">
            <a:xfrm>
              <a:off x="3168" y="720"/>
              <a:ext cx="1680" cy="1488"/>
              <a:chOff x="3168" y="720"/>
              <a:chExt cx="1680" cy="1488"/>
            </a:xfrm>
          </p:grpSpPr>
          <p:graphicFrame>
            <p:nvGraphicFramePr>
              <p:cNvPr id="33834" name="Object 5"/>
              <p:cNvGraphicFramePr>
                <a:graphicFrameLocks noChangeAspect="1"/>
              </p:cNvGraphicFramePr>
              <p:nvPr/>
            </p:nvGraphicFramePr>
            <p:xfrm>
              <a:off x="3168" y="720"/>
              <a:ext cx="1680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4" name="Worksheet" r:id="rId4" imgW="2200656" imgH="2076907" progId="Excel.Sheet.8">
                      <p:embed/>
                    </p:oleObj>
                  </mc:Choice>
                  <mc:Fallback>
                    <p:oleObj name="Worksheet" r:id="rId4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720"/>
                            <a:ext cx="1680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35" name="Text Box 6"/>
              <p:cNvSpPr txBox="1">
                <a:spLocks noChangeArrowheads="1"/>
              </p:cNvSpPr>
              <p:nvPr/>
            </p:nvSpPr>
            <p:spPr bwMode="auto">
              <a:xfrm>
                <a:off x="3928" y="884"/>
                <a:ext cx="2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6" name="Text Box 7"/>
              <p:cNvSpPr txBox="1">
                <a:spLocks noChangeArrowheads="1"/>
              </p:cNvSpPr>
              <p:nvPr/>
            </p:nvSpPr>
            <p:spPr bwMode="auto">
              <a:xfrm>
                <a:off x="3576" y="956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7" name="Text Box 8"/>
              <p:cNvSpPr txBox="1">
                <a:spLocks noChangeArrowheads="1"/>
              </p:cNvSpPr>
              <p:nvPr/>
            </p:nvSpPr>
            <p:spPr bwMode="auto">
              <a:xfrm>
                <a:off x="4157" y="1542"/>
                <a:ext cx="2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8" name="Text Box 9"/>
              <p:cNvSpPr txBox="1">
                <a:spLocks noChangeArrowheads="1"/>
              </p:cNvSpPr>
              <p:nvPr/>
            </p:nvSpPr>
            <p:spPr bwMode="auto">
              <a:xfrm>
                <a:off x="4136" y="1432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9" name="Text Box 10"/>
              <p:cNvSpPr txBox="1">
                <a:spLocks noChangeArrowheads="1"/>
              </p:cNvSpPr>
              <p:nvPr/>
            </p:nvSpPr>
            <p:spPr bwMode="auto">
              <a:xfrm>
                <a:off x="3607" y="9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0" name="Oval 11"/>
              <p:cNvSpPr>
                <a:spLocks noChangeArrowheads="1"/>
              </p:cNvSpPr>
              <p:nvPr/>
            </p:nvSpPr>
            <p:spPr bwMode="auto">
              <a:xfrm>
                <a:off x="3528" y="1052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1" name="Oval 12"/>
              <p:cNvSpPr>
                <a:spLocks noChangeArrowheads="1"/>
              </p:cNvSpPr>
              <p:nvPr/>
            </p:nvSpPr>
            <p:spPr bwMode="auto">
              <a:xfrm>
                <a:off x="4088" y="1365"/>
                <a:ext cx="520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33" name="Object 13"/>
            <p:cNvGraphicFramePr>
              <a:graphicFrameLocks noChangeAspect="1"/>
            </p:cNvGraphicFramePr>
            <p:nvPr/>
          </p:nvGraphicFramePr>
          <p:xfrm>
            <a:off x="3216" y="2160"/>
            <a:ext cx="6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5" name="Document" r:id="rId6" imgW="1143000" imgH="387096" progId="Word.Document.8">
                    <p:embed/>
                  </p:oleObj>
                </mc:Choice>
                <mc:Fallback>
                  <p:oleObj name="Document" r:id="rId6" imgW="1143000" imgH="38709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160"/>
                          <a:ext cx="696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95600" y="1295400"/>
            <a:ext cx="2514600" cy="3048000"/>
            <a:chOff x="864" y="720"/>
            <a:chExt cx="1584" cy="1920"/>
          </a:xfrm>
        </p:grpSpPr>
        <p:grpSp>
          <p:nvGrpSpPr>
            <p:cNvPr id="33821" name="Group 15"/>
            <p:cNvGrpSpPr>
              <a:grpSpLocks/>
            </p:cNvGrpSpPr>
            <p:nvPr/>
          </p:nvGrpSpPr>
          <p:grpSpPr bwMode="auto">
            <a:xfrm>
              <a:off x="864" y="720"/>
              <a:ext cx="1584" cy="1488"/>
              <a:chOff x="864" y="720"/>
              <a:chExt cx="1584" cy="1488"/>
            </a:xfrm>
          </p:grpSpPr>
          <p:graphicFrame>
            <p:nvGraphicFramePr>
              <p:cNvPr id="33823" name="Object 16"/>
              <p:cNvGraphicFramePr>
                <a:graphicFrameLocks noChangeAspect="1"/>
              </p:cNvGraphicFramePr>
              <p:nvPr/>
            </p:nvGraphicFramePr>
            <p:xfrm>
              <a:off x="864" y="720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6" name="Worksheet" r:id="rId8" imgW="2200656" imgH="2076907" progId="Excel.Sheet.8">
                      <p:embed/>
                    </p:oleObj>
                  </mc:Choice>
                  <mc:Fallback>
                    <p:oleObj name="Worksheet" r:id="rId8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720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24" name="Text Box 17"/>
              <p:cNvSpPr txBox="1">
                <a:spLocks noChangeArrowheads="1"/>
              </p:cNvSpPr>
              <p:nvPr/>
            </p:nvSpPr>
            <p:spPr bwMode="auto">
              <a:xfrm>
                <a:off x="1257" y="99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5" name="Text Box 18"/>
              <p:cNvSpPr txBox="1">
                <a:spLocks noChangeArrowheads="1"/>
              </p:cNvSpPr>
              <p:nvPr/>
            </p:nvSpPr>
            <p:spPr bwMode="auto">
              <a:xfrm>
                <a:off x="1653" y="1451"/>
                <a:ext cx="2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6" name="Text Box 19"/>
              <p:cNvSpPr txBox="1">
                <a:spLocks noChangeArrowheads="1"/>
              </p:cNvSpPr>
              <p:nvPr/>
            </p:nvSpPr>
            <p:spPr bwMode="auto">
              <a:xfrm>
                <a:off x="1946" y="1451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7" name="Text Box 20"/>
              <p:cNvSpPr txBox="1">
                <a:spLocks noChangeArrowheads="1"/>
              </p:cNvSpPr>
              <p:nvPr/>
            </p:nvSpPr>
            <p:spPr bwMode="auto">
              <a:xfrm>
                <a:off x="1946" y="122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8" name="Line 21"/>
              <p:cNvSpPr>
                <a:spLocks noChangeShapeType="1"/>
              </p:cNvSpPr>
              <p:nvPr/>
            </p:nvSpPr>
            <p:spPr bwMode="auto">
              <a:xfrm>
                <a:off x="1934" y="1358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29" name="Line 22"/>
              <p:cNvSpPr>
                <a:spLocks noChangeShapeType="1"/>
              </p:cNvSpPr>
              <p:nvPr/>
            </p:nvSpPr>
            <p:spPr bwMode="auto">
              <a:xfrm flipH="1">
                <a:off x="1806" y="1315"/>
                <a:ext cx="85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0" name="Oval 23"/>
              <p:cNvSpPr>
                <a:spLocks noChangeArrowheads="1"/>
              </p:cNvSpPr>
              <p:nvPr/>
            </p:nvSpPr>
            <p:spPr bwMode="auto">
              <a:xfrm>
                <a:off x="1164" y="1095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1" name="Oval 24"/>
              <p:cNvSpPr>
                <a:spLocks noChangeArrowheads="1"/>
              </p:cNvSpPr>
              <p:nvPr/>
            </p:nvSpPr>
            <p:spPr bwMode="auto">
              <a:xfrm>
                <a:off x="1677" y="1372"/>
                <a:ext cx="51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22" name="Object 25"/>
            <p:cNvGraphicFramePr>
              <a:graphicFrameLocks noChangeAspect="1"/>
            </p:cNvGraphicFramePr>
            <p:nvPr/>
          </p:nvGraphicFramePr>
          <p:xfrm>
            <a:off x="972" y="2208"/>
            <a:ext cx="142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Document" r:id="rId10" imgW="2325624" imgH="697992" progId="Word.Document.8">
                    <p:embed/>
                  </p:oleObj>
                </mc:Choice>
                <mc:Fallback>
                  <p:oleObj name="Document" r:id="rId10" imgW="2325624" imgH="697992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2208"/>
                          <a:ext cx="142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819401" y="4210050"/>
            <a:ext cx="2587625" cy="2647950"/>
            <a:chOff x="818" y="2496"/>
            <a:chExt cx="1630" cy="1668"/>
          </a:xfrm>
        </p:grpSpPr>
        <p:grpSp>
          <p:nvGrpSpPr>
            <p:cNvPr id="33810" name="Group 27"/>
            <p:cNvGrpSpPr>
              <a:grpSpLocks/>
            </p:cNvGrpSpPr>
            <p:nvPr/>
          </p:nvGrpSpPr>
          <p:grpSpPr bwMode="auto">
            <a:xfrm>
              <a:off x="864" y="2496"/>
              <a:ext cx="1584" cy="1488"/>
              <a:chOff x="864" y="2496"/>
              <a:chExt cx="1584" cy="1488"/>
            </a:xfrm>
          </p:grpSpPr>
          <p:graphicFrame>
            <p:nvGraphicFramePr>
              <p:cNvPr id="33812" name="Object 28"/>
              <p:cNvGraphicFramePr>
                <a:graphicFrameLocks noChangeAspect="1"/>
              </p:cNvGraphicFramePr>
              <p:nvPr/>
            </p:nvGraphicFramePr>
            <p:xfrm>
              <a:off x="864" y="2496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" name="Worksheet" r:id="rId12" imgW="2200656" imgH="2076907" progId="Excel.Sheet.8">
                      <p:embed/>
                    </p:oleObj>
                  </mc:Choice>
                  <mc:Fallback>
                    <p:oleObj name="Worksheet" r:id="rId12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96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3" name="Text Box 29"/>
              <p:cNvSpPr txBox="1">
                <a:spLocks noChangeArrowheads="1"/>
              </p:cNvSpPr>
              <p:nvPr/>
            </p:nvSpPr>
            <p:spPr bwMode="auto">
              <a:xfrm>
                <a:off x="1249" y="2751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4" name="Text Box 30"/>
              <p:cNvSpPr txBox="1">
                <a:spLocks noChangeArrowheads="1"/>
              </p:cNvSpPr>
              <p:nvPr/>
            </p:nvSpPr>
            <p:spPr bwMode="auto">
              <a:xfrm>
                <a:off x="1548" y="3142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5" name="Text Box 31"/>
              <p:cNvSpPr txBox="1">
                <a:spLocks noChangeArrowheads="1"/>
              </p:cNvSpPr>
              <p:nvPr/>
            </p:nvSpPr>
            <p:spPr bwMode="auto">
              <a:xfrm>
                <a:off x="1764" y="3219"/>
                <a:ext cx="17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Text Box 32"/>
              <p:cNvSpPr txBox="1">
                <a:spLocks noChangeArrowheads="1"/>
              </p:cNvSpPr>
              <p:nvPr/>
            </p:nvSpPr>
            <p:spPr bwMode="auto">
              <a:xfrm>
                <a:off x="1677" y="2879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7" name="Line 33"/>
              <p:cNvSpPr>
                <a:spLocks noChangeShapeType="1"/>
              </p:cNvSpPr>
              <p:nvPr/>
            </p:nvSpPr>
            <p:spPr bwMode="auto">
              <a:xfrm>
                <a:off x="1463" y="2879"/>
                <a:ext cx="172" cy="2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8" name="Line 34"/>
              <p:cNvSpPr>
                <a:spLocks noChangeShapeType="1"/>
              </p:cNvSpPr>
              <p:nvPr/>
            </p:nvSpPr>
            <p:spPr bwMode="auto">
              <a:xfrm flipH="1">
                <a:off x="1592" y="3134"/>
                <a:ext cx="85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9" name="Oval 35"/>
              <p:cNvSpPr>
                <a:spLocks noChangeArrowheads="1"/>
              </p:cNvSpPr>
              <p:nvPr/>
            </p:nvSpPr>
            <p:spPr bwMode="auto">
              <a:xfrm>
                <a:off x="1206" y="2893"/>
                <a:ext cx="600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0" name="Oval 36"/>
              <p:cNvSpPr>
                <a:spLocks noChangeArrowheads="1"/>
              </p:cNvSpPr>
              <p:nvPr/>
            </p:nvSpPr>
            <p:spPr bwMode="auto">
              <a:xfrm>
                <a:off x="1763" y="3190"/>
                <a:ext cx="428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11" name="Object 37"/>
            <p:cNvGraphicFramePr>
              <a:graphicFrameLocks noChangeAspect="1"/>
            </p:cNvGraphicFramePr>
            <p:nvPr/>
          </p:nvGraphicFramePr>
          <p:xfrm>
            <a:off x="818" y="3936"/>
            <a:ext cx="142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Document" r:id="rId14" imgW="2343912" imgH="382524" progId="Word.Document.8">
                    <p:embed/>
                  </p:oleObj>
                </mc:Choice>
                <mc:Fallback>
                  <p:oleObj name="Document" r:id="rId14" imgW="2343912" imgH="38252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" y="3936"/>
                          <a:ext cx="142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477000" y="4164014"/>
            <a:ext cx="2820988" cy="2693987"/>
            <a:chOff x="3119" y="2496"/>
            <a:chExt cx="1777" cy="1697"/>
          </a:xfrm>
        </p:grpSpPr>
        <p:grpSp>
          <p:nvGrpSpPr>
            <p:cNvPr id="33799" name="Group 39"/>
            <p:cNvGrpSpPr>
              <a:grpSpLocks/>
            </p:cNvGrpSpPr>
            <p:nvPr/>
          </p:nvGrpSpPr>
          <p:grpSpPr bwMode="auto">
            <a:xfrm>
              <a:off x="3168" y="2496"/>
              <a:ext cx="1728" cy="1488"/>
              <a:chOff x="3168" y="2496"/>
              <a:chExt cx="1728" cy="1488"/>
            </a:xfrm>
          </p:grpSpPr>
          <p:graphicFrame>
            <p:nvGraphicFramePr>
              <p:cNvPr id="33801" name="Object 40"/>
              <p:cNvGraphicFramePr>
                <a:graphicFrameLocks noChangeAspect="1"/>
              </p:cNvGraphicFramePr>
              <p:nvPr/>
            </p:nvGraphicFramePr>
            <p:xfrm>
              <a:off x="3168" y="2496"/>
              <a:ext cx="1728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0" name="Worksheet" r:id="rId16" imgW="2200656" imgH="2076907" progId="Excel.Sheet.8">
                      <p:embed/>
                    </p:oleObj>
                  </mc:Choice>
                  <mc:Fallback>
                    <p:oleObj name="Worksheet" r:id="rId16" imgW="2200656" imgH="20769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496"/>
                            <a:ext cx="1728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2" name="Text Box 41"/>
              <p:cNvSpPr txBox="1">
                <a:spLocks noChangeArrowheads="1"/>
              </p:cNvSpPr>
              <p:nvPr/>
            </p:nvSpPr>
            <p:spPr bwMode="auto">
              <a:xfrm>
                <a:off x="4178" y="343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3" name="Text Box 42"/>
              <p:cNvSpPr txBox="1">
                <a:spLocks noChangeArrowheads="1"/>
              </p:cNvSpPr>
              <p:nvPr/>
            </p:nvSpPr>
            <p:spPr bwMode="auto">
              <a:xfrm>
                <a:off x="3773" y="306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4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212"/>
                <a:ext cx="15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5" name="Text Box 44"/>
              <p:cNvSpPr txBox="1">
                <a:spLocks noChangeArrowheads="1"/>
              </p:cNvSpPr>
              <p:nvPr/>
            </p:nvSpPr>
            <p:spPr bwMode="auto">
              <a:xfrm>
                <a:off x="4504" y="3212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6" name="Line 45"/>
              <p:cNvSpPr>
                <a:spLocks noChangeShapeType="1"/>
              </p:cNvSpPr>
              <p:nvPr/>
            </p:nvSpPr>
            <p:spPr bwMode="auto">
              <a:xfrm>
                <a:off x="4378" y="3311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7" name="Line 46"/>
              <p:cNvSpPr>
                <a:spLocks noChangeShapeType="1"/>
              </p:cNvSpPr>
              <p:nvPr/>
            </p:nvSpPr>
            <p:spPr bwMode="auto">
              <a:xfrm>
                <a:off x="3946" y="3189"/>
                <a:ext cx="518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8" name="Oval 47"/>
              <p:cNvSpPr>
                <a:spLocks noChangeArrowheads="1"/>
              </p:cNvSpPr>
              <p:nvPr/>
            </p:nvSpPr>
            <p:spPr bwMode="auto">
              <a:xfrm>
                <a:off x="3470" y="2910"/>
                <a:ext cx="164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9" name="Oval 48"/>
              <p:cNvSpPr>
                <a:spLocks noChangeArrowheads="1"/>
              </p:cNvSpPr>
              <p:nvPr/>
            </p:nvSpPr>
            <p:spPr bwMode="auto">
              <a:xfrm>
                <a:off x="4118" y="3174"/>
                <a:ext cx="562" cy="35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00" name="Object 49"/>
            <p:cNvGraphicFramePr>
              <a:graphicFrameLocks noChangeAspect="1"/>
            </p:cNvGraphicFramePr>
            <p:nvPr/>
          </p:nvGraphicFramePr>
          <p:xfrm>
            <a:off x="3119" y="3933"/>
            <a:ext cx="166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name="Document" r:id="rId18" imgW="2689860" imgH="419100" progId="Word.Document.8">
                    <p:embed/>
                  </p:oleObj>
                </mc:Choice>
                <mc:Fallback>
                  <p:oleObj name="Document" r:id="rId18" imgW="2689860" imgH="4191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" y="3933"/>
                          <a:ext cx="166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849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458200" cy="762000"/>
          </a:xfrm>
        </p:spPr>
        <p:txBody>
          <a:bodyPr/>
          <a:lstStyle/>
          <a:p>
            <a:r>
              <a:rPr lang="en-US" altLang="en-US" sz="4000"/>
              <a:t>CLARA (Clustering Large Applications)</a:t>
            </a:r>
            <a:endParaRPr lang="en-US" altLang="en-US" sz="29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8305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i="1"/>
              <a:t>CLARA</a:t>
            </a:r>
            <a:r>
              <a:rPr lang="en-US" altLang="en-US" sz="2400"/>
              <a:t> (Kaufmann and Rousseeuw in 1990)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/>
              <a:t>Built in statistical analysis packages, such as S+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It draws </a:t>
            </a:r>
            <a:r>
              <a:rPr lang="en-US" altLang="en-US" sz="2400" i="1"/>
              <a:t>multiple samples</a:t>
            </a:r>
            <a:r>
              <a:rPr lang="en-US" altLang="en-US" sz="2400"/>
              <a:t> of the data set, applies </a:t>
            </a:r>
            <a:r>
              <a:rPr lang="en-US" altLang="en-US" sz="2400" i="1"/>
              <a:t>PAM</a:t>
            </a:r>
            <a:r>
              <a:rPr lang="en-US" altLang="en-US" sz="2400"/>
              <a:t> on each sample, and gives the best clustering as the output</a:t>
            </a:r>
          </a:p>
          <a:p>
            <a:pPr>
              <a:lnSpc>
                <a:spcPct val="120000"/>
              </a:lnSpc>
            </a:pPr>
            <a:r>
              <a:rPr lang="en-US" altLang="en-US" sz="2400" u="sng"/>
              <a:t>Strength</a:t>
            </a:r>
            <a:r>
              <a:rPr lang="en-US" altLang="en-US" sz="2400"/>
              <a:t>: deals with larger data sets than </a:t>
            </a:r>
            <a:r>
              <a:rPr lang="en-US" altLang="en-US" sz="2400" i="1"/>
              <a:t>PAM</a:t>
            </a:r>
            <a:endParaRPr lang="en-US" altLang="en-US" sz="2400"/>
          </a:p>
          <a:p>
            <a:pPr>
              <a:lnSpc>
                <a:spcPct val="120000"/>
              </a:lnSpc>
            </a:pPr>
            <a:r>
              <a:rPr lang="en-US" altLang="en-US" sz="2400" u="sng"/>
              <a:t>Weakness:</a:t>
            </a:r>
            <a:endParaRPr lang="en-US" altLang="en-US" sz="2400"/>
          </a:p>
          <a:p>
            <a:pPr lvl="1">
              <a:lnSpc>
                <a:spcPct val="120000"/>
              </a:lnSpc>
            </a:pPr>
            <a:r>
              <a:rPr lang="en-US" altLang="en-US" sz="2000"/>
              <a:t>Efficiency depends on the sample size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A good clustering based on samples will not necessarily represent a good clustering of the whole data set if the sample is biased</a:t>
            </a:r>
          </a:p>
        </p:txBody>
      </p:sp>
    </p:spTree>
    <p:extLst>
      <p:ext uri="{BB962C8B-B14F-4D97-AF65-F5344CB8AC3E}">
        <p14:creationId xmlns:p14="http://schemas.microsoft.com/office/powerpoint/2010/main" val="284721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077200" cy="914400"/>
          </a:xfrm>
        </p:spPr>
        <p:txBody>
          <a:bodyPr/>
          <a:lstStyle/>
          <a:p>
            <a:r>
              <a:rPr lang="en-US" altLang="en-US" sz="4000"/>
              <a:t>CLARANS</a:t>
            </a:r>
            <a:r>
              <a:rPr lang="en-US" altLang="en-US" sz="4000" i="1"/>
              <a:t> </a:t>
            </a:r>
            <a:r>
              <a:rPr lang="en-US" altLang="en-US" sz="4000"/>
              <a:t>(“Randomized” CLARA)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4582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i="1"/>
              <a:t>CLARANS</a:t>
            </a:r>
            <a:r>
              <a:rPr lang="en-US" altLang="en-US" sz="2000"/>
              <a:t> (A Clustering Algorithm based on Randomized Search)  (Ng and Han’94)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CLARANS draws sample of neighbors dynamically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The clustering process can be presented as searching a graph where every node is a potential solution, that is, a set of </a:t>
            </a:r>
            <a:r>
              <a:rPr lang="en-US" altLang="en-US" sz="2000" i="1"/>
              <a:t>k</a:t>
            </a:r>
            <a:r>
              <a:rPr lang="en-US" altLang="en-US" sz="2000"/>
              <a:t> medoids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If the local optimum is found, </a:t>
            </a:r>
            <a:r>
              <a:rPr lang="en-US" altLang="en-US" sz="2000" i="1"/>
              <a:t>CLARANS</a:t>
            </a:r>
            <a:r>
              <a:rPr lang="en-US" altLang="en-US" sz="2000"/>
              <a:t> starts with new randomly selected node in search for a new local optimum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It is more efficient and scalable than both </a:t>
            </a:r>
            <a:r>
              <a:rPr lang="en-US" altLang="en-US" sz="2000" i="1"/>
              <a:t>PAM</a:t>
            </a:r>
            <a:r>
              <a:rPr lang="en-US" altLang="en-US" sz="2000"/>
              <a:t> and </a:t>
            </a:r>
            <a:r>
              <a:rPr lang="en-US" altLang="en-US" sz="2000" i="1"/>
              <a:t>CLARA</a:t>
            </a:r>
            <a:endParaRPr lang="en-US" altLang="en-US" sz="2000"/>
          </a:p>
          <a:p>
            <a:pPr>
              <a:lnSpc>
                <a:spcPct val="110000"/>
              </a:lnSpc>
            </a:pPr>
            <a:r>
              <a:rPr lang="en-US" altLang="en-US" sz="2000"/>
              <a:t>Focusing techniques and spatial access structures may further improve its performance (Ester et al.’95)</a:t>
            </a:r>
          </a:p>
        </p:txBody>
      </p:sp>
    </p:spTree>
    <p:extLst>
      <p:ext uri="{BB962C8B-B14F-4D97-AF65-F5344CB8AC3E}">
        <p14:creationId xmlns:p14="http://schemas.microsoft.com/office/powerpoint/2010/main" val="320084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Build a tree-based hierarchical taxonomy (</a:t>
            </a:r>
            <a:r>
              <a:rPr lang="en-US" altLang="en-US" sz="3000" i="1"/>
              <a:t>dendrogram</a:t>
            </a:r>
            <a:r>
              <a:rPr lang="en-US" altLang="en-US" sz="3000"/>
              <a:t>) from a set of documents.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  <a:p>
            <a:endParaRPr lang="en-US" altLang="en-US" sz="2200"/>
          </a:p>
        </p:txBody>
      </p:sp>
      <p:grpSp>
        <p:nvGrpSpPr>
          <p:cNvPr id="851972" name="Group 4"/>
          <p:cNvGrpSpPr>
            <a:grpSpLocks/>
          </p:cNvGrpSpPr>
          <p:nvPr/>
        </p:nvGrpSpPr>
        <p:grpSpPr bwMode="auto">
          <a:xfrm>
            <a:off x="3171826" y="2819400"/>
            <a:ext cx="5922963" cy="1981200"/>
            <a:chOff x="1038" y="1536"/>
            <a:chExt cx="3731" cy="1248"/>
          </a:xfrm>
        </p:grpSpPr>
        <p:sp>
          <p:nvSpPr>
            <p:cNvPr id="851973" name="Text Box 5"/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animal</a:t>
              </a:r>
            </a:p>
          </p:txBody>
        </p:sp>
        <p:sp>
          <p:nvSpPr>
            <p:cNvPr id="851974" name="Text Box 6"/>
            <p:cNvSpPr txBox="1">
              <a:spLocks noChangeArrowheads="1"/>
            </p:cNvSpPr>
            <p:nvPr/>
          </p:nvSpPr>
          <p:spPr bwMode="auto">
            <a:xfrm>
              <a:off x="1725" y="1872"/>
              <a:ext cx="75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vertebrate</a:t>
              </a:r>
            </a:p>
          </p:txBody>
        </p:sp>
        <p:sp>
          <p:nvSpPr>
            <p:cNvPr id="851975" name="Text Box 7"/>
            <p:cNvSpPr txBox="1">
              <a:spLocks noChangeArrowheads="1"/>
            </p:cNvSpPr>
            <p:nvPr/>
          </p:nvSpPr>
          <p:spPr bwMode="auto">
            <a:xfrm>
              <a:off x="1038" y="2256"/>
              <a:ext cx="373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fish reptile amphib. mammal      worm insect crustacean</a:t>
              </a:r>
            </a:p>
          </p:txBody>
        </p:sp>
        <p:sp>
          <p:nvSpPr>
            <p:cNvPr id="851976" name="Text Box 8"/>
            <p:cNvSpPr txBox="1">
              <a:spLocks noChangeArrowheads="1"/>
            </p:cNvSpPr>
            <p:nvPr/>
          </p:nvSpPr>
          <p:spPr bwMode="auto">
            <a:xfrm>
              <a:off x="3308" y="1872"/>
              <a:ext cx="8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invertebrate</a:t>
              </a:r>
            </a:p>
          </p:txBody>
        </p:sp>
        <p:sp>
          <p:nvSpPr>
            <p:cNvPr id="851977" name="Line 9"/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78" name="Line 10"/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79" name="Line 11"/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0" name="Line 12"/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1" name="Line 13"/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2" name="Line 14"/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3" name="Line 15"/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4" name="Line 16"/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1985" name="Line 17"/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851986" name="Group 18"/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851987" name="Line 1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88" name="Line 2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89" name="Group 21"/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851990" name="Line 22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1" name="Line 23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2" name="Group 24"/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851993" name="Line 25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4" name="Line 26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5" name="Group 27"/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851996" name="Line 28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997" name="Line 29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1998" name="Group 30"/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851999" name="Line 31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2001" name="Group 33"/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852002" name="Line 34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3" name="Line 35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2004" name="Group 36"/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852005" name="Line 37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2006" name="Line 38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52007" name="Text Box 39"/>
          <p:cNvSpPr txBox="1">
            <a:spLocks noChangeArrowheads="1"/>
          </p:cNvSpPr>
          <p:nvPr/>
        </p:nvSpPr>
        <p:spPr bwMode="auto">
          <a:xfrm>
            <a:off x="2362200" y="5791200"/>
            <a:ext cx="64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A000"/>
                </a:solidFill>
              </a:rPr>
              <a:t>How could you do this with k-means?</a:t>
            </a:r>
          </a:p>
        </p:txBody>
      </p:sp>
    </p:spTree>
    <p:extLst>
      <p:ext uri="{BB962C8B-B14F-4D97-AF65-F5344CB8AC3E}">
        <p14:creationId xmlns:p14="http://schemas.microsoft.com/office/powerpoint/2010/main" val="8961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 algorithms</a:t>
            </a:r>
          </a:p>
        </p:txBody>
      </p:sp>
      <p:sp>
        <p:nvSpPr>
          <p:cNvPr id="927746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8305800" cy="45720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>
                <a:ea typeface="宋体" panose="02010600030101010101" pitchFamily="2" charset="-122"/>
              </a:rPr>
              <a:t>Agglomerative (bottom-up): </a:t>
            </a:r>
          </a:p>
          <a:p>
            <a:pPr lvl="1">
              <a:spcBef>
                <a:spcPct val="0"/>
              </a:spcBef>
            </a:pPr>
            <a:r>
              <a:rPr lang="en-US" altLang="zh-CN" sz="2000">
                <a:ea typeface="宋体" panose="02010600030101010101" pitchFamily="2" charset="-122"/>
              </a:rPr>
              <a:t>Start with each document being a single cluster.</a:t>
            </a:r>
          </a:p>
          <a:p>
            <a:pPr lvl="1">
              <a:spcBef>
                <a:spcPct val="0"/>
              </a:spcBef>
            </a:pPr>
            <a:r>
              <a:rPr lang="en-US" altLang="zh-CN" sz="2000">
                <a:ea typeface="宋体" panose="02010600030101010101" pitchFamily="2" charset="-122"/>
              </a:rPr>
              <a:t>Eventually all documents belong to the same cluster.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ea typeface="宋体" panose="02010600030101010101" pitchFamily="2" charset="-122"/>
              </a:rPr>
              <a:t>Divisive (top-down):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Start with all documents belong to the same cluster.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Eventually each node forms a cluster on its own.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>
                <a:ea typeface="宋体" panose="02010600030101010101" pitchFamily="2" charset="-122"/>
              </a:rPr>
              <a:t>Could be a recursive application of k-means like algorithms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ea typeface="宋体" panose="02010600030101010101" pitchFamily="2" charset="-122"/>
              </a:rPr>
              <a:t>Does not require the number of clusters </a:t>
            </a:r>
            <a:r>
              <a:rPr lang="en-US" altLang="zh-CN" sz="2400" b="1" i="1">
                <a:solidFill>
                  <a:srgbClr val="4A87B9"/>
                </a:solidFill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 in advance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ea typeface="宋体" panose="02010600030101010101" pitchFamily="2" charset="-122"/>
              </a:rPr>
              <a:t> Needs a termination/readout condition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0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82000" cy="990600"/>
          </a:xfrm>
        </p:spPr>
        <p:txBody>
          <a:bodyPr/>
          <a:lstStyle/>
          <a:p>
            <a:r>
              <a:rPr lang="en-US" altLang="en-US" sz="3200"/>
              <a:t>Hierarchical Agglomerative Clustering (HAC)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Assumes a similarity function for determining the similarity of two instances.</a:t>
            </a:r>
          </a:p>
          <a:p>
            <a:r>
              <a:rPr lang="en-US" altLang="en-US"/>
              <a:t>Starts with all instances in a separate cluster and then repeatedly joins the two clusters that are most similar until there is only one cluster.</a:t>
            </a:r>
          </a:p>
          <a:p>
            <a:r>
              <a:rPr lang="en-US" altLang="en-US"/>
              <a:t>The history of merging forms a binary tree or hierarchy.</a:t>
            </a:r>
          </a:p>
        </p:txBody>
      </p:sp>
    </p:spTree>
    <p:extLst>
      <p:ext uri="{BB962C8B-B14F-4D97-AF65-F5344CB8AC3E}">
        <p14:creationId xmlns:p14="http://schemas.microsoft.com/office/powerpoint/2010/main" val="17053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8289" y="457200"/>
            <a:ext cx="7297737" cy="782638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458200" cy="4953000"/>
          </a:xfrm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sz="2400"/>
              <a:t>Cluster: a collection of data objects</a:t>
            </a:r>
          </a:p>
          <a:p>
            <a:pPr lvl="1"/>
            <a:r>
              <a:rPr lang="en-US" altLang="en-US" sz="2000"/>
              <a:t>Similar to one another within the same cluster</a:t>
            </a:r>
          </a:p>
          <a:p>
            <a:pPr lvl="1"/>
            <a:r>
              <a:rPr lang="en-US" altLang="en-US" sz="2000"/>
              <a:t>Dissimilar to the objects in other clusters</a:t>
            </a:r>
          </a:p>
          <a:p>
            <a:r>
              <a:rPr lang="en-US" altLang="en-US" sz="2400"/>
              <a:t>Cluster analysis</a:t>
            </a:r>
          </a:p>
          <a:p>
            <a:pPr lvl="1"/>
            <a:r>
              <a:rPr lang="en-US" altLang="en-US" sz="2000"/>
              <a:t>Grouping a set of data objects into clusters</a:t>
            </a:r>
          </a:p>
          <a:p>
            <a:r>
              <a:rPr lang="en-US" altLang="en-US" sz="2400"/>
              <a:t>Clustering is </a:t>
            </a:r>
            <a:r>
              <a:rPr lang="en-US" altLang="en-US" sz="2400">
                <a:solidFill>
                  <a:srgbClr val="0000FF"/>
                </a:solidFill>
              </a:rPr>
              <a:t>unsupervised classification</a:t>
            </a:r>
            <a:r>
              <a:rPr lang="en-US" altLang="en-US" sz="2400"/>
              <a:t>: no predefined classes 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/>
              <a:t>Clustering is used:</a:t>
            </a:r>
          </a:p>
          <a:p>
            <a:pPr lvl="1"/>
            <a:r>
              <a:rPr lang="en-US" altLang="en-US" sz="2000"/>
              <a:t>As a </a:t>
            </a:r>
            <a:r>
              <a:rPr lang="en-US" altLang="en-US" sz="2000">
                <a:solidFill>
                  <a:srgbClr val="0000FF"/>
                </a:solidFill>
              </a:rPr>
              <a:t>stand-alone tool</a:t>
            </a:r>
            <a:r>
              <a:rPr lang="en-US" altLang="en-US" sz="2000"/>
              <a:t> to get insight into data distribution</a:t>
            </a:r>
          </a:p>
          <a:p>
            <a:pPr lvl="2"/>
            <a:r>
              <a:rPr lang="en-US" altLang="en-US" sz="1800"/>
              <a:t>Visualization of clusters may unveil important information</a:t>
            </a:r>
          </a:p>
          <a:p>
            <a:pPr lvl="1"/>
            <a:r>
              <a:rPr lang="en-US" altLang="en-US" sz="2000"/>
              <a:t>As a </a:t>
            </a:r>
            <a:r>
              <a:rPr lang="en-US" altLang="en-US" sz="2000">
                <a:solidFill>
                  <a:srgbClr val="0000FF"/>
                </a:solidFill>
              </a:rPr>
              <a:t>preprocessing step</a:t>
            </a:r>
            <a:r>
              <a:rPr lang="en-US" altLang="en-US" sz="2000"/>
              <a:t> for other algorithms</a:t>
            </a:r>
          </a:p>
          <a:p>
            <a:pPr lvl="2"/>
            <a:r>
              <a:rPr lang="en-US" altLang="en-US" sz="1800"/>
              <a:t>Efficient indexing or compression often relies on clustering</a:t>
            </a:r>
          </a:p>
        </p:txBody>
      </p:sp>
    </p:spTree>
    <p:extLst>
      <p:ext uri="{BB962C8B-B14F-4D97-AF65-F5344CB8AC3E}">
        <p14:creationId xmlns:p14="http://schemas.microsoft.com/office/powerpoint/2010/main" val="147420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994" name="Group 2"/>
          <p:cNvGrpSpPr>
            <a:grpSpLocks/>
          </p:cNvGrpSpPr>
          <p:nvPr/>
        </p:nvGrpSpPr>
        <p:grpSpPr bwMode="auto">
          <a:xfrm>
            <a:off x="6324600" y="1600200"/>
            <a:ext cx="4114800" cy="4267200"/>
            <a:chOff x="288" y="720"/>
            <a:chExt cx="4992" cy="3072"/>
          </a:xfrm>
        </p:grpSpPr>
        <p:sp>
          <p:nvSpPr>
            <p:cNvPr id="852995" name="Oval 3"/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6" name="Oval 4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7" name="Oval 5"/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8" name="Oval 6"/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999" name="Oval 7"/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0" name="Oval 8"/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1" name="Oval 9"/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2" name="Oval 10"/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3" name="Oval 11"/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4" name="Line 12"/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5" name="Line 13"/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6" name="Line 14"/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7" name="Line 15"/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8" name="Line 16"/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09" name="Line 17"/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0" name="Line 18"/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1" name="Line 19"/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2" name="Line 20"/>
            <p:cNvSpPr>
              <a:spLocks noChangeShapeType="1"/>
            </p:cNvSpPr>
            <p:nvPr/>
          </p:nvSpPr>
          <p:spPr bwMode="auto">
            <a:xfrm>
              <a:off x="624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3" name="Line 21"/>
            <p:cNvSpPr>
              <a:spLocks noChangeShapeType="1"/>
            </p:cNvSpPr>
            <p:nvPr/>
          </p:nvSpPr>
          <p:spPr bwMode="auto">
            <a:xfrm>
              <a:off x="624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4" name="Line 22"/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5" name="Line 23"/>
            <p:cNvSpPr>
              <a:spLocks noChangeShapeType="1"/>
            </p:cNvSpPr>
            <p:nvPr/>
          </p:nvSpPr>
          <p:spPr bwMode="auto">
            <a:xfrm>
              <a:off x="2352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6" name="Line 24"/>
            <p:cNvSpPr>
              <a:spLocks noChangeShapeType="1"/>
            </p:cNvSpPr>
            <p:nvPr/>
          </p:nvSpPr>
          <p:spPr bwMode="auto">
            <a:xfrm>
              <a:off x="2400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7" name="Line 25"/>
            <p:cNvSpPr>
              <a:spLocks noChangeShapeType="1"/>
            </p:cNvSpPr>
            <p:nvPr/>
          </p:nvSpPr>
          <p:spPr bwMode="auto">
            <a:xfrm>
              <a:off x="2448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8" name="Line 26"/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19" name="Line 27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0" name="Line 28"/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1" name="Line 29"/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2" name="Line 30"/>
            <p:cNvSpPr>
              <a:spLocks noChangeShapeType="1"/>
            </p:cNvSpPr>
            <p:nvPr/>
          </p:nvSpPr>
          <p:spPr bwMode="auto">
            <a:xfrm>
              <a:off x="2880" y="216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3" name="Line 31"/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4" name="Line 32"/>
            <p:cNvSpPr>
              <a:spLocks noChangeShapeType="1"/>
            </p:cNvSpPr>
            <p:nvPr/>
          </p:nvSpPr>
          <p:spPr bwMode="auto">
            <a:xfrm flipV="1">
              <a:off x="4896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5" name="Line 33"/>
            <p:cNvSpPr>
              <a:spLocks noChangeShapeType="1"/>
            </p:cNvSpPr>
            <p:nvPr/>
          </p:nvSpPr>
          <p:spPr bwMode="auto">
            <a:xfrm flipH="1">
              <a:off x="3408" y="158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6" name="Line 34"/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7" name="Line 35"/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8" name="Line 36"/>
            <p:cNvSpPr>
              <a:spLocks noChangeShapeType="1"/>
            </p:cNvSpPr>
            <p:nvPr/>
          </p:nvSpPr>
          <p:spPr bwMode="auto">
            <a:xfrm flipH="1">
              <a:off x="1152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29" name="Line 37"/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0" name="Line 38"/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1" name="Line 39"/>
            <p:cNvSpPr>
              <a:spLocks noChangeShapeType="1"/>
            </p:cNvSpPr>
            <p:nvPr/>
          </p:nvSpPr>
          <p:spPr bwMode="auto">
            <a:xfrm flipH="1">
              <a:off x="1056" y="100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2" name="Line 40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033" name="Line 41"/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1600200" y="1981200"/>
            <a:ext cx="472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lnSpc>
                <a:spcPct val="90000"/>
              </a:lnSpc>
              <a:buClr>
                <a:schemeClr val="bg2"/>
              </a:buClr>
              <a:buFontTx/>
              <a:buChar char="•"/>
            </a:pPr>
            <a:r>
              <a:rPr lang="en-US" altLang="zh-CN" sz="3200">
                <a:solidFill>
                  <a:srgbClr val="465142"/>
                </a:solidFill>
                <a:ea typeface="宋体" panose="02010600030101010101" pitchFamily="2" charset="-122"/>
              </a:rPr>
              <a:t>Clustering obtained by cutting the dendrogram at a desired level: each </a:t>
            </a:r>
            <a:r>
              <a:rPr lang="en-US" altLang="zh-CN" sz="3200">
                <a:solidFill>
                  <a:srgbClr val="4A87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connected</a:t>
            </a:r>
            <a:r>
              <a:rPr lang="en-US" altLang="zh-CN" sz="3200">
                <a:solidFill>
                  <a:srgbClr val="465142"/>
                </a:solidFill>
                <a:ea typeface="宋体" panose="02010600030101010101" pitchFamily="2" charset="-122"/>
              </a:rPr>
              <a:t> component forms a cluster.</a:t>
            </a:r>
          </a:p>
        </p:txBody>
      </p:sp>
      <p:sp>
        <p:nvSpPr>
          <p:cNvPr id="853035" name="Rectangle 43"/>
          <p:cNvSpPr>
            <a:spLocks noChangeArrowheads="1"/>
          </p:cNvSpPr>
          <p:nvPr/>
        </p:nvSpPr>
        <p:spPr bwMode="auto">
          <a:xfrm>
            <a:off x="2286000" y="7286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Dendogram: Hierarchical Clustering</a:t>
            </a:r>
          </a:p>
        </p:txBody>
      </p:sp>
      <p:sp>
        <p:nvSpPr>
          <p:cNvPr id="853036" name="Line 44"/>
          <p:cNvSpPr>
            <a:spLocks noChangeShapeType="1"/>
          </p:cNvSpPr>
          <p:nvPr/>
        </p:nvSpPr>
        <p:spPr bwMode="auto">
          <a:xfrm>
            <a:off x="6477000" y="3962400"/>
            <a:ext cx="38862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37" name="Oval 45"/>
          <p:cNvSpPr>
            <a:spLocks noChangeArrowheads="1"/>
          </p:cNvSpPr>
          <p:nvPr/>
        </p:nvSpPr>
        <p:spPr bwMode="auto">
          <a:xfrm>
            <a:off x="6172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39" name="Oval 47"/>
          <p:cNvSpPr>
            <a:spLocks noChangeArrowheads="1"/>
          </p:cNvSpPr>
          <p:nvPr/>
        </p:nvSpPr>
        <p:spPr bwMode="auto">
          <a:xfrm>
            <a:off x="7696200" y="5486400"/>
            <a:ext cx="12954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40" name="Oval 48"/>
          <p:cNvSpPr>
            <a:spLocks noChangeArrowheads="1"/>
          </p:cNvSpPr>
          <p:nvPr/>
        </p:nvSpPr>
        <p:spPr bwMode="auto">
          <a:xfrm>
            <a:off x="9144000" y="5486400"/>
            <a:ext cx="3810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41" name="Oval 49"/>
          <p:cNvSpPr>
            <a:spLocks noChangeArrowheads="1"/>
          </p:cNvSpPr>
          <p:nvPr/>
        </p:nvSpPr>
        <p:spPr bwMode="auto">
          <a:xfrm>
            <a:off x="9677400" y="5486400"/>
            <a:ext cx="838200" cy="5334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Agglomerative Clustering (HAC)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400"/>
              <a:t>Starts with each doc in a separate cluster</a:t>
            </a:r>
          </a:p>
          <a:p>
            <a:pPr lvl="1"/>
            <a:r>
              <a:rPr lang="en-US" altLang="en-US" sz="3200"/>
              <a:t>then repeatedly joins the </a:t>
            </a:r>
            <a:r>
              <a:rPr lang="en-US" altLang="en-US" sz="3200" i="1" u="sng"/>
              <a:t>closest pair</a:t>
            </a:r>
            <a:r>
              <a:rPr lang="en-US" altLang="en-US" sz="3200"/>
              <a:t> of clusters, until there is only one cluster.</a:t>
            </a:r>
          </a:p>
          <a:p>
            <a:r>
              <a:rPr lang="en-US" altLang="en-US" sz="3400"/>
              <a:t>The history of merging forms a binary tree or hierarchy.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rgbClr val="00A000"/>
                </a:solidFill>
              </a:rPr>
              <a:t>How to measure distance of clusters??</a:t>
            </a:r>
          </a:p>
        </p:txBody>
      </p:sp>
    </p:spTree>
    <p:extLst>
      <p:ext uri="{BB962C8B-B14F-4D97-AF65-F5344CB8AC3E}">
        <p14:creationId xmlns:p14="http://schemas.microsoft.com/office/powerpoint/2010/main" val="35029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Closest pair</a:t>
            </a:r>
            <a:r>
              <a:rPr lang="en-US" altLang="en-US"/>
              <a:t> of clusters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Many variants to defining closest pair of clusters</a:t>
            </a:r>
          </a:p>
          <a:p>
            <a:r>
              <a:rPr lang="en-US" altLang="en-US" b="1">
                <a:sym typeface="Symbol" panose="05050102010706020507" pitchFamily="18" charset="2"/>
              </a:rPr>
              <a:t>Single-link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</a:t>
            </a:r>
            <a:r>
              <a:rPr lang="en-US" altLang="en-US" i="1">
                <a:sym typeface="Symbol" panose="05050102010706020507" pitchFamily="18" charset="2"/>
              </a:rPr>
              <a:t>“closest” points</a:t>
            </a:r>
            <a:r>
              <a:rPr lang="en-US" altLang="en-US">
                <a:sym typeface="Symbol" panose="05050102010706020507" pitchFamily="18" charset="2"/>
              </a:rPr>
              <a:t> (single-link)</a:t>
            </a:r>
          </a:p>
          <a:p>
            <a:r>
              <a:rPr lang="en-US" altLang="en-US" b="1">
                <a:sym typeface="Symbol" panose="05050102010706020507" pitchFamily="18" charset="2"/>
              </a:rPr>
              <a:t>Complete-link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“furthest” points</a:t>
            </a:r>
          </a:p>
          <a:p>
            <a:r>
              <a:rPr lang="en-US" altLang="en-US" b="1"/>
              <a:t>Centroid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Distance of the centroids (centers of gravity)</a:t>
            </a:r>
          </a:p>
          <a:p>
            <a:r>
              <a:rPr lang="en-US" altLang="en-US" b="1">
                <a:sym typeface="Symbol" panose="05050102010706020507" pitchFamily="18" charset="2"/>
              </a:rPr>
              <a:t>(Average-link)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Average distance between pairs of elements</a:t>
            </a:r>
          </a:p>
          <a:p>
            <a:pPr lvl="1"/>
            <a:endParaRPr lang="en-US" altLang="en-US">
              <a:sym typeface="Symbol" panose="05050102010706020507" pitchFamily="18" charset="2"/>
            </a:endParaRPr>
          </a:p>
          <a:p>
            <a:pPr lvl="1"/>
            <a:endParaRPr lang="en-US" altLang="en-US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95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Link Agglomerative Clustering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Use maximum similarity of pairs:</a:t>
            </a:r>
          </a:p>
          <a:p>
            <a:endParaRPr lang="en-US" altLang="en-US" sz="3000"/>
          </a:p>
          <a:p>
            <a:endParaRPr lang="en-US" altLang="en-US" sz="3000"/>
          </a:p>
          <a:p>
            <a:r>
              <a:rPr lang="en-US" altLang="en-US" sz="3000"/>
              <a:t>Can result in “straggly” (long and thin) clusters due to chaining effect.</a:t>
            </a:r>
          </a:p>
          <a:p>
            <a:r>
              <a:rPr lang="en-US" altLang="en-US" sz="3000"/>
              <a:t>After merging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i</a:t>
            </a:r>
            <a:r>
              <a:rPr lang="en-US" altLang="en-US" sz="3000"/>
              <a:t> and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j</a:t>
            </a:r>
            <a:r>
              <a:rPr lang="en-US" altLang="en-US" sz="3000"/>
              <a:t>, the similarity of the resulting cluster to another cluster, </a:t>
            </a:r>
            <a:r>
              <a:rPr lang="en-US" altLang="en-US" sz="3000" i="1"/>
              <a:t>c</a:t>
            </a:r>
            <a:r>
              <a:rPr lang="en-US" altLang="en-US" sz="3000" i="1" baseline="-25000"/>
              <a:t>k</a:t>
            </a:r>
            <a:r>
              <a:rPr lang="en-US" altLang="en-US" sz="3000"/>
              <a:t>, is:</a:t>
            </a:r>
          </a:p>
          <a:p>
            <a:pPr lvl="1"/>
            <a:endParaRPr lang="en-US" altLang="en-US" sz="2800"/>
          </a:p>
        </p:txBody>
      </p:sp>
      <p:graphicFrame>
        <p:nvGraphicFramePr>
          <p:cNvPr id="856068" name="Object 4"/>
          <p:cNvGraphicFramePr>
            <a:graphicFrameLocks noChangeAspect="1"/>
          </p:cNvGraphicFramePr>
          <p:nvPr/>
        </p:nvGraphicFramePr>
        <p:xfrm>
          <a:off x="3124200" y="2438401"/>
          <a:ext cx="616108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752480" imgH="317160" progId="Equation.3">
                  <p:embed/>
                </p:oleObj>
              </mc:Choice>
              <mc:Fallback>
                <p:oleObj name="Equation" r:id="rId3" imgW="1752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38401"/>
                        <a:ext cx="616108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6069" name="Object 5"/>
          <p:cNvGraphicFramePr>
            <a:graphicFrameLocks noChangeAspect="1"/>
          </p:cNvGraphicFramePr>
          <p:nvPr/>
        </p:nvGraphicFramePr>
        <p:xfrm>
          <a:off x="1828800" y="5602288"/>
          <a:ext cx="86106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2882880" imgH="241200" progId="Equation.3">
                  <p:embed/>
                </p:oleObj>
              </mc:Choice>
              <mc:Fallback>
                <p:oleObj name="Equation" r:id="rId5" imgW="2882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02288"/>
                        <a:ext cx="86106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4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Link Example</a:t>
            </a:r>
          </a:p>
        </p:txBody>
      </p:sp>
      <p:grpSp>
        <p:nvGrpSpPr>
          <p:cNvPr id="857091" name="Group 3"/>
          <p:cNvGrpSpPr>
            <a:grpSpLocks/>
          </p:cNvGrpSpPr>
          <p:nvPr/>
        </p:nvGrpSpPr>
        <p:grpSpPr bwMode="auto">
          <a:xfrm>
            <a:off x="2513013" y="1752600"/>
            <a:ext cx="7353300" cy="4046538"/>
            <a:chOff x="623" y="1104"/>
            <a:chExt cx="4632" cy="2549"/>
          </a:xfrm>
        </p:grpSpPr>
        <p:sp>
          <p:nvSpPr>
            <p:cNvPr id="857092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7093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857094" name="Oval 6"/>
          <p:cNvSpPr>
            <a:spLocks noChangeArrowheads="1"/>
          </p:cNvSpPr>
          <p:nvPr/>
        </p:nvSpPr>
        <p:spPr bwMode="auto">
          <a:xfrm>
            <a:off x="32766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5" name="Oval 7"/>
          <p:cNvSpPr>
            <a:spLocks noChangeArrowheads="1"/>
          </p:cNvSpPr>
          <p:nvPr/>
        </p:nvSpPr>
        <p:spPr bwMode="auto">
          <a:xfrm>
            <a:off x="41148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6" name="Oval 8"/>
          <p:cNvSpPr>
            <a:spLocks noChangeArrowheads="1"/>
          </p:cNvSpPr>
          <p:nvPr/>
        </p:nvSpPr>
        <p:spPr bwMode="auto">
          <a:xfrm>
            <a:off x="32766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7" name="Oval 9"/>
          <p:cNvSpPr>
            <a:spLocks noChangeArrowheads="1"/>
          </p:cNvSpPr>
          <p:nvPr/>
        </p:nvSpPr>
        <p:spPr bwMode="auto">
          <a:xfrm>
            <a:off x="41148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8" name="Oval 10"/>
          <p:cNvSpPr>
            <a:spLocks noChangeArrowheads="1"/>
          </p:cNvSpPr>
          <p:nvPr/>
        </p:nvSpPr>
        <p:spPr bwMode="auto">
          <a:xfrm>
            <a:off x="54102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099" name="Oval 11"/>
          <p:cNvSpPr>
            <a:spLocks noChangeArrowheads="1"/>
          </p:cNvSpPr>
          <p:nvPr/>
        </p:nvSpPr>
        <p:spPr bwMode="auto">
          <a:xfrm>
            <a:off x="62484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0" name="Oval 12"/>
          <p:cNvSpPr>
            <a:spLocks noChangeArrowheads="1"/>
          </p:cNvSpPr>
          <p:nvPr/>
        </p:nvSpPr>
        <p:spPr bwMode="auto">
          <a:xfrm>
            <a:off x="54102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1" name="Oval 13"/>
          <p:cNvSpPr>
            <a:spLocks noChangeArrowheads="1"/>
          </p:cNvSpPr>
          <p:nvPr/>
        </p:nvSpPr>
        <p:spPr bwMode="auto">
          <a:xfrm>
            <a:off x="62484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2" name="Oval 14"/>
          <p:cNvSpPr>
            <a:spLocks noChangeArrowheads="1"/>
          </p:cNvSpPr>
          <p:nvPr/>
        </p:nvSpPr>
        <p:spPr bwMode="auto">
          <a:xfrm>
            <a:off x="2971801" y="2443891"/>
            <a:ext cx="170570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3" name="Oval 15"/>
          <p:cNvSpPr>
            <a:spLocks noChangeArrowheads="1"/>
          </p:cNvSpPr>
          <p:nvPr/>
        </p:nvSpPr>
        <p:spPr bwMode="auto">
          <a:xfrm>
            <a:off x="5105401" y="3891691"/>
            <a:ext cx="167053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4" name="Oval 16"/>
          <p:cNvSpPr>
            <a:spLocks noChangeArrowheads="1"/>
          </p:cNvSpPr>
          <p:nvPr/>
        </p:nvSpPr>
        <p:spPr bwMode="auto">
          <a:xfrm>
            <a:off x="5105401" y="2443891"/>
            <a:ext cx="167053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5" name="Oval 17"/>
          <p:cNvSpPr>
            <a:spLocks noChangeArrowheads="1"/>
          </p:cNvSpPr>
          <p:nvPr/>
        </p:nvSpPr>
        <p:spPr bwMode="auto">
          <a:xfrm>
            <a:off x="2971801" y="3891691"/>
            <a:ext cx="1705707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6" name="Oval 18"/>
          <p:cNvSpPr>
            <a:spLocks noChangeArrowheads="1"/>
          </p:cNvSpPr>
          <p:nvPr/>
        </p:nvSpPr>
        <p:spPr bwMode="auto">
          <a:xfrm>
            <a:off x="2743201" y="2443891"/>
            <a:ext cx="4179276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7" name="Oval 19"/>
          <p:cNvSpPr>
            <a:spLocks noChangeArrowheads="1"/>
          </p:cNvSpPr>
          <p:nvPr/>
        </p:nvSpPr>
        <p:spPr bwMode="auto">
          <a:xfrm>
            <a:off x="2667001" y="3891691"/>
            <a:ext cx="4255476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7108" name="Oval 20"/>
          <p:cNvSpPr>
            <a:spLocks noChangeArrowheads="1"/>
          </p:cNvSpPr>
          <p:nvPr/>
        </p:nvSpPr>
        <p:spPr bwMode="auto">
          <a:xfrm>
            <a:off x="2133600" y="1934308"/>
            <a:ext cx="5099538" cy="302455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Complete Link Agglomerative Clustering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minimum similarity of pairs: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Makes “tighter,” spherical clusters that are typically preferable.</a:t>
            </a:r>
          </a:p>
          <a:p>
            <a:r>
              <a:rPr lang="en-US" altLang="en-US"/>
              <a:t>After merging </a:t>
            </a: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and </a:t>
            </a:r>
            <a:r>
              <a:rPr lang="en-US" altLang="en-US" i="1"/>
              <a:t>c</a:t>
            </a:r>
            <a:r>
              <a:rPr lang="en-US" altLang="en-US" i="1" baseline="-25000"/>
              <a:t>j</a:t>
            </a:r>
            <a:r>
              <a:rPr lang="en-US" altLang="en-US"/>
              <a:t>, the similarity of the resulting cluster to another cluster, </a:t>
            </a:r>
            <a:r>
              <a:rPr lang="en-US" altLang="en-US" i="1"/>
              <a:t>c</a:t>
            </a:r>
            <a:r>
              <a:rPr lang="en-US" altLang="en-US" i="1" baseline="-25000"/>
              <a:t>k</a:t>
            </a:r>
            <a:r>
              <a:rPr lang="en-US" altLang="en-US"/>
              <a:t>, is: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858116" name="Object 4"/>
          <p:cNvGraphicFramePr>
            <a:graphicFrameLocks noChangeAspect="1"/>
          </p:cNvGraphicFramePr>
          <p:nvPr/>
        </p:nvGraphicFramePr>
        <p:xfrm>
          <a:off x="2895601" y="2286001"/>
          <a:ext cx="61515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752480" imgH="304560" progId="Equation.3">
                  <p:embed/>
                </p:oleObj>
              </mc:Choice>
              <mc:Fallback>
                <p:oleObj name="Equation" r:id="rId3" imgW="1752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2286001"/>
                        <a:ext cx="61515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8117" name="Object 5"/>
          <p:cNvGraphicFramePr>
            <a:graphicFrameLocks noChangeAspect="1"/>
          </p:cNvGraphicFramePr>
          <p:nvPr/>
        </p:nvGraphicFramePr>
        <p:xfrm>
          <a:off x="1905001" y="4953001"/>
          <a:ext cx="85375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2857320" imgH="241200" progId="Equation.3">
                  <p:embed/>
                </p:oleObj>
              </mc:Choice>
              <mc:Fallback>
                <p:oleObj name="Equation" r:id="rId5" imgW="285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4953001"/>
                        <a:ext cx="85375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18" name="Oval 6"/>
          <p:cNvSpPr>
            <a:spLocks noChangeArrowheads="1"/>
          </p:cNvSpPr>
          <p:nvPr/>
        </p:nvSpPr>
        <p:spPr bwMode="auto">
          <a:xfrm>
            <a:off x="2895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i</a:t>
            </a:r>
          </a:p>
        </p:txBody>
      </p:sp>
      <p:sp>
        <p:nvSpPr>
          <p:cNvPr id="858119" name="Oval 7"/>
          <p:cNvSpPr>
            <a:spLocks noChangeArrowheads="1"/>
          </p:cNvSpPr>
          <p:nvPr/>
        </p:nvSpPr>
        <p:spPr bwMode="auto">
          <a:xfrm>
            <a:off x="5181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j</a:t>
            </a:r>
          </a:p>
        </p:txBody>
      </p:sp>
      <p:sp>
        <p:nvSpPr>
          <p:cNvPr id="858120" name="Oval 8"/>
          <p:cNvSpPr>
            <a:spLocks noChangeArrowheads="1"/>
          </p:cNvSpPr>
          <p:nvPr/>
        </p:nvSpPr>
        <p:spPr bwMode="auto">
          <a:xfrm>
            <a:off x="7848600" y="5867400"/>
            <a:ext cx="18288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i="1"/>
              <a:t>C</a:t>
            </a:r>
            <a:r>
              <a:rPr lang="en-US" altLang="en-US" i="1" baseline="-25000"/>
              <a:t>k</a:t>
            </a:r>
          </a:p>
        </p:txBody>
      </p:sp>
      <p:cxnSp>
        <p:nvCxnSpPr>
          <p:cNvPr id="858121" name="AutoShape 9"/>
          <p:cNvCxnSpPr>
            <a:cxnSpLocks noChangeShapeType="1"/>
            <a:stCxn id="858118" idx="6"/>
            <a:endCxn id="858119" idx="2"/>
          </p:cNvCxnSpPr>
          <p:nvPr/>
        </p:nvCxnSpPr>
        <p:spPr bwMode="auto">
          <a:xfrm>
            <a:off x="4724400" y="6210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8122" name="AutoShape 10"/>
          <p:cNvCxnSpPr>
            <a:cxnSpLocks noChangeShapeType="1"/>
            <a:stCxn id="858119" idx="6"/>
            <a:endCxn id="858120" idx="2"/>
          </p:cNvCxnSpPr>
          <p:nvPr/>
        </p:nvCxnSpPr>
        <p:spPr bwMode="auto">
          <a:xfrm>
            <a:off x="7010400" y="62103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3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Complete Link Example</a:t>
            </a:r>
          </a:p>
        </p:txBody>
      </p:sp>
      <p:grpSp>
        <p:nvGrpSpPr>
          <p:cNvPr id="859139" name="Group 3"/>
          <p:cNvGrpSpPr>
            <a:grpSpLocks/>
          </p:cNvGrpSpPr>
          <p:nvPr/>
        </p:nvGrpSpPr>
        <p:grpSpPr bwMode="auto">
          <a:xfrm>
            <a:off x="2513013" y="1752600"/>
            <a:ext cx="7353300" cy="4046538"/>
            <a:chOff x="623" y="1104"/>
            <a:chExt cx="4632" cy="2549"/>
          </a:xfrm>
        </p:grpSpPr>
        <p:sp>
          <p:nvSpPr>
            <p:cNvPr id="859140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59141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859142" name="Oval 6"/>
          <p:cNvSpPr>
            <a:spLocks noChangeArrowheads="1"/>
          </p:cNvSpPr>
          <p:nvPr/>
        </p:nvSpPr>
        <p:spPr bwMode="auto">
          <a:xfrm>
            <a:off x="32766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3" name="Oval 7"/>
          <p:cNvSpPr>
            <a:spLocks noChangeArrowheads="1"/>
          </p:cNvSpPr>
          <p:nvPr/>
        </p:nvSpPr>
        <p:spPr bwMode="auto">
          <a:xfrm>
            <a:off x="41148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4" name="Oval 8"/>
          <p:cNvSpPr>
            <a:spLocks noChangeArrowheads="1"/>
          </p:cNvSpPr>
          <p:nvPr/>
        </p:nvSpPr>
        <p:spPr bwMode="auto">
          <a:xfrm>
            <a:off x="32766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5" name="Oval 9"/>
          <p:cNvSpPr>
            <a:spLocks noChangeArrowheads="1"/>
          </p:cNvSpPr>
          <p:nvPr/>
        </p:nvSpPr>
        <p:spPr bwMode="auto">
          <a:xfrm>
            <a:off x="41148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6" name="Oval 10"/>
          <p:cNvSpPr>
            <a:spLocks noChangeArrowheads="1"/>
          </p:cNvSpPr>
          <p:nvPr/>
        </p:nvSpPr>
        <p:spPr bwMode="auto">
          <a:xfrm>
            <a:off x="54102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7" name="Oval 11"/>
          <p:cNvSpPr>
            <a:spLocks noChangeArrowheads="1"/>
          </p:cNvSpPr>
          <p:nvPr/>
        </p:nvSpPr>
        <p:spPr bwMode="auto">
          <a:xfrm>
            <a:off x="6248401" y="24430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8" name="Oval 12"/>
          <p:cNvSpPr>
            <a:spLocks noChangeArrowheads="1"/>
          </p:cNvSpPr>
          <p:nvPr/>
        </p:nvSpPr>
        <p:spPr bwMode="auto">
          <a:xfrm>
            <a:off x="54102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49" name="Oval 13"/>
          <p:cNvSpPr>
            <a:spLocks noChangeArrowheads="1"/>
          </p:cNvSpPr>
          <p:nvPr/>
        </p:nvSpPr>
        <p:spPr bwMode="auto">
          <a:xfrm>
            <a:off x="6248401" y="3890898"/>
            <a:ext cx="255677" cy="52241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0" name="Oval 14"/>
          <p:cNvSpPr>
            <a:spLocks noChangeArrowheads="1"/>
          </p:cNvSpPr>
          <p:nvPr/>
        </p:nvSpPr>
        <p:spPr bwMode="auto">
          <a:xfrm>
            <a:off x="2971801" y="2443891"/>
            <a:ext cx="1688122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1" name="Oval 15"/>
          <p:cNvSpPr>
            <a:spLocks noChangeArrowheads="1"/>
          </p:cNvSpPr>
          <p:nvPr/>
        </p:nvSpPr>
        <p:spPr bwMode="auto">
          <a:xfrm>
            <a:off x="5105401" y="3891691"/>
            <a:ext cx="1652953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2" name="Oval 16"/>
          <p:cNvSpPr>
            <a:spLocks noChangeArrowheads="1"/>
          </p:cNvSpPr>
          <p:nvPr/>
        </p:nvSpPr>
        <p:spPr bwMode="auto">
          <a:xfrm>
            <a:off x="5105401" y="2443891"/>
            <a:ext cx="1652953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3" name="Oval 17"/>
          <p:cNvSpPr>
            <a:spLocks noChangeArrowheads="1"/>
          </p:cNvSpPr>
          <p:nvPr/>
        </p:nvSpPr>
        <p:spPr bwMode="auto">
          <a:xfrm>
            <a:off x="2971801" y="3891691"/>
            <a:ext cx="1688122" cy="52241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4" name="Oval 18"/>
          <p:cNvSpPr>
            <a:spLocks noChangeArrowheads="1"/>
          </p:cNvSpPr>
          <p:nvPr/>
        </p:nvSpPr>
        <p:spPr bwMode="auto">
          <a:xfrm>
            <a:off x="2667003" y="2256692"/>
            <a:ext cx="2332889" cy="232703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5" name="Oval 19"/>
          <p:cNvSpPr>
            <a:spLocks noChangeArrowheads="1"/>
          </p:cNvSpPr>
          <p:nvPr/>
        </p:nvSpPr>
        <p:spPr bwMode="auto">
          <a:xfrm>
            <a:off x="4780788" y="2256692"/>
            <a:ext cx="2458212" cy="22156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59156" name="Oval 20"/>
          <p:cNvSpPr>
            <a:spLocks noChangeArrowheads="1"/>
          </p:cNvSpPr>
          <p:nvPr/>
        </p:nvSpPr>
        <p:spPr bwMode="auto">
          <a:xfrm>
            <a:off x="2256691" y="2057400"/>
            <a:ext cx="5322277" cy="27490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notion: </a:t>
            </a:r>
            <a:r>
              <a:rPr lang="en-US" altLang="en-US" i="1"/>
              <a:t>cluster representative</a:t>
            </a:r>
            <a:endParaRPr lang="en-US" altLang="en-US"/>
          </a:p>
        </p:txBody>
      </p:sp>
      <p:sp>
        <p:nvSpPr>
          <p:cNvPr id="92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a notion of a representative point in a cluster</a:t>
            </a:r>
          </a:p>
          <a:p>
            <a:r>
              <a:rPr lang="en-US" altLang="en-US"/>
              <a:t>Representative should be some sort of “typical” or central point in the cluster, e.g.,</a:t>
            </a:r>
          </a:p>
          <a:p>
            <a:pPr lvl="1"/>
            <a:r>
              <a:rPr lang="en-US" altLang="en-US"/>
              <a:t>point inducing smallest radii to docs in cluster</a:t>
            </a:r>
          </a:p>
          <a:p>
            <a:pPr lvl="1"/>
            <a:r>
              <a:rPr lang="en-US" altLang="en-US"/>
              <a:t>smallest squared distances, etc.</a:t>
            </a:r>
          </a:p>
          <a:p>
            <a:pPr lvl="1"/>
            <a:r>
              <a:rPr lang="en-US" altLang="en-US"/>
              <a:t>point that is the “average” of all docs in the cluster</a:t>
            </a:r>
          </a:p>
          <a:p>
            <a:pPr lvl="2"/>
            <a:r>
              <a:rPr lang="en-US" altLang="en-US"/>
              <a:t>Centroid or center of gravity</a:t>
            </a:r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/>
          <a:lstStyle/>
          <a:p>
            <a:r>
              <a:rPr lang="en-US" altLang="en-US"/>
              <a:t>Centroid-based Similarity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305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Always maintain average of vectors in each cluster: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Compute similarity of clusters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non-vector data, can’t always make a centroid</a:t>
            </a:r>
          </a:p>
          <a:p>
            <a:endParaRPr lang="en-US" altLang="en-US"/>
          </a:p>
        </p:txBody>
      </p:sp>
      <p:graphicFrame>
        <p:nvGraphicFramePr>
          <p:cNvPr id="862212" name="Object 4"/>
          <p:cNvGraphicFramePr>
            <a:graphicFrameLocks noChangeAspect="1"/>
          </p:cNvGraphicFramePr>
          <p:nvPr/>
        </p:nvGraphicFramePr>
        <p:xfrm>
          <a:off x="4681538" y="2341564"/>
          <a:ext cx="1979612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812520" imgH="634680" progId="Equation.3">
                  <p:embed/>
                </p:oleObj>
              </mc:Choice>
              <mc:Fallback>
                <p:oleObj name="Equation" r:id="rId3" imgW="8125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2341564"/>
                        <a:ext cx="1979612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13" name="Object 5"/>
          <p:cNvGraphicFramePr>
            <a:graphicFrameLocks noChangeAspect="1"/>
          </p:cNvGraphicFramePr>
          <p:nvPr/>
        </p:nvGraphicFramePr>
        <p:xfrm>
          <a:off x="3617914" y="4899026"/>
          <a:ext cx="48799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1777680" imgH="241200" progId="Equation.3">
                  <p:embed/>
                </p:oleObj>
              </mc:Choice>
              <mc:Fallback>
                <p:oleObj name="Equation" r:id="rId5" imgW="1777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4899026"/>
                        <a:ext cx="48799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3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first iteration, all HAC methods need to compute similarity of all pairs of </a:t>
            </a:r>
            <a:r>
              <a:rPr lang="en-US" altLang="en-US" i="1" dirty="0"/>
              <a:t>n </a:t>
            </a:r>
            <a:r>
              <a:rPr lang="en-US" altLang="en-US" dirty="0"/>
              <a:t>individual instances which is O(</a:t>
            </a:r>
            <a:r>
              <a:rPr lang="en-US" altLang="en-US" i="1" dirty="0"/>
              <a:t>mn</a:t>
            </a:r>
            <a:r>
              <a:rPr lang="en-US" altLang="en-US" baseline="30000" dirty="0"/>
              <a:t>2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In each of the subsequent </a:t>
            </a:r>
            <a:r>
              <a:rPr lang="en-US" altLang="en-US" i="1" dirty="0"/>
              <a:t>n</a:t>
            </a:r>
            <a:r>
              <a:rPr lang="en-US" altLang="en-US" dirty="0">
                <a:sym typeface="Symbol" panose="05050102010706020507" pitchFamily="18" charset="2"/>
              </a:rPr>
              <a:t>2 merging iterations, compute the distance between the most recently created cluster and all other existing clusters.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Maintaining of heap of distances allows this to be O(</a:t>
            </a:r>
            <a:r>
              <a:rPr lang="en-US" altLang="en-US" i="1" dirty="0">
                <a:sym typeface="Symbol" panose="05050102010706020507" pitchFamily="18" charset="2"/>
              </a:rPr>
              <a:t>mn</a:t>
            </a:r>
            <a:r>
              <a:rPr lang="en-US" altLang="en-US" baseline="30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log</a:t>
            </a:r>
            <a:r>
              <a:rPr lang="en-US" altLang="en-US" i="1" dirty="0">
                <a:sym typeface="Symbol" panose="05050102010706020507" pitchFamily="18" charset="2"/>
              </a:rPr>
              <a:t>n)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42555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8289" y="457200"/>
            <a:ext cx="7297737" cy="782638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mtClean="0"/>
              <a:t>Some Applications of Clustering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458200" cy="4876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Pattern Recognition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Image Processing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cluster images based on their visual content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Bio-informatics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WWW and IR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document classification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cluster Weblog data to discover groups of similar access patterns</a:t>
            </a:r>
          </a:p>
        </p:txBody>
      </p:sp>
    </p:spTree>
    <p:extLst>
      <p:ext uri="{BB962C8B-B14F-4D97-AF65-F5344CB8AC3E}">
        <p14:creationId xmlns:p14="http://schemas.microsoft.com/office/powerpoint/2010/main" val="144168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DIANA (DIvisive ANAlysis)</a:t>
            </a:r>
          </a:p>
        </p:txBody>
      </p:sp>
      <p:sp>
        <p:nvSpPr>
          <p:cNvPr id="12291" name="Rectangle 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Initially, all objects are in one cluster</a:t>
            </a:r>
          </a:p>
          <a:p>
            <a:r>
              <a:rPr lang="en-US" altLang="zh-CN" smtClean="0"/>
              <a:t>Step-by-step splitting clusters until each cluster contains only one object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438400" y="3962401"/>
            <a:ext cx="2209800" cy="2017713"/>
            <a:chOff x="3552" y="2496"/>
            <a:chExt cx="1392" cy="1271"/>
          </a:xfrm>
        </p:grpSpPr>
        <p:graphicFrame>
          <p:nvGraphicFramePr>
            <p:cNvPr id="12309" name="Object 4"/>
            <p:cNvGraphicFramePr>
              <a:graphicFrameLocks noChangeAspect="1"/>
            </p:cNvGraphicFramePr>
            <p:nvPr/>
          </p:nvGraphicFramePr>
          <p:xfrm>
            <a:off x="3552" y="2496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Worksheet" r:id="rId4" imgW="2200656" imgH="2076907" progId="Excel.Sheet.8">
                    <p:embed/>
                  </p:oleObj>
                </mc:Choice>
                <mc:Fallback>
                  <p:oleObj name="Worksheet" r:id="rId4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96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0" name="Oval 6"/>
            <p:cNvSpPr>
              <a:spLocks noChangeArrowheads="1"/>
            </p:cNvSpPr>
            <p:nvPr/>
          </p:nvSpPr>
          <p:spPr bwMode="auto">
            <a:xfrm>
              <a:off x="3888" y="2796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11" name="Oval 7"/>
            <p:cNvSpPr>
              <a:spLocks noChangeArrowheads="1"/>
            </p:cNvSpPr>
            <p:nvPr/>
          </p:nvSpPr>
          <p:spPr bwMode="auto">
            <a:xfrm>
              <a:off x="4272" y="3060"/>
              <a:ext cx="480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5105400" y="3998913"/>
            <a:ext cx="2209800" cy="2017712"/>
            <a:chOff x="1968" y="2496"/>
            <a:chExt cx="1392" cy="1271"/>
          </a:xfrm>
        </p:grpSpPr>
        <p:graphicFrame>
          <p:nvGraphicFramePr>
            <p:cNvPr id="12304" name="Object 3"/>
            <p:cNvGraphicFramePr>
              <a:graphicFrameLocks noChangeAspect="1"/>
            </p:cNvGraphicFramePr>
            <p:nvPr/>
          </p:nvGraphicFramePr>
          <p:xfrm>
            <a:off x="1968" y="2496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Worksheet" r:id="rId6" imgW="2200656" imgH="2076907" progId="Excel.Sheet.8">
                    <p:embed/>
                  </p:oleObj>
                </mc:Choice>
                <mc:Fallback>
                  <p:oleObj name="Worksheet" r:id="rId6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496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Oval 10"/>
            <p:cNvSpPr>
              <a:spLocks noChangeArrowheads="1"/>
            </p:cNvSpPr>
            <p:nvPr/>
          </p:nvSpPr>
          <p:spPr bwMode="auto">
            <a:xfrm>
              <a:off x="2736" y="3204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6" name="Oval 11"/>
            <p:cNvSpPr>
              <a:spLocks noChangeArrowheads="1"/>
            </p:cNvSpPr>
            <p:nvPr/>
          </p:nvSpPr>
          <p:spPr bwMode="auto">
            <a:xfrm>
              <a:off x="2256" y="2676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7" name="Oval 12"/>
            <p:cNvSpPr>
              <a:spLocks noChangeArrowheads="1"/>
            </p:cNvSpPr>
            <p:nvPr/>
          </p:nvSpPr>
          <p:spPr bwMode="auto">
            <a:xfrm>
              <a:off x="2352" y="2940"/>
              <a:ext cx="38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8" name="Oval 13"/>
            <p:cNvSpPr>
              <a:spLocks noChangeArrowheads="1"/>
            </p:cNvSpPr>
            <p:nvPr/>
          </p:nvSpPr>
          <p:spPr bwMode="auto">
            <a:xfrm>
              <a:off x="2832" y="2964"/>
              <a:ext cx="288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7848600" y="3962401"/>
            <a:ext cx="2209800" cy="2017713"/>
            <a:chOff x="3792" y="2473"/>
            <a:chExt cx="1392" cy="1271"/>
          </a:xfrm>
        </p:grpSpPr>
        <p:graphicFrame>
          <p:nvGraphicFramePr>
            <p:cNvPr id="12297" name="Object 2"/>
            <p:cNvGraphicFramePr>
              <a:graphicFrameLocks noChangeAspect="1"/>
            </p:cNvGraphicFramePr>
            <p:nvPr/>
          </p:nvGraphicFramePr>
          <p:xfrm>
            <a:off x="3792" y="2473"/>
            <a:ext cx="1392" cy="1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Worksheet" r:id="rId7" imgW="2200656" imgH="2076907" progId="Excel.Sheet.8">
                    <p:embed/>
                  </p:oleObj>
                </mc:Choice>
                <mc:Fallback>
                  <p:oleObj name="Worksheet" r:id="rId7" imgW="2200656" imgH="207690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473"/>
                          <a:ext cx="1392" cy="1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Oval 16"/>
            <p:cNvSpPr>
              <a:spLocks noChangeArrowheads="1"/>
            </p:cNvSpPr>
            <p:nvPr/>
          </p:nvSpPr>
          <p:spPr bwMode="auto">
            <a:xfrm>
              <a:off x="4224" y="2653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9" name="Oval 17"/>
            <p:cNvSpPr>
              <a:spLocks noChangeArrowheads="1"/>
            </p:cNvSpPr>
            <p:nvPr/>
          </p:nvSpPr>
          <p:spPr bwMode="auto">
            <a:xfrm>
              <a:off x="4224" y="2941"/>
              <a:ext cx="16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0" name="Oval 18"/>
            <p:cNvSpPr>
              <a:spLocks noChangeArrowheads="1"/>
            </p:cNvSpPr>
            <p:nvPr/>
          </p:nvSpPr>
          <p:spPr bwMode="auto">
            <a:xfrm>
              <a:off x="4800" y="2941"/>
              <a:ext cx="14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1" name="Oval 19"/>
            <p:cNvSpPr>
              <a:spLocks noChangeArrowheads="1"/>
            </p:cNvSpPr>
            <p:nvPr/>
          </p:nvSpPr>
          <p:spPr bwMode="auto">
            <a:xfrm>
              <a:off x="4128" y="2772"/>
              <a:ext cx="96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2" name="Oval 20"/>
            <p:cNvSpPr>
              <a:spLocks noChangeArrowheads="1"/>
            </p:cNvSpPr>
            <p:nvPr/>
          </p:nvSpPr>
          <p:spPr bwMode="auto">
            <a:xfrm rot="16200000">
              <a:off x="4608" y="3156"/>
              <a:ext cx="144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3" name="Oval 21"/>
            <p:cNvSpPr>
              <a:spLocks noChangeArrowheads="1"/>
            </p:cNvSpPr>
            <p:nvPr/>
          </p:nvSpPr>
          <p:spPr bwMode="auto">
            <a:xfrm rot="16200000">
              <a:off x="4704" y="2964"/>
              <a:ext cx="96" cy="40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295" name="Line 22"/>
          <p:cNvSpPr>
            <a:spLocks noChangeShapeType="1"/>
          </p:cNvSpPr>
          <p:nvPr/>
        </p:nvSpPr>
        <p:spPr bwMode="auto">
          <a:xfrm>
            <a:off x="4724400" y="49133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Line 23"/>
          <p:cNvSpPr>
            <a:spLocks noChangeShapeType="1"/>
          </p:cNvSpPr>
          <p:nvPr/>
        </p:nvSpPr>
        <p:spPr bwMode="auto">
          <a:xfrm>
            <a:off x="7467600" y="498951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351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458200" cy="990600"/>
          </a:xfrm>
        </p:spPr>
        <p:txBody>
          <a:bodyPr/>
          <a:lstStyle/>
          <a:p>
            <a:r>
              <a:rPr lang="en-US" altLang="en-US" sz="3600"/>
              <a:t>Clustering: Navigation of search results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grouping search results thematically</a:t>
            </a:r>
          </a:p>
          <a:p>
            <a:pPr lvl="1"/>
            <a:r>
              <a:rPr lang="en-US" altLang="en-US"/>
              <a:t>clusty.com / Vivisimo</a:t>
            </a:r>
          </a:p>
        </p:txBody>
      </p:sp>
      <p:pic>
        <p:nvPicPr>
          <p:cNvPr id="572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21382" r="2774" b="7072"/>
          <a:stretch>
            <a:fillRect/>
          </a:stretch>
        </p:blipFill>
        <p:spPr bwMode="auto">
          <a:xfrm>
            <a:off x="2514600" y="2638426"/>
            <a:ext cx="7543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2423" name="AutoShape 7"/>
          <p:cNvSpPr>
            <a:spLocks noChangeArrowheads="1"/>
          </p:cNvSpPr>
          <p:nvPr/>
        </p:nvSpPr>
        <p:spPr bwMode="auto">
          <a:xfrm>
            <a:off x="1905000" y="4343400"/>
            <a:ext cx="533400" cy="2133600"/>
          </a:xfrm>
          <a:prstGeom prst="rightArrow">
            <a:avLst>
              <a:gd name="adj1" fmla="val 51343"/>
              <a:gd name="adj2" fmla="val 41370"/>
            </a:avLst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issue - labeling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After clustering algorithm finds clusters - how can they be useful to the end user?</a:t>
            </a:r>
          </a:p>
          <a:p>
            <a:r>
              <a:rPr lang="en-US" altLang="en-US"/>
              <a:t>Need pithy label for each cluster</a:t>
            </a:r>
          </a:p>
          <a:p>
            <a:pPr lvl="1"/>
            <a:r>
              <a:rPr lang="en-US" altLang="en-US"/>
              <a:t>In search results, say “Animal” or “Car” in the </a:t>
            </a:r>
            <a:r>
              <a:rPr lang="en-US" altLang="en-US" b="1" i="1"/>
              <a:t>jaguar</a:t>
            </a:r>
            <a:r>
              <a:rPr lang="en-US" altLang="en-US"/>
              <a:t> example.</a:t>
            </a:r>
          </a:p>
          <a:p>
            <a:pPr lvl="1"/>
            <a:r>
              <a:rPr lang="en-US" altLang="en-US"/>
              <a:t>In topic trees, need navigational cues.</a:t>
            </a:r>
          </a:p>
          <a:p>
            <a:pPr lvl="2"/>
            <a:r>
              <a:rPr lang="en-US" altLang="en-US"/>
              <a:t>Often done by hand, a posteriori.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A000"/>
                </a:solidFill>
              </a:rPr>
              <a:t>How would you do this?</a:t>
            </a:r>
          </a:p>
        </p:txBody>
      </p:sp>
    </p:spTree>
    <p:extLst>
      <p:ext uri="{BB962C8B-B14F-4D97-AF65-F5344CB8AC3E}">
        <p14:creationId xmlns:p14="http://schemas.microsoft.com/office/powerpoint/2010/main" val="25193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Label Clusters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Show titles of typical documents</a:t>
            </a:r>
          </a:p>
          <a:p>
            <a:pPr lvl="1"/>
            <a:r>
              <a:rPr lang="en-US" altLang="en-US"/>
              <a:t>Titles are easy to scan</a:t>
            </a:r>
          </a:p>
          <a:p>
            <a:pPr lvl="1"/>
            <a:r>
              <a:rPr lang="en-US" altLang="en-US"/>
              <a:t>Authors create them for quick scanning!</a:t>
            </a:r>
          </a:p>
          <a:p>
            <a:pPr lvl="1"/>
            <a:r>
              <a:rPr lang="en-US" altLang="en-US"/>
              <a:t>But you can only show a few titles which may not fully represent cluster</a:t>
            </a:r>
          </a:p>
          <a:p>
            <a:r>
              <a:rPr lang="en-US" altLang="en-US"/>
              <a:t>Show words/phrases prominent in cluster</a:t>
            </a:r>
          </a:p>
          <a:p>
            <a:pPr lvl="1"/>
            <a:r>
              <a:rPr lang="en-US" altLang="en-US"/>
              <a:t>More likely to fully represent cluster</a:t>
            </a:r>
          </a:p>
          <a:p>
            <a:pPr lvl="1"/>
            <a:r>
              <a:rPr lang="en-US" altLang="en-US"/>
              <a:t>Use distinguishing words/phrases</a:t>
            </a:r>
          </a:p>
          <a:p>
            <a:pPr lvl="2"/>
            <a:r>
              <a:rPr lang="en-US" altLang="en-US"/>
              <a:t>Differential labeling</a:t>
            </a:r>
          </a:p>
          <a:p>
            <a:pPr lvl="1"/>
            <a:r>
              <a:rPr lang="en-US" altLang="en-US"/>
              <a:t>But harder to scan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6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Labeling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Common heuristics - list 5-10 most frequent terms in the centroid vector.</a:t>
            </a:r>
          </a:p>
          <a:p>
            <a:pPr lvl="1"/>
            <a:r>
              <a:rPr lang="en-US" altLang="en-US"/>
              <a:t>Drop stop-words; stem.</a:t>
            </a:r>
          </a:p>
          <a:p>
            <a:r>
              <a:rPr lang="en-US" altLang="en-US"/>
              <a:t>Differential labeling by frequent terms</a:t>
            </a:r>
          </a:p>
          <a:p>
            <a:pPr lvl="1"/>
            <a:r>
              <a:rPr lang="en-US" altLang="en-US"/>
              <a:t>Within a collection “Computers”, clusters all have the word </a:t>
            </a:r>
            <a:r>
              <a:rPr lang="en-US" altLang="en-US" b="1" i="1"/>
              <a:t>computer</a:t>
            </a:r>
            <a:r>
              <a:rPr lang="en-US" altLang="en-US"/>
              <a:t> as frequent term.</a:t>
            </a:r>
          </a:p>
          <a:p>
            <a:pPr lvl="1"/>
            <a:r>
              <a:rPr lang="en-US" altLang="en-US"/>
              <a:t>Discriminant analysis of centroids.</a:t>
            </a:r>
          </a:p>
          <a:p>
            <a:pPr lvl="1"/>
            <a:endParaRPr lang="en-US" altLang="en-US"/>
          </a:p>
          <a:p>
            <a:r>
              <a:rPr lang="en-US" altLang="en-US"/>
              <a:t>Perhaps better: distinctive noun phrase</a:t>
            </a:r>
          </a:p>
        </p:txBody>
      </p:sp>
    </p:spTree>
    <p:extLst>
      <p:ext uri="{BB962C8B-B14F-4D97-AF65-F5344CB8AC3E}">
        <p14:creationId xmlns:p14="http://schemas.microsoft.com/office/powerpoint/2010/main" val="41340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Comparison</a:t>
            </a:r>
            <a:endParaRPr lang="zh-CN" altLang="en-US" smtClean="0"/>
          </a:p>
        </p:txBody>
      </p:sp>
      <p:sp>
        <p:nvSpPr>
          <p:cNvPr id="15363" name="日期占位符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94CE6A-8A1C-4C0A-9D41-02861664A1EB}" type="datetime4">
              <a:rPr lang="en-US" altLang="zh-CN" sz="1000"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February 19, 2019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sp>
        <p:nvSpPr>
          <p:cNvPr id="15364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D992559-A7A3-4DA2-A628-5D1BCF6344EF}" type="slidenum">
              <a:rPr lang="zh-CN" altLang="en-US" sz="1000">
                <a:latin typeface="Times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720975" y="2036764"/>
          <a:ext cx="6643688" cy="4026133"/>
        </p:xfrm>
        <a:graphic>
          <a:graphicData uri="http://schemas.openxmlformats.org/drawingml/2006/table">
            <a:tbl>
              <a:tblPr/>
              <a:tblGrid>
                <a:gridCol w="1178719"/>
                <a:gridCol w="2678906"/>
                <a:gridCol w="2786063"/>
              </a:tblGrid>
              <a:tr h="96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Partitioning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Clustering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Hierarchical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Clustering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6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Time Complexity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O(n) </a:t>
                      </a:r>
                      <a:endParaRPr kumimoji="0" lang="en-US" altLang="zh-CN" sz="17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O(n</a:t>
                      </a:r>
                      <a:r>
                        <a:rPr kumimoji="0" lang="en-US" altLang="zh-TW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2</a:t>
                      </a: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) or O(n</a:t>
                      </a:r>
                      <a:r>
                        <a:rPr kumimoji="0" lang="en-US" altLang="zh-TW" sz="17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3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Pros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Easy to use and Relatively efficient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Outputs a dendrogram that is desired in many applications.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359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Cons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Sensitive to initialization; bad initialization might lead to bad results.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Need to store all data in memory.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新細明體" pitchFamily="18" charset="-120"/>
                        </a:rPr>
                        <a:t>higher time complexity;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4" charset="0"/>
                          <a:ea typeface="宋体" pitchFamily="2" charset="-122"/>
                        </a:rPr>
                        <a:t>Need to store all data in memory.</a:t>
                      </a: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34" charset="0"/>
                        <a:ea typeface="宋体" pitchFamily="2" charset="-122"/>
                      </a:endParaRPr>
                    </a:p>
                  </a:txBody>
                  <a:tcPr marL="64294" marR="64294" marT="32144" marB="321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64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Integrating hierarchical clustering with other techniques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BIRCH, CURE, CHAMELEON, ROCK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22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BIRCH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CN" u="sng" dirty="0" smtClean="0"/>
              <a:t>B</a:t>
            </a:r>
            <a:r>
              <a:rPr lang="en-US" altLang="zh-CN" dirty="0" smtClean="0"/>
              <a:t>alanced </a:t>
            </a:r>
            <a:r>
              <a:rPr lang="en-US" altLang="zh-CN" u="sng" dirty="0" smtClean="0"/>
              <a:t>I</a:t>
            </a:r>
            <a:r>
              <a:rPr lang="en-US" altLang="zh-CN" dirty="0" smtClean="0"/>
              <a:t>terative </a:t>
            </a:r>
            <a:r>
              <a:rPr lang="en-US" altLang="zh-CN" u="sng" dirty="0" smtClean="0"/>
              <a:t>R</a:t>
            </a:r>
            <a:r>
              <a:rPr lang="en-US" altLang="zh-CN" dirty="0" smtClean="0"/>
              <a:t>educing and </a:t>
            </a:r>
            <a:r>
              <a:rPr lang="en-US" altLang="zh-CN" u="sng" dirty="0" smtClean="0"/>
              <a:t>C</a:t>
            </a:r>
            <a:r>
              <a:rPr lang="en-US" altLang="zh-CN" dirty="0" smtClean="0"/>
              <a:t>lustering using </a:t>
            </a:r>
            <a:r>
              <a:rPr lang="en-US" altLang="zh-CN" u="sng" dirty="0" smtClean="0"/>
              <a:t>H</a:t>
            </a:r>
            <a:r>
              <a:rPr lang="en-US" altLang="zh-CN" dirty="0" smtClean="0"/>
              <a:t>ierarchies</a:t>
            </a:r>
          </a:p>
        </p:txBody>
      </p:sp>
    </p:spTree>
    <p:extLst>
      <p:ext uri="{BB962C8B-B14F-4D97-AF65-F5344CB8AC3E}">
        <p14:creationId xmlns:p14="http://schemas.microsoft.com/office/powerpoint/2010/main" val="208422190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81088" algn="l"/>
              </a:tabLst>
            </a:pPr>
            <a:r>
              <a:rPr lang="en-US" altLang="zh-CN" smtClean="0"/>
              <a:t>Introduction to BIRCH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idx="1"/>
          </p:nvPr>
        </p:nvSpPr>
        <p:spPr>
          <a:xfrm>
            <a:off x="2184401" y="1714501"/>
            <a:ext cx="7743825" cy="43037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tabLst>
                <a:tab pos="767926" algn="l"/>
              </a:tabLst>
              <a:defRPr/>
            </a:pPr>
            <a:r>
              <a:rPr lang="en-US" altLang="zh-CN" sz="2500" dirty="0"/>
              <a:t>Designed for very large data sets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Time and memory are limited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Incremental and dynamic clustering of incoming objects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Only one scan of data is necessary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Does not need the whole data set in advance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767926" algn="l"/>
              </a:tabLst>
              <a:defRPr/>
            </a:pPr>
            <a:endParaRPr lang="en-US" altLang="zh-CN" sz="2200" dirty="0"/>
          </a:p>
          <a:p>
            <a:pPr>
              <a:lnSpc>
                <a:spcPct val="80000"/>
              </a:lnSpc>
              <a:buFont typeface="Arial" charset="0"/>
              <a:buChar char="•"/>
              <a:tabLst>
                <a:tab pos="767926" algn="l"/>
              </a:tabLst>
              <a:defRPr/>
            </a:pPr>
            <a:r>
              <a:rPr lang="en-US" altLang="zh-CN" sz="2500" dirty="0"/>
              <a:t>Two key phases: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Scans the database to build an in-memory tree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tabLst>
                <a:tab pos="767926" algn="l"/>
              </a:tabLst>
              <a:defRPr/>
            </a:pPr>
            <a:r>
              <a:rPr lang="en-US" altLang="zh-CN" sz="2200" dirty="0"/>
              <a:t>Applies clustering algorithm to cluster the leaf nodes</a:t>
            </a:r>
          </a:p>
        </p:txBody>
      </p:sp>
      <p:sp>
        <p:nvSpPr>
          <p:cNvPr id="17410" name="日期占位符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D0B99-3778-4B15-808D-EA58098A2633}" type="datetime4">
              <a:rPr lang="en-US" altLang="zh-CN" sz="1000"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February 19, 2019</a:t>
            </a:fld>
            <a:endParaRPr lang="en-US" altLang="zh-CN" sz="1000">
              <a:latin typeface="Times" panose="02020603050405020304" pitchFamily="18" charset="0"/>
            </a:endParaRPr>
          </a:p>
        </p:txBody>
      </p:sp>
      <p:sp>
        <p:nvSpPr>
          <p:cNvPr id="17411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2288" indent="-2000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03275" indent="-1603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23950" indent="-1603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46213" indent="-1603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034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606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178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75013" indent="-160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0827E86-4E51-401D-ABC6-86B9EC1E6535}" type="slidenum">
              <a:rPr lang="zh-CN" altLang="en-US" sz="1000">
                <a:latin typeface="Times" panose="02020603050405020304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zh-CN" sz="10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7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774826" y="1543051"/>
            <a:ext cx="12239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73" name="Text Box 2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2774" name="Line 2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943476" y="1685926"/>
            <a:ext cx="396081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3548064" y="2535239"/>
            <a:ext cx="9366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30"/>
          <p:cNvCxnSpPr>
            <a:cxnSpLocks noChangeShapeType="1"/>
            <a:stCxn id="40987" idx="2"/>
            <a:endCxn id="40988" idx="0"/>
          </p:cNvCxnSpPr>
          <p:nvPr/>
        </p:nvCxnSpPr>
        <p:spPr bwMode="auto">
          <a:xfrm flipH="1">
            <a:off x="4016375" y="2055814"/>
            <a:ext cx="2908300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3489326" y="3362325"/>
            <a:ext cx="966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Cluster1</a:t>
            </a: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1776413" y="1916113"/>
            <a:ext cx="12239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41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2781" name="Oval 42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2782" name="Oval 43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2783" name="Oval 44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2784" name="Oval 45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2785" name="Oval 46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3562351" y="2520951"/>
            <a:ext cx="454977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3287714" y="4371976"/>
            <a:ext cx="7469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If cluster 1 becomes too large (not compact</a:t>
            </a: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) by adding object 2,</a:t>
            </a:r>
          </a:p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then split the cluster</a:t>
            </a:r>
          </a:p>
        </p:txBody>
      </p:sp>
      <p:cxnSp>
        <p:nvCxnSpPr>
          <p:cNvPr id="41013" name="AutoShape 53"/>
          <p:cNvCxnSpPr>
            <a:cxnSpLocks noChangeShapeType="1"/>
            <a:stCxn id="41010" idx="0"/>
            <a:endCxn id="40987" idx="2"/>
          </p:cNvCxnSpPr>
          <p:nvPr/>
        </p:nvCxnSpPr>
        <p:spPr bwMode="auto">
          <a:xfrm flipV="1">
            <a:off x="5837239" y="2055814"/>
            <a:ext cx="1087437" cy="452437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8904289" y="1684338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</p:spTree>
    <p:extLst>
      <p:ext uri="{BB962C8B-B14F-4D97-AF65-F5344CB8AC3E}">
        <p14:creationId xmlns:p14="http://schemas.microsoft.com/office/powerpoint/2010/main" val="4776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4" grpId="1" animBg="1"/>
      <p:bldP spid="40983" grpId="0" animBg="1"/>
      <p:bldP spid="40987" grpId="0" animBg="1"/>
      <p:bldP spid="40988" grpId="0" animBg="1"/>
      <p:bldP spid="40988" grpId="1" animBg="1"/>
      <p:bldP spid="40991" grpId="0"/>
      <p:bldP spid="40992" grpId="0" animBg="1"/>
      <p:bldP spid="41009" grpId="0" animBg="1"/>
      <p:bldP spid="41010" grpId="0" animBg="1"/>
      <p:bldP spid="41012" grpId="0"/>
      <p:bldP spid="41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pic>
        <p:nvPicPr>
          <p:cNvPr id="72706" name="Picture 2" descr="http://vision.in.tum.de/_media/spezial/bib/nieuwenhuis-et-al-ijcv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139156"/>
            <a:ext cx="5953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6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4224339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3763964" y="2535239"/>
            <a:ext cx="57467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00" name="AutoShape 10"/>
          <p:cNvCxnSpPr>
            <a:cxnSpLocks noChangeShapeType="1"/>
            <a:stCxn id="33798" idx="2"/>
            <a:endCxn id="33799" idx="0"/>
          </p:cNvCxnSpPr>
          <p:nvPr/>
        </p:nvCxnSpPr>
        <p:spPr bwMode="auto">
          <a:xfrm flipH="1">
            <a:off x="4051300" y="2055814"/>
            <a:ext cx="1073150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532189" y="33131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1776413" y="1916113"/>
            <a:ext cx="12239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3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804" name="Oval 14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3805" name="Oval 15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806" name="Oval 16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3807" name="Oval 17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3808" name="Oval 18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3809" name="Oval 21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3810" name="AutoShape 24"/>
          <p:cNvCxnSpPr>
            <a:cxnSpLocks noChangeShapeType="1"/>
            <a:stCxn id="33812" idx="0"/>
            <a:endCxn id="33813" idx="2"/>
          </p:cNvCxnSpPr>
          <p:nvPr/>
        </p:nvCxnSpPr>
        <p:spPr bwMode="auto">
          <a:xfrm flipH="1" flipV="1">
            <a:off x="6924675" y="2055813"/>
            <a:ext cx="539750" cy="468312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824789" y="1684338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3812" name="Oval 27"/>
          <p:cNvSpPr>
            <a:spLocks noChangeArrowheads="1"/>
          </p:cNvSpPr>
          <p:nvPr/>
        </p:nvSpPr>
        <p:spPr bwMode="auto">
          <a:xfrm>
            <a:off x="7175501" y="253682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8"/>
          <p:cNvSpPr>
            <a:spLocks noChangeArrowheads="1"/>
          </p:cNvSpPr>
          <p:nvPr/>
        </p:nvSpPr>
        <p:spPr bwMode="auto">
          <a:xfrm>
            <a:off x="6024564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6985000" y="330835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4800600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6411913" y="16795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3503614" y="4724401"/>
            <a:ext cx="304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Leaf node with two entries</a:t>
            </a:r>
            <a:endParaRPr lang="en-US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224339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3748088" y="2535239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AutoShape 9"/>
          <p:cNvCxnSpPr>
            <a:cxnSpLocks noChangeShapeType="1"/>
            <a:stCxn id="34822" idx="2"/>
            <a:endCxn id="34823" idx="0"/>
          </p:cNvCxnSpPr>
          <p:nvPr/>
        </p:nvCxnSpPr>
        <p:spPr bwMode="auto">
          <a:xfrm flipH="1">
            <a:off x="4037014" y="2055814"/>
            <a:ext cx="1087437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3532189" y="332740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1776413" y="234950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4834" name="AutoShape 21"/>
          <p:cNvCxnSpPr>
            <a:cxnSpLocks noChangeShapeType="1"/>
            <a:stCxn id="34836" idx="0"/>
            <a:endCxn id="34837" idx="2"/>
          </p:cNvCxnSpPr>
          <p:nvPr/>
        </p:nvCxnSpPr>
        <p:spPr bwMode="auto">
          <a:xfrm flipH="1" flipV="1">
            <a:off x="6924676" y="2055814"/>
            <a:ext cx="517525" cy="496887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7824789" y="1698625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118350" y="2565401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6024564" y="1685926"/>
            <a:ext cx="1800225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6985000" y="33226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3503614" y="4724401"/>
            <a:ext cx="5710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entry1 is the closest to object 3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If cluster 1 becomes too large by adding object 3,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split the cluster</a:t>
            </a:r>
          </a:p>
        </p:txBody>
      </p:sp>
      <p:sp>
        <p:nvSpPr>
          <p:cNvPr id="34841" name="Text Box 28"/>
          <p:cNvSpPr txBox="1">
            <a:spLocks noChangeArrowheads="1"/>
          </p:cNvSpPr>
          <p:nvPr/>
        </p:nvSpPr>
        <p:spPr bwMode="auto">
          <a:xfrm>
            <a:off x="4800600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4842" name="Text Box 29"/>
          <p:cNvSpPr txBox="1">
            <a:spLocks noChangeArrowheads="1"/>
          </p:cNvSpPr>
          <p:nvPr/>
        </p:nvSpPr>
        <p:spPr bwMode="auto">
          <a:xfrm>
            <a:off x="6411913" y="16795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</p:spTree>
    <p:extLst>
      <p:ext uri="{BB962C8B-B14F-4D97-AF65-F5344CB8AC3E}">
        <p14:creationId xmlns:p14="http://schemas.microsoft.com/office/powerpoint/2010/main" val="38051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48" name="AutoShape 9"/>
          <p:cNvCxnSpPr>
            <a:cxnSpLocks noChangeShapeType="1"/>
            <a:stCxn id="35846" idx="2"/>
            <a:endCxn id="35847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1776413" y="234950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852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853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54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855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5857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5858" name="AutoShape 21"/>
          <p:cNvCxnSpPr>
            <a:cxnSpLocks noChangeShapeType="1"/>
            <a:stCxn id="35860" idx="0"/>
            <a:endCxn id="35868" idx="2"/>
          </p:cNvCxnSpPr>
          <p:nvPr/>
        </p:nvCxnSpPr>
        <p:spPr bwMode="auto">
          <a:xfrm flipH="1" flipV="1">
            <a:off x="7283450" y="2003425"/>
            <a:ext cx="158750" cy="520700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5859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5860" name="Oval 23"/>
          <p:cNvSpPr>
            <a:spLocks noChangeArrowheads="1"/>
          </p:cNvSpPr>
          <p:nvPr/>
        </p:nvSpPr>
        <p:spPr bwMode="auto">
          <a:xfrm>
            <a:off x="7118350" y="2536826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6970714" y="32369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5862" name="Oval 26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5863" name="Oval 30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31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65" name="Text Box 32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5866" name="Rectangle 33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5867" name="Text Box 34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5868" name="Text Box 35"/>
          <p:cNvSpPr txBox="1">
            <a:spLocks noChangeArrowheads="1"/>
          </p:cNvSpPr>
          <p:nvPr/>
        </p:nvSpPr>
        <p:spPr bwMode="auto">
          <a:xfrm>
            <a:off x="6858000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5869" name="AutoShape 36"/>
          <p:cNvCxnSpPr>
            <a:cxnSpLocks noChangeShapeType="1"/>
            <a:stCxn id="35863" idx="0"/>
            <a:endCxn id="35864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5870" name="Text Box 37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5871" name="Text Box 38"/>
          <p:cNvSpPr txBox="1">
            <a:spLocks noChangeArrowheads="1"/>
          </p:cNvSpPr>
          <p:nvPr/>
        </p:nvSpPr>
        <p:spPr bwMode="auto">
          <a:xfrm>
            <a:off x="3503614" y="4724401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Leaf node with three entries</a:t>
            </a:r>
            <a:endParaRPr lang="en-US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2" name="AutoShape 9"/>
          <p:cNvCxnSpPr>
            <a:cxnSpLocks noChangeShapeType="1"/>
            <a:stCxn id="36870" idx="2"/>
            <a:endCxn id="36871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776413" y="2752726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877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6879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880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6881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66581" name="AutoShape 21"/>
          <p:cNvCxnSpPr>
            <a:cxnSpLocks noChangeShapeType="1"/>
            <a:stCxn id="66583" idx="0"/>
            <a:endCxn id="36890" idx="2"/>
          </p:cNvCxnSpPr>
          <p:nvPr/>
        </p:nvCxnSpPr>
        <p:spPr bwMode="auto">
          <a:xfrm flipH="1" flipV="1">
            <a:off x="7285038" y="2055813"/>
            <a:ext cx="157162" cy="468312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7118350" y="2536826"/>
            <a:ext cx="6477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970714" y="32369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sp>
        <p:nvSpPr>
          <p:cNvPr id="36886" name="Oval 25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887" name="Oval 26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Rectangle 27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89" name="Text Box 28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6890" name="Rectangle 29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6891" name="Text Box 30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6892" name="Text Box 31"/>
          <p:cNvSpPr txBox="1">
            <a:spLocks noChangeArrowheads="1"/>
          </p:cNvSpPr>
          <p:nvPr/>
        </p:nvSpPr>
        <p:spPr bwMode="auto">
          <a:xfrm>
            <a:off x="6858000" y="169545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6893" name="AutoShape 32"/>
          <p:cNvCxnSpPr>
            <a:cxnSpLocks noChangeShapeType="1"/>
            <a:stCxn id="36887" idx="0"/>
            <a:endCxn id="36888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6894" name="Text Box 33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7854951" y="27384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3503614" y="4724401"/>
            <a:ext cx="5654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entry3 is the closest to object 4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Cluster 2 remains compact when adding object 4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 add object 4 to cluster 2</a:t>
            </a: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7146926" y="2535239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7272339" y="3241675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66599" name="AutoShape 39"/>
          <p:cNvCxnSpPr>
            <a:cxnSpLocks noChangeShapeType="1"/>
            <a:stCxn id="66597" idx="0"/>
            <a:endCxn id="36890" idx="2"/>
          </p:cNvCxnSpPr>
          <p:nvPr/>
        </p:nvCxnSpPr>
        <p:spPr bwMode="auto">
          <a:xfrm flipH="1" flipV="1">
            <a:off x="7285038" y="2055814"/>
            <a:ext cx="438150" cy="4667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73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  <p:bldP spid="66584" grpId="0"/>
      <p:bldP spid="66595" grpId="0" animBg="1"/>
      <p:bldP spid="66597" grpId="0" animBg="1"/>
      <p:bldP spid="6659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3851276" y="274955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422433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3733801" y="2535239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896" name="AutoShape 9"/>
          <p:cNvCxnSpPr>
            <a:cxnSpLocks noChangeShapeType="1"/>
            <a:stCxn id="37894" idx="2"/>
            <a:endCxn id="37895" idx="0"/>
          </p:cNvCxnSpPr>
          <p:nvPr/>
        </p:nvCxnSpPr>
        <p:spPr bwMode="auto">
          <a:xfrm flipH="1">
            <a:off x="4022725" y="2055814"/>
            <a:ext cx="814388" cy="4667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3517900" y="3284538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776413" y="316865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01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7903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7904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7905" name="Oval 20"/>
          <p:cNvSpPr>
            <a:spLocks noChangeArrowheads="1"/>
          </p:cNvSpPr>
          <p:nvPr/>
        </p:nvSpPr>
        <p:spPr bwMode="auto">
          <a:xfrm>
            <a:off x="7250114" y="27511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7867650" y="1698625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7907" name="Oval 25"/>
          <p:cNvSpPr>
            <a:spLocks noChangeArrowheads="1"/>
          </p:cNvSpPr>
          <p:nvPr/>
        </p:nvSpPr>
        <p:spPr bwMode="auto">
          <a:xfrm>
            <a:off x="5160964" y="27654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908" name="Oval 26"/>
          <p:cNvSpPr>
            <a:spLocks noChangeArrowheads="1"/>
          </p:cNvSpPr>
          <p:nvPr/>
        </p:nvSpPr>
        <p:spPr bwMode="auto">
          <a:xfrm>
            <a:off x="5073651" y="2551114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5449888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0" name="Text Box 28"/>
          <p:cNvSpPr txBox="1">
            <a:spLocks noChangeArrowheads="1"/>
          </p:cNvSpPr>
          <p:nvPr/>
        </p:nvSpPr>
        <p:spPr bwMode="auto">
          <a:xfrm>
            <a:off x="4543425" y="166687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>
            <a:off x="6672263" y="1685926"/>
            <a:ext cx="1223962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12" name="Text Box 30"/>
          <p:cNvSpPr txBox="1">
            <a:spLocks noChangeArrowheads="1"/>
          </p:cNvSpPr>
          <p:nvPr/>
        </p:nvSpPr>
        <p:spPr bwMode="auto">
          <a:xfrm>
            <a:off x="5707063" y="16716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7913" name="Text Box 31"/>
          <p:cNvSpPr txBox="1">
            <a:spLocks noChangeArrowheads="1"/>
          </p:cNvSpPr>
          <p:nvPr/>
        </p:nvSpPr>
        <p:spPr bwMode="auto">
          <a:xfrm>
            <a:off x="6858000" y="169545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3</a:t>
            </a:r>
          </a:p>
        </p:txBody>
      </p:sp>
      <p:cxnSp>
        <p:nvCxnSpPr>
          <p:cNvPr id="37914" name="AutoShape 32"/>
          <p:cNvCxnSpPr>
            <a:cxnSpLocks noChangeShapeType="1"/>
            <a:stCxn id="37908" idx="0"/>
            <a:endCxn id="37909" idx="2"/>
          </p:cNvCxnSpPr>
          <p:nvPr/>
        </p:nvCxnSpPr>
        <p:spPr bwMode="auto">
          <a:xfrm flipV="1">
            <a:off x="5362575" y="2055813"/>
            <a:ext cx="700088" cy="4826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7915" name="Text Box 33"/>
          <p:cNvSpPr txBox="1">
            <a:spLocks noChangeArrowheads="1"/>
          </p:cNvSpPr>
          <p:nvPr/>
        </p:nvSpPr>
        <p:spPr bwMode="auto">
          <a:xfrm>
            <a:off x="4857750" y="3279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7916" name="Oval 34"/>
          <p:cNvSpPr>
            <a:spLocks noChangeArrowheads="1"/>
          </p:cNvSpPr>
          <p:nvPr/>
        </p:nvSpPr>
        <p:spPr bwMode="auto">
          <a:xfrm>
            <a:off x="7854951" y="27384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3503613" y="4365625"/>
            <a:ext cx="67929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entry2 is the closest to object 5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latin typeface="Century Gothic" pitchFamily="34" charset="0"/>
              </a:rPr>
              <a:t>Cluster 3 becomes too large by adding object 5</a:t>
            </a:r>
          </a:p>
          <a:p>
            <a:r>
              <a:rPr lang="en-US" b="1">
                <a:latin typeface="Century Gothic" pitchFamily="34" charset="0"/>
              </a:rPr>
              <a:t>then  split cluster 3?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BUT there is a limit to the number of entries a node can have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Thus, split the node</a:t>
            </a:r>
          </a:p>
        </p:txBody>
      </p:sp>
      <p:sp>
        <p:nvSpPr>
          <p:cNvPr id="37918" name="Oval 36"/>
          <p:cNvSpPr>
            <a:spLocks noChangeArrowheads="1"/>
          </p:cNvSpPr>
          <p:nvPr/>
        </p:nvSpPr>
        <p:spPr bwMode="auto">
          <a:xfrm>
            <a:off x="7146926" y="2535239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Text Box 37"/>
          <p:cNvSpPr txBox="1">
            <a:spLocks noChangeArrowheads="1"/>
          </p:cNvSpPr>
          <p:nvPr/>
        </p:nvSpPr>
        <p:spPr bwMode="auto">
          <a:xfrm>
            <a:off x="7272339" y="3241675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7920" name="AutoShape 38"/>
          <p:cNvCxnSpPr>
            <a:cxnSpLocks noChangeShapeType="1"/>
            <a:stCxn id="37918" idx="0"/>
            <a:endCxn id="37911" idx="2"/>
          </p:cNvCxnSpPr>
          <p:nvPr/>
        </p:nvCxnSpPr>
        <p:spPr bwMode="auto">
          <a:xfrm flipH="1" flipV="1">
            <a:off x="7285038" y="2055814"/>
            <a:ext cx="438150" cy="4667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170614" y="2722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39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3851276" y="435768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3733801" y="414337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9" name="AutoShape 9"/>
          <p:cNvCxnSpPr>
            <a:cxnSpLocks noChangeShapeType="1"/>
            <a:stCxn id="38943" idx="2"/>
            <a:endCxn id="38918" idx="0"/>
          </p:cNvCxnSpPr>
          <p:nvPr/>
        </p:nvCxnSpPr>
        <p:spPr bwMode="auto">
          <a:xfrm flipH="1">
            <a:off x="4022726" y="3232151"/>
            <a:ext cx="123825" cy="8985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3517900" y="48926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776413" y="3168651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2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923" name="Oval 13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24" name="Oval 14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25" name="Oval 15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26" name="Oval 16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27" name="Oval 17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8928" name="Oval 20"/>
          <p:cNvSpPr>
            <a:spLocks noChangeArrowheads="1"/>
          </p:cNvSpPr>
          <p:nvPr/>
        </p:nvSpPr>
        <p:spPr bwMode="auto">
          <a:xfrm>
            <a:off x="9078914" y="43592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8929" name="Text Box 21"/>
          <p:cNvSpPr txBox="1">
            <a:spLocks noChangeArrowheads="1"/>
          </p:cNvSpPr>
          <p:nvPr/>
        </p:nvSpPr>
        <p:spPr bwMode="auto">
          <a:xfrm>
            <a:off x="95345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8930" name="Oval 22"/>
          <p:cNvSpPr>
            <a:spLocks noChangeArrowheads="1"/>
          </p:cNvSpPr>
          <p:nvPr/>
        </p:nvSpPr>
        <p:spPr bwMode="auto">
          <a:xfrm>
            <a:off x="5160964" y="4373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8931" name="Oval 23"/>
          <p:cNvSpPr>
            <a:spLocks noChangeArrowheads="1"/>
          </p:cNvSpPr>
          <p:nvPr/>
        </p:nvSpPr>
        <p:spPr bwMode="auto">
          <a:xfrm>
            <a:off x="5073651" y="4159251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2" name="AutoShape 29"/>
          <p:cNvCxnSpPr>
            <a:cxnSpLocks noChangeShapeType="1"/>
            <a:stCxn id="38931" idx="0"/>
            <a:endCxn id="38944" idx="2"/>
          </p:cNvCxnSpPr>
          <p:nvPr/>
        </p:nvCxnSpPr>
        <p:spPr bwMode="auto">
          <a:xfrm flipV="1">
            <a:off x="5362576" y="3232150"/>
            <a:ext cx="9525" cy="9144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8933" name="Text Box 30"/>
          <p:cNvSpPr txBox="1">
            <a:spLocks noChangeArrowheads="1"/>
          </p:cNvSpPr>
          <p:nvPr/>
        </p:nvSpPr>
        <p:spPr bwMode="auto">
          <a:xfrm>
            <a:off x="4857750" y="48879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8934" name="Oval 31"/>
          <p:cNvSpPr>
            <a:spLocks noChangeArrowheads="1"/>
          </p:cNvSpPr>
          <p:nvPr/>
        </p:nvSpPr>
        <p:spPr bwMode="auto">
          <a:xfrm>
            <a:off x="9683751" y="43465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935" name="Oval 33"/>
          <p:cNvSpPr>
            <a:spLocks noChangeArrowheads="1"/>
          </p:cNvSpPr>
          <p:nvPr/>
        </p:nvSpPr>
        <p:spPr bwMode="auto">
          <a:xfrm>
            <a:off x="8975726" y="4143376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Text Box 34"/>
          <p:cNvSpPr txBox="1">
            <a:spLocks noChangeArrowheads="1"/>
          </p:cNvSpPr>
          <p:nvPr/>
        </p:nvSpPr>
        <p:spPr bwMode="auto">
          <a:xfrm>
            <a:off x="9101139" y="48498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8937" name="AutoShape 35"/>
          <p:cNvCxnSpPr>
            <a:cxnSpLocks noChangeShapeType="1"/>
            <a:stCxn id="38935" idx="0"/>
            <a:endCxn id="38948" idx="2"/>
          </p:cNvCxnSpPr>
          <p:nvPr/>
        </p:nvCxnSpPr>
        <p:spPr bwMode="auto">
          <a:xfrm flipH="1" flipV="1">
            <a:off x="9156700" y="3232151"/>
            <a:ext cx="395288" cy="8985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8938" name="Oval 36"/>
          <p:cNvSpPr>
            <a:spLocks noChangeArrowheads="1"/>
          </p:cNvSpPr>
          <p:nvPr/>
        </p:nvSpPr>
        <p:spPr bwMode="auto">
          <a:xfrm>
            <a:off x="7681914" y="43307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8939" name="Rectangle 37"/>
          <p:cNvSpPr>
            <a:spLocks noChangeArrowheads="1"/>
          </p:cNvSpPr>
          <p:nvPr/>
        </p:nvSpPr>
        <p:spPr bwMode="auto">
          <a:xfrm>
            <a:off x="5521326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0" name="Rectangle 38"/>
          <p:cNvSpPr>
            <a:spLocks noChangeArrowheads="1"/>
          </p:cNvSpPr>
          <p:nvPr/>
        </p:nvSpPr>
        <p:spPr bwMode="auto">
          <a:xfrm>
            <a:off x="6743701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1" name="Text Box 39"/>
          <p:cNvSpPr txBox="1">
            <a:spLocks noChangeArrowheads="1"/>
          </p:cNvSpPr>
          <p:nvPr/>
        </p:nvSpPr>
        <p:spPr bwMode="auto">
          <a:xfrm>
            <a:off x="5778500" y="18938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8942" name="Text Box 40"/>
          <p:cNvSpPr txBox="1">
            <a:spLocks noChangeArrowheads="1"/>
          </p:cNvSpPr>
          <p:nvPr/>
        </p:nvSpPr>
        <p:spPr bwMode="auto">
          <a:xfrm>
            <a:off x="6929438" y="19177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8943" name="Rectangle 41"/>
          <p:cNvSpPr>
            <a:spLocks noChangeArrowheads="1"/>
          </p:cNvSpPr>
          <p:nvPr/>
        </p:nvSpPr>
        <p:spPr bwMode="auto">
          <a:xfrm>
            <a:off x="35337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4" name="Rectangle 42"/>
          <p:cNvSpPr>
            <a:spLocks noChangeArrowheads="1"/>
          </p:cNvSpPr>
          <p:nvPr/>
        </p:nvSpPr>
        <p:spPr bwMode="auto">
          <a:xfrm>
            <a:off x="47593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5" name="Text Box 43"/>
          <p:cNvSpPr txBox="1">
            <a:spLocks noChangeArrowheads="1"/>
          </p:cNvSpPr>
          <p:nvPr/>
        </p:nvSpPr>
        <p:spPr bwMode="auto">
          <a:xfrm>
            <a:off x="37195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1.1</a:t>
            </a:r>
          </a:p>
        </p:txBody>
      </p:sp>
      <p:sp>
        <p:nvSpPr>
          <p:cNvPr id="38946" name="Text Box 44"/>
          <p:cNvSpPr txBox="1">
            <a:spLocks noChangeArrowheads="1"/>
          </p:cNvSpPr>
          <p:nvPr/>
        </p:nvSpPr>
        <p:spPr bwMode="auto">
          <a:xfrm>
            <a:off x="49022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1.2</a:t>
            </a:r>
          </a:p>
        </p:txBody>
      </p:sp>
      <p:sp>
        <p:nvSpPr>
          <p:cNvPr id="38947" name="Rectangle 45"/>
          <p:cNvSpPr>
            <a:spLocks noChangeArrowheads="1"/>
          </p:cNvSpPr>
          <p:nvPr/>
        </p:nvSpPr>
        <p:spPr bwMode="auto">
          <a:xfrm>
            <a:off x="73183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8" name="Rectangle 46"/>
          <p:cNvSpPr>
            <a:spLocks noChangeArrowheads="1"/>
          </p:cNvSpPr>
          <p:nvPr/>
        </p:nvSpPr>
        <p:spPr bwMode="auto">
          <a:xfrm>
            <a:off x="85439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949" name="Text Box 47"/>
          <p:cNvSpPr txBox="1">
            <a:spLocks noChangeArrowheads="1"/>
          </p:cNvSpPr>
          <p:nvPr/>
        </p:nvSpPr>
        <p:spPr bwMode="auto">
          <a:xfrm>
            <a:off x="75041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2.1</a:t>
            </a:r>
          </a:p>
        </p:txBody>
      </p:sp>
      <p:sp>
        <p:nvSpPr>
          <p:cNvPr id="38950" name="Text Box 48"/>
          <p:cNvSpPr txBox="1">
            <a:spLocks noChangeArrowheads="1"/>
          </p:cNvSpPr>
          <p:nvPr/>
        </p:nvSpPr>
        <p:spPr bwMode="auto">
          <a:xfrm>
            <a:off x="86868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2.2</a:t>
            </a:r>
          </a:p>
        </p:txBody>
      </p:sp>
      <p:sp>
        <p:nvSpPr>
          <p:cNvPr id="38951" name="Text Box 49"/>
          <p:cNvSpPr txBox="1">
            <a:spLocks noChangeArrowheads="1"/>
          </p:cNvSpPr>
          <p:nvPr/>
        </p:nvSpPr>
        <p:spPr bwMode="auto">
          <a:xfrm>
            <a:off x="57626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8952" name="Text Box 50"/>
          <p:cNvSpPr txBox="1">
            <a:spLocks noChangeArrowheads="1"/>
          </p:cNvSpPr>
          <p:nvPr/>
        </p:nvSpPr>
        <p:spPr bwMode="auto">
          <a:xfrm>
            <a:off x="7794625" y="1570038"/>
            <a:ext cx="165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Non-Leaf node</a:t>
            </a:r>
          </a:p>
        </p:txBody>
      </p:sp>
      <p:sp>
        <p:nvSpPr>
          <p:cNvPr id="38953" name="Oval 51"/>
          <p:cNvSpPr>
            <a:spLocks noChangeArrowheads="1"/>
          </p:cNvSpPr>
          <p:nvPr/>
        </p:nvSpPr>
        <p:spPr bwMode="auto">
          <a:xfrm>
            <a:off x="7586663" y="4149726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Text Box 52"/>
          <p:cNvSpPr txBox="1">
            <a:spLocks noChangeArrowheads="1"/>
          </p:cNvSpPr>
          <p:nvPr/>
        </p:nvSpPr>
        <p:spPr bwMode="auto">
          <a:xfrm>
            <a:off x="7370764" y="48783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Cluster4</a:t>
            </a:r>
          </a:p>
        </p:txBody>
      </p:sp>
      <p:sp>
        <p:nvSpPr>
          <p:cNvPr id="38955" name="Line 53"/>
          <p:cNvSpPr>
            <a:spLocks noChangeShapeType="1"/>
          </p:cNvSpPr>
          <p:nvPr/>
        </p:nvSpPr>
        <p:spPr bwMode="auto">
          <a:xfrm flipV="1">
            <a:off x="4727576" y="2276476"/>
            <a:ext cx="20161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Line 54"/>
          <p:cNvSpPr>
            <a:spLocks noChangeShapeType="1"/>
          </p:cNvSpPr>
          <p:nvPr/>
        </p:nvSpPr>
        <p:spPr bwMode="auto">
          <a:xfrm flipH="1" flipV="1">
            <a:off x="6672263" y="2276476"/>
            <a:ext cx="1871662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8957" name="AutoShape 55"/>
          <p:cNvCxnSpPr>
            <a:cxnSpLocks noChangeShapeType="1"/>
            <a:stCxn id="38953" idx="0"/>
            <a:endCxn id="38947" idx="2"/>
          </p:cNvCxnSpPr>
          <p:nvPr/>
        </p:nvCxnSpPr>
        <p:spPr bwMode="auto">
          <a:xfrm flipV="1">
            <a:off x="7875588" y="3232151"/>
            <a:ext cx="55562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409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The Idea by example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617664" y="1001713"/>
            <a:ext cx="163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Data Objects</a:t>
            </a:r>
          </a:p>
        </p:txBody>
      </p:sp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3851276" y="435768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000626" y="981076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Clustering Process  (build a tree)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216275" y="836614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3733801" y="4143376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43" name="AutoShape 8"/>
          <p:cNvCxnSpPr>
            <a:cxnSpLocks noChangeShapeType="1"/>
            <a:stCxn id="39967" idx="2"/>
            <a:endCxn id="39942" idx="0"/>
          </p:cNvCxnSpPr>
          <p:nvPr/>
        </p:nvCxnSpPr>
        <p:spPr bwMode="auto">
          <a:xfrm flipH="1">
            <a:off x="4022726" y="3232151"/>
            <a:ext cx="123825" cy="8985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517900" y="48926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Cluster1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776413" y="3559176"/>
            <a:ext cx="12239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1"/>
          <p:cNvSpPr>
            <a:spLocks noChangeArrowheads="1"/>
          </p:cNvSpPr>
          <p:nvPr/>
        </p:nvSpPr>
        <p:spPr bwMode="auto">
          <a:xfrm>
            <a:off x="2208214" y="1584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947" name="Oval 12"/>
          <p:cNvSpPr>
            <a:spLocks noChangeArrowheads="1"/>
          </p:cNvSpPr>
          <p:nvPr/>
        </p:nvSpPr>
        <p:spPr bwMode="auto">
          <a:xfrm>
            <a:off x="2208214" y="19732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48" name="Oval 13"/>
          <p:cNvSpPr>
            <a:spLocks noChangeArrowheads="1"/>
          </p:cNvSpPr>
          <p:nvPr/>
        </p:nvSpPr>
        <p:spPr bwMode="auto">
          <a:xfrm>
            <a:off x="2208214" y="23907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949" name="Oval 14"/>
          <p:cNvSpPr>
            <a:spLocks noChangeArrowheads="1"/>
          </p:cNvSpPr>
          <p:nvPr/>
        </p:nvSpPr>
        <p:spPr bwMode="auto">
          <a:xfrm>
            <a:off x="2222501" y="27940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50" name="Oval 15"/>
          <p:cNvSpPr>
            <a:spLocks noChangeArrowheads="1"/>
          </p:cNvSpPr>
          <p:nvPr/>
        </p:nvSpPr>
        <p:spPr bwMode="auto">
          <a:xfrm>
            <a:off x="2222501" y="321151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51" name="Oval 16"/>
          <p:cNvSpPr>
            <a:spLocks noChangeArrowheads="1"/>
          </p:cNvSpPr>
          <p:nvPr/>
        </p:nvSpPr>
        <p:spPr bwMode="auto">
          <a:xfrm>
            <a:off x="2222501" y="3614739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9952" name="Oval 19"/>
          <p:cNvSpPr>
            <a:spLocks noChangeArrowheads="1"/>
          </p:cNvSpPr>
          <p:nvPr/>
        </p:nvSpPr>
        <p:spPr bwMode="auto">
          <a:xfrm>
            <a:off x="9078914" y="43592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95345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9954" name="Oval 21"/>
          <p:cNvSpPr>
            <a:spLocks noChangeArrowheads="1"/>
          </p:cNvSpPr>
          <p:nvPr/>
        </p:nvSpPr>
        <p:spPr bwMode="auto">
          <a:xfrm>
            <a:off x="5160964" y="4373564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073651" y="4159251"/>
            <a:ext cx="576263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55" name="AutoShape 23"/>
          <p:cNvCxnSpPr>
            <a:cxnSpLocks noChangeShapeType="1"/>
            <a:stCxn id="69654" idx="0"/>
            <a:endCxn id="39968" idx="2"/>
          </p:cNvCxnSpPr>
          <p:nvPr/>
        </p:nvCxnSpPr>
        <p:spPr bwMode="auto">
          <a:xfrm flipV="1">
            <a:off x="5362576" y="3232150"/>
            <a:ext cx="9525" cy="91440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</p:cxn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4857750" y="488791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39958" name="Oval 25"/>
          <p:cNvSpPr>
            <a:spLocks noChangeArrowheads="1"/>
          </p:cNvSpPr>
          <p:nvPr/>
        </p:nvSpPr>
        <p:spPr bwMode="auto">
          <a:xfrm>
            <a:off x="9683751" y="434657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959" name="Oval 26"/>
          <p:cNvSpPr>
            <a:spLocks noChangeArrowheads="1"/>
          </p:cNvSpPr>
          <p:nvPr/>
        </p:nvSpPr>
        <p:spPr bwMode="auto">
          <a:xfrm>
            <a:off x="8975726" y="4143376"/>
            <a:ext cx="1152525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9101139" y="4849813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Cluster2</a:t>
            </a:r>
          </a:p>
        </p:txBody>
      </p:sp>
      <p:cxnSp>
        <p:nvCxnSpPr>
          <p:cNvPr id="39961" name="AutoShape 28"/>
          <p:cNvCxnSpPr>
            <a:cxnSpLocks noChangeShapeType="1"/>
            <a:stCxn id="39959" idx="0"/>
            <a:endCxn id="39972" idx="2"/>
          </p:cNvCxnSpPr>
          <p:nvPr/>
        </p:nvCxnSpPr>
        <p:spPr bwMode="auto">
          <a:xfrm flipH="1" flipV="1">
            <a:off x="9156700" y="3232151"/>
            <a:ext cx="395288" cy="89852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39962" name="Oval 29"/>
          <p:cNvSpPr>
            <a:spLocks noChangeArrowheads="1"/>
          </p:cNvSpPr>
          <p:nvPr/>
        </p:nvSpPr>
        <p:spPr bwMode="auto">
          <a:xfrm>
            <a:off x="7681914" y="4330701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963" name="Rectangle 30"/>
          <p:cNvSpPr>
            <a:spLocks noChangeArrowheads="1"/>
          </p:cNvSpPr>
          <p:nvPr/>
        </p:nvSpPr>
        <p:spPr bwMode="auto">
          <a:xfrm>
            <a:off x="5521326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4" name="Rectangle 31"/>
          <p:cNvSpPr>
            <a:spLocks noChangeArrowheads="1"/>
          </p:cNvSpPr>
          <p:nvPr/>
        </p:nvSpPr>
        <p:spPr bwMode="auto">
          <a:xfrm>
            <a:off x="6743701" y="1908176"/>
            <a:ext cx="1223963" cy="360363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5778500" y="18938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</a:t>
            </a: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6929438" y="19177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</a:t>
            </a:r>
          </a:p>
        </p:txBody>
      </p:sp>
      <p:sp>
        <p:nvSpPr>
          <p:cNvPr id="39967" name="Rectangle 34"/>
          <p:cNvSpPr>
            <a:spLocks noChangeArrowheads="1"/>
          </p:cNvSpPr>
          <p:nvPr/>
        </p:nvSpPr>
        <p:spPr bwMode="auto">
          <a:xfrm>
            <a:off x="35337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47593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69" name="Text Box 36"/>
          <p:cNvSpPr txBox="1">
            <a:spLocks noChangeArrowheads="1"/>
          </p:cNvSpPr>
          <p:nvPr/>
        </p:nvSpPr>
        <p:spPr bwMode="auto">
          <a:xfrm>
            <a:off x="37195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1.1</a:t>
            </a:r>
          </a:p>
        </p:txBody>
      </p:sp>
      <p:sp>
        <p:nvSpPr>
          <p:cNvPr id="39970" name="Text Box 37"/>
          <p:cNvSpPr txBox="1">
            <a:spLocks noChangeArrowheads="1"/>
          </p:cNvSpPr>
          <p:nvPr/>
        </p:nvSpPr>
        <p:spPr bwMode="auto">
          <a:xfrm>
            <a:off x="49022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1.2</a:t>
            </a:r>
          </a:p>
        </p:txBody>
      </p:sp>
      <p:sp>
        <p:nvSpPr>
          <p:cNvPr id="39971" name="Rectangle 38"/>
          <p:cNvSpPr>
            <a:spLocks noChangeArrowheads="1"/>
          </p:cNvSpPr>
          <p:nvPr/>
        </p:nvSpPr>
        <p:spPr bwMode="auto">
          <a:xfrm>
            <a:off x="731837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72" name="Rectangle 39"/>
          <p:cNvSpPr>
            <a:spLocks noChangeArrowheads="1"/>
          </p:cNvSpPr>
          <p:nvPr/>
        </p:nvSpPr>
        <p:spPr bwMode="auto">
          <a:xfrm>
            <a:off x="8543926" y="2862263"/>
            <a:ext cx="1223963" cy="36036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73" name="Text Box 40"/>
          <p:cNvSpPr txBox="1">
            <a:spLocks noChangeArrowheads="1"/>
          </p:cNvSpPr>
          <p:nvPr/>
        </p:nvSpPr>
        <p:spPr bwMode="auto">
          <a:xfrm>
            <a:off x="7504113" y="28432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2.1</a:t>
            </a:r>
          </a:p>
        </p:txBody>
      </p:sp>
      <p:sp>
        <p:nvSpPr>
          <p:cNvPr id="39974" name="Text Box 41"/>
          <p:cNvSpPr txBox="1">
            <a:spLocks noChangeArrowheads="1"/>
          </p:cNvSpPr>
          <p:nvPr/>
        </p:nvSpPr>
        <p:spPr bwMode="auto">
          <a:xfrm>
            <a:off x="8686800" y="2847975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entry 2.2</a:t>
            </a:r>
          </a:p>
        </p:txBody>
      </p:sp>
      <p:sp>
        <p:nvSpPr>
          <p:cNvPr id="39975" name="Text Box 42"/>
          <p:cNvSpPr txBox="1">
            <a:spLocks noChangeArrowheads="1"/>
          </p:cNvSpPr>
          <p:nvPr/>
        </p:nvSpPr>
        <p:spPr bwMode="auto">
          <a:xfrm>
            <a:off x="5762625" y="3163888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Leaf node</a:t>
            </a:r>
          </a:p>
        </p:txBody>
      </p:sp>
      <p:sp>
        <p:nvSpPr>
          <p:cNvPr id="39976" name="Text Box 43"/>
          <p:cNvSpPr txBox="1">
            <a:spLocks noChangeArrowheads="1"/>
          </p:cNvSpPr>
          <p:nvPr/>
        </p:nvSpPr>
        <p:spPr bwMode="auto">
          <a:xfrm>
            <a:off x="7794625" y="1570038"/>
            <a:ext cx="165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Non-Leaf node</a:t>
            </a:r>
          </a:p>
        </p:txBody>
      </p:sp>
      <p:sp>
        <p:nvSpPr>
          <p:cNvPr id="39977" name="Oval 44"/>
          <p:cNvSpPr>
            <a:spLocks noChangeArrowheads="1"/>
          </p:cNvSpPr>
          <p:nvPr/>
        </p:nvSpPr>
        <p:spPr bwMode="auto">
          <a:xfrm>
            <a:off x="7586663" y="4149726"/>
            <a:ext cx="576262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8" name="Text Box 45"/>
          <p:cNvSpPr txBox="1">
            <a:spLocks noChangeArrowheads="1"/>
          </p:cNvSpPr>
          <p:nvPr/>
        </p:nvSpPr>
        <p:spPr bwMode="auto">
          <a:xfrm>
            <a:off x="7370764" y="4878388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Cluster4</a:t>
            </a:r>
          </a:p>
        </p:txBody>
      </p:sp>
      <p:sp>
        <p:nvSpPr>
          <p:cNvPr id="39979" name="Line 46"/>
          <p:cNvSpPr>
            <a:spLocks noChangeShapeType="1"/>
          </p:cNvSpPr>
          <p:nvPr/>
        </p:nvSpPr>
        <p:spPr bwMode="auto">
          <a:xfrm flipV="1">
            <a:off x="4727576" y="2276476"/>
            <a:ext cx="20161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0" name="Line 47"/>
          <p:cNvSpPr>
            <a:spLocks noChangeShapeType="1"/>
          </p:cNvSpPr>
          <p:nvPr/>
        </p:nvSpPr>
        <p:spPr bwMode="auto">
          <a:xfrm flipH="1" flipV="1">
            <a:off x="6672263" y="2276476"/>
            <a:ext cx="1871662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9981" name="AutoShape 48"/>
          <p:cNvCxnSpPr>
            <a:cxnSpLocks noChangeShapeType="1"/>
            <a:stCxn id="39977" idx="0"/>
            <a:endCxn id="39971" idx="2"/>
          </p:cNvCxnSpPr>
          <p:nvPr/>
        </p:nvCxnSpPr>
        <p:spPr bwMode="auto">
          <a:xfrm flipV="1">
            <a:off x="7875588" y="3232151"/>
            <a:ext cx="55562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5694364" y="4378326"/>
            <a:ext cx="358775" cy="2889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3609976" y="5407026"/>
            <a:ext cx="5654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</a:rPr>
              <a:t>entry1.2 is the closest to object 6</a:t>
            </a:r>
          </a:p>
          <a:p>
            <a:endParaRPr lang="en-US" b="1">
              <a:latin typeface="Century Gothic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Cluster 3 remains compact when adding object 6</a:t>
            </a:r>
          </a:p>
          <a:p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then  add object 6 to cluster 3</a:t>
            </a: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5045075" y="4149726"/>
            <a:ext cx="1079500" cy="720725"/>
          </a:xfrm>
          <a:prstGeom prst="ellips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84" name="AutoShape 52"/>
          <p:cNvCxnSpPr>
            <a:cxnSpLocks noChangeShapeType="1"/>
            <a:stCxn id="69683" idx="0"/>
            <a:endCxn id="39968" idx="2"/>
          </p:cNvCxnSpPr>
          <p:nvPr/>
        </p:nvCxnSpPr>
        <p:spPr bwMode="auto">
          <a:xfrm flipH="1" flipV="1">
            <a:off x="5372101" y="3232151"/>
            <a:ext cx="212725" cy="904875"/>
          </a:xfrm>
          <a:prstGeom prst="straightConnector1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</p:cxn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5073650" y="4868863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Cluster3</a:t>
            </a:r>
          </a:p>
        </p:txBody>
      </p:sp>
    </p:spTree>
    <p:extLst>
      <p:ext uri="{BB962C8B-B14F-4D97-AF65-F5344CB8AC3E}">
        <p14:creationId xmlns:p14="http://schemas.microsoft.com/office/powerpoint/2010/main" val="19915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 animBg="1"/>
      <p:bldP spid="69656" grpId="0"/>
      <p:bldP spid="69681" grpId="0" animBg="1"/>
      <p:bldP spid="69683" grpId="0" animBg="1"/>
      <p:bldP spid="6968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BIRCH: Key Components</a:t>
            </a:r>
            <a:r>
              <a:rPr lang="en-US" sz="3300" b="1"/>
              <a:t> </a:t>
            </a:r>
          </a:p>
        </p:txBody>
      </p:sp>
      <p:sp>
        <p:nvSpPr>
          <p:cNvPr id="70708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Clustering Feature (CF)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latin typeface="Century Gothic" pitchFamily="34" charset="0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Summary of the statistics for a given cluster: the 0-th, 1st and 2nd moments of the cluster from the statistical point of view</a:t>
            </a:r>
            <a:r>
              <a:rPr lang="en-US" sz="190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solidFill>
                <a:schemeClr val="tx2"/>
              </a:solidFill>
              <a:latin typeface="Century Gothic" pitchFamily="34" charset="0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Used to 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compute centroids, and measures the compactness and distance of clusters </a:t>
            </a:r>
            <a:endParaRPr lang="en-US" sz="19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 sz="19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CF-Tree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height-balanced tree 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endParaRPr lang="en-US" altLang="zh-CN" sz="1900">
              <a:latin typeface="Century Gothic" pitchFamily="34" charset="0"/>
              <a:ea typeface="SimSun"/>
              <a:cs typeface="SimSun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two parameters:     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 </a:t>
            </a: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number of entries in each node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 The </a:t>
            </a:r>
            <a:r>
              <a:rPr lang="en-US" altLang="zh-CN" i="1">
                <a:latin typeface="Century Gothic" pitchFamily="34" charset="0"/>
                <a:ea typeface="SimSun"/>
                <a:cs typeface="SimSun"/>
              </a:rPr>
              <a:t>diameter </a:t>
            </a:r>
            <a:r>
              <a:rPr lang="en-US" altLang="zh-CN">
                <a:latin typeface="Century Gothic" pitchFamily="34" charset="0"/>
                <a:ea typeface="SimSun"/>
                <a:cs typeface="SimSun"/>
              </a:rPr>
              <a:t>of all entries in a leaf node</a:t>
            </a:r>
          </a:p>
          <a:p>
            <a:pPr marL="1143000" lvl="2" indent="-22860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­"/>
            </a:pPr>
            <a:endParaRPr lang="en-US" altLang="zh-CN">
              <a:latin typeface="Century Gothic" pitchFamily="34" charset="0"/>
              <a:ea typeface="SimSun"/>
              <a:cs typeface="SimSun"/>
            </a:endParaRP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Leaf nodes are connected via </a:t>
            </a:r>
            <a:r>
              <a:rPr lang="en-US" altLang="zh-CN" sz="1900" i="1">
                <a:latin typeface="Century Gothic" pitchFamily="34" charset="0"/>
                <a:ea typeface="SimSun"/>
                <a:cs typeface="SimSun"/>
              </a:rPr>
              <a:t>prev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and </a:t>
            </a:r>
            <a:r>
              <a:rPr lang="en-US" altLang="zh-CN" sz="1900" i="1">
                <a:latin typeface="Century Gothic" pitchFamily="34" charset="0"/>
                <a:ea typeface="SimSun"/>
                <a:cs typeface="SimSun"/>
              </a:rPr>
              <a:t>next </a:t>
            </a:r>
            <a:r>
              <a:rPr lang="en-US" altLang="zh-CN" sz="1900">
                <a:latin typeface="Century Gothic" pitchFamily="34" charset="0"/>
                <a:ea typeface="SimSun"/>
                <a:cs typeface="SimSun"/>
              </a:rPr>
              <a:t>pointers</a:t>
            </a:r>
          </a:p>
          <a:p>
            <a:pPr marL="742950" lvl="1" indent="-285750" eaLnBrk="0" hangingPunct="0">
              <a:spcBef>
                <a:spcPts val="500"/>
              </a:spcBef>
              <a:buClr>
                <a:srgbClr val="0070C0"/>
              </a:buClr>
              <a:buFont typeface="Wingdings 3" pitchFamily="18" charset="2"/>
              <a:buChar char="&quot;"/>
            </a:pPr>
            <a:endParaRPr lang="en-US" sz="1900" b="1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19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Clustering Feature</a:t>
            </a:r>
            <a:r>
              <a:rPr lang="en-US" sz="3300" b="1"/>
              <a:t> </a:t>
            </a:r>
          </a:p>
        </p:txBody>
      </p:sp>
      <p:sp>
        <p:nvSpPr>
          <p:cNvPr id="72712" name="Content Placeholder 2"/>
          <p:cNvSpPr>
            <a:spLocks/>
          </p:cNvSpPr>
          <p:nvPr/>
        </p:nvSpPr>
        <p:spPr bwMode="auto">
          <a:xfrm>
            <a:off x="1844676" y="920751"/>
            <a:ext cx="8537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000099"/>
              </a:buClr>
              <a:buSzPct val="76000"/>
            </a:pPr>
            <a:r>
              <a:rPr lang="en-US" altLang="zh-CN" sz="2000" b="1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Clustering Feature (CF):</a:t>
            </a:r>
            <a:r>
              <a:rPr lang="en-US" altLang="zh-CN" sz="2000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  </a:t>
            </a:r>
            <a:r>
              <a:rPr lang="en-US" altLang="zh-CN" sz="2000" b="1">
                <a:solidFill>
                  <a:srgbClr val="0070C0"/>
                </a:solidFill>
                <a:latin typeface="Century Gothic" pitchFamily="34" charset="0"/>
                <a:ea typeface="SimSun"/>
                <a:cs typeface="SimSun"/>
              </a:rPr>
              <a:t>CF = (N, LS, SS)</a:t>
            </a:r>
            <a:endParaRPr lang="en-US" altLang="zh-CN" sz="2000">
              <a:solidFill>
                <a:srgbClr val="0070C0"/>
              </a:solidFill>
              <a:latin typeface="Century Gothic" pitchFamily="34" charset="0"/>
              <a:ea typeface="SimSun"/>
              <a:cs typeface="SimSun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	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N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: Number of data points</a:t>
            </a: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i="1">
              <a:latin typeface="Century Gothic" pitchFamily="34" charset="0"/>
              <a:ea typeface="SimSun"/>
              <a:cs typeface="SimSun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	LS</a:t>
            </a: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: 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linear sum of N points:</a:t>
            </a: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  <a:p>
            <a:pPr marL="273050" indent="-273050" eaLnBrk="0" hangingPunct="0">
              <a:spcBef>
                <a:spcPct val="50000"/>
              </a:spcBef>
              <a:buClr>
                <a:srgbClr val="000099"/>
              </a:buClr>
              <a:buSzPct val="76000"/>
            </a:pP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  	</a:t>
            </a:r>
            <a:r>
              <a:rPr lang="en-US" altLang="zh-CN" sz="2000" b="1" i="1">
                <a:solidFill>
                  <a:srgbClr val="660066"/>
                </a:solidFill>
                <a:latin typeface="Century Gothic" pitchFamily="34" charset="0"/>
                <a:ea typeface="SimSun"/>
                <a:cs typeface="SimSun"/>
              </a:rPr>
              <a:t>SS</a:t>
            </a:r>
            <a:r>
              <a:rPr lang="en-US" altLang="zh-CN" sz="2000" i="1">
                <a:latin typeface="Century Gothic" pitchFamily="34" charset="0"/>
                <a:ea typeface="SimSun"/>
                <a:cs typeface="SimSun"/>
              </a:rPr>
              <a:t>: </a:t>
            </a:r>
            <a:r>
              <a:rPr lang="en-US" altLang="zh-CN" sz="2000">
                <a:latin typeface="Century Gothic" pitchFamily="34" charset="0"/>
                <a:ea typeface="SimSun"/>
                <a:cs typeface="SimSun"/>
              </a:rPr>
              <a:t>square sum of N points: </a:t>
            </a:r>
            <a:endParaRPr lang="en-US" altLang="zh-CN" sz="2000" baseline="-25000">
              <a:latin typeface="Century Gothic" pitchFamily="34" charset="0"/>
              <a:ea typeface="SimSun"/>
              <a:cs typeface="SimSun"/>
              <a:sym typeface="Symbol" pitchFamily="18" charset="2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534025" y="2163763"/>
          <a:ext cx="11445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507960" imgH="291960" progId="Equation.3">
                  <p:embed/>
                </p:oleObj>
              </mc:Choice>
              <mc:Fallback>
                <p:oleObj name="Equation" r:id="rId3" imgW="507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163763"/>
                        <a:ext cx="1144588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635625" y="3228976"/>
          <a:ext cx="12588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558720" imgH="291960" progId="Equation.3">
                  <p:embed/>
                </p:oleObj>
              </mc:Choice>
              <mc:Fallback>
                <p:oleObj name="Equation" r:id="rId5" imgW="55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3228976"/>
                        <a:ext cx="1258888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927351" y="5294313"/>
            <a:ext cx="792163" cy="576262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028951" y="54387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3216276" y="56546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3432176" y="5438776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078039" y="5087939"/>
            <a:ext cx="10302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Cluster 1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(2,5)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(3,2)</a:t>
            </a:r>
          </a:p>
          <a:p>
            <a:r>
              <a:rPr lang="en-US" sz="1600" b="1">
                <a:solidFill>
                  <a:srgbClr val="660066"/>
                </a:solidFill>
                <a:latin typeface="Century Gothic" pitchFamily="34" charset="0"/>
              </a:rPr>
              <a:t> (4,3) 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069138" y="5438776"/>
            <a:ext cx="305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entury Gothic" pitchFamily="34" charset="0"/>
              </a:rPr>
              <a:t>CF</a:t>
            </a:r>
            <a:r>
              <a:rPr lang="en-US" b="1" baseline="-25000">
                <a:solidFill>
                  <a:srgbClr val="0070C0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0070C0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0070C0"/>
                </a:solidFill>
              </a:rPr>
              <a:t>3, (35,36), (417 ,440)</a:t>
            </a:r>
            <a:r>
              <a:rPr lang="en-US" b="1">
                <a:solidFill>
                  <a:srgbClr val="0070C0"/>
                </a:solidFill>
                <a:sym typeface="Symbol" pitchFamily="18" charset="2"/>
              </a:rPr>
              <a:t>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5964238" y="5367338"/>
            <a:ext cx="792162" cy="576262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6065839" y="5511801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6253164" y="5727701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4943475" y="5203826"/>
            <a:ext cx="1030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Cluster 2</a:t>
            </a:r>
          </a:p>
          <a:p>
            <a:r>
              <a:rPr lang="en-US" sz="1600" b="1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6469064" y="5707063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703388" y="6375401"/>
            <a:ext cx="928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CF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1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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3, (2+3+4 , 5+2+3), (2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+3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+4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 , 5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+2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+3</a:t>
            </a:r>
            <a:r>
              <a:rPr lang="en-US" b="1" baseline="30000">
                <a:solidFill>
                  <a:srgbClr val="660066"/>
                </a:solidFill>
                <a:latin typeface="Century Gothic" pitchFamily="34" charset="0"/>
              </a:rPr>
              <a:t>2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)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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660066"/>
                </a:solidFill>
              </a:rPr>
              <a:t>3, (9,10), (29 ,38)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</a:t>
            </a:r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1524001" y="4935538"/>
            <a:ext cx="5508625" cy="1439862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555750" y="4803775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latin typeface="Century Gothic" pitchFamily="34" charset="0"/>
              </a:rPr>
              <a:t>Cluster3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919288" y="4394201"/>
            <a:ext cx="928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CF3=CF1+CF2= 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  <a:sym typeface="Symbol" pitchFamily="18" charset="2"/>
              </a:rPr>
              <a:t>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3+3, (9+35, 10+36), (29+417 , 38+440)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  <a:sym typeface="Symbol" pitchFamily="18" charset="2"/>
              </a:rPr>
              <a:t> </a:t>
            </a:r>
            <a:r>
              <a:rPr lang="en-US" b="1">
                <a:solidFill>
                  <a:srgbClr val="009900"/>
                </a:solidFill>
                <a:latin typeface="Century Gothic" pitchFamily="34" charset="0"/>
              </a:rPr>
              <a:t>= </a:t>
            </a:r>
            <a:r>
              <a:rPr lang="en-US" b="1">
                <a:solidFill>
                  <a:srgbClr val="009900"/>
                </a:solidFill>
                <a:sym typeface="Symbol" pitchFamily="18" charset="2"/>
              </a:rPr>
              <a:t></a:t>
            </a:r>
            <a:r>
              <a:rPr lang="en-US" b="1">
                <a:solidFill>
                  <a:srgbClr val="009900"/>
                </a:solidFill>
              </a:rPr>
              <a:t>6, (44,46), (446 ,478)</a:t>
            </a:r>
            <a:r>
              <a:rPr lang="en-US" b="1">
                <a:solidFill>
                  <a:srgbClr val="009900"/>
                </a:solidFill>
                <a:sym typeface="Symbol" pitchFamily="18" charset="2"/>
              </a:rPr>
              <a:t></a:t>
            </a:r>
          </a:p>
        </p:txBody>
      </p:sp>
    </p:spTree>
    <p:extLst>
      <p:ext uri="{BB962C8B-B14F-4D97-AF65-F5344CB8AC3E}">
        <p14:creationId xmlns:p14="http://schemas.microsoft.com/office/powerpoint/2010/main" val="4428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2713" grpId="0" animBg="1"/>
      <p:bldP spid="72714" grpId="0" animBg="1"/>
      <p:bldP spid="72716" grpId="0"/>
      <p:bldP spid="72718" grpId="0"/>
      <p:bldP spid="72719" grpId="0" animBg="1"/>
      <p:bldP spid="72720" grpId="0" animBg="1"/>
      <p:bldP spid="72721" grpId="0" animBg="1"/>
      <p:bldP spid="72723" grpId="0"/>
      <p:bldP spid="72724" grpId="0" animBg="1"/>
      <p:bldP spid="72725" grpId="0"/>
      <p:bldP spid="72726" grpId="0" animBg="1"/>
      <p:bldP spid="72727" grpId="0"/>
      <p:bldP spid="727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Some Characteristics of CFVs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76400"/>
            <a:ext cx="8458200" cy="4419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ko-KR" sz="2000" dirty="0">
                <a:ea typeface="굴림" pitchFamily="34" charset="-127"/>
              </a:rPr>
              <a:t>Two CFVs can be aggregated.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Given CF1=(N1, LS1, SS1), CF2 = (N2, LS2, SS2),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If combined into one cluster, CF=(N1+N2, LS1+LS2, SS1+SS2).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ko-KR" sz="2000" dirty="0">
                <a:ea typeface="굴림" pitchFamily="34" charset="-127"/>
              </a:rPr>
              <a:t>The centroid and radius can both be computed from CF.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centroid is the center of the cluster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ko-KR" sz="1800" dirty="0">
                <a:ea typeface="굴림" pitchFamily="34" charset="-127"/>
              </a:rPr>
              <a:t>radius is the average distance between an object and the centroid.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ko-KR" sz="1800" dirty="0">
              <a:ea typeface="굴림" pitchFamily="34" charset="-127"/>
            </a:endParaRP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ko-KR" sz="1800" dirty="0">
              <a:ea typeface="굴림" pitchFamily="34" charset="-127"/>
            </a:endParaRP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endParaRPr lang="en-US" altLang="zh-CN" sz="1800" dirty="0"/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zh-CN" sz="1800" dirty="0"/>
              <a:t>X0 = LS/N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–"/>
              <a:defRPr/>
            </a:pPr>
            <a:r>
              <a:rPr lang="en-US" altLang="zh-CN" sz="1800" dirty="0"/>
              <a:t>R = 1/N * </a:t>
            </a:r>
            <a:r>
              <a:rPr lang="en-US" altLang="zh-CN" sz="1800" dirty="0" err="1"/>
              <a:t>sqrt</a:t>
            </a:r>
            <a:r>
              <a:rPr lang="en-US" altLang="zh-CN" sz="1800" dirty="0"/>
              <a:t>(N*SS-LS^2)</a:t>
            </a:r>
          </a:p>
          <a:p>
            <a:pPr marL="457200" lvl="1" indent="0">
              <a:spcBef>
                <a:spcPct val="50000"/>
              </a:spcBef>
              <a:buNone/>
              <a:defRPr/>
            </a:pPr>
            <a:endParaRPr lang="en-US" altLang="ko-KR" sz="1800" dirty="0">
              <a:ea typeface="굴림" pitchFamily="34" charset="-127"/>
            </a:endParaRPr>
          </a:p>
        </p:txBody>
      </p:sp>
      <p:graphicFrame>
        <p:nvGraphicFramePr>
          <p:cNvPr id="19460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7667625" y="2170113"/>
          <a:ext cx="1047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170113"/>
                        <a:ext cx="10477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92425" y="4143375"/>
          <a:ext cx="16462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5" imgW="825500" imgH="482600" progId="Equation.3">
                  <p:embed/>
                </p:oleObj>
              </mc:Choice>
              <mc:Fallback>
                <p:oleObj name="Equation" r:id="rId5" imgW="82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143375"/>
                        <a:ext cx="16462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487988" y="4316413"/>
          <a:ext cx="29702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7" imgW="1498320" imgH="393480" progId="Equation.3">
                  <p:embed/>
                </p:oleObj>
              </mc:Choice>
              <mc:Fallback>
                <p:oleObj name="Equation" r:id="rId7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4316413"/>
                        <a:ext cx="297021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88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in Social Network</a:t>
            </a:r>
            <a:endParaRPr lang="en-US" dirty="0"/>
          </a:p>
        </p:txBody>
      </p:sp>
      <p:pic>
        <p:nvPicPr>
          <p:cNvPr id="74754" name="Picture 2" descr="https://griffsgraphs.files.wordpress.com/2012/07/facebook-network.png?w=490&amp;h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15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Clustering Feature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Clustering feature: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Summarize the statistics for a </a:t>
            </a:r>
            <a:r>
              <a:rPr lang="en-US" altLang="en-US" dirty="0" err="1"/>
              <a:t>subcluster</a:t>
            </a:r>
            <a:endParaRPr lang="en-US" altLang="en-US" dirty="0"/>
          </a:p>
          <a:p>
            <a:pPr lvl="2">
              <a:buFont typeface="Arial" charset="0"/>
              <a:buChar char="•"/>
              <a:defRPr/>
            </a:pPr>
            <a:r>
              <a:rPr lang="en-US" altLang="en-US" dirty="0"/>
              <a:t> the 0</a:t>
            </a:r>
            <a:r>
              <a:rPr lang="en-US" altLang="en-US" baseline="30000" dirty="0"/>
              <a:t>th</a:t>
            </a:r>
            <a:r>
              <a:rPr lang="en-US" altLang="en-US" dirty="0"/>
              <a:t>, 1</a:t>
            </a:r>
            <a:r>
              <a:rPr lang="en-US" altLang="en-US" baseline="30000" dirty="0"/>
              <a:t>st</a:t>
            </a:r>
            <a:r>
              <a:rPr lang="en-US" altLang="en-US" dirty="0"/>
              <a:t> and 2</a:t>
            </a:r>
            <a:r>
              <a:rPr lang="en-US" altLang="en-US" baseline="30000" dirty="0"/>
              <a:t>nd</a:t>
            </a:r>
            <a:r>
              <a:rPr lang="en-US" altLang="en-US" dirty="0"/>
              <a:t> moments of the </a:t>
            </a:r>
            <a:r>
              <a:rPr lang="en-US" altLang="en-US" dirty="0" err="1"/>
              <a:t>subcluster</a:t>
            </a:r>
            <a:r>
              <a:rPr lang="en-US" altLang="en-US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Register crucial measurements for computing cluster and utilize storage efficiently</a:t>
            </a:r>
          </a:p>
          <a:p>
            <a:pPr marL="457200" lvl="1" indent="0">
              <a:buNone/>
              <a:defRPr/>
            </a:pPr>
            <a:endParaRPr lang="en-US" altLang="ko-KR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66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CF-tree in BIRCH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 CF tree: a height-balanced tree storing the clustering features for a hierarchical clustering 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A nonleaf node in a tree has descendants or “children”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The nonleaf nodes store sums of the CFs of children</a:t>
            </a:r>
          </a:p>
        </p:txBody>
      </p:sp>
    </p:spTree>
    <p:extLst>
      <p:ext uri="{BB962C8B-B14F-4D97-AF65-F5344CB8AC3E}">
        <p14:creationId xmlns:p14="http://schemas.microsoft.com/office/powerpoint/2010/main" val="66293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CF Tree</a:t>
            </a:r>
            <a:endParaRPr lang="en-US" altLang="zh-CN" b="1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276600" y="1447801"/>
            <a:ext cx="5029200" cy="811213"/>
            <a:chOff x="1152" y="816"/>
            <a:chExt cx="3120" cy="613"/>
          </a:xfrm>
        </p:grpSpPr>
        <p:sp>
          <p:nvSpPr>
            <p:cNvPr id="23622" name="Line 4"/>
            <p:cNvSpPr>
              <a:spLocks noChangeShapeType="1"/>
            </p:cNvSpPr>
            <p:nvPr/>
          </p:nvSpPr>
          <p:spPr bwMode="auto">
            <a:xfrm>
              <a:off x="2187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5"/>
            <p:cNvSpPr>
              <a:spLocks noChangeArrowheads="1"/>
            </p:cNvSpPr>
            <p:nvPr/>
          </p:nvSpPr>
          <p:spPr bwMode="auto">
            <a:xfrm>
              <a:off x="1156" y="820"/>
              <a:ext cx="3016" cy="5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4" name="Line 6"/>
            <p:cNvSpPr>
              <a:spLocks noChangeShapeType="1"/>
            </p:cNvSpPr>
            <p:nvPr/>
          </p:nvSpPr>
          <p:spPr bwMode="auto">
            <a:xfrm>
              <a:off x="1670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7"/>
            <p:cNvSpPr>
              <a:spLocks noChangeShapeType="1"/>
            </p:cNvSpPr>
            <p:nvPr/>
          </p:nvSpPr>
          <p:spPr bwMode="auto">
            <a:xfrm>
              <a:off x="3570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8"/>
            <p:cNvSpPr>
              <a:spLocks noChangeShapeType="1"/>
            </p:cNvSpPr>
            <p:nvPr/>
          </p:nvSpPr>
          <p:spPr bwMode="auto">
            <a:xfrm>
              <a:off x="2708" y="81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9"/>
            <p:cNvSpPr>
              <a:spLocks noChangeShapeType="1"/>
            </p:cNvSpPr>
            <p:nvPr/>
          </p:nvSpPr>
          <p:spPr bwMode="auto">
            <a:xfrm>
              <a:off x="1152" y="1104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10"/>
            <p:cNvSpPr>
              <a:spLocks noChangeShapeType="1"/>
            </p:cNvSpPr>
            <p:nvPr/>
          </p:nvSpPr>
          <p:spPr bwMode="auto">
            <a:xfrm>
              <a:off x="3408" y="11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11"/>
            <p:cNvSpPr>
              <a:spLocks noChangeArrowheads="1"/>
            </p:cNvSpPr>
            <p:nvPr/>
          </p:nvSpPr>
          <p:spPr bwMode="auto">
            <a:xfrm>
              <a:off x="1200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630" name="Rectangle 12"/>
            <p:cNvSpPr>
              <a:spLocks noChangeArrowheads="1"/>
            </p:cNvSpPr>
            <p:nvPr/>
          </p:nvSpPr>
          <p:spPr bwMode="auto">
            <a:xfrm>
              <a:off x="1200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631" name="Rectangle 13"/>
            <p:cNvSpPr>
              <a:spLocks noChangeArrowheads="1"/>
            </p:cNvSpPr>
            <p:nvPr/>
          </p:nvSpPr>
          <p:spPr bwMode="auto">
            <a:xfrm>
              <a:off x="2208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2208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33" name="Rectangle 15"/>
            <p:cNvSpPr>
              <a:spLocks noChangeArrowheads="1"/>
            </p:cNvSpPr>
            <p:nvPr/>
          </p:nvSpPr>
          <p:spPr bwMode="auto">
            <a:xfrm>
              <a:off x="1728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634" name="Rectangle 16"/>
            <p:cNvSpPr>
              <a:spLocks noChangeArrowheads="1"/>
            </p:cNvSpPr>
            <p:nvPr/>
          </p:nvSpPr>
          <p:spPr bwMode="auto">
            <a:xfrm>
              <a:off x="1728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635" name="Rectangle 17"/>
            <p:cNvSpPr>
              <a:spLocks noChangeArrowheads="1"/>
            </p:cNvSpPr>
            <p:nvPr/>
          </p:nvSpPr>
          <p:spPr bwMode="auto">
            <a:xfrm>
              <a:off x="3696" y="816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latin typeface="Times New Roman" panose="02020603050405020304" pitchFamily="18" charset="0"/>
                </a:rPr>
                <a:t>CF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636" name="Rectangle 18"/>
            <p:cNvSpPr>
              <a:spLocks noChangeArrowheads="1"/>
            </p:cNvSpPr>
            <p:nvPr/>
          </p:nvSpPr>
          <p:spPr bwMode="auto">
            <a:xfrm>
              <a:off x="3696" y="1152"/>
              <a:ext cx="57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1800">
                  <a:latin typeface="Times New Roman" panose="02020603050405020304" pitchFamily="18" charset="0"/>
                </a:rPr>
                <a:t>child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3556" name="Line 19"/>
          <p:cNvSpPr>
            <a:spLocks noChangeShapeType="1"/>
          </p:cNvSpPr>
          <p:nvPr/>
        </p:nvSpPr>
        <p:spPr bwMode="auto">
          <a:xfrm>
            <a:off x="4081463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20"/>
          <p:cNvSpPr>
            <a:spLocks noChangeArrowheads="1"/>
          </p:cNvSpPr>
          <p:nvPr/>
        </p:nvSpPr>
        <p:spPr bwMode="auto">
          <a:xfrm>
            <a:off x="2444750" y="3282950"/>
            <a:ext cx="4787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8" name="Line 21"/>
          <p:cNvSpPr>
            <a:spLocks noChangeShapeType="1"/>
          </p:cNvSpPr>
          <p:nvPr/>
        </p:nvSpPr>
        <p:spPr bwMode="auto">
          <a:xfrm>
            <a:off x="3260725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22"/>
          <p:cNvSpPr>
            <a:spLocks noChangeShapeType="1"/>
          </p:cNvSpPr>
          <p:nvPr/>
        </p:nvSpPr>
        <p:spPr bwMode="auto">
          <a:xfrm>
            <a:off x="6276975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23"/>
          <p:cNvSpPr>
            <a:spLocks noChangeShapeType="1"/>
          </p:cNvSpPr>
          <p:nvPr/>
        </p:nvSpPr>
        <p:spPr bwMode="auto">
          <a:xfrm>
            <a:off x="4908550" y="3276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2438400" y="37338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6019800" y="3733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26"/>
          <p:cNvSpPr>
            <a:spLocks noChangeArrowheads="1"/>
          </p:cNvSpPr>
          <p:nvPr/>
        </p:nvSpPr>
        <p:spPr bwMode="auto">
          <a:xfrm>
            <a:off x="25146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25146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65" name="Rectangle 28"/>
          <p:cNvSpPr>
            <a:spLocks noChangeArrowheads="1"/>
          </p:cNvSpPr>
          <p:nvPr/>
        </p:nvSpPr>
        <p:spPr bwMode="auto">
          <a:xfrm>
            <a:off x="41148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66" name="Rectangle 29"/>
          <p:cNvSpPr>
            <a:spLocks noChangeArrowheads="1"/>
          </p:cNvSpPr>
          <p:nvPr/>
        </p:nvSpPr>
        <p:spPr bwMode="auto">
          <a:xfrm>
            <a:off x="41148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33528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8" name="Rectangle 31"/>
          <p:cNvSpPr>
            <a:spLocks noChangeArrowheads="1"/>
          </p:cNvSpPr>
          <p:nvPr/>
        </p:nvSpPr>
        <p:spPr bwMode="auto">
          <a:xfrm>
            <a:off x="33528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9" name="Rectangle 32"/>
          <p:cNvSpPr>
            <a:spLocks noChangeArrowheads="1"/>
          </p:cNvSpPr>
          <p:nvPr/>
        </p:nvSpPr>
        <p:spPr bwMode="auto">
          <a:xfrm>
            <a:off x="6477000" y="32766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70" name="Rectangle 33"/>
          <p:cNvSpPr>
            <a:spLocks noChangeArrowheads="1"/>
          </p:cNvSpPr>
          <p:nvPr/>
        </p:nvSpPr>
        <p:spPr bwMode="auto">
          <a:xfrm>
            <a:off x="6477000" y="3810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</a:rPr>
              <a:t>child</a:t>
            </a:r>
            <a:r>
              <a:rPr lang="en-US" altLang="zh-CN" sz="24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71" name="Line 34"/>
          <p:cNvSpPr>
            <a:spLocks noChangeShapeType="1"/>
          </p:cNvSpPr>
          <p:nvPr/>
        </p:nvSpPr>
        <p:spPr bwMode="auto">
          <a:xfrm flipH="1">
            <a:off x="2819400" y="2209800"/>
            <a:ext cx="9906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35"/>
          <p:cNvSpPr>
            <a:spLocks noChangeShapeType="1"/>
          </p:cNvSpPr>
          <p:nvPr/>
        </p:nvSpPr>
        <p:spPr bwMode="auto">
          <a:xfrm>
            <a:off x="4572000" y="2209800"/>
            <a:ext cx="4191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36"/>
          <p:cNvSpPr>
            <a:spLocks noChangeShapeType="1"/>
          </p:cNvSpPr>
          <p:nvPr/>
        </p:nvSpPr>
        <p:spPr bwMode="auto">
          <a:xfrm>
            <a:off x="5257800" y="2209800"/>
            <a:ext cx="5029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835150" y="5035550"/>
            <a:ext cx="3797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5" name="Rectangle 38"/>
          <p:cNvSpPr>
            <a:spLocks noChangeArrowheads="1"/>
          </p:cNvSpPr>
          <p:nvPr/>
        </p:nvSpPr>
        <p:spPr bwMode="auto">
          <a:xfrm>
            <a:off x="25146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76" name="Line 39"/>
          <p:cNvSpPr>
            <a:spLocks noChangeShapeType="1"/>
          </p:cNvSpPr>
          <p:nvPr/>
        </p:nvSpPr>
        <p:spPr bwMode="auto">
          <a:xfrm>
            <a:off x="25146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40"/>
          <p:cNvSpPr>
            <a:spLocks noChangeArrowheads="1"/>
          </p:cNvSpPr>
          <p:nvPr/>
        </p:nvSpPr>
        <p:spPr bwMode="auto">
          <a:xfrm>
            <a:off x="31242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78" name="Line 41"/>
          <p:cNvSpPr>
            <a:spLocks noChangeShapeType="1"/>
          </p:cNvSpPr>
          <p:nvPr/>
        </p:nvSpPr>
        <p:spPr bwMode="auto">
          <a:xfrm>
            <a:off x="31242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42"/>
          <p:cNvSpPr>
            <a:spLocks noChangeArrowheads="1"/>
          </p:cNvSpPr>
          <p:nvPr/>
        </p:nvSpPr>
        <p:spPr bwMode="auto">
          <a:xfrm>
            <a:off x="43434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580" name="Line 43"/>
          <p:cNvSpPr>
            <a:spLocks noChangeShapeType="1"/>
          </p:cNvSpPr>
          <p:nvPr/>
        </p:nvSpPr>
        <p:spPr bwMode="auto">
          <a:xfrm>
            <a:off x="43434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44"/>
          <p:cNvSpPr>
            <a:spLocks noChangeShapeType="1"/>
          </p:cNvSpPr>
          <p:nvPr/>
        </p:nvSpPr>
        <p:spPr bwMode="auto">
          <a:xfrm>
            <a:off x="37338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45"/>
          <p:cNvSpPr>
            <a:spLocks noChangeShapeType="1"/>
          </p:cNvSpPr>
          <p:nvPr/>
        </p:nvSpPr>
        <p:spPr bwMode="auto">
          <a:xfrm>
            <a:off x="49530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46"/>
          <p:cNvSpPr>
            <a:spLocks noChangeShapeType="1"/>
          </p:cNvSpPr>
          <p:nvPr/>
        </p:nvSpPr>
        <p:spPr bwMode="auto">
          <a:xfrm>
            <a:off x="3886200" y="5334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Rectangle 47"/>
          <p:cNvSpPr>
            <a:spLocks noChangeArrowheads="1"/>
          </p:cNvSpPr>
          <p:nvPr/>
        </p:nvSpPr>
        <p:spPr bwMode="auto">
          <a:xfrm>
            <a:off x="19050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prev</a:t>
            </a:r>
          </a:p>
        </p:txBody>
      </p:sp>
      <p:sp>
        <p:nvSpPr>
          <p:cNvPr id="23585" name="Rectangle 48"/>
          <p:cNvSpPr>
            <a:spLocks noChangeArrowheads="1"/>
          </p:cNvSpPr>
          <p:nvPr/>
        </p:nvSpPr>
        <p:spPr bwMode="auto">
          <a:xfrm>
            <a:off x="49530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next</a:t>
            </a:r>
          </a:p>
        </p:txBody>
      </p:sp>
      <p:sp>
        <p:nvSpPr>
          <p:cNvPr id="23586" name="Line 49"/>
          <p:cNvSpPr>
            <a:spLocks noChangeShapeType="1"/>
          </p:cNvSpPr>
          <p:nvPr/>
        </p:nvSpPr>
        <p:spPr bwMode="auto">
          <a:xfrm flipH="1">
            <a:off x="2438400" y="4191000"/>
            <a:ext cx="381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Rectangle 50"/>
          <p:cNvSpPr>
            <a:spLocks noChangeArrowheads="1"/>
          </p:cNvSpPr>
          <p:nvPr/>
        </p:nvSpPr>
        <p:spPr bwMode="auto">
          <a:xfrm>
            <a:off x="6254750" y="5035550"/>
            <a:ext cx="3797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88" name="Rectangle 51"/>
          <p:cNvSpPr>
            <a:spLocks noChangeArrowheads="1"/>
          </p:cNvSpPr>
          <p:nvPr/>
        </p:nvSpPr>
        <p:spPr bwMode="auto">
          <a:xfrm>
            <a:off x="69342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89" name="Line 52"/>
          <p:cNvSpPr>
            <a:spLocks noChangeShapeType="1"/>
          </p:cNvSpPr>
          <p:nvPr/>
        </p:nvSpPr>
        <p:spPr bwMode="auto">
          <a:xfrm>
            <a:off x="69342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Rectangle 53"/>
          <p:cNvSpPr>
            <a:spLocks noChangeArrowheads="1"/>
          </p:cNvSpPr>
          <p:nvPr/>
        </p:nvSpPr>
        <p:spPr bwMode="auto">
          <a:xfrm>
            <a:off x="75438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91" name="Line 54"/>
          <p:cNvSpPr>
            <a:spLocks noChangeShapeType="1"/>
          </p:cNvSpPr>
          <p:nvPr/>
        </p:nvSpPr>
        <p:spPr bwMode="auto">
          <a:xfrm>
            <a:off x="75438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Rectangle 55"/>
          <p:cNvSpPr>
            <a:spLocks noChangeArrowheads="1"/>
          </p:cNvSpPr>
          <p:nvPr/>
        </p:nvSpPr>
        <p:spPr bwMode="auto">
          <a:xfrm>
            <a:off x="8763000" y="5105401"/>
            <a:ext cx="685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CF</a:t>
            </a:r>
            <a:r>
              <a:rPr lang="en-US" altLang="zh-CN" sz="2400" baseline="-25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93" name="Line 56"/>
          <p:cNvSpPr>
            <a:spLocks noChangeShapeType="1"/>
          </p:cNvSpPr>
          <p:nvPr/>
        </p:nvSpPr>
        <p:spPr bwMode="auto">
          <a:xfrm>
            <a:off x="87630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57"/>
          <p:cNvSpPr>
            <a:spLocks noChangeShapeType="1"/>
          </p:cNvSpPr>
          <p:nvPr/>
        </p:nvSpPr>
        <p:spPr bwMode="auto">
          <a:xfrm>
            <a:off x="81534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58"/>
          <p:cNvSpPr>
            <a:spLocks noChangeShapeType="1"/>
          </p:cNvSpPr>
          <p:nvPr/>
        </p:nvSpPr>
        <p:spPr bwMode="auto">
          <a:xfrm>
            <a:off x="9372600" y="5029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59"/>
          <p:cNvSpPr>
            <a:spLocks noChangeShapeType="1"/>
          </p:cNvSpPr>
          <p:nvPr/>
        </p:nvSpPr>
        <p:spPr bwMode="auto">
          <a:xfrm>
            <a:off x="8305800" y="5334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Rectangle 60"/>
          <p:cNvSpPr>
            <a:spLocks noChangeArrowheads="1"/>
          </p:cNvSpPr>
          <p:nvPr/>
        </p:nvSpPr>
        <p:spPr bwMode="auto">
          <a:xfrm>
            <a:off x="63246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prev</a:t>
            </a:r>
          </a:p>
        </p:txBody>
      </p:sp>
      <p:sp>
        <p:nvSpPr>
          <p:cNvPr id="23598" name="Rectangle 61"/>
          <p:cNvSpPr>
            <a:spLocks noChangeArrowheads="1"/>
          </p:cNvSpPr>
          <p:nvPr/>
        </p:nvSpPr>
        <p:spPr bwMode="auto">
          <a:xfrm>
            <a:off x="9372600" y="5105400"/>
            <a:ext cx="685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>
                <a:latin typeface="Times New Roman" panose="02020603050405020304" pitchFamily="18" charset="0"/>
              </a:rPr>
              <a:t>next</a:t>
            </a:r>
          </a:p>
        </p:txBody>
      </p:sp>
      <p:sp>
        <p:nvSpPr>
          <p:cNvPr id="23599" name="Line 62"/>
          <p:cNvSpPr>
            <a:spLocks noChangeShapeType="1"/>
          </p:cNvSpPr>
          <p:nvPr/>
        </p:nvSpPr>
        <p:spPr bwMode="auto">
          <a:xfrm>
            <a:off x="3657600" y="4191000"/>
            <a:ext cx="4800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63"/>
          <p:cNvSpPr>
            <a:spLocks noChangeShapeType="1"/>
          </p:cNvSpPr>
          <p:nvPr/>
        </p:nvSpPr>
        <p:spPr bwMode="auto">
          <a:xfrm flipH="1">
            <a:off x="5638800" y="5181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64"/>
          <p:cNvSpPr>
            <a:spLocks noChangeShapeType="1"/>
          </p:cNvSpPr>
          <p:nvPr/>
        </p:nvSpPr>
        <p:spPr bwMode="auto">
          <a:xfrm>
            <a:off x="5638800" y="5486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65"/>
          <p:cNvSpPr>
            <a:spLocks noChangeShapeType="1"/>
          </p:cNvSpPr>
          <p:nvPr/>
        </p:nvSpPr>
        <p:spPr bwMode="auto">
          <a:xfrm>
            <a:off x="10058400" y="5562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66"/>
          <p:cNvSpPr>
            <a:spLocks noChangeShapeType="1"/>
          </p:cNvSpPr>
          <p:nvPr/>
        </p:nvSpPr>
        <p:spPr bwMode="auto">
          <a:xfrm flipH="1">
            <a:off x="10058400" y="5334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Rectangle 67"/>
          <p:cNvSpPr>
            <a:spLocks noChangeArrowheads="1"/>
          </p:cNvSpPr>
          <p:nvPr/>
        </p:nvSpPr>
        <p:spPr bwMode="auto">
          <a:xfrm>
            <a:off x="2438400" y="1649414"/>
            <a:ext cx="1066800" cy="7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B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 = 6</a:t>
            </a:r>
          </a:p>
        </p:txBody>
      </p:sp>
      <p:sp>
        <p:nvSpPr>
          <p:cNvPr id="23605" name="Line 68"/>
          <p:cNvSpPr>
            <a:spLocks noChangeShapeType="1"/>
          </p:cNvSpPr>
          <p:nvPr/>
        </p:nvSpPr>
        <p:spPr bwMode="auto">
          <a:xfrm>
            <a:off x="5486400" y="3733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Line 69"/>
          <p:cNvSpPr>
            <a:spLocks noChangeShapeType="1"/>
          </p:cNvSpPr>
          <p:nvPr/>
        </p:nvSpPr>
        <p:spPr bwMode="auto">
          <a:xfrm>
            <a:off x="6400800" y="17526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70"/>
          <p:cNvSpPr>
            <a:spLocks noChangeShapeType="1"/>
          </p:cNvSpPr>
          <p:nvPr/>
        </p:nvSpPr>
        <p:spPr bwMode="auto">
          <a:xfrm>
            <a:off x="8915400" y="3733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Rectangle 71"/>
          <p:cNvSpPr>
            <a:spLocks noChangeArrowheads="1"/>
          </p:cNvSpPr>
          <p:nvPr/>
        </p:nvSpPr>
        <p:spPr bwMode="auto">
          <a:xfrm>
            <a:off x="8610600" y="1524001"/>
            <a:ext cx="9906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Root</a:t>
            </a:r>
          </a:p>
        </p:txBody>
      </p:sp>
      <p:sp>
        <p:nvSpPr>
          <p:cNvPr id="23609" name="Rectangle 72"/>
          <p:cNvSpPr>
            <a:spLocks noChangeArrowheads="1"/>
          </p:cNvSpPr>
          <p:nvPr/>
        </p:nvSpPr>
        <p:spPr bwMode="auto">
          <a:xfrm>
            <a:off x="3962400" y="2819401"/>
            <a:ext cx="1981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Non-leaf node</a:t>
            </a:r>
          </a:p>
        </p:txBody>
      </p:sp>
      <p:sp>
        <p:nvSpPr>
          <p:cNvPr id="23610" name="Rectangle 73"/>
          <p:cNvSpPr>
            <a:spLocks noChangeArrowheads="1"/>
          </p:cNvSpPr>
          <p:nvPr/>
        </p:nvSpPr>
        <p:spPr bwMode="auto">
          <a:xfrm>
            <a:off x="3886200" y="4572001"/>
            <a:ext cx="1447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Leaf node</a:t>
            </a:r>
          </a:p>
        </p:txBody>
      </p:sp>
      <p:sp>
        <p:nvSpPr>
          <p:cNvPr id="23611" name="Rectangle 74"/>
          <p:cNvSpPr>
            <a:spLocks noChangeArrowheads="1"/>
          </p:cNvSpPr>
          <p:nvPr/>
        </p:nvSpPr>
        <p:spPr bwMode="auto">
          <a:xfrm>
            <a:off x="8534400" y="4572001"/>
            <a:ext cx="1447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Leaf node</a:t>
            </a:r>
          </a:p>
        </p:txBody>
      </p:sp>
      <p:grpSp>
        <p:nvGrpSpPr>
          <p:cNvPr id="23612" name="Group 75"/>
          <p:cNvGrpSpPr>
            <a:grpSpLocks/>
          </p:cNvGrpSpPr>
          <p:nvPr/>
        </p:nvGrpSpPr>
        <p:grpSpPr bwMode="auto">
          <a:xfrm>
            <a:off x="2444750" y="5949950"/>
            <a:ext cx="749300" cy="749300"/>
            <a:chOff x="580" y="3748"/>
            <a:chExt cx="472" cy="472"/>
          </a:xfrm>
        </p:grpSpPr>
        <p:sp>
          <p:nvSpPr>
            <p:cNvPr id="23614" name="Oval 76"/>
            <p:cNvSpPr>
              <a:spLocks noChangeArrowheads="1"/>
            </p:cNvSpPr>
            <p:nvPr/>
          </p:nvSpPr>
          <p:spPr bwMode="auto">
            <a:xfrm>
              <a:off x="724" y="3892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5" name="Oval 77"/>
            <p:cNvSpPr>
              <a:spLocks noChangeArrowheads="1"/>
            </p:cNvSpPr>
            <p:nvPr/>
          </p:nvSpPr>
          <p:spPr bwMode="auto">
            <a:xfrm>
              <a:off x="820" y="3988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6" name="Oval 78"/>
            <p:cNvSpPr>
              <a:spLocks noChangeArrowheads="1"/>
            </p:cNvSpPr>
            <p:nvPr/>
          </p:nvSpPr>
          <p:spPr bwMode="auto">
            <a:xfrm>
              <a:off x="820" y="3892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7" name="Oval 79"/>
            <p:cNvSpPr>
              <a:spLocks noChangeArrowheads="1"/>
            </p:cNvSpPr>
            <p:nvPr/>
          </p:nvSpPr>
          <p:spPr bwMode="auto">
            <a:xfrm>
              <a:off x="676" y="4084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8" name="Oval 80"/>
            <p:cNvSpPr>
              <a:spLocks noChangeArrowheads="1"/>
            </p:cNvSpPr>
            <p:nvPr/>
          </p:nvSpPr>
          <p:spPr bwMode="auto">
            <a:xfrm>
              <a:off x="676" y="3988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19" name="Oval 81"/>
            <p:cNvSpPr>
              <a:spLocks noChangeArrowheads="1"/>
            </p:cNvSpPr>
            <p:nvPr/>
          </p:nvSpPr>
          <p:spPr bwMode="auto">
            <a:xfrm>
              <a:off x="772" y="4036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0" name="Oval 82"/>
            <p:cNvSpPr>
              <a:spLocks noChangeArrowheads="1"/>
            </p:cNvSpPr>
            <p:nvPr/>
          </p:nvSpPr>
          <p:spPr bwMode="auto">
            <a:xfrm>
              <a:off x="916" y="4084"/>
              <a:ext cx="40" cy="4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621" name="Oval 83"/>
            <p:cNvSpPr>
              <a:spLocks noChangeArrowheads="1"/>
            </p:cNvSpPr>
            <p:nvPr/>
          </p:nvSpPr>
          <p:spPr bwMode="auto">
            <a:xfrm>
              <a:off x="580" y="3748"/>
              <a:ext cx="472" cy="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2819400" y="5715000"/>
            <a:ext cx="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Parameters of A CF-tree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Branching factor: the maximum number of children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Threshold: max diameter of sub-clusters stored at the leaf nodes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869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CF Tree Insertion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Identifying the appropriate leaf: recursively descending the CF tree and choosing the closest child node according to a chosen distance metric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Modifying the leaf: test whether the leaf can absorb the node without violating the threshold. If there is no room, split the node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Modifying the path: update CF information up the path.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7EDDB1-C375-4DAB-B169-F9499E70A849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 of 28</a:t>
            </a:r>
          </a:p>
        </p:txBody>
      </p:sp>
    </p:spTree>
    <p:extLst>
      <p:ext uri="{BB962C8B-B14F-4D97-AF65-F5344CB8AC3E}">
        <p14:creationId xmlns:p14="http://schemas.microsoft.com/office/powerpoint/2010/main" val="15708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ChangeArrowheads="1"/>
          </p:cNvSpPr>
          <p:nvPr/>
        </p:nvSpPr>
        <p:spPr>
          <a:xfrm>
            <a:off x="2209800" y="914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the BIRCH Algorithm</a:t>
            </a: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2286000" y="2590800"/>
            <a:ext cx="24384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4953000" y="2362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7239000" y="2286000"/>
            <a:ext cx="2743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2362200" y="31242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2590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2895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25908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27432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2514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35052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3505200" y="3886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276600" y="3886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3505200" y="3962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3200400" y="3810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33528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3733800" y="3048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3962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39624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40386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38862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49" name="Oval 26"/>
          <p:cNvSpPr>
            <a:spLocks noChangeArrowheads="1"/>
          </p:cNvSpPr>
          <p:nvPr/>
        </p:nvSpPr>
        <p:spPr bwMode="auto">
          <a:xfrm>
            <a:off x="40386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>
            <a:off x="38100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>
            <a:off x="51054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3" name="Oval 30"/>
          <p:cNvSpPr>
            <a:spLocks noChangeArrowheads="1"/>
          </p:cNvSpPr>
          <p:nvPr/>
        </p:nvSpPr>
        <p:spPr bwMode="auto">
          <a:xfrm>
            <a:off x="5486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>
            <a:off x="54102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6" name="Oval 33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6019800" y="2667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248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6248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>
            <a:off x="8001000" y="23622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>
            <a:off x="8458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>
            <a:off x="83820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>
            <a:off x="81534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>
            <a:off x="8305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>
            <a:off x="8229600" y="2438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>
            <a:off x="82296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>
            <a:off x="88392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>
            <a:off x="9220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>
            <a:off x="89916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>
            <a:off x="906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>
            <a:off x="9067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>
            <a:off x="2971800" y="2590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5638800" y="4267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1" name="Oval 66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2" name="Oval 67"/>
          <p:cNvSpPr>
            <a:spLocks noChangeArrowheads="1"/>
          </p:cNvSpPr>
          <p:nvPr/>
        </p:nvSpPr>
        <p:spPr bwMode="auto">
          <a:xfrm>
            <a:off x="5105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3" name="Oval 68"/>
          <p:cNvSpPr>
            <a:spLocks noChangeArrowheads="1"/>
          </p:cNvSpPr>
          <p:nvPr/>
        </p:nvSpPr>
        <p:spPr bwMode="auto">
          <a:xfrm>
            <a:off x="6248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84" name="Oval 69"/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5" name="Oval 70"/>
          <p:cNvSpPr>
            <a:spLocks noChangeArrowheads="1"/>
          </p:cNvSpPr>
          <p:nvPr/>
        </p:nvSpPr>
        <p:spPr bwMode="auto">
          <a:xfrm>
            <a:off x="4800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6" name="Oval 71"/>
          <p:cNvSpPr>
            <a:spLocks noChangeArrowheads="1"/>
          </p:cNvSpPr>
          <p:nvPr/>
        </p:nvSpPr>
        <p:spPr bwMode="auto">
          <a:xfrm>
            <a:off x="51054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7" name="Oval 72"/>
          <p:cNvSpPr>
            <a:spLocks noChangeArrowheads="1"/>
          </p:cNvSpPr>
          <p:nvPr/>
        </p:nvSpPr>
        <p:spPr bwMode="auto">
          <a:xfrm>
            <a:off x="5638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8" name="Oval 73"/>
          <p:cNvSpPr>
            <a:spLocks noChangeArrowheads="1"/>
          </p:cNvSpPr>
          <p:nvPr/>
        </p:nvSpPr>
        <p:spPr bwMode="auto">
          <a:xfrm>
            <a:off x="5943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89" name="Oval 74"/>
          <p:cNvSpPr>
            <a:spLocks noChangeArrowheads="1"/>
          </p:cNvSpPr>
          <p:nvPr/>
        </p:nvSpPr>
        <p:spPr bwMode="auto">
          <a:xfrm>
            <a:off x="65532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90" name="Oval 75"/>
          <p:cNvSpPr>
            <a:spLocks noChangeArrowheads="1"/>
          </p:cNvSpPr>
          <p:nvPr/>
        </p:nvSpPr>
        <p:spPr bwMode="auto">
          <a:xfrm>
            <a:off x="68580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6691" name="Oval 76"/>
          <p:cNvSpPr>
            <a:spLocks noChangeArrowheads="1"/>
          </p:cNvSpPr>
          <p:nvPr/>
        </p:nvSpPr>
        <p:spPr bwMode="auto">
          <a:xfrm>
            <a:off x="40386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cxnSp>
        <p:nvCxnSpPr>
          <p:cNvPr id="26692" name="AutoShape 78"/>
          <p:cNvCxnSpPr>
            <a:cxnSpLocks noChangeShapeType="1"/>
            <a:stCxn id="26680" idx="4"/>
            <a:endCxn id="26682" idx="7"/>
          </p:cNvCxnSpPr>
          <p:nvPr/>
        </p:nvCxnSpPr>
        <p:spPr bwMode="auto">
          <a:xfrm flipH="1">
            <a:off x="5300664" y="4495800"/>
            <a:ext cx="452437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3" name="AutoShape 79"/>
          <p:cNvCxnSpPr>
            <a:cxnSpLocks noChangeShapeType="1"/>
            <a:stCxn id="26680" idx="4"/>
            <a:endCxn id="26681" idx="0"/>
          </p:cNvCxnSpPr>
          <p:nvPr/>
        </p:nvCxnSpPr>
        <p:spPr bwMode="auto">
          <a:xfrm>
            <a:off x="5753100" y="4495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4" name="AutoShape 80"/>
          <p:cNvCxnSpPr>
            <a:cxnSpLocks noChangeShapeType="1"/>
            <a:stCxn id="26680" idx="4"/>
            <a:endCxn id="26683" idx="1"/>
          </p:cNvCxnSpPr>
          <p:nvPr/>
        </p:nvCxnSpPr>
        <p:spPr bwMode="auto">
          <a:xfrm>
            <a:off x="5753100" y="4495800"/>
            <a:ext cx="528638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5" name="AutoShape 81"/>
          <p:cNvCxnSpPr>
            <a:cxnSpLocks noChangeShapeType="1"/>
            <a:stCxn id="26682" idx="4"/>
            <a:endCxn id="26685" idx="0"/>
          </p:cNvCxnSpPr>
          <p:nvPr/>
        </p:nvCxnSpPr>
        <p:spPr bwMode="auto">
          <a:xfrm flipH="1">
            <a:off x="49149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6" name="AutoShape 82"/>
          <p:cNvCxnSpPr>
            <a:cxnSpLocks noChangeShapeType="1"/>
            <a:stCxn id="26682" idx="4"/>
            <a:endCxn id="26684" idx="7"/>
          </p:cNvCxnSpPr>
          <p:nvPr/>
        </p:nvCxnSpPr>
        <p:spPr bwMode="auto">
          <a:xfrm flipH="1">
            <a:off x="4691064" y="4953000"/>
            <a:ext cx="528637" cy="795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7" name="AutoShape 83"/>
          <p:cNvCxnSpPr>
            <a:cxnSpLocks noChangeShapeType="1"/>
            <a:stCxn id="26682" idx="4"/>
            <a:endCxn id="26686" idx="0"/>
          </p:cNvCxnSpPr>
          <p:nvPr/>
        </p:nvCxnSpPr>
        <p:spPr bwMode="auto">
          <a:xfrm>
            <a:off x="52197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8" name="AutoShape 84"/>
          <p:cNvCxnSpPr>
            <a:cxnSpLocks noChangeShapeType="1"/>
            <a:stCxn id="26681" idx="4"/>
            <a:endCxn id="26687" idx="0"/>
          </p:cNvCxnSpPr>
          <p:nvPr/>
        </p:nvCxnSpPr>
        <p:spPr bwMode="auto">
          <a:xfrm>
            <a:off x="57531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99" name="AutoShape 85"/>
          <p:cNvCxnSpPr>
            <a:cxnSpLocks noChangeShapeType="1"/>
            <a:stCxn id="26681" idx="4"/>
            <a:endCxn id="26688" idx="0"/>
          </p:cNvCxnSpPr>
          <p:nvPr/>
        </p:nvCxnSpPr>
        <p:spPr bwMode="auto">
          <a:xfrm>
            <a:off x="57531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0" name="AutoShape 86"/>
          <p:cNvCxnSpPr>
            <a:cxnSpLocks noChangeShapeType="1"/>
            <a:stCxn id="26683" idx="4"/>
            <a:endCxn id="26689" idx="0"/>
          </p:cNvCxnSpPr>
          <p:nvPr/>
        </p:nvCxnSpPr>
        <p:spPr bwMode="auto">
          <a:xfrm>
            <a:off x="63627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1" name="AutoShape 87"/>
          <p:cNvCxnSpPr>
            <a:cxnSpLocks noChangeShapeType="1"/>
            <a:stCxn id="26683" idx="4"/>
            <a:endCxn id="26690" idx="0"/>
          </p:cNvCxnSpPr>
          <p:nvPr/>
        </p:nvCxnSpPr>
        <p:spPr bwMode="auto">
          <a:xfrm>
            <a:off x="6362700" y="4953000"/>
            <a:ext cx="609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2" name="AutoShape 88"/>
          <p:cNvCxnSpPr>
            <a:cxnSpLocks noChangeShapeType="1"/>
            <a:stCxn id="26682" idx="4"/>
            <a:endCxn id="26691" idx="7"/>
          </p:cNvCxnSpPr>
          <p:nvPr/>
        </p:nvCxnSpPr>
        <p:spPr bwMode="auto">
          <a:xfrm flipH="1">
            <a:off x="4233864" y="4953000"/>
            <a:ext cx="985837" cy="7953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3" name="Text Box 89"/>
          <p:cNvSpPr txBox="1">
            <a:spLocks noChangeArrowheads="1"/>
          </p:cNvSpPr>
          <p:nvPr/>
        </p:nvSpPr>
        <p:spPr bwMode="auto">
          <a:xfrm>
            <a:off x="5867401" y="4191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6704" name="Text Box 90"/>
          <p:cNvSpPr txBox="1">
            <a:spLocks noChangeArrowheads="1"/>
          </p:cNvSpPr>
          <p:nvPr/>
        </p:nvSpPr>
        <p:spPr bwMode="auto">
          <a:xfrm>
            <a:off x="2743200" y="47244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</a:t>
            </a:r>
          </a:p>
        </p:txBody>
      </p:sp>
      <p:sp>
        <p:nvSpPr>
          <p:cNvPr id="26705" name="Text Box 91"/>
          <p:cNvSpPr txBox="1">
            <a:spLocks noChangeArrowheads="1"/>
          </p:cNvSpPr>
          <p:nvPr/>
        </p:nvSpPr>
        <p:spPr bwMode="auto">
          <a:xfrm>
            <a:off x="6477000" y="37338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6706" name="Text Box 92"/>
          <p:cNvSpPr txBox="1">
            <a:spLocks noChangeArrowheads="1"/>
          </p:cNvSpPr>
          <p:nvPr/>
        </p:nvSpPr>
        <p:spPr bwMode="auto">
          <a:xfrm>
            <a:off x="8686800" y="35814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6707" name="Text Box 93"/>
          <p:cNvSpPr txBox="1">
            <a:spLocks noChangeArrowheads="1"/>
          </p:cNvSpPr>
          <p:nvPr/>
        </p:nvSpPr>
        <p:spPr bwMode="auto">
          <a:xfrm>
            <a:off x="4572000" y="4572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</a:t>
            </a:r>
          </a:p>
        </p:txBody>
      </p:sp>
      <p:sp>
        <p:nvSpPr>
          <p:cNvPr id="26708" name="Text Box 94"/>
          <p:cNvSpPr txBox="1">
            <a:spLocks noChangeArrowheads="1"/>
          </p:cNvSpPr>
          <p:nvPr/>
        </p:nvSpPr>
        <p:spPr bwMode="auto">
          <a:xfrm>
            <a:off x="5715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6709" name="Text Box 95"/>
          <p:cNvSpPr txBox="1">
            <a:spLocks noChangeArrowheads="1"/>
          </p:cNvSpPr>
          <p:nvPr/>
        </p:nvSpPr>
        <p:spPr bwMode="auto">
          <a:xfrm>
            <a:off x="6477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6710" name="Text Box 96"/>
          <p:cNvSpPr txBox="1">
            <a:spLocks noChangeArrowheads="1"/>
          </p:cNvSpPr>
          <p:nvPr/>
        </p:nvSpPr>
        <p:spPr bwMode="auto">
          <a:xfrm>
            <a:off x="2362200" y="3810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6711" name="Text Box 97"/>
          <p:cNvSpPr txBox="1">
            <a:spLocks noChangeArrowheads="1"/>
          </p:cNvSpPr>
          <p:nvPr/>
        </p:nvSpPr>
        <p:spPr bwMode="auto">
          <a:xfrm>
            <a:off x="3124200" y="41148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6712" name="Text Box 98"/>
          <p:cNvSpPr txBox="1">
            <a:spLocks noChangeArrowheads="1"/>
          </p:cNvSpPr>
          <p:nvPr/>
        </p:nvSpPr>
        <p:spPr bwMode="auto">
          <a:xfrm>
            <a:off x="4038600" y="3657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6713" name="Text Box 99"/>
          <p:cNvSpPr txBox="1">
            <a:spLocks noChangeArrowheads="1"/>
          </p:cNvSpPr>
          <p:nvPr/>
        </p:nvSpPr>
        <p:spPr bwMode="auto">
          <a:xfrm>
            <a:off x="5334000" y="2362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6714" name="Text Box 100"/>
          <p:cNvSpPr txBox="1">
            <a:spLocks noChangeArrowheads="1"/>
          </p:cNvSpPr>
          <p:nvPr/>
        </p:nvSpPr>
        <p:spPr bwMode="auto">
          <a:xfrm>
            <a:off x="6019800" y="2514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6715" name="Text Box 101"/>
          <p:cNvSpPr txBox="1">
            <a:spLocks noChangeArrowheads="1"/>
          </p:cNvSpPr>
          <p:nvPr/>
        </p:nvSpPr>
        <p:spPr bwMode="auto">
          <a:xfrm>
            <a:off x="7772400" y="29718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6716" name="Text Box 102"/>
          <p:cNvSpPr txBox="1">
            <a:spLocks noChangeArrowheads="1"/>
          </p:cNvSpPr>
          <p:nvPr/>
        </p:nvSpPr>
        <p:spPr bwMode="auto">
          <a:xfrm>
            <a:off x="9448800" y="3124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6717" name="Text Box 103"/>
          <p:cNvSpPr txBox="1">
            <a:spLocks noChangeArrowheads="1"/>
          </p:cNvSpPr>
          <p:nvPr/>
        </p:nvSpPr>
        <p:spPr bwMode="auto">
          <a:xfrm>
            <a:off x="41910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6718" name="Text Box 104"/>
          <p:cNvSpPr txBox="1">
            <a:spLocks noChangeArrowheads="1"/>
          </p:cNvSpPr>
          <p:nvPr/>
        </p:nvSpPr>
        <p:spPr bwMode="auto">
          <a:xfrm>
            <a:off x="4648201" y="60960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6719" name="Text Box 105"/>
          <p:cNvSpPr txBox="1">
            <a:spLocks noChangeArrowheads="1"/>
          </p:cNvSpPr>
          <p:nvPr/>
        </p:nvSpPr>
        <p:spPr bwMode="auto">
          <a:xfrm>
            <a:off x="5105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6720" name="Text Box 106"/>
          <p:cNvSpPr txBox="1">
            <a:spLocks noChangeArrowheads="1"/>
          </p:cNvSpPr>
          <p:nvPr/>
        </p:nvSpPr>
        <p:spPr bwMode="auto">
          <a:xfrm>
            <a:off x="54864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6721" name="Text Box 107"/>
          <p:cNvSpPr txBox="1">
            <a:spLocks noChangeArrowheads="1"/>
          </p:cNvSpPr>
          <p:nvPr/>
        </p:nvSpPr>
        <p:spPr bwMode="auto">
          <a:xfrm>
            <a:off x="5867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6722" name="Text Box 108"/>
          <p:cNvSpPr txBox="1">
            <a:spLocks noChangeArrowheads="1"/>
          </p:cNvSpPr>
          <p:nvPr/>
        </p:nvSpPr>
        <p:spPr bwMode="auto">
          <a:xfrm>
            <a:off x="63246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6723" name="Text Box 109"/>
          <p:cNvSpPr txBox="1">
            <a:spLocks noChangeArrowheads="1"/>
          </p:cNvSpPr>
          <p:nvPr/>
        </p:nvSpPr>
        <p:spPr bwMode="auto">
          <a:xfrm>
            <a:off x="7010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6724" name="Text Box 110"/>
          <p:cNvSpPr txBox="1">
            <a:spLocks noChangeArrowheads="1"/>
          </p:cNvSpPr>
          <p:nvPr/>
        </p:nvSpPr>
        <p:spPr bwMode="auto">
          <a:xfrm>
            <a:off x="3581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6725" name="Text Box 111"/>
          <p:cNvSpPr txBox="1">
            <a:spLocks noChangeArrowheads="1"/>
          </p:cNvSpPr>
          <p:nvPr/>
        </p:nvSpPr>
        <p:spPr bwMode="auto">
          <a:xfrm>
            <a:off x="3048000" y="2667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6726" name="Text Box 112"/>
          <p:cNvSpPr txBox="1">
            <a:spLocks noChangeArrowheads="1"/>
          </p:cNvSpPr>
          <p:nvPr/>
        </p:nvSpPr>
        <p:spPr bwMode="auto">
          <a:xfrm>
            <a:off x="2370139" y="2054226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New subcluster</a:t>
            </a:r>
          </a:p>
        </p:txBody>
      </p:sp>
      <p:sp>
        <p:nvSpPr>
          <p:cNvPr id="26727" name="Slide Number Placeholder 10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4DEC13-98B7-4E64-863A-A758F654EA4F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of 28</a:t>
            </a:r>
          </a:p>
        </p:txBody>
      </p:sp>
    </p:spTree>
    <p:extLst>
      <p:ext uri="{BB962C8B-B14F-4D97-AF65-F5344CB8AC3E}">
        <p14:creationId xmlns:p14="http://schemas.microsoft.com/office/powerpoint/2010/main" val="2123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0" y="7620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Insertion Operation in BIRCH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828800" y="23622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953000" y="2362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467600" y="2286000"/>
            <a:ext cx="2743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2098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908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5908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23622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4384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4384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657600" y="3429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038600" y="3810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38100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962400" y="3962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3733800" y="25146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41148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886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3962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962400" y="2590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1054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5486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525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4102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3340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6019800" y="2667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6324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2484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6248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924800" y="2438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83820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82296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8305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84582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81534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8839200" y="2590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92202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92202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89916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90678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90678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2362200" y="3352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5638800" y="4267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44196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8" name="Oval 60"/>
          <p:cNvSpPr>
            <a:spLocks noChangeArrowheads="1"/>
          </p:cNvSpPr>
          <p:nvPr/>
        </p:nvSpPr>
        <p:spPr bwMode="auto">
          <a:xfrm>
            <a:off x="6248400" y="4724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09" name="Oval 61"/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0" name="Oval 62"/>
          <p:cNvSpPr>
            <a:spLocks noChangeArrowheads="1"/>
          </p:cNvSpPr>
          <p:nvPr/>
        </p:nvSpPr>
        <p:spPr bwMode="auto">
          <a:xfrm>
            <a:off x="4800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1" name="Oval 63"/>
          <p:cNvSpPr>
            <a:spLocks noChangeArrowheads="1"/>
          </p:cNvSpPr>
          <p:nvPr/>
        </p:nvSpPr>
        <p:spPr bwMode="auto">
          <a:xfrm>
            <a:off x="51054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2" name="Oval 64"/>
          <p:cNvSpPr>
            <a:spLocks noChangeArrowheads="1"/>
          </p:cNvSpPr>
          <p:nvPr/>
        </p:nvSpPr>
        <p:spPr bwMode="auto">
          <a:xfrm>
            <a:off x="56388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59436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65532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5" name="Oval 67"/>
          <p:cNvSpPr>
            <a:spLocks noChangeArrowheads="1"/>
          </p:cNvSpPr>
          <p:nvPr/>
        </p:nvSpPr>
        <p:spPr bwMode="auto">
          <a:xfrm>
            <a:off x="6858000" y="5715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27716" name="Oval 68"/>
          <p:cNvSpPr>
            <a:spLocks noChangeArrowheads="1"/>
          </p:cNvSpPr>
          <p:nvPr/>
        </p:nvSpPr>
        <p:spPr bwMode="auto">
          <a:xfrm>
            <a:off x="4038600" y="571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cxnSp>
        <p:nvCxnSpPr>
          <p:cNvPr id="27717" name="AutoShape 69"/>
          <p:cNvCxnSpPr>
            <a:cxnSpLocks noChangeShapeType="1"/>
            <a:stCxn id="27705" idx="4"/>
            <a:endCxn id="27707" idx="7"/>
          </p:cNvCxnSpPr>
          <p:nvPr/>
        </p:nvCxnSpPr>
        <p:spPr bwMode="auto">
          <a:xfrm flipH="1">
            <a:off x="4614864" y="4495800"/>
            <a:ext cx="1138237" cy="338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8" name="AutoShape 70"/>
          <p:cNvCxnSpPr>
            <a:cxnSpLocks noChangeShapeType="1"/>
            <a:stCxn id="27705" idx="4"/>
            <a:endCxn id="27706" idx="0"/>
          </p:cNvCxnSpPr>
          <p:nvPr/>
        </p:nvCxnSpPr>
        <p:spPr bwMode="auto">
          <a:xfrm>
            <a:off x="5753100" y="4495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19" name="AutoShape 71"/>
          <p:cNvCxnSpPr>
            <a:cxnSpLocks noChangeShapeType="1"/>
            <a:stCxn id="27705" idx="4"/>
            <a:endCxn id="27708" idx="1"/>
          </p:cNvCxnSpPr>
          <p:nvPr/>
        </p:nvCxnSpPr>
        <p:spPr bwMode="auto">
          <a:xfrm>
            <a:off x="5753100" y="4495800"/>
            <a:ext cx="528638" cy="261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0" name="AutoShape 72"/>
          <p:cNvCxnSpPr>
            <a:cxnSpLocks noChangeShapeType="1"/>
            <a:stCxn id="27753" idx="4"/>
            <a:endCxn id="27710" idx="0"/>
          </p:cNvCxnSpPr>
          <p:nvPr/>
        </p:nvCxnSpPr>
        <p:spPr bwMode="auto">
          <a:xfrm flipH="1">
            <a:off x="4914900" y="50292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1" name="AutoShape 73"/>
          <p:cNvCxnSpPr>
            <a:cxnSpLocks noChangeShapeType="1"/>
            <a:stCxn id="27707" idx="4"/>
            <a:endCxn id="27709" idx="7"/>
          </p:cNvCxnSpPr>
          <p:nvPr/>
        </p:nvCxnSpPr>
        <p:spPr bwMode="auto">
          <a:xfrm>
            <a:off x="4533901" y="5029200"/>
            <a:ext cx="157163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2" name="AutoShape 74"/>
          <p:cNvCxnSpPr>
            <a:cxnSpLocks noChangeShapeType="1"/>
            <a:stCxn id="27753" idx="4"/>
            <a:endCxn id="27711" idx="0"/>
          </p:cNvCxnSpPr>
          <p:nvPr/>
        </p:nvCxnSpPr>
        <p:spPr bwMode="auto">
          <a:xfrm>
            <a:off x="5067300" y="50292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3" name="AutoShape 75"/>
          <p:cNvCxnSpPr>
            <a:cxnSpLocks noChangeShapeType="1"/>
            <a:stCxn id="27706" idx="4"/>
            <a:endCxn id="27712" idx="0"/>
          </p:cNvCxnSpPr>
          <p:nvPr/>
        </p:nvCxnSpPr>
        <p:spPr bwMode="auto">
          <a:xfrm>
            <a:off x="5753100" y="4953000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4" name="AutoShape 76"/>
          <p:cNvCxnSpPr>
            <a:cxnSpLocks noChangeShapeType="1"/>
            <a:stCxn id="27706" idx="4"/>
            <a:endCxn id="27713" idx="0"/>
          </p:cNvCxnSpPr>
          <p:nvPr/>
        </p:nvCxnSpPr>
        <p:spPr bwMode="auto">
          <a:xfrm>
            <a:off x="57531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5" name="AutoShape 77"/>
          <p:cNvCxnSpPr>
            <a:cxnSpLocks noChangeShapeType="1"/>
            <a:stCxn id="27708" idx="4"/>
            <a:endCxn id="27714" idx="0"/>
          </p:cNvCxnSpPr>
          <p:nvPr/>
        </p:nvCxnSpPr>
        <p:spPr bwMode="auto">
          <a:xfrm>
            <a:off x="6362700" y="4953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6" name="AutoShape 78"/>
          <p:cNvCxnSpPr>
            <a:cxnSpLocks noChangeShapeType="1"/>
            <a:stCxn id="27708" idx="4"/>
            <a:endCxn id="27715" idx="0"/>
          </p:cNvCxnSpPr>
          <p:nvPr/>
        </p:nvCxnSpPr>
        <p:spPr bwMode="auto">
          <a:xfrm>
            <a:off x="6362700" y="4953000"/>
            <a:ext cx="609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27" name="AutoShape 79"/>
          <p:cNvCxnSpPr>
            <a:cxnSpLocks noChangeShapeType="1"/>
            <a:stCxn id="27707" idx="4"/>
            <a:endCxn id="27716" idx="7"/>
          </p:cNvCxnSpPr>
          <p:nvPr/>
        </p:nvCxnSpPr>
        <p:spPr bwMode="auto">
          <a:xfrm flipH="1">
            <a:off x="4233864" y="5029200"/>
            <a:ext cx="300037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8" name="Text Box 80"/>
          <p:cNvSpPr txBox="1">
            <a:spLocks noChangeArrowheads="1"/>
          </p:cNvSpPr>
          <p:nvPr/>
        </p:nvSpPr>
        <p:spPr bwMode="auto">
          <a:xfrm>
            <a:off x="5829301" y="4191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4572001" y="39624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7730" name="Text Box 82"/>
          <p:cNvSpPr txBox="1">
            <a:spLocks noChangeArrowheads="1"/>
          </p:cNvSpPr>
          <p:nvPr/>
        </p:nvSpPr>
        <p:spPr bwMode="auto">
          <a:xfrm>
            <a:off x="6324600" y="3810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8991600" y="40386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3810001" y="47244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5715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6477000" y="46482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2038350" y="2438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3352800" y="3276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4191000" y="3048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5334000" y="2362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6019800" y="2514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7924800" y="3048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9144000" y="3276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7742" name="Text Box 94"/>
          <p:cNvSpPr txBox="1">
            <a:spLocks noChangeArrowheads="1"/>
          </p:cNvSpPr>
          <p:nvPr/>
        </p:nvSpPr>
        <p:spPr bwMode="auto">
          <a:xfrm>
            <a:off x="41910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>
            <a:off x="4648201" y="60960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5105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5486401" y="60198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5867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7747" name="Text Box 99"/>
          <p:cNvSpPr txBox="1">
            <a:spLocks noChangeArrowheads="1"/>
          </p:cNvSpPr>
          <p:nvPr/>
        </p:nvSpPr>
        <p:spPr bwMode="auto">
          <a:xfrm>
            <a:off x="63246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7748" name="Text Box 100"/>
          <p:cNvSpPr txBox="1">
            <a:spLocks noChangeArrowheads="1"/>
          </p:cNvSpPr>
          <p:nvPr/>
        </p:nvSpPr>
        <p:spPr bwMode="auto">
          <a:xfrm>
            <a:off x="7010401" y="59436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7749" name="Text Box 101"/>
          <p:cNvSpPr txBox="1">
            <a:spLocks noChangeArrowheads="1"/>
          </p:cNvSpPr>
          <p:nvPr/>
        </p:nvSpPr>
        <p:spPr bwMode="auto">
          <a:xfrm>
            <a:off x="3581401" y="5867400"/>
            <a:ext cx="54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7750" name="Text Box 102"/>
          <p:cNvSpPr txBox="1">
            <a:spLocks noChangeArrowheads="1"/>
          </p:cNvSpPr>
          <p:nvPr/>
        </p:nvSpPr>
        <p:spPr bwMode="auto">
          <a:xfrm>
            <a:off x="2362200" y="35052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7751" name="Oval 104"/>
          <p:cNvSpPr>
            <a:spLocks noChangeArrowheads="1"/>
          </p:cNvSpPr>
          <p:nvPr/>
        </p:nvSpPr>
        <p:spPr bwMode="auto">
          <a:xfrm>
            <a:off x="3352800" y="24384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752" name="Text Box 105"/>
          <p:cNvSpPr txBox="1">
            <a:spLocks noChangeArrowheads="1"/>
          </p:cNvSpPr>
          <p:nvPr/>
        </p:nvSpPr>
        <p:spPr bwMode="auto">
          <a:xfrm>
            <a:off x="2209801" y="42672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7753" name="Oval 106"/>
          <p:cNvSpPr>
            <a:spLocks noChangeArrowheads="1"/>
          </p:cNvSpPr>
          <p:nvPr/>
        </p:nvSpPr>
        <p:spPr bwMode="auto">
          <a:xfrm>
            <a:off x="4953000" y="4800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7754" name="AutoShape 107"/>
          <p:cNvCxnSpPr>
            <a:cxnSpLocks noChangeShapeType="1"/>
            <a:stCxn id="27705" idx="4"/>
            <a:endCxn id="27753" idx="0"/>
          </p:cNvCxnSpPr>
          <p:nvPr/>
        </p:nvCxnSpPr>
        <p:spPr bwMode="auto">
          <a:xfrm flipH="1">
            <a:off x="5067300" y="4495800"/>
            <a:ext cx="685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5" name="Text Box 108"/>
          <p:cNvSpPr txBox="1">
            <a:spLocks noChangeArrowheads="1"/>
          </p:cNvSpPr>
          <p:nvPr/>
        </p:nvSpPr>
        <p:spPr bwMode="auto">
          <a:xfrm>
            <a:off x="5018089" y="48006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7756" name="Text Box 109"/>
          <p:cNvSpPr txBox="1">
            <a:spLocks noChangeArrowheads="1"/>
          </p:cNvSpPr>
          <p:nvPr/>
        </p:nvSpPr>
        <p:spPr bwMode="auto">
          <a:xfrm>
            <a:off x="2282826" y="1549400"/>
            <a:ext cx="731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If the branching factor of a leaf node can not exceed 3, then LN1 is split</a:t>
            </a:r>
          </a:p>
        </p:txBody>
      </p:sp>
    </p:spTree>
    <p:extLst>
      <p:ext uri="{BB962C8B-B14F-4D97-AF65-F5344CB8AC3E}">
        <p14:creationId xmlns:p14="http://schemas.microsoft.com/office/powerpoint/2010/main" val="24177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19 of 28</a:t>
            </a: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2286000" y="685800"/>
            <a:ext cx="7772400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Insertion Operation in BIRCH</a:t>
            </a:r>
          </a:p>
        </p:txBody>
      </p:sp>
      <p:sp>
        <p:nvSpPr>
          <p:cNvPr id="28676" name="Oval 2051"/>
          <p:cNvSpPr>
            <a:spLocks noChangeArrowheads="1"/>
          </p:cNvSpPr>
          <p:nvPr/>
        </p:nvSpPr>
        <p:spPr bwMode="auto">
          <a:xfrm>
            <a:off x="1828800" y="26670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7" name="Oval 2052"/>
          <p:cNvSpPr>
            <a:spLocks noChangeArrowheads="1"/>
          </p:cNvSpPr>
          <p:nvPr/>
        </p:nvSpPr>
        <p:spPr bwMode="auto">
          <a:xfrm>
            <a:off x="6400800" y="2743200"/>
            <a:ext cx="1981200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8" name="Oval 2053"/>
          <p:cNvSpPr>
            <a:spLocks noChangeArrowheads="1"/>
          </p:cNvSpPr>
          <p:nvPr/>
        </p:nvSpPr>
        <p:spPr bwMode="auto">
          <a:xfrm>
            <a:off x="8458200" y="2667000"/>
            <a:ext cx="19050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79" name="Oval 2054"/>
          <p:cNvSpPr>
            <a:spLocks noChangeArrowheads="1"/>
          </p:cNvSpPr>
          <p:nvPr/>
        </p:nvSpPr>
        <p:spPr bwMode="auto">
          <a:xfrm>
            <a:off x="2209800" y="29860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0" name="Oval 2055"/>
          <p:cNvSpPr>
            <a:spLocks noChangeArrowheads="1"/>
          </p:cNvSpPr>
          <p:nvPr/>
        </p:nvSpPr>
        <p:spPr bwMode="auto">
          <a:xfrm>
            <a:off x="25908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1" name="Oval 2056"/>
          <p:cNvSpPr>
            <a:spLocks noChangeArrowheads="1"/>
          </p:cNvSpPr>
          <p:nvPr/>
        </p:nvSpPr>
        <p:spPr bwMode="auto">
          <a:xfrm>
            <a:off x="2590800" y="3367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2" name="Oval 2057"/>
          <p:cNvSpPr>
            <a:spLocks noChangeArrowheads="1"/>
          </p:cNvSpPr>
          <p:nvPr/>
        </p:nvSpPr>
        <p:spPr bwMode="auto">
          <a:xfrm>
            <a:off x="23622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3" name="Oval 2058"/>
          <p:cNvSpPr>
            <a:spLocks noChangeArrowheads="1"/>
          </p:cNvSpPr>
          <p:nvPr/>
        </p:nvSpPr>
        <p:spPr bwMode="auto">
          <a:xfrm>
            <a:off x="2514600" y="3519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4" name="Oval 2059"/>
          <p:cNvSpPr>
            <a:spLocks noChangeArrowheads="1"/>
          </p:cNvSpPr>
          <p:nvPr/>
        </p:nvSpPr>
        <p:spPr bwMode="auto">
          <a:xfrm>
            <a:off x="24384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5" name="Oval 2060"/>
          <p:cNvSpPr>
            <a:spLocks noChangeArrowheads="1"/>
          </p:cNvSpPr>
          <p:nvPr/>
        </p:nvSpPr>
        <p:spPr bwMode="auto">
          <a:xfrm>
            <a:off x="2438400" y="3062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6" name="Oval 2061"/>
          <p:cNvSpPr>
            <a:spLocks noChangeArrowheads="1"/>
          </p:cNvSpPr>
          <p:nvPr/>
        </p:nvSpPr>
        <p:spPr bwMode="auto">
          <a:xfrm>
            <a:off x="3657600" y="38242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7" name="Oval 2062"/>
          <p:cNvSpPr>
            <a:spLocks noChangeArrowheads="1"/>
          </p:cNvSpPr>
          <p:nvPr/>
        </p:nvSpPr>
        <p:spPr bwMode="auto">
          <a:xfrm>
            <a:off x="4038600" y="4052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8" name="Oval 2063"/>
          <p:cNvSpPr>
            <a:spLocks noChangeArrowheads="1"/>
          </p:cNvSpPr>
          <p:nvPr/>
        </p:nvSpPr>
        <p:spPr bwMode="auto">
          <a:xfrm>
            <a:off x="4038600" y="4205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89" name="Oval 2064"/>
          <p:cNvSpPr>
            <a:spLocks noChangeArrowheads="1"/>
          </p:cNvSpPr>
          <p:nvPr/>
        </p:nvSpPr>
        <p:spPr bwMode="auto">
          <a:xfrm>
            <a:off x="3810000" y="4129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0" name="Oval 2065"/>
          <p:cNvSpPr>
            <a:spLocks noChangeArrowheads="1"/>
          </p:cNvSpPr>
          <p:nvPr/>
        </p:nvSpPr>
        <p:spPr bwMode="auto">
          <a:xfrm>
            <a:off x="3962400" y="4357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1" name="Oval 2066"/>
          <p:cNvSpPr>
            <a:spLocks noChangeArrowheads="1"/>
          </p:cNvSpPr>
          <p:nvPr/>
        </p:nvSpPr>
        <p:spPr bwMode="auto">
          <a:xfrm>
            <a:off x="3886200" y="4129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2" name="Oval 2067"/>
          <p:cNvSpPr>
            <a:spLocks noChangeArrowheads="1"/>
          </p:cNvSpPr>
          <p:nvPr/>
        </p:nvSpPr>
        <p:spPr bwMode="auto">
          <a:xfrm>
            <a:off x="3886200" y="3900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3" name="Oval 2068"/>
          <p:cNvSpPr>
            <a:spLocks noChangeArrowheads="1"/>
          </p:cNvSpPr>
          <p:nvPr/>
        </p:nvSpPr>
        <p:spPr bwMode="auto">
          <a:xfrm>
            <a:off x="3733800" y="2909888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4" name="Oval 2069"/>
          <p:cNvSpPr>
            <a:spLocks noChangeArrowheads="1"/>
          </p:cNvSpPr>
          <p:nvPr/>
        </p:nvSpPr>
        <p:spPr bwMode="auto">
          <a:xfrm>
            <a:off x="4114800" y="31384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5" name="Oval 2070"/>
          <p:cNvSpPr>
            <a:spLocks noChangeArrowheads="1"/>
          </p:cNvSpPr>
          <p:nvPr/>
        </p:nvSpPr>
        <p:spPr bwMode="auto">
          <a:xfrm>
            <a:off x="41148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6" name="Oval 2071"/>
          <p:cNvSpPr>
            <a:spLocks noChangeArrowheads="1"/>
          </p:cNvSpPr>
          <p:nvPr/>
        </p:nvSpPr>
        <p:spPr bwMode="auto">
          <a:xfrm>
            <a:off x="38862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7" name="Oval 2072"/>
          <p:cNvSpPr>
            <a:spLocks noChangeArrowheads="1"/>
          </p:cNvSpPr>
          <p:nvPr/>
        </p:nvSpPr>
        <p:spPr bwMode="auto">
          <a:xfrm>
            <a:off x="4038600" y="34432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8" name="Oval 2073"/>
          <p:cNvSpPr>
            <a:spLocks noChangeArrowheads="1"/>
          </p:cNvSpPr>
          <p:nvPr/>
        </p:nvSpPr>
        <p:spPr bwMode="auto">
          <a:xfrm>
            <a:off x="3962400" y="32146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699" name="Oval 2074"/>
          <p:cNvSpPr>
            <a:spLocks noChangeArrowheads="1"/>
          </p:cNvSpPr>
          <p:nvPr/>
        </p:nvSpPr>
        <p:spPr bwMode="auto">
          <a:xfrm>
            <a:off x="3962400" y="2986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0" name="Oval 2075"/>
          <p:cNvSpPr>
            <a:spLocks noChangeArrowheads="1"/>
          </p:cNvSpPr>
          <p:nvPr/>
        </p:nvSpPr>
        <p:spPr bwMode="auto">
          <a:xfrm>
            <a:off x="6553200" y="32004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1" name="Oval 2076"/>
          <p:cNvSpPr>
            <a:spLocks noChangeArrowheads="1"/>
          </p:cNvSpPr>
          <p:nvPr/>
        </p:nvSpPr>
        <p:spPr bwMode="auto">
          <a:xfrm>
            <a:off x="70104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2" name="Oval 2077"/>
          <p:cNvSpPr>
            <a:spLocks noChangeArrowheads="1"/>
          </p:cNvSpPr>
          <p:nvPr/>
        </p:nvSpPr>
        <p:spPr bwMode="auto">
          <a:xfrm>
            <a:off x="6705600" y="3581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3" name="Oval 2078"/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4" name="Oval 2079"/>
          <p:cNvSpPr>
            <a:spLocks noChangeArrowheads="1"/>
          </p:cNvSpPr>
          <p:nvPr/>
        </p:nvSpPr>
        <p:spPr bwMode="auto">
          <a:xfrm>
            <a:off x="64770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5" name="Oval 2080"/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6" name="Oval 2081"/>
          <p:cNvSpPr>
            <a:spLocks noChangeArrowheads="1"/>
          </p:cNvSpPr>
          <p:nvPr/>
        </p:nvSpPr>
        <p:spPr bwMode="auto">
          <a:xfrm>
            <a:off x="6781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7" name="Oval 2082"/>
          <p:cNvSpPr>
            <a:spLocks noChangeArrowheads="1"/>
          </p:cNvSpPr>
          <p:nvPr/>
        </p:nvSpPr>
        <p:spPr bwMode="auto">
          <a:xfrm>
            <a:off x="7391400" y="29718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8" name="Oval 2083"/>
          <p:cNvSpPr>
            <a:spLocks noChangeArrowheads="1"/>
          </p:cNvSpPr>
          <p:nvPr/>
        </p:nvSpPr>
        <p:spPr bwMode="auto">
          <a:xfrm>
            <a:off x="7772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09" name="Oval 2084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0" name="Oval 2085"/>
          <p:cNvSpPr>
            <a:spLocks noChangeArrowheads="1"/>
          </p:cNvSpPr>
          <p:nvPr/>
        </p:nvSpPr>
        <p:spPr bwMode="auto">
          <a:xfrm>
            <a:off x="7620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1" name="Oval 2086"/>
          <p:cNvSpPr>
            <a:spLocks noChangeArrowheads="1"/>
          </p:cNvSpPr>
          <p:nvPr/>
        </p:nvSpPr>
        <p:spPr bwMode="auto">
          <a:xfrm>
            <a:off x="7543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2" name="Oval 2087"/>
          <p:cNvSpPr>
            <a:spLocks noChangeArrowheads="1"/>
          </p:cNvSpPr>
          <p:nvPr/>
        </p:nvSpPr>
        <p:spPr bwMode="auto">
          <a:xfrm>
            <a:off x="75438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3" name="Oval 2088"/>
          <p:cNvSpPr>
            <a:spLocks noChangeArrowheads="1"/>
          </p:cNvSpPr>
          <p:nvPr/>
        </p:nvSpPr>
        <p:spPr bwMode="auto">
          <a:xfrm>
            <a:off x="76962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4" name="Oval 2089"/>
          <p:cNvSpPr>
            <a:spLocks noChangeArrowheads="1"/>
          </p:cNvSpPr>
          <p:nvPr/>
        </p:nvSpPr>
        <p:spPr bwMode="auto">
          <a:xfrm>
            <a:off x="9601200" y="3048000"/>
            <a:ext cx="6858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5" name="Oval 2090"/>
          <p:cNvSpPr>
            <a:spLocks noChangeArrowheads="1"/>
          </p:cNvSpPr>
          <p:nvPr/>
        </p:nvSpPr>
        <p:spPr bwMode="auto">
          <a:xfrm>
            <a:off x="99822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6" name="Oval 2091"/>
          <p:cNvSpPr>
            <a:spLocks noChangeArrowheads="1"/>
          </p:cNvSpPr>
          <p:nvPr/>
        </p:nvSpPr>
        <p:spPr bwMode="auto">
          <a:xfrm>
            <a:off x="99822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7" name="Oval 2092"/>
          <p:cNvSpPr>
            <a:spLocks noChangeArrowheads="1"/>
          </p:cNvSpPr>
          <p:nvPr/>
        </p:nvSpPr>
        <p:spPr bwMode="auto">
          <a:xfrm>
            <a:off x="99060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8" name="Oval 2093"/>
          <p:cNvSpPr>
            <a:spLocks noChangeArrowheads="1"/>
          </p:cNvSpPr>
          <p:nvPr/>
        </p:nvSpPr>
        <p:spPr bwMode="auto">
          <a:xfrm>
            <a:off x="101346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19" name="Oval 2094"/>
          <p:cNvSpPr>
            <a:spLocks noChangeArrowheads="1"/>
          </p:cNvSpPr>
          <p:nvPr/>
        </p:nvSpPr>
        <p:spPr bwMode="auto">
          <a:xfrm>
            <a:off x="97536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0" name="Oval 2095"/>
          <p:cNvSpPr>
            <a:spLocks noChangeArrowheads="1"/>
          </p:cNvSpPr>
          <p:nvPr/>
        </p:nvSpPr>
        <p:spPr bwMode="auto">
          <a:xfrm>
            <a:off x="9829800" y="3352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1" name="Oval 2096"/>
          <p:cNvSpPr>
            <a:spLocks noChangeArrowheads="1"/>
          </p:cNvSpPr>
          <p:nvPr/>
        </p:nvSpPr>
        <p:spPr bwMode="auto">
          <a:xfrm>
            <a:off x="8839200" y="2986088"/>
            <a:ext cx="6096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2" name="Oval 2097"/>
          <p:cNvSpPr>
            <a:spLocks noChangeArrowheads="1"/>
          </p:cNvSpPr>
          <p:nvPr/>
        </p:nvSpPr>
        <p:spPr bwMode="auto">
          <a:xfrm>
            <a:off x="92964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3" name="Oval 2098"/>
          <p:cNvSpPr>
            <a:spLocks noChangeArrowheads="1"/>
          </p:cNvSpPr>
          <p:nvPr/>
        </p:nvSpPr>
        <p:spPr bwMode="auto">
          <a:xfrm>
            <a:off x="9220200" y="33670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4" name="Oval 2099"/>
          <p:cNvSpPr>
            <a:spLocks noChangeArrowheads="1"/>
          </p:cNvSpPr>
          <p:nvPr/>
        </p:nvSpPr>
        <p:spPr bwMode="auto">
          <a:xfrm>
            <a:off x="8991600" y="3290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5" name="Oval 2100"/>
          <p:cNvSpPr>
            <a:spLocks noChangeArrowheads="1"/>
          </p:cNvSpPr>
          <p:nvPr/>
        </p:nvSpPr>
        <p:spPr bwMode="auto">
          <a:xfrm>
            <a:off x="9067800" y="3429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6" name="Oval 2101"/>
          <p:cNvSpPr>
            <a:spLocks noChangeArrowheads="1"/>
          </p:cNvSpPr>
          <p:nvPr/>
        </p:nvSpPr>
        <p:spPr bwMode="auto">
          <a:xfrm>
            <a:off x="9067800" y="3276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7" name="Oval 2102"/>
          <p:cNvSpPr>
            <a:spLocks noChangeArrowheads="1"/>
          </p:cNvSpPr>
          <p:nvPr/>
        </p:nvSpPr>
        <p:spPr bwMode="auto">
          <a:xfrm>
            <a:off x="9144000" y="3124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8" name="Oval 2103"/>
          <p:cNvSpPr>
            <a:spLocks noChangeArrowheads="1"/>
          </p:cNvSpPr>
          <p:nvPr/>
        </p:nvSpPr>
        <p:spPr bwMode="auto">
          <a:xfrm>
            <a:off x="2286000" y="37338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29" name="Oval 2104"/>
          <p:cNvSpPr>
            <a:spLocks noChangeArrowheads="1"/>
          </p:cNvSpPr>
          <p:nvPr/>
        </p:nvSpPr>
        <p:spPr bwMode="auto">
          <a:xfrm>
            <a:off x="50292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0" name="Oval 2105"/>
          <p:cNvSpPr>
            <a:spLocks noChangeArrowheads="1"/>
          </p:cNvSpPr>
          <p:nvPr/>
        </p:nvSpPr>
        <p:spPr bwMode="auto">
          <a:xfrm>
            <a:off x="5943600" y="5181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1" name="Oval 2106"/>
          <p:cNvSpPr>
            <a:spLocks noChangeArrowheads="1"/>
          </p:cNvSpPr>
          <p:nvPr/>
        </p:nvSpPr>
        <p:spPr bwMode="auto">
          <a:xfrm>
            <a:off x="4724400" y="4953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2" name="Oval 2107"/>
          <p:cNvSpPr>
            <a:spLocks noChangeArrowheads="1"/>
          </p:cNvSpPr>
          <p:nvPr/>
        </p:nvSpPr>
        <p:spPr bwMode="auto">
          <a:xfrm>
            <a:off x="6781800" y="5257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33" name="Oval 2108"/>
          <p:cNvSpPr>
            <a:spLocks noChangeArrowheads="1"/>
          </p:cNvSpPr>
          <p:nvPr/>
        </p:nvSpPr>
        <p:spPr bwMode="auto">
          <a:xfrm>
            <a:off x="4648200" y="5638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4" name="Oval 2109"/>
          <p:cNvSpPr>
            <a:spLocks noChangeArrowheads="1"/>
          </p:cNvSpPr>
          <p:nvPr/>
        </p:nvSpPr>
        <p:spPr bwMode="auto">
          <a:xfrm>
            <a:off x="49530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5" name="Oval 2110"/>
          <p:cNvSpPr>
            <a:spLocks noChangeArrowheads="1"/>
          </p:cNvSpPr>
          <p:nvPr/>
        </p:nvSpPr>
        <p:spPr bwMode="auto">
          <a:xfrm>
            <a:off x="52578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6" name="Oval 2111"/>
          <p:cNvSpPr>
            <a:spLocks noChangeArrowheads="1"/>
          </p:cNvSpPr>
          <p:nvPr/>
        </p:nvSpPr>
        <p:spPr bwMode="auto">
          <a:xfrm>
            <a:off x="57912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7" name="Oval 2112"/>
          <p:cNvSpPr>
            <a:spLocks noChangeArrowheads="1"/>
          </p:cNvSpPr>
          <p:nvPr/>
        </p:nvSpPr>
        <p:spPr bwMode="auto">
          <a:xfrm>
            <a:off x="6248400" y="5867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8" name="Oval 2113"/>
          <p:cNvSpPr>
            <a:spLocks noChangeArrowheads="1"/>
          </p:cNvSpPr>
          <p:nvPr/>
        </p:nvSpPr>
        <p:spPr bwMode="auto">
          <a:xfrm>
            <a:off x="67818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39" name="Oval 2114"/>
          <p:cNvSpPr>
            <a:spLocks noChangeArrowheads="1"/>
          </p:cNvSpPr>
          <p:nvPr/>
        </p:nvSpPr>
        <p:spPr bwMode="auto">
          <a:xfrm>
            <a:off x="7391400" y="579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sp>
        <p:nvSpPr>
          <p:cNvPr id="28740" name="Oval 2115"/>
          <p:cNvSpPr>
            <a:spLocks noChangeArrowheads="1"/>
          </p:cNvSpPr>
          <p:nvPr/>
        </p:nvSpPr>
        <p:spPr bwMode="auto">
          <a:xfrm>
            <a:off x="41148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Times New Roman" panose="02020603050405020304" pitchFamily="18" charset="0"/>
            </a:endParaRPr>
          </a:p>
        </p:txBody>
      </p:sp>
      <p:cxnSp>
        <p:nvCxnSpPr>
          <p:cNvPr id="28741" name="AutoShape 2116"/>
          <p:cNvCxnSpPr>
            <a:cxnSpLocks noChangeShapeType="1"/>
            <a:stCxn id="28729" idx="4"/>
            <a:endCxn id="28731" idx="7"/>
          </p:cNvCxnSpPr>
          <p:nvPr/>
        </p:nvCxnSpPr>
        <p:spPr bwMode="auto">
          <a:xfrm rot="5400000">
            <a:off x="4672013" y="4514851"/>
            <a:ext cx="719138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2" name="AutoShape 2117"/>
          <p:cNvCxnSpPr>
            <a:cxnSpLocks noChangeShapeType="1"/>
            <a:stCxn id="28783" idx="4"/>
            <a:endCxn id="28730" idx="0"/>
          </p:cNvCxnSpPr>
          <p:nvPr/>
        </p:nvCxnSpPr>
        <p:spPr bwMode="auto">
          <a:xfrm rot="5400000">
            <a:off x="5600701" y="4724401"/>
            <a:ext cx="914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3" name="AutoShape 2118"/>
          <p:cNvCxnSpPr>
            <a:cxnSpLocks noChangeShapeType="1"/>
            <a:stCxn id="28783" idx="4"/>
            <a:endCxn id="28732" idx="1"/>
          </p:cNvCxnSpPr>
          <p:nvPr/>
        </p:nvCxnSpPr>
        <p:spPr bwMode="auto">
          <a:xfrm rot="16200000" flipH="1">
            <a:off x="5924550" y="4400550"/>
            <a:ext cx="1023938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4" name="AutoShape 2119"/>
          <p:cNvCxnSpPr>
            <a:cxnSpLocks noChangeShapeType="1"/>
            <a:stCxn id="28777" idx="4"/>
            <a:endCxn id="28734" idx="0"/>
          </p:cNvCxnSpPr>
          <p:nvPr/>
        </p:nvCxnSpPr>
        <p:spPr bwMode="auto">
          <a:xfrm rot="5400000">
            <a:off x="4838700" y="54102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5" name="AutoShape 2120"/>
          <p:cNvCxnSpPr>
            <a:cxnSpLocks noChangeShapeType="1"/>
            <a:stCxn id="28731" idx="4"/>
            <a:endCxn id="28733" idx="7"/>
          </p:cNvCxnSpPr>
          <p:nvPr/>
        </p:nvCxnSpPr>
        <p:spPr bwMode="auto">
          <a:xfrm rot="16200000" flipH="1">
            <a:off x="4595813" y="5424488"/>
            <a:ext cx="490538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6" name="AutoShape 2121"/>
          <p:cNvCxnSpPr>
            <a:cxnSpLocks noChangeShapeType="1"/>
            <a:stCxn id="28777" idx="4"/>
            <a:endCxn id="28735" idx="0"/>
          </p:cNvCxnSpPr>
          <p:nvPr/>
        </p:nvCxnSpPr>
        <p:spPr bwMode="auto">
          <a:xfrm rot="16200000" flipH="1">
            <a:off x="4991100" y="54102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7" name="AutoShape 2122"/>
          <p:cNvCxnSpPr>
            <a:cxnSpLocks noChangeShapeType="1"/>
            <a:stCxn id="28730" idx="4"/>
            <a:endCxn id="28736" idx="0"/>
          </p:cNvCxnSpPr>
          <p:nvPr/>
        </p:nvCxnSpPr>
        <p:spPr bwMode="auto">
          <a:xfrm rot="5400000">
            <a:off x="5791200" y="5524500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8" name="AutoShape 2123"/>
          <p:cNvCxnSpPr>
            <a:cxnSpLocks noChangeShapeType="1"/>
            <a:stCxn id="28730" idx="4"/>
            <a:endCxn id="28737" idx="0"/>
          </p:cNvCxnSpPr>
          <p:nvPr/>
        </p:nvCxnSpPr>
        <p:spPr bwMode="auto">
          <a:xfrm rot="16200000" flipH="1">
            <a:off x="5981700" y="54864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49" name="AutoShape 2124"/>
          <p:cNvCxnSpPr>
            <a:cxnSpLocks noChangeShapeType="1"/>
            <a:stCxn id="28732" idx="4"/>
            <a:endCxn id="28738" idx="0"/>
          </p:cNvCxnSpPr>
          <p:nvPr/>
        </p:nvCxnSpPr>
        <p:spPr bwMode="auto">
          <a:xfrm rot="5400000">
            <a:off x="6743701" y="5638801"/>
            <a:ext cx="3048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0" name="AutoShape 2125"/>
          <p:cNvCxnSpPr>
            <a:cxnSpLocks noChangeShapeType="1"/>
            <a:stCxn id="28732" idx="4"/>
            <a:endCxn id="28739" idx="0"/>
          </p:cNvCxnSpPr>
          <p:nvPr/>
        </p:nvCxnSpPr>
        <p:spPr bwMode="auto">
          <a:xfrm rot="16200000" flipH="1">
            <a:off x="7048500" y="5334000"/>
            <a:ext cx="304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51" name="AutoShape 2126"/>
          <p:cNvCxnSpPr>
            <a:cxnSpLocks noChangeShapeType="1"/>
            <a:stCxn id="28731" idx="4"/>
            <a:endCxn id="28740" idx="7"/>
          </p:cNvCxnSpPr>
          <p:nvPr/>
        </p:nvCxnSpPr>
        <p:spPr bwMode="auto">
          <a:xfrm rot="5400000">
            <a:off x="4329113" y="5162551"/>
            <a:ext cx="490538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52" name="Text Box 2127"/>
          <p:cNvSpPr txBox="1">
            <a:spLocks noChangeArrowheads="1"/>
          </p:cNvSpPr>
          <p:nvPr/>
        </p:nvSpPr>
        <p:spPr bwMode="auto">
          <a:xfrm>
            <a:off x="5257801" y="3048001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Root</a:t>
            </a:r>
          </a:p>
        </p:txBody>
      </p:sp>
      <p:sp>
        <p:nvSpPr>
          <p:cNvPr id="28753" name="Text Box 2128"/>
          <p:cNvSpPr txBox="1">
            <a:spLocks noChangeArrowheads="1"/>
          </p:cNvSpPr>
          <p:nvPr/>
        </p:nvSpPr>
        <p:spPr bwMode="auto">
          <a:xfrm>
            <a:off x="3581401" y="47244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8754" name="Text Box 2129"/>
          <p:cNvSpPr txBox="1">
            <a:spLocks noChangeArrowheads="1"/>
          </p:cNvSpPr>
          <p:nvPr/>
        </p:nvSpPr>
        <p:spPr bwMode="auto">
          <a:xfrm>
            <a:off x="7315200" y="41148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8755" name="Text Box 2130"/>
          <p:cNvSpPr txBox="1">
            <a:spLocks noChangeArrowheads="1"/>
          </p:cNvSpPr>
          <p:nvPr/>
        </p:nvSpPr>
        <p:spPr bwMode="auto">
          <a:xfrm>
            <a:off x="8686800" y="3976689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8756" name="Text Box 2131"/>
          <p:cNvSpPr txBox="1">
            <a:spLocks noChangeArrowheads="1"/>
          </p:cNvSpPr>
          <p:nvPr/>
        </p:nvSpPr>
        <p:spPr bwMode="auto">
          <a:xfrm>
            <a:off x="4495801" y="47244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8757" name="Text Box 2132"/>
          <p:cNvSpPr txBox="1">
            <a:spLocks noChangeArrowheads="1"/>
          </p:cNvSpPr>
          <p:nvPr/>
        </p:nvSpPr>
        <p:spPr bwMode="auto">
          <a:xfrm>
            <a:off x="6019800" y="51816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LN2</a:t>
            </a:r>
          </a:p>
        </p:txBody>
      </p:sp>
      <p:sp>
        <p:nvSpPr>
          <p:cNvPr id="28758" name="Text Box 2133"/>
          <p:cNvSpPr txBox="1">
            <a:spLocks noChangeArrowheads="1"/>
          </p:cNvSpPr>
          <p:nvPr/>
        </p:nvSpPr>
        <p:spPr bwMode="auto">
          <a:xfrm>
            <a:off x="7010400" y="5334001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LN3</a:t>
            </a:r>
          </a:p>
        </p:txBody>
      </p:sp>
      <p:sp>
        <p:nvSpPr>
          <p:cNvPr id="28759" name="Text Box 2134"/>
          <p:cNvSpPr txBox="1">
            <a:spLocks noChangeArrowheads="1"/>
          </p:cNvSpPr>
          <p:nvPr/>
        </p:nvSpPr>
        <p:spPr bwMode="auto">
          <a:xfrm>
            <a:off x="2038350" y="28336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8760" name="Text Box 2135"/>
          <p:cNvSpPr txBox="1">
            <a:spLocks noChangeArrowheads="1"/>
          </p:cNvSpPr>
          <p:nvPr/>
        </p:nvSpPr>
        <p:spPr bwMode="auto">
          <a:xfrm>
            <a:off x="3581400" y="35194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8761" name="Text Box 2136"/>
          <p:cNvSpPr txBox="1">
            <a:spLocks noChangeArrowheads="1"/>
          </p:cNvSpPr>
          <p:nvPr/>
        </p:nvSpPr>
        <p:spPr bwMode="auto">
          <a:xfrm>
            <a:off x="3733800" y="2605089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8762" name="Text Box 2137"/>
          <p:cNvSpPr txBox="1">
            <a:spLocks noChangeArrowheads="1"/>
          </p:cNvSpPr>
          <p:nvPr/>
        </p:nvSpPr>
        <p:spPr bwMode="auto">
          <a:xfrm>
            <a:off x="6629400" y="2895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8763" name="Text Box 2138"/>
          <p:cNvSpPr txBox="1">
            <a:spLocks noChangeArrowheads="1"/>
          </p:cNvSpPr>
          <p:nvPr/>
        </p:nvSpPr>
        <p:spPr bwMode="auto">
          <a:xfrm>
            <a:off x="7772400" y="36576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8764" name="Text Box 2139"/>
          <p:cNvSpPr txBox="1">
            <a:spLocks noChangeArrowheads="1"/>
          </p:cNvSpPr>
          <p:nvPr/>
        </p:nvSpPr>
        <p:spPr bwMode="auto">
          <a:xfrm>
            <a:off x="9601200" y="2819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8765" name="Text Box 2140"/>
          <p:cNvSpPr txBox="1">
            <a:spLocks noChangeArrowheads="1"/>
          </p:cNvSpPr>
          <p:nvPr/>
        </p:nvSpPr>
        <p:spPr bwMode="auto">
          <a:xfrm>
            <a:off x="8915400" y="35814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8766" name="Text Box 2141"/>
          <p:cNvSpPr txBox="1">
            <a:spLocks noChangeArrowheads="1"/>
          </p:cNvSpPr>
          <p:nvPr/>
        </p:nvSpPr>
        <p:spPr bwMode="auto">
          <a:xfrm>
            <a:off x="4419600" y="57150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sc1</a:t>
            </a:r>
          </a:p>
        </p:txBody>
      </p:sp>
      <p:sp>
        <p:nvSpPr>
          <p:cNvPr id="28767" name="Text Box 2142"/>
          <p:cNvSpPr txBox="1">
            <a:spLocks noChangeArrowheads="1"/>
          </p:cNvSpPr>
          <p:nvPr/>
        </p:nvSpPr>
        <p:spPr bwMode="auto">
          <a:xfrm>
            <a:off x="4800600" y="6019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sc2</a:t>
            </a:r>
          </a:p>
        </p:txBody>
      </p:sp>
      <p:sp>
        <p:nvSpPr>
          <p:cNvPr id="28768" name="Text Box 2143"/>
          <p:cNvSpPr txBox="1">
            <a:spLocks noChangeArrowheads="1"/>
          </p:cNvSpPr>
          <p:nvPr/>
        </p:nvSpPr>
        <p:spPr bwMode="auto">
          <a:xfrm>
            <a:off x="5257800" y="59436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sc3</a:t>
            </a:r>
          </a:p>
        </p:txBody>
      </p:sp>
      <p:sp>
        <p:nvSpPr>
          <p:cNvPr id="28769" name="Text Box 2144"/>
          <p:cNvSpPr txBox="1">
            <a:spLocks noChangeArrowheads="1"/>
          </p:cNvSpPr>
          <p:nvPr/>
        </p:nvSpPr>
        <p:spPr bwMode="auto">
          <a:xfrm>
            <a:off x="5791200" y="58674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sc4</a:t>
            </a:r>
          </a:p>
        </p:txBody>
      </p:sp>
      <p:sp>
        <p:nvSpPr>
          <p:cNvPr id="28770" name="Text Box 2145"/>
          <p:cNvSpPr txBox="1">
            <a:spLocks noChangeArrowheads="1"/>
          </p:cNvSpPr>
          <p:nvPr/>
        </p:nvSpPr>
        <p:spPr bwMode="auto">
          <a:xfrm>
            <a:off x="6172200" y="6019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sc5</a:t>
            </a:r>
          </a:p>
        </p:txBody>
      </p:sp>
      <p:sp>
        <p:nvSpPr>
          <p:cNvPr id="28771" name="Text Box 2146"/>
          <p:cNvSpPr txBox="1">
            <a:spLocks noChangeArrowheads="1"/>
          </p:cNvSpPr>
          <p:nvPr/>
        </p:nvSpPr>
        <p:spPr bwMode="auto">
          <a:xfrm>
            <a:off x="6858000" y="59436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sc6</a:t>
            </a:r>
          </a:p>
        </p:txBody>
      </p:sp>
      <p:sp>
        <p:nvSpPr>
          <p:cNvPr id="28772" name="Text Box 2147"/>
          <p:cNvSpPr txBox="1">
            <a:spLocks noChangeArrowheads="1"/>
          </p:cNvSpPr>
          <p:nvPr/>
        </p:nvSpPr>
        <p:spPr bwMode="auto">
          <a:xfrm>
            <a:off x="7620000" y="58674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sc7</a:t>
            </a:r>
          </a:p>
        </p:txBody>
      </p:sp>
      <p:sp>
        <p:nvSpPr>
          <p:cNvPr id="28773" name="Text Box 2148"/>
          <p:cNvSpPr txBox="1">
            <a:spLocks noChangeArrowheads="1"/>
          </p:cNvSpPr>
          <p:nvPr/>
        </p:nvSpPr>
        <p:spPr bwMode="auto">
          <a:xfrm>
            <a:off x="3657600" y="5638800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8774" name="Text Box 2149"/>
          <p:cNvSpPr txBox="1">
            <a:spLocks noChangeArrowheads="1"/>
          </p:cNvSpPr>
          <p:nvPr/>
        </p:nvSpPr>
        <p:spPr bwMode="auto">
          <a:xfrm>
            <a:off x="2362200" y="3810001"/>
            <a:ext cx="663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sc8</a:t>
            </a:r>
          </a:p>
        </p:txBody>
      </p:sp>
      <p:sp>
        <p:nvSpPr>
          <p:cNvPr id="28775" name="Oval 2150"/>
          <p:cNvSpPr>
            <a:spLocks noChangeArrowheads="1"/>
          </p:cNvSpPr>
          <p:nvPr/>
        </p:nvSpPr>
        <p:spPr bwMode="auto">
          <a:xfrm>
            <a:off x="3352800" y="2819400"/>
            <a:ext cx="1447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76" name="Text Box 2151"/>
          <p:cNvSpPr txBox="1">
            <a:spLocks noChangeArrowheads="1"/>
          </p:cNvSpPr>
          <p:nvPr/>
        </p:nvSpPr>
        <p:spPr bwMode="auto">
          <a:xfrm>
            <a:off x="2362201" y="4648201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LN1’</a:t>
            </a:r>
          </a:p>
        </p:txBody>
      </p:sp>
      <p:sp>
        <p:nvSpPr>
          <p:cNvPr id="28777" name="Oval 2152"/>
          <p:cNvSpPr>
            <a:spLocks noChangeArrowheads="1"/>
          </p:cNvSpPr>
          <p:nvPr/>
        </p:nvSpPr>
        <p:spPr bwMode="auto">
          <a:xfrm>
            <a:off x="5105400" y="4953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8778" name="AutoShape 2153"/>
          <p:cNvCxnSpPr>
            <a:cxnSpLocks noChangeShapeType="1"/>
            <a:stCxn id="28729" idx="4"/>
            <a:endCxn id="28777" idx="0"/>
          </p:cNvCxnSpPr>
          <p:nvPr/>
        </p:nvCxnSpPr>
        <p:spPr bwMode="auto">
          <a:xfrm rot="16200000" flipH="1">
            <a:off x="4838700" y="4572000"/>
            <a:ext cx="685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79" name="Text Box 2154"/>
          <p:cNvSpPr txBox="1">
            <a:spLocks noChangeArrowheads="1"/>
          </p:cNvSpPr>
          <p:nvPr/>
        </p:nvSpPr>
        <p:spPr bwMode="auto">
          <a:xfrm>
            <a:off x="5181601" y="495300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LN1”</a:t>
            </a:r>
          </a:p>
        </p:txBody>
      </p:sp>
      <p:sp>
        <p:nvSpPr>
          <p:cNvPr id="28780" name="Text Box 2155"/>
          <p:cNvSpPr txBox="1">
            <a:spLocks noChangeArrowheads="1"/>
          </p:cNvSpPr>
          <p:nvPr/>
        </p:nvSpPr>
        <p:spPr bwMode="auto">
          <a:xfrm>
            <a:off x="2133600" y="1673226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</a:rPr>
              <a:t>If the branching factor of a non-leaf node can not exceed 3, then the root is split and the height of the CF Tree increases by one</a:t>
            </a:r>
          </a:p>
        </p:txBody>
      </p:sp>
      <p:sp>
        <p:nvSpPr>
          <p:cNvPr id="28781" name="Oval 2156"/>
          <p:cNvSpPr>
            <a:spLocks noChangeArrowheads="1"/>
          </p:cNvSpPr>
          <p:nvPr/>
        </p:nvSpPr>
        <p:spPr bwMode="auto">
          <a:xfrm>
            <a:off x="1676400" y="2362200"/>
            <a:ext cx="3276600" cy="2819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2" name="Oval 2157"/>
          <p:cNvSpPr>
            <a:spLocks noChangeArrowheads="1"/>
          </p:cNvSpPr>
          <p:nvPr/>
        </p:nvSpPr>
        <p:spPr bwMode="auto">
          <a:xfrm>
            <a:off x="6172200" y="2362200"/>
            <a:ext cx="4495800" cy="22860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3" name="Oval 2158"/>
          <p:cNvSpPr>
            <a:spLocks noChangeArrowheads="1"/>
          </p:cNvSpPr>
          <p:nvPr/>
        </p:nvSpPr>
        <p:spPr bwMode="auto">
          <a:xfrm>
            <a:off x="5943600" y="40386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8784" name="Text Box 2159"/>
          <p:cNvSpPr txBox="1">
            <a:spLocks noChangeArrowheads="1"/>
          </p:cNvSpPr>
          <p:nvPr/>
        </p:nvSpPr>
        <p:spPr bwMode="auto">
          <a:xfrm>
            <a:off x="4800601" y="3733801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NLN1</a:t>
            </a:r>
          </a:p>
        </p:txBody>
      </p:sp>
      <p:sp>
        <p:nvSpPr>
          <p:cNvPr id="28785" name="Text Box 2160"/>
          <p:cNvSpPr txBox="1">
            <a:spLocks noChangeArrowheads="1"/>
          </p:cNvSpPr>
          <p:nvPr/>
        </p:nvSpPr>
        <p:spPr bwMode="auto">
          <a:xfrm>
            <a:off x="6096001" y="4267201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NLN2</a:t>
            </a:r>
          </a:p>
        </p:txBody>
      </p:sp>
      <p:sp>
        <p:nvSpPr>
          <p:cNvPr id="28786" name="Oval 2161"/>
          <p:cNvSpPr>
            <a:spLocks noChangeArrowheads="1"/>
          </p:cNvSpPr>
          <p:nvPr/>
        </p:nvSpPr>
        <p:spPr bwMode="auto">
          <a:xfrm>
            <a:off x="5486400" y="3429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8787" name="AutoShape 2162"/>
          <p:cNvCxnSpPr>
            <a:cxnSpLocks noChangeShapeType="1"/>
          </p:cNvCxnSpPr>
          <p:nvPr/>
        </p:nvCxnSpPr>
        <p:spPr bwMode="auto">
          <a:xfrm rot="5400000" flipH="1" flipV="1">
            <a:off x="5162550" y="3676650"/>
            <a:ext cx="4143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88" name="AutoShape 2163"/>
          <p:cNvCxnSpPr>
            <a:cxnSpLocks noChangeShapeType="1"/>
            <a:stCxn id="28786" idx="4"/>
            <a:endCxn id="28783" idx="1"/>
          </p:cNvCxnSpPr>
          <p:nvPr/>
        </p:nvCxnSpPr>
        <p:spPr bwMode="auto">
          <a:xfrm rot="16200000" flipH="1">
            <a:off x="5581650" y="3676650"/>
            <a:ext cx="414338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34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Birch Clustering Algorithm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1: Scan all data and build an initial in-memory CF tree.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2: condense into desirable length by building a smaller CF tree.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3: Global clustering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4: Cluster refining – this is optional, and requires more passes over the data to refine the results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20 of 28</a:t>
            </a:r>
          </a:p>
        </p:txBody>
      </p:sp>
    </p:spTree>
    <p:extLst>
      <p:ext uri="{BB962C8B-B14F-4D97-AF65-F5344CB8AC3E}">
        <p14:creationId xmlns:p14="http://schemas.microsoft.com/office/powerpoint/2010/main" val="1278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Pros &amp; Cons of BIRCH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Linear scalability</a:t>
            </a:r>
          </a:p>
          <a:p>
            <a:pPr lvl="1"/>
            <a:r>
              <a:rPr lang="en-US" altLang="zh-CN" smtClean="0"/>
              <a:t>Good clustering with a single scan </a:t>
            </a:r>
          </a:p>
          <a:p>
            <a:pPr lvl="1"/>
            <a:r>
              <a:rPr lang="en-US" altLang="zh-CN" smtClean="0"/>
              <a:t>Quality can be further improved by a few additional scans</a:t>
            </a:r>
          </a:p>
          <a:p>
            <a:r>
              <a:rPr lang="en-US" altLang="zh-CN" smtClean="0"/>
              <a:t>Can handle only numeric data</a:t>
            </a:r>
          </a:p>
          <a:p>
            <a:r>
              <a:rPr lang="en-US" altLang="zh-CN" smtClean="0"/>
              <a:t>Sensitive to the order of the data records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93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Microarray (Bioinformatics)</a:t>
            </a:r>
            <a:endParaRPr lang="en-US" dirty="0"/>
          </a:p>
        </p:txBody>
      </p:sp>
      <p:pic>
        <p:nvPicPr>
          <p:cNvPr id="75778" name="Picture 2" descr="https://www.horizondiscovery.com/media/productimages/pam50-microarray-ful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0" y="1825625"/>
            <a:ext cx="50972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884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3.3.4 ROCK: for Categorical Data</a:t>
            </a:r>
            <a:r>
              <a:rPr lang="en-US" sz="3300" b="1"/>
              <a:t> </a:t>
            </a:r>
          </a:p>
        </p:txBody>
      </p:sp>
      <p:sp>
        <p:nvSpPr>
          <p:cNvPr id="82946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Experiments show that distance functions do not lead to high quality clusters when clustering categorical data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Most clustering techniques assess the similarity between points to create clusters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At each step, points that are similar are merged into a single cluster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Localized approach prone to errors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Century Gothic" pitchFamily="34" charset="0"/>
              </a:rPr>
              <a:t>ROCK: used links instead of distances</a:t>
            </a:r>
          </a:p>
        </p:txBody>
      </p:sp>
    </p:spTree>
    <p:extLst>
      <p:ext uri="{BB962C8B-B14F-4D97-AF65-F5344CB8AC3E}">
        <p14:creationId xmlns:p14="http://schemas.microsoft.com/office/powerpoint/2010/main" val="3913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Example: Compute Jaccard Coefficient </a:t>
            </a:r>
            <a:r>
              <a:rPr lang="en-US" sz="3300" b="1"/>
              <a:t> </a:t>
            </a:r>
          </a:p>
        </p:txBody>
      </p:sp>
      <p:sp>
        <p:nvSpPr>
          <p:cNvPr id="94219" name="Content Placeholder 2"/>
          <p:cNvSpPr>
            <a:spLocks/>
          </p:cNvSpPr>
          <p:nvPr/>
        </p:nvSpPr>
        <p:spPr bwMode="auto">
          <a:xfrm>
            <a:off x="1844675" y="820739"/>
            <a:ext cx="4611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Transaction items</a:t>
            </a:r>
            <a:r>
              <a:rPr lang="en-US" sz="2000">
                <a:latin typeface="Century Gothic" pitchFamily="34" charset="0"/>
              </a:rPr>
              <a:t>: </a:t>
            </a:r>
            <a:r>
              <a:rPr lang="en-US" sz="2000" b="1">
                <a:latin typeface="Century Gothic" pitchFamily="34" charset="0"/>
              </a:rPr>
              <a:t>a,b,c,d,e,f,g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6880225" y="822325"/>
            <a:ext cx="3671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Two clusters of transactions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558925" y="1268414"/>
            <a:ext cx="41036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    Compute Jaccard coefficient between transactions</a:t>
            </a:r>
            <a:endParaRPr lang="en-US" sz="2000" b="1"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graphicFrame>
        <p:nvGraphicFramePr>
          <p:cNvPr id="94217" name="Object 1028"/>
          <p:cNvGraphicFramePr>
            <a:graphicFrameLocks/>
          </p:cNvGraphicFramePr>
          <p:nvPr/>
        </p:nvGraphicFramePr>
        <p:xfrm>
          <a:off x="2408239" y="2259013"/>
          <a:ext cx="25796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218960" imgH="469800" progId="Equation.3">
                  <p:embed/>
                </p:oleObj>
              </mc:Choice>
              <mc:Fallback>
                <p:oleObj name="Equation" r:id="rId3" imgW="1218960" imgH="469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9" y="2259013"/>
                        <a:ext cx="25796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/>
          </p:cNvSpPr>
          <p:nvPr/>
        </p:nvSpPr>
        <p:spPr bwMode="auto">
          <a:xfrm>
            <a:off x="1774825" y="3141663"/>
            <a:ext cx="41036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latin typeface="Century Gothic" pitchFamily="34" charset="0"/>
              </a:rPr>
              <a:t>Sim({a,b,c},{b,d,e})=1/5=0.2</a:t>
            </a:r>
          </a:p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Jaccard coefficient between transactions of Cluster1 ranges  from 0.2 to 0.5 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553325" y="4192589"/>
            <a:ext cx="1512888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7567614" y="1773239"/>
            <a:ext cx="1512887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7567614" y="1773239"/>
            <a:ext cx="15128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7535864" y="5430839"/>
            <a:ext cx="15128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7199314" y="1379539"/>
            <a:ext cx="37925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Cluster1. &lt;a, b, c, d, e&gt;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c}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{c, d, e}</a:t>
            </a: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7196138" y="5051425"/>
            <a:ext cx="34718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Cluster2. &lt;a, b, f, g&gt;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f}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f,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f, g}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703388" y="4652964"/>
            <a:ext cx="43926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Jaccard coefficient between transactions belonging to different clusters can also reach  0.5 </a:t>
            </a:r>
          </a:p>
          <a:p>
            <a:pPr marL="742950" lvl="1" indent="-285750"/>
            <a:endParaRPr lang="en-US" sz="2000" b="1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/>
            <a:r>
              <a:rPr lang="en-US" b="1"/>
              <a:t>Sim({a,b,c},{a,b,f})=2/4=0.5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8" grpId="0" animBg="1"/>
      <p:bldP spid="94220" grpId="0" animBg="1"/>
      <p:bldP spid="94221" grpId="0" animBg="1"/>
      <p:bldP spid="94222" grpId="0" animBg="1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Example: Using Links </a:t>
            </a:r>
            <a:r>
              <a:rPr lang="en-US" sz="3300" b="1"/>
              <a:t> </a:t>
            </a:r>
          </a:p>
        </p:txBody>
      </p:sp>
      <p:sp>
        <p:nvSpPr>
          <p:cNvPr id="95234" name="Content Placeholder 2"/>
          <p:cNvSpPr>
            <a:spLocks/>
          </p:cNvSpPr>
          <p:nvPr/>
        </p:nvSpPr>
        <p:spPr bwMode="auto">
          <a:xfrm>
            <a:off x="1844675" y="820739"/>
            <a:ext cx="4611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Transaction items</a:t>
            </a:r>
            <a:r>
              <a:rPr lang="en-US" sz="2000">
                <a:latin typeface="Century Gothic" pitchFamily="34" charset="0"/>
              </a:rPr>
              <a:t>: </a:t>
            </a:r>
            <a:r>
              <a:rPr lang="en-US" sz="2000" b="1">
                <a:latin typeface="Century Gothic" pitchFamily="34" charset="0"/>
              </a:rPr>
              <a:t>a,b,c,d,e,f,g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5235" name="Content Placeholder 2"/>
          <p:cNvSpPr>
            <a:spLocks/>
          </p:cNvSpPr>
          <p:nvPr/>
        </p:nvSpPr>
        <p:spPr bwMode="auto">
          <a:xfrm>
            <a:off x="6683375" y="692150"/>
            <a:ext cx="3671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Two clusters of transactions</a:t>
            </a: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  <a:p>
            <a:pPr marL="742950" lvl="1" indent="-285750"/>
            <a:endParaRPr lang="en-US" sz="20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47850" y="1298576"/>
            <a:ext cx="53276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latin typeface="Century Gothic" pitchFamily="34" charset="0"/>
              </a:rPr>
              <a:t>The number of links between T</a:t>
            </a:r>
            <a:r>
              <a:rPr lang="en-US" sz="2000" b="1" baseline="-25000">
                <a:latin typeface="Century Gothic" pitchFamily="34" charset="0"/>
              </a:rPr>
              <a:t>i</a:t>
            </a:r>
            <a:r>
              <a:rPr lang="en-US" sz="2000" b="1">
                <a:latin typeface="Century Gothic" pitchFamily="34" charset="0"/>
              </a:rPr>
              <a:t> and T</a:t>
            </a:r>
            <a:r>
              <a:rPr lang="en-US" sz="2000" b="1" baseline="-25000">
                <a:latin typeface="Century Gothic" pitchFamily="34" charset="0"/>
              </a:rPr>
              <a:t>j</a:t>
            </a:r>
            <a:r>
              <a:rPr lang="en-US" sz="2000" b="1">
                <a:latin typeface="Century Gothic" pitchFamily="34" charset="0"/>
              </a:rPr>
              <a:t> is the number of common neighbors</a:t>
            </a:r>
          </a:p>
          <a:p>
            <a:pPr marL="742950" lvl="1" indent="-285750"/>
            <a:endParaRPr lang="en-US" sz="2000" b="1">
              <a:latin typeface="Century Gothic" pitchFamily="34" charset="0"/>
            </a:endParaRP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T</a:t>
            </a:r>
            <a:r>
              <a:rPr lang="en-US" sz="2000" b="1" baseline="-25000">
                <a:solidFill>
                  <a:srgbClr val="660066"/>
                </a:solidFill>
                <a:latin typeface="Century Gothic" pitchFamily="34" charset="0"/>
              </a:rPr>
              <a:t>i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 and T</a:t>
            </a:r>
            <a:r>
              <a:rPr lang="en-US" sz="2000" b="1" baseline="-25000">
                <a:solidFill>
                  <a:srgbClr val="660066"/>
                </a:solidFill>
                <a:latin typeface="Century Gothic" pitchFamily="34" charset="0"/>
              </a:rPr>
              <a:t>j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 are neighbors if </a:t>
            </a: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Sim(Ti,Tj)&gt;</a:t>
            </a:r>
            <a:r>
              <a:rPr lang="en-US" sz="2000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</a:t>
            </a:r>
          </a:p>
          <a:p>
            <a:pPr marL="742950" lvl="1" indent="-285750"/>
            <a:endParaRPr lang="en-US" sz="2000" b="1">
              <a:solidFill>
                <a:srgbClr val="660066"/>
              </a:solidFill>
              <a:latin typeface="Century Gothic" pitchFamily="34" charset="0"/>
              <a:sym typeface="Symbol" pitchFamily="18" charset="2"/>
            </a:endParaRPr>
          </a:p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  <a:sym typeface="Symbol" pitchFamily="18" charset="2"/>
              </a:rPr>
              <a:t>Consider </a:t>
            </a:r>
            <a:r>
              <a:rPr lang="en-US" b="1">
                <a:solidFill>
                  <a:srgbClr val="660066"/>
                </a:solidFill>
                <a:sym typeface="Symbol" pitchFamily="18" charset="2"/>
              </a:rPr>
              <a:t>=0.5</a:t>
            </a:r>
          </a:p>
          <a:p>
            <a:pPr marL="742950" lvl="1" indent="-285750"/>
            <a:endParaRPr lang="en-US" b="1">
              <a:solidFill>
                <a:srgbClr val="660066"/>
              </a:solidFill>
              <a:sym typeface="Symbol" pitchFamily="18" charset="2"/>
            </a:endParaRPr>
          </a:p>
          <a:p>
            <a:pPr marL="742950" lvl="1" indent="-285750"/>
            <a:endParaRPr lang="en-US" b="1">
              <a:sym typeface="Symbol" pitchFamily="18" charset="2"/>
            </a:endParaRPr>
          </a:p>
          <a:p>
            <a:pPr marL="742950" lvl="1" indent="-285750"/>
            <a:r>
              <a:rPr lang="en-US" b="1">
                <a:sym typeface="Symbol" pitchFamily="18" charset="2"/>
              </a:rPr>
              <a:t>Link({a,b,f}, {a,b,g}) = 5 </a:t>
            </a:r>
          </a:p>
          <a:p>
            <a:pPr marL="742950" lvl="1" indent="-285750"/>
            <a:r>
              <a:rPr lang="en-US" b="1">
                <a:sym typeface="Symbol" pitchFamily="18" charset="2"/>
              </a:rPr>
              <a:t>                                    (common neighbors)</a:t>
            </a:r>
          </a:p>
          <a:p>
            <a:pPr marL="742950" lvl="1" indent="-285750"/>
            <a:endParaRPr lang="en-US" b="1">
              <a:sym typeface="Symbol" pitchFamily="18" charset="2"/>
            </a:endParaRPr>
          </a:p>
          <a:p>
            <a:pPr marL="742950" lvl="1" indent="-285750"/>
            <a:r>
              <a:rPr lang="en-US" b="1">
                <a:sym typeface="Symbol" pitchFamily="18" charset="2"/>
              </a:rPr>
              <a:t>Link({a,b,f},{a,b,c})=3</a:t>
            </a:r>
          </a:p>
          <a:p>
            <a:pPr marL="742950" lvl="1" indent="-285750"/>
            <a:r>
              <a:rPr lang="en-US" b="1">
                <a:sym typeface="Symbol" pitchFamily="18" charset="2"/>
              </a:rPr>
              <a:t>                                (common neighbors)</a:t>
            </a:r>
          </a:p>
          <a:p>
            <a:pPr marL="742950" lvl="1" indent="-285750"/>
            <a:endParaRPr lang="en-US" b="1">
              <a:sym typeface="Symbol" pitchFamily="18" charset="2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7183439" y="1617664"/>
            <a:ext cx="1512887" cy="2873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7170739" y="5591175"/>
            <a:ext cx="1512887" cy="2873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7169150" y="5300664"/>
            <a:ext cx="15128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7002463" y="1249364"/>
            <a:ext cx="36766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Cluster1. &lt;a, b, c, d, e&gt;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c}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d}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c,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d, e}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{c, d, e}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999288" y="4921250"/>
            <a:ext cx="3128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r>
              <a:rPr lang="en-US" sz="2000" b="1">
                <a:solidFill>
                  <a:srgbClr val="660066"/>
                </a:solidFill>
                <a:latin typeface="Century Gothic" pitchFamily="34" charset="0"/>
              </a:rPr>
              <a:t>Cluster2. &lt;a, b, f, g&gt;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f}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b,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{a, f, g}</a:t>
            </a:r>
          </a:p>
          <a:p>
            <a:pPr marL="742950" lvl="1" indent="-285750"/>
            <a:r>
              <a:rPr lang="en-US" sz="2000">
                <a:latin typeface="Century Gothic" pitchFamily="34" charset="0"/>
              </a:rPr>
              <a:t>{b, f, g}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687638" y="5788025"/>
            <a:ext cx="32399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Link is a better measure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entury Gothic" pitchFamily="34" charset="0"/>
              </a:rPr>
              <a:t>than Jaccard coefficient</a:t>
            </a:r>
          </a:p>
        </p:txBody>
      </p:sp>
    </p:spTree>
    <p:extLst>
      <p:ext uri="{BB962C8B-B14F-4D97-AF65-F5344CB8AC3E}">
        <p14:creationId xmlns:p14="http://schemas.microsoft.com/office/powerpoint/2010/main" val="24659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  <p:bldP spid="95241" grpId="0" animBg="1"/>
      <p:bldP spid="95241" grpId="1" animBg="1"/>
      <p:bldP spid="95243" grpId="0" animBg="1"/>
      <p:bldP spid="9524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itle 1"/>
          <p:cNvSpPr>
            <a:spLocks noGrp="1"/>
          </p:cNvSpPr>
          <p:nvPr>
            <p:ph type="title"/>
          </p:nvPr>
        </p:nvSpPr>
        <p:spPr>
          <a:xfrm>
            <a:off x="1881188" y="152401"/>
            <a:ext cx="8229600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/>
              <a:t> ROCK </a:t>
            </a:r>
            <a:r>
              <a:rPr lang="en-US" sz="3300" b="1"/>
              <a:t> </a:t>
            </a:r>
          </a:p>
        </p:txBody>
      </p:sp>
      <p:sp>
        <p:nvSpPr>
          <p:cNvPr id="82947" name="Content Placeholder 2"/>
          <p:cNvSpPr>
            <a:spLocks/>
          </p:cNvSpPr>
          <p:nvPr/>
        </p:nvSpPr>
        <p:spPr bwMode="auto">
          <a:xfrm>
            <a:off x="1844676" y="920750"/>
            <a:ext cx="85375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ROCK: </a:t>
            </a:r>
            <a:r>
              <a:rPr lang="en-US" sz="2000">
                <a:latin typeface="Century Gothic" pitchFamily="34" charset="0"/>
              </a:rPr>
              <a:t>Robust Clustering using linKs</a:t>
            </a: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endParaRPr lang="en-US" sz="2000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Major Ideas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Use links to measure similarity/proximity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Not distance-based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Computational complexity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a</a:t>
            </a:r>
            <a:r>
              <a:rPr lang="en-US">
                <a:latin typeface="Century Gothic" pitchFamily="34" charset="0"/>
              </a:rPr>
              <a:t>: average number of neighbors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 b="1" baseline="-25000">
                <a:solidFill>
                  <a:srgbClr val="660066"/>
                </a:solidFill>
                <a:latin typeface="Century Gothic" pitchFamily="34" charset="0"/>
              </a:rPr>
              <a:t>m</a:t>
            </a:r>
            <a:r>
              <a:rPr lang="en-US">
                <a:latin typeface="Century Gothic" pitchFamily="34" charset="0"/>
              </a:rPr>
              <a:t>: maximum number of neighbors</a:t>
            </a:r>
          </a:p>
          <a:p>
            <a:pPr marL="1143000" lvl="2" indent="-22860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­"/>
            </a:pPr>
            <a:r>
              <a:rPr lang="en-US">
                <a:latin typeface="Century Gothic" pitchFamily="34" charset="0"/>
              </a:rPr>
              <a:t> </a:t>
            </a:r>
            <a:r>
              <a:rPr lang="en-US" b="1">
                <a:solidFill>
                  <a:srgbClr val="660066"/>
                </a:solidFill>
                <a:latin typeface="Century Gothic" pitchFamily="34" charset="0"/>
              </a:rPr>
              <a:t>n</a:t>
            </a:r>
            <a:r>
              <a:rPr lang="en-US">
                <a:latin typeface="Century Gothic" pitchFamily="34" charset="0"/>
              </a:rPr>
              <a:t>: number of objects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endParaRPr lang="en-US">
              <a:latin typeface="Century Gothic" pitchFamily="34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"/>
            </a:pPr>
            <a:r>
              <a:rPr lang="en-US" sz="2000" b="1">
                <a:solidFill>
                  <a:srgbClr val="0070C0"/>
                </a:solidFill>
                <a:latin typeface="Century Gothic" pitchFamily="34" charset="0"/>
              </a:rPr>
              <a:t>Algorithm 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Sampling-based clustering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Draw random sample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Cluster with links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0070C0"/>
              </a:buClr>
              <a:buSzPct val="76000"/>
              <a:buFont typeface="Wingdings 3" pitchFamily="18" charset="2"/>
              <a:buChar char="&quot;"/>
            </a:pPr>
            <a:r>
              <a:rPr lang="en-US" sz="1900">
                <a:latin typeface="Century Gothic" pitchFamily="34" charset="0"/>
              </a:rPr>
              <a:t>Label data in disk </a:t>
            </a:r>
          </a:p>
        </p:txBody>
      </p:sp>
      <p:graphicFrame>
        <p:nvGraphicFramePr>
          <p:cNvPr id="96260" name="Object 1028"/>
          <p:cNvGraphicFramePr>
            <a:graphicFrameLocks/>
          </p:cNvGraphicFramePr>
          <p:nvPr/>
        </p:nvGraphicFramePr>
        <p:xfrm>
          <a:off x="5986463" y="2797175"/>
          <a:ext cx="37338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765080" imgH="253800" progId="Equation.3">
                  <p:embed/>
                </p:oleObj>
              </mc:Choice>
              <mc:Fallback>
                <p:oleObj name="Equation" r:id="rId3" imgW="1765080" imgH="253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2797175"/>
                        <a:ext cx="37338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4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4267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8126"/>
            <a:ext cx="4419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Drawbacks of Square Error Based Methods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mtClean="0"/>
              <a:t>One representative per cluster</a:t>
            </a:r>
          </a:p>
          <a:p>
            <a:pPr lvl="1">
              <a:lnSpc>
                <a:spcPct val="80000"/>
              </a:lnSpc>
            </a:pPr>
            <a:r>
              <a:rPr lang="en-US" altLang="zh-CN" smtClean="0"/>
              <a:t>Good only for convex shaped having similar size and density</a:t>
            </a:r>
          </a:p>
          <a:p>
            <a:pPr>
              <a:lnSpc>
                <a:spcPct val="80000"/>
              </a:lnSpc>
            </a:pPr>
            <a:r>
              <a:rPr lang="en-US" altLang="zh-CN" smtClean="0"/>
              <a:t>A number of clusters parameter k</a:t>
            </a:r>
          </a:p>
          <a:p>
            <a:pPr lvl="1">
              <a:lnSpc>
                <a:spcPct val="80000"/>
              </a:lnSpc>
            </a:pPr>
            <a:r>
              <a:rPr lang="en-US" altLang="zh-CN" smtClean="0"/>
              <a:t>Good only if k can be reasonably estimated</a:t>
            </a:r>
          </a:p>
        </p:txBody>
      </p:sp>
    </p:spTree>
    <p:extLst>
      <p:ext uri="{BB962C8B-B14F-4D97-AF65-F5344CB8AC3E}">
        <p14:creationId xmlns:p14="http://schemas.microsoft.com/office/powerpoint/2010/main" val="378505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Drawback of Distance-based Methods</a:t>
            </a:r>
          </a:p>
        </p:txBody>
      </p:sp>
      <p:sp>
        <p:nvSpPr>
          <p:cNvPr id="337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Hard to find clusters with irregular shapes</a:t>
            </a:r>
          </a:p>
          <a:p>
            <a:r>
              <a:rPr lang="en-US" altLang="en-US" smtClean="0"/>
              <a:t>Hard to specify the number of clusters</a:t>
            </a:r>
          </a:p>
          <a:p>
            <a:r>
              <a:rPr lang="en-US" altLang="en-US" smtClean="0"/>
              <a:t>Heuristic: a cluster must be dense</a:t>
            </a:r>
          </a:p>
        </p:txBody>
      </p:sp>
      <p:grpSp>
        <p:nvGrpSpPr>
          <p:cNvPr id="33796" name="Group 2083"/>
          <p:cNvGrpSpPr>
            <a:grpSpLocks/>
          </p:cNvGrpSpPr>
          <p:nvPr/>
        </p:nvGrpSpPr>
        <p:grpSpPr bwMode="auto">
          <a:xfrm>
            <a:off x="7162800" y="5410200"/>
            <a:ext cx="1447800" cy="914400"/>
            <a:chOff x="3552" y="3408"/>
            <a:chExt cx="912" cy="576"/>
          </a:xfrm>
        </p:grpSpPr>
        <p:sp>
          <p:nvSpPr>
            <p:cNvPr id="33808" name="Oval 2052"/>
            <p:cNvSpPr>
              <a:spLocks noChangeArrowheads="1"/>
            </p:cNvSpPr>
            <p:nvPr/>
          </p:nvSpPr>
          <p:spPr bwMode="auto">
            <a:xfrm>
              <a:off x="3552" y="384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9" name="Oval 2053"/>
            <p:cNvSpPr>
              <a:spLocks noChangeArrowheads="1"/>
            </p:cNvSpPr>
            <p:nvPr/>
          </p:nvSpPr>
          <p:spPr bwMode="auto">
            <a:xfrm>
              <a:off x="364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0" name="Oval 2054"/>
            <p:cNvSpPr>
              <a:spLocks noChangeArrowheads="1"/>
            </p:cNvSpPr>
            <p:nvPr/>
          </p:nvSpPr>
          <p:spPr bwMode="auto">
            <a:xfrm>
              <a:off x="3696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1" name="Oval 2055"/>
            <p:cNvSpPr>
              <a:spLocks noChangeArrowheads="1"/>
            </p:cNvSpPr>
            <p:nvPr/>
          </p:nvSpPr>
          <p:spPr bwMode="auto">
            <a:xfrm>
              <a:off x="3936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2" name="Oval 2056"/>
            <p:cNvSpPr>
              <a:spLocks noChangeArrowheads="1"/>
            </p:cNvSpPr>
            <p:nvPr/>
          </p:nvSpPr>
          <p:spPr bwMode="auto">
            <a:xfrm>
              <a:off x="3840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3" name="Oval 2057"/>
            <p:cNvSpPr>
              <a:spLocks noChangeArrowheads="1"/>
            </p:cNvSpPr>
            <p:nvPr/>
          </p:nvSpPr>
          <p:spPr bwMode="auto">
            <a:xfrm>
              <a:off x="3840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4" name="Oval 2058"/>
            <p:cNvSpPr>
              <a:spLocks noChangeArrowheads="1"/>
            </p:cNvSpPr>
            <p:nvPr/>
          </p:nvSpPr>
          <p:spPr bwMode="auto">
            <a:xfrm>
              <a:off x="393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5" name="Oval 2059"/>
            <p:cNvSpPr>
              <a:spLocks noChangeArrowheads="1"/>
            </p:cNvSpPr>
            <p:nvPr/>
          </p:nvSpPr>
          <p:spPr bwMode="auto">
            <a:xfrm>
              <a:off x="3744" y="384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6" name="Oval 2060"/>
            <p:cNvSpPr>
              <a:spLocks noChangeArrowheads="1"/>
            </p:cNvSpPr>
            <p:nvPr/>
          </p:nvSpPr>
          <p:spPr bwMode="auto">
            <a:xfrm>
              <a:off x="403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7" name="Oval 2061"/>
            <p:cNvSpPr>
              <a:spLocks noChangeArrowheads="1"/>
            </p:cNvSpPr>
            <p:nvPr/>
          </p:nvSpPr>
          <p:spPr bwMode="auto">
            <a:xfrm>
              <a:off x="4080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8" name="Oval 2062"/>
            <p:cNvSpPr>
              <a:spLocks noChangeArrowheads="1"/>
            </p:cNvSpPr>
            <p:nvPr/>
          </p:nvSpPr>
          <p:spPr bwMode="auto">
            <a:xfrm>
              <a:off x="4128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19" name="Oval 2063"/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0" name="Oval 2064"/>
            <p:cNvSpPr>
              <a:spLocks noChangeArrowheads="1"/>
            </p:cNvSpPr>
            <p:nvPr/>
          </p:nvSpPr>
          <p:spPr bwMode="auto">
            <a:xfrm>
              <a:off x="441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1" name="Oval 2065"/>
            <p:cNvSpPr>
              <a:spLocks noChangeArrowheads="1"/>
            </p:cNvSpPr>
            <p:nvPr/>
          </p:nvSpPr>
          <p:spPr bwMode="auto">
            <a:xfrm>
              <a:off x="4176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2" name="Oval 2066"/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3" name="Oval 2067"/>
            <p:cNvSpPr>
              <a:spLocks noChangeArrowheads="1"/>
            </p:cNvSpPr>
            <p:nvPr/>
          </p:nvSpPr>
          <p:spPr bwMode="auto">
            <a:xfrm>
              <a:off x="4320" y="34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4" name="Oval 2068"/>
            <p:cNvSpPr>
              <a:spLocks noChangeArrowheads="1"/>
            </p:cNvSpPr>
            <p:nvPr/>
          </p:nvSpPr>
          <p:spPr bwMode="auto">
            <a:xfrm>
              <a:off x="4368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25" name="Oval 2069"/>
            <p:cNvSpPr>
              <a:spLocks noChangeArrowheads="1"/>
            </p:cNvSpPr>
            <p:nvPr/>
          </p:nvSpPr>
          <p:spPr bwMode="auto">
            <a:xfrm>
              <a:off x="4272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797" name="Group 2081"/>
          <p:cNvGrpSpPr>
            <a:grpSpLocks/>
          </p:cNvGrpSpPr>
          <p:nvPr/>
        </p:nvGrpSpPr>
        <p:grpSpPr bwMode="auto">
          <a:xfrm>
            <a:off x="8763000" y="4724400"/>
            <a:ext cx="609600" cy="685800"/>
            <a:chOff x="3504" y="1968"/>
            <a:chExt cx="384" cy="432"/>
          </a:xfrm>
        </p:grpSpPr>
        <p:sp>
          <p:nvSpPr>
            <p:cNvPr id="33799" name="Oval 2071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0" name="Oval 2072"/>
            <p:cNvSpPr>
              <a:spLocks noChangeArrowheads="1"/>
            </p:cNvSpPr>
            <p:nvPr/>
          </p:nvSpPr>
          <p:spPr bwMode="auto">
            <a:xfrm>
              <a:off x="3552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1" name="Oval 2073"/>
            <p:cNvSpPr>
              <a:spLocks noChangeArrowheads="1"/>
            </p:cNvSpPr>
            <p:nvPr/>
          </p:nvSpPr>
          <p:spPr bwMode="auto">
            <a:xfrm>
              <a:off x="3648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2" name="Oval 2074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3" name="Oval 2075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4" name="Oval 2076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5" name="Oval 2077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6" name="Oval 2078"/>
            <p:cNvSpPr>
              <a:spLocks noChangeArrowheads="1"/>
            </p:cNvSpPr>
            <p:nvPr/>
          </p:nvSpPr>
          <p:spPr bwMode="auto">
            <a:xfrm>
              <a:off x="3696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7" name="Oval 2079"/>
            <p:cNvSpPr>
              <a:spLocks noChangeArrowheads="1"/>
            </p:cNvSpPr>
            <p:nvPr/>
          </p:nvSpPr>
          <p:spPr bwMode="auto">
            <a:xfrm>
              <a:off x="3840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798" name="Oval 2080"/>
          <p:cNvSpPr>
            <a:spLocks noChangeArrowheads="1"/>
          </p:cNvSpPr>
          <p:nvPr/>
        </p:nvSpPr>
        <p:spPr bwMode="auto">
          <a:xfrm>
            <a:off x="7924800" y="4038600"/>
            <a:ext cx="2133600" cy="2133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9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443038"/>
            <a:ext cx="7391400" cy="1600200"/>
          </a:xfrm>
        </p:spPr>
        <p:txBody>
          <a:bodyPr/>
          <a:lstStyle/>
          <a:p>
            <a:r>
              <a:rPr lang="en-US" altLang="en-US" sz="3200"/>
              <a:t>DBSCAN – Density-Based Spatial Clustering of Applications with Noise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648200"/>
            <a:ext cx="78486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/>
              <a:t>M.Ester, H.P.Kriegel, J.Sander and Xu. </a:t>
            </a:r>
          </a:p>
          <a:p>
            <a:r>
              <a:rPr lang="en-US" altLang="en-US" sz="2800"/>
              <a:t>A density-based algorithm for discovering clusters in large spatial databases, Aug 1996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15000" y="3276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Reference:</a:t>
            </a:r>
          </a:p>
        </p:txBody>
      </p:sp>
    </p:spTree>
    <p:extLst>
      <p:ext uri="{BB962C8B-B14F-4D97-AF65-F5344CB8AC3E}">
        <p14:creationId xmlns:p14="http://schemas.microsoft.com/office/powerpoint/2010/main" val="3895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DBSCAN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u="sng"/>
              <a:t>Density-based Clustering</a:t>
            </a:r>
            <a:r>
              <a:rPr lang="en-US" altLang="en-US" sz="2400"/>
              <a:t> locates regions of high density that are separated from one another by regions of low density. 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Density = number of points within a specified radius (Eps)</a:t>
            </a:r>
          </a:p>
          <a:p>
            <a:pPr>
              <a:lnSpc>
                <a:spcPct val="90000"/>
              </a:lnSpc>
            </a:pPr>
            <a:r>
              <a:rPr lang="en-US" altLang="en-US"/>
              <a:t>DBSCAN is a density-based algorithm.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point is a </a:t>
            </a:r>
            <a:r>
              <a:rPr lang="en-US" altLang="en-US" sz="2000">
                <a:solidFill>
                  <a:srgbClr val="FF0000"/>
                </a:solidFill>
              </a:rPr>
              <a:t>core point</a:t>
            </a:r>
            <a:r>
              <a:rPr lang="en-US" altLang="en-US" sz="2000"/>
              <a:t> if it has more than a specified number of points (MinPts) within Eps</a:t>
            </a:r>
            <a:r>
              <a:rPr lang="en-US" alt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These are points that are at the interior of a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</a:t>
            </a:r>
            <a:r>
              <a:rPr lang="en-US" altLang="en-US" sz="2000">
                <a:solidFill>
                  <a:srgbClr val="FF0000"/>
                </a:solidFill>
              </a:rPr>
              <a:t>border point</a:t>
            </a:r>
            <a:r>
              <a:rPr lang="en-US" altLang="en-US" sz="2000"/>
              <a:t> has fewer than MinPts within Eps, but is in the neighborhood of a core point</a:t>
            </a:r>
          </a:p>
        </p:txBody>
      </p:sp>
    </p:spTree>
    <p:extLst>
      <p:ext uri="{BB962C8B-B14F-4D97-AF65-F5344CB8AC3E}">
        <p14:creationId xmlns:p14="http://schemas.microsoft.com/office/powerpoint/2010/main" val="2479183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7367588" cy="4114800"/>
          </a:xfrm>
        </p:spPr>
        <p:txBody>
          <a:bodyPr>
            <a:normAutofit lnSpcReduction="10000"/>
          </a:bodyPr>
          <a:lstStyle/>
          <a:p>
            <a:pPr marL="990600" lvl="1" indent="-533400"/>
            <a:r>
              <a:rPr lang="en-US" altLang="en-US"/>
              <a:t>A </a:t>
            </a:r>
            <a:r>
              <a:rPr lang="en-US" altLang="en-US">
                <a:solidFill>
                  <a:srgbClr val="FF0000"/>
                </a:solidFill>
              </a:rPr>
              <a:t>noise point</a:t>
            </a:r>
            <a:r>
              <a:rPr lang="en-US" altLang="en-US"/>
              <a:t> is any point that is not a core point or a border point. </a:t>
            </a:r>
          </a:p>
          <a:p>
            <a:pPr marL="990600" lvl="1" indent="-533400"/>
            <a:r>
              <a:rPr lang="en-US" altLang="en-US"/>
              <a:t>Any two core points are close enough– within a distance </a:t>
            </a:r>
            <a:r>
              <a:rPr lang="en-US" altLang="en-US" i="1"/>
              <a:t>Eps </a:t>
            </a:r>
            <a:r>
              <a:rPr lang="en-US" altLang="en-US"/>
              <a:t>of one another – are put in the same cluster</a:t>
            </a:r>
          </a:p>
          <a:p>
            <a:pPr marL="990600" lvl="1" indent="-533400"/>
            <a:r>
              <a:rPr lang="en-US" altLang="en-US"/>
              <a:t>Any border point that is close enough to a core point is put in the same cluster as the core point</a:t>
            </a:r>
          </a:p>
          <a:p>
            <a:pPr marL="990600" lvl="1" indent="-533400"/>
            <a:r>
              <a:rPr lang="en-US" altLang="en-US"/>
              <a:t>Noise points are discarded</a:t>
            </a:r>
          </a:p>
          <a:p>
            <a:pPr marL="533400" indent="-53340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Border &amp; Core</a:t>
            </a:r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4519613" y="315912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4452939" y="3470276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783138" y="3532189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914900" y="315912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046663" y="3719514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4519613" y="3783014"/>
            <a:ext cx="196850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783138" y="3968751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651375" y="4281489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4979989" y="4468814"/>
            <a:ext cx="198437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5111750" y="4718050"/>
            <a:ext cx="198438" cy="18573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5046663" y="4156076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5902325" y="2411414"/>
            <a:ext cx="198438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6034089" y="3159126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837238" y="3408364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6297614" y="3532189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6429375" y="3221039"/>
            <a:ext cx="198438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6034089" y="3657601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860800" y="2286000"/>
            <a:ext cx="335915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4124326" y="2909889"/>
            <a:ext cx="790575" cy="809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4519614" y="3657601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5638801" y="2286001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AutoShape 24"/>
          <p:cNvSpPr>
            <a:spLocks/>
          </p:cNvSpPr>
          <p:nvPr/>
        </p:nvSpPr>
        <p:spPr bwMode="auto">
          <a:xfrm>
            <a:off x="3451226" y="3975101"/>
            <a:ext cx="790575" cy="466725"/>
          </a:xfrm>
          <a:prstGeom prst="borderCallout1">
            <a:avLst>
              <a:gd name="adj1" fmla="val 18750"/>
              <a:gd name="adj2" fmla="val 108333"/>
              <a:gd name="adj3" fmla="val 18750"/>
              <a:gd name="adj4" fmla="val 16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Core</a:t>
            </a:r>
          </a:p>
        </p:txBody>
      </p:sp>
      <p:sp>
        <p:nvSpPr>
          <p:cNvPr id="82969" name="AutoShape 25"/>
          <p:cNvSpPr>
            <a:spLocks/>
          </p:cNvSpPr>
          <p:nvPr/>
        </p:nvSpPr>
        <p:spPr bwMode="auto">
          <a:xfrm>
            <a:off x="2871789" y="3194051"/>
            <a:ext cx="1120775" cy="466725"/>
          </a:xfrm>
          <a:prstGeom prst="borderCallout1">
            <a:avLst>
              <a:gd name="adj1" fmla="val 14458"/>
              <a:gd name="adj2" fmla="val 105884"/>
              <a:gd name="adj3" fmla="val 14458"/>
              <a:gd name="adj4" fmla="val 148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Border</a:t>
            </a:r>
          </a:p>
        </p:txBody>
      </p:sp>
      <p:sp>
        <p:nvSpPr>
          <p:cNvPr id="82970" name="AutoShape 26"/>
          <p:cNvSpPr>
            <a:spLocks/>
          </p:cNvSpPr>
          <p:nvPr/>
        </p:nvSpPr>
        <p:spPr bwMode="auto">
          <a:xfrm>
            <a:off x="7023100" y="2411414"/>
            <a:ext cx="1131888" cy="466725"/>
          </a:xfrm>
          <a:prstGeom prst="borderCallout1">
            <a:avLst>
              <a:gd name="adj1" fmla="val 24491"/>
              <a:gd name="adj2" fmla="val -5810"/>
              <a:gd name="adj3" fmla="val 21431"/>
              <a:gd name="adj4" fmla="val -82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Outlier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7620000" y="3886201"/>
            <a:ext cx="164623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ym typeface="Symbol" panose="05050102010706020507" pitchFamily="18" charset="2"/>
              </a:rPr>
              <a:t>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1unit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MinPts = 5</a:t>
            </a:r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>
            <a:off x="5243514" y="4405314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Clustering</a:t>
            </a:r>
            <a:endParaRPr lang="en-US" dirty="0"/>
          </a:p>
        </p:txBody>
      </p:sp>
      <p:pic>
        <p:nvPicPr>
          <p:cNvPr id="76802" name="Picture 2" descr="http://arbesman.net/blog/wp-content/uploads/2011/03/journal.pone_.0018029.g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19201"/>
            <a:ext cx="5371305" cy="53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748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2362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23622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30480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ε-Neighborhood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198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ε-Neighborhood</a:t>
            </a:r>
            <a:r>
              <a:rPr lang="en-US" altLang="en-US"/>
              <a:t> - Objects within a radius of ε from an object. (epsilon-neighborhood)</a:t>
            </a:r>
          </a:p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Core objects</a:t>
            </a:r>
            <a:r>
              <a:rPr lang="en-US" altLang="en-US"/>
              <a:t> - ε-Neighborhood of an object contains at least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MinPts</a:t>
            </a:r>
            <a:r>
              <a:rPr lang="en-US" altLang="en-US"/>
              <a:t> of objects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29718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3352800" y="5257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4267200" y="5410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38862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962401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505076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584826" y="4487863"/>
            <a:ext cx="3178175" cy="457200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508626" y="4487863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ε-Neighborhood of </a:t>
            </a: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486401" y="48768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ε-Neighborhood of </a:t>
            </a: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486401" y="5334001"/>
            <a:ext cx="3940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core object (MinPts = 4)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>
                <a:solidFill>
                  <a:srgbClr val="2323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a core object</a:t>
            </a:r>
            <a:endParaRPr lang="en-US" altLang="en-US" sz="2400" i="1">
              <a:solidFill>
                <a:srgbClr val="2323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0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 autoUpdateAnimBg="0"/>
      <p:bldP spid="64522" grpId="0" animBg="1" autoUpdateAnimBg="0"/>
      <p:bldP spid="64524" grpId="0" autoUpdateAnimBg="0"/>
      <p:bldP spid="64525" grpId="0" autoUpdateAnimBg="0"/>
      <p:bldP spid="64527" grpId="0" autoUpdateAnimBg="0"/>
      <p:bldP spid="64528" grpId="0" autoUpdateAnimBg="0"/>
      <p:bldP spid="6452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Reachability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Directly density-reachable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object q is directly density-reachable from object p if q is within the ε-Neighborhood of p and p is a core object.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3622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3622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0480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657600" y="4495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29718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3352800" y="5257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4267200" y="5410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6576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8862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962401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05076" y="4800600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5FF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23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2323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953000" y="3810000"/>
            <a:ext cx="518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/>
              <a:t>q is directly density-reachable from p</a:t>
            </a:r>
          </a:p>
          <a:p>
            <a:r>
              <a:rPr lang="en-US" altLang="en-US" sz="2800" dirty="0"/>
              <a:t>p is not directly density- reachable from q?</a:t>
            </a:r>
          </a:p>
        </p:txBody>
      </p:sp>
    </p:spTree>
    <p:extLst>
      <p:ext uri="{BB962C8B-B14F-4D97-AF65-F5344CB8AC3E}">
        <p14:creationId xmlns:p14="http://schemas.microsoft.com/office/powerpoint/2010/main" val="3041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Reachability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473326" y="1981200"/>
            <a:ext cx="7661275" cy="205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Density-reachable: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object </a:t>
            </a:r>
            <a:r>
              <a:rPr lang="en-US" altLang="en-US" i="1"/>
              <a:t>p</a:t>
            </a:r>
            <a:r>
              <a:rPr lang="en-US" altLang="en-US"/>
              <a:t> is density-reachable from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if there is a chain of objects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,…,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, with </a:t>
            </a:r>
            <a:r>
              <a:rPr lang="en-US" altLang="en-US" i="1"/>
              <a:t>p</a:t>
            </a:r>
            <a:r>
              <a:rPr lang="en-US" altLang="en-US" i="1" baseline="-25000"/>
              <a:t>1</a:t>
            </a:r>
            <a:r>
              <a:rPr lang="en-US" altLang="en-US"/>
              <a:t>=</a:t>
            </a:r>
            <a:r>
              <a:rPr lang="en-US" altLang="en-US" i="1"/>
              <a:t>q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 i="1" baseline="-25000"/>
              <a:t>n</a:t>
            </a:r>
            <a:r>
              <a:rPr lang="en-US" altLang="en-US"/>
              <a:t>=</a:t>
            </a:r>
            <a:r>
              <a:rPr lang="en-US" altLang="en-US" i="1"/>
              <a:t>p</a:t>
            </a:r>
            <a:r>
              <a:rPr lang="en-US" altLang="en-US"/>
              <a:t> such that </a:t>
            </a:r>
            <a:r>
              <a:rPr lang="en-US" altLang="en-US" i="1"/>
              <a:t>p</a:t>
            </a:r>
            <a:r>
              <a:rPr lang="en-US" altLang="en-US" i="1" baseline="-25000"/>
              <a:t>i+1</a:t>
            </a:r>
            <a:r>
              <a:rPr lang="en-US" altLang="en-US"/>
              <a:t>is directly density-reachable from </a:t>
            </a:r>
            <a:r>
              <a:rPr lang="en-US" altLang="en-US" i="1"/>
              <a:t>p</a:t>
            </a:r>
            <a:r>
              <a:rPr lang="en-US" altLang="en-US" i="1" baseline="-25000"/>
              <a:t>i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for all 1 &lt;= </a:t>
            </a:r>
            <a:r>
              <a:rPr lang="en-US" altLang="en-US" i="1"/>
              <a:t>i</a:t>
            </a:r>
            <a:r>
              <a:rPr lang="en-US" altLang="en-US"/>
              <a:t> &lt;= </a:t>
            </a:r>
            <a:r>
              <a:rPr lang="en-US" altLang="en-US" i="1"/>
              <a:t>n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2590800" y="50292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3276600" y="49530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581400" y="5791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4495800" y="5943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800599" y="3733800"/>
            <a:ext cx="5410201" cy="37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dirty="0"/>
              <a:t>q</a:t>
            </a:r>
            <a:r>
              <a:rPr lang="en-US" altLang="en-US" sz="2800" dirty="0"/>
              <a:t> is density-reachable from </a:t>
            </a:r>
            <a:r>
              <a:rPr lang="en-US" altLang="en-US" sz="2800" i="1" dirty="0"/>
              <a:t>p</a:t>
            </a:r>
          </a:p>
          <a:p>
            <a:r>
              <a:rPr lang="en-US" altLang="en-US" sz="2800" i="1" dirty="0"/>
              <a:t>p</a:t>
            </a:r>
            <a:r>
              <a:rPr lang="en-US" altLang="en-US" sz="2800" dirty="0"/>
              <a:t> is not density- reachable from </a:t>
            </a:r>
            <a:r>
              <a:rPr lang="en-US" altLang="en-US" sz="2800" i="1" dirty="0"/>
              <a:t>q</a:t>
            </a:r>
            <a:r>
              <a:rPr lang="en-US" altLang="en-US" sz="2800" dirty="0"/>
              <a:t>?</a:t>
            </a:r>
          </a:p>
          <a:p>
            <a:r>
              <a:rPr lang="en-US" altLang="en-US" sz="2800" dirty="0"/>
              <a:t>Transitive closure of direct density-Reachability, asymmetric</a:t>
            </a: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1242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057400" y="4495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819400" y="6248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2667000" y="5105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200400" y="5638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Connectivity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Density-connectivity</a:t>
            </a:r>
          </a:p>
          <a:p>
            <a:pPr lvl="1"/>
            <a:r>
              <a:rPr lang="en-US" altLang="en-US"/>
              <a:t>Object </a:t>
            </a:r>
            <a:r>
              <a:rPr lang="en-US" altLang="en-US" i="1"/>
              <a:t>p</a:t>
            </a:r>
            <a:r>
              <a:rPr lang="en-US" altLang="en-US"/>
              <a:t> is density-connected to object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if there is an object </a:t>
            </a:r>
            <a:r>
              <a:rPr lang="en-US" altLang="en-US" i="1"/>
              <a:t>o</a:t>
            </a:r>
            <a:r>
              <a:rPr lang="en-US" altLang="en-US"/>
              <a:t> such that both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q</a:t>
            </a:r>
            <a:r>
              <a:rPr lang="en-US" altLang="en-US"/>
              <a:t> are density-reachable from </a:t>
            </a:r>
            <a:r>
              <a:rPr lang="en-US" altLang="en-US" i="1"/>
              <a:t>o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2590800" y="49530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3276600" y="48768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8862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3581400" y="5715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endParaRPr lang="en-US" altLang="en-US" sz="2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4495800" y="5867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3886200" y="5486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3124200" y="48768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2057400" y="4419600"/>
            <a:ext cx="14478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2819400" y="6172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200400" y="55626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Ctr="1"/>
          <a:lstStyle/>
          <a:p>
            <a:pPr algn="ctr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2743200" y="54864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2209800" y="4953000"/>
            <a:ext cx="228600" cy="228600"/>
          </a:xfrm>
          <a:prstGeom prst="ellipse">
            <a:avLst/>
          </a:prstGeom>
          <a:solidFill>
            <a:srgbClr val="95FFE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12393903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5257800" y="4267200"/>
            <a:ext cx="518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dirty="0"/>
              <a:t>P </a:t>
            </a:r>
            <a:r>
              <a:rPr lang="en-US" altLang="en-US" sz="2800" dirty="0"/>
              <a:t>and</a:t>
            </a:r>
            <a:r>
              <a:rPr lang="en-US" altLang="en-US" sz="2800" i="1" dirty="0"/>
              <a:t> q</a:t>
            </a:r>
            <a:r>
              <a:rPr lang="en-US" altLang="en-US" sz="2800" dirty="0"/>
              <a:t> are density-connected to each other by </a:t>
            </a:r>
            <a:r>
              <a:rPr lang="en-US" altLang="en-US" sz="2800" i="1" dirty="0"/>
              <a:t>r</a:t>
            </a:r>
          </a:p>
          <a:p>
            <a:r>
              <a:rPr lang="en-US" altLang="en-US" sz="2800" dirty="0"/>
              <a:t>Density-connectivity is symmetric</a:t>
            </a:r>
          </a:p>
        </p:txBody>
      </p:sp>
    </p:spTree>
    <p:extLst>
      <p:ext uri="{BB962C8B-B14F-4D97-AF65-F5344CB8AC3E}">
        <p14:creationId xmlns:p14="http://schemas.microsoft.com/office/powerpoint/2010/main" val="17526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Concepts: cluster &amp; noise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n-US" altLang="en-US"/>
              <a:t>: a cluster </a:t>
            </a:r>
            <a:r>
              <a:rPr lang="en-US" altLang="en-US" b="1" i="1"/>
              <a:t>C</a:t>
            </a:r>
            <a:r>
              <a:rPr lang="en-US" altLang="en-US"/>
              <a:t> in a set of objects </a:t>
            </a:r>
            <a:r>
              <a:rPr lang="en-US" altLang="en-US" b="1" i="1"/>
              <a:t>D </a:t>
            </a:r>
            <a:r>
              <a:rPr lang="en-US" altLang="en-US"/>
              <a:t>w.r.t ε and </a:t>
            </a:r>
            <a:r>
              <a:rPr lang="en-US" altLang="en-US" i="1"/>
              <a:t>MinPts </a:t>
            </a:r>
            <a:r>
              <a:rPr lang="en-US" altLang="en-US"/>
              <a:t>is a non empty subset of </a:t>
            </a:r>
            <a:r>
              <a:rPr lang="en-US" altLang="en-US" b="1" i="1"/>
              <a:t>D</a:t>
            </a:r>
            <a:r>
              <a:rPr lang="en-US" altLang="en-US"/>
              <a:t> satisfying</a:t>
            </a:r>
            <a:endParaRPr lang="en-US" altLang="en-US" b="1" i="1"/>
          </a:p>
          <a:p>
            <a:pPr marL="742950" lvl="1" indent="-285750"/>
            <a:r>
              <a:rPr lang="en-US" altLang="en-US"/>
              <a:t>Maximality: For all </a:t>
            </a:r>
            <a:r>
              <a:rPr lang="en-US" altLang="en-US" i="1"/>
              <a:t>p</a:t>
            </a:r>
            <a:r>
              <a:rPr lang="en-US" altLang="en-US"/>
              <a:t>, </a:t>
            </a:r>
            <a:r>
              <a:rPr lang="en-US" altLang="en-US" i="1"/>
              <a:t>q</a:t>
            </a:r>
            <a:r>
              <a:rPr lang="en-US" altLang="en-US"/>
              <a:t> if </a:t>
            </a:r>
            <a:r>
              <a:rPr lang="en-US" altLang="en-US" i="1"/>
              <a:t>p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 </a:t>
            </a:r>
            <a:r>
              <a:rPr lang="en-US" altLang="en-US" b="1" i="1"/>
              <a:t>C</a:t>
            </a:r>
            <a:r>
              <a:rPr lang="en-US" altLang="en-US"/>
              <a:t> and if </a:t>
            </a:r>
            <a:r>
              <a:rPr lang="en-US" altLang="en-US" i="1"/>
              <a:t>q</a:t>
            </a:r>
            <a:r>
              <a:rPr lang="en-US" altLang="en-US"/>
              <a:t> is density-reachable from </a:t>
            </a:r>
            <a:r>
              <a:rPr lang="en-US" altLang="en-US" i="1"/>
              <a:t>p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, then also </a:t>
            </a:r>
            <a:r>
              <a:rPr lang="en-US" altLang="en-US" i="1"/>
              <a:t>q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</a:t>
            </a:r>
            <a:r>
              <a:rPr lang="en-US" altLang="en-US"/>
              <a:t> </a:t>
            </a:r>
            <a:r>
              <a:rPr lang="en-US" altLang="en-US" b="1" i="1"/>
              <a:t>C.</a:t>
            </a:r>
          </a:p>
          <a:p>
            <a:pPr marL="742950" lvl="1" indent="-285750"/>
            <a:r>
              <a:rPr lang="en-US" altLang="en-US"/>
              <a:t>Connectivity: for all </a:t>
            </a:r>
            <a:r>
              <a:rPr lang="en-US" altLang="en-US" i="1"/>
              <a:t>p</a:t>
            </a:r>
            <a:r>
              <a:rPr lang="en-US" altLang="en-US"/>
              <a:t>, </a:t>
            </a:r>
            <a:r>
              <a:rPr lang="en-US" altLang="en-US" i="1"/>
              <a:t>q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Î</a:t>
            </a:r>
            <a:r>
              <a:rPr lang="en-US" altLang="en-US"/>
              <a:t> </a:t>
            </a:r>
            <a:r>
              <a:rPr lang="en-US" altLang="en-US" b="1" i="1"/>
              <a:t>C</a:t>
            </a:r>
            <a:r>
              <a:rPr lang="en-US" altLang="en-US"/>
              <a:t>, </a:t>
            </a:r>
            <a:r>
              <a:rPr lang="en-US" altLang="en-US" i="1"/>
              <a:t>p</a:t>
            </a:r>
            <a:r>
              <a:rPr lang="en-US" altLang="en-US"/>
              <a:t> is density-connected to </a:t>
            </a:r>
            <a:r>
              <a:rPr lang="en-US" altLang="en-US" i="1"/>
              <a:t>q</a:t>
            </a:r>
            <a:r>
              <a:rPr lang="en-US" altLang="en-US"/>
              <a:t> w.r.t ε and </a:t>
            </a:r>
            <a:r>
              <a:rPr lang="en-US" altLang="en-US" i="1"/>
              <a:t>MinPts</a:t>
            </a:r>
            <a:r>
              <a:rPr lang="en-US" altLang="en-US"/>
              <a:t> in </a:t>
            </a:r>
            <a:r>
              <a:rPr lang="en-US" altLang="en-US" b="1" i="1"/>
              <a:t>D.</a:t>
            </a:r>
          </a:p>
          <a:p>
            <a:pPr marL="742950" lvl="1" indent="-285750"/>
            <a:r>
              <a:rPr lang="en-US" altLang="en-US" b="1" i="1"/>
              <a:t>Note: </a:t>
            </a:r>
            <a:r>
              <a:rPr lang="en-US" altLang="en-US"/>
              <a:t>cluster contains </a:t>
            </a:r>
            <a:r>
              <a:rPr lang="en-US" altLang="en-US" i="1"/>
              <a:t>core objects</a:t>
            </a:r>
            <a:r>
              <a:rPr lang="en-US" altLang="en-US"/>
              <a:t> as well as </a:t>
            </a:r>
            <a:r>
              <a:rPr lang="en-US" altLang="en-US" i="1"/>
              <a:t>border objects</a:t>
            </a:r>
          </a:p>
          <a:p>
            <a:pPr marL="342900" indent="-342900"/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Noise:</a:t>
            </a:r>
            <a:r>
              <a:rPr lang="en-US" altLang="en-US"/>
              <a:t> objects which are not directly density-reachable from at least one core object.</a:t>
            </a:r>
          </a:p>
          <a:p>
            <a:pPr marL="742950" lvl="1" indent="-285750">
              <a:buNone/>
            </a:pPr>
            <a:endParaRPr lang="en-US" altLang="en-US" b="1"/>
          </a:p>
          <a:p>
            <a:pPr marL="742950" lvl="1" indent="-28575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3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(Indirectly) Density-reachable: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4841876" y="246538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178426" y="257651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178426" y="22415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4730751" y="291147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4954589" y="268922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4954589" y="291147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289551" y="302418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5289551" y="201771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5959476" y="268922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5737226" y="22415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5178426" y="280035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5400676" y="257651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5624513" y="291147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183313" y="302418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4908550" y="24447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4192588" y="23177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5791200" y="205740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4419600" y="274320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5137150" y="175895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5181600" y="2514601"/>
            <a:ext cx="609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5257800" y="23622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 flipV="1">
            <a:off x="4756150" y="267335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5343526" y="5354639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5680076" y="54657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5680076" y="51308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5232401" y="5800726"/>
            <a:ext cx="98425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5456239" y="5578476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5684839" y="6029326"/>
            <a:ext cx="98425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5791201" y="5684839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5791201" y="49069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6461126" y="55784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6238876" y="51308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4994276" y="56134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Oval 60"/>
          <p:cNvSpPr>
            <a:spLocks noChangeArrowheads="1"/>
          </p:cNvSpPr>
          <p:nvPr/>
        </p:nvSpPr>
        <p:spPr bwMode="auto">
          <a:xfrm>
            <a:off x="5902326" y="54657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Oval 61"/>
          <p:cNvSpPr>
            <a:spLocks noChangeArrowheads="1"/>
          </p:cNvSpPr>
          <p:nvPr/>
        </p:nvSpPr>
        <p:spPr bwMode="auto">
          <a:xfrm>
            <a:off x="6126163" y="58007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Oval 62"/>
          <p:cNvSpPr>
            <a:spLocks noChangeArrowheads="1"/>
          </p:cNvSpPr>
          <p:nvPr/>
        </p:nvSpPr>
        <p:spPr bwMode="auto">
          <a:xfrm>
            <a:off x="6684963" y="5913439"/>
            <a:ext cx="100012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4692650" y="4946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7054850" y="4946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6842126" y="55022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6283326" y="55419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Oval 67"/>
          <p:cNvSpPr>
            <a:spLocks noChangeArrowheads="1"/>
          </p:cNvSpPr>
          <p:nvPr/>
        </p:nvSpPr>
        <p:spPr bwMode="auto">
          <a:xfrm>
            <a:off x="6507163" y="57245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Oval 68"/>
          <p:cNvSpPr>
            <a:spLocks noChangeArrowheads="1"/>
          </p:cNvSpPr>
          <p:nvPr/>
        </p:nvSpPr>
        <p:spPr bwMode="auto">
          <a:xfrm>
            <a:off x="6994526" y="5121276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Oval 69"/>
          <p:cNvSpPr>
            <a:spLocks noChangeArrowheads="1"/>
          </p:cNvSpPr>
          <p:nvPr/>
        </p:nvSpPr>
        <p:spPr bwMode="auto">
          <a:xfrm>
            <a:off x="6435726" y="5008563"/>
            <a:ext cx="100013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Oval 70"/>
          <p:cNvSpPr>
            <a:spLocks noChangeArrowheads="1"/>
          </p:cNvSpPr>
          <p:nvPr/>
        </p:nvSpPr>
        <p:spPr bwMode="auto">
          <a:xfrm>
            <a:off x="6735763" y="5267326"/>
            <a:ext cx="100012" cy="100013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Oval 71"/>
          <p:cNvSpPr>
            <a:spLocks noChangeArrowheads="1"/>
          </p:cNvSpPr>
          <p:nvPr/>
        </p:nvSpPr>
        <p:spPr bwMode="auto">
          <a:xfrm>
            <a:off x="4724400" y="5181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Oval 72"/>
          <p:cNvSpPr>
            <a:spLocks noChangeArrowheads="1"/>
          </p:cNvSpPr>
          <p:nvPr/>
        </p:nvSpPr>
        <p:spPr bwMode="auto">
          <a:xfrm>
            <a:off x="5257800" y="53340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Oval 73"/>
          <p:cNvSpPr>
            <a:spLocks noChangeArrowheads="1"/>
          </p:cNvSpPr>
          <p:nvPr/>
        </p:nvSpPr>
        <p:spPr bwMode="auto">
          <a:xfrm>
            <a:off x="5867400" y="5181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Oval 74"/>
          <p:cNvSpPr>
            <a:spLocks noChangeArrowheads="1"/>
          </p:cNvSpPr>
          <p:nvPr/>
        </p:nvSpPr>
        <p:spPr bwMode="auto">
          <a:xfrm>
            <a:off x="6248400" y="4800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Line 75"/>
          <p:cNvSpPr>
            <a:spLocks noChangeShapeType="1"/>
          </p:cNvSpPr>
          <p:nvPr/>
        </p:nvSpPr>
        <p:spPr bwMode="auto">
          <a:xfrm flipV="1">
            <a:off x="5302250" y="5708650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4" name="Line 76"/>
          <p:cNvSpPr>
            <a:spLocks noChangeShapeType="1"/>
          </p:cNvSpPr>
          <p:nvPr/>
        </p:nvSpPr>
        <p:spPr bwMode="auto">
          <a:xfrm flipH="1">
            <a:off x="5911850" y="5632450"/>
            <a:ext cx="381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5" name="Oval 77"/>
          <p:cNvSpPr>
            <a:spLocks noChangeArrowheads="1"/>
          </p:cNvSpPr>
          <p:nvPr/>
        </p:nvSpPr>
        <p:spPr bwMode="auto">
          <a:xfrm>
            <a:off x="5191126" y="5202239"/>
            <a:ext cx="100013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6" name="Oval 78"/>
          <p:cNvSpPr>
            <a:spLocks noChangeArrowheads="1"/>
          </p:cNvSpPr>
          <p:nvPr/>
        </p:nvSpPr>
        <p:spPr bwMode="auto">
          <a:xfrm>
            <a:off x="4994276" y="5283201"/>
            <a:ext cx="98425" cy="98425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7" name="Oval 79"/>
          <p:cNvSpPr>
            <a:spLocks noChangeArrowheads="1"/>
          </p:cNvSpPr>
          <p:nvPr/>
        </p:nvSpPr>
        <p:spPr bwMode="auto">
          <a:xfrm>
            <a:off x="5257801" y="4906963"/>
            <a:ext cx="98425" cy="100012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8" name="Oval 80"/>
          <p:cNvSpPr>
            <a:spLocks noChangeArrowheads="1"/>
          </p:cNvSpPr>
          <p:nvPr/>
        </p:nvSpPr>
        <p:spPr bwMode="auto">
          <a:xfrm>
            <a:off x="4572000" y="4800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29" name="Line 81"/>
          <p:cNvSpPr>
            <a:spLocks noChangeShapeType="1"/>
          </p:cNvSpPr>
          <p:nvPr/>
        </p:nvSpPr>
        <p:spPr bwMode="auto">
          <a:xfrm>
            <a:off x="5073650" y="5327650"/>
            <a:ext cx="152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 flipH="1">
            <a:off x="6369050" y="532765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Rectangle 83"/>
          <p:cNvSpPr>
            <a:spLocks noChangeArrowheads="1"/>
          </p:cNvSpPr>
          <p:nvPr/>
        </p:nvSpPr>
        <p:spPr bwMode="auto">
          <a:xfrm>
            <a:off x="5759450" y="5708651"/>
            <a:ext cx="3810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2651125" y="3846513"/>
            <a:ext cx="19451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Density-connected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434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DBSCAN: The Algorithm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00199"/>
            <a:ext cx="9261476" cy="5070231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select a point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Retrieve all points density-reachable from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wrt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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b="1" i="1" dirty="0" err="1">
                <a:ea typeface="宋体" panose="02010600030101010101" pitchFamily="2" charset="-122"/>
              </a:rPr>
              <a:t>MinPts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is a core point, a cluster is formed.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is a border point, no points are density-reachable from </a:t>
            </a:r>
            <a:r>
              <a:rPr lang="en-US" altLang="zh-CN" b="1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and DBSCAN visits the next point of the database.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ea typeface="宋体" panose="02010600030101010101" pitchFamily="2" charset="-122"/>
              </a:rPr>
              <a:t>Continue the process until all of the points have been processed.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Result is independent of the order of processing the points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</a:t>
            </a:r>
          </a:p>
        </p:txBody>
      </p: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1676401" y="1676401"/>
            <a:ext cx="2295525" cy="2600325"/>
            <a:chOff x="96" y="1056"/>
            <a:chExt cx="1446" cy="1638"/>
          </a:xfrm>
        </p:grpSpPr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38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432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624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288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816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62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0" y="20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1008" y="14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864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00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912" y="19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624" y="17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1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76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115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96" y="13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240" y="25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1392" y="10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1392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1200" y="22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816" y="244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7772400" y="1524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MinPts = 4</a:t>
            </a:r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6324601" y="2057401"/>
            <a:ext cx="2600325" cy="2447925"/>
            <a:chOff x="3024" y="1296"/>
            <a:chExt cx="1638" cy="1542"/>
          </a:xfrm>
        </p:grpSpPr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3360" y="1824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350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3552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3744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340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393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37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3600" y="23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412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auto">
            <a:xfrm>
              <a:off x="3984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auto">
            <a:xfrm>
              <a:off x="4128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auto">
            <a:xfrm>
              <a:off x="4032" y="21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auto">
            <a:xfrm>
              <a:off x="321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3936" y="23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auto">
            <a:xfrm>
              <a:off x="4272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47"/>
            <p:cNvSpPr>
              <a:spLocks noChangeArrowheads="1"/>
            </p:cNvSpPr>
            <p:nvPr/>
          </p:nvSpPr>
          <p:spPr bwMode="auto">
            <a:xfrm>
              <a:off x="3216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49"/>
            <p:cNvSpPr>
              <a:spLocks noChangeArrowheads="1"/>
            </p:cNvSpPr>
            <p:nvPr/>
          </p:nvSpPr>
          <p:spPr bwMode="auto">
            <a:xfrm>
              <a:off x="451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auto">
            <a:xfrm>
              <a:off x="4512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51"/>
            <p:cNvSpPr>
              <a:spLocks noChangeArrowheads="1"/>
            </p:cNvSpPr>
            <p:nvPr/>
          </p:nvSpPr>
          <p:spPr bwMode="auto">
            <a:xfrm>
              <a:off x="4320" y="24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auto">
            <a:xfrm>
              <a:off x="3936" y="26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3696" y="206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auto">
            <a:xfrm>
              <a:off x="3600" y="2064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3744" y="1968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50" name="Text Box 82"/>
            <p:cNvSpPr txBox="1">
              <a:spLocks noChangeArrowheads="1"/>
            </p:cNvSpPr>
            <p:nvPr/>
          </p:nvSpPr>
          <p:spPr bwMode="auto">
            <a:xfrm>
              <a:off x="3024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</p:grpSp>
      <p:grpSp>
        <p:nvGrpSpPr>
          <p:cNvPr id="32856" name="Group 88"/>
          <p:cNvGrpSpPr>
            <a:grpSpLocks/>
          </p:cNvGrpSpPr>
          <p:nvPr/>
        </p:nvGrpSpPr>
        <p:grpSpPr bwMode="auto">
          <a:xfrm>
            <a:off x="3657601" y="4114801"/>
            <a:ext cx="2524125" cy="2600325"/>
            <a:chOff x="1344" y="2592"/>
            <a:chExt cx="1590" cy="1638"/>
          </a:xfrm>
        </p:grpSpPr>
        <p:sp>
          <p:nvSpPr>
            <p:cNvPr id="32823" name="Oval 55"/>
            <p:cNvSpPr>
              <a:spLocks noChangeArrowheads="1"/>
            </p:cNvSpPr>
            <p:nvPr/>
          </p:nvSpPr>
          <p:spPr bwMode="auto">
            <a:xfrm>
              <a:off x="1584" y="3216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auto">
            <a:xfrm>
              <a:off x="172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57"/>
            <p:cNvSpPr>
              <a:spLocks noChangeArrowheads="1"/>
            </p:cNvSpPr>
            <p:nvPr/>
          </p:nvSpPr>
          <p:spPr bwMode="auto">
            <a:xfrm>
              <a:off x="1776" y="32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59"/>
            <p:cNvSpPr>
              <a:spLocks noChangeArrowheads="1"/>
            </p:cNvSpPr>
            <p:nvPr/>
          </p:nvSpPr>
          <p:spPr bwMode="auto">
            <a:xfrm>
              <a:off x="1632" y="35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60"/>
            <p:cNvSpPr>
              <a:spLocks noChangeArrowheads="1"/>
            </p:cNvSpPr>
            <p:nvPr/>
          </p:nvSpPr>
          <p:spPr bwMode="auto">
            <a:xfrm>
              <a:off x="216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196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auto">
            <a:xfrm>
              <a:off x="1824" y="36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auto">
            <a:xfrm>
              <a:off x="2400" y="31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auto">
            <a:xfrm>
              <a:off x="2208" y="29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auto">
            <a:xfrm>
              <a:off x="2352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auto">
            <a:xfrm>
              <a:off x="2256" y="35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144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2160" y="37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auto">
            <a:xfrm>
              <a:off x="2592" y="28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auto">
            <a:xfrm>
              <a:off x="1440" y="29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auto">
            <a:xfrm>
              <a:off x="2784" y="27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72"/>
            <p:cNvSpPr>
              <a:spLocks noChangeArrowheads="1"/>
            </p:cNvSpPr>
            <p:nvPr/>
          </p:nvSpPr>
          <p:spPr bwMode="auto">
            <a:xfrm>
              <a:off x="2736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2544" y="38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auto">
            <a:xfrm>
              <a:off x="2160" y="40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 flipV="1">
              <a:off x="1920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1824" y="345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1968" y="3360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47" name="Oval 79"/>
            <p:cNvSpPr>
              <a:spLocks noChangeArrowheads="1"/>
            </p:cNvSpPr>
            <p:nvPr/>
          </p:nvSpPr>
          <p:spPr bwMode="auto">
            <a:xfrm>
              <a:off x="1728" y="2928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 flipV="1">
              <a:off x="2064" y="321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2112" y="2976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anose="05050102010706020507" pitchFamily="18" charset="2"/>
                </a:rPr>
                <a:t></a:t>
              </a:r>
            </a:p>
          </p:txBody>
        </p:sp>
        <p:sp>
          <p:nvSpPr>
            <p:cNvPr id="32851" name="Rectangle 83"/>
            <p:cNvSpPr>
              <a:spLocks noChangeArrowheads="1"/>
            </p:cNvSpPr>
            <p:nvPr/>
          </p:nvSpPr>
          <p:spPr bwMode="auto">
            <a:xfrm>
              <a:off x="1344" y="3744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52" name="Rectangle 84"/>
            <p:cNvSpPr>
              <a:spLocks noChangeArrowheads="1"/>
            </p:cNvSpPr>
            <p:nvPr/>
          </p:nvSpPr>
          <p:spPr bwMode="auto">
            <a:xfrm>
              <a:off x="1776" y="2592"/>
              <a:ext cx="2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auto">
            <a:xfrm>
              <a:off x="1968" y="321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DBSCAN: Determining EPS and </a:t>
            </a:r>
            <a:r>
              <a:rPr lang="en-US" altLang="en-US" sz="3600" dirty="0" err="1"/>
              <a:t>MinPts</a:t>
            </a:r>
            <a:endParaRPr lang="en-US" altLang="en-US" sz="36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670539" y="1506416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533400" indent="-533400"/>
            <a:r>
              <a:rPr lang="en-US" altLang="en-US" sz="2400" dirty="0"/>
              <a:t>Idea is that for points in a cluster, their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neighbors are at roughly the same distance</a:t>
            </a:r>
          </a:p>
          <a:p>
            <a:pPr marL="533400" indent="-533400"/>
            <a:r>
              <a:rPr lang="en-US" altLang="en-US" sz="2400" dirty="0"/>
              <a:t>Noise points have the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 at farther distance</a:t>
            </a:r>
          </a:p>
          <a:p>
            <a:pPr marL="533400" indent="-533400"/>
            <a:r>
              <a:rPr lang="en-US" altLang="en-US" sz="2400" dirty="0"/>
              <a:t>So, plot sorted distance of every point to its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7" y="3408022"/>
            <a:ext cx="4438583" cy="32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DBSCAN: Determining EPS and MinPts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73675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 marL="533400" indent="-533400"/>
            <a:r>
              <a:rPr lang="en-US" altLang="en-US" sz="2400"/>
              <a:t>Distance from a point to its </a:t>
            </a:r>
            <a:r>
              <a:rPr lang="en-US" altLang="en-US" sz="2400" i="1"/>
              <a:t>k</a:t>
            </a:r>
            <a:r>
              <a:rPr lang="en-US" altLang="en-US" sz="2400" i="1" baseline="30000"/>
              <a:t>th</a:t>
            </a:r>
            <a:r>
              <a:rPr lang="en-US" altLang="en-US" sz="2400" baseline="30000"/>
              <a:t> </a:t>
            </a:r>
            <a:r>
              <a:rPr lang="en-US" altLang="en-US" sz="2400"/>
              <a:t>nearest neighbor=&gt;k-dist</a:t>
            </a:r>
          </a:p>
          <a:p>
            <a:pPr marL="533400" indent="-533400"/>
            <a:r>
              <a:rPr lang="en-US" altLang="en-US" sz="2400"/>
              <a:t>For points that belong to some clusters, the value of k-dist will be small if k is not larger than cluster size</a:t>
            </a:r>
          </a:p>
          <a:p>
            <a:pPr marL="533400" indent="-533400"/>
            <a:r>
              <a:rPr lang="en-US" altLang="en-US" sz="2400"/>
              <a:t>For points that are not in a cluster such as noise points, the k-dist will be relatively large</a:t>
            </a:r>
          </a:p>
          <a:p>
            <a:pPr marL="533400" indent="-533400"/>
            <a:r>
              <a:rPr lang="en-US" altLang="en-US" sz="2400"/>
              <a:t>Compute k-dist for all points for some k</a:t>
            </a:r>
          </a:p>
          <a:p>
            <a:pPr marL="533400" indent="-533400"/>
            <a:r>
              <a:rPr lang="en-US" altLang="en-US" sz="2400"/>
              <a:t>Sort them in increasing order and plot sorted values</a:t>
            </a:r>
          </a:p>
          <a:p>
            <a:pPr marL="533400" indent="-533400"/>
            <a:r>
              <a:rPr lang="en-US" altLang="en-US" sz="2400"/>
              <a:t>A sharp change at the value of k-dist that corresponds to suitable value of eps and the value of k as MinPts</a:t>
            </a:r>
          </a:p>
          <a:p>
            <a:pPr marL="533400" indent="-53340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499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y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y-ppt" id="{EC91EDE6-36E9-4AFF-8649-ED1D7B679F67}" vid="{9E3EDB22-C1FA-42A4-8CD4-B260B72BAB78}"/>
    </a:ext>
  </a:extLst>
</a:theme>
</file>

<file path=ppt/theme/theme2.xml><?xml version="1.0" encoding="utf-8"?>
<a:theme xmlns:a="http://schemas.openxmlformats.org/drawingml/2006/main" name="Liu_lab_uk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UKy-ppt</Template>
  <TotalTime>10029</TotalTime>
  <Words>5690</Words>
  <Application>Microsoft Office PowerPoint</Application>
  <PresentationFormat>Widescreen</PresentationFormat>
  <Paragraphs>1119</Paragraphs>
  <Slides>107</Slides>
  <Notes>53</Notes>
  <HiddenSlides>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29" baseType="lpstr">
      <vt:lpstr>굴림</vt:lpstr>
      <vt:lpstr>新細明體</vt:lpstr>
      <vt:lpstr>SimSun</vt:lpstr>
      <vt:lpstr>SimSun</vt:lpstr>
      <vt:lpstr>Arial</vt:lpstr>
      <vt:lpstr>Calibri</vt:lpstr>
      <vt:lpstr>Century Gothic</vt:lpstr>
      <vt:lpstr>Lucida Grande</vt:lpstr>
      <vt:lpstr>Symbol</vt:lpstr>
      <vt:lpstr>Tahoma</vt:lpstr>
      <vt:lpstr>Times</vt:lpstr>
      <vt:lpstr>Times New Roman</vt:lpstr>
      <vt:lpstr>Wingdings</vt:lpstr>
      <vt:lpstr>Wingdings 3</vt:lpstr>
      <vt:lpstr>UKy-ppt</vt:lpstr>
      <vt:lpstr>Liu_lab_uky_template</vt:lpstr>
      <vt:lpstr>1_Custom Design</vt:lpstr>
      <vt:lpstr>2_Custom Design</vt:lpstr>
      <vt:lpstr>Equation</vt:lpstr>
      <vt:lpstr>Worksheet</vt:lpstr>
      <vt:lpstr>Document</vt:lpstr>
      <vt:lpstr>Bitmap Image</vt:lpstr>
      <vt:lpstr>CS 685G:  Special Topics in Data Mining </vt:lpstr>
      <vt:lpstr> Cluster Analysis</vt:lpstr>
      <vt:lpstr>What is Cluster Analysis?</vt:lpstr>
      <vt:lpstr>What is Cluster Analysis?</vt:lpstr>
      <vt:lpstr>Some Applications of Clustering </vt:lpstr>
      <vt:lpstr>Image Segmentation</vt:lpstr>
      <vt:lpstr>Clusters in Social Network</vt:lpstr>
      <vt:lpstr>Clustering of Microarray (Bioinformatics)</vt:lpstr>
      <vt:lpstr>Document Clustering</vt:lpstr>
      <vt:lpstr>What Is Good Clustering?</vt:lpstr>
      <vt:lpstr>Outliers </vt:lpstr>
      <vt:lpstr>Requirements of Clustering in Data Mining </vt:lpstr>
      <vt:lpstr>Data Structures</vt:lpstr>
      <vt:lpstr>Measuring Similarity in Clustering</vt:lpstr>
      <vt:lpstr>Type of data in cluster analysis</vt:lpstr>
      <vt:lpstr>Similarity and Dissimilarity Between Objects</vt:lpstr>
      <vt:lpstr>Similarity and Dissimilarity Between Objects (Cont.)</vt:lpstr>
      <vt:lpstr>Binary Variables</vt:lpstr>
      <vt:lpstr>Binary Variables</vt:lpstr>
      <vt:lpstr>Dissimilarity between Binary Variables</vt:lpstr>
      <vt:lpstr>A simpler definition</vt:lpstr>
      <vt:lpstr>Variables of Mixed Types</vt:lpstr>
      <vt:lpstr>Major Clustering Approaches</vt:lpstr>
      <vt:lpstr>Partitioning Algorithms: Basic Concept</vt:lpstr>
      <vt:lpstr>K-means Clustering</vt:lpstr>
      <vt:lpstr>K-means Clustering – Details</vt:lpstr>
      <vt:lpstr>Two different K-means Clusterings</vt:lpstr>
      <vt:lpstr>Evaluating K-means Clusters</vt:lpstr>
      <vt:lpstr>Solutions to Initial Centroids Problem</vt:lpstr>
      <vt:lpstr>Limitations of K-means</vt:lpstr>
      <vt:lpstr>The K-Medoids Clustering Method</vt:lpstr>
      <vt:lpstr>PAM (Partitioning Around Medoids) (1987)</vt:lpstr>
      <vt:lpstr>PAM Clustering: Total swapping cost  TCih=jCjih</vt:lpstr>
      <vt:lpstr>PAM Clustering: Total swapping cost  TCih=jCjih</vt:lpstr>
      <vt:lpstr>CLARA (Clustering Large Applications)</vt:lpstr>
      <vt:lpstr>CLARANS (“Randomized” CLARA)</vt:lpstr>
      <vt:lpstr>Hierarchical Clustering</vt:lpstr>
      <vt:lpstr>Hierarchical Clustering algorithms</vt:lpstr>
      <vt:lpstr>Hierarchical Agglomerative Clustering (HAC)</vt:lpstr>
      <vt:lpstr>PowerPoint Presentation</vt:lpstr>
      <vt:lpstr>Hierarchical Agglomerative Clustering (HAC)</vt:lpstr>
      <vt:lpstr>Closest pair of clusters</vt:lpstr>
      <vt:lpstr>Single Link Agglomerative Clustering</vt:lpstr>
      <vt:lpstr>Single Link Example</vt:lpstr>
      <vt:lpstr>Complete Link Agglomerative Clustering</vt:lpstr>
      <vt:lpstr>Complete Link Example</vt:lpstr>
      <vt:lpstr>Key notion: cluster representative</vt:lpstr>
      <vt:lpstr>Centroid-based Similarity</vt:lpstr>
      <vt:lpstr>Computational Complexity</vt:lpstr>
      <vt:lpstr>DIANA (DIvisive ANAlysis)</vt:lpstr>
      <vt:lpstr>Clustering: Navigation of search results</vt:lpstr>
      <vt:lpstr>Major issue - labeling</vt:lpstr>
      <vt:lpstr>How to Label Clusters</vt:lpstr>
      <vt:lpstr>Labeling</vt:lpstr>
      <vt:lpstr>Comparison</vt:lpstr>
      <vt:lpstr>Other Alternatives</vt:lpstr>
      <vt:lpstr>BIRCH</vt:lpstr>
      <vt:lpstr>Introduction to BIRCH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The Idea by example</vt:lpstr>
      <vt:lpstr>BIRCH: Key Components </vt:lpstr>
      <vt:lpstr>Clustering Feature </vt:lpstr>
      <vt:lpstr>Some Characteristics of CFVs</vt:lpstr>
      <vt:lpstr>Clustering Feature</vt:lpstr>
      <vt:lpstr>CF-tree in BIRCH</vt:lpstr>
      <vt:lpstr>CF Tree</vt:lpstr>
      <vt:lpstr>Parameters of A CF-tree</vt:lpstr>
      <vt:lpstr>CF Tree Insertion</vt:lpstr>
      <vt:lpstr>PowerPoint Presentation</vt:lpstr>
      <vt:lpstr>PowerPoint Presentation</vt:lpstr>
      <vt:lpstr>PowerPoint Presentation</vt:lpstr>
      <vt:lpstr>Birch Clustering Algorithm (1)</vt:lpstr>
      <vt:lpstr>Pros &amp; Cons of BIRCH</vt:lpstr>
      <vt:lpstr>3.3.4 ROCK: for Categorical Data </vt:lpstr>
      <vt:lpstr>Example: Compute Jaccard Coefficient  </vt:lpstr>
      <vt:lpstr>Example: Using Links  </vt:lpstr>
      <vt:lpstr> ROCK  </vt:lpstr>
      <vt:lpstr>Drawbacks of Square Error Based Methods</vt:lpstr>
      <vt:lpstr>Drawback of Distance-based Methods</vt:lpstr>
      <vt:lpstr>DBSCAN – Density-Based Spatial Clustering of Applications with Noise</vt:lpstr>
      <vt:lpstr>DBSCAN</vt:lpstr>
      <vt:lpstr>DBSCAN</vt:lpstr>
      <vt:lpstr>Border &amp; Core</vt:lpstr>
      <vt:lpstr>Concepts: ε-Neighborhood</vt:lpstr>
      <vt:lpstr>Concepts: Reachability</vt:lpstr>
      <vt:lpstr>Concepts: Reachability</vt:lpstr>
      <vt:lpstr>Concepts: Connectivity</vt:lpstr>
      <vt:lpstr>Concepts: cluster &amp; noise</vt:lpstr>
      <vt:lpstr>(Indirectly) Density-reachable:</vt:lpstr>
      <vt:lpstr>DBSCAN: The Algorithm</vt:lpstr>
      <vt:lpstr>An Example</vt:lpstr>
      <vt:lpstr>DBSCAN: Determining EPS and MinPts</vt:lpstr>
      <vt:lpstr>DBSCAN: Determining EPS and MinPts</vt:lpstr>
      <vt:lpstr>DBSCAN: Determining EPS and MinPts</vt:lpstr>
      <vt:lpstr>Directly Density Reachable</vt:lpstr>
      <vt:lpstr>Density-Based Clustering: Background (II)</vt:lpstr>
      <vt:lpstr>DBSCAN</vt:lpstr>
      <vt:lpstr>DBSCAN: the Algorithm</vt:lpstr>
      <vt:lpstr>Problems of DBSCAN</vt:lpstr>
      <vt:lpstr>OPTICS:  A Cluster-ordering Method</vt:lpstr>
      <vt:lpstr>DENCLUE: Using Density Functions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485G:  Special Topics in Data Mining</dc:title>
  <dc:creator>liuj</dc:creator>
  <cp:lastModifiedBy>liuj</cp:lastModifiedBy>
  <cp:revision>10</cp:revision>
  <dcterms:created xsi:type="dcterms:W3CDTF">2016-02-09T14:40:14Z</dcterms:created>
  <dcterms:modified xsi:type="dcterms:W3CDTF">2019-02-19T15:19:07Z</dcterms:modified>
</cp:coreProperties>
</file>