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738" r:id="rId4"/>
    <p:sldMasterId id="2147483750" r:id="rId5"/>
  </p:sldMasterIdLst>
  <p:notesMasterIdLst>
    <p:notesMasterId r:id="rId84"/>
  </p:notesMasterIdLst>
  <p:handoutMasterIdLst>
    <p:handoutMasterId r:id="rId85"/>
  </p:handoutMasterIdLst>
  <p:sldIdLst>
    <p:sldId id="416" r:id="rId6"/>
    <p:sldId id="980" r:id="rId7"/>
    <p:sldId id="1254" r:id="rId8"/>
    <p:sldId id="1158" r:id="rId9"/>
    <p:sldId id="1130" r:id="rId10"/>
    <p:sldId id="1117" r:id="rId11"/>
    <p:sldId id="1131" r:id="rId12"/>
    <p:sldId id="1115" r:id="rId13"/>
    <p:sldId id="1161" r:id="rId14"/>
    <p:sldId id="1199" r:id="rId15"/>
    <p:sldId id="1200" r:id="rId16"/>
    <p:sldId id="1201" r:id="rId17"/>
    <p:sldId id="1166" r:id="rId18"/>
    <p:sldId id="1167" r:id="rId19"/>
    <p:sldId id="1168" r:id="rId20"/>
    <p:sldId id="1169" r:id="rId21"/>
    <p:sldId id="1170" r:id="rId22"/>
    <p:sldId id="1171" r:id="rId23"/>
    <p:sldId id="1174" r:id="rId24"/>
    <p:sldId id="1178" r:id="rId25"/>
    <p:sldId id="1189" r:id="rId26"/>
    <p:sldId id="1190" r:id="rId27"/>
    <p:sldId id="1188" r:id="rId28"/>
    <p:sldId id="1244" r:id="rId29"/>
    <p:sldId id="1245" r:id="rId30"/>
    <p:sldId id="1246" r:id="rId31"/>
    <p:sldId id="1247" r:id="rId32"/>
    <p:sldId id="1248" r:id="rId33"/>
    <p:sldId id="1243" r:id="rId34"/>
    <p:sldId id="1197" r:id="rId35"/>
    <p:sldId id="1198" r:id="rId36"/>
    <p:sldId id="1192" r:id="rId37"/>
    <p:sldId id="1193" r:id="rId38"/>
    <p:sldId id="1194" r:id="rId39"/>
    <p:sldId id="1195" r:id="rId40"/>
    <p:sldId id="1196" r:id="rId41"/>
    <p:sldId id="1255" r:id="rId42"/>
    <p:sldId id="1256" r:id="rId43"/>
    <p:sldId id="1257" r:id="rId44"/>
    <p:sldId id="1180" r:id="rId45"/>
    <p:sldId id="1181" r:id="rId46"/>
    <p:sldId id="1182" r:id="rId47"/>
    <p:sldId id="1183" r:id="rId48"/>
    <p:sldId id="1185" r:id="rId49"/>
    <p:sldId id="1186" r:id="rId50"/>
    <p:sldId id="1187" r:id="rId51"/>
    <p:sldId id="1258" r:id="rId52"/>
    <p:sldId id="1265" r:id="rId53"/>
    <p:sldId id="1276" r:id="rId54"/>
    <p:sldId id="1277" r:id="rId55"/>
    <p:sldId id="1267" r:id="rId56"/>
    <p:sldId id="1260" r:id="rId57"/>
    <p:sldId id="1261" r:id="rId58"/>
    <p:sldId id="1262" r:id="rId59"/>
    <p:sldId id="1263" r:id="rId60"/>
    <p:sldId id="1259" r:id="rId61"/>
    <p:sldId id="1266" r:id="rId62"/>
    <p:sldId id="1278" r:id="rId63"/>
    <p:sldId id="1264" r:id="rId64"/>
    <p:sldId id="1274" r:id="rId65"/>
    <p:sldId id="1272" r:id="rId66"/>
    <p:sldId id="1251" r:id="rId67"/>
    <p:sldId id="1249" r:id="rId68"/>
    <p:sldId id="1252" r:id="rId69"/>
    <p:sldId id="1270" r:id="rId70"/>
    <p:sldId id="1271" r:id="rId71"/>
    <p:sldId id="1285" r:id="rId72"/>
    <p:sldId id="1268" r:id="rId73"/>
    <p:sldId id="1284" r:id="rId74"/>
    <p:sldId id="1163" r:id="rId75"/>
    <p:sldId id="1164" r:id="rId76"/>
    <p:sldId id="1275" r:id="rId77"/>
    <p:sldId id="1165" r:id="rId78"/>
    <p:sldId id="1281" r:id="rId79"/>
    <p:sldId id="1282" r:id="rId80"/>
    <p:sldId id="1283" r:id="rId81"/>
    <p:sldId id="1250" r:id="rId82"/>
    <p:sldId id="1025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E77"/>
    <a:srgbClr val="C55D64"/>
    <a:srgbClr val="FF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424" autoAdjust="0"/>
  </p:normalViewPr>
  <p:slideViewPr>
    <p:cSldViewPr snapToGrid="0" snapToObjects="1"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A9F8A-66C5-47CD-8833-BC8D68FBD615}" type="slidenum">
              <a:rPr lang="en-US"/>
              <a:pPr/>
              <a:t>10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7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35C9A-69EC-467A-855F-18A03067D6EA}" type="slidenum">
              <a:rPr lang="en-US"/>
              <a:pPr/>
              <a:t>24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EEC69-6992-441D-B26F-DADBD2986E52}" type="slidenum">
              <a:rPr lang="en-US"/>
              <a:pPr/>
              <a:t>25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0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31623-F0E8-4B43-9393-CF286AD55EF7}" type="slidenum">
              <a:rPr lang="en-US"/>
              <a:pPr/>
              <a:t>26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72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1615B-00F3-4DDF-A3FD-27A961486B97}" type="slidenum">
              <a:rPr lang="en-US"/>
              <a:pPr/>
              <a:t>27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1413-16BC-4EEB-8F92-8843B4DBDB83}" type="slidenum">
              <a:rPr lang="en-US"/>
              <a:pPr/>
              <a:t>28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29949-F509-46CE-9E65-25CD6721D799}" type="slidenum">
              <a:rPr lang="en-US"/>
              <a:pPr/>
              <a:t>29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B5407-42DC-4764-A5C8-39027198840B}" type="slidenum">
              <a:rPr lang="en-US"/>
              <a:pPr/>
              <a:t>11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3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TODO: Include the math on the right. </a:t>
            </a:r>
          </a:p>
          <a:p>
            <a:r>
              <a:rPr lang="en-US" baseline="0" dirty="0" smtClean="0"/>
              <a:t>TODO: Show the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80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regular perceptron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0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2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saw with XOR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70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called feed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6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21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Make pixels </a:t>
            </a:r>
            <a:r>
              <a:rPr lang="en-US" dirty="0" err="1" smtClean="0"/>
              <a:t>greyscle</a:t>
            </a:r>
            <a:endParaRPr lang="en-US" dirty="0" smtClean="0"/>
          </a:p>
          <a:p>
            <a:r>
              <a:rPr lang="en-US" dirty="0" smtClean="0"/>
              <a:t>TODO:</a:t>
            </a:r>
            <a:r>
              <a:rPr lang="en-US" baseline="0" dirty="0" smtClean="0"/>
              <a:t> Increase size of 1</a:t>
            </a:r>
            <a:r>
              <a:rPr lang="en-US" baseline="30000" dirty="0" smtClean="0"/>
              <a:t>st</a:t>
            </a:r>
            <a:r>
              <a:rPr lang="en-US" baseline="0" dirty="0" smtClean="0"/>
              <a:t>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CF2FE-0122-4A1F-A384-F203D3DC8214}" type="slidenum">
              <a:rPr lang="en-US"/>
              <a:pPr/>
              <a:t>12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19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Make pixels </a:t>
            </a:r>
            <a:r>
              <a:rPr lang="en-US" dirty="0" err="1" smtClean="0"/>
              <a:t>greyscle</a:t>
            </a:r>
            <a:endParaRPr lang="en-US" dirty="0" smtClean="0"/>
          </a:p>
          <a:p>
            <a:r>
              <a:rPr lang="en-US" dirty="0" smtClean="0"/>
              <a:t>TODO:</a:t>
            </a:r>
            <a:r>
              <a:rPr lang="en-US" baseline="0" dirty="0" smtClean="0"/>
              <a:t> Increase size of 1</a:t>
            </a:r>
            <a:r>
              <a:rPr lang="en-US" baseline="30000" dirty="0" smtClean="0"/>
              <a:t>st</a:t>
            </a:r>
            <a:r>
              <a:rPr lang="en-US" baseline="0" dirty="0" smtClean="0"/>
              <a:t>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called feed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called feed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Cut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59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488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05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36001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1094845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66980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7805133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46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3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97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478025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34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00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57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32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3731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8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300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43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38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0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05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22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32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414587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0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7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5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4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0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36001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38470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792353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898861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109484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6698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780513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4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2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642610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3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9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51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5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D584A2-0344-4A64-85F9-86CD4928F9D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5088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>
            <a:grpSpLocks/>
          </p:cNvGrpSpPr>
          <p:nvPr userDrawn="1"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42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43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Picture 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04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F549-F879-4053-8685-4286A6313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27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17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C620-C6B9-49BD-AA1C-2FA7D4C50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42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7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5796-D054-4DD8-B5EF-73FA0ED30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4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5859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5859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6E2E-D738-4E1C-9FCE-771120A47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18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5747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61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67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23D27-44AE-1D4A-8491-6DE6BEA998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0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B205A-3110-804D-BCA5-F8244F042B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39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32D5A-8082-774C-9D29-4812EBF5DF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8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AF86C-91F6-5344-B023-7256C9BAD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13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ABEDB-4CFC-6847-9D03-9579480D8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F3CFA-B6A8-2742-B240-918F23D61C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39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49201-F89E-7B4D-A97E-1E7192B93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07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741F-EAD6-4748-BD6A-614FB90B4A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9901C-3A04-634F-B3E1-56190CCC4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6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0EE36-526D-6644-8989-4EB02D9E8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3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801EF-A2CD-0F4D-ABD3-8A65E309ED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69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443C-72BE-CF4B-ACE7-DD445CD666F8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5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5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1FB-6672-D449-BF26-4C1DC7D36F2F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07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2918-CC78-8D41-ABA1-1E8F61DC43D1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3375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68878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599B-CF4E-4745-A1C4-0A1EAD1AE797}" type="datetime1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85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3415-B2F7-814D-AB88-C1D4F5212AB3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68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B1A2-967F-EF46-A281-A64C8735F71A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3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7EFC-DC2A-4140-AA88-6404FE9C25AF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82274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37D0-81EC-E749-AA69-D8326DE4460C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66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4145878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016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7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2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63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2" r:id="rId52"/>
    <p:sldLayoutId id="2147483773" r:id="rId53"/>
    <p:sldLayoutId id="2147483774" r:id="rId54"/>
    <p:sldLayoutId id="2147483775" r:id="rId55"/>
    <p:sldLayoutId id="2147483776" r:id="rId56"/>
    <p:sldLayoutId id="2147483777" r:id="rId57"/>
    <p:sldLayoutId id="2147483778" r:id="rId58"/>
    <p:sldLayoutId id="2147483779" r:id="rId59"/>
    <p:sldLayoutId id="2147483780" r:id="rId60"/>
    <p:sldLayoutId id="2147483781" r:id="rId61"/>
    <p:sldLayoutId id="2147483782" r:id="rId62"/>
    <p:sldLayoutId id="2147483783" r:id="rId63"/>
    <p:sldLayoutId id="2147483806" r:id="rId6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ea typeface="宋体" pitchFamily="2" charset="-122"/>
              </a:defRPr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3C8A92B3-C588-4B17-81E3-2FFE229700D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96" name="Rectangle 40"/>
          <p:cNvSpPr>
            <a:spLocks noChangeArrowheads="1"/>
          </p:cNvSpPr>
          <p:nvPr userDrawn="1"/>
        </p:nvSpPr>
        <p:spPr bwMode="auto">
          <a:xfrm>
            <a:off x="76200" y="1371600"/>
            <a:ext cx="8991600" cy="76200"/>
          </a:xfrm>
          <a:prstGeom prst="rect">
            <a:avLst/>
          </a:prstGeom>
          <a:gradFill rotWithShape="1">
            <a:gsLst>
              <a:gs pos="0">
                <a:srgbClr val="333399">
                  <a:alpha val="94000"/>
                </a:srgbClr>
              </a:gs>
              <a:gs pos="100000">
                <a:srgbClr val="333399">
                  <a:gamma/>
                  <a:shade val="25490"/>
                  <a:invGamma/>
                  <a:alpha val="3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600">
          <a:solidFill>
            <a:srgbClr val="3366FF"/>
          </a:solidFill>
          <a:latin typeface="+mn-lt"/>
        </a:defRPr>
      </a:lvl2pPr>
      <a:lvl3pPr marL="987425" indent="-293688" algn="l" rtl="0" fontAlgn="base">
        <a:spcBef>
          <a:spcPct val="3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400">
          <a:solidFill>
            <a:srgbClr val="669900"/>
          </a:solidFill>
          <a:latin typeface="+mn-lt"/>
        </a:defRPr>
      </a:lvl3pPr>
      <a:lvl4pPr marL="1281113" indent="-292100" algn="l" rtl="0" fontAlgn="base"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rgbClr val="333399"/>
          </a:solidFill>
          <a:latin typeface="+mn-lt"/>
        </a:defRPr>
      </a:lvl4pPr>
      <a:lvl5pPr marL="15986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5pPr>
      <a:lvl6pPr marL="20558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6pPr>
      <a:lvl7pPr marL="25130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7pPr>
      <a:lvl8pPr marL="29702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8pPr>
      <a:lvl9pPr marL="34274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7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2FDB50E5-E1D8-5A4D-8102-F1430BFB9E4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1242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24200" y="0"/>
            <a:ext cx="6019800" cy="1417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142836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9493-8D72-7745-A3DC-04B5A9850C8F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6997-4F5F-5A42-B306-795126905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6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2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2" r:id="rId25"/>
    <p:sldLayoutId id="2147483803" r:id="rId26"/>
    <p:sldLayoutId id="2147483804" r:id="rId27"/>
    <p:sldLayoutId id="2147483805" r:id="rId2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4.jpeg"/><Relationship Id="rId5" Type="http://schemas.openxmlformats.org/officeDocument/2006/relationships/hyperlink" Target="http://www.soundonsound.com/sos/apr04/images/fig08xor.l.jp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wmf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9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9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9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9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89" y="2136803"/>
            <a:ext cx="7444275" cy="20892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Neural Networks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39922" y="4802334"/>
            <a:ext cx="3481897" cy="108191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Matt Gormley</a:t>
            </a:r>
          </a:p>
          <a:p>
            <a:pPr algn="r"/>
            <a:r>
              <a:rPr lang="en-US" dirty="0">
                <a:solidFill>
                  <a:srgbClr val="000000"/>
                </a:solidFill>
              </a:rPr>
              <a:t>Lecture </a:t>
            </a:r>
            <a:r>
              <a:rPr lang="en-US" dirty="0" smtClean="0">
                <a:solidFill>
                  <a:srgbClr val="000000"/>
                </a:solidFill>
              </a:rPr>
              <a:t>15</a:t>
            </a:r>
            <a:endParaRPr lang="en-US" dirty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October 19, 2016</a:t>
            </a:r>
          </a:p>
          <a:p>
            <a:pPr algn="r"/>
            <a:endParaRPr lang="en-US" dirty="0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9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7940631" y="512249"/>
            <a:ext cx="42692" cy="5848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33645" y="2027652"/>
            <a:ext cx="8356875" cy="3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Subtitle 5"/>
          <p:cNvSpPr txBox="1">
            <a:spLocks/>
          </p:cNvSpPr>
          <p:nvPr/>
        </p:nvSpPr>
        <p:spPr>
          <a:xfrm>
            <a:off x="227109" y="4912047"/>
            <a:ext cx="3481897" cy="1081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 smtClean="0"/>
              <a:t>Readings:</a:t>
            </a:r>
          </a:p>
          <a:p>
            <a:pPr algn="l"/>
            <a:r>
              <a:rPr lang="nl-NL" sz="1500" dirty="0" smtClean="0"/>
              <a:t>Bishop </a:t>
            </a:r>
            <a:r>
              <a:rPr lang="nl-NL" sz="1500" dirty="0" err="1" smtClean="0"/>
              <a:t>Ch</a:t>
            </a:r>
            <a:r>
              <a:rPr lang="nl-NL" sz="1500" dirty="0" smtClean="0"/>
              <a:t>. 5</a:t>
            </a:r>
          </a:p>
          <a:p>
            <a:pPr algn="l"/>
            <a:r>
              <a:rPr lang="en-US" sz="1500" dirty="0" smtClean="0"/>
              <a:t>Murphy Ch. 16.5, Ch. 28</a:t>
            </a:r>
          </a:p>
          <a:p>
            <a:pPr algn="l"/>
            <a:r>
              <a:rPr lang="en-US" sz="1500" dirty="0" smtClean="0"/>
              <a:t>Mitchell Ch. 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5663" y="1291294"/>
            <a:ext cx="7340526" cy="70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10-601B Introduction to Machine Learning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775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Learning highly non-linear functions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f: X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Y</a:t>
            </a:r>
          </a:p>
          <a:p>
            <a:r>
              <a:rPr lang="en-US"/>
              <a:t>f might be non-linear function</a:t>
            </a:r>
          </a:p>
          <a:p>
            <a:r>
              <a:rPr lang="en-US"/>
              <a:t>X (vector of) continuous and/or discrete vars</a:t>
            </a:r>
          </a:p>
          <a:p>
            <a:r>
              <a:rPr lang="en-US"/>
              <a:t>Y (vector of) continuous and/or discrete vars</a:t>
            </a:r>
          </a:p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55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5763"/>
            <a:ext cx="41148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5717" name="Picture 5" descr="XOR_probl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84650"/>
            <a:ext cx="2590800" cy="22923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1516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The XOR gate</a:t>
            </a:r>
          </a:p>
        </p:txBody>
      </p:sp>
      <p:pic>
        <p:nvPicPr>
          <p:cNvPr id="755719" name="Picture 7" descr="Fig 08 - XO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429000"/>
            <a:ext cx="914400" cy="608013"/>
          </a:xfrm>
          <a:prstGeom prst="rect">
            <a:avLst/>
          </a:prstGeom>
          <a:noFill/>
        </p:spPr>
      </p:pic>
      <p:sp>
        <p:nvSpPr>
          <p:cNvPr id="755720" name="Text Box 8"/>
          <p:cNvSpPr txBox="1">
            <a:spLocks noChangeArrowheads="1"/>
          </p:cNvSpPr>
          <p:nvPr/>
        </p:nvSpPr>
        <p:spPr bwMode="auto">
          <a:xfrm>
            <a:off x="4960938" y="3581400"/>
            <a:ext cx="2068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24240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Perceptron and Neural Nets</a:t>
            </a:r>
          </a:p>
        </p:txBody>
      </p:sp>
      <p:sp>
        <p:nvSpPr>
          <p:cNvPr id="7567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From biological neuron to artificial neuron (perceptron)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Activation function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Artificial neuron networks</a:t>
            </a:r>
          </a:p>
          <a:p>
            <a:pPr lvl="1"/>
            <a:r>
              <a:rPr lang="en-US"/>
              <a:t>supervised learning</a:t>
            </a:r>
          </a:p>
          <a:p>
            <a:pPr lvl="1"/>
            <a:r>
              <a:rPr lang="en-US"/>
              <a:t>gradient descent</a:t>
            </a:r>
          </a:p>
          <a:p>
            <a:endParaRPr lang="en-US" sz="20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03833"/>
              </p:ext>
            </p:extLst>
          </p:nvPr>
        </p:nvGraphicFramePr>
        <p:xfrm>
          <a:off x="609600" y="2036640"/>
          <a:ext cx="35052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Picture" r:id="rId4" imgW="4594320" imgH="1935000" progId="Word.Picture.8">
                  <p:embed/>
                </p:oleObj>
              </mc:Choice>
              <mc:Fallback>
                <p:oleObj name="Picture" r:id="rId4" imgW="4594320" imgH="1935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36640"/>
                        <a:ext cx="35052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6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3519"/>
              </p:ext>
            </p:extLst>
          </p:nvPr>
        </p:nvGraphicFramePr>
        <p:xfrm>
          <a:off x="5257800" y="1956390"/>
          <a:ext cx="335280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Picture" r:id="rId6" imgW="3714840" imgH="1828800" progId="Word.Picture.8">
                  <p:embed/>
                </p:oleObj>
              </mc:Choice>
              <mc:Fallback>
                <p:oleObj name="Picture" r:id="rId6" imgW="371484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56390"/>
                        <a:ext cx="3352800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2" name="AutoShape 6"/>
          <p:cNvSpPr>
            <a:spLocks noChangeArrowheads="1"/>
          </p:cNvSpPr>
          <p:nvPr/>
        </p:nvSpPr>
        <p:spPr bwMode="auto">
          <a:xfrm>
            <a:off x="4419600" y="271839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3669323"/>
            <a:ext cx="7162800" cy="1252537"/>
            <a:chOff x="480" y="2208"/>
            <a:chExt cx="4512" cy="789"/>
          </a:xfrm>
        </p:grpSpPr>
        <p:graphicFrame>
          <p:nvGraphicFramePr>
            <p:cNvPr id="756744" name="Object 8"/>
            <p:cNvGraphicFramePr>
              <a:graphicFrameLocks noChangeAspect="1"/>
            </p:cNvGraphicFramePr>
            <p:nvPr/>
          </p:nvGraphicFramePr>
          <p:xfrm>
            <a:off x="480" y="2401"/>
            <a:ext cx="75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4" name="Equation" r:id="rId8" imgW="774360" imgH="507960" progId="Equation.3">
                    <p:embed/>
                  </p:oleObj>
                </mc:Choice>
                <mc:Fallback>
                  <p:oleObj name="Equation" r:id="rId8" imgW="774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401"/>
                          <a:ext cx="75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6745" name="Object 9"/>
            <p:cNvGraphicFramePr>
              <a:graphicFrameLocks noChangeAspect="1"/>
            </p:cNvGraphicFramePr>
            <p:nvPr/>
          </p:nvGraphicFramePr>
          <p:xfrm>
            <a:off x="1826" y="2435"/>
            <a:ext cx="1175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" name="Equation" r:id="rId10" imgW="1244520" imgH="482400" progId="Equation.3">
                    <p:embed/>
                  </p:oleObj>
                </mc:Choice>
                <mc:Fallback>
                  <p:oleObj name="Equation" r:id="rId10" imgW="1244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2435"/>
                          <a:ext cx="1175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56746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128" y="2208"/>
              <a:ext cx="864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6747" name="AutoShape 11"/>
            <p:cNvSpPr>
              <a:spLocks noChangeArrowheads="1"/>
            </p:cNvSpPr>
            <p:nvPr/>
          </p:nvSpPr>
          <p:spPr bwMode="auto">
            <a:xfrm>
              <a:off x="3456" y="2592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6748" name="Object 12"/>
          <p:cNvGraphicFramePr>
            <a:graphicFrameLocks noChangeAspect="1"/>
          </p:cNvGraphicFramePr>
          <p:nvPr/>
        </p:nvGraphicFramePr>
        <p:xfrm>
          <a:off x="5791200" y="5268913"/>
          <a:ext cx="253206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Picture" r:id="rId13" imgW="4229280" imgH="2400480" progId="Word.Picture.8">
                  <p:embed/>
                </p:oleObj>
              </mc:Choice>
              <mc:Fallback>
                <p:oleObj name="Picture" r:id="rId13" imgW="4229280" imgH="24004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68913"/>
                        <a:ext cx="2532063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0556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Connectionist Models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Consider humans:</a:t>
            </a:r>
          </a:p>
          <a:p>
            <a:pPr lvl="1"/>
            <a:r>
              <a:rPr lang="en-US"/>
              <a:t>Neuron switching time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0.001 second</a:t>
            </a:r>
          </a:p>
          <a:p>
            <a:pPr lvl="1"/>
            <a:r>
              <a:rPr lang="en-US"/>
              <a:t>Number of neurons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10</a:t>
            </a:r>
            <a:r>
              <a:rPr lang="en-US" baseline="30000"/>
              <a:t>10</a:t>
            </a:r>
          </a:p>
          <a:p>
            <a:pPr lvl="1"/>
            <a:r>
              <a:rPr lang="en-US"/>
              <a:t>Connections per neuron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10</a:t>
            </a:r>
            <a:r>
              <a:rPr lang="en-US" baseline="30000"/>
              <a:t>4-5</a:t>
            </a:r>
          </a:p>
          <a:p>
            <a:pPr lvl="1"/>
            <a:r>
              <a:rPr lang="en-US"/>
              <a:t>Scene recognition time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0.1 second</a:t>
            </a:r>
          </a:p>
          <a:p>
            <a:pPr lvl="1"/>
            <a:r>
              <a:rPr lang="en-US"/>
              <a:t>100 inference steps doesn't seem like enough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	 much parallel computation</a:t>
            </a:r>
          </a:p>
          <a:p>
            <a:r>
              <a:rPr lang="en-US"/>
              <a:t>Properties of artificial neural nets (ANN)</a:t>
            </a:r>
          </a:p>
          <a:p>
            <a:pPr lvl="1"/>
            <a:r>
              <a:rPr lang="en-US"/>
              <a:t>Many neuron-like threshold switching units</a:t>
            </a:r>
          </a:p>
          <a:p>
            <a:pPr lvl="1"/>
            <a:r>
              <a:rPr lang="en-US"/>
              <a:t>Many weighted interconnections among units</a:t>
            </a:r>
          </a:p>
          <a:p>
            <a:pPr lvl="1"/>
            <a:r>
              <a:rPr lang="en-US"/>
              <a:t>Highly parallel, distributed processes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5776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08163"/>
            <a:ext cx="4038600" cy="2306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79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everyone talking </a:t>
            </a:r>
            <a:br>
              <a:rPr lang="en-US" dirty="0" smtClean="0"/>
            </a:br>
            <a:r>
              <a:rPr lang="en-US" dirty="0" smtClean="0"/>
              <a:t>about Deep Learning?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453" y="1600200"/>
            <a:ext cx="730715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Because a lot of money is invested in it…</a:t>
            </a:r>
          </a:p>
          <a:p>
            <a:pPr lvl="1"/>
            <a:r>
              <a:rPr lang="en-US" dirty="0" err="1" smtClean="0"/>
              <a:t>DeepMind</a:t>
            </a:r>
            <a:r>
              <a:rPr lang="en-US" dirty="0" smtClean="0"/>
              <a:t>:  Acquired by Google for </a:t>
            </a:r>
            <a:r>
              <a:rPr lang="en-US" b="1" dirty="0" smtClean="0"/>
              <a:t>$400 million</a:t>
            </a:r>
          </a:p>
          <a:p>
            <a:pPr lvl="1"/>
            <a:r>
              <a:rPr lang="en-US" dirty="0" err="1" smtClean="0"/>
              <a:t>DNNResearch</a:t>
            </a:r>
            <a:r>
              <a:rPr lang="en-US" dirty="0" smtClean="0"/>
              <a:t>:  </a:t>
            </a:r>
            <a:r>
              <a:rPr lang="en-US" b="1" dirty="0" smtClean="0"/>
              <a:t>Three person startup </a:t>
            </a:r>
            <a:r>
              <a:rPr lang="en-US" dirty="0" smtClean="0"/>
              <a:t>(including Geoff Hinton) </a:t>
            </a:r>
            <a:r>
              <a:rPr lang="en-US" dirty="0"/>
              <a:t>acquired </a:t>
            </a:r>
            <a:r>
              <a:rPr lang="en-US" dirty="0" smtClean="0"/>
              <a:t>by Google for unknown price tag</a:t>
            </a:r>
          </a:p>
          <a:p>
            <a:pPr lvl="1"/>
            <a:r>
              <a:rPr lang="en-US" dirty="0" err="1" smtClean="0"/>
              <a:t>Enlitic</a:t>
            </a:r>
            <a:r>
              <a:rPr lang="en-US" dirty="0" smtClean="0"/>
              <a:t>, Ersatz, </a:t>
            </a:r>
            <a:r>
              <a:rPr lang="en-US" dirty="0" err="1" smtClean="0"/>
              <a:t>MetaMind</a:t>
            </a:r>
            <a:r>
              <a:rPr lang="en-US" dirty="0" smtClean="0"/>
              <a:t>, </a:t>
            </a:r>
            <a:r>
              <a:rPr lang="en-US" dirty="0" err="1" smtClean="0"/>
              <a:t>Nervana</a:t>
            </a:r>
            <a:r>
              <a:rPr lang="en-US" dirty="0" smtClean="0"/>
              <a:t>, Skylab: </a:t>
            </a:r>
            <a:br>
              <a:rPr lang="en-US" dirty="0" smtClean="0"/>
            </a:br>
            <a:r>
              <a:rPr lang="en-US" dirty="0" smtClean="0"/>
              <a:t>Deep Learning startups commanding </a:t>
            </a:r>
            <a:r>
              <a:rPr lang="en-US" b="1" dirty="0" smtClean="0"/>
              <a:t>millions of VC dollars</a:t>
            </a:r>
          </a:p>
          <a:p>
            <a:r>
              <a:rPr lang="en-US" dirty="0" smtClean="0"/>
              <a:t>Because it made the </a:t>
            </a:r>
            <a:r>
              <a:rPr lang="en-US" b="1" dirty="0" smtClean="0"/>
              <a:t>front page </a:t>
            </a:r>
            <a:r>
              <a:rPr lang="en-US" dirty="0" smtClean="0"/>
              <a:t>of the New York Times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22" y="5984577"/>
            <a:ext cx="2906430" cy="74354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27" y="2208068"/>
            <a:ext cx="1653682" cy="659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227" y="3190248"/>
            <a:ext cx="1653681" cy="930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227" y="4402713"/>
            <a:ext cx="1653682" cy="5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everyone talking </a:t>
            </a:r>
            <a:br>
              <a:rPr lang="en-US" dirty="0"/>
            </a:br>
            <a:r>
              <a:rPr lang="en-US" dirty="0"/>
              <a:t>about Deep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48" y="1600201"/>
            <a:ext cx="6913952" cy="2448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Deep </a:t>
            </a:r>
            <a:r>
              <a:rPr lang="en-US" dirty="0" smtClean="0"/>
              <a:t>learning: </a:t>
            </a:r>
          </a:p>
          <a:p>
            <a:pPr lvl="1"/>
            <a:r>
              <a:rPr lang="en-US" dirty="0" smtClean="0"/>
              <a:t>Has won numerous </a:t>
            </a:r>
            <a:r>
              <a:rPr lang="en-US" dirty="0"/>
              <a:t>pattern recognition competitions</a:t>
            </a:r>
          </a:p>
          <a:p>
            <a:pPr lvl="1"/>
            <a:r>
              <a:rPr lang="en-US" dirty="0" smtClean="0"/>
              <a:t>Does so </a:t>
            </a:r>
            <a:r>
              <a:rPr lang="en-US" dirty="0"/>
              <a:t>with minimal feature </a:t>
            </a:r>
            <a:r>
              <a:rPr lang="en-US" dirty="0" smtClean="0"/>
              <a:t>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309" y="1633450"/>
            <a:ext cx="1584233" cy="4109200"/>
            <a:chOff x="205309" y="1633450"/>
            <a:chExt cx="1584233" cy="4109200"/>
          </a:xfrm>
        </p:grpSpPr>
        <p:sp>
          <p:nvSpPr>
            <p:cNvPr id="23" name="Oval 22"/>
            <p:cNvSpPr/>
            <p:nvPr/>
          </p:nvSpPr>
          <p:spPr>
            <a:xfrm>
              <a:off x="492527" y="1724105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6784" y="2650838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3" idx="4"/>
              <a:endCxn id="26" idx="0"/>
            </p:cNvCxnSpPr>
            <p:nvPr/>
          </p:nvCxnSpPr>
          <p:spPr>
            <a:xfrm flipH="1">
              <a:off x="421705" y="1979028"/>
              <a:ext cx="195743" cy="671810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67607" y="3508479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6" idx="4"/>
              <a:endCxn id="29" idx="0"/>
            </p:cNvCxnSpPr>
            <p:nvPr/>
          </p:nvCxnSpPr>
          <p:spPr>
            <a:xfrm>
              <a:off x="421705" y="2905761"/>
              <a:ext cx="70823" cy="602718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3603" y="1633450"/>
              <a:ext cx="97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1960s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523" y="2555369"/>
              <a:ext cx="97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1980s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5309" y="4535252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29" idx="4"/>
              <a:endCxn id="34" idx="0"/>
            </p:cNvCxnSpPr>
            <p:nvPr/>
          </p:nvCxnSpPr>
          <p:spPr>
            <a:xfrm flipH="1">
              <a:off x="330230" y="3763402"/>
              <a:ext cx="162298" cy="771850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67274" y="3394478"/>
              <a:ext cx="97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1990s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1380" y="4434413"/>
              <a:ext cx="1378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2006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81267" y="5474157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34" idx="4"/>
              <a:endCxn id="42" idx="0"/>
            </p:cNvCxnSpPr>
            <p:nvPr/>
          </p:nvCxnSpPr>
          <p:spPr>
            <a:xfrm>
              <a:off x="330230" y="4790175"/>
              <a:ext cx="175958" cy="683982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7078" y="5373318"/>
              <a:ext cx="777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1925248" y="4049096"/>
            <a:ext cx="6913952" cy="2411367"/>
          </a:xfrm>
          <a:prstGeom prst="rect">
            <a:avLst/>
          </a:prstGeom>
          <a:solidFill>
            <a:srgbClr val="558E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This wasn’t always the case!</a:t>
            </a:r>
          </a:p>
          <a:p>
            <a:pPr marL="0" lvl="1" indent="0">
              <a:buNone/>
            </a:pPr>
            <a:r>
              <a:rPr lang="en-US" dirty="0"/>
              <a:t>Since 1980s: </a:t>
            </a:r>
            <a:r>
              <a:rPr lang="en-US" dirty="0" smtClean="0"/>
              <a:t> </a:t>
            </a:r>
            <a:r>
              <a:rPr lang="en-US" dirty="0"/>
              <a:t>Form of models hasn’t changed much, </a:t>
            </a:r>
            <a:br>
              <a:rPr lang="en-US" dirty="0"/>
            </a:br>
            <a:r>
              <a:rPr lang="en-US" dirty="0"/>
              <a:t>but lots of new </a:t>
            </a:r>
            <a:r>
              <a:rPr lang="en-US" dirty="0" smtClean="0"/>
              <a:t>tricks…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hidden </a:t>
            </a:r>
            <a:r>
              <a:rPr lang="en-US" dirty="0" smtClean="0"/>
              <a:t>units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(online) optimization</a:t>
            </a:r>
          </a:p>
          <a:p>
            <a:pPr lvl="1"/>
            <a:r>
              <a:rPr lang="en-US" dirty="0" smtClean="0"/>
              <a:t>New nonlinear functions (</a:t>
            </a:r>
            <a:r>
              <a:rPr lang="en-US" dirty="0" err="1" smtClean="0"/>
              <a:t>ReLUs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 </a:t>
            </a:r>
            <a:r>
              <a:rPr lang="en-US" dirty="0"/>
              <a:t>computers (CPUs and GPUs)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92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47941" y="1797444"/>
            <a:ext cx="3407157" cy="1611140"/>
            <a:chOff x="4847941" y="1797444"/>
            <a:chExt cx="3407157" cy="16111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7941" y="2224285"/>
              <a:ext cx="888224" cy="118429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19158" y="2224285"/>
              <a:ext cx="897419" cy="11842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0714" y="2224285"/>
              <a:ext cx="888224" cy="118429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847941" y="1797444"/>
              <a:ext cx="88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Face</a:t>
              </a:r>
              <a:endParaRPr lang="en-US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88565" y="1797444"/>
              <a:ext cx="88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Face</a:t>
              </a:r>
              <a:endParaRPr lang="en-US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0714" y="1797444"/>
              <a:ext cx="123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Not a face</a:t>
              </a:r>
              <a:endParaRPr lang="en-US" i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10409" y="4154658"/>
            <a:ext cx="36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r>
              <a:rPr lang="en-US" dirty="0" smtClean="0"/>
              <a:t>: Linear regression, Logistic regression, Neural Network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47941" y="5508100"/>
            <a:ext cx="36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r>
              <a:rPr lang="en-US" dirty="0" smtClean="0"/>
              <a:t>: Mean-squared error, Cross Entropy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  <p:sp>
        <p:nvSpPr>
          <p:cNvPr id="23" name="Rectangle 26"/>
          <p:cNvSpPr/>
          <p:nvPr/>
        </p:nvSpPr>
        <p:spPr>
          <a:xfrm>
            <a:off x="-692776" y="-461797"/>
            <a:ext cx="10584076" cy="7824887"/>
          </a:xfrm>
          <a:custGeom>
            <a:avLst/>
            <a:gdLst/>
            <a:ahLst/>
            <a:cxnLst/>
            <a:rect l="l" t="t" r="r" b="b"/>
            <a:pathLst>
              <a:path w="10584076" h="7824887">
                <a:moveTo>
                  <a:pt x="8813649" y="5745981"/>
                </a:moveTo>
                <a:cubicBezTo>
                  <a:pt x="8183052" y="5745981"/>
                  <a:pt x="7671852" y="5968581"/>
                  <a:pt x="7671852" y="6243171"/>
                </a:cubicBezTo>
                <a:cubicBezTo>
                  <a:pt x="7671852" y="6517761"/>
                  <a:pt x="8183052" y="6740361"/>
                  <a:pt x="8813649" y="6740361"/>
                </a:cubicBezTo>
                <a:cubicBezTo>
                  <a:pt x="9444246" y="6740361"/>
                  <a:pt x="9955446" y="6517761"/>
                  <a:pt x="9955446" y="6243171"/>
                </a:cubicBezTo>
                <a:cubicBezTo>
                  <a:pt x="9955446" y="5968581"/>
                  <a:pt x="9444246" y="5745981"/>
                  <a:pt x="8813649" y="5745981"/>
                </a:cubicBezTo>
                <a:close/>
                <a:moveTo>
                  <a:pt x="3342003" y="4438200"/>
                </a:moveTo>
                <a:cubicBezTo>
                  <a:pt x="2899168" y="4438200"/>
                  <a:pt x="2540179" y="4678213"/>
                  <a:pt x="2540179" y="4974283"/>
                </a:cubicBezTo>
                <a:cubicBezTo>
                  <a:pt x="2540179" y="5270353"/>
                  <a:pt x="2899168" y="5510366"/>
                  <a:pt x="3342003" y="5510366"/>
                </a:cubicBezTo>
                <a:cubicBezTo>
                  <a:pt x="3784838" y="5510366"/>
                  <a:pt x="4143827" y="5270353"/>
                  <a:pt x="4143827" y="4974283"/>
                </a:cubicBezTo>
                <a:cubicBezTo>
                  <a:pt x="4143827" y="4678213"/>
                  <a:pt x="3784838" y="4438200"/>
                  <a:pt x="3342003" y="4438200"/>
                </a:cubicBezTo>
                <a:close/>
                <a:moveTo>
                  <a:pt x="0" y="0"/>
                </a:moveTo>
                <a:lnTo>
                  <a:pt x="10584076" y="0"/>
                </a:lnTo>
                <a:lnTo>
                  <a:pt x="10584076" y="7824887"/>
                </a:lnTo>
                <a:lnTo>
                  <a:pt x="0" y="7824887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3445110" y="563183"/>
            <a:ext cx="5255962" cy="97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/>
              <a:t>Gradients</a:t>
            </a:r>
            <a:endParaRPr lang="en-US" sz="4000" dirty="0"/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3445110" y="1662545"/>
            <a:ext cx="5255962" cy="2964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Backpropagation</a:t>
            </a:r>
            <a:r>
              <a:rPr lang="en-US" dirty="0" smtClean="0"/>
              <a:t> </a:t>
            </a:r>
            <a:r>
              <a:rPr lang="en-US" dirty="0"/>
              <a:t>can compute this gradient!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it’s a </a:t>
            </a:r>
            <a:r>
              <a:rPr lang="en-US" b="1" dirty="0"/>
              <a:t>special case of a more general algorithm </a:t>
            </a:r>
            <a:r>
              <a:rPr lang="en-US" dirty="0"/>
              <a:t>called reverse-mode </a:t>
            </a:r>
            <a:r>
              <a:rPr lang="en-US" dirty="0" smtClean="0"/>
              <a:t>automatic differentiation that </a:t>
            </a:r>
            <a:r>
              <a:rPr lang="en-US" dirty="0"/>
              <a:t>can compute the gradient of any differentiable function efficiently!</a:t>
            </a:r>
          </a:p>
        </p:txBody>
      </p:sp>
      <p:sp>
        <p:nvSpPr>
          <p:cNvPr id="28" name="Bent-Up Arrow 27"/>
          <p:cNvSpPr/>
          <p:nvPr/>
        </p:nvSpPr>
        <p:spPr>
          <a:xfrm rot="5400000">
            <a:off x="5255554" y="4887896"/>
            <a:ext cx="1182516" cy="1097029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  <p:sp>
        <p:nvSpPr>
          <p:cNvPr id="23" name="Rectangle 26"/>
          <p:cNvSpPr/>
          <p:nvPr/>
        </p:nvSpPr>
        <p:spPr>
          <a:xfrm>
            <a:off x="-692776" y="-461797"/>
            <a:ext cx="10584076" cy="7824887"/>
          </a:xfrm>
          <a:custGeom>
            <a:avLst/>
            <a:gdLst/>
            <a:ahLst/>
            <a:cxnLst/>
            <a:rect l="l" t="t" r="r" b="b"/>
            <a:pathLst>
              <a:path w="10584076" h="7824887">
                <a:moveTo>
                  <a:pt x="8813649" y="5745981"/>
                </a:moveTo>
                <a:cubicBezTo>
                  <a:pt x="8183052" y="5745981"/>
                  <a:pt x="7671852" y="5968581"/>
                  <a:pt x="7671852" y="6243171"/>
                </a:cubicBezTo>
                <a:cubicBezTo>
                  <a:pt x="7671852" y="6517761"/>
                  <a:pt x="8183052" y="6740361"/>
                  <a:pt x="8813649" y="6740361"/>
                </a:cubicBezTo>
                <a:cubicBezTo>
                  <a:pt x="9444246" y="6740361"/>
                  <a:pt x="9955446" y="6517761"/>
                  <a:pt x="9955446" y="6243171"/>
                </a:cubicBezTo>
                <a:cubicBezTo>
                  <a:pt x="9955446" y="5968581"/>
                  <a:pt x="9444246" y="5745981"/>
                  <a:pt x="8813649" y="5745981"/>
                </a:cubicBezTo>
                <a:close/>
                <a:moveTo>
                  <a:pt x="3342003" y="4438200"/>
                </a:moveTo>
                <a:cubicBezTo>
                  <a:pt x="2899168" y="4438200"/>
                  <a:pt x="2540179" y="4678213"/>
                  <a:pt x="2540179" y="4974283"/>
                </a:cubicBezTo>
                <a:cubicBezTo>
                  <a:pt x="2540179" y="5270353"/>
                  <a:pt x="2899168" y="5510366"/>
                  <a:pt x="3342003" y="5510366"/>
                </a:cubicBezTo>
                <a:cubicBezTo>
                  <a:pt x="3784838" y="5510366"/>
                  <a:pt x="4143827" y="5270353"/>
                  <a:pt x="4143827" y="4974283"/>
                </a:cubicBezTo>
                <a:cubicBezTo>
                  <a:pt x="4143827" y="4678213"/>
                  <a:pt x="3784838" y="4438200"/>
                  <a:pt x="3342003" y="4438200"/>
                </a:cubicBezTo>
                <a:close/>
                <a:moveTo>
                  <a:pt x="0" y="0"/>
                </a:moveTo>
                <a:lnTo>
                  <a:pt x="10584076" y="0"/>
                </a:lnTo>
                <a:lnTo>
                  <a:pt x="10584076" y="7824887"/>
                </a:lnTo>
                <a:lnTo>
                  <a:pt x="0" y="7824887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737892" y="563183"/>
            <a:ext cx="7963180" cy="97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/>
              <a:t>Goals for Today’s Lecture</a:t>
            </a:r>
            <a:endParaRPr lang="en-US" sz="4000" dirty="0"/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737892" y="1662546"/>
            <a:ext cx="7963180" cy="17699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US" dirty="0" smtClean="0"/>
              <a:t>Explore a </a:t>
            </a:r>
            <a:r>
              <a:rPr lang="en-US" b="1" dirty="0" smtClean="0"/>
              <a:t>new class of decision functions </a:t>
            </a:r>
            <a:br>
              <a:rPr lang="en-US" b="1" dirty="0" smtClean="0"/>
            </a:br>
            <a:r>
              <a:rPr lang="en-US" dirty="0" smtClean="0"/>
              <a:t>(Neural Networks)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Consider </a:t>
            </a:r>
            <a:r>
              <a:rPr lang="en-US" b="1" dirty="0" smtClean="0"/>
              <a:t>variants of this recipe </a:t>
            </a:r>
            <a:r>
              <a:rPr lang="en-US" dirty="0" smtClean="0"/>
              <a:t>for training</a:t>
            </a:r>
          </a:p>
          <a:p>
            <a:pPr marL="514350" indent="-514350">
              <a:buFont typeface="Arial"/>
              <a:buAutoNum type="arabicPeriod"/>
            </a:pPr>
            <a:endParaRPr lang="en-US" dirty="0"/>
          </a:p>
        </p:txBody>
      </p:sp>
      <p:sp>
        <p:nvSpPr>
          <p:cNvPr id="26" name="Bent-Up Arrow 25"/>
          <p:cNvSpPr/>
          <p:nvPr/>
        </p:nvSpPr>
        <p:spPr>
          <a:xfrm rot="5400000" flipV="1">
            <a:off x="3904542" y="3617706"/>
            <a:ext cx="1182516" cy="1272379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Decision Functions</a:t>
            </a:r>
            <a:endParaRPr lang="en-US" dirty="0"/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4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7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8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1" y="1564640"/>
            <a:ext cx="3596640" cy="10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4960" y="2720826"/>
            <a:ext cx="3749040" cy="3592661"/>
            <a:chOff x="5394960" y="2720826"/>
            <a:chExt cx="3749040" cy="3592661"/>
          </a:xfrm>
        </p:grpSpPr>
        <p:sp>
          <p:nvSpPr>
            <p:cNvPr id="28" name="Rectangle 27"/>
            <p:cNvSpPr/>
            <p:nvPr/>
          </p:nvSpPr>
          <p:spPr>
            <a:xfrm>
              <a:off x="5394960" y="2720826"/>
              <a:ext cx="3749040" cy="3592661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688504" y="2941092"/>
              <a:ext cx="3407157" cy="1611140"/>
              <a:chOff x="4847941" y="1797444"/>
              <a:chExt cx="3407157" cy="161114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7941" y="2224285"/>
                <a:ext cx="888224" cy="118429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9158" y="2224285"/>
                <a:ext cx="897419" cy="118429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0714" y="2224285"/>
                <a:ext cx="888224" cy="1184299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4847941" y="1797444"/>
                <a:ext cx="88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Face</a:t>
                </a:r>
                <a:endParaRPr lang="en-US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88565" y="1797444"/>
                <a:ext cx="88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Face</a:t>
                </a:r>
                <a:endParaRPr lang="en-US" i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20714" y="1797444"/>
                <a:ext cx="1234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Not a face</a:t>
                </a:r>
                <a:endParaRPr lang="en-US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5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94960" y="2720826"/>
            <a:ext cx="3749040" cy="363552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6" name="Group 55"/>
          <p:cNvGrpSpPr/>
          <p:nvPr/>
        </p:nvGrpSpPr>
        <p:grpSpPr>
          <a:xfrm>
            <a:off x="5825054" y="2941092"/>
            <a:ext cx="3407157" cy="461665"/>
            <a:chOff x="4847941" y="1797444"/>
            <a:chExt cx="340715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4847941" y="1797444"/>
              <a:ext cx="888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88565" y="1797444"/>
              <a:ext cx="888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20714" y="1797444"/>
              <a:ext cx="1234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5714043" y="3474281"/>
            <a:ext cx="274320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03603" y="3475866"/>
            <a:ext cx="27432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56158" y="3456423"/>
            <a:ext cx="274320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045718" y="3458008"/>
            <a:ext cx="274320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71369" y="345642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160929" y="3458008"/>
            <a:ext cx="27432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713278" y="4990951"/>
            <a:ext cx="606760" cy="724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320038" y="4990951"/>
            <a:ext cx="11152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320038" y="4191957"/>
            <a:ext cx="0" cy="798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401561" y="5126605"/>
            <a:ext cx="8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8011787" y="4529286"/>
            <a:ext cx="8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6959701" y="4000225"/>
            <a:ext cx="8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4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9" name="AutoShape 3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77220" name="AutoShape 4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21" name="AutoShape 5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7222" name="AutoShape 6"/>
          <p:cNvCxnSpPr>
            <a:cxnSpLocks noChangeShapeType="1"/>
            <a:stCxn id="777219" idx="6"/>
            <a:endCxn id="777262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3" name="AutoShape 7"/>
          <p:cNvCxnSpPr>
            <a:cxnSpLocks noChangeShapeType="1"/>
            <a:stCxn id="777220" idx="6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4" name="AutoShape 8"/>
          <p:cNvCxnSpPr>
            <a:cxnSpLocks noChangeShapeType="1"/>
            <a:stCxn id="777220" idx="6"/>
            <a:endCxn id="777262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5" name="AutoShape 9"/>
          <p:cNvCxnSpPr>
            <a:cxnSpLocks noChangeShapeType="1"/>
            <a:stCxn id="777219" idx="6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6" name="AutoShape 10"/>
          <p:cNvCxnSpPr>
            <a:cxnSpLocks noChangeShapeType="1"/>
            <a:stCxn id="777221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7" name="AutoShape 11"/>
          <p:cNvCxnSpPr>
            <a:cxnSpLocks noChangeShapeType="1"/>
            <a:stCxn id="777221" idx="6"/>
            <a:endCxn id="777262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8" name="AutoShape 12"/>
          <p:cNvCxnSpPr>
            <a:cxnSpLocks noChangeShapeType="1"/>
            <a:stCxn id="777262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9" name="AutoShape 13"/>
          <p:cNvCxnSpPr>
            <a:cxnSpLocks noChangeShapeType="1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77230" name="Text Box 14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1" name="Text Box 15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7232" name="Text Box 16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7233" name="Text Box 17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4" name="Text Box 18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7235" name="Text Box 19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6" name="Text Box 20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7237" name="Text Box 21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7238" name="Text Box 22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9" name="Text Box 23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40" name="Text Box 24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7241" name="Text Box 25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2" name="Text Box 26"/>
          <p:cNvSpPr txBox="1">
            <a:spLocks noChangeArrowheads="1"/>
          </p:cNvSpPr>
          <p:nvPr/>
        </p:nvSpPr>
        <p:spPr bwMode="auto">
          <a:xfrm>
            <a:off x="5251450" y="283527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3" name="Text Box 27"/>
          <p:cNvSpPr txBox="1">
            <a:spLocks noChangeArrowheads="1"/>
          </p:cNvSpPr>
          <p:nvPr/>
        </p:nvSpPr>
        <p:spPr bwMode="auto">
          <a:xfrm>
            <a:off x="5249863" y="3375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4" name="Text Box 28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5" name="Text Box 29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6" name="Text Box 30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7" name="Text Box 31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8" name="Text Box 32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9" name="Text Box 33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7250" name="Text Box 34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7251" name="Text Box 35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77252" name="Text Box 36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77254" name="AutoShape 38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77256" name="Freeform 40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257" name="Freeform 41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7258" name="Text Box 42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77259" name="Freeform 43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0" name="Freeform 44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746500" y="2416175"/>
            <a:ext cx="1036638" cy="712788"/>
            <a:chOff x="2360" y="1522"/>
            <a:chExt cx="653" cy="449"/>
          </a:xfrm>
        </p:grpSpPr>
        <p:sp>
          <p:nvSpPr>
            <p:cNvPr id="777262" name="AutoShape 46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3" name="AutoShape 47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77265" name="Freeform 49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266" name="Freeform 50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7267" name="Freeform 51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8" name="Freeform 52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9" name="Text Box 53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77270" name="Text Box 54"/>
          <p:cNvSpPr txBox="1">
            <a:spLocks noChangeArrowheads="1"/>
          </p:cNvSpPr>
          <p:nvPr/>
        </p:nvSpPr>
        <p:spPr bwMode="auto">
          <a:xfrm>
            <a:off x="4679950" y="22621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.4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71" name="Text Box 55"/>
          <p:cNvSpPr txBox="1">
            <a:spLocks noChangeArrowheads="1"/>
          </p:cNvSpPr>
          <p:nvPr/>
        </p:nvSpPr>
        <p:spPr bwMode="auto">
          <a:xfrm>
            <a:off x="4711700" y="32146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849688" y="3308350"/>
            <a:ext cx="1036637" cy="712788"/>
            <a:chOff x="2360" y="1522"/>
            <a:chExt cx="653" cy="449"/>
          </a:xfrm>
        </p:grpSpPr>
        <p:sp>
          <p:nvSpPr>
            <p:cNvPr id="777273" name="AutoShape 57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74" name="AutoShape 58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77276" name="Freeform 60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277" name="Freeform 61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7278" name="Freeform 62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79" name="Freeform 63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80" name="Text Box 64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77281" name="Rectangle 6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Neural Network Model</a:t>
            </a:r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4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Freeform 2"/>
          <p:cNvSpPr>
            <a:spLocks/>
          </p:cNvSpPr>
          <p:nvPr/>
        </p:nvSpPr>
        <p:spPr bwMode="auto">
          <a:xfrm>
            <a:off x="1330325" y="2019300"/>
            <a:ext cx="3267075" cy="280828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058" y="11"/>
              </a:cxn>
              <a:cxn ang="0">
                <a:pos x="2058" y="724"/>
              </a:cxn>
              <a:cxn ang="0">
                <a:pos x="41" y="1769"/>
              </a:cxn>
              <a:cxn ang="0">
                <a:pos x="62" y="0"/>
              </a:cxn>
            </a:cxnLst>
            <a:rect l="0" t="0" r="r" b="b"/>
            <a:pathLst>
              <a:path w="2058" h="1769">
                <a:moveTo>
                  <a:pt x="0" y="11"/>
                </a:moveTo>
                <a:lnTo>
                  <a:pt x="2058" y="11"/>
                </a:lnTo>
                <a:lnTo>
                  <a:pt x="2058" y="724"/>
                </a:lnTo>
                <a:lnTo>
                  <a:pt x="41" y="1769"/>
                </a:lnTo>
                <a:lnTo>
                  <a:pt x="62" y="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68" name="AutoShape 4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79269" name="AutoShape 5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0" name="AutoShape 6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1" name="AutoShape 7"/>
          <p:cNvSpPr>
            <a:spLocks noChangeArrowheads="1"/>
          </p:cNvSpPr>
          <p:nvPr/>
        </p:nvSpPr>
        <p:spPr bwMode="auto">
          <a:xfrm>
            <a:off x="3962400" y="26670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2" name="AutoShape 8"/>
          <p:cNvSpPr>
            <a:spLocks noChangeArrowheads="1"/>
          </p:cNvSpPr>
          <p:nvPr/>
        </p:nvSpPr>
        <p:spPr bwMode="auto">
          <a:xfrm>
            <a:off x="3962400" y="35814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9273" name="AutoShape 9"/>
          <p:cNvCxnSpPr>
            <a:cxnSpLocks noChangeShapeType="1"/>
            <a:stCxn id="779268" idx="6"/>
            <a:endCxn id="779271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4" name="AutoShape 10"/>
          <p:cNvCxnSpPr>
            <a:cxnSpLocks noChangeShapeType="1"/>
            <a:stCxn id="779269" idx="6"/>
            <a:endCxn id="779271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5" name="AutoShape 11"/>
          <p:cNvCxnSpPr>
            <a:cxnSpLocks noChangeShapeType="1"/>
            <a:stCxn id="779270" idx="6"/>
            <a:endCxn id="779271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6" name="AutoShape 12"/>
          <p:cNvCxnSpPr>
            <a:cxnSpLocks noChangeShapeType="1"/>
            <a:stCxn id="779271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7" name="AutoShape 13"/>
          <p:cNvCxnSpPr>
            <a:cxnSpLocks noChangeShapeType="1"/>
            <a:stCxn id="779272" idx="6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79278" name="Text Box 14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9281" name="Text Box 17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2" name="Text Box 18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9283" name="Text Box 19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4" name="Text Box 20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9285" name="Text Box 21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9286" name="Text Box 22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7" name="Text Box 23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8" name="Text Box 24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9289" name="Text Box 25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0" name="Text Box 26"/>
          <p:cNvSpPr txBox="1">
            <a:spLocks noChangeArrowheads="1"/>
          </p:cNvSpPr>
          <p:nvPr/>
        </p:nvSpPr>
        <p:spPr bwMode="auto">
          <a:xfrm>
            <a:off x="5054600" y="26717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1" name="Text Box 27"/>
          <p:cNvSpPr txBox="1">
            <a:spLocks noChangeArrowheads="1"/>
          </p:cNvSpPr>
          <p:nvPr/>
        </p:nvSpPr>
        <p:spPr bwMode="auto">
          <a:xfrm>
            <a:off x="5051425" y="35226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2" name="Text Box 28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3" name="Text Box 29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4" name="Text Box 30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9295" name="Text Box 31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9296" name="Text Box 32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79297" name="Text Box 33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79299" name="AutoShape 35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79301" name="Freeform 37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302" name="Freeform 38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9303" name="Text Box 39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79304" name="Freeform 40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05" name="Freeform 41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9306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“Combined logistic models”</a:t>
            </a: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Freeform 2"/>
          <p:cNvSpPr>
            <a:spLocks/>
          </p:cNvSpPr>
          <p:nvPr/>
        </p:nvSpPr>
        <p:spPr bwMode="auto">
          <a:xfrm>
            <a:off x="1395413" y="1905000"/>
            <a:ext cx="3333750" cy="26765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100" y="1034"/>
              </a:cxn>
              <a:cxn ang="0">
                <a:pos x="2100" y="1686"/>
              </a:cxn>
              <a:cxn ang="0">
                <a:pos x="0" y="1686"/>
              </a:cxn>
              <a:cxn ang="0">
                <a:pos x="11" y="0"/>
              </a:cxn>
            </a:cxnLst>
            <a:rect l="0" t="0" r="r" b="b"/>
            <a:pathLst>
              <a:path w="2100" h="1686">
                <a:moveTo>
                  <a:pt x="11" y="0"/>
                </a:moveTo>
                <a:lnTo>
                  <a:pt x="2100" y="1034"/>
                </a:lnTo>
                <a:lnTo>
                  <a:pt x="2100" y="1686"/>
                </a:lnTo>
                <a:lnTo>
                  <a:pt x="0" y="1686"/>
                </a:lnTo>
                <a:lnTo>
                  <a:pt x="1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5" name="AutoShape 3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81316" name="AutoShape 4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7" name="AutoShape 5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8" name="AutoShape 6"/>
          <p:cNvSpPr>
            <a:spLocks noChangeArrowheads="1"/>
          </p:cNvSpPr>
          <p:nvPr/>
        </p:nvSpPr>
        <p:spPr bwMode="auto">
          <a:xfrm>
            <a:off x="3962400" y="26670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9" name="AutoShape 7"/>
          <p:cNvSpPr>
            <a:spLocks noChangeArrowheads="1"/>
          </p:cNvSpPr>
          <p:nvPr/>
        </p:nvSpPr>
        <p:spPr bwMode="auto">
          <a:xfrm>
            <a:off x="3962400" y="35814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1320" name="AutoShape 8"/>
          <p:cNvCxnSpPr>
            <a:cxnSpLocks noChangeShapeType="1"/>
            <a:stCxn id="781316" idx="6"/>
            <a:endCxn id="781319" idx="2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1" name="AutoShape 9"/>
          <p:cNvCxnSpPr>
            <a:cxnSpLocks noChangeShapeType="1"/>
            <a:stCxn id="781315" idx="6"/>
            <a:endCxn id="781319" idx="2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2" name="AutoShape 10"/>
          <p:cNvCxnSpPr>
            <a:cxnSpLocks noChangeShapeType="1"/>
            <a:stCxn id="781317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3" name="AutoShape 11"/>
          <p:cNvCxnSpPr>
            <a:cxnSpLocks noChangeShapeType="1"/>
            <a:stCxn id="781318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4" name="AutoShape 12"/>
          <p:cNvCxnSpPr>
            <a:cxnSpLocks noChangeShapeType="1"/>
            <a:stCxn id="781319" idx="6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81325" name="Text Box 13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1327" name="Text Box 15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1328" name="Text Box 16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29" name="Text Box 17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1330" name="Text Box 18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31" name="Text Box 19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1332" name="Text Box 20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1333" name="Text Box 21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34" name="Text Box 22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35" name="Text Box 23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1336" name="Text Box 24"/>
          <p:cNvSpPr txBox="1">
            <a:spLocks noChangeArrowheads="1"/>
          </p:cNvSpPr>
          <p:nvPr/>
        </p:nvSpPr>
        <p:spPr bwMode="auto">
          <a:xfrm>
            <a:off x="4905375" y="252253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37" name="Text Box 25"/>
          <p:cNvSpPr txBox="1">
            <a:spLocks noChangeArrowheads="1"/>
          </p:cNvSpPr>
          <p:nvPr/>
        </p:nvSpPr>
        <p:spPr bwMode="auto">
          <a:xfrm>
            <a:off x="4986338" y="3636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38" name="Text Box 26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39" name="Text Box 27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40" name="Text Box 28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41" name="Text Box 29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1342" name="Text Box 30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1343" name="Text Box 31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81344" name="Text Box 32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81346" name="AutoShape 34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81348" name="Freeform 36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1349" name="Freeform 37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1350" name="Text Box 38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81351" name="Freeform 39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52" name="Freeform 40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1353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3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Freeform 2"/>
          <p:cNvSpPr>
            <a:spLocks/>
          </p:cNvSpPr>
          <p:nvPr/>
        </p:nvSpPr>
        <p:spPr bwMode="auto">
          <a:xfrm>
            <a:off x="3760788" y="1987550"/>
            <a:ext cx="3629025" cy="2495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72"/>
              </a:cxn>
              <a:cxn ang="0">
                <a:pos x="2286" y="1323"/>
              </a:cxn>
              <a:cxn ang="0">
                <a:pos x="2286" y="351"/>
              </a:cxn>
              <a:cxn ang="0">
                <a:pos x="0" y="0"/>
              </a:cxn>
            </a:cxnLst>
            <a:rect l="0" t="0" r="r" b="b"/>
            <a:pathLst>
              <a:path w="2286" h="1572">
                <a:moveTo>
                  <a:pt x="0" y="0"/>
                </a:moveTo>
                <a:lnTo>
                  <a:pt x="0" y="1572"/>
                </a:lnTo>
                <a:lnTo>
                  <a:pt x="2286" y="1323"/>
                </a:lnTo>
                <a:lnTo>
                  <a:pt x="2286" y="35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783364" name="AutoShape 4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83365" name="AutoShape 5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6" name="AutoShape 6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7" name="AutoShape 7"/>
          <p:cNvSpPr>
            <a:spLocks noChangeArrowheads="1"/>
          </p:cNvSpPr>
          <p:nvPr/>
        </p:nvSpPr>
        <p:spPr bwMode="auto">
          <a:xfrm>
            <a:off x="3962400" y="26670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8" name="AutoShape 8"/>
          <p:cNvSpPr>
            <a:spLocks noChangeArrowheads="1"/>
          </p:cNvSpPr>
          <p:nvPr/>
        </p:nvSpPr>
        <p:spPr bwMode="auto">
          <a:xfrm>
            <a:off x="3962400" y="35814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3369" name="AutoShape 9"/>
          <p:cNvCxnSpPr>
            <a:cxnSpLocks noChangeShapeType="1"/>
            <a:stCxn id="783364" idx="6"/>
            <a:endCxn id="783367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0" name="AutoShape 10"/>
          <p:cNvCxnSpPr>
            <a:cxnSpLocks noChangeShapeType="1"/>
            <a:stCxn id="783365" idx="6"/>
            <a:endCxn id="783368" idx="2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1" name="AutoShape 11"/>
          <p:cNvCxnSpPr>
            <a:cxnSpLocks noChangeShapeType="1"/>
            <a:stCxn id="783365" idx="6"/>
            <a:endCxn id="783367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2" name="AutoShape 12"/>
          <p:cNvCxnSpPr>
            <a:cxnSpLocks noChangeShapeType="1"/>
            <a:stCxn id="783364" idx="6"/>
            <a:endCxn id="783368" idx="2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3" name="AutoShape 13"/>
          <p:cNvCxnSpPr>
            <a:cxnSpLocks noChangeShapeType="1"/>
            <a:stCxn id="783366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4" name="AutoShape 14"/>
          <p:cNvCxnSpPr>
            <a:cxnSpLocks noChangeShapeType="1"/>
            <a:stCxn id="783366" idx="6"/>
            <a:endCxn id="783367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5" name="AutoShape 15"/>
          <p:cNvCxnSpPr>
            <a:cxnSpLocks noChangeShapeType="1"/>
            <a:stCxn id="783367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6" name="AutoShape 16"/>
          <p:cNvCxnSpPr>
            <a:cxnSpLocks noChangeShapeType="1"/>
            <a:stCxn id="783368" idx="6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83377" name="Text Box 17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78" name="Text Box 18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3379" name="Text Box 19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3380" name="Text Box 20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1" name="Text Box 21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3382" name="Text Box 22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3" name="Text Box 23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3384" name="Text Box 24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3385" name="Text Box 25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6" name="Text Box 26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7" name="Text Box 27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3388" name="Text Box 28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89" name="Text Box 29"/>
          <p:cNvSpPr txBox="1">
            <a:spLocks noChangeArrowheads="1"/>
          </p:cNvSpPr>
          <p:nvPr/>
        </p:nvSpPr>
        <p:spPr bwMode="auto">
          <a:xfrm>
            <a:off x="4905375" y="252253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0" name="Text Box 30"/>
          <p:cNvSpPr txBox="1">
            <a:spLocks noChangeArrowheads="1"/>
          </p:cNvSpPr>
          <p:nvPr/>
        </p:nvSpPr>
        <p:spPr bwMode="auto">
          <a:xfrm>
            <a:off x="4986338" y="3636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1" name="Text Box 31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2" name="Text Box 32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3" name="Text Box 33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4" name="Text Box 34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5" name="Text Box 35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6" name="Text Box 36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3397" name="Text Box 37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3398" name="Text Box 38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83399" name="Text Box 39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83401" name="AutoShape 41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83403" name="Freeform 43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3404" name="Freeform 44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3405" name="Text Box 45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83406" name="Freeform 46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07" name="Freeform 47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4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Oval 2"/>
          <p:cNvSpPr>
            <a:spLocks noChangeArrowheads="1"/>
          </p:cNvSpPr>
          <p:nvPr/>
        </p:nvSpPr>
        <p:spPr bwMode="auto">
          <a:xfrm>
            <a:off x="3481388" y="1987550"/>
            <a:ext cx="1839912" cy="252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5412" name="AutoShape 4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85413" name="AutoShape 5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5414" name="AutoShape 6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5415" name="AutoShape 7"/>
          <p:cNvCxnSpPr>
            <a:cxnSpLocks noChangeShapeType="1"/>
            <a:stCxn id="785412" idx="6"/>
            <a:endCxn id="785453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6" name="AutoShape 8"/>
          <p:cNvCxnSpPr>
            <a:cxnSpLocks noChangeShapeType="1"/>
            <a:stCxn id="785413" idx="6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7" name="AutoShape 9"/>
          <p:cNvCxnSpPr>
            <a:cxnSpLocks noChangeShapeType="1"/>
            <a:stCxn id="785413" idx="6"/>
            <a:endCxn id="785453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8" name="AutoShape 10"/>
          <p:cNvCxnSpPr>
            <a:cxnSpLocks noChangeShapeType="1"/>
            <a:stCxn id="785412" idx="6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9" name="AutoShape 11"/>
          <p:cNvCxnSpPr>
            <a:cxnSpLocks noChangeShapeType="1"/>
            <a:stCxn id="785414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20" name="AutoShape 12"/>
          <p:cNvCxnSpPr>
            <a:cxnSpLocks noChangeShapeType="1"/>
            <a:stCxn id="785414" idx="6"/>
            <a:endCxn id="785453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21" name="AutoShape 13"/>
          <p:cNvCxnSpPr>
            <a:cxnSpLocks noChangeShapeType="1"/>
            <a:stCxn id="785453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22" name="AutoShape 14"/>
          <p:cNvCxnSpPr>
            <a:cxnSpLocks noChangeShapeType="1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85423" name="Text Box 15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5424" name="Text Box 16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25" name="Text Box 17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5426" name="Text Box 18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27" name="Text Box 19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5428" name="Text Box 20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5429" name="Text Box 21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30" name="Text Box 22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31" name="Text Box 23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5432" name="Text Box 24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3" name="Text Box 25"/>
          <p:cNvSpPr txBox="1">
            <a:spLocks noChangeArrowheads="1"/>
          </p:cNvSpPr>
          <p:nvPr/>
        </p:nvSpPr>
        <p:spPr bwMode="auto">
          <a:xfrm>
            <a:off x="5251450" y="283527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4" name="Text Box 26"/>
          <p:cNvSpPr txBox="1">
            <a:spLocks noChangeArrowheads="1"/>
          </p:cNvSpPr>
          <p:nvPr/>
        </p:nvSpPr>
        <p:spPr bwMode="auto">
          <a:xfrm>
            <a:off x="5249863" y="3375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5" name="Text Box 27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6" name="Text Box 28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7" name="Text Box 29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8" name="Text Box 30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9" name="Text Box 31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40" name="Text Box 32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5441" name="Text Box 33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5442" name="Text Box 34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85443" name="Text Box 35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85445" name="AutoShape 37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85447" name="Freeform 39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448" name="Freeform 40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5449" name="Text Box 41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85450" name="Freeform 42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51" name="Freeform 43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46500" y="2416175"/>
            <a:ext cx="1036638" cy="712788"/>
            <a:chOff x="2360" y="1522"/>
            <a:chExt cx="653" cy="449"/>
          </a:xfrm>
        </p:grpSpPr>
        <p:sp>
          <p:nvSpPr>
            <p:cNvPr id="785453" name="AutoShape 45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54" name="AutoShape 46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85456" name="Freeform 48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457" name="Freeform 49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5458" name="Freeform 50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59" name="Freeform 51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60" name="Text Box 52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85461" name="Text Box 53"/>
          <p:cNvSpPr txBox="1">
            <a:spLocks noChangeArrowheads="1"/>
          </p:cNvSpPr>
          <p:nvPr/>
        </p:nvSpPr>
        <p:spPr bwMode="auto">
          <a:xfrm>
            <a:off x="4679950" y="22621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.4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62" name="Text Box 54"/>
          <p:cNvSpPr txBox="1">
            <a:spLocks noChangeArrowheads="1"/>
          </p:cNvSpPr>
          <p:nvPr/>
        </p:nvSpPr>
        <p:spPr bwMode="auto">
          <a:xfrm>
            <a:off x="4711700" y="32146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849688" y="3308350"/>
            <a:ext cx="1036637" cy="712788"/>
            <a:chOff x="2360" y="1522"/>
            <a:chExt cx="653" cy="449"/>
          </a:xfrm>
        </p:grpSpPr>
        <p:sp>
          <p:nvSpPr>
            <p:cNvPr id="785464" name="AutoShape 56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65" name="AutoShape 57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85467" name="Freeform 59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468" name="Freeform 60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5469" name="Freeform 61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70" name="Freeform 62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71" name="Text Box 63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85472" name="Rectangle 6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Not really, </a:t>
            </a:r>
            <a:br>
              <a:rPr lang="en-US"/>
            </a:br>
            <a:r>
              <a:rPr lang="en-US"/>
              <a:t>no target for hidden units...</a:t>
            </a: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Jargon Pseudo-Correspondence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Independent variable = input variable</a:t>
            </a:r>
          </a:p>
          <a:p>
            <a:r>
              <a:rPr lang="en-US" sz="2000"/>
              <a:t>Dependent variable = output variable</a:t>
            </a:r>
          </a:p>
          <a:p>
            <a:r>
              <a:rPr lang="en-US" sz="2000"/>
              <a:t>Coefficients = “weights”</a:t>
            </a:r>
          </a:p>
          <a:p>
            <a:r>
              <a:rPr lang="en-US" sz="2000"/>
              <a:t>Estimates = “targets”</a:t>
            </a:r>
          </a:p>
          <a:p>
            <a:endParaRPr lang="en-US" sz="900"/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b="1"/>
              <a:t>Logistic Regression Model (the sigmoid unit)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54175" y="3810000"/>
            <a:ext cx="6270625" cy="2081213"/>
            <a:chOff x="192" y="968"/>
            <a:chExt cx="5495" cy="1824"/>
          </a:xfrm>
        </p:grpSpPr>
        <p:sp>
          <p:nvSpPr>
            <p:cNvPr id="762885" name="AutoShape 5"/>
            <p:cNvSpPr>
              <a:spLocks noChangeAspect="1" noChangeArrowheads="1"/>
            </p:cNvSpPr>
            <p:nvPr/>
          </p:nvSpPr>
          <p:spPr bwMode="auto">
            <a:xfrm>
              <a:off x="960" y="1392"/>
              <a:ext cx="432" cy="336"/>
            </a:xfrm>
            <a:prstGeom prst="flowChartConnector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762886" name="AutoShape 6"/>
            <p:cNvSpPr>
              <a:spLocks noChangeAspect="1" noChangeArrowheads="1"/>
            </p:cNvSpPr>
            <p:nvPr/>
          </p:nvSpPr>
          <p:spPr bwMode="auto">
            <a:xfrm>
              <a:off x="960" y="1920"/>
              <a:ext cx="432" cy="336"/>
            </a:xfrm>
            <a:prstGeom prst="flowChartConnector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887" name="AutoShape 7"/>
            <p:cNvSpPr>
              <a:spLocks noChangeAspect="1" noChangeArrowheads="1"/>
            </p:cNvSpPr>
            <p:nvPr/>
          </p:nvSpPr>
          <p:spPr bwMode="auto">
            <a:xfrm>
              <a:off x="960" y="2448"/>
              <a:ext cx="432" cy="336"/>
            </a:xfrm>
            <a:prstGeom prst="flowChartConnector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888" name="AutoShape 8"/>
            <p:cNvSpPr>
              <a:spLocks noChangeAspect="1" noChangeArrowheads="1"/>
            </p:cNvSpPr>
            <p:nvPr/>
          </p:nvSpPr>
          <p:spPr bwMode="auto">
            <a:xfrm>
              <a:off x="3821" y="1665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62889" name="AutoShape 9"/>
            <p:cNvCxnSpPr>
              <a:cxnSpLocks noChangeAspect="1" noChangeShapeType="1"/>
              <a:stCxn id="762894" idx="3"/>
              <a:endCxn id="762888" idx="2"/>
            </p:cNvCxnSpPr>
            <p:nvPr/>
          </p:nvCxnSpPr>
          <p:spPr bwMode="auto">
            <a:xfrm>
              <a:off x="1440" y="1536"/>
              <a:ext cx="2381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2890" name="AutoShape 10"/>
            <p:cNvCxnSpPr>
              <a:cxnSpLocks noChangeAspect="1" noChangeShapeType="1"/>
              <a:stCxn id="762895" idx="3"/>
              <a:endCxn id="762888" idx="2"/>
            </p:cNvCxnSpPr>
            <p:nvPr/>
          </p:nvCxnSpPr>
          <p:spPr bwMode="auto">
            <a:xfrm flipV="1">
              <a:off x="1440" y="2107"/>
              <a:ext cx="2381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62891" name="Text Box 11"/>
            <p:cNvSpPr txBox="1">
              <a:spLocks noChangeAspect="1" noChangeArrowheads="1"/>
            </p:cNvSpPr>
            <p:nvPr/>
          </p:nvSpPr>
          <p:spPr bwMode="auto">
            <a:xfrm>
              <a:off x="810" y="968"/>
              <a:ext cx="72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rgbClr val="009900"/>
                  </a:solidFill>
                  <a:latin typeface="Times New Roman" pitchFamily="18" charset="0"/>
                </a:rPr>
                <a:t>Inputs</a:t>
              </a:r>
              <a:endParaRPr lang="en-US" b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2" name="Text Box 12"/>
            <p:cNvSpPr txBox="1">
              <a:spLocks noChangeAspect="1" noChangeArrowheads="1"/>
            </p:cNvSpPr>
            <p:nvPr/>
          </p:nvSpPr>
          <p:spPr bwMode="auto">
            <a:xfrm>
              <a:off x="3625" y="1046"/>
              <a:ext cx="96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Output</a:t>
              </a:r>
              <a:endParaRPr lang="en-US" b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762893" name="Text Box 13"/>
            <p:cNvSpPr txBox="1">
              <a:spLocks noChangeAspect="1" noChangeArrowheads="1"/>
            </p:cNvSpPr>
            <p:nvPr/>
          </p:nvSpPr>
          <p:spPr bwMode="auto">
            <a:xfrm>
              <a:off x="337" y="1392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i="1">
                  <a:solidFill>
                    <a:srgbClr val="009900"/>
                  </a:solidFill>
                  <a:latin typeface="Times New Roman" pitchFamily="18" charset="0"/>
                </a:rPr>
                <a:t>Age</a:t>
              </a:r>
              <a:endParaRPr lang="en-US" b="0" i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4" name="Text Box 14"/>
            <p:cNvSpPr txBox="1">
              <a:spLocks noChangeAspect="1" noChangeArrowheads="1"/>
            </p:cNvSpPr>
            <p:nvPr/>
          </p:nvSpPr>
          <p:spPr bwMode="auto">
            <a:xfrm>
              <a:off x="960" y="1392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34</a:t>
              </a:r>
              <a:endParaRPr lang="en-US" b="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62895" name="Text Box 15"/>
            <p:cNvSpPr txBox="1">
              <a:spLocks noChangeAspect="1" noChangeArrowheads="1"/>
            </p:cNvSpPr>
            <p:nvPr/>
          </p:nvSpPr>
          <p:spPr bwMode="auto">
            <a:xfrm>
              <a:off x="960" y="1968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62896" name="Text Box 16"/>
            <p:cNvSpPr txBox="1">
              <a:spLocks noChangeAspect="1" noChangeArrowheads="1"/>
            </p:cNvSpPr>
            <p:nvPr/>
          </p:nvSpPr>
          <p:spPr bwMode="auto">
            <a:xfrm>
              <a:off x="192" y="1968"/>
              <a:ext cx="72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i="1">
                  <a:solidFill>
                    <a:srgbClr val="009900"/>
                  </a:solidFill>
                  <a:latin typeface="Times New Roman" pitchFamily="18" charset="0"/>
                </a:rPr>
                <a:t>Gender</a:t>
              </a:r>
              <a:endParaRPr lang="en-US" b="0" i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7" name="Text Box 17"/>
            <p:cNvSpPr txBox="1">
              <a:spLocks noChangeAspect="1" noChangeArrowheads="1"/>
            </p:cNvSpPr>
            <p:nvPr/>
          </p:nvSpPr>
          <p:spPr bwMode="auto">
            <a:xfrm>
              <a:off x="241" y="2497"/>
              <a:ext cx="71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i="1">
                  <a:solidFill>
                    <a:srgbClr val="009900"/>
                  </a:solidFill>
                  <a:latin typeface="Times New Roman" pitchFamily="18" charset="0"/>
                </a:rPr>
                <a:t>Stage</a:t>
              </a:r>
              <a:endParaRPr lang="en-US" b="0" i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8" name="Text Box 18"/>
            <p:cNvSpPr txBox="1">
              <a:spLocks noChangeAspect="1" noChangeArrowheads="1"/>
            </p:cNvSpPr>
            <p:nvPr/>
          </p:nvSpPr>
          <p:spPr bwMode="auto">
            <a:xfrm>
              <a:off x="960" y="2450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en-US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62899" name="Text Box 19"/>
            <p:cNvSpPr txBox="1">
              <a:spLocks noChangeAspect="1" noChangeArrowheads="1"/>
            </p:cNvSpPr>
            <p:nvPr/>
          </p:nvSpPr>
          <p:spPr bwMode="auto">
            <a:xfrm>
              <a:off x="4670" y="2142"/>
              <a:ext cx="1017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“Probability of beingAlive”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762900" name="Text Box 20"/>
            <p:cNvSpPr txBox="1">
              <a:spLocks noChangeAspect="1" noChangeArrowheads="1"/>
            </p:cNvSpPr>
            <p:nvPr/>
          </p:nvSpPr>
          <p:spPr bwMode="auto">
            <a:xfrm>
              <a:off x="2233" y="1557"/>
              <a:ext cx="23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</a:rPr>
                <a:t>5</a:t>
              </a:r>
              <a:endParaRPr lang="en-US" sz="800" b="0">
                <a:latin typeface="Times New Roman" pitchFamily="18" charset="0"/>
              </a:endParaRPr>
            </a:p>
          </p:txBody>
        </p:sp>
        <p:sp>
          <p:nvSpPr>
            <p:cNvPr id="762901" name="Text Box 21"/>
            <p:cNvSpPr txBox="1">
              <a:spLocks noChangeAspect="1" noChangeArrowheads="1"/>
            </p:cNvSpPr>
            <p:nvPr/>
          </p:nvSpPr>
          <p:spPr bwMode="auto">
            <a:xfrm>
              <a:off x="2293" y="2457"/>
              <a:ext cx="23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</a:rPr>
                <a:t>8</a:t>
              </a:r>
              <a:endParaRPr lang="en-US" sz="800" b="0">
                <a:latin typeface="Times New Roman" pitchFamily="18" charset="0"/>
              </a:endParaRPr>
            </a:p>
          </p:txBody>
        </p:sp>
        <p:cxnSp>
          <p:nvCxnSpPr>
            <p:cNvPr id="762902" name="AutoShape 22"/>
            <p:cNvCxnSpPr>
              <a:cxnSpLocks noChangeAspect="1" noChangeShapeType="1"/>
              <a:stCxn id="762898" idx="3"/>
              <a:endCxn id="762888" idx="2"/>
            </p:cNvCxnSpPr>
            <p:nvPr/>
          </p:nvCxnSpPr>
          <p:spPr bwMode="auto">
            <a:xfrm flipV="1">
              <a:off x="1440" y="2107"/>
              <a:ext cx="2381" cy="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62903" name="Text Box 23"/>
            <p:cNvSpPr txBox="1">
              <a:spLocks noChangeAspect="1" noChangeArrowheads="1"/>
            </p:cNvSpPr>
            <p:nvPr/>
          </p:nvSpPr>
          <p:spPr bwMode="auto">
            <a:xfrm>
              <a:off x="2275" y="1943"/>
              <a:ext cx="23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</a:rPr>
                <a:t>4</a:t>
              </a:r>
              <a:endParaRPr lang="en-US" sz="800" b="0">
                <a:latin typeface="Times New Roman" pitchFamily="18" charset="0"/>
              </a:endParaRPr>
            </a:p>
          </p:txBody>
        </p:sp>
        <p:grpSp>
          <p:nvGrpSpPr>
            <p:cNvPr id="3" name="Group 24"/>
            <p:cNvGrpSpPr>
              <a:grpSpLocks noChangeAspect="1"/>
            </p:cNvGrpSpPr>
            <p:nvPr/>
          </p:nvGrpSpPr>
          <p:grpSpPr bwMode="auto">
            <a:xfrm>
              <a:off x="4096" y="1841"/>
              <a:ext cx="404" cy="331"/>
              <a:chOff x="4520" y="1893"/>
              <a:chExt cx="404" cy="331"/>
            </a:xfrm>
          </p:grpSpPr>
          <p:sp>
            <p:nvSpPr>
              <p:cNvPr id="762905" name="Freeform 25"/>
              <p:cNvSpPr>
                <a:spLocks noChangeAspect="1"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2906" name="Freeform 26"/>
              <p:cNvSpPr>
                <a:spLocks noChangeAspect="1"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2907" name="Text Box 27"/>
            <p:cNvSpPr txBox="1">
              <a:spLocks noChangeAspect="1" noChangeArrowheads="1"/>
            </p:cNvSpPr>
            <p:nvPr/>
          </p:nvSpPr>
          <p:spPr bwMode="auto">
            <a:xfrm>
              <a:off x="4861" y="1775"/>
              <a:ext cx="62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0.6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762908" name="Text Box 28"/>
            <p:cNvSpPr txBox="1">
              <a:spLocks noChangeAspect="1" noChangeArrowheads="1"/>
            </p:cNvSpPr>
            <p:nvPr/>
          </p:nvSpPr>
          <p:spPr bwMode="auto">
            <a:xfrm>
              <a:off x="3650" y="2043"/>
              <a:ext cx="302" cy="3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Symbol" pitchFamily="18" charset="2"/>
                </a:rPr>
                <a:t>S</a:t>
              </a:r>
              <a:endParaRPr lang="en-US" sz="800" b="0">
                <a:latin typeface="Times New Roman" pitchFamily="18" charset="0"/>
              </a:endParaRPr>
            </a:p>
          </p:txBody>
        </p:sp>
        <p:sp>
          <p:nvSpPr>
            <p:cNvPr id="762909" name="Freeform 29"/>
            <p:cNvSpPr>
              <a:spLocks noChangeAspect="1"/>
            </p:cNvSpPr>
            <p:nvPr/>
          </p:nvSpPr>
          <p:spPr bwMode="auto">
            <a:xfrm>
              <a:off x="3911" y="2130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10" name="Freeform 30"/>
            <p:cNvSpPr>
              <a:spLocks noChangeAspect="1"/>
            </p:cNvSpPr>
            <p:nvPr/>
          </p:nvSpPr>
          <p:spPr bwMode="auto">
            <a:xfrm>
              <a:off x="4324" y="1807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2911" name="Text Box 31"/>
          <p:cNvSpPr txBox="1">
            <a:spLocks noChangeArrowheads="1"/>
          </p:cNvSpPr>
          <p:nvPr/>
        </p:nvSpPr>
        <p:spPr bwMode="auto">
          <a:xfrm>
            <a:off x="3733800" y="6115050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Coefficients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a, b, c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62912" name="Text Box 32"/>
          <p:cNvSpPr txBox="1">
            <a:spLocks noChangeArrowheads="1"/>
          </p:cNvSpPr>
          <p:nvPr/>
        </p:nvSpPr>
        <p:spPr bwMode="auto">
          <a:xfrm>
            <a:off x="1733550" y="6113463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009900"/>
                </a:solidFill>
                <a:latin typeface="Times New Roman" pitchFamily="18" charset="0"/>
              </a:rPr>
              <a:t>x1, x2, x3</a:t>
            </a:r>
            <a:endParaRPr lang="en-US" sz="12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62913" name="Text Box 33"/>
          <p:cNvSpPr txBox="1">
            <a:spLocks noChangeArrowheads="1"/>
          </p:cNvSpPr>
          <p:nvPr/>
        </p:nvSpPr>
        <p:spPr bwMode="auto">
          <a:xfrm>
            <a:off x="5562600" y="6156325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CC0000"/>
                </a:solidFill>
                <a:latin typeface="Times New Roman" pitchFamily="18" charset="0"/>
              </a:rPr>
              <a:t>p Prediction</a:t>
            </a:r>
            <a:endParaRPr lang="en-US" sz="1200" b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(Recap)</a:t>
            </a:r>
          </a:p>
          <a:p>
            <a:r>
              <a:rPr lang="en-US" dirty="0" smtClean="0"/>
              <a:t>Neural Networks</a:t>
            </a:r>
          </a:p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</p:spTree>
    <p:extLst>
      <p:ext uri="{BB962C8B-B14F-4D97-AF65-F5344CB8AC3E}">
        <p14:creationId xmlns:p14="http://schemas.microsoft.com/office/powerpoint/2010/main" val="38933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Functions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/>
          <a:stretch/>
        </p:blipFill>
        <p:spPr>
          <a:xfrm>
            <a:off x="5180818" y="2352139"/>
            <a:ext cx="3280042" cy="43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 Neural Net</a:t>
            </a:r>
            <a:endParaRPr lang="en-US" dirty="0"/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22707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36423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6019800" y="5712691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0160" y="5821363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>
            <a:off x="26822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>
            <a:off x="40538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6431280" y="4584700"/>
            <a:ext cx="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=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135908" y="5033818"/>
            <a:ext cx="4548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75"/>
          <p:cNvSpPr txBox="1">
            <a:spLocks noChangeArrowheads="1"/>
          </p:cNvSpPr>
          <p:nvPr/>
        </p:nvSpPr>
        <p:spPr bwMode="auto">
          <a:xfrm>
            <a:off x="3568930" y="5033818"/>
            <a:ext cx="4548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75"/>
          <p:cNvSpPr txBox="1">
            <a:spLocks noChangeArrowheads="1"/>
          </p:cNvSpPr>
          <p:nvPr/>
        </p:nvSpPr>
        <p:spPr bwMode="auto">
          <a:xfrm>
            <a:off x="5976389" y="5033818"/>
            <a:ext cx="4548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18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5" grpId="0"/>
      <p:bldP spid="35" grpId="0"/>
      <p:bldP spid="3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22707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36423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6019800" y="5712691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0160" y="5821363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>
            <a:off x="26822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2682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>
            <a:off x="2682240" y="4584700"/>
            <a:ext cx="37490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>
            <a:off x="40538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>
            <a:off x="4053840" y="4584700"/>
            <a:ext cx="23774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flipH="1">
            <a:off x="2682240" y="4584700"/>
            <a:ext cx="37490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flipH="1">
            <a:off x="2682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flipH="1">
            <a:off x="4053840" y="4584700"/>
            <a:ext cx="23774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6431280" y="4584700"/>
            <a:ext cx="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=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22707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36423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6019800" y="5712691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0160" y="5821363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>
            <a:off x="26822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2682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>
            <a:off x="2682240" y="4584700"/>
            <a:ext cx="3749040" cy="1127991"/>
          </a:xfrm>
          <a:prstGeom prst="line">
            <a:avLst/>
          </a:prstGeom>
          <a:ln>
            <a:solidFill>
              <a:srgbClr val="008000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>
            <a:off x="40538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>
            <a:off x="4053840" y="4584700"/>
            <a:ext cx="23774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flipH="1">
            <a:off x="2682240" y="4584700"/>
            <a:ext cx="37490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flipH="1">
            <a:off x="2682240" y="4584700"/>
            <a:ext cx="1371600" cy="1130300"/>
          </a:xfrm>
          <a:prstGeom prst="line">
            <a:avLst/>
          </a:prstGeom>
          <a:ln>
            <a:solidFill>
              <a:srgbClr val="008000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flipH="1">
            <a:off x="4053840" y="4584700"/>
            <a:ext cx="2377440" cy="1130300"/>
          </a:xfrm>
          <a:prstGeom prst="line">
            <a:avLst/>
          </a:prstGeom>
          <a:ln>
            <a:solidFill>
              <a:srgbClr val="008000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6431280" y="4584700"/>
            <a:ext cx="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=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&lt;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hidden layers: linear classifier</a:t>
            </a:r>
          </a:p>
          <a:p>
            <a:pPr lvl="1"/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 rot="16200000">
            <a:off x="950119" y="3209131"/>
            <a:ext cx="395288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rot="16200000">
            <a:off x="617538" y="3862387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rot="16200000" flipV="1">
            <a:off x="998538" y="3862387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 rot="16200000">
            <a:off x="565944" y="4280694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 rot="16200000">
            <a:off x="1329532" y="4280694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Object 44"/>
          <p:cNvGraphicFramePr>
            <a:graphicFrameLocks noChangeAspect="1"/>
          </p:cNvGraphicFramePr>
          <p:nvPr/>
        </p:nvGraphicFramePr>
        <p:xfrm>
          <a:off x="958851" y="3281362"/>
          <a:ext cx="3889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1" y="3281362"/>
                        <a:ext cx="3889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6"/>
          <p:cNvGraphicFramePr>
            <a:graphicFrameLocks noChangeAspect="1"/>
          </p:cNvGraphicFramePr>
          <p:nvPr/>
        </p:nvGraphicFramePr>
        <p:xfrm>
          <a:off x="576263" y="4214812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214812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7"/>
          <p:cNvGraphicFramePr>
            <a:graphicFrameLocks noChangeAspect="1"/>
          </p:cNvGraphicFramePr>
          <p:nvPr/>
        </p:nvGraphicFramePr>
        <p:xfrm>
          <a:off x="1312863" y="4208462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208462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2133600" y="3352800"/>
            <a:ext cx="6477000" cy="1752600"/>
            <a:chOff x="432" y="1536"/>
            <a:chExt cx="4080" cy="1104"/>
          </a:xfrm>
        </p:grpSpPr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21" name="Oval 55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56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57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58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59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19" name="AutoShape 62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AutoShape 63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Rectangle 64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Line 66"/>
          <p:cNvSpPr>
            <a:spLocks noChangeShapeType="1"/>
          </p:cNvSpPr>
          <p:nvPr/>
        </p:nvSpPr>
        <p:spPr bwMode="auto">
          <a:xfrm flipV="1">
            <a:off x="2133600" y="3352800"/>
            <a:ext cx="1066800" cy="12954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7"/>
          <p:cNvSpPr>
            <a:spLocks noChangeShapeType="1"/>
          </p:cNvSpPr>
          <p:nvPr/>
        </p:nvSpPr>
        <p:spPr bwMode="auto">
          <a:xfrm flipV="1">
            <a:off x="4572000" y="3352800"/>
            <a:ext cx="914400" cy="17526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8"/>
          <p:cNvSpPr>
            <a:spLocks noChangeShapeType="1"/>
          </p:cNvSpPr>
          <p:nvPr/>
        </p:nvSpPr>
        <p:spPr bwMode="auto">
          <a:xfrm>
            <a:off x="7467600" y="3352800"/>
            <a:ext cx="457200" cy="17526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3046" y="6252493"/>
            <a:ext cx="522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Example from to Eric </a:t>
            </a:r>
            <a:r>
              <a:rPr lang="en-US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Postma</a:t>
            </a:r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 via Jason Eisner</a:t>
            </a:r>
            <a:endParaRPr lang="en-US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hidden layer</a:t>
            </a:r>
          </a:p>
          <a:p>
            <a:pPr lvl="1"/>
            <a:r>
              <a:rPr lang="en-US" dirty="0" smtClean="0"/>
              <a:t>Boundary of convex region (open or closed) </a:t>
            </a:r>
          </a:p>
          <a:p>
            <a:endParaRPr lang="en-US" dirty="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 rot="16200000">
            <a:off x="794920" y="2956719"/>
            <a:ext cx="395288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rot="16200000">
            <a:off x="462339" y="3609975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 rot="16200000" flipV="1">
            <a:off x="843339" y="3609975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 rot="16200000">
            <a:off x="413920" y="4031457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 rot="16200000">
            <a:off x="1175920" y="4031457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 rot="16200000">
            <a:off x="232152" y="4838700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6200000" flipV="1">
            <a:off x="689352" y="4457700"/>
            <a:ext cx="6794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6200000">
            <a:off x="613152" y="4457700"/>
            <a:ext cx="6794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rot="16200000" flipV="1">
            <a:off x="1070352" y="4838700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 rot="16200000">
            <a:off x="410745" y="5107782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 rot="16200000">
            <a:off x="1174333" y="5107782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Object 41"/>
          <p:cNvGraphicFramePr>
            <a:graphicFrameLocks noChangeAspect="1"/>
          </p:cNvGraphicFramePr>
          <p:nvPr/>
        </p:nvGraphicFramePr>
        <p:xfrm>
          <a:off x="803652" y="3028950"/>
          <a:ext cx="3889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7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2" y="3028950"/>
                        <a:ext cx="3889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2"/>
          <p:cNvGraphicFramePr>
            <a:graphicFrameLocks noChangeAspect="1"/>
          </p:cNvGraphicFramePr>
          <p:nvPr/>
        </p:nvGraphicFramePr>
        <p:xfrm>
          <a:off x="421064" y="5041900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8" name="Equation" r:id="rId6" imgW="152280" imgH="215640" progId="Equation.3">
                  <p:embed/>
                </p:oleObj>
              </mc:Choice>
              <mc:Fallback>
                <p:oleObj name="Equation" r:id="rId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64" y="5041900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3"/>
          <p:cNvGraphicFramePr>
            <a:graphicFrameLocks noChangeAspect="1"/>
          </p:cNvGraphicFramePr>
          <p:nvPr/>
        </p:nvGraphicFramePr>
        <p:xfrm>
          <a:off x="1157664" y="5035550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9"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664" y="5035550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2133600" y="3352800"/>
            <a:ext cx="6477000" cy="1752600"/>
            <a:chOff x="432" y="1536"/>
            <a:chExt cx="4080" cy="1104"/>
          </a:xfrm>
        </p:grpSpPr>
        <p:grpSp>
          <p:nvGrpSpPr>
            <p:cNvPr id="20" name="Group 46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27" name="Oval 47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48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4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51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23" name="Group 53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25" name="AutoShape 54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AutoShape 55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ectangle 58"/>
          <p:cNvSpPr>
            <a:spLocks noChangeArrowheads="1"/>
          </p:cNvSpPr>
          <p:nvPr/>
        </p:nvSpPr>
        <p:spPr bwMode="auto">
          <a:xfrm rot="2848167">
            <a:off x="2628900" y="3314700"/>
            <a:ext cx="685800" cy="1828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9"/>
          <p:cNvSpPr>
            <a:spLocks/>
          </p:cNvSpPr>
          <p:nvPr/>
        </p:nvSpPr>
        <p:spPr bwMode="auto">
          <a:xfrm>
            <a:off x="4864100" y="3352800"/>
            <a:ext cx="558800" cy="1752600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8" y="384"/>
              </a:cxn>
              <a:cxn ang="0">
                <a:pos x="296" y="912"/>
              </a:cxn>
              <a:cxn ang="0">
                <a:pos x="344" y="1104"/>
              </a:cxn>
            </a:cxnLst>
            <a:rect l="0" t="0" r="r" b="b"/>
            <a:pathLst>
              <a:path w="352" h="1104">
                <a:moveTo>
                  <a:pt x="344" y="0"/>
                </a:moveTo>
                <a:cubicBezTo>
                  <a:pt x="180" y="116"/>
                  <a:pt x="16" y="232"/>
                  <a:pt x="8" y="384"/>
                </a:cubicBezTo>
                <a:cubicBezTo>
                  <a:pt x="0" y="536"/>
                  <a:pt x="240" y="792"/>
                  <a:pt x="296" y="912"/>
                </a:cubicBezTo>
                <a:cubicBezTo>
                  <a:pt x="352" y="1032"/>
                  <a:pt x="348" y="1068"/>
                  <a:pt x="344" y="1104"/>
                </a:cubicBezTo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0"/>
          <p:cNvSpPr>
            <a:spLocks/>
          </p:cNvSpPr>
          <p:nvPr/>
        </p:nvSpPr>
        <p:spPr bwMode="auto">
          <a:xfrm>
            <a:off x="7391400" y="3352800"/>
            <a:ext cx="533400" cy="17526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96" y="384"/>
              </a:cxn>
              <a:cxn ang="0">
                <a:pos x="96" y="864"/>
              </a:cxn>
              <a:cxn ang="0">
                <a:pos x="0" y="1104"/>
              </a:cxn>
            </a:cxnLst>
            <a:rect l="0" t="0" r="r" b="b"/>
            <a:pathLst>
              <a:path w="336" h="1104">
                <a:moveTo>
                  <a:pt x="336" y="0"/>
                </a:moveTo>
                <a:cubicBezTo>
                  <a:pt x="236" y="120"/>
                  <a:pt x="136" y="240"/>
                  <a:pt x="96" y="384"/>
                </a:cubicBezTo>
                <a:cubicBezTo>
                  <a:pt x="56" y="528"/>
                  <a:pt x="112" y="744"/>
                  <a:pt x="96" y="864"/>
                </a:cubicBezTo>
                <a:cubicBezTo>
                  <a:pt x="80" y="984"/>
                  <a:pt x="40" y="1044"/>
                  <a:pt x="0" y="1104"/>
                </a:cubicBezTo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3046" y="6252493"/>
            <a:ext cx="522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Example from to Eric </a:t>
            </a:r>
            <a:r>
              <a:rPr lang="en-US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Postma</a:t>
            </a:r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 via Jason Eisner</a:t>
            </a:r>
            <a:endParaRPr lang="en-US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77" y="2133601"/>
            <a:ext cx="6291498" cy="3931920"/>
          </a:xfrm>
        </p:spPr>
        <p:txBody>
          <a:bodyPr/>
          <a:lstStyle/>
          <a:p>
            <a:r>
              <a:rPr lang="en-US" dirty="0" smtClean="0"/>
              <a:t>2 hidden layers</a:t>
            </a:r>
          </a:p>
          <a:p>
            <a:pPr lvl="1"/>
            <a:r>
              <a:rPr lang="en-US" dirty="0" smtClean="0"/>
              <a:t>Combinations of convex regions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046" y="6252493"/>
            <a:ext cx="522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Example from to Eric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Postma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via Jason Eisner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33600" y="3197225"/>
            <a:ext cx="6477000" cy="1752600"/>
            <a:chOff x="432" y="1536"/>
            <a:chExt cx="4080" cy="1104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AutoShape 12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 rot="2545265">
            <a:off x="2286000" y="4187825"/>
            <a:ext cx="533400" cy="685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 rot="19054735" flipH="1">
            <a:off x="3124200" y="3273425"/>
            <a:ext cx="533400" cy="685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843463" y="3706813"/>
            <a:ext cx="1543050" cy="105092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95" y="10"/>
              </a:cxn>
              <a:cxn ang="0">
                <a:pos x="74" y="41"/>
              </a:cxn>
              <a:cxn ang="0">
                <a:pos x="12" y="93"/>
              </a:cxn>
              <a:cxn ang="0">
                <a:pos x="22" y="176"/>
              </a:cxn>
              <a:cxn ang="0">
                <a:pos x="157" y="207"/>
              </a:cxn>
              <a:cxn ang="0">
                <a:pos x="281" y="300"/>
              </a:cxn>
              <a:cxn ang="0">
                <a:pos x="271" y="352"/>
              </a:cxn>
              <a:cxn ang="0">
                <a:pos x="126" y="414"/>
              </a:cxn>
              <a:cxn ang="0">
                <a:pos x="64" y="476"/>
              </a:cxn>
              <a:cxn ang="0">
                <a:pos x="22" y="538"/>
              </a:cxn>
              <a:cxn ang="0">
                <a:pos x="54" y="662"/>
              </a:cxn>
              <a:cxn ang="0">
                <a:pos x="405" y="621"/>
              </a:cxn>
              <a:cxn ang="0">
                <a:pos x="674" y="579"/>
              </a:cxn>
              <a:cxn ang="0">
                <a:pos x="757" y="559"/>
              </a:cxn>
              <a:cxn ang="0">
                <a:pos x="798" y="548"/>
              </a:cxn>
              <a:cxn ang="0">
                <a:pos x="922" y="445"/>
              </a:cxn>
              <a:cxn ang="0">
                <a:pos x="953" y="414"/>
              </a:cxn>
              <a:cxn ang="0">
                <a:pos x="922" y="217"/>
              </a:cxn>
              <a:cxn ang="0">
                <a:pos x="798" y="155"/>
              </a:cxn>
              <a:cxn ang="0">
                <a:pos x="767" y="135"/>
              </a:cxn>
              <a:cxn ang="0">
                <a:pos x="509" y="41"/>
              </a:cxn>
              <a:cxn ang="0">
                <a:pos x="385" y="21"/>
              </a:cxn>
              <a:cxn ang="0">
                <a:pos x="281" y="0"/>
              </a:cxn>
              <a:cxn ang="0">
                <a:pos x="157" y="0"/>
              </a:cxn>
            </a:cxnLst>
            <a:rect l="0" t="0" r="r" b="b"/>
            <a:pathLst>
              <a:path w="972" h="662">
                <a:moveTo>
                  <a:pt x="157" y="0"/>
                </a:moveTo>
                <a:cubicBezTo>
                  <a:pt x="136" y="3"/>
                  <a:pt x="114" y="1"/>
                  <a:pt x="95" y="10"/>
                </a:cubicBezTo>
                <a:cubicBezTo>
                  <a:pt x="84" y="16"/>
                  <a:pt x="82" y="31"/>
                  <a:pt x="74" y="41"/>
                </a:cubicBezTo>
                <a:cubicBezTo>
                  <a:pt x="49" y="71"/>
                  <a:pt x="42" y="72"/>
                  <a:pt x="12" y="93"/>
                </a:cubicBezTo>
                <a:cubicBezTo>
                  <a:pt x="15" y="121"/>
                  <a:pt x="5" y="154"/>
                  <a:pt x="22" y="176"/>
                </a:cubicBezTo>
                <a:cubicBezTo>
                  <a:pt x="22" y="176"/>
                  <a:pt x="130" y="198"/>
                  <a:pt x="157" y="207"/>
                </a:cubicBezTo>
                <a:cubicBezTo>
                  <a:pt x="204" y="238"/>
                  <a:pt x="242" y="261"/>
                  <a:pt x="281" y="300"/>
                </a:cubicBezTo>
                <a:cubicBezTo>
                  <a:pt x="278" y="317"/>
                  <a:pt x="277" y="335"/>
                  <a:pt x="271" y="352"/>
                </a:cubicBezTo>
                <a:cubicBezTo>
                  <a:pt x="251" y="406"/>
                  <a:pt x="172" y="398"/>
                  <a:pt x="126" y="414"/>
                </a:cubicBezTo>
                <a:cubicBezTo>
                  <a:pt x="105" y="435"/>
                  <a:pt x="85" y="455"/>
                  <a:pt x="64" y="476"/>
                </a:cubicBezTo>
                <a:cubicBezTo>
                  <a:pt x="46" y="494"/>
                  <a:pt x="22" y="538"/>
                  <a:pt x="22" y="538"/>
                </a:cubicBezTo>
                <a:cubicBezTo>
                  <a:pt x="3" y="596"/>
                  <a:pt x="0" y="627"/>
                  <a:pt x="54" y="662"/>
                </a:cubicBezTo>
                <a:cubicBezTo>
                  <a:pt x="172" y="651"/>
                  <a:pt x="286" y="630"/>
                  <a:pt x="405" y="621"/>
                </a:cubicBezTo>
                <a:cubicBezTo>
                  <a:pt x="494" y="598"/>
                  <a:pt x="583" y="589"/>
                  <a:pt x="674" y="579"/>
                </a:cubicBezTo>
                <a:cubicBezTo>
                  <a:pt x="702" y="572"/>
                  <a:pt x="729" y="566"/>
                  <a:pt x="757" y="559"/>
                </a:cubicBezTo>
                <a:cubicBezTo>
                  <a:pt x="771" y="556"/>
                  <a:pt x="798" y="548"/>
                  <a:pt x="798" y="548"/>
                </a:cubicBezTo>
                <a:cubicBezTo>
                  <a:pt x="884" y="491"/>
                  <a:pt x="842" y="525"/>
                  <a:pt x="922" y="445"/>
                </a:cubicBezTo>
                <a:cubicBezTo>
                  <a:pt x="932" y="435"/>
                  <a:pt x="953" y="414"/>
                  <a:pt x="953" y="414"/>
                </a:cubicBezTo>
                <a:cubicBezTo>
                  <a:pt x="972" y="360"/>
                  <a:pt x="972" y="260"/>
                  <a:pt x="922" y="217"/>
                </a:cubicBezTo>
                <a:cubicBezTo>
                  <a:pt x="873" y="175"/>
                  <a:pt x="856" y="175"/>
                  <a:pt x="798" y="155"/>
                </a:cubicBezTo>
                <a:cubicBezTo>
                  <a:pt x="786" y="151"/>
                  <a:pt x="778" y="140"/>
                  <a:pt x="767" y="135"/>
                </a:cubicBezTo>
                <a:cubicBezTo>
                  <a:pt x="692" y="98"/>
                  <a:pt x="592" y="56"/>
                  <a:pt x="509" y="41"/>
                </a:cubicBezTo>
                <a:cubicBezTo>
                  <a:pt x="468" y="34"/>
                  <a:pt x="426" y="28"/>
                  <a:pt x="385" y="21"/>
                </a:cubicBezTo>
                <a:cubicBezTo>
                  <a:pt x="317" y="10"/>
                  <a:pt x="337" y="14"/>
                  <a:pt x="281" y="0"/>
                </a:cubicBezTo>
                <a:cubicBezTo>
                  <a:pt x="184" y="12"/>
                  <a:pt x="225" y="17"/>
                  <a:pt x="157" y="0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931025" y="3525838"/>
            <a:ext cx="628650" cy="644525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3" y="31"/>
              </a:cxn>
              <a:cxn ang="0">
                <a:pos x="21" y="93"/>
              </a:cxn>
              <a:cxn ang="0">
                <a:pos x="73" y="238"/>
              </a:cxn>
              <a:cxn ang="0">
                <a:pos x="94" y="373"/>
              </a:cxn>
              <a:cxn ang="0">
                <a:pos x="156" y="404"/>
              </a:cxn>
              <a:cxn ang="0">
                <a:pos x="228" y="393"/>
              </a:cxn>
              <a:cxn ang="0">
                <a:pos x="280" y="300"/>
              </a:cxn>
              <a:cxn ang="0">
                <a:pos x="290" y="259"/>
              </a:cxn>
              <a:cxn ang="0">
                <a:pos x="352" y="217"/>
              </a:cxn>
              <a:cxn ang="0">
                <a:pos x="301" y="42"/>
              </a:cxn>
              <a:cxn ang="0">
                <a:pos x="259" y="52"/>
              </a:cxn>
              <a:cxn ang="0">
                <a:pos x="218" y="114"/>
              </a:cxn>
              <a:cxn ang="0">
                <a:pos x="176" y="104"/>
              </a:cxn>
              <a:cxn ang="0">
                <a:pos x="145" y="31"/>
              </a:cxn>
              <a:cxn ang="0">
                <a:pos x="114" y="21"/>
              </a:cxn>
              <a:cxn ang="0">
                <a:pos x="104" y="0"/>
              </a:cxn>
            </a:cxnLst>
            <a:rect l="0" t="0" r="r" b="b"/>
            <a:pathLst>
              <a:path w="396" h="406">
                <a:moveTo>
                  <a:pt x="104" y="0"/>
                </a:moveTo>
                <a:cubicBezTo>
                  <a:pt x="97" y="10"/>
                  <a:pt x="91" y="22"/>
                  <a:pt x="83" y="31"/>
                </a:cubicBezTo>
                <a:cubicBezTo>
                  <a:pt x="64" y="53"/>
                  <a:pt x="21" y="93"/>
                  <a:pt x="21" y="93"/>
                </a:cubicBezTo>
                <a:cubicBezTo>
                  <a:pt x="0" y="157"/>
                  <a:pt x="20" y="202"/>
                  <a:pt x="73" y="238"/>
                </a:cubicBezTo>
                <a:cubicBezTo>
                  <a:pt x="87" y="281"/>
                  <a:pt x="79" y="330"/>
                  <a:pt x="94" y="373"/>
                </a:cubicBezTo>
                <a:cubicBezTo>
                  <a:pt x="98" y="386"/>
                  <a:pt x="145" y="400"/>
                  <a:pt x="156" y="404"/>
                </a:cubicBezTo>
                <a:cubicBezTo>
                  <a:pt x="180" y="400"/>
                  <a:pt x="208" y="406"/>
                  <a:pt x="228" y="393"/>
                </a:cubicBezTo>
                <a:cubicBezTo>
                  <a:pt x="251" y="378"/>
                  <a:pt x="271" y="329"/>
                  <a:pt x="280" y="300"/>
                </a:cubicBezTo>
                <a:cubicBezTo>
                  <a:pt x="284" y="286"/>
                  <a:pt x="281" y="270"/>
                  <a:pt x="290" y="259"/>
                </a:cubicBezTo>
                <a:cubicBezTo>
                  <a:pt x="306" y="240"/>
                  <a:pt x="352" y="217"/>
                  <a:pt x="352" y="217"/>
                </a:cubicBezTo>
                <a:cubicBezTo>
                  <a:pt x="396" y="131"/>
                  <a:pt x="393" y="72"/>
                  <a:pt x="301" y="42"/>
                </a:cubicBezTo>
                <a:cubicBezTo>
                  <a:pt x="287" y="45"/>
                  <a:pt x="270" y="43"/>
                  <a:pt x="259" y="52"/>
                </a:cubicBezTo>
                <a:cubicBezTo>
                  <a:pt x="240" y="68"/>
                  <a:pt x="218" y="114"/>
                  <a:pt x="218" y="114"/>
                </a:cubicBezTo>
                <a:cubicBezTo>
                  <a:pt x="204" y="111"/>
                  <a:pt x="188" y="112"/>
                  <a:pt x="176" y="104"/>
                </a:cubicBezTo>
                <a:cubicBezTo>
                  <a:pt x="137" y="78"/>
                  <a:pt x="172" y="64"/>
                  <a:pt x="145" y="31"/>
                </a:cubicBezTo>
                <a:cubicBezTo>
                  <a:pt x="138" y="23"/>
                  <a:pt x="123" y="28"/>
                  <a:pt x="114" y="21"/>
                </a:cubicBezTo>
                <a:cubicBezTo>
                  <a:pt x="108" y="16"/>
                  <a:pt x="107" y="7"/>
                  <a:pt x="104" y="0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7408863" y="3641725"/>
            <a:ext cx="1100137" cy="1311275"/>
          </a:xfrm>
          <a:custGeom>
            <a:avLst/>
            <a:gdLst/>
            <a:ahLst/>
            <a:cxnLst>
              <a:cxn ang="0">
                <a:pos x="248" y="641"/>
              </a:cxn>
              <a:cxn ang="0">
                <a:pos x="268" y="393"/>
              </a:cxn>
              <a:cxn ang="0">
                <a:pos x="237" y="196"/>
              </a:cxn>
              <a:cxn ang="0">
                <a:pos x="258" y="82"/>
              </a:cxn>
              <a:cxn ang="0">
                <a:pos x="289" y="51"/>
              </a:cxn>
              <a:cxn ang="0">
                <a:pos x="351" y="31"/>
              </a:cxn>
              <a:cxn ang="0">
                <a:pos x="382" y="41"/>
              </a:cxn>
              <a:cxn ang="0">
                <a:pos x="424" y="165"/>
              </a:cxn>
              <a:cxn ang="0">
                <a:pos x="455" y="186"/>
              </a:cxn>
              <a:cxn ang="0">
                <a:pos x="537" y="103"/>
              </a:cxn>
              <a:cxn ang="0">
                <a:pos x="579" y="41"/>
              </a:cxn>
              <a:cxn ang="0">
                <a:pos x="589" y="10"/>
              </a:cxn>
              <a:cxn ang="0">
                <a:pos x="651" y="51"/>
              </a:cxn>
              <a:cxn ang="0">
                <a:pos x="693" y="144"/>
              </a:cxn>
              <a:cxn ang="0">
                <a:pos x="662" y="217"/>
              </a:cxn>
              <a:cxn ang="0">
                <a:pos x="599" y="279"/>
              </a:cxn>
              <a:cxn ang="0">
                <a:pos x="630" y="403"/>
              </a:cxn>
              <a:cxn ang="0">
                <a:pos x="662" y="475"/>
              </a:cxn>
              <a:cxn ang="0">
                <a:pos x="682" y="538"/>
              </a:cxn>
              <a:cxn ang="0">
                <a:pos x="620" y="672"/>
              </a:cxn>
              <a:cxn ang="0">
                <a:pos x="320" y="806"/>
              </a:cxn>
              <a:cxn ang="0">
                <a:pos x="186" y="806"/>
              </a:cxn>
              <a:cxn ang="0">
                <a:pos x="20" y="703"/>
              </a:cxn>
              <a:cxn ang="0">
                <a:pos x="51" y="548"/>
              </a:cxn>
              <a:cxn ang="0">
                <a:pos x="155" y="631"/>
              </a:cxn>
              <a:cxn ang="0">
                <a:pos x="248" y="641"/>
              </a:cxn>
            </a:cxnLst>
            <a:rect l="0" t="0" r="r" b="b"/>
            <a:pathLst>
              <a:path w="693" h="826">
                <a:moveTo>
                  <a:pt x="248" y="641"/>
                </a:moveTo>
                <a:cubicBezTo>
                  <a:pt x="297" y="558"/>
                  <a:pt x="303" y="492"/>
                  <a:pt x="268" y="393"/>
                </a:cubicBezTo>
                <a:cubicBezTo>
                  <a:pt x="261" y="323"/>
                  <a:pt x="255" y="263"/>
                  <a:pt x="237" y="196"/>
                </a:cubicBezTo>
                <a:cubicBezTo>
                  <a:pt x="242" y="158"/>
                  <a:pt x="237" y="114"/>
                  <a:pt x="258" y="82"/>
                </a:cubicBezTo>
                <a:cubicBezTo>
                  <a:pt x="266" y="70"/>
                  <a:pt x="276" y="58"/>
                  <a:pt x="289" y="51"/>
                </a:cubicBezTo>
                <a:cubicBezTo>
                  <a:pt x="308" y="41"/>
                  <a:pt x="351" y="31"/>
                  <a:pt x="351" y="31"/>
                </a:cubicBezTo>
                <a:cubicBezTo>
                  <a:pt x="361" y="34"/>
                  <a:pt x="376" y="32"/>
                  <a:pt x="382" y="41"/>
                </a:cubicBezTo>
                <a:cubicBezTo>
                  <a:pt x="401" y="67"/>
                  <a:pt x="412" y="131"/>
                  <a:pt x="424" y="165"/>
                </a:cubicBezTo>
                <a:cubicBezTo>
                  <a:pt x="428" y="177"/>
                  <a:pt x="445" y="179"/>
                  <a:pt x="455" y="186"/>
                </a:cubicBezTo>
                <a:cubicBezTo>
                  <a:pt x="505" y="170"/>
                  <a:pt x="511" y="146"/>
                  <a:pt x="537" y="103"/>
                </a:cubicBezTo>
                <a:cubicBezTo>
                  <a:pt x="550" y="82"/>
                  <a:pt x="579" y="41"/>
                  <a:pt x="579" y="41"/>
                </a:cubicBezTo>
                <a:cubicBezTo>
                  <a:pt x="582" y="31"/>
                  <a:pt x="579" y="15"/>
                  <a:pt x="589" y="10"/>
                </a:cubicBezTo>
                <a:cubicBezTo>
                  <a:pt x="609" y="0"/>
                  <a:pt x="646" y="46"/>
                  <a:pt x="651" y="51"/>
                </a:cubicBezTo>
                <a:cubicBezTo>
                  <a:pt x="663" y="84"/>
                  <a:pt x="681" y="111"/>
                  <a:pt x="693" y="144"/>
                </a:cubicBezTo>
                <a:cubicBezTo>
                  <a:pt x="684" y="178"/>
                  <a:pt x="685" y="191"/>
                  <a:pt x="662" y="217"/>
                </a:cubicBezTo>
                <a:cubicBezTo>
                  <a:pt x="642" y="239"/>
                  <a:pt x="599" y="279"/>
                  <a:pt x="599" y="279"/>
                </a:cubicBezTo>
                <a:cubicBezTo>
                  <a:pt x="577" y="348"/>
                  <a:pt x="565" y="359"/>
                  <a:pt x="630" y="403"/>
                </a:cubicBezTo>
                <a:cubicBezTo>
                  <a:pt x="661" y="449"/>
                  <a:pt x="645" y="418"/>
                  <a:pt x="662" y="475"/>
                </a:cubicBezTo>
                <a:cubicBezTo>
                  <a:pt x="668" y="496"/>
                  <a:pt x="682" y="538"/>
                  <a:pt x="682" y="538"/>
                </a:cubicBezTo>
                <a:cubicBezTo>
                  <a:pt x="670" y="585"/>
                  <a:pt x="647" y="632"/>
                  <a:pt x="620" y="672"/>
                </a:cubicBezTo>
                <a:cubicBezTo>
                  <a:pt x="584" y="821"/>
                  <a:pt x="454" y="799"/>
                  <a:pt x="320" y="806"/>
                </a:cubicBezTo>
                <a:cubicBezTo>
                  <a:pt x="263" y="816"/>
                  <a:pt x="245" y="826"/>
                  <a:pt x="186" y="806"/>
                </a:cubicBezTo>
                <a:cubicBezTo>
                  <a:pt x="128" y="786"/>
                  <a:pt x="76" y="731"/>
                  <a:pt x="20" y="703"/>
                </a:cubicBezTo>
                <a:cubicBezTo>
                  <a:pt x="0" y="642"/>
                  <a:pt x="6" y="593"/>
                  <a:pt x="51" y="548"/>
                </a:cubicBezTo>
                <a:cubicBezTo>
                  <a:pt x="132" y="564"/>
                  <a:pt x="93" y="544"/>
                  <a:pt x="155" y="631"/>
                </a:cubicBezTo>
                <a:cubicBezTo>
                  <a:pt x="173" y="656"/>
                  <a:pt x="217" y="641"/>
                  <a:pt x="248" y="641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8001000" y="4187825"/>
            <a:ext cx="279400" cy="446088"/>
          </a:xfrm>
          <a:custGeom>
            <a:avLst/>
            <a:gdLst/>
            <a:ahLst/>
            <a:cxnLst>
              <a:cxn ang="0">
                <a:pos x="31" y="51"/>
              </a:cxn>
              <a:cxn ang="0">
                <a:pos x="0" y="124"/>
              </a:cxn>
              <a:cxn ang="0">
                <a:pos x="114" y="258"/>
              </a:cxn>
              <a:cxn ang="0">
                <a:pos x="145" y="279"/>
              </a:cxn>
              <a:cxn ang="0">
                <a:pos x="176" y="217"/>
              </a:cxn>
              <a:cxn ang="0">
                <a:pos x="73" y="0"/>
              </a:cxn>
              <a:cxn ang="0">
                <a:pos x="42" y="20"/>
              </a:cxn>
              <a:cxn ang="0">
                <a:pos x="31" y="51"/>
              </a:cxn>
            </a:cxnLst>
            <a:rect l="0" t="0" r="r" b="b"/>
            <a:pathLst>
              <a:path w="176" h="281">
                <a:moveTo>
                  <a:pt x="31" y="51"/>
                </a:moveTo>
                <a:cubicBezTo>
                  <a:pt x="29" y="55"/>
                  <a:pt x="0" y="112"/>
                  <a:pt x="0" y="124"/>
                </a:cubicBezTo>
                <a:cubicBezTo>
                  <a:pt x="0" y="193"/>
                  <a:pt x="54" y="239"/>
                  <a:pt x="114" y="258"/>
                </a:cubicBezTo>
                <a:cubicBezTo>
                  <a:pt x="124" y="265"/>
                  <a:pt x="133" y="281"/>
                  <a:pt x="145" y="279"/>
                </a:cubicBezTo>
                <a:cubicBezTo>
                  <a:pt x="160" y="276"/>
                  <a:pt x="173" y="228"/>
                  <a:pt x="176" y="217"/>
                </a:cubicBezTo>
                <a:cubicBezTo>
                  <a:pt x="166" y="134"/>
                  <a:pt x="147" y="48"/>
                  <a:pt x="73" y="0"/>
                </a:cubicBezTo>
                <a:cubicBezTo>
                  <a:pt x="63" y="7"/>
                  <a:pt x="50" y="11"/>
                  <a:pt x="42" y="20"/>
                </a:cubicBezTo>
                <a:cubicBezTo>
                  <a:pt x="35" y="28"/>
                  <a:pt x="31" y="51"/>
                  <a:pt x="31" y="51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 rot="-5400000">
            <a:off x="-902670" y="3117850"/>
            <a:ext cx="3619500" cy="1295400"/>
            <a:chOff x="1200" y="1200"/>
            <a:chExt cx="3072" cy="816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936" y="144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360" y="139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360" y="163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024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024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448" y="134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2448" y="1392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448" y="134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2448" y="18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112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112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36" y="134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536" y="1392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1536" y="134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1536" y="18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1200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200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3" name="Object 41"/>
          <p:cNvGraphicFramePr>
            <a:graphicFrameLocks noChangeAspect="1"/>
          </p:cNvGraphicFramePr>
          <p:nvPr/>
        </p:nvGraphicFramePr>
        <p:xfrm>
          <a:off x="718168" y="1957388"/>
          <a:ext cx="3889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68" y="1957388"/>
                        <a:ext cx="388937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2"/>
          <p:cNvGraphicFramePr>
            <a:graphicFrameLocks noChangeAspect="1"/>
          </p:cNvGraphicFramePr>
          <p:nvPr/>
        </p:nvGraphicFramePr>
        <p:xfrm>
          <a:off x="335580" y="5041900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80" y="5041900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3"/>
          <p:cNvGraphicFramePr>
            <a:graphicFrameLocks noChangeAspect="1"/>
          </p:cNvGraphicFramePr>
          <p:nvPr/>
        </p:nvGraphicFramePr>
        <p:xfrm>
          <a:off x="1072180" y="5035550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180" y="5035550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Logistic Regression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Multi-Class Output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Functions</a:t>
            </a:r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2895601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2612391" y="3067050"/>
            <a:ext cx="764540" cy="62484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16200000" flipH="1">
            <a:off x="3298190" y="3006090"/>
            <a:ext cx="764540" cy="74675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4486910" y="1817370"/>
            <a:ext cx="764540" cy="312419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Hidden Layer</a:t>
            </a:r>
          </a:p>
        </p:txBody>
      </p:sp>
      <p:sp>
        <p:nvSpPr>
          <p:cNvPr id="40" name="Connector 39"/>
          <p:cNvSpPr/>
          <p:nvPr/>
        </p:nvSpPr>
        <p:spPr>
          <a:xfrm>
            <a:off x="5135880" y="2107565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K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4165600" y="22098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/>
              <a:t>…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547360" y="2930527"/>
            <a:ext cx="883920" cy="83121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4053839" y="2931320"/>
            <a:ext cx="1494316" cy="830422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2682241" y="2931320"/>
            <a:ext cx="2865915" cy="83042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Deeper Networks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lecture: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Functions</a:t>
            </a:r>
          </a:p>
        </p:txBody>
      </p:sp>
      <p:sp>
        <p:nvSpPr>
          <p:cNvPr id="17" name="Connector 16"/>
          <p:cNvSpPr/>
          <p:nvPr/>
        </p:nvSpPr>
        <p:spPr>
          <a:xfrm>
            <a:off x="3033291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Connector 17"/>
          <p:cNvSpPr/>
          <p:nvPr/>
        </p:nvSpPr>
        <p:spPr>
          <a:xfrm>
            <a:off x="352512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Connector 18"/>
          <p:cNvSpPr/>
          <p:nvPr/>
        </p:nvSpPr>
        <p:spPr>
          <a:xfrm>
            <a:off x="3866902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Connector 19"/>
          <p:cNvSpPr/>
          <p:nvPr/>
        </p:nvSpPr>
        <p:spPr>
          <a:xfrm>
            <a:off x="4783875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Connector 20"/>
          <p:cNvSpPr/>
          <p:nvPr/>
        </p:nvSpPr>
        <p:spPr>
          <a:xfrm>
            <a:off x="6159333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Connector 21"/>
          <p:cNvSpPr/>
          <p:nvPr/>
        </p:nvSpPr>
        <p:spPr>
          <a:xfrm>
            <a:off x="4617152" y="3888762"/>
            <a:ext cx="450150" cy="45015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nector 22"/>
          <p:cNvSpPr/>
          <p:nvPr/>
        </p:nvSpPr>
        <p:spPr>
          <a:xfrm>
            <a:off x="427537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5575805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25621" y="4810271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75805" y="5878682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…</a:t>
            </a:r>
          </a:p>
        </p:txBody>
      </p:sp>
      <p:cxnSp>
        <p:nvCxnSpPr>
          <p:cNvPr id="27" name="Straight Connector 26"/>
          <p:cNvCxnSpPr>
            <a:stCxn id="18" idx="4"/>
            <a:endCxn id="17" idx="0"/>
          </p:cNvCxnSpPr>
          <p:nvPr/>
        </p:nvCxnSpPr>
        <p:spPr>
          <a:xfrm rot="5400000">
            <a:off x="3195151" y="5270472"/>
            <a:ext cx="618261" cy="4918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4"/>
            <a:endCxn id="19" idx="0"/>
          </p:cNvCxnSpPr>
          <p:nvPr/>
        </p:nvCxnSpPr>
        <p:spPr>
          <a:xfrm rot="16200000" flipH="1">
            <a:off x="3611956" y="5345497"/>
            <a:ext cx="618261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4"/>
            <a:endCxn id="20" idx="0"/>
          </p:cNvCxnSpPr>
          <p:nvPr/>
        </p:nvCxnSpPr>
        <p:spPr>
          <a:xfrm rot="16200000" flipH="1">
            <a:off x="4070442" y="4887011"/>
            <a:ext cx="618261" cy="12587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4"/>
            <a:endCxn id="21" idx="0"/>
          </p:cNvCxnSpPr>
          <p:nvPr/>
        </p:nvCxnSpPr>
        <p:spPr>
          <a:xfrm rot="16200000" flipH="1">
            <a:off x="4758172" y="4199282"/>
            <a:ext cx="618261" cy="263421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9" idx="0"/>
          </p:cNvCxnSpPr>
          <p:nvPr/>
        </p:nvCxnSpPr>
        <p:spPr>
          <a:xfrm rot="5400000">
            <a:off x="3987081" y="5312153"/>
            <a:ext cx="618261" cy="40846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0" idx="0"/>
          </p:cNvCxnSpPr>
          <p:nvPr/>
        </p:nvCxnSpPr>
        <p:spPr>
          <a:xfrm rot="16200000" flipH="1">
            <a:off x="4445567" y="5262136"/>
            <a:ext cx="618261" cy="5085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  <a:endCxn id="21" idx="0"/>
          </p:cNvCxnSpPr>
          <p:nvPr/>
        </p:nvCxnSpPr>
        <p:spPr>
          <a:xfrm rot="16200000" flipH="1">
            <a:off x="5133297" y="4574407"/>
            <a:ext cx="618261" cy="188396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4"/>
            <a:endCxn id="17" idx="0"/>
          </p:cNvCxnSpPr>
          <p:nvPr/>
        </p:nvCxnSpPr>
        <p:spPr>
          <a:xfrm rot="5400000">
            <a:off x="4220492" y="4245130"/>
            <a:ext cx="618261" cy="2542514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4"/>
            <a:endCxn id="17" idx="0"/>
          </p:cNvCxnSpPr>
          <p:nvPr/>
        </p:nvCxnSpPr>
        <p:spPr>
          <a:xfrm rot="5400000">
            <a:off x="3570276" y="4895347"/>
            <a:ext cx="618261" cy="12420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19" idx="0"/>
          </p:cNvCxnSpPr>
          <p:nvPr/>
        </p:nvCxnSpPr>
        <p:spPr>
          <a:xfrm rot="5400000">
            <a:off x="4637298" y="4661936"/>
            <a:ext cx="618261" cy="17089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  <a:endCxn id="20" idx="0"/>
          </p:cNvCxnSpPr>
          <p:nvPr/>
        </p:nvCxnSpPr>
        <p:spPr>
          <a:xfrm rot="5400000">
            <a:off x="5095784" y="5120422"/>
            <a:ext cx="618261" cy="7919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4"/>
            <a:endCxn id="21" idx="0"/>
          </p:cNvCxnSpPr>
          <p:nvPr/>
        </p:nvCxnSpPr>
        <p:spPr>
          <a:xfrm rot="16200000" flipH="1">
            <a:off x="5783513" y="5224623"/>
            <a:ext cx="618261" cy="583528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2" idx="4"/>
            <a:endCxn id="18" idx="0"/>
          </p:cNvCxnSpPr>
          <p:nvPr/>
        </p:nvCxnSpPr>
        <p:spPr>
          <a:xfrm rot="5400000">
            <a:off x="4087115" y="4001994"/>
            <a:ext cx="418195" cy="10920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4"/>
            <a:endCxn id="23" idx="0"/>
          </p:cNvCxnSpPr>
          <p:nvPr/>
        </p:nvCxnSpPr>
        <p:spPr>
          <a:xfrm rot="5400000">
            <a:off x="4462240" y="4377119"/>
            <a:ext cx="418195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4"/>
            <a:endCxn id="24" idx="0"/>
          </p:cNvCxnSpPr>
          <p:nvPr/>
        </p:nvCxnSpPr>
        <p:spPr>
          <a:xfrm rot="16200000" flipH="1">
            <a:off x="5112456" y="4068683"/>
            <a:ext cx="418195" cy="9586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74"/>
          <p:cNvSpPr txBox="1">
            <a:spLocks noChangeArrowheads="1"/>
          </p:cNvSpPr>
          <p:nvPr/>
        </p:nvSpPr>
        <p:spPr bwMode="auto">
          <a:xfrm>
            <a:off x="2515062" y="3991573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Output</a:t>
            </a:r>
          </a:p>
        </p:txBody>
      </p: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283041" y="595056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Input</a:t>
            </a:r>
          </a:p>
        </p:txBody>
      </p: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2274705" y="4882148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98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Deeper Networks</a:t>
            </a:r>
            <a:endParaRPr lang="en-US" dirty="0"/>
          </a:p>
        </p:txBody>
      </p:sp>
      <p:sp>
        <p:nvSpPr>
          <p:cNvPr id="67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lecture: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17" name="Connector 16"/>
          <p:cNvSpPr/>
          <p:nvPr/>
        </p:nvSpPr>
        <p:spPr>
          <a:xfrm>
            <a:off x="3033291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Connector 17"/>
          <p:cNvSpPr/>
          <p:nvPr/>
        </p:nvSpPr>
        <p:spPr>
          <a:xfrm>
            <a:off x="352512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Connector 18"/>
          <p:cNvSpPr/>
          <p:nvPr/>
        </p:nvSpPr>
        <p:spPr>
          <a:xfrm>
            <a:off x="3866902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Connector 19"/>
          <p:cNvSpPr/>
          <p:nvPr/>
        </p:nvSpPr>
        <p:spPr>
          <a:xfrm>
            <a:off x="4783875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Connector 20"/>
          <p:cNvSpPr/>
          <p:nvPr/>
        </p:nvSpPr>
        <p:spPr>
          <a:xfrm>
            <a:off x="6159333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nector 22"/>
          <p:cNvSpPr/>
          <p:nvPr/>
        </p:nvSpPr>
        <p:spPr>
          <a:xfrm>
            <a:off x="427537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5575805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25621" y="4810270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75805" y="5878681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…</a:t>
            </a:r>
          </a:p>
        </p:txBody>
      </p:sp>
      <p:cxnSp>
        <p:nvCxnSpPr>
          <p:cNvPr id="27" name="Straight Connector 26"/>
          <p:cNvCxnSpPr>
            <a:stCxn id="18" idx="4"/>
            <a:endCxn id="17" idx="0"/>
          </p:cNvCxnSpPr>
          <p:nvPr/>
        </p:nvCxnSpPr>
        <p:spPr>
          <a:xfrm rot="5400000">
            <a:off x="3195151" y="5270472"/>
            <a:ext cx="618261" cy="4918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4"/>
            <a:endCxn id="19" idx="0"/>
          </p:cNvCxnSpPr>
          <p:nvPr/>
        </p:nvCxnSpPr>
        <p:spPr>
          <a:xfrm rot="16200000" flipH="1">
            <a:off x="3611956" y="5345497"/>
            <a:ext cx="618261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4"/>
            <a:endCxn id="20" idx="0"/>
          </p:cNvCxnSpPr>
          <p:nvPr/>
        </p:nvCxnSpPr>
        <p:spPr>
          <a:xfrm rot="16200000" flipH="1">
            <a:off x="4070442" y="4887011"/>
            <a:ext cx="618261" cy="12587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4"/>
            <a:endCxn id="21" idx="0"/>
          </p:cNvCxnSpPr>
          <p:nvPr/>
        </p:nvCxnSpPr>
        <p:spPr>
          <a:xfrm rot="16200000" flipH="1">
            <a:off x="4758172" y="4199282"/>
            <a:ext cx="618261" cy="263421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9" idx="0"/>
          </p:cNvCxnSpPr>
          <p:nvPr/>
        </p:nvCxnSpPr>
        <p:spPr>
          <a:xfrm rot="5400000">
            <a:off x="3987081" y="5312153"/>
            <a:ext cx="618261" cy="40846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0" idx="0"/>
          </p:cNvCxnSpPr>
          <p:nvPr/>
        </p:nvCxnSpPr>
        <p:spPr>
          <a:xfrm rot="16200000" flipH="1">
            <a:off x="4445567" y="5262136"/>
            <a:ext cx="618261" cy="5085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  <a:endCxn id="21" idx="0"/>
          </p:cNvCxnSpPr>
          <p:nvPr/>
        </p:nvCxnSpPr>
        <p:spPr>
          <a:xfrm rot="16200000" flipH="1">
            <a:off x="5133297" y="4574407"/>
            <a:ext cx="618261" cy="188396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4"/>
            <a:endCxn id="17" idx="0"/>
          </p:cNvCxnSpPr>
          <p:nvPr/>
        </p:nvCxnSpPr>
        <p:spPr>
          <a:xfrm rot="5400000">
            <a:off x="4220492" y="4245130"/>
            <a:ext cx="618261" cy="2542514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4"/>
            <a:endCxn id="17" idx="0"/>
          </p:cNvCxnSpPr>
          <p:nvPr/>
        </p:nvCxnSpPr>
        <p:spPr>
          <a:xfrm rot="5400000">
            <a:off x="3570276" y="4895347"/>
            <a:ext cx="618261" cy="12420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19" idx="0"/>
          </p:cNvCxnSpPr>
          <p:nvPr/>
        </p:nvCxnSpPr>
        <p:spPr>
          <a:xfrm rot="5400000">
            <a:off x="4637298" y="4661936"/>
            <a:ext cx="618261" cy="17089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  <a:endCxn id="20" idx="0"/>
          </p:cNvCxnSpPr>
          <p:nvPr/>
        </p:nvCxnSpPr>
        <p:spPr>
          <a:xfrm rot="5400000">
            <a:off x="5095784" y="5120422"/>
            <a:ext cx="618261" cy="7919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4"/>
            <a:endCxn id="21" idx="0"/>
          </p:cNvCxnSpPr>
          <p:nvPr/>
        </p:nvCxnSpPr>
        <p:spPr>
          <a:xfrm rot="16200000" flipH="1">
            <a:off x="5783513" y="5224623"/>
            <a:ext cx="618261" cy="583528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283041" y="595056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Input</a:t>
            </a:r>
          </a:p>
        </p:txBody>
      </p: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2274705" y="4882148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1</a:t>
            </a:r>
            <a:endParaRPr lang="en-US" sz="1000" dirty="0"/>
          </a:p>
        </p:txBody>
      </p:sp>
      <p:sp>
        <p:nvSpPr>
          <p:cNvPr id="45" name="Connector 44"/>
          <p:cNvSpPr/>
          <p:nvPr/>
        </p:nvSpPr>
        <p:spPr>
          <a:xfrm>
            <a:off x="353345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6" name="Connector 45"/>
          <p:cNvSpPr/>
          <p:nvPr/>
        </p:nvSpPr>
        <p:spPr>
          <a:xfrm>
            <a:off x="4625488" y="2832039"/>
            <a:ext cx="450150" cy="45015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Connector 46"/>
          <p:cNvSpPr/>
          <p:nvPr/>
        </p:nvSpPr>
        <p:spPr>
          <a:xfrm>
            <a:off x="428370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8" name="Connector 47"/>
          <p:cNvSpPr/>
          <p:nvPr/>
        </p:nvSpPr>
        <p:spPr>
          <a:xfrm>
            <a:off x="5565185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33957" y="3753547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cxnSp>
        <p:nvCxnSpPr>
          <p:cNvPr id="50" name="Straight Connector 49"/>
          <p:cNvCxnSpPr>
            <a:stCxn id="45" idx="4"/>
            <a:endCxn id="18" idx="0"/>
          </p:cNvCxnSpPr>
          <p:nvPr/>
        </p:nvCxnSpPr>
        <p:spPr>
          <a:xfrm flipH="1">
            <a:off x="375019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4"/>
            <a:endCxn id="23" idx="0"/>
          </p:cNvCxnSpPr>
          <p:nvPr/>
        </p:nvCxnSpPr>
        <p:spPr>
          <a:xfrm>
            <a:off x="3758533" y="4150534"/>
            <a:ext cx="741914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4"/>
            <a:endCxn id="24" idx="0"/>
          </p:cNvCxnSpPr>
          <p:nvPr/>
        </p:nvCxnSpPr>
        <p:spPr>
          <a:xfrm>
            <a:off x="3758533" y="4150534"/>
            <a:ext cx="204234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4"/>
            <a:endCxn id="23" idx="0"/>
          </p:cNvCxnSpPr>
          <p:nvPr/>
        </p:nvCxnSpPr>
        <p:spPr>
          <a:xfrm flipH="1">
            <a:off x="450044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4"/>
            <a:endCxn id="24" idx="0"/>
          </p:cNvCxnSpPr>
          <p:nvPr/>
        </p:nvCxnSpPr>
        <p:spPr>
          <a:xfrm>
            <a:off x="4508783" y="4150534"/>
            <a:ext cx="129209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18" idx="0"/>
          </p:cNvCxnSpPr>
          <p:nvPr/>
        </p:nvCxnSpPr>
        <p:spPr>
          <a:xfrm flipH="1">
            <a:off x="3750197" y="4150534"/>
            <a:ext cx="204006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7" idx="4"/>
            <a:endCxn id="18" idx="0"/>
          </p:cNvCxnSpPr>
          <p:nvPr/>
        </p:nvCxnSpPr>
        <p:spPr>
          <a:xfrm flipH="1">
            <a:off x="3750197" y="4150534"/>
            <a:ext cx="75858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8" idx="4"/>
            <a:endCxn id="23" idx="0"/>
          </p:cNvCxnSpPr>
          <p:nvPr/>
        </p:nvCxnSpPr>
        <p:spPr>
          <a:xfrm flipH="1">
            <a:off x="4500447" y="4150534"/>
            <a:ext cx="128981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4"/>
            <a:endCxn id="24" idx="0"/>
          </p:cNvCxnSpPr>
          <p:nvPr/>
        </p:nvCxnSpPr>
        <p:spPr>
          <a:xfrm>
            <a:off x="5790260" y="4150534"/>
            <a:ext cx="10620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6" idx="4"/>
          </p:cNvCxnSpPr>
          <p:nvPr/>
        </p:nvCxnSpPr>
        <p:spPr>
          <a:xfrm rot="5400000">
            <a:off x="4095451" y="2945271"/>
            <a:ext cx="418195" cy="10920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6" idx="4"/>
          </p:cNvCxnSpPr>
          <p:nvPr/>
        </p:nvCxnSpPr>
        <p:spPr>
          <a:xfrm rot="5400000">
            <a:off x="4470576" y="3320396"/>
            <a:ext cx="418195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4"/>
          </p:cNvCxnSpPr>
          <p:nvPr/>
        </p:nvCxnSpPr>
        <p:spPr>
          <a:xfrm rot="16200000" flipH="1">
            <a:off x="5120792" y="3011960"/>
            <a:ext cx="418195" cy="9586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74"/>
          <p:cNvSpPr txBox="1">
            <a:spLocks noChangeArrowheads="1"/>
          </p:cNvSpPr>
          <p:nvPr/>
        </p:nvSpPr>
        <p:spPr bwMode="auto">
          <a:xfrm>
            <a:off x="2523398" y="293485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Output</a:t>
            </a:r>
          </a:p>
        </p:txBody>
      </p:sp>
      <p:sp>
        <p:nvSpPr>
          <p:cNvPr id="66" name="TextBox 76"/>
          <p:cNvSpPr txBox="1">
            <a:spLocks noChangeArrowheads="1"/>
          </p:cNvSpPr>
          <p:nvPr/>
        </p:nvSpPr>
        <p:spPr bwMode="auto">
          <a:xfrm>
            <a:off x="2283041" y="3825425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82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Deeper Networks</a:t>
            </a:r>
            <a:endParaRPr lang="en-US" dirty="0"/>
          </a:p>
        </p:txBody>
      </p:sp>
      <p:sp>
        <p:nvSpPr>
          <p:cNvPr id="83" name="Content Placeholder 44"/>
          <p:cNvSpPr>
            <a:spLocks noGrp="1"/>
          </p:cNvSpPr>
          <p:nvPr>
            <p:ph idx="1"/>
          </p:nvPr>
        </p:nvSpPr>
        <p:spPr>
          <a:xfrm>
            <a:off x="457199" y="1600200"/>
            <a:ext cx="25760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 lecture: Making the neural </a:t>
            </a:r>
            <a:r>
              <a:rPr lang="en-US" dirty="0"/>
              <a:t>n</a:t>
            </a:r>
            <a:r>
              <a:rPr lang="en-US" dirty="0" smtClean="0"/>
              <a:t>etworks </a:t>
            </a:r>
            <a:r>
              <a:rPr lang="en-US" dirty="0"/>
              <a:t>d</a:t>
            </a:r>
            <a:r>
              <a:rPr lang="en-US" dirty="0" smtClean="0"/>
              <a:t>eeper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17" name="Connector 16"/>
          <p:cNvSpPr/>
          <p:nvPr/>
        </p:nvSpPr>
        <p:spPr>
          <a:xfrm>
            <a:off x="3033291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Connector 17"/>
          <p:cNvSpPr/>
          <p:nvPr/>
        </p:nvSpPr>
        <p:spPr>
          <a:xfrm>
            <a:off x="352512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Connector 18"/>
          <p:cNvSpPr/>
          <p:nvPr/>
        </p:nvSpPr>
        <p:spPr>
          <a:xfrm>
            <a:off x="3866902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Connector 19"/>
          <p:cNvSpPr/>
          <p:nvPr/>
        </p:nvSpPr>
        <p:spPr>
          <a:xfrm>
            <a:off x="4783875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Connector 20"/>
          <p:cNvSpPr/>
          <p:nvPr/>
        </p:nvSpPr>
        <p:spPr>
          <a:xfrm>
            <a:off x="6159333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nector 22"/>
          <p:cNvSpPr/>
          <p:nvPr/>
        </p:nvSpPr>
        <p:spPr>
          <a:xfrm>
            <a:off x="427537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5575805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25621" y="4810270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75805" y="5878681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…</a:t>
            </a:r>
          </a:p>
        </p:txBody>
      </p:sp>
      <p:cxnSp>
        <p:nvCxnSpPr>
          <p:cNvPr id="27" name="Straight Connector 26"/>
          <p:cNvCxnSpPr>
            <a:stCxn id="18" idx="4"/>
            <a:endCxn id="17" idx="0"/>
          </p:cNvCxnSpPr>
          <p:nvPr/>
        </p:nvCxnSpPr>
        <p:spPr>
          <a:xfrm rot="5400000">
            <a:off x="3195151" y="5270472"/>
            <a:ext cx="618261" cy="4918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4"/>
            <a:endCxn id="19" idx="0"/>
          </p:cNvCxnSpPr>
          <p:nvPr/>
        </p:nvCxnSpPr>
        <p:spPr>
          <a:xfrm rot="16200000" flipH="1">
            <a:off x="3611956" y="5345497"/>
            <a:ext cx="618261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4"/>
            <a:endCxn id="20" idx="0"/>
          </p:cNvCxnSpPr>
          <p:nvPr/>
        </p:nvCxnSpPr>
        <p:spPr>
          <a:xfrm rot="16200000" flipH="1">
            <a:off x="4070442" y="4887011"/>
            <a:ext cx="618261" cy="12587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4"/>
            <a:endCxn id="21" idx="0"/>
          </p:cNvCxnSpPr>
          <p:nvPr/>
        </p:nvCxnSpPr>
        <p:spPr>
          <a:xfrm rot="16200000" flipH="1">
            <a:off x="4758172" y="4199282"/>
            <a:ext cx="618261" cy="263421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9" idx="0"/>
          </p:cNvCxnSpPr>
          <p:nvPr/>
        </p:nvCxnSpPr>
        <p:spPr>
          <a:xfrm rot="5400000">
            <a:off x="3987081" y="5312153"/>
            <a:ext cx="618261" cy="40846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0" idx="0"/>
          </p:cNvCxnSpPr>
          <p:nvPr/>
        </p:nvCxnSpPr>
        <p:spPr>
          <a:xfrm rot="16200000" flipH="1">
            <a:off x="4445567" y="5262136"/>
            <a:ext cx="618261" cy="5085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  <a:endCxn id="21" idx="0"/>
          </p:cNvCxnSpPr>
          <p:nvPr/>
        </p:nvCxnSpPr>
        <p:spPr>
          <a:xfrm rot="16200000" flipH="1">
            <a:off x="5133297" y="4574407"/>
            <a:ext cx="618261" cy="188396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4"/>
            <a:endCxn id="17" idx="0"/>
          </p:cNvCxnSpPr>
          <p:nvPr/>
        </p:nvCxnSpPr>
        <p:spPr>
          <a:xfrm rot="5400000">
            <a:off x="4220492" y="4245130"/>
            <a:ext cx="618261" cy="2542514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4"/>
            <a:endCxn id="17" idx="0"/>
          </p:cNvCxnSpPr>
          <p:nvPr/>
        </p:nvCxnSpPr>
        <p:spPr>
          <a:xfrm rot="5400000">
            <a:off x="3570276" y="4895347"/>
            <a:ext cx="618261" cy="12420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19" idx="0"/>
          </p:cNvCxnSpPr>
          <p:nvPr/>
        </p:nvCxnSpPr>
        <p:spPr>
          <a:xfrm rot="5400000">
            <a:off x="4637298" y="4661936"/>
            <a:ext cx="618261" cy="17089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  <a:endCxn id="20" idx="0"/>
          </p:cNvCxnSpPr>
          <p:nvPr/>
        </p:nvCxnSpPr>
        <p:spPr>
          <a:xfrm rot="5400000">
            <a:off x="5095784" y="5120422"/>
            <a:ext cx="618261" cy="7919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4"/>
            <a:endCxn id="21" idx="0"/>
          </p:cNvCxnSpPr>
          <p:nvPr/>
        </p:nvCxnSpPr>
        <p:spPr>
          <a:xfrm rot="16200000" flipH="1">
            <a:off x="5783513" y="5224623"/>
            <a:ext cx="618261" cy="583528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283041" y="595056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Input</a:t>
            </a:r>
          </a:p>
        </p:txBody>
      </p: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2274705" y="4882148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1</a:t>
            </a:r>
            <a:endParaRPr lang="en-US" sz="1000" dirty="0"/>
          </a:p>
        </p:txBody>
      </p:sp>
      <p:sp>
        <p:nvSpPr>
          <p:cNvPr id="45" name="Connector 44"/>
          <p:cNvSpPr/>
          <p:nvPr/>
        </p:nvSpPr>
        <p:spPr>
          <a:xfrm>
            <a:off x="353345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Connector 46"/>
          <p:cNvSpPr/>
          <p:nvPr/>
        </p:nvSpPr>
        <p:spPr>
          <a:xfrm>
            <a:off x="428370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8" name="Connector 47"/>
          <p:cNvSpPr/>
          <p:nvPr/>
        </p:nvSpPr>
        <p:spPr>
          <a:xfrm>
            <a:off x="5565185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33957" y="3753547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cxnSp>
        <p:nvCxnSpPr>
          <p:cNvPr id="50" name="Straight Connector 49"/>
          <p:cNvCxnSpPr>
            <a:stCxn id="45" idx="4"/>
            <a:endCxn id="18" idx="0"/>
          </p:cNvCxnSpPr>
          <p:nvPr/>
        </p:nvCxnSpPr>
        <p:spPr>
          <a:xfrm flipH="1">
            <a:off x="375019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4"/>
            <a:endCxn id="23" idx="0"/>
          </p:cNvCxnSpPr>
          <p:nvPr/>
        </p:nvCxnSpPr>
        <p:spPr>
          <a:xfrm>
            <a:off x="3758533" y="4150534"/>
            <a:ext cx="741914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4"/>
            <a:endCxn id="24" idx="0"/>
          </p:cNvCxnSpPr>
          <p:nvPr/>
        </p:nvCxnSpPr>
        <p:spPr>
          <a:xfrm>
            <a:off x="3758533" y="4150534"/>
            <a:ext cx="204234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4"/>
            <a:endCxn id="23" idx="0"/>
          </p:cNvCxnSpPr>
          <p:nvPr/>
        </p:nvCxnSpPr>
        <p:spPr>
          <a:xfrm flipH="1">
            <a:off x="450044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4"/>
            <a:endCxn id="24" idx="0"/>
          </p:cNvCxnSpPr>
          <p:nvPr/>
        </p:nvCxnSpPr>
        <p:spPr>
          <a:xfrm>
            <a:off x="4508783" y="4150534"/>
            <a:ext cx="129209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18" idx="0"/>
          </p:cNvCxnSpPr>
          <p:nvPr/>
        </p:nvCxnSpPr>
        <p:spPr>
          <a:xfrm flipH="1">
            <a:off x="3750197" y="4150534"/>
            <a:ext cx="204006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7" idx="4"/>
            <a:endCxn id="18" idx="0"/>
          </p:cNvCxnSpPr>
          <p:nvPr/>
        </p:nvCxnSpPr>
        <p:spPr>
          <a:xfrm flipH="1">
            <a:off x="3750197" y="4150534"/>
            <a:ext cx="75858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8" idx="4"/>
            <a:endCxn id="23" idx="0"/>
          </p:cNvCxnSpPr>
          <p:nvPr/>
        </p:nvCxnSpPr>
        <p:spPr>
          <a:xfrm flipH="1">
            <a:off x="4500447" y="4150534"/>
            <a:ext cx="128981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4"/>
            <a:endCxn id="24" idx="0"/>
          </p:cNvCxnSpPr>
          <p:nvPr/>
        </p:nvCxnSpPr>
        <p:spPr>
          <a:xfrm>
            <a:off x="5790260" y="4150534"/>
            <a:ext cx="10620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76"/>
          <p:cNvSpPr txBox="1">
            <a:spLocks noChangeArrowheads="1"/>
          </p:cNvSpPr>
          <p:nvPr/>
        </p:nvSpPr>
        <p:spPr bwMode="auto">
          <a:xfrm>
            <a:off x="2283041" y="3825425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2</a:t>
            </a:r>
            <a:endParaRPr lang="en-US" sz="1000" dirty="0"/>
          </a:p>
        </p:txBody>
      </p:sp>
      <p:sp>
        <p:nvSpPr>
          <p:cNvPr id="53" name="Connector 52"/>
          <p:cNvSpPr/>
          <p:nvPr/>
        </p:nvSpPr>
        <p:spPr>
          <a:xfrm>
            <a:off x="3523055" y="2643661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6" name="Connector 55"/>
          <p:cNvSpPr/>
          <p:nvPr/>
        </p:nvSpPr>
        <p:spPr>
          <a:xfrm>
            <a:off x="4615085" y="1775316"/>
            <a:ext cx="450150" cy="45015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" name="Connector 60"/>
          <p:cNvSpPr/>
          <p:nvPr/>
        </p:nvSpPr>
        <p:spPr>
          <a:xfrm>
            <a:off x="4273305" y="2643661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7" name="Connector 66"/>
          <p:cNvSpPr/>
          <p:nvPr/>
        </p:nvSpPr>
        <p:spPr>
          <a:xfrm>
            <a:off x="5554782" y="2643661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F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023554" y="2696824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cxnSp>
        <p:nvCxnSpPr>
          <p:cNvPr id="69" name="Straight Connector 68"/>
          <p:cNvCxnSpPr>
            <a:stCxn id="53" idx="4"/>
          </p:cNvCxnSpPr>
          <p:nvPr/>
        </p:nvCxnSpPr>
        <p:spPr>
          <a:xfrm flipH="1">
            <a:off x="3739794" y="3093811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3" idx="4"/>
          </p:cNvCxnSpPr>
          <p:nvPr/>
        </p:nvCxnSpPr>
        <p:spPr>
          <a:xfrm>
            <a:off x="3748130" y="3093811"/>
            <a:ext cx="741914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3" idx="4"/>
          </p:cNvCxnSpPr>
          <p:nvPr/>
        </p:nvCxnSpPr>
        <p:spPr>
          <a:xfrm>
            <a:off x="3748130" y="3093811"/>
            <a:ext cx="204234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1" idx="4"/>
          </p:cNvCxnSpPr>
          <p:nvPr/>
        </p:nvCxnSpPr>
        <p:spPr>
          <a:xfrm flipH="1">
            <a:off x="4490044" y="3093811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1" idx="4"/>
          </p:cNvCxnSpPr>
          <p:nvPr/>
        </p:nvCxnSpPr>
        <p:spPr>
          <a:xfrm>
            <a:off x="4498380" y="3093811"/>
            <a:ext cx="129209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4"/>
          </p:cNvCxnSpPr>
          <p:nvPr/>
        </p:nvCxnSpPr>
        <p:spPr>
          <a:xfrm flipH="1">
            <a:off x="3739794" y="3093811"/>
            <a:ext cx="204006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4"/>
          </p:cNvCxnSpPr>
          <p:nvPr/>
        </p:nvCxnSpPr>
        <p:spPr>
          <a:xfrm flipH="1">
            <a:off x="3739794" y="3093811"/>
            <a:ext cx="75858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7" idx="4"/>
          </p:cNvCxnSpPr>
          <p:nvPr/>
        </p:nvCxnSpPr>
        <p:spPr>
          <a:xfrm flipH="1">
            <a:off x="4490044" y="3093811"/>
            <a:ext cx="128981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4"/>
          </p:cNvCxnSpPr>
          <p:nvPr/>
        </p:nvCxnSpPr>
        <p:spPr>
          <a:xfrm>
            <a:off x="5779857" y="3093811"/>
            <a:ext cx="10620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4"/>
          </p:cNvCxnSpPr>
          <p:nvPr/>
        </p:nvCxnSpPr>
        <p:spPr>
          <a:xfrm rot="5400000">
            <a:off x="4085048" y="1888548"/>
            <a:ext cx="418195" cy="10920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6" idx="4"/>
          </p:cNvCxnSpPr>
          <p:nvPr/>
        </p:nvCxnSpPr>
        <p:spPr>
          <a:xfrm rot="5400000">
            <a:off x="4460173" y="2263673"/>
            <a:ext cx="418195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6" idx="4"/>
          </p:cNvCxnSpPr>
          <p:nvPr/>
        </p:nvCxnSpPr>
        <p:spPr>
          <a:xfrm rot="16200000" flipH="1">
            <a:off x="5110389" y="1955237"/>
            <a:ext cx="418195" cy="9586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74"/>
          <p:cNvSpPr txBox="1">
            <a:spLocks noChangeArrowheads="1"/>
          </p:cNvSpPr>
          <p:nvPr/>
        </p:nvSpPr>
        <p:spPr bwMode="auto">
          <a:xfrm>
            <a:off x="2512995" y="1878127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Output</a:t>
            </a:r>
          </a:p>
        </p:txBody>
      </p:sp>
      <p:sp>
        <p:nvSpPr>
          <p:cNvPr id="82" name="TextBox 76"/>
          <p:cNvSpPr txBox="1">
            <a:spLocks noChangeArrowheads="1"/>
          </p:cNvSpPr>
          <p:nvPr/>
        </p:nvSpPr>
        <p:spPr bwMode="auto">
          <a:xfrm>
            <a:off x="2272638" y="2768702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72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385350" cy="4343400"/>
          </a:xfrm>
        </p:spPr>
        <p:txBody>
          <a:bodyPr/>
          <a:lstStyle/>
          <a:p>
            <a:r>
              <a:rPr lang="en-US" dirty="0"/>
              <a:t>We don’t know the “right” levels of abstraction</a:t>
            </a:r>
          </a:p>
          <a:p>
            <a:r>
              <a:rPr lang="en-US" dirty="0"/>
              <a:t>So let the model figure it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25" y="1444532"/>
            <a:ext cx="4656926" cy="509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0857"/>
            <a:ext cx="464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Honglak</a:t>
            </a:r>
            <a:r>
              <a:rPr lang="en-US" dirty="0" smtClean="0"/>
              <a:t> Lee (NIPS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385350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Face Recognition:</a:t>
            </a:r>
          </a:p>
          <a:p>
            <a:pPr lvl="1"/>
            <a:r>
              <a:rPr lang="en-US" dirty="0" smtClean="0"/>
              <a:t>Deep Network can build up increasingly higher levels of abstraction</a:t>
            </a:r>
          </a:p>
          <a:p>
            <a:pPr lvl="1"/>
            <a:r>
              <a:rPr lang="en-US" dirty="0" smtClean="0"/>
              <a:t>Lines, parts,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25" y="1444532"/>
            <a:ext cx="4656926" cy="509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0857"/>
            <a:ext cx="464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Honglak</a:t>
            </a:r>
            <a:r>
              <a:rPr lang="en-US" dirty="0" smtClean="0"/>
              <a:t> Lee (NIPS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25" y="1444532"/>
            <a:ext cx="4656926" cy="509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0857"/>
            <a:ext cx="464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Honglak</a:t>
            </a:r>
            <a:r>
              <a:rPr lang="en-US" dirty="0" smtClean="0"/>
              <a:t> Lee (NIPS 2010)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8229" y="1708627"/>
            <a:ext cx="4336845" cy="4500352"/>
            <a:chOff x="2272638" y="1775316"/>
            <a:chExt cx="4336845" cy="4500352"/>
          </a:xfrm>
        </p:grpSpPr>
        <p:sp>
          <p:nvSpPr>
            <p:cNvPr id="68" name="Connector 67"/>
            <p:cNvSpPr/>
            <p:nvPr/>
          </p:nvSpPr>
          <p:spPr>
            <a:xfrm>
              <a:off x="3033291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9" name="Connector 68"/>
            <p:cNvSpPr/>
            <p:nvPr/>
          </p:nvSpPr>
          <p:spPr>
            <a:xfrm>
              <a:off x="3525122" y="4757107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0" name="Connector 69"/>
            <p:cNvSpPr/>
            <p:nvPr/>
          </p:nvSpPr>
          <p:spPr>
            <a:xfrm>
              <a:off x="3866902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1" name="Connector 70"/>
            <p:cNvSpPr/>
            <p:nvPr/>
          </p:nvSpPr>
          <p:spPr>
            <a:xfrm>
              <a:off x="4783875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2" name="Connector 71"/>
            <p:cNvSpPr/>
            <p:nvPr/>
          </p:nvSpPr>
          <p:spPr>
            <a:xfrm>
              <a:off x="6159333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3" name="Connector 72"/>
            <p:cNvSpPr/>
            <p:nvPr/>
          </p:nvSpPr>
          <p:spPr>
            <a:xfrm>
              <a:off x="4275372" y="4757107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4" name="Connector 73"/>
            <p:cNvSpPr/>
            <p:nvPr/>
          </p:nvSpPr>
          <p:spPr>
            <a:xfrm>
              <a:off x="5575805" y="4757107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>
              <a:off x="5025621" y="4810270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/>
                <a:t>…</a:t>
              </a:r>
            </a:p>
          </p:txBody>
        </p:sp>
        <p:sp>
          <p:nvSpPr>
            <p:cNvPr id="76" name="TextBox 75"/>
            <p:cNvSpPr txBox="1">
              <a:spLocks noChangeArrowheads="1"/>
            </p:cNvSpPr>
            <p:nvPr/>
          </p:nvSpPr>
          <p:spPr bwMode="auto">
            <a:xfrm>
              <a:off x="5575805" y="5878681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…</a:t>
              </a:r>
            </a:p>
          </p:txBody>
        </p:sp>
        <p:cxnSp>
          <p:nvCxnSpPr>
            <p:cNvPr id="77" name="Straight Connector 76"/>
            <p:cNvCxnSpPr>
              <a:stCxn id="69" idx="4"/>
              <a:endCxn id="68" idx="0"/>
            </p:cNvCxnSpPr>
            <p:nvPr/>
          </p:nvCxnSpPr>
          <p:spPr>
            <a:xfrm rot="5400000">
              <a:off x="3195151" y="5270472"/>
              <a:ext cx="618261" cy="49183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4"/>
              <a:endCxn id="70" idx="0"/>
            </p:cNvCxnSpPr>
            <p:nvPr/>
          </p:nvCxnSpPr>
          <p:spPr>
            <a:xfrm rot="16200000" flipH="1">
              <a:off x="3611956" y="5345497"/>
              <a:ext cx="618261" cy="34178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9" idx="4"/>
              <a:endCxn id="71" idx="0"/>
            </p:cNvCxnSpPr>
            <p:nvPr/>
          </p:nvCxnSpPr>
          <p:spPr>
            <a:xfrm rot="16200000" flipH="1">
              <a:off x="4070442" y="4887011"/>
              <a:ext cx="618261" cy="12587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9" idx="4"/>
              <a:endCxn id="72" idx="0"/>
            </p:cNvCxnSpPr>
            <p:nvPr/>
          </p:nvCxnSpPr>
          <p:spPr>
            <a:xfrm rot="16200000" flipH="1">
              <a:off x="4758172" y="4199282"/>
              <a:ext cx="618261" cy="263421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4"/>
              <a:endCxn id="70" idx="0"/>
            </p:cNvCxnSpPr>
            <p:nvPr/>
          </p:nvCxnSpPr>
          <p:spPr>
            <a:xfrm rot="5400000">
              <a:off x="3987081" y="5312153"/>
              <a:ext cx="618261" cy="408469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3" idx="4"/>
              <a:endCxn id="71" idx="0"/>
            </p:cNvCxnSpPr>
            <p:nvPr/>
          </p:nvCxnSpPr>
          <p:spPr>
            <a:xfrm rot="16200000" flipH="1">
              <a:off x="4445567" y="5262136"/>
              <a:ext cx="618261" cy="50850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3" idx="4"/>
              <a:endCxn id="72" idx="0"/>
            </p:cNvCxnSpPr>
            <p:nvPr/>
          </p:nvCxnSpPr>
          <p:spPr>
            <a:xfrm rot="16200000" flipH="1">
              <a:off x="5133297" y="4574407"/>
              <a:ext cx="618261" cy="188396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4" idx="4"/>
              <a:endCxn id="68" idx="0"/>
            </p:cNvCxnSpPr>
            <p:nvPr/>
          </p:nvCxnSpPr>
          <p:spPr>
            <a:xfrm rot="5400000">
              <a:off x="4220492" y="4245130"/>
              <a:ext cx="618261" cy="2542514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3" idx="4"/>
              <a:endCxn id="68" idx="0"/>
            </p:cNvCxnSpPr>
            <p:nvPr/>
          </p:nvCxnSpPr>
          <p:spPr>
            <a:xfrm rot="5400000">
              <a:off x="3570276" y="4895347"/>
              <a:ext cx="618261" cy="124208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4" idx="4"/>
              <a:endCxn id="70" idx="0"/>
            </p:cNvCxnSpPr>
            <p:nvPr/>
          </p:nvCxnSpPr>
          <p:spPr>
            <a:xfrm rot="5400000">
              <a:off x="4637298" y="4661936"/>
              <a:ext cx="618261" cy="170890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4" idx="4"/>
              <a:endCxn id="71" idx="0"/>
            </p:cNvCxnSpPr>
            <p:nvPr/>
          </p:nvCxnSpPr>
          <p:spPr>
            <a:xfrm rot="5400000">
              <a:off x="5095784" y="5120422"/>
              <a:ext cx="618261" cy="79193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4" idx="4"/>
              <a:endCxn id="72" idx="0"/>
            </p:cNvCxnSpPr>
            <p:nvPr/>
          </p:nvCxnSpPr>
          <p:spPr>
            <a:xfrm rot="16200000" flipH="1">
              <a:off x="5783513" y="5224623"/>
              <a:ext cx="618261" cy="58352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75"/>
            <p:cNvSpPr txBox="1">
              <a:spLocks noChangeArrowheads="1"/>
            </p:cNvSpPr>
            <p:nvPr/>
          </p:nvSpPr>
          <p:spPr bwMode="auto">
            <a:xfrm>
              <a:off x="2283041" y="5950560"/>
              <a:ext cx="7085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Input</a:t>
              </a:r>
            </a:p>
          </p:txBody>
        </p:sp>
        <p:sp>
          <p:nvSpPr>
            <p:cNvPr id="90" name="TextBox 76"/>
            <p:cNvSpPr txBox="1">
              <a:spLocks noChangeArrowheads="1"/>
            </p:cNvSpPr>
            <p:nvPr/>
          </p:nvSpPr>
          <p:spPr bwMode="auto">
            <a:xfrm>
              <a:off x="2274705" y="4882148"/>
              <a:ext cx="11253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/>
                <a:t>Hidden </a:t>
              </a:r>
              <a:r>
                <a:rPr lang="en-US" sz="1000" dirty="0" smtClean="0"/>
                <a:t>Layer 1</a:t>
              </a:r>
              <a:endParaRPr lang="en-US" sz="1000" dirty="0"/>
            </a:p>
          </p:txBody>
        </p:sp>
        <p:sp>
          <p:nvSpPr>
            <p:cNvPr id="91" name="Connector 90"/>
            <p:cNvSpPr/>
            <p:nvPr/>
          </p:nvSpPr>
          <p:spPr>
            <a:xfrm>
              <a:off x="3533458" y="3700384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2" name="Connector 91"/>
            <p:cNvSpPr/>
            <p:nvPr/>
          </p:nvSpPr>
          <p:spPr>
            <a:xfrm>
              <a:off x="4283708" y="3700384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3" name="Connector 92"/>
            <p:cNvSpPr/>
            <p:nvPr/>
          </p:nvSpPr>
          <p:spPr>
            <a:xfrm>
              <a:off x="5565185" y="3700384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E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4" name="TextBox 93"/>
            <p:cNvSpPr txBox="1">
              <a:spLocks noChangeArrowheads="1"/>
            </p:cNvSpPr>
            <p:nvPr/>
          </p:nvSpPr>
          <p:spPr bwMode="auto">
            <a:xfrm>
              <a:off x="5033957" y="3753547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/>
                <a:t>…</a:t>
              </a:r>
            </a:p>
          </p:txBody>
        </p:sp>
        <p:cxnSp>
          <p:nvCxnSpPr>
            <p:cNvPr id="95" name="Straight Connector 94"/>
            <p:cNvCxnSpPr>
              <a:stCxn id="91" idx="4"/>
              <a:endCxn id="69" idx="0"/>
            </p:cNvCxnSpPr>
            <p:nvPr/>
          </p:nvCxnSpPr>
          <p:spPr>
            <a:xfrm flipH="1">
              <a:off x="3750197" y="4150534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1" idx="4"/>
              <a:endCxn id="73" idx="0"/>
            </p:cNvCxnSpPr>
            <p:nvPr/>
          </p:nvCxnSpPr>
          <p:spPr>
            <a:xfrm>
              <a:off x="3758533" y="4150534"/>
              <a:ext cx="741914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1" idx="4"/>
              <a:endCxn id="74" idx="0"/>
            </p:cNvCxnSpPr>
            <p:nvPr/>
          </p:nvCxnSpPr>
          <p:spPr>
            <a:xfrm>
              <a:off x="3758533" y="4150534"/>
              <a:ext cx="204234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2" idx="4"/>
              <a:endCxn id="73" idx="0"/>
            </p:cNvCxnSpPr>
            <p:nvPr/>
          </p:nvCxnSpPr>
          <p:spPr>
            <a:xfrm flipH="1">
              <a:off x="4500447" y="4150534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2" idx="4"/>
              <a:endCxn id="74" idx="0"/>
            </p:cNvCxnSpPr>
            <p:nvPr/>
          </p:nvCxnSpPr>
          <p:spPr>
            <a:xfrm>
              <a:off x="4508783" y="4150534"/>
              <a:ext cx="129209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3" idx="4"/>
              <a:endCxn id="69" idx="0"/>
            </p:cNvCxnSpPr>
            <p:nvPr/>
          </p:nvCxnSpPr>
          <p:spPr>
            <a:xfrm flipH="1">
              <a:off x="3750197" y="4150534"/>
              <a:ext cx="204006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4"/>
              <a:endCxn id="69" idx="0"/>
            </p:cNvCxnSpPr>
            <p:nvPr/>
          </p:nvCxnSpPr>
          <p:spPr>
            <a:xfrm flipH="1">
              <a:off x="3750197" y="4150534"/>
              <a:ext cx="75858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4"/>
              <a:endCxn id="73" idx="0"/>
            </p:cNvCxnSpPr>
            <p:nvPr/>
          </p:nvCxnSpPr>
          <p:spPr>
            <a:xfrm flipH="1">
              <a:off x="4500447" y="4150534"/>
              <a:ext cx="128981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3" idx="4"/>
              <a:endCxn id="74" idx="0"/>
            </p:cNvCxnSpPr>
            <p:nvPr/>
          </p:nvCxnSpPr>
          <p:spPr>
            <a:xfrm>
              <a:off x="5790260" y="4150534"/>
              <a:ext cx="10620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76"/>
            <p:cNvSpPr txBox="1">
              <a:spLocks noChangeArrowheads="1"/>
            </p:cNvSpPr>
            <p:nvPr/>
          </p:nvSpPr>
          <p:spPr bwMode="auto">
            <a:xfrm>
              <a:off x="2283041" y="3825425"/>
              <a:ext cx="11253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/>
                <a:t>Hidden </a:t>
              </a:r>
              <a:r>
                <a:rPr lang="en-US" sz="1000" dirty="0" smtClean="0"/>
                <a:t>Layer 2</a:t>
              </a:r>
              <a:endParaRPr lang="en-US" sz="1000" dirty="0"/>
            </a:p>
          </p:txBody>
        </p:sp>
        <p:sp>
          <p:nvSpPr>
            <p:cNvPr id="105" name="Connector 104"/>
            <p:cNvSpPr/>
            <p:nvPr/>
          </p:nvSpPr>
          <p:spPr>
            <a:xfrm>
              <a:off x="3523055" y="2643661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6" name="Connector 105"/>
            <p:cNvSpPr/>
            <p:nvPr/>
          </p:nvSpPr>
          <p:spPr>
            <a:xfrm>
              <a:off x="4615085" y="1775316"/>
              <a:ext cx="450150" cy="45015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7" name="Connector 106"/>
            <p:cNvSpPr/>
            <p:nvPr/>
          </p:nvSpPr>
          <p:spPr>
            <a:xfrm>
              <a:off x="4273305" y="2643661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8" name="Connector 107"/>
            <p:cNvSpPr/>
            <p:nvPr/>
          </p:nvSpPr>
          <p:spPr>
            <a:xfrm>
              <a:off x="5554782" y="2643661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9" name="TextBox 108"/>
            <p:cNvSpPr txBox="1">
              <a:spLocks noChangeArrowheads="1"/>
            </p:cNvSpPr>
            <p:nvPr/>
          </p:nvSpPr>
          <p:spPr bwMode="auto">
            <a:xfrm>
              <a:off x="5023554" y="2696824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/>
                <a:t>…</a:t>
              </a:r>
            </a:p>
          </p:txBody>
        </p:sp>
        <p:cxnSp>
          <p:nvCxnSpPr>
            <p:cNvPr id="110" name="Straight Connector 109"/>
            <p:cNvCxnSpPr>
              <a:stCxn id="105" idx="4"/>
            </p:cNvCxnSpPr>
            <p:nvPr/>
          </p:nvCxnSpPr>
          <p:spPr>
            <a:xfrm flipH="1">
              <a:off x="3739794" y="3093811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5" idx="4"/>
            </p:cNvCxnSpPr>
            <p:nvPr/>
          </p:nvCxnSpPr>
          <p:spPr>
            <a:xfrm>
              <a:off x="3748130" y="3093811"/>
              <a:ext cx="741914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4"/>
            </p:cNvCxnSpPr>
            <p:nvPr/>
          </p:nvCxnSpPr>
          <p:spPr>
            <a:xfrm>
              <a:off x="3748130" y="3093811"/>
              <a:ext cx="204234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7" idx="4"/>
            </p:cNvCxnSpPr>
            <p:nvPr/>
          </p:nvCxnSpPr>
          <p:spPr>
            <a:xfrm flipH="1">
              <a:off x="4490044" y="3093811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7" idx="4"/>
            </p:cNvCxnSpPr>
            <p:nvPr/>
          </p:nvCxnSpPr>
          <p:spPr>
            <a:xfrm>
              <a:off x="4498380" y="3093811"/>
              <a:ext cx="129209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08" idx="4"/>
            </p:cNvCxnSpPr>
            <p:nvPr/>
          </p:nvCxnSpPr>
          <p:spPr>
            <a:xfrm flipH="1">
              <a:off x="3739794" y="3093811"/>
              <a:ext cx="204006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7" idx="4"/>
            </p:cNvCxnSpPr>
            <p:nvPr/>
          </p:nvCxnSpPr>
          <p:spPr>
            <a:xfrm flipH="1">
              <a:off x="3739794" y="3093811"/>
              <a:ext cx="75858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8" idx="4"/>
            </p:cNvCxnSpPr>
            <p:nvPr/>
          </p:nvCxnSpPr>
          <p:spPr>
            <a:xfrm flipH="1">
              <a:off x="4490044" y="3093811"/>
              <a:ext cx="128981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8" idx="4"/>
            </p:cNvCxnSpPr>
            <p:nvPr/>
          </p:nvCxnSpPr>
          <p:spPr>
            <a:xfrm>
              <a:off x="5779857" y="3093811"/>
              <a:ext cx="10620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6" idx="4"/>
            </p:cNvCxnSpPr>
            <p:nvPr/>
          </p:nvCxnSpPr>
          <p:spPr>
            <a:xfrm rot="5400000">
              <a:off x="4085048" y="1888548"/>
              <a:ext cx="418195" cy="109203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4"/>
            </p:cNvCxnSpPr>
            <p:nvPr/>
          </p:nvCxnSpPr>
          <p:spPr>
            <a:xfrm rot="5400000">
              <a:off x="4460173" y="2263673"/>
              <a:ext cx="418195" cy="34178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6" idx="4"/>
            </p:cNvCxnSpPr>
            <p:nvPr/>
          </p:nvCxnSpPr>
          <p:spPr>
            <a:xfrm rot="16200000" flipH="1">
              <a:off x="5110389" y="1955237"/>
              <a:ext cx="418195" cy="9586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74"/>
            <p:cNvSpPr txBox="1">
              <a:spLocks noChangeArrowheads="1"/>
            </p:cNvSpPr>
            <p:nvPr/>
          </p:nvSpPr>
          <p:spPr bwMode="auto">
            <a:xfrm>
              <a:off x="2512995" y="1878127"/>
              <a:ext cx="7085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Output</a:t>
              </a:r>
            </a:p>
          </p:txBody>
        </p:sp>
        <p:sp>
          <p:nvSpPr>
            <p:cNvPr id="123" name="TextBox 76"/>
            <p:cNvSpPr txBox="1">
              <a:spLocks noChangeArrowheads="1"/>
            </p:cNvSpPr>
            <p:nvPr/>
          </p:nvSpPr>
          <p:spPr bwMode="auto">
            <a:xfrm>
              <a:off x="2272638" y="2768702"/>
              <a:ext cx="11253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/>
                <a:t>Hidden </a:t>
              </a:r>
              <a:r>
                <a:rPr lang="en-US" sz="1000" dirty="0" smtClean="0"/>
                <a:t>Layer 3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Even for a basic Neural Network, there are many design decisions to make: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# of hidden layers (depth)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# of units per hidden layer (width)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Type of activation function (nonlinearity)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Form of objective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12030" y="1500883"/>
            <a:ext cx="3246207" cy="750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Neural Network with sigmoid activation functions</a:t>
            </a: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18" y="1500884"/>
            <a:ext cx="3280042" cy="52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gradient ascent for linear classifiers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idea behind today’s lecture: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Define a linear classifier (logistic regression)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Define an objective function (likelihood)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Optimize it with gradient descent to learn parameters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Predict the class with highest probability under the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29369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112030" y="1500883"/>
            <a:ext cx="3246207" cy="750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Neural Network with arbitrary nonlinear activation functions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18" y="1480682"/>
            <a:ext cx="3344069" cy="5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4-09-21 at 2.51.53 PM.png"/>
          <p:cNvPicPr>
            <a:picLocks noChangeAspect="1"/>
          </p:cNvPicPr>
          <p:nvPr/>
        </p:nvPicPr>
        <p:blipFill rotWithShape="1">
          <a:blip r:embed="rId3"/>
          <a:srcRect b="9888"/>
          <a:stretch/>
        </p:blipFill>
        <p:spPr>
          <a:xfrm>
            <a:off x="4266687" y="4545147"/>
            <a:ext cx="5180937" cy="17104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018" y="1210760"/>
            <a:ext cx="3967782" cy="50448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far, we’ve assumed that the activation function (nonlinearity) is always the sigmoid function…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9828" y="1274789"/>
            <a:ext cx="4445195" cy="5446686"/>
            <a:chOff x="4902395" y="1274789"/>
            <a:chExt cx="4445195" cy="5446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902395" y="1274789"/>
              <a:ext cx="4445195" cy="5446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Sigmoid / Logistic Function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9569" y="3022686"/>
              <a:ext cx="4240645" cy="2822679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963567"/>
                </p:ext>
              </p:extLst>
            </p:nvPr>
          </p:nvGraphicFramePr>
          <p:xfrm>
            <a:off x="5864202" y="1940053"/>
            <a:ext cx="279876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2" name="Equation" r:id="rId5" imgW="1206500" imgH="393700" progId="Equation.3">
                    <p:embed/>
                  </p:oleObj>
                </mc:Choice>
                <mc:Fallback>
                  <p:oleObj name="Equation" r:id="rId5" imgW="12065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4202" y="1940053"/>
                          <a:ext cx="2798762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6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 smtClean="0"/>
              <a:t>A new change: modifying the nonlinearity</a:t>
            </a:r>
          </a:p>
          <a:p>
            <a:pPr lvl="1"/>
            <a:r>
              <a:rPr lang="en-US" dirty="0" smtClean="0"/>
              <a:t>The logistic is not widely used in modern ANNs</a:t>
            </a:r>
            <a:endParaRPr lang="en-US" dirty="0"/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2"/>
          <a:srcRect b="9888"/>
          <a:stretch/>
        </p:blipFill>
        <p:spPr>
          <a:xfrm>
            <a:off x="3747163" y="5147559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7687" y="2832971"/>
            <a:ext cx="19571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Alternate 1: </a:t>
            </a:r>
            <a:r>
              <a:rPr lang="en-US" sz="2400" dirty="0" err="1" smtClean="0"/>
              <a:t>tanh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7687" y="3840596"/>
            <a:ext cx="412041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Like logistic function but shifted to range [-1, +1]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683302"/>
            <a:ext cx="4200549" cy="23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3 at 3.4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21"/>
            <a:ext cx="9144000" cy="223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9547" y="1554955"/>
            <a:ext cx="150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 Stats 2010</a:t>
            </a:r>
            <a:endParaRPr lang="en-US" dirty="0"/>
          </a:p>
        </p:txBody>
      </p:sp>
      <p:pic>
        <p:nvPicPr>
          <p:cNvPr id="2" name="Picture 1" descr="Screen Shot 2016-04-03 at 3.5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6" y="1742875"/>
            <a:ext cx="6261100" cy="46863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6941016" y="4342828"/>
            <a:ext cx="536168" cy="8232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77184" y="4242025"/>
            <a:ext cx="166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igmoid </a:t>
            </a:r>
            <a:br>
              <a:rPr lang="en-US" dirty="0" smtClean="0"/>
            </a:b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err="1" smtClean="0"/>
              <a:t>tanh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25119" y="2357542"/>
            <a:ext cx="80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depth 4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Glorot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Bentio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4231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 smtClean="0"/>
              <a:t>A new change: modifying the nonlinearity</a:t>
            </a:r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 often used in vision tasks</a:t>
            </a:r>
            <a:endParaRPr lang="en-US" dirty="0"/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2"/>
          <a:srcRect b="9888"/>
          <a:stretch/>
        </p:blipFill>
        <p:spPr>
          <a:xfrm>
            <a:off x="3747163" y="5147559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7527" y="2832971"/>
            <a:ext cx="44558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Alternate 2: rectified linear unit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97527" y="3542563"/>
            <a:ext cx="463057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Linear with a cutoff at zero</a:t>
            </a:r>
          </a:p>
          <a:p>
            <a:endParaRPr lang="en-US" sz="2400" dirty="0" smtClean="0"/>
          </a:p>
          <a:p>
            <a:r>
              <a:rPr lang="en-US" sz="2400" dirty="0" smtClean="0"/>
              <a:t>(Implementation: clip the gradient when you pass zero)</a:t>
            </a:r>
            <a:endParaRPr lang="en-US" sz="2400" dirty="0"/>
          </a:p>
        </p:txBody>
      </p:sp>
      <p:pic>
        <p:nvPicPr>
          <p:cNvPr id="8" name="Picture 7" descr="Screen Shot 2016-04-03 at 5.5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9" y="2578634"/>
            <a:ext cx="4322186" cy="2843966"/>
          </a:xfrm>
          <a:prstGeom prst="rect">
            <a:avLst/>
          </a:prstGeom>
        </p:spPr>
      </p:pic>
      <p:pic>
        <p:nvPicPr>
          <p:cNvPr id="9" name="Picture 8" descr="Screen Shot 2016-04-03 at 5.53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0" y="5422600"/>
            <a:ext cx="2514600" cy="711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99143" y="4127500"/>
            <a:ext cx="1442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41500" y="3048000"/>
            <a:ext cx="1351643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9400" y="4127501"/>
            <a:ext cx="1562100" cy="335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34584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 smtClean="0"/>
              <a:t>A new change: modifying the nonlinearity</a:t>
            </a:r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 often used in vision tasks</a:t>
            </a:r>
            <a:endParaRPr lang="en-US" dirty="0"/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2"/>
          <a:srcRect b="9888"/>
          <a:stretch/>
        </p:blipFill>
        <p:spPr>
          <a:xfrm>
            <a:off x="3747163" y="5147559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7527" y="2832971"/>
            <a:ext cx="44558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Alternate 2: rectified linear unit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97527" y="3542563"/>
            <a:ext cx="463057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Soft version: log(</a:t>
            </a:r>
            <a:r>
              <a:rPr lang="en-US" sz="2400" dirty="0" err="1" smtClean="0"/>
              <a:t>exp</a:t>
            </a:r>
            <a:r>
              <a:rPr lang="en-US" sz="2400" dirty="0" smtClean="0"/>
              <a:t>(x)+1)</a:t>
            </a:r>
          </a:p>
          <a:p>
            <a:endParaRPr lang="en-US" sz="2400" dirty="0"/>
          </a:p>
          <a:p>
            <a:r>
              <a:rPr lang="en-US" sz="2400" dirty="0" smtClean="0"/>
              <a:t>Doesn’t saturate (at one end)</a:t>
            </a:r>
          </a:p>
          <a:p>
            <a:r>
              <a:rPr lang="en-US" sz="2400" dirty="0" err="1" smtClean="0"/>
              <a:t>Sparsifies</a:t>
            </a:r>
            <a:r>
              <a:rPr lang="en-US" sz="2400" dirty="0" smtClean="0"/>
              <a:t> outputs</a:t>
            </a:r>
          </a:p>
          <a:p>
            <a:r>
              <a:rPr lang="en-US" sz="2400" dirty="0" smtClean="0"/>
              <a:t>Helps with vanishing gradient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2721285"/>
            <a:ext cx="3384136" cy="2531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9619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Functions for 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31495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Regression:</a:t>
            </a:r>
          </a:p>
          <a:p>
            <a:pPr lvl="1"/>
            <a:r>
              <a:rPr lang="en-US" dirty="0" smtClean="0"/>
              <a:t>Use the same objective as Linear Regression</a:t>
            </a:r>
          </a:p>
          <a:p>
            <a:pPr lvl="1"/>
            <a:r>
              <a:rPr lang="en-US" dirty="0" smtClean="0"/>
              <a:t>Quadratic loss (i.e. mean squared error)</a:t>
            </a:r>
          </a:p>
          <a:p>
            <a:r>
              <a:rPr lang="en-US" dirty="0" smtClean="0"/>
              <a:t>Classification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 the same objective </a:t>
            </a:r>
            <a:r>
              <a:rPr lang="en-US" dirty="0" smtClean="0"/>
              <a:t>as Logistic Regression</a:t>
            </a:r>
          </a:p>
          <a:p>
            <a:pPr lvl="1"/>
            <a:r>
              <a:rPr lang="en-US" dirty="0" smtClean="0"/>
              <a:t>Cross-entropy (i.e. negative log likelihood)</a:t>
            </a:r>
          </a:p>
          <a:p>
            <a:pPr lvl="1"/>
            <a:r>
              <a:rPr lang="en-US" dirty="0" smtClean="0"/>
              <a:t>This requires probabilities, so we add an additional “</a:t>
            </a:r>
            <a:r>
              <a:rPr lang="en-US" dirty="0" err="1" smtClean="0"/>
              <a:t>softmax</a:t>
            </a:r>
            <a:r>
              <a:rPr lang="en-US" dirty="0" smtClean="0"/>
              <a:t>” layer at the end of our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5" y="4753910"/>
            <a:ext cx="8613986" cy="16024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002" y="4650339"/>
            <a:ext cx="8950246" cy="1860136"/>
            <a:chOff x="210000" y="1743969"/>
            <a:chExt cx="8770240" cy="4476485"/>
          </a:xfrm>
        </p:grpSpPr>
        <p:sp>
          <p:nvSpPr>
            <p:cNvPr id="7" name="Rectangle 6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72244" y="1878251"/>
              <a:ext cx="0" cy="4172188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9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Multi-Class Output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2895601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2612391" y="3067050"/>
            <a:ext cx="764540" cy="62484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16200000" flipH="1">
            <a:off x="3298190" y="3006090"/>
            <a:ext cx="764540" cy="74675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4486910" y="1817370"/>
            <a:ext cx="764540" cy="312419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Hidden Layer</a:t>
            </a:r>
          </a:p>
        </p:txBody>
      </p:sp>
      <p:sp>
        <p:nvSpPr>
          <p:cNvPr id="40" name="Connector 39"/>
          <p:cNvSpPr/>
          <p:nvPr/>
        </p:nvSpPr>
        <p:spPr>
          <a:xfrm>
            <a:off x="5135880" y="2107565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K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4165600" y="22098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/>
              <a:t>…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547360" y="2930527"/>
            <a:ext cx="883920" cy="83121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4053839" y="2931320"/>
            <a:ext cx="1494316" cy="830422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2682241" y="2931320"/>
            <a:ext cx="2865915" cy="83042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Multi-Class Output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2692" y="3723758"/>
            <a:ext cx="4430937" cy="2477135"/>
            <a:chOff x="-15240" y="2107565"/>
            <a:chExt cx="7924800" cy="4430395"/>
          </a:xfrm>
        </p:grpSpPr>
        <p:sp>
          <p:nvSpPr>
            <p:cNvPr id="4" name="Connector 3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" name="Connector 5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2895601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1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60" y="3850055"/>
              <a:ext cx="533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0" y="5803315"/>
              <a:ext cx="533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…</a:t>
              </a:r>
            </a:p>
          </p:txBody>
        </p:sp>
        <p:cxnSp>
          <p:nvCxnSpPr>
            <p:cNvPr id="16" name="Straight Connector 15"/>
            <p:cNvCxnSpPr>
              <a:stCxn id="6" idx="4"/>
              <a:endCxn id="4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7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8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4"/>
              <a:endCxn id="9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4"/>
              <a:endCxn id="7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4"/>
              <a:endCxn id="8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4"/>
              <a:endCxn id="9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4"/>
              <a:endCxn id="4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4"/>
              <a:endCxn id="4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4"/>
              <a:endCxn id="7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4"/>
              <a:endCxn id="8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4"/>
              <a:endCxn id="9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4"/>
              <a:endCxn id="6" idx="0"/>
            </p:cNvCxnSpPr>
            <p:nvPr/>
          </p:nvCxnSpPr>
          <p:spPr>
            <a:xfrm rot="5400000">
              <a:off x="2612391" y="3067050"/>
              <a:ext cx="764540" cy="62484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4"/>
              <a:endCxn id="11" idx="0"/>
            </p:cNvCxnSpPr>
            <p:nvPr/>
          </p:nvCxnSpPr>
          <p:spPr>
            <a:xfrm rot="16200000" flipH="1">
              <a:off x="3298190" y="3006090"/>
              <a:ext cx="764540" cy="746759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4"/>
              <a:endCxn id="12" idx="0"/>
            </p:cNvCxnSpPr>
            <p:nvPr/>
          </p:nvCxnSpPr>
          <p:spPr>
            <a:xfrm rot="16200000" flipH="1">
              <a:off x="4486910" y="1817370"/>
              <a:ext cx="764540" cy="3124199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74"/>
            <p:cNvSpPr txBox="1">
              <a:spLocks noChangeArrowheads="1"/>
            </p:cNvSpPr>
            <p:nvPr/>
          </p:nvSpPr>
          <p:spPr bwMode="auto">
            <a:xfrm>
              <a:off x="424180" y="2362200"/>
              <a:ext cx="1295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Output</a:t>
              </a:r>
            </a:p>
          </p:txBody>
        </p:sp>
        <p:sp>
          <p:nvSpPr>
            <p:cNvPr id="35" name="TextBox 75"/>
            <p:cNvSpPr txBox="1">
              <a:spLocks noChangeArrowheads="1"/>
            </p:cNvSpPr>
            <p:nvPr/>
          </p:nvSpPr>
          <p:spPr bwMode="auto">
            <a:xfrm>
              <a:off x="0" y="5943600"/>
              <a:ext cx="1295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Input</a:t>
              </a:r>
            </a:p>
          </p:txBody>
        </p:sp>
        <p:sp>
          <p:nvSpPr>
            <p:cNvPr id="36" name="TextBox 76"/>
            <p:cNvSpPr txBox="1">
              <a:spLocks noChangeArrowheads="1"/>
            </p:cNvSpPr>
            <p:nvPr/>
          </p:nvSpPr>
          <p:spPr bwMode="auto">
            <a:xfrm>
              <a:off x="-15240" y="3990339"/>
              <a:ext cx="2057399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Hidden Layer</a:t>
              </a:r>
            </a:p>
          </p:txBody>
        </p:sp>
        <p:sp>
          <p:nvSpPr>
            <p:cNvPr id="40" name="Connector 39"/>
            <p:cNvSpPr/>
            <p:nvPr/>
          </p:nvSpPr>
          <p:spPr>
            <a:xfrm>
              <a:off x="5135880" y="2107565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1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K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4165599" y="2221916"/>
              <a:ext cx="533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/>
                <a:t>…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547360" y="2930527"/>
              <a:ext cx="883920" cy="83121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4053839" y="2931320"/>
              <a:ext cx="1494316" cy="830422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V="1">
              <a:off x="2682241" y="2931320"/>
              <a:ext cx="2865915" cy="83042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8" y="1806810"/>
            <a:ext cx="3657600" cy="1193800"/>
          </a:xfrm>
          <a:prstGeom prst="rect">
            <a:avLst/>
          </a:prstGeom>
        </p:spPr>
      </p:pic>
      <p:sp>
        <p:nvSpPr>
          <p:cNvPr id="4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7633" y="997097"/>
            <a:ext cx="2667000" cy="765547"/>
          </a:xfrm>
        </p:spPr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12" y="1077941"/>
            <a:ext cx="3379082" cy="54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3 at 5.3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7" y="671566"/>
            <a:ext cx="6490314" cy="58437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Cross-entropy vs. Quadratic loss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Figure from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Glorot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Bentio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5167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gradient ascent for linear classifiers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05023" y="1274789"/>
            <a:ext cx="4445195" cy="5446686"/>
            <a:chOff x="4902395" y="1274789"/>
            <a:chExt cx="4445195" cy="5446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902395" y="1274789"/>
              <a:ext cx="4445195" cy="5446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Use a differentiable function instead: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569" y="3022686"/>
              <a:ext cx="4240645" cy="2822679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2295783"/>
                </p:ext>
              </p:extLst>
            </p:nvPr>
          </p:nvGraphicFramePr>
          <p:xfrm>
            <a:off x="5788375" y="5735222"/>
            <a:ext cx="279876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2" name="Equation" r:id="rId4" imgW="1206500" imgH="393700" progId="Equation.3">
                    <p:embed/>
                  </p:oleObj>
                </mc:Choice>
                <mc:Fallback>
                  <p:oleObj name="Equation" r:id="rId4" imgW="12065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8375" y="5735222"/>
                          <a:ext cx="2798762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79" y="2116815"/>
              <a:ext cx="3552593" cy="65343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92425" y="1274789"/>
            <a:ext cx="4324350" cy="5446685"/>
            <a:chOff x="363105" y="1212358"/>
            <a:chExt cx="4324350" cy="5446685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63105" y="1212358"/>
              <a:ext cx="4324350" cy="5446685"/>
            </a:xfrm>
            <a:prstGeom prst="rect">
              <a:avLst/>
            </a:prstGeom>
            <a:solidFill>
              <a:srgbClr val="E17B7C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This decision function isn’t differentiable:</a:t>
              </a:r>
              <a:endParaRPr lang="en-US" sz="28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700" y="3235366"/>
              <a:ext cx="3173845" cy="254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68248" y="5782934"/>
              <a:ext cx="80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sign(x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506" y="2230809"/>
              <a:ext cx="2766585" cy="44224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35186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Functions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0761"/>
            <a:ext cx="8229600" cy="7084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Matching Quiz:</a:t>
            </a:r>
            <a:r>
              <a:rPr lang="en-US" dirty="0" smtClean="0"/>
              <a:t> Suppose you are given a neural net with a single output, y, and one hidden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27832"/>
              </p:ext>
            </p:extLst>
          </p:nvPr>
        </p:nvGraphicFramePr>
        <p:xfrm>
          <a:off x="327318" y="2024665"/>
          <a:ext cx="3193908" cy="25360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3908"/>
              </a:tblGrid>
              <a:tr h="60413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1) Minimizing sum of squared errors…</a:t>
                      </a:r>
                      <a:endParaRPr lang="en-US" b="0" dirty="0"/>
                    </a:p>
                  </a:txBody>
                  <a:tcPr/>
                </a:tc>
              </a:tr>
              <a:tr h="863048">
                <a:tc>
                  <a:txBody>
                    <a:bodyPr/>
                    <a:lstStyle/>
                    <a:p>
                      <a:r>
                        <a:rPr lang="en-US" dirty="0" smtClean="0"/>
                        <a:t>2) Minimizing sum of squared errors plus squared</a:t>
                      </a:r>
                      <a:r>
                        <a:rPr lang="en-US" baseline="0" dirty="0" smtClean="0"/>
                        <a:t> Euclidean norm of weights…</a:t>
                      </a:r>
                      <a:endParaRPr lang="en-US" dirty="0"/>
                    </a:p>
                  </a:txBody>
                  <a:tcPr/>
                </a:tc>
              </a:tr>
              <a:tr h="490774">
                <a:tc>
                  <a:txBody>
                    <a:bodyPr/>
                    <a:lstStyle/>
                    <a:p>
                      <a:r>
                        <a:rPr lang="en-US" dirty="0" smtClean="0"/>
                        <a:t>3) Minimizing</a:t>
                      </a:r>
                      <a:r>
                        <a:rPr lang="en-US" baseline="0" dirty="0" smtClean="0"/>
                        <a:t> cross-entropy…</a:t>
                      </a:r>
                      <a:endParaRPr lang="en-US" dirty="0"/>
                    </a:p>
                  </a:txBody>
                  <a:tcPr/>
                </a:tc>
              </a:tr>
              <a:tr h="490774">
                <a:tc>
                  <a:txBody>
                    <a:bodyPr/>
                    <a:lstStyle/>
                    <a:p>
                      <a:r>
                        <a:rPr lang="en-US" dirty="0" smtClean="0"/>
                        <a:t>4) Minimizing hinge</a:t>
                      </a:r>
                      <a:r>
                        <a:rPr lang="en-US" baseline="0" dirty="0" smtClean="0"/>
                        <a:t> loss…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68158"/>
              </p:ext>
            </p:extLst>
          </p:nvPr>
        </p:nvGraphicFramePr>
        <p:xfrm>
          <a:off x="4867433" y="1964947"/>
          <a:ext cx="4114727" cy="34024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727"/>
              </a:tblGrid>
              <a:tr h="9335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5) …MLE estimates of weights assuming target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follows a Bernoulli with parameter </a:t>
                      </a:r>
                      <a:r>
                        <a:rPr lang="en-US" b="0" baseline="0" dirty="0" smtClean="0"/>
                        <a:t>given by the output value</a:t>
                      </a:r>
                      <a:endParaRPr lang="en-US" b="0" dirty="0" smtClean="0"/>
                    </a:p>
                  </a:txBody>
                  <a:tcPr/>
                </a:tc>
              </a:tr>
              <a:tr h="718121">
                <a:tc>
                  <a:txBody>
                    <a:bodyPr/>
                    <a:lstStyle/>
                    <a:p>
                      <a:r>
                        <a:rPr lang="en-US" dirty="0" smtClean="0"/>
                        <a:t>6) …MAP estimates of</a:t>
                      </a:r>
                      <a:r>
                        <a:rPr lang="en-US" baseline="0" dirty="0" smtClean="0"/>
                        <a:t> weights</a:t>
                      </a:r>
                      <a:r>
                        <a:rPr lang="en-US" dirty="0" smtClean="0"/>
                        <a:t> assuming weight priors are zero mean Gaussian</a:t>
                      </a:r>
                      <a:endParaRPr lang="en-US" dirty="0"/>
                    </a:p>
                  </a:txBody>
                  <a:tcPr/>
                </a:tc>
              </a:tr>
              <a:tr h="502685">
                <a:tc>
                  <a:txBody>
                    <a:bodyPr/>
                    <a:lstStyle/>
                    <a:p>
                      <a:r>
                        <a:rPr lang="en-US" dirty="0" smtClean="0"/>
                        <a:t>7) …estimates with a large</a:t>
                      </a:r>
                      <a:r>
                        <a:rPr lang="en-US" baseline="0" dirty="0" smtClean="0"/>
                        <a:t> margin on the training data</a:t>
                      </a:r>
                      <a:endParaRPr lang="en-US" dirty="0"/>
                    </a:p>
                  </a:txBody>
                  <a:tcPr/>
                </a:tc>
              </a:tr>
              <a:tr h="7561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8) …MLE estimates of weights assuming zero mean Gaussian noise on the output value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9968" y="3028941"/>
            <a:ext cx="1136477" cy="7648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…gives…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79287" y="5555666"/>
            <a:ext cx="7333398" cy="1165810"/>
          </a:xfrm>
          <a:prstGeom prst="rect">
            <a:avLst/>
          </a:prstGeom>
          <a:solidFill>
            <a:schemeClr val="accent2"/>
          </a:solidFill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sz="3300" dirty="0"/>
              <a:t>1=5, 2=7, 3=6, 4=8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1=5, 2=7, 3=8, 4=6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1=7, 2=5, 3=5, 4=7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1=7, 2=5, 3=6, 4=8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1=8, 2=6, 3=5, 4=7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1=8, 2=6, 3=8, 4=6</a:t>
            </a:r>
            <a:endParaRPr lang="en-US" sz="3300" dirty="0" smtClean="0"/>
          </a:p>
          <a:p>
            <a:pPr marL="514350" indent="-5143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Question 1:</a:t>
            </a:r>
            <a:br>
              <a:rPr lang="en-US" b="1" dirty="0" smtClean="0"/>
            </a:br>
            <a:r>
              <a:rPr lang="en-US" dirty="0" smtClean="0"/>
              <a:t>When can we compute the gradients of the parameters of an arbitrary neural network?</a:t>
            </a:r>
          </a:p>
          <a:p>
            <a:endParaRPr lang="en-US" dirty="0"/>
          </a:p>
          <a:p>
            <a:r>
              <a:rPr lang="en-US" b="1" dirty="0" smtClean="0"/>
              <a:t>Question 2:</a:t>
            </a:r>
            <a:br>
              <a:rPr lang="en-US" b="1" dirty="0" smtClean="0"/>
            </a:br>
            <a:r>
              <a:rPr lang="en-US" dirty="0" smtClean="0"/>
              <a:t>When can we make the gradient computation efficient?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2" y="1602506"/>
            <a:ext cx="5877501" cy="2277777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2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77413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/>
                <a:t>Chain Rule:</a:t>
              </a:r>
              <a:endParaRPr lang="en-US" sz="2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1" y="4070498"/>
              <a:ext cx="107618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 smtClean="0"/>
                <a:t>Given: </a:t>
              </a:r>
              <a:endParaRPr lang="en-US" sz="2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7404" y="3880283"/>
            <a:ext cx="2668956" cy="2547370"/>
            <a:chOff x="2270760" y="2174240"/>
            <a:chExt cx="4572000" cy="4363720"/>
          </a:xfrm>
        </p:grpSpPr>
        <p:sp>
          <p:nvSpPr>
            <p:cNvPr id="11" name="Connector 10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2895599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J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1" name="Straight Connector 20"/>
            <p:cNvCxnSpPr>
              <a:stCxn id="11" idx="4"/>
              <a:endCxn id="12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4"/>
              <a:endCxn id="12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4"/>
              <a:endCxn id="12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4"/>
              <a:endCxn id="11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4"/>
              <a:endCxn id="16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4"/>
              <a:endCxn id="17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6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2" y="1602506"/>
            <a:ext cx="5877501" cy="2277777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2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77413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/>
                <a:t>Chain Rule:</a:t>
              </a:r>
              <a:endParaRPr lang="en-US" sz="2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1" y="4070498"/>
              <a:ext cx="107618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 smtClean="0"/>
                <a:t>Given: </a:t>
              </a:r>
              <a:endParaRPr lang="en-US" sz="2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7404" y="2990218"/>
            <a:ext cx="2668956" cy="3437435"/>
            <a:chOff x="2270760" y="649532"/>
            <a:chExt cx="4572000" cy="5888428"/>
          </a:xfrm>
        </p:grpSpPr>
        <p:sp>
          <p:nvSpPr>
            <p:cNvPr id="11" name="Connector 10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2895599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5185560" y="649532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J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1" name="Straight Connector 20"/>
            <p:cNvCxnSpPr>
              <a:stCxn id="11" idx="4"/>
              <a:endCxn id="12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4"/>
              <a:endCxn id="12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4"/>
              <a:endCxn id="12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4"/>
              <a:endCxn id="11" idx="0"/>
            </p:cNvCxnSpPr>
            <p:nvPr/>
          </p:nvCxnSpPr>
          <p:spPr>
            <a:xfrm flipH="1">
              <a:off x="2682240" y="1472492"/>
              <a:ext cx="2914800" cy="22892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3"/>
              <a:endCxn id="16" idx="0"/>
            </p:cNvCxnSpPr>
            <p:nvPr/>
          </p:nvCxnSpPr>
          <p:spPr>
            <a:xfrm flipH="1">
              <a:off x="4053840" y="3183406"/>
              <a:ext cx="510959" cy="578334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1" idx="4"/>
              <a:endCxn id="17" idx="0"/>
            </p:cNvCxnSpPr>
            <p:nvPr/>
          </p:nvCxnSpPr>
          <p:spPr>
            <a:xfrm>
              <a:off x="6237922" y="3183406"/>
              <a:ext cx="193358" cy="578334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nector 28"/>
          <p:cNvSpPr/>
          <p:nvPr/>
        </p:nvSpPr>
        <p:spPr>
          <a:xfrm>
            <a:off x="6516220" y="4059338"/>
            <a:ext cx="480412" cy="480412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7323073" y="3988983"/>
            <a:ext cx="480412" cy="480412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>
            <a:stCxn id="15" idx="4"/>
            <a:endCxn id="29" idx="7"/>
          </p:cNvCxnSpPr>
          <p:nvPr/>
        </p:nvCxnSpPr>
        <p:spPr>
          <a:xfrm flipH="1">
            <a:off x="6926277" y="3470630"/>
            <a:ext cx="262880" cy="65906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4"/>
            <a:endCxn id="31" idx="0"/>
          </p:cNvCxnSpPr>
          <p:nvPr/>
        </p:nvCxnSpPr>
        <p:spPr>
          <a:xfrm>
            <a:off x="7189157" y="3470630"/>
            <a:ext cx="374122" cy="5183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" y="4539750"/>
            <a:ext cx="2336207" cy="1785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Backpropagation</a:t>
            </a:r>
            <a:r>
              <a:rPr lang="en-US" sz="2200" dirty="0" smtClean="0"/>
              <a:t> is just repeated application of the </a:t>
            </a:r>
            <a:r>
              <a:rPr lang="en-US" sz="2200" b="1" dirty="0" smtClean="0"/>
              <a:t>chain rule </a:t>
            </a:r>
            <a:r>
              <a:rPr lang="en-US" sz="2200" dirty="0" smtClean="0"/>
              <a:t>from Calculus 101.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16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3" y="1602507"/>
            <a:ext cx="3556070" cy="1378126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1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847083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Chain Rule:</a:t>
              </a:r>
              <a:endParaRPr lang="en-US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2" y="4070498"/>
              <a:ext cx="1199125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Given: 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35533" y="1375716"/>
            <a:ext cx="1308453" cy="1685199"/>
            <a:chOff x="5247404" y="2990218"/>
            <a:chExt cx="2668956" cy="3437435"/>
          </a:xfrm>
        </p:grpSpPr>
        <p:grpSp>
          <p:nvGrpSpPr>
            <p:cNvPr id="9" name="Group 8"/>
            <p:cNvGrpSpPr/>
            <p:nvPr/>
          </p:nvGrpSpPr>
          <p:grpSpPr>
            <a:xfrm>
              <a:off x="5247404" y="2990218"/>
              <a:ext cx="2668956" cy="3437435"/>
              <a:chOff x="2270760" y="649532"/>
              <a:chExt cx="4572000" cy="588842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22707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895599" y="5715000"/>
                <a:ext cx="822960" cy="822960"/>
              </a:xfrm>
              <a:prstGeom prst="flowChartConnector">
                <a:avLst/>
              </a:prstGeom>
              <a:solidFill>
                <a:srgbClr val="72CEE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x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5185560" y="649532"/>
                <a:ext cx="822960" cy="822960"/>
              </a:xfrm>
              <a:prstGeom prst="flowChartConnector">
                <a:avLst/>
              </a:prstGeom>
              <a:solidFill>
                <a:srgbClr val="E0D925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y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36423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601980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J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013959" y="3846746"/>
                <a:ext cx="533400" cy="47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/>
                  <a:t>…</a:t>
                </a:r>
              </a:p>
            </p:txBody>
          </p:sp>
          <p:cxnSp>
            <p:nvCxnSpPr>
              <p:cNvPr id="21" name="Straight Connector 20"/>
              <p:cNvCxnSpPr>
                <a:stCxn id="11" idx="4"/>
                <a:endCxn id="12" idx="0"/>
              </p:cNvCxnSpPr>
              <p:nvPr/>
            </p:nvCxnSpPr>
            <p:spPr>
              <a:xfrm rot="16200000" flipH="1">
                <a:off x="2429510" y="4837430"/>
                <a:ext cx="1130300" cy="62484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4"/>
                <a:endCxn id="12" idx="0"/>
              </p:cNvCxnSpPr>
              <p:nvPr/>
            </p:nvCxnSpPr>
            <p:spPr>
              <a:xfrm rot="5400000">
                <a:off x="3115310" y="4776470"/>
                <a:ext cx="1130300" cy="74676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7" idx="4"/>
                <a:endCxn id="12" idx="0"/>
              </p:cNvCxnSpPr>
              <p:nvPr/>
            </p:nvCxnSpPr>
            <p:spPr>
              <a:xfrm rot="5400000">
                <a:off x="4304030" y="3587750"/>
                <a:ext cx="1130300" cy="3124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5" idx="4"/>
                <a:endCxn id="11" idx="0"/>
              </p:cNvCxnSpPr>
              <p:nvPr/>
            </p:nvCxnSpPr>
            <p:spPr>
              <a:xfrm flipH="1">
                <a:off x="2682240" y="1472492"/>
                <a:ext cx="2914800" cy="22892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9" idx="3"/>
                <a:endCxn id="16" idx="0"/>
              </p:cNvCxnSpPr>
              <p:nvPr/>
            </p:nvCxnSpPr>
            <p:spPr>
              <a:xfrm flipH="1">
                <a:off x="4053840" y="3183406"/>
                <a:ext cx="510959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4"/>
                <a:endCxn id="17" idx="0"/>
              </p:cNvCxnSpPr>
              <p:nvPr/>
            </p:nvCxnSpPr>
            <p:spPr>
              <a:xfrm>
                <a:off x="6237922" y="3183406"/>
                <a:ext cx="193358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onnector 28"/>
            <p:cNvSpPr/>
            <p:nvPr/>
          </p:nvSpPr>
          <p:spPr>
            <a:xfrm>
              <a:off x="6516220" y="4059338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Connector 30"/>
            <p:cNvSpPr/>
            <p:nvPr/>
          </p:nvSpPr>
          <p:spPr>
            <a:xfrm>
              <a:off x="7323073" y="3988983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>
              <a:stCxn id="15" idx="4"/>
              <a:endCxn id="29" idx="7"/>
            </p:cNvCxnSpPr>
            <p:nvPr/>
          </p:nvCxnSpPr>
          <p:spPr>
            <a:xfrm flipH="1">
              <a:off x="6926277" y="3470630"/>
              <a:ext cx="262880" cy="65906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4"/>
              <a:endCxn id="31" idx="0"/>
            </p:cNvCxnSpPr>
            <p:nvPr/>
          </p:nvCxnSpPr>
          <p:spPr>
            <a:xfrm>
              <a:off x="7189157" y="3470630"/>
              <a:ext cx="374122" cy="5183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9813" y="3240251"/>
            <a:ext cx="8131439" cy="3481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lang="en-US" sz="2200" b="1" dirty="0" err="1"/>
              <a:t>Backpropagation</a:t>
            </a:r>
            <a:r>
              <a:rPr lang="en-US" sz="22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Instantiate the computation as a directed acyclic graph</a:t>
            </a:r>
            <a:r>
              <a:rPr lang="en-US" sz="2200" dirty="0"/>
              <a:t>, where each intermediate quantity is a node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At each node, </a:t>
            </a:r>
            <a:r>
              <a:rPr lang="en-US" sz="2200" dirty="0" smtClean="0"/>
              <a:t>store (a) </a:t>
            </a:r>
            <a:r>
              <a:rPr lang="en-US" sz="2200" dirty="0"/>
              <a:t>the quantity computed in the forward pass </a:t>
            </a:r>
            <a:r>
              <a:rPr lang="en-US" sz="2200" dirty="0" smtClean="0"/>
              <a:t>and (b) the </a:t>
            </a:r>
            <a:r>
              <a:rPr lang="en-US" sz="2200" b="1" dirty="0" smtClean="0"/>
              <a:t>partial derivative </a:t>
            </a:r>
            <a:r>
              <a:rPr lang="en-US" sz="2200" dirty="0" smtClean="0"/>
              <a:t>of the goal with respect to that node’s intermediate quantity.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Initialize</a:t>
            </a:r>
            <a:r>
              <a:rPr lang="en-US" sz="2200" dirty="0" smtClean="0"/>
              <a:t> all partial derivatives to 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Visit </a:t>
            </a:r>
            <a:r>
              <a:rPr lang="en-US" sz="2200" dirty="0"/>
              <a:t>each node in </a:t>
            </a:r>
            <a:r>
              <a:rPr lang="en-US" sz="2200" b="1" dirty="0"/>
              <a:t>reverse topological order</a:t>
            </a:r>
            <a:r>
              <a:rPr lang="en-US" sz="2200" dirty="0"/>
              <a:t>. At each node, add its contribution to the partial derivatives of its parents</a:t>
            </a:r>
          </a:p>
          <a:p>
            <a:endParaRPr lang="en-US" sz="2200" dirty="0"/>
          </a:p>
          <a:p>
            <a:r>
              <a:rPr lang="en-US" sz="2200" dirty="0"/>
              <a:t>This algorithm is also called </a:t>
            </a:r>
            <a:r>
              <a:rPr lang="en-US" sz="2200" b="1" dirty="0"/>
              <a:t>automatic differentiation in the reverse-mode</a:t>
            </a:r>
          </a:p>
        </p:txBody>
      </p:sp>
    </p:spTree>
    <p:extLst>
      <p:ext uri="{BB962C8B-B14F-4D97-AF65-F5344CB8AC3E}">
        <p14:creationId xmlns:p14="http://schemas.microsoft.com/office/powerpoint/2010/main" val="730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7"/>
          <a:stretch/>
        </p:blipFill>
        <p:spPr>
          <a:xfrm>
            <a:off x="687206" y="2637763"/>
            <a:ext cx="1390759" cy="34009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000" y="2292309"/>
            <a:ext cx="8770240" cy="4476485"/>
            <a:chOff x="210000" y="1743969"/>
            <a:chExt cx="8770240" cy="4476485"/>
          </a:xfrm>
        </p:grpSpPr>
        <p:sp>
          <p:nvSpPr>
            <p:cNvPr id="12" name="Rectangle 11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77965" y="1878252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3277"/>
            <a:ext cx="8153656" cy="6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6" y="2637763"/>
            <a:ext cx="8084180" cy="34009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000" y="2292309"/>
            <a:ext cx="8770240" cy="4476485"/>
            <a:chOff x="210000" y="1743969"/>
            <a:chExt cx="8770240" cy="4476485"/>
          </a:xfrm>
        </p:grpSpPr>
        <p:sp>
          <p:nvSpPr>
            <p:cNvPr id="12" name="Rectangle 11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77965" y="1878252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3277"/>
            <a:ext cx="8153656" cy="6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gradient ascent for linear classifiers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05023" y="1274789"/>
            <a:ext cx="4445195" cy="5446686"/>
            <a:chOff x="4902395" y="1274789"/>
            <a:chExt cx="4445195" cy="5446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902395" y="1274789"/>
              <a:ext cx="4445195" cy="5446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Use a differentiable function instead: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569" y="3022686"/>
              <a:ext cx="4240645" cy="2822679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678915"/>
                </p:ext>
              </p:extLst>
            </p:nvPr>
          </p:nvGraphicFramePr>
          <p:xfrm>
            <a:off x="5788375" y="5735222"/>
            <a:ext cx="279876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5" name="Equation" r:id="rId4" imgW="1206500" imgH="393700" progId="Equation.3">
                    <p:embed/>
                  </p:oleObj>
                </mc:Choice>
                <mc:Fallback>
                  <p:oleObj name="Equation" r:id="rId4" imgW="12065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8375" y="5735222"/>
                          <a:ext cx="2798762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79" y="2116815"/>
              <a:ext cx="3552593" cy="65343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92425" y="1274789"/>
            <a:ext cx="4324350" cy="5446685"/>
            <a:chOff x="363105" y="1212358"/>
            <a:chExt cx="4324350" cy="5446685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63105" y="1212358"/>
              <a:ext cx="4324350" cy="5446685"/>
            </a:xfrm>
            <a:prstGeom prst="rect">
              <a:avLst/>
            </a:prstGeom>
            <a:solidFill>
              <a:srgbClr val="E17B7C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This decision function isn’t differentiable:</a:t>
              </a:r>
              <a:endParaRPr lang="en-US" sz="28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700" y="3235366"/>
              <a:ext cx="3173845" cy="254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68248" y="5782934"/>
              <a:ext cx="80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sign(x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506" y="2230809"/>
              <a:ext cx="2766585" cy="442242"/>
            </a:xfrm>
            <a:prstGeom prst="rect">
              <a:avLst/>
            </a:prstGeom>
          </p:spPr>
        </p:pic>
      </p:grpSp>
      <p:sp>
        <p:nvSpPr>
          <p:cNvPr id="14" name="&quot;No&quot; Symbol 13"/>
          <p:cNvSpPr/>
          <p:nvPr/>
        </p:nvSpPr>
        <p:spPr>
          <a:xfrm>
            <a:off x="774700" y="3250134"/>
            <a:ext cx="3312391" cy="3120984"/>
          </a:xfrm>
          <a:prstGeom prst="noSmoking">
            <a:avLst/>
          </a:prstGeom>
          <a:solidFill>
            <a:srgbClr val="FF00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6779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60825" y="1092508"/>
            <a:ext cx="3677521" cy="1754678"/>
            <a:chOff x="132403" y="2827190"/>
            <a:chExt cx="7777157" cy="371077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4267200" y="2827190"/>
              <a:ext cx="822960" cy="822962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968503" y="5772652"/>
              <a:ext cx="635994" cy="52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…</a:t>
              </a:r>
            </a:p>
          </p:txBody>
        </p:sp>
        <p:cxnSp>
          <p:nvCxnSpPr>
            <p:cNvPr id="12" name="Straight Connector 11"/>
            <p:cNvCxnSpPr>
              <a:stCxn id="10" idx="4"/>
              <a:endCxn id="9" idx="0"/>
            </p:cNvCxnSpPr>
            <p:nvPr/>
          </p:nvCxnSpPr>
          <p:spPr>
            <a:xfrm>
              <a:off x="4678680" y="3650152"/>
              <a:ext cx="2819400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4"/>
              <a:endCxn id="6" idx="0"/>
            </p:cNvCxnSpPr>
            <p:nvPr/>
          </p:nvCxnSpPr>
          <p:spPr>
            <a:xfrm flipH="1">
              <a:off x="1783081" y="3650152"/>
              <a:ext cx="2895599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4"/>
              <a:endCxn id="7" idx="0"/>
            </p:cNvCxnSpPr>
            <p:nvPr/>
          </p:nvCxnSpPr>
          <p:spPr>
            <a:xfrm flipH="1">
              <a:off x="3307079" y="3650152"/>
              <a:ext cx="1371600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4"/>
              <a:endCxn id="8" idx="0"/>
            </p:cNvCxnSpPr>
            <p:nvPr/>
          </p:nvCxnSpPr>
          <p:spPr>
            <a:xfrm>
              <a:off x="4678680" y="3650152"/>
              <a:ext cx="304800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74"/>
            <p:cNvSpPr txBox="1">
              <a:spLocks noChangeArrowheads="1"/>
            </p:cNvSpPr>
            <p:nvPr/>
          </p:nvSpPr>
          <p:spPr bwMode="auto">
            <a:xfrm>
              <a:off x="424181" y="3015150"/>
              <a:ext cx="1295399" cy="52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/>
                <a:t>Output</a:t>
              </a:r>
            </a:p>
          </p:txBody>
        </p:sp>
        <p:sp>
          <p:nvSpPr>
            <p:cNvPr id="17" name="TextBox 75"/>
            <p:cNvSpPr txBox="1">
              <a:spLocks noChangeArrowheads="1"/>
            </p:cNvSpPr>
            <p:nvPr/>
          </p:nvSpPr>
          <p:spPr bwMode="auto">
            <a:xfrm>
              <a:off x="132403" y="5943600"/>
              <a:ext cx="1030591" cy="52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/>
                <a:t>Input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6825" y="4700242"/>
              <a:ext cx="613943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θ</a:t>
              </a:r>
              <a:r>
                <a:rPr lang="en-US" sz="1300" baseline="-25000" dirty="0" smtClean="0">
                  <a:latin typeface="Arial"/>
                  <a:cs typeface="Arial"/>
                </a:rPr>
                <a:t>1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3644" y="4657081"/>
              <a:ext cx="613943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θ</a:t>
              </a:r>
              <a:r>
                <a:rPr lang="en-US" sz="1300" baseline="-25000" dirty="0">
                  <a:latin typeface="Arial"/>
                  <a:cs typeface="Arial"/>
                </a:rPr>
                <a:t>2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35475" y="4645622"/>
              <a:ext cx="613943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θ</a:t>
              </a:r>
              <a:r>
                <a:rPr lang="en-US" sz="1300" baseline="-25000" dirty="0" smtClean="0">
                  <a:latin typeface="Arial"/>
                  <a:cs typeface="Arial"/>
                </a:rPr>
                <a:t>3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80727" y="4647817"/>
              <a:ext cx="669637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err="1" smtClean="0">
                  <a:latin typeface="Arial"/>
                  <a:cs typeface="Arial"/>
                </a:rPr>
                <a:t>θ</a:t>
              </a:r>
              <a:r>
                <a:rPr lang="en-US" sz="1300" baseline="-25000" dirty="0" err="1" smtClean="0">
                  <a:latin typeface="Arial"/>
                  <a:cs typeface="Arial"/>
                </a:rPr>
                <a:t>M</a:t>
              </a:r>
              <a:endParaRPr lang="en-US" sz="1300" dirty="0"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9143" y="1592433"/>
            <a:ext cx="1721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1:</a:t>
            </a:r>
          </a:p>
          <a:p>
            <a:r>
              <a:rPr lang="en-US" b="1" dirty="0" smtClean="0"/>
              <a:t>Logistic Regression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253487" y="2987072"/>
            <a:ext cx="8770240" cy="3734403"/>
            <a:chOff x="210000" y="1743969"/>
            <a:chExt cx="8770240" cy="4476485"/>
          </a:xfrm>
        </p:grpSpPr>
        <p:sp>
          <p:nvSpPr>
            <p:cNvPr id="25" name="Rectangle 24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348162" y="1878937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2" y="3099666"/>
            <a:ext cx="8109185" cy="34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/>
          <a:stretch/>
        </p:blipFill>
        <p:spPr>
          <a:xfrm>
            <a:off x="5180818" y="2352139"/>
            <a:ext cx="3280042" cy="43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18" y="1500884"/>
            <a:ext cx="3280042" cy="52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3693" y="1592433"/>
            <a:ext cx="148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2:</a:t>
            </a:r>
          </a:p>
          <a:p>
            <a:r>
              <a:rPr lang="en-US" b="1" dirty="0" smtClean="0"/>
              <a:t>Neural Network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544143" y="1486322"/>
            <a:ext cx="7479583" cy="5235154"/>
            <a:chOff x="210000" y="1743969"/>
            <a:chExt cx="8770240" cy="4476485"/>
          </a:xfrm>
        </p:grpSpPr>
        <p:sp>
          <p:nvSpPr>
            <p:cNvPr id="9" name="Rectangle 8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348162" y="1878937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12239" y="2701706"/>
            <a:ext cx="1129776" cy="754062"/>
            <a:chOff x="1371600" y="2174240"/>
            <a:chExt cx="6537960" cy="4363720"/>
          </a:xfrm>
        </p:grpSpPr>
        <p:sp>
          <p:nvSpPr>
            <p:cNvPr id="12" name="Connector 11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Connector 13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Connector 17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Connector 18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2" name="Straight Connector 21"/>
            <p:cNvCxnSpPr>
              <a:stCxn id="13" idx="4"/>
              <a:endCxn id="12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14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15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6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4"/>
              <a:endCxn id="14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4"/>
              <a:endCxn id="15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4"/>
              <a:endCxn id="16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4"/>
              <a:endCxn id="12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12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4"/>
              <a:endCxn id="14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4"/>
              <a:endCxn id="15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9" idx="4"/>
              <a:endCxn id="16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7" idx="4"/>
              <a:endCxn id="13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4"/>
              <a:endCxn id="18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4"/>
              <a:endCxn id="19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6" y="1596885"/>
            <a:ext cx="7037803" cy="49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3" y="1602507"/>
            <a:ext cx="3556070" cy="1378126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1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847083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Chain Rule:</a:t>
              </a:r>
              <a:endParaRPr lang="en-US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2" y="4070498"/>
              <a:ext cx="1199125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Given: 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35533" y="1375716"/>
            <a:ext cx="1308453" cy="1685199"/>
            <a:chOff x="5247404" y="2990218"/>
            <a:chExt cx="2668956" cy="3437435"/>
          </a:xfrm>
        </p:grpSpPr>
        <p:grpSp>
          <p:nvGrpSpPr>
            <p:cNvPr id="9" name="Group 8"/>
            <p:cNvGrpSpPr/>
            <p:nvPr/>
          </p:nvGrpSpPr>
          <p:grpSpPr>
            <a:xfrm>
              <a:off x="5247404" y="2990218"/>
              <a:ext cx="2668956" cy="3437435"/>
              <a:chOff x="2270760" y="649532"/>
              <a:chExt cx="4572000" cy="588842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22707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895599" y="5715000"/>
                <a:ext cx="822960" cy="822960"/>
              </a:xfrm>
              <a:prstGeom prst="flowChartConnector">
                <a:avLst/>
              </a:prstGeom>
              <a:solidFill>
                <a:srgbClr val="72CEE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x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5185560" y="649532"/>
                <a:ext cx="822960" cy="822960"/>
              </a:xfrm>
              <a:prstGeom prst="flowChartConnector">
                <a:avLst/>
              </a:prstGeom>
              <a:solidFill>
                <a:srgbClr val="E0D925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y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36423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601980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J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013959" y="3846746"/>
                <a:ext cx="533400" cy="47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/>
                  <a:t>…</a:t>
                </a:r>
              </a:p>
            </p:txBody>
          </p:sp>
          <p:cxnSp>
            <p:nvCxnSpPr>
              <p:cNvPr id="21" name="Straight Connector 20"/>
              <p:cNvCxnSpPr>
                <a:stCxn id="11" idx="4"/>
                <a:endCxn id="12" idx="0"/>
              </p:cNvCxnSpPr>
              <p:nvPr/>
            </p:nvCxnSpPr>
            <p:spPr>
              <a:xfrm rot="16200000" flipH="1">
                <a:off x="2429510" y="4837430"/>
                <a:ext cx="1130300" cy="62484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4"/>
                <a:endCxn id="12" idx="0"/>
              </p:cNvCxnSpPr>
              <p:nvPr/>
            </p:nvCxnSpPr>
            <p:spPr>
              <a:xfrm rot="5400000">
                <a:off x="3115310" y="4776470"/>
                <a:ext cx="1130300" cy="74676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7" idx="4"/>
                <a:endCxn id="12" idx="0"/>
              </p:cNvCxnSpPr>
              <p:nvPr/>
            </p:nvCxnSpPr>
            <p:spPr>
              <a:xfrm rot="5400000">
                <a:off x="4304030" y="3587750"/>
                <a:ext cx="1130300" cy="3124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5" idx="4"/>
                <a:endCxn id="11" idx="0"/>
              </p:cNvCxnSpPr>
              <p:nvPr/>
            </p:nvCxnSpPr>
            <p:spPr>
              <a:xfrm flipH="1">
                <a:off x="2682240" y="1472492"/>
                <a:ext cx="2914800" cy="22892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9" idx="3"/>
                <a:endCxn id="16" idx="0"/>
              </p:cNvCxnSpPr>
              <p:nvPr/>
            </p:nvCxnSpPr>
            <p:spPr>
              <a:xfrm flipH="1">
                <a:off x="4053840" y="3183406"/>
                <a:ext cx="510959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4"/>
                <a:endCxn id="17" idx="0"/>
              </p:cNvCxnSpPr>
              <p:nvPr/>
            </p:nvCxnSpPr>
            <p:spPr>
              <a:xfrm>
                <a:off x="6237922" y="3183406"/>
                <a:ext cx="193358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onnector 28"/>
            <p:cNvSpPr/>
            <p:nvPr/>
          </p:nvSpPr>
          <p:spPr>
            <a:xfrm>
              <a:off x="6516220" y="4059338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Connector 30"/>
            <p:cNvSpPr/>
            <p:nvPr/>
          </p:nvSpPr>
          <p:spPr>
            <a:xfrm>
              <a:off x="7323073" y="3988983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>
              <a:stCxn id="15" idx="4"/>
              <a:endCxn id="29" idx="7"/>
            </p:cNvCxnSpPr>
            <p:nvPr/>
          </p:nvCxnSpPr>
          <p:spPr>
            <a:xfrm flipH="1">
              <a:off x="6926277" y="3470630"/>
              <a:ext cx="262880" cy="65906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4"/>
              <a:endCxn id="31" idx="0"/>
            </p:cNvCxnSpPr>
            <p:nvPr/>
          </p:nvCxnSpPr>
          <p:spPr>
            <a:xfrm>
              <a:off x="7189157" y="3470630"/>
              <a:ext cx="374122" cy="5183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9813" y="3240251"/>
            <a:ext cx="8131439" cy="3481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lang="en-US" sz="2200" b="1" dirty="0" err="1"/>
              <a:t>Backpropagation</a:t>
            </a:r>
            <a:r>
              <a:rPr lang="en-US" sz="22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Instantiate the computation as a directed acyclic graph</a:t>
            </a:r>
            <a:r>
              <a:rPr lang="en-US" sz="2200" dirty="0"/>
              <a:t>, where each intermediate quantity is a node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At each node, </a:t>
            </a:r>
            <a:r>
              <a:rPr lang="en-US" sz="2200" dirty="0" smtClean="0"/>
              <a:t>store (a) </a:t>
            </a:r>
            <a:r>
              <a:rPr lang="en-US" sz="2200" dirty="0"/>
              <a:t>the quantity computed in the forward pass </a:t>
            </a:r>
            <a:r>
              <a:rPr lang="en-US" sz="2200" dirty="0" smtClean="0"/>
              <a:t>and (b) the </a:t>
            </a:r>
            <a:r>
              <a:rPr lang="en-US" sz="2200" b="1" dirty="0" smtClean="0"/>
              <a:t>partial derivative </a:t>
            </a:r>
            <a:r>
              <a:rPr lang="en-US" sz="2200" dirty="0" smtClean="0"/>
              <a:t>of the goal with respect to that node’s intermediate quantity.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Initialize</a:t>
            </a:r>
            <a:r>
              <a:rPr lang="en-US" sz="2200" dirty="0" smtClean="0"/>
              <a:t> all partial derivatives to 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Visit </a:t>
            </a:r>
            <a:r>
              <a:rPr lang="en-US" sz="2200" dirty="0"/>
              <a:t>each node in </a:t>
            </a:r>
            <a:r>
              <a:rPr lang="en-US" sz="2200" b="1" dirty="0"/>
              <a:t>reverse topological order</a:t>
            </a:r>
            <a:r>
              <a:rPr lang="en-US" sz="2200" dirty="0"/>
              <a:t>. At each node, add its contribution to the partial derivatives of its parents</a:t>
            </a:r>
          </a:p>
          <a:p>
            <a:endParaRPr lang="en-US" sz="2200" dirty="0"/>
          </a:p>
          <a:p>
            <a:r>
              <a:rPr lang="en-US" sz="2200" dirty="0"/>
              <a:t>This algorithm is also called </a:t>
            </a:r>
            <a:r>
              <a:rPr lang="en-US" sz="2200" b="1" dirty="0"/>
              <a:t>automatic differentiation in the reverse-mode</a:t>
            </a:r>
          </a:p>
        </p:txBody>
      </p:sp>
    </p:spTree>
    <p:extLst>
      <p:ext uri="{BB962C8B-B14F-4D97-AF65-F5344CB8AC3E}">
        <p14:creationId xmlns:p14="http://schemas.microsoft.com/office/powerpoint/2010/main" val="38954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3" y="1602507"/>
            <a:ext cx="3556070" cy="1378126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1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847083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Chain Rule:</a:t>
              </a:r>
              <a:endParaRPr lang="en-US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2" y="4070498"/>
              <a:ext cx="1199125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Given: 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35533" y="1375716"/>
            <a:ext cx="1308453" cy="1685199"/>
            <a:chOff x="5247404" y="2990218"/>
            <a:chExt cx="2668956" cy="3437435"/>
          </a:xfrm>
        </p:grpSpPr>
        <p:grpSp>
          <p:nvGrpSpPr>
            <p:cNvPr id="9" name="Group 8"/>
            <p:cNvGrpSpPr/>
            <p:nvPr/>
          </p:nvGrpSpPr>
          <p:grpSpPr>
            <a:xfrm>
              <a:off x="5247404" y="2990218"/>
              <a:ext cx="2668956" cy="3437435"/>
              <a:chOff x="2270760" y="649532"/>
              <a:chExt cx="4572000" cy="588842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22707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895599" y="5715000"/>
                <a:ext cx="822960" cy="822960"/>
              </a:xfrm>
              <a:prstGeom prst="flowChartConnector">
                <a:avLst/>
              </a:prstGeom>
              <a:solidFill>
                <a:srgbClr val="72CEE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x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5185560" y="649532"/>
                <a:ext cx="822960" cy="822960"/>
              </a:xfrm>
              <a:prstGeom prst="flowChartConnector">
                <a:avLst/>
              </a:prstGeom>
              <a:solidFill>
                <a:srgbClr val="E0D925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y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36423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601980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J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013959" y="3846746"/>
                <a:ext cx="533400" cy="47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/>
                  <a:t>…</a:t>
                </a:r>
              </a:p>
            </p:txBody>
          </p:sp>
          <p:cxnSp>
            <p:nvCxnSpPr>
              <p:cNvPr id="21" name="Straight Connector 20"/>
              <p:cNvCxnSpPr>
                <a:stCxn id="11" idx="4"/>
                <a:endCxn id="12" idx="0"/>
              </p:cNvCxnSpPr>
              <p:nvPr/>
            </p:nvCxnSpPr>
            <p:spPr>
              <a:xfrm rot="16200000" flipH="1">
                <a:off x="2429510" y="4837430"/>
                <a:ext cx="1130300" cy="62484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4"/>
                <a:endCxn id="12" idx="0"/>
              </p:cNvCxnSpPr>
              <p:nvPr/>
            </p:nvCxnSpPr>
            <p:spPr>
              <a:xfrm rot="5400000">
                <a:off x="3115310" y="4776470"/>
                <a:ext cx="1130300" cy="74676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7" idx="4"/>
                <a:endCxn id="12" idx="0"/>
              </p:cNvCxnSpPr>
              <p:nvPr/>
            </p:nvCxnSpPr>
            <p:spPr>
              <a:xfrm rot="5400000">
                <a:off x="4304030" y="3587750"/>
                <a:ext cx="1130300" cy="3124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5" idx="4"/>
                <a:endCxn id="11" idx="0"/>
              </p:cNvCxnSpPr>
              <p:nvPr/>
            </p:nvCxnSpPr>
            <p:spPr>
              <a:xfrm flipH="1">
                <a:off x="2682240" y="1472492"/>
                <a:ext cx="2914800" cy="22892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9" idx="3"/>
                <a:endCxn id="16" idx="0"/>
              </p:cNvCxnSpPr>
              <p:nvPr/>
            </p:nvCxnSpPr>
            <p:spPr>
              <a:xfrm flipH="1">
                <a:off x="4053840" y="3183406"/>
                <a:ext cx="510959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4"/>
                <a:endCxn id="17" idx="0"/>
              </p:cNvCxnSpPr>
              <p:nvPr/>
            </p:nvCxnSpPr>
            <p:spPr>
              <a:xfrm>
                <a:off x="6237922" y="3183406"/>
                <a:ext cx="193358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onnector 28"/>
            <p:cNvSpPr/>
            <p:nvPr/>
          </p:nvSpPr>
          <p:spPr>
            <a:xfrm>
              <a:off x="6516220" y="4059338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Connector 30"/>
            <p:cNvSpPr/>
            <p:nvPr/>
          </p:nvSpPr>
          <p:spPr>
            <a:xfrm>
              <a:off x="7323073" y="3988983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>
              <a:stCxn id="15" idx="4"/>
              <a:endCxn id="29" idx="7"/>
            </p:cNvCxnSpPr>
            <p:nvPr/>
          </p:nvCxnSpPr>
          <p:spPr>
            <a:xfrm flipH="1">
              <a:off x="6926277" y="3470630"/>
              <a:ext cx="262880" cy="65906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4"/>
              <a:endCxn id="31" idx="0"/>
            </p:cNvCxnSpPr>
            <p:nvPr/>
          </p:nvCxnSpPr>
          <p:spPr>
            <a:xfrm>
              <a:off x="7189157" y="3470630"/>
              <a:ext cx="374122" cy="5183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9813" y="3240251"/>
            <a:ext cx="8131439" cy="3481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lang="en-US" sz="2200" b="1" dirty="0" err="1"/>
              <a:t>Backpropagation</a:t>
            </a:r>
            <a:r>
              <a:rPr lang="en-US" sz="22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Instantiate the computation as a directed acyclic graph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/>
                </a:solidFill>
              </a:rPr>
              <a:t>where each node represents a </a:t>
            </a:r>
            <a:r>
              <a:rPr lang="en-US" sz="2200" dirty="0" smtClean="0">
                <a:solidFill>
                  <a:schemeClr val="accent4"/>
                </a:solidFill>
              </a:rPr>
              <a:t>Tensor.</a:t>
            </a:r>
            <a:endParaRPr lang="en-US" sz="2200" dirty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At </a:t>
            </a:r>
            <a:r>
              <a:rPr lang="en-US" sz="2200" dirty="0"/>
              <a:t>each node, store (a) the quantity computed in the forward pass and (b) the </a:t>
            </a:r>
            <a:r>
              <a:rPr lang="en-US" sz="2200" b="1" dirty="0" smtClean="0"/>
              <a:t>partial derivative</a:t>
            </a:r>
            <a:r>
              <a:rPr lang="en-US" sz="2200" b="1" dirty="0" smtClean="0">
                <a:solidFill>
                  <a:schemeClr val="accent4"/>
                </a:solidFill>
              </a:rPr>
              <a:t>s</a:t>
            </a:r>
            <a:r>
              <a:rPr lang="en-US" sz="2200" b="1" dirty="0" smtClean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the goal </a:t>
            </a:r>
            <a:r>
              <a:rPr lang="en-US" sz="2200" dirty="0">
                <a:solidFill>
                  <a:srgbClr val="8064A2"/>
                </a:solidFill>
              </a:rPr>
              <a:t>with respect to </a:t>
            </a:r>
            <a:r>
              <a:rPr lang="en-US" sz="2200" dirty="0" smtClean="0">
                <a:solidFill>
                  <a:srgbClr val="8064A2"/>
                </a:solidFill>
              </a:rPr>
              <a:t>that node’s Tensor.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Initialize</a:t>
            </a:r>
            <a:r>
              <a:rPr lang="en-US" sz="2200" dirty="0" smtClean="0"/>
              <a:t> </a:t>
            </a:r>
            <a:r>
              <a:rPr lang="en-US" sz="2200" dirty="0"/>
              <a:t>all partial derivatives to 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Visit each node in </a:t>
            </a:r>
            <a:r>
              <a:rPr lang="en-US" sz="2200" b="1" dirty="0"/>
              <a:t>reverse topological order</a:t>
            </a:r>
            <a:r>
              <a:rPr lang="en-US" sz="2200" dirty="0"/>
              <a:t>. At each node, add its contribution to the partial derivatives of its parents</a:t>
            </a:r>
          </a:p>
          <a:p>
            <a:endParaRPr lang="en-US" sz="2200" dirty="0"/>
          </a:p>
          <a:p>
            <a:r>
              <a:rPr lang="en-US" sz="2200" dirty="0"/>
              <a:t>This algorithm is also called </a:t>
            </a:r>
            <a:r>
              <a:rPr lang="en-US" sz="2200" b="1" dirty="0"/>
              <a:t>automatic differentiation in the reverse-mode</a:t>
            </a:r>
          </a:p>
        </p:txBody>
      </p:sp>
    </p:spTree>
    <p:extLst>
      <p:ext uri="{BB962C8B-B14F-4D97-AF65-F5344CB8AC3E}">
        <p14:creationId xmlns:p14="http://schemas.microsoft.com/office/powerpoint/2010/main" val="24664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3693" y="1592433"/>
            <a:ext cx="148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2:</a:t>
            </a:r>
          </a:p>
          <a:p>
            <a:r>
              <a:rPr lang="en-US" b="1" dirty="0" smtClean="0"/>
              <a:t>Neural Network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2239" y="2701706"/>
            <a:ext cx="1129776" cy="754062"/>
            <a:chOff x="1371600" y="2174240"/>
            <a:chExt cx="6537960" cy="4363720"/>
          </a:xfrm>
        </p:grpSpPr>
        <p:sp>
          <p:nvSpPr>
            <p:cNvPr id="12" name="Connector 11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Connector 13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Connector 17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Connector 18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2" name="Straight Connector 21"/>
            <p:cNvCxnSpPr>
              <a:stCxn id="13" idx="4"/>
              <a:endCxn id="12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14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15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6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4"/>
              <a:endCxn id="14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4"/>
              <a:endCxn id="15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4"/>
              <a:endCxn id="16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4"/>
              <a:endCxn id="12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12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4"/>
              <a:endCxn id="14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4"/>
              <a:endCxn id="15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9" idx="4"/>
              <a:endCxn id="16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7" idx="4"/>
              <a:endCxn id="13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4"/>
              <a:endCxn id="18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4"/>
              <a:endCxn id="19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203693" y="5050737"/>
            <a:ext cx="8940307" cy="149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3693" y="4445239"/>
            <a:ext cx="8940307" cy="6054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3693" y="3118239"/>
            <a:ext cx="8940307" cy="13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03693" y="2515762"/>
            <a:ext cx="8940307" cy="6634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03693" y="1831141"/>
            <a:ext cx="8940307" cy="6634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6" y="1596885"/>
            <a:ext cx="7037803" cy="49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  <p:sp>
        <p:nvSpPr>
          <p:cNvPr id="23" name="Rectangle 26"/>
          <p:cNvSpPr/>
          <p:nvPr/>
        </p:nvSpPr>
        <p:spPr>
          <a:xfrm>
            <a:off x="-692776" y="-461797"/>
            <a:ext cx="10584076" cy="7824887"/>
          </a:xfrm>
          <a:custGeom>
            <a:avLst/>
            <a:gdLst/>
            <a:ahLst/>
            <a:cxnLst/>
            <a:rect l="l" t="t" r="r" b="b"/>
            <a:pathLst>
              <a:path w="10584076" h="7824887">
                <a:moveTo>
                  <a:pt x="8813649" y="5745981"/>
                </a:moveTo>
                <a:cubicBezTo>
                  <a:pt x="8183052" y="5745981"/>
                  <a:pt x="7671852" y="5968581"/>
                  <a:pt x="7671852" y="6243171"/>
                </a:cubicBezTo>
                <a:cubicBezTo>
                  <a:pt x="7671852" y="6517761"/>
                  <a:pt x="8183052" y="6740361"/>
                  <a:pt x="8813649" y="6740361"/>
                </a:cubicBezTo>
                <a:cubicBezTo>
                  <a:pt x="9444246" y="6740361"/>
                  <a:pt x="9955446" y="6517761"/>
                  <a:pt x="9955446" y="6243171"/>
                </a:cubicBezTo>
                <a:cubicBezTo>
                  <a:pt x="9955446" y="5968581"/>
                  <a:pt x="9444246" y="5745981"/>
                  <a:pt x="8813649" y="5745981"/>
                </a:cubicBezTo>
                <a:close/>
                <a:moveTo>
                  <a:pt x="3342003" y="4438200"/>
                </a:moveTo>
                <a:cubicBezTo>
                  <a:pt x="2899168" y="4438200"/>
                  <a:pt x="2540179" y="4678213"/>
                  <a:pt x="2540179" y="4974283"/>
                </a:cubicBezTo>
                <a:cubicBezTo>
                  <a:pt x="2540179" y="5270353"/>
                  <a:pt x="2899168" y="5510366"/>
                  <a:pt x="3342003" y="5510366"/>
                </a:cubicBezTo>
                <a:cubicBezTo>
                  <a:pt x="3784838" y="5510366"/>
                  <a:pt x="4143827" y="5270353"/>
                  <a:pt x="4143827" y="4974283"/>
                </a:cubicBezTo>
                <a:cubicBezTo>
                  <a:pt x="4143827" y="4678213"/>
                  <a:pt x="3784838" y="4438200"/>
                  <a:pt x="3342003" y="4438200"/>
                </a:cubicBezTo>
                <a:close/>
                <a:moveTo>
                  <a:pt x="0" y="0"/>
                </a:moveTo>
                <a:lnTo>
                  <a:pt x="10584076" y="0"/>
                </a:lnTo>
                <a:lnTo>
                  <a:pt x="10584076" y="7824887"/>
                </a:lnTo>
                <a:lnTo>
                  <a:pt x="0" y="7824887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3445110" y="563183"/>
            <a:ext cx="5255962" cy="97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/>
              <a:t>Gradients</a:t>
            </a:r>
            <a:endParaRPr lang="en-US" sz="4000" dirty="0"/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3445110" y="1662545"/>
            <a:ext cx="5255962" cy="2964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Backpropagation</a:t>
            </a:r>
            <a:r>
              <a:rPr lang="en-US" dirty="0" smtClean="0"/>
              <a:t> </a:t>
            </a:r>
            <a:r>
              <a:rPr lang="en-US" dirty="0"/>
              <a:t>can compute this gradient!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it’s a </a:t>
            </a:r>
            <a:r>
              <a:rPr lang="en-US" b="1" dirty="0"/>
              <a:t>special case of a more general algorithm </a:t>
            </a:r>
            <a:r>
              <a:rPr lang="en-US" dirty="0"/>
              <a:t>called reverse-mode </a:t>
            </a:r>
            <a:r>
              <a:rPr lang="en-US" dirty="0" smtClean="0"/>
              <a:t>automatic differentiation that </a:t>
            </a:r>
            <a:r>
              <a:rPr lang="en-US" dirty="0"/>
              <a:t>can compute the gradient of any differentiable function efficiently!</a:t>
            </a:r>
          </a:p>
        </p:txBody>
      </p:sp>
      <p:sp>
        <p:nvSpPr>
          <p:cNvPr id="28" name="Bent-Up Arrow 27"/>
          <p:cNvSpPr/>
          <p:nvPr/>
        </p:nvSpPr>
        <p:spPr>
          <a:xfrm rot="5400000">
            <a:off x="5255554" y="4887896"/>
            <a:ext cx="1182516" cy="1097029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Neural Networks</a:t>
            </a:r>
            <a:r>
              <a:rPr lang="en-US" dirty="0" smtClean="0"/>
              <a:t>…</a:t>
            </a:r>
          </a:p>
          <a:p>
            <a:pPr marL="914400" lvl="1" indent="-514350"/>
            <a:r>
              <a:rPr lang="en-US" dirty="0" smtClean="0"/>
              <a:t>provide a way of learning features</a:t>
            </a:r>
          </a:p>
          <a:p>
            <a:pPr marL="914400" lvl="1" indent="-514350"/>
            <a:r>
              <a:rPr lang="en-US" dirty="0" smtClean="0"/>
              <a:t>are highly nonlinear prediction functions</a:t>
            </a:r>
          </a:p>
          <a:p>
            <a:pPr marL="914400" lvl="1" indent="-514350"/>
            <a:r>
              <a:rPr lang="en-US" dirty="0" smtClean="0"/>
              <a:t>(can be) a highly parallel network of logistic regression classifiers</a:t>
            </a:r>
          </a:p>
          <a:p>
            <a:pPr marL="914400" lvl="1" indent="-514350"/>
            <a:r>
              <a:rPr lang="en-US" dirty="0" smtClean="0"/>
              <a:t>discover useful hidden representations of the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Backpropagation</a:t>
            </a:r>
            <a:r>
              <a:rPr lang="en-US" dirty="0" smtClean="0"/>
              <a:t>…</a:t>
            </a:r>
          </a:p>
          <a:p>
            <a:pPr marL="914400" lvl="1" indent="-514350"/>
            <a:r>
              <a:rPr lang="en-US" dirty="0" smtClean="0"/>
              <a:t>provides an efficient way to compute gradients</a:t>
            </a:r>
          </a:p>
          <a:p>
            <a:pPr marL="914400" lvl="1" indent="-514350"/>
            <a:r>
              <a:rPr lang="en-US" dirty="0" smtClean="0"/>
              <a:t>is a special case of reverse-mode automatic differentiation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4856" y="4092373"/>
            <a:ext cx="7921944" cy="1275699"/>
            <a:chOff x="764856" y="4092373"/>
            <a:chExt cx="7921944" cy="1275699"/>
          </a:xfrm>
        </p:grpSpPr>
        <p:sp>
          <p:nvSpPr>
            <p:cNvPr id="9" name="TextBox 8"/>
            <p:cNvSpPr txBox="1"/>
            <p:nvPr/>
          </p:nvSpPr>
          <p:spPr>
            <a:xfrm>
              <a:off x="764856" y="4092373"/>
              <a:ext cx="7921944" cy="12756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/>
                <a:t>Learning: </a:t>
              </a:r>
              <a:r>
                <a:rPr lang="en-US" sz="2400" dirty="0"/>
                <a:t>finds the parameters that minimize some objective function</a:t>
              </a:r>
              <a:r>
                <a:rPr lang="en-US" sz="2400" b="1" dirty="0"/>
                <a:t>.</a:t>
              </a:r>
              <a:endParaRPr lang="en-US" sz="2400" b="1" dirty="0" smtClean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636" y="4580322"/>
              <a:ext cx="2740674" cy="60903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64856" y="1254913"/>
            <a:ext cx="7921944" cy="1345659"/>
            <a:chOff x="764856" y="1254913"/>
            <a:chExt cx="7921944" cy="1345659"/>
          </a:xfrm>
        </p:grpSpPr>
        <p:sp>
          <p:nvSpPr>
            <p:cNvPr id="5" name="TextBox 4"/>
            <p:cNvSpPr txBox="1"/>
            <p:nvPr/>
          </p:nvSpPr>
          <p:spPr>
            <a:xfrm>
              <a:off x="764856" y="1254913"/>
              <a:ext cx="7921944" cy="1345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 smtClean="0"/>
                <a:t>Data: </a:t>
              </a:r>
              <a:r>
                <a:rPr lang="en-US" sz="2400" dirty="0" smtClean="0"/>
                <a:t>Inputs are continuous vectors of length K. Outputs are discrete.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90" y="2035282"/>
              <a:ext cx="6437873" cy="3843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64856" y="5366200"/>
            <a:ext cx="7921944" cy="1355276"/>
            <a:chOff x="764856" y="5366200"/>
            <a:chExt cx="7921944" cy="1355276"/>
          </a:xfrm>
        </p:grpSpPr>
        <p:sp>
          <p:nvSpPr>
            <p:cNvPr id="19" name="TextBox 18"/>
            <p:cNvSpPr txBox="1"/>
            <p:nvPr/>
          </p:nvSpPr>
          <p:spPr>
            <a:xfrm>
              <a:off x="764856" y="5366200"/>
              <a:ext cx="7921944" cy="13552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 smtClean="0"/>
                <a:t>Prediction: </a:t>
              </a:r>
              <a:r>
                <a:rPr lang="en-US" sz="2400" dirty="0" smtClean="0"/>
                <a:t>Output is the most probable class.</a:t>
              </a:r>
              <a:endParaRPr lang="en-US" sz="2400" b="1" dirty="0" smtClean="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90" y="5829840"/>
              <a:ext cx="3154053" cy="69389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64856" y="2600572"/>
            <a:ext cx="7921944" cy="1491801"/>
            <a:chOff x="764856" y="2600572"/>
            <a:chExt cx="7921944" cy="1491801"/>
          </a:xfrm>
        </p:grpSpPr>
        <p:sp>
          <p:nvSpPr>
            <p:cNvPr id="7" name="TextBox 6"/>
            <p:cNvSpPr txBox="1"/>
            <p:nvPr/>
          </p:nvSpPr>
          <p:spPr>
            <a:xfrm>
              <a:off x="764856" y="2600572"/>
              <a:ext cx="7921944" cy="14918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 smtClean="0"/>
                <a:t>Model: </a:t>
              </a:r>
              <a:r>
                <a:rPr lang="en-US" sz="2400" dirty="0" smtClean="0"/>
                <a:t>Logistic function applied to dot product of parameters with input vector.</a:t>
              </a:r>
              <a:endParaRPr lang="en-US" sz="2400" b="1" dirty="0" smtClean="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484" y="3175135"/>
              <a:ext cx="4481728" cy="82433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15990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43393</TotalTime>
  <Words>2766</Words>
  <Application>Microsoft Office PowerPoint</Application>
  <PresentationFormat>On-screen Show (4:3)</PresentationFormat>
  <Paragraphs>1093</Paragraphs>
  <Slides>78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100" baseType="lpstr">
      <vt:lpstr>Helvetica Neue Bold Condensed</vt:lpstr>
      <vt:lpstr>ＭＳ Ｐゴシック</vt:lpstr>
      <vt:lpstr>News Gothic MT</vt:lpstr>
      <vt:lpstr>SimSun</vt:lpstr>
      <vt:lpstr>华文楷体</vt:lpstr>
      <vt:lpstr>Arial</vt:lpstr>
      <vt:lpstr>Arial Black</vt:lpstr>
      <vt:lpstr>Book Antiqua</vt:lpstr>
      <vt:lpstr>Calibri</vt:lpstr>
      <vt:lpstr>Candara</vt:lpstr>
      <vt:lpstr>Lucida Sans</vt:lpstr>
      <vt:lpstr>Symbol</vt:lpstr>
      <vt:lpstr>Tahoma</vt:lpstr>
      <vt:lpstr>Times New Roman</vt:lpstr>
      <vt:lpstr>Wingdings</vt:lpstr>
      <vt:lpstr>Office Theme</vt:lpstr>
      <vt:lpstr>Network</vt:lpstr>
      <vt:lpstr>Contemporary Portrait</vt:lpstr>
      <vt:lpstr>1_Office Theme</vt:lpstr>
      <vt:lpstr>2_Office Theme</vt:lpstr>
      <vt:lpstr>Equation</vt:lpstr>
      <vt:lpstr>Picture</vt:lpstr>
      <vt:lpstr>Neural Networks</vt:lpstr>
      <vt:lpstr>Reminders</vt:lpstr>
      <vt:lpstr>Outline</vt:lpstr>
      <vt:lpstr>Recall: Logistic Regression</vt:lpstr>
      <vt:lpstr>Using gradient ascent for linear classifiers</vt:lpstr>
      <vt:lpstr>Using gradient ascent for linear classifiers</vt:lpstr>
      <vt:lpstr>Using gradient ascent for linear classifiers</vt:lpstr>
      <vt:lpstr>Logistic Regression</vt:lpstr>
      <vt:lpstr>Neural Networks</vt:lpstr>
      <vt:lpstr>Learning highly non-linear functions</vt:lpstr>
      <vt:lpstr>Perceptron and Neural Nets</vt:lpstr>
      <vt:lpstr>Connectionist Models</vt:lpstr>
      <vt:lpstr>Why is everyone talking  about Deep Learning?</vt:lpstr>
      <vt:lpstr>Why is everyone talking  about Deep Learning?</vt:lpstr>
      <vt:lpstr>A Recipe for  Machine Learning</vt:lpstr>
      <vt:lpstr>A Recipe for  Machine Learning</vt:lpstr>
      <vt:lpstr>A Recipe for  Machine Learning</vt:lpstr>
      <vt:lpstr>A Recipe for  Machine Learning</vt:lpstr>
      <vt:lpstr>Linear Regression</vt:lpstr>
      <vt:lpstr>Logistic Regression</vt:lpstr>
      <vt:lpstr>Logistic Regression</vt:lpstr>
      <vt:lpstr>Logistic Regression</vt:lpstr>
      <vt:lpstr>Logistic Regression</vt:lpstr>
      <vt:lpstr>Neural Network Model</vt:lpstr>
      <vt:lpstr>“Combined logistic models”</vt:lpstr>
      <vt:lpstr>PowerPoint Presentation</vt:lpstr>
      <vt:lpstr>PowerPoint Presentation</vt:lpstr>
      <vt:lpstr>Not really,  no target for hidden units...</vt:lpstr>
      <vt:lpstr>Jargon Pseudo-Correspondence</vt:lpstr>
      <vt:lpstr>Neural Network</vt:lpstr>
      <vt:lpstr>Neural Network</vt:lpstr>
      <vt:lpstr>Building a Neural Net</vt:lpstr>
      <vt:lpstr>Building a Neural Net</vt:lpstr>
      <vt:lpstr>Building a Neural Net</vt:lpstr>
      <vt:lpstr>Building a Neural Net</vt:lpstr>
      <vt:lpstr>Building a Neural Net</vt:lpstr>
      <vt:lpstr>Decision Boundary</vt:lpstr>
      <vt:lpstr>Decision Boundary</vt:lpstr>
      <vt:lpstr>Decision Boundary</vt:lpstr>
      <vt:lpstr>Multi-Class Output</vt:lpstr>
      <vt:lpstr>Deeper Networks</vt:lpstr>
      <vt:lpstr>Deeper Networks</vt:lpstr>
      <vt:lpstr>Deeper Networks</vt:lpstr>
      <vt:lpstr>Different Levels of Abstraction</vt:lpstr>
      <vt:lpstr>Different Levels of Abstraction</vt:lpstr>
      <vt:lpstr>Different Levels of Abstraction</vt:lpstr>
      <vt:lpstr>Architectures</vt:lpstr>
      <vt:lpstr>Neural Network Architectures</vt:lpstr>
      <vt:lpstr>Activation Functions</vt:lpstr>
      <vt:lpstr>Activation Functions</vt:lpstr>
      <vt:lpstr>Activation Functions</vt:lpstr>
      <vt:lpstr>Activation Functions</vt:lpstr>
      <vt:lpstr>PowerPoint Presentation</vt:lpstr>
      <vt:lpstr>Activation Functions</vt:lpstr>
      <vt:lpstr>Activation Functions</vt:lpstr>
      <vt:lpstr>Objective Functions for NNs</vt:lpstr>
      <vt:lpstr>Multi-Class Output</vt:lpstr>
      <vt:lpstr>Multi-Class Output</vt:lpstr>
      <vt:lpstr>Cross-entropy vs. Quadratic loss</vt:lpstr>
      <vt:lpstr>A Recipe for  Machine Learning</vt:lpstr>
      <vt:lpstr>Objective Functions</vt:lpstr>
      <vt:lpstr>Backpropagation</vt:lpstr>
      <vt:lpstr>A Recipe for  Machine Learning</vt:lpstr>
      <vt:lpstr>Backpropagation</vt:lpstr>
      <vt:lpstr>Chain Rule</vt:lpstr>
      <vt:lpstr>Chain Rule</vt:lpstr>
      <vt:lpstr>Chain Rule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Chain Rule</vt:lpstr>
      <vt:lpstr>Chain Rule</vt:lpstr>
      <vt:lpstr>Backpropagation</vt:lpstr>
      <vt:lpstr>A Recipe for  Machine Learning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liuj</cp:lastModifiedBy>
  <cp:revision>2585</cp:revision>
  <dcterms:created xsi:type="dcterms:W3CDTF">2014-04-15T19:33:39Z</dcterms:created>
  <dcterms:modified xsi:type="dcterms:W3CDTF">2018-03-29T13:56:53Z</dcterms:modified>
</cp:coreProperties>
</file>