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6"/>
  </p:notesMasterIdLst>
  <p:handoutMasterIdLst>
    <p:handoutMasterId r:id="rId37"/>
  </p:handoutMasterIdLst>
  <p:sldIdLst>
    <p:sldId id="268" r:id="rId2"/>
    <p:sldId id="269" r:id="rId3"/>
    <p:sldId id="270" r:id="rId4"/>
    <p:sldId id="274" r:id="rId5"/>
    <p:sldId id="371" r:id="rId6"/>
    <p:sldId id="342" r:id="rId7"/>
    <p:sldId id="343" r:id="rId8"/>
    <p:sldId id="349" r:id="rId9"/>
    <p:sldId id="350" r:id="rId10"/>
    <p:sldId id="344" r:id="rId11"/>
    <p:sldId id="345" r:id="rId12"/>
    <p:sldId id="346" r:id="rId13"/>
    <p:sldId id="347" r:id="rId14"/>
    <p:sldId id="348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7" r:id="rId31"/>
    <p:sldId id="368" r:id="rId32"/>
    <p:sldId id="369" r:id="rId33"/>
    <p:sldId id="370" r:id="rId34"/>
    <p:sldId id="366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EE31A175-6AEB-426A-9287-B214BE5FB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9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4A63194D-B417-4C4F-9819-7CB5651D0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1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F7FE0E-AFBA-4728-B3D6-98ED645BE0E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46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7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17550"/>
            <a:ext cx="4516437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654" y="4366311"/>
            <a:ext cx="5046290" cy="41056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1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5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9013" cy="359886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79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9013" cy="359886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36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E95ABF-FD32-49A7-9B9D-454DE3AF992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88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5FE3A9-CDDA-4C57-AA51-6C6CF84B6A5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2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E49525-B8B0-49E5-A6F0-AA07EAFF6A1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2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2DBA0F-17C7-40D4-9EBB-9862C0F3D48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86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Fitbit –</a:t>
            </a:r>
            <a:r>
              <a:rPr lang="en-US" baseline="0" dirty="0" smtClean="0"/>
              <a:t> everybody?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194D-B417-4C4F-9819-7CB5651D029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8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data</a:t>
            </a:r>
            <a:r>
              <a:rPr lang="en-US" baseline="0" dirty="0" smtClean="0"/>
              <a:t> with geo-science?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194D-B417-4C4F-9819-7CB5651D029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6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C0-4E4A-44E6-893B-9B8996091868}" type="datetimeFigureOut">
              <a:rPr lang="en-US" altLang="en-US"/>
              <a:pPr>
                <a:defRPr/>
              </a:pPr>
              <a:t>1/11/2018</a:t>
            </a:fld>
            <a:endParaRPr lang="en-US" altLang="en-US" sz="160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49A2F-E94E-4F80-8E43-D8AF4E6D4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58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F373B-18C8-4B7C-8721-1E0F9F941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89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48FBB4-8308-4332-845D-CD6463D41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4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68824" y="1375930"/>
            <a:ext cx="3979741" cy="4161270"/>
          </a:xfrm>
          <a:prstGeom prst="rect">
            <a:avLst/>
          </a:prstGeom>
        </p:spPr>
        <p:txBody>
          <a:bodyPr vert="horz"/>
          <a:lstStyle>
            <a:lvl1pPr>
              <a:defRPr sz="1662">
                <a:solidFill>
                  <a:schemeClr val="tx1">
                    <a:lumMod val="65000"/>
                    <a:lumOff val="35000"/>
                  </a:schemeClr>
                </a:solidFill>
                <a:latin typeface="Apple Casual"/>
                <a:cs typeface="Apple Casual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589083" y="557213"/>
            <a:ext cx="7959482" cy="6223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54" b="1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89083" y="1375930"/>
            <a:ext cx="3690937" cy="416127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-168817">
              <a:spcBef>
                <a:spcPts val="22"/>
              </a:spcBef>
              <a:buFont typeface="Arial" pitchFamily="34" charset="0"/>
              <a:buChar char="•"/>
              <a:defRPr sz="1846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1pPr>
            <a:lvl2pPr marL="506450" indent="-168817">
              <a:spcBef>
                <a:spcPts val="554"/>
              </a:spcBef>
              <a:buFont typeface="Calibri" pitchFamily="34" charset="0"/>
              <a:buChar char="-"/>
              <a:defRPr sz="1662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2pPr>
            <a:lvl3pPr marL="759674" indent="-168817">
              <a:spcBef>
                <a:spcPts val="554"/>
              </a:spcBef>
              <a:buFont typeface="Courier New" pitchFamily="49" charset="0"/>
              <a:buChar char="o"/>
              <a:defRPr sz="1477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3pPr>
            <a:lvl4pPr marL="1012899" indent="-168817">
              <a:spcBef>
                <a:spcPts val="554"/>
              </a:spcBef>
              <a:buFont typeface="Arial" pitchFamily="34" charset="0"/>
              <a:buChar char="•"/>
              <a:defRPr sz="1292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4pPr>
            <a:lvl5pPr>
              <a:buFontTx/>
              <a:buNone/>
              <a:defRPr sz="1015">
                <a:solidFill>
                  <a:srgbClr val="9999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471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E3A40-1F77-4B1B-B1D1-05D9AF9F2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7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46F4A-7AF7-4585-9D46-BB7E15A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90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E3303-924A-4407-93E9-FF9E83F46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1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5A5E6D-962E-474D-8EAC-173A1FF30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2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CFB050-2EE2-406A-BC74-F0AEF4A3C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6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CCB20F-A5D8-43E3-8B5E-C3B72B7D1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3025E0-4EDB-4429-BAD8-70A7965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0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159908-06C1-4026-9775-C5D01D129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8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B4C3DCC6-9A60-4A6A-AA68-84160E9F3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usvao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uj@cs.uk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miningbook.inf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lab.stanford.edu/~ullman/mmds/book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twitter-statistic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Instructor: Dr. </a:t>
            </a:r>
            <a:r>
              <a:rPr lang="en-US" altLang="en-US" dirty="0" err="1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Jinze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 Liu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95350"/>
            <a:ext cx="7772400" cy="2686050"/>
          </a:xfrm>
        </p:spPr>
        <p:txBody>
          <a:bodyPr/>
          <a:lstStyle/>
          <a:p>
            <a:pPr eaLnBrk="1" hangingPunct="1"/>
            <a:r>
              <a:rPr altLang="en-US" sz="4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CS 685G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–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Spring 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2018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/>
            </a:r>
            <a:b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</a:b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Special Topics in Data mining</a:t>
            </a:r>
            <a:endParaRPr altLang="en-US" sz="3600" dirty="0" smtClean="0">
              <a:solidFill>
                <a:schemeClr val="bg1"/>
              </a:solidFill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/>
          </p:cNvSpPr>
          <p:nvPr/>
        </p:nvSpPr>
        <p:spPr bwMode="auto">
          <a:xfrm>
            <a:off x="457200" y="370734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4406" tIns="42203" rIns="84406" bIns="42203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985" dirty="0">
                <a:latin typeface="Apple Casual"/>
                <a:ea typeface="ＭＳ Ｐゴシック" charset="0"/>
                <a:cs typeface="Apple Casual"/>
              </a:rPr>
              <a:t>Bioinformatics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5367" y="1796608"/>
            <a:ext cx="11392863" cy="3949740"/>
            <a:chOff x="412750" y="1387475"/>
            <a:chExt cx="12342268" cy="4278885"/>
          </a:xfrm>
        </p:grpSpPr>
        <p:pic>
          <p:nvPicPr>
            <p:cNvPr id="12291" name="Picture 5" descr="chromosome(color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1387475"/>
              <a:ext cx="213201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6" descr="vid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3789921"/>
              <a:ext cx="3107222" cy="1876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7" descr="s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505" y="1387475"/>
              <a:ext cx="3081867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8" descr="microar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3694646"/>
              <a:ext cx="2132013" cy="19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 descr="omics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760" r="-85760"/>
            <a:stretch>
              <a:fillRect/>
            </a:stretch>
          </p:blipFill>
          <p:spPr bwMode="auto">
            <a:xfrm>
              <a:off x="2936123" y="1387475"/>
              <a:ext cx="9818895" cy="427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5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>
          <a:xfrm>
            <a:off x="457200" y="370734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985" dirty="0" err="1">
                <a:latin typeface="Apple Casual"/>
                <a:cs typeface="Apple Casual"/>
              </a:rPr>
              <a:t>Chem</a:t>
            </a:r>
            <a:r>
              <a:rPr lang="en-US" sz="4985" dirty="0">
                <a:latin typeface="Apple Casual"/>
                <a:cs typeface="Apple Casual"/>
              </a:rPr>
              <a:t>-informatics</a:t>
            </a:r>
          </a:p>
        </p:txBody>
      </p:sp>
      <p:graphicFrame>
        <p:nvGraphicFramePr>
          <p:cNvPr id="16386" name="Object 7" descr="RECCR_0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23497" y="3701562"/>
          <a:ext cx="1056542" cy="100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CS ChemDraw Drawing" r:id="rId3" imgW="2331720" imgH="2219960" progId="">
                  <p:embed/>
                </p:oleObj>
              </mc:Choice>
              <mc:Fallback>
                <p:oleObj name="CS ChemDraw Drawing" r:id="rId3" imgW="2331720" imgH="221996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97" y="3701562"/>
                        <a:ext cx="1056542" cy="1005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r="49538" b="29510"/>
          <a:stretch>
            <a:fillRect/>
          </a:stretch>
        </p:blipFill>
        <p:spPr bwMode="auto">
          <a:xfrm>
            <a:off x="2895600" y="3785075"/>
            <a:ext cx="1219200" cy="11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mol stru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85075"/>
            <a:ext cx="1028700" cy="9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di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700941"/>
            <a:ext cx="1371600" cy="89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933700" y="5067286"/>
            <a:ext cx="1943100" cy="34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31">
                <a:latin typeface="Apple Casual"/>
                <a:cs typeface="Apple Casual"/>
              </a:rPr>
              <a:t>AAACCTCATAGGAAGCATACCAGGAATTACATCA…</a:t>
            </a: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5943600" y="3701548"/>
            <a:ext cx="3048000" cy="149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Structural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Physiochemical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Topological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Geometrical Descriptors</a:t>
            </a:r>
          </a:p>
        </p:txBody>
      </p:sp>
      <p:pic>
        <p:nvPicPr>
          <p:cNvPr id="16392" name="Picture 16" descr="playtext2"/>
          <p:cNvPicPr>
            <a:picLocks noChangeAspect="1" noChangeArrowheads="1"/>
          </p:cNvPicPr>
          <p:nvPr/>
        </p:nvPicPr>
        <p:blipFill>
          <a:blip r:embed="rId8" cstate="print">
            <a:lum bright="4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0421"/>
            <a:ext cx="1600200" cy="11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2354" r="22572" b="27255"/>
          <a:stretch>
            <a:fillRect/>
          </a:stretch>
        </p:blipFill>
        <p:spPr bwMode="auto">
          <a:xfrm>
            <a:off x="609600" y="1521055"/>
            <a:ext cx="3733800" cy="20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pubchemlogo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1055"/>
            <a:ext cx="3138854" cy="4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9" descr="p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3086"/>
            <a:ext cx="39624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ecoinf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3561"/>
            <a:ext cx="6629400" cy="30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447995" y="4828454"/>
            <a:ext cx="8229600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123" dirty="0">
                <a:latin typeface="Apple Casual"/>
                <a:cs typeface="Apple Casual"/>
              </a:rPr>
              <a:t>Analyze complex ecological data from a highly-distributed set of field stations, laboratories, research sites, and individual researchers</a:t>
            </a:r>
          </a:p>
        </p:txBody>
      </p:sp>
      <p:pic>
        <p:nvPicPr>
          <p:cNvPr id="14340" name="Picture 7" descr="705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33246"/>
            <a:ext cx="14917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321884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985" dirty="0">
                <a:latin typeface="Apple Casual"/>
                <a:cs typeface="Apple Casual"/>
              </a:rPr>
              <a:t>Eco-informatics</a:t>
            </a:r>
          </a:p>
        </p:txBody>
      </p:sp>
    </p:spTree>
    <p:extLst>
      <p:ext uri="{BB962C8B-B14F-4D97-AF65-F5344CB8AC3E}">
        <p14:creationId xmlns:p14="http://schemas.microsoft.com/office/powerpoint/2010/main" val="13455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1112688" y="359698"/>
            <a:ext cx="5732312" cy="105507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sz="4985" dirty="0" err="1">
                <a:latin typeface="Apple Casual"/>
                <a:cs typeface="Apple Casual"/>
              </a:rPr>
              <a:t>Astro</a:t>
            </a:r>
            <a:r>
              <a:rPr lang="en-US" sz="4985" dirty="0">
                <a:latin typeface="Apple Casual"/>
                <a:cs typeface="Apple Casual"/>
              </a:rPr>
              <a:t>-Informatics</a:t>
            </a:r>
          </a:p>
        </p:txBody>
      </p:sp>
      <p:pic>
        <p:nvPicPr>
          <p:cNvPr id="13314" name="Picture 8" descr="arp2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9485"/>
            <a:ext cx="2286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m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0539"/>
            <a:ext cx="2286000" cy="19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6"/>
          <p:cNvSpPr>
            <a:spLocks noGrp="1"/>
          </p:cNvSpPr>
          <p:nvPr>
            <p:ph type="body" sz="half" idx="4294967295"/>
          </p:nvPr>
        </p:nvSpPr>
        <p:spPr bwMode="auto">
          <a:xfrm>
            <a:off x="6019800" y="1630974"/>
            <a:ext cx="3124200" cy="417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123" dirty="0">
                <a:latin typeface="Apple Casual"/>
                <a:cs typeface="Apple Casual"/>
              </a:rPr>
              <a:t>New Astronomy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Local vs. Distant Universe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Rare/exotic objects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Census of active galactic nuclei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Search extra-solar planets</a:t>
            </a:r>
          </a:p>
          <a:p>
            <a:r>
              <a:rPr lang="en-US" sz="2215" dirty="0">
                <a:latin typeface="Apple Casual"/>
                <a:cs typeface="Apple Casual"/>
                <a:hlinkClick r:id="rId4"/>
              </a:rPr>
              <a:t>National Virtual Observatory</a:t>
            </a:r>
            <a:r>
              <a:rPr lang="en-US" sz="2215" dirty="0">
                <a:latin typeface="Apple Casual"/>
                <a:cs typeface="Apple Casual"/>
              </a:rPr>
              <a:t>: </a:t>
            </a:r>
            <a:r>
              <a:rPr lang="en-US" sz="2123" dirty="0">
                <a:latin typeface="Apple Casual"/>
                <a:cs typeface="Apple Casual"/>
              </a:rPr>
              <a:t>Rise of the citizen scientist!</a:t>
            </a:r>
          </a:p>
        </p:txBody>
      </p:sp>
      <p:pic>
        <p:nvPicPr>
          <p:cNvPr id="13316" name="Picture 11" descr="ngc4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0538"/>
            <a:ext cx="2133600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ngc10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0693"/>
            <a:ext cx="2209800" cy="20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9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 bwMode="auto">
          <a:xfrm>
            <a:off x="457200" y="358521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539" dirty="0">
                <a:latin typeface="Apple Casual"/>
                <a:cs typeface="Apple Casual"/>
              </a:rPr>
              <a:t>Geo-Informatics</a:t>
            </a:r>
            <a:r>
              <a:rPr lang="en-US" dirty="0" smtClean="0">
                <a:latin typeface="Apple Casual"/>
                <a:ea typeface="ＭＳ Ｐゴシック" charset="0"/>
                <a:cs typeface="Apple Casual"/>
              </a:rPr>
              <a:t/>
            </a:r>
            <a:br>
              <a:rPr lang="en-US" dirty="0" smtClean="0">
                <a:latin typeface="Apple Casual"/>
                <a:ea typeface="ＭＳ Ｐゴシック" charset="0"/>
                <a:cs typeface="Apple Casual"/>
              </a:rPr>
            </a:br>
            <a:r>
              <a:rPr lang="en-US" sz="2954" dirty="0">
                <a:latin typeface="Apple Casual"/>
                <a:cs typeface="Apple Casual"/>
              </a:rPr>
              <a:t>location-based services, humanitarian efforts</a:t>
            </a:r>
          </a:p>
        </p:txBody>
      </p:sp>
      <p:pic>
        <p:nvPicPr>
          <p:cNvPr id="15362" name="Picture 8" descr="gi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70" y="1630974"/>
            <a:ext cx="3279531" cy="2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gi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48" y="1630974"/>
            <a:ext cx="2664069" cy="2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gi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25" y="3962400"/>
            <a:ext cx="3124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7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>
          <a:xfrm>
            <a:off x="457200" y="334096"/>
            <a:ext cx="8229600" cy="12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985" dirty="0">
                <a:latin typeface="Apple Casual"/>
                <a:cs typeface="Apple Casual"/>
              </a:rPr>
              <a:t>Materials Informatics</a:t>
            </a:r>
            <a:br>
              <a:rPr lang="en-US" sz="4985" dirty="0">
                <a:latin typeface="Apple Casual"/>
                <a:cs typeface="Apple Casual"/>
              </a:rPr>
            </a:br>
            <a:r>
              <a:rPr lang="en-US" sz="3323" dirty="0">
                <a:latin typeface="Apple Casual"/>
                <a:cs typeface="Apple Casual"/>
              </a:rPr>
              <a:t>(Materials Genome Initiative)</a:t>
            </a:r>
          </a:p>
        </p:txBody>
      </p:sp>
      <p:pic>
        <p:nvPicPr>
          <p:cNvPr id="17410" name="Picture 4" descr="materials_l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2" b="20232"/>
          <a:stretch>
            <a:fillRect/>
          </a:stretch>
        </p:blipFill>
        <p:spPr bwMode="auto">
          <a:xfrm>
            <a:off x="914400" y="1877109"/>
            <a:ext cx="7315200" cy="42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9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726"/>
            <a:ext cx="8229600" cy="1055077"/>
          </a:xfrm>
        </p:spPr>
        <p:txBody>
          <a:bodyPr>
            <a:normAutofit fontScale="90000"/>
          </a:bodyPr>
          <a:lstStyle/>
          <a:p>
            <a:r>
              <a:rPr lang="en-US" sz="4985" dirty="0">
                <a:latin typeface="Apple Casual"/>
                <a:cs typeface="Apple Casual"/>
              </a:rPr>
              <a:t>Linked Open Data</a:t>
            </a:r>
            <a:br>
              <a:rPr lang="en-US" sz="4985" dirty="0">
                <a:latin typeface="Apple Casual"/>
                <a:cs typeface="Apple Casual"/>
              </a:rPr>
            </a:br>
            <a:r>
              <a:rPr lang="en-US" sz="2585" dirty="0">
                <a:latin typeface="Apple Casual"/>
                <a:cs typeface="Apple Casual"/>
              </a:rPr>
              <a:t>570 Datasets and 2909 Interconnections</a:t>
            </a:r>
          </a:p>
        </p:txBody>
      </p:sp>
      <p:pic>
        <p:nvPicPr>
          <p:cNvPr id="5" name="Content Placeholder 4" descr="LinkedOpenDataCloud201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" b="-756"/>
          <a:stretch/>
        </p:blipFill>
        <p:spPr>
          <a:xfrm>
            <a:off x="340359" y="1323242"/>
            <a:ext cx="8458554" cy="4977942"/>
          </a:xfrm>
        </p:spPr>
      </p:pic>
    </p:spTree>
    <p:extLst>
      <p:ext uri="{BB962C8B-B14F-4D97-AF65-F5344CB8AC3E}">
        <p14:creationId xmlns:p14="http://schemas.microsoft.com/office/powerpoint/2010/main" val="15546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138661" y="440222"/>
            <a:ext cx="9144000" cy="966127"/>
          </a:xfr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The Data Deluge: Rise of </a:t>
            </a:r>
            <a:b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</a:b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Complex </a:t>
            </a:r>
            <a:r>
              <a:rPr lang="en-US" sz="4431" dirty="0">
                <a:solidFill>
                  <a:srgbClr val="FF8600"/>
                </a:solidFill>
                <a:latin typeface="Apple Casual"/>
                <a:ea typeface="ＭＳ Ｐゴシック" pitchFamily="34" charset="-128"/>
                <a:cs typeface="Apple Casual"/>
              </a:rPr>
              <a:t>Interlinked </a:t>
            </a: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Data</a:t>
            </a:r>
            <a:endParaRPr lang="en-US" sz="2585" dirty="0">
              <a:solidFill>
                <a:srgbClr val="FF0000"/>
              </a:solidFill>
              <a:latin typeface="Apple Casual"/>
              <a:ea typeface="ＭＳ Ｐゴシック" pitchFamily="34" charset="-128"/>
              <a:cs typeface="Apple Casual"/>
            </a:endParaRPr>
          </a:p>
        </p:txBody>
      </p:sp>
      <p:pic>
        <p:nvPicPr>
          <p:cNvPr id="26627" name="Content Placeholder 3" descr="shipandstorm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699" r="-699"/>
          <a:stretch/>
        </p:blipFill>
        <p:spPr bwMode="auto">
          <a:xfrm>
            <a:off x="5672655" y="2293075"/>
            <a:ext cx="3376166" cy="4096337"/>
          </a:xfrm>
          <a:noFill/>
          <a:ln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0790" y="1592885"/>
            <a:ext cx="5130599" cy="4642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323" dirty="0">
                <a:latin typeface="Apple Casual"/>
                <a:cs typeface="Apple Casual"/>
              </a:rPr>
              <a:t>Massive amounts of DATA</a:t>
            </a:r>
          </a:p>
          <a:p>
            <a:pPr>
              <a:lnSpc>
                <a:spcPct val="120000"/>
              </a:lnSpc>
              <a:defRPr/>
            </a:pPr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Various modalities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Tables, Text, Images, Video, Ontologies, Graphs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Enriched Data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Weighted, Multi-labeled, Temporal/spatial attributes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Distributed, Uncertain, Dynamic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Massive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</a:t>
            </a:r>
            <a:r>
              <a:rPr lang="en-US" sz="3323" dirty="0" err="1">
                <a:latin typeface="Apple Casual"/>
                <a:ea typeface="ＭＳ Ｐゴシック" pitchFamily="34" charset="-128"/>
                <a:cs typeface="Apple Casual"/>
              </a:rPr>
              <a:t>Tera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/</a:t>
            </a:r>
            <a:r>
              <a:rPr lang="en-US" sz="3323" dirty="0" err="1">
                <a:latin typeface="Apple Casual"/>
                <a:ea typeface="ＭＳ Ｐゴシック" pitchFamily="34" charset="-128"/>
                <a:cs typeface="Apple Casual"/>
              </a:rPr>
              <a:t>peta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-scale &amp; beyond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3477" y="5748295"/>
            <a:ext cx="317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Data Data Everywhere, 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Not </a:t>
            </a:r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Any Drop 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of </a:t>
            </a:r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Insight!</a:t>
            </a:r>
          </a:p>
        </p:txBody>
      </p:sp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130" y="578872"/>
            <a:ext cx="2046318" cy="15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9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2231"/>
            <a:ext cx="8229600" cy="1055077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6092" dirty="0">
                <a:latin typeface="Apple Casual"/>
                <a:ea typeface="ＭＳ Ｐゴシック" pitchFamily="34" charset="-128"/>
                <a:cs typeface="Apple Casual"/>
              </a:rPr>
              <a:t>Data Mining</a:t>
            </a:r>
            <a:br>
              <a:rPr lang="en-US" sz="6092" dirty="0">
                <a:latin typeface="Apple Casual"/>
                <a:ea typeface="ＭＳ Ｐゴシック" pitchFamily="34" charset="-128"/>
                <a:cs typeface="Apple Casual"/>
              </a:rPr>
            </a:br>
            <a:r>
              <a:rPr lang="en-US" dirty="0" smtClean="0">
                <a:latin typeface="Apple Casual"/>
                <a:ea typeface="ＭＳ Ｐゴシック" pitchFamily="34" charset="-128"/>
                <a:cs typeface="Apple Casual"/>
              </a:rPr>
              <a:t>Enabling the </a:t>
            </a:r>
            <a:r>
              <a:rPr lang="en-US" dirty="0" smtClean="0">
                <a:effectLst/>
                <a:latin typeface="Apple Casual"/>
                <a:cs typeface="Apple Casual"/>
              </a:rPr>
              <a:t>New Science of Data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167273" y="1911880"/>
            <a:ext cx="8229600" cy="438882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Study of </a:t>
            </a:r>
            <a:r>
              <a:rPr lang="en-US" sz="3692" dirty="0">
                <a:solidFill>
                  <a:srgbClr val="FF8600"/>
                </a:solidFill>
                <a:latin typeface="Apple Casual"/>
                <a:ea typeface="ＭＳ Ｐゴシック" pitchFamily="34" charset="-128"/>
                <a:cs typeface="Apple Casual"/>
              </a:rPr>
              <a:t>DATA</a:t>
            </a:r>
            <a:r>
              <a:rPr lang="en-US" sz="3692" dirty="0">
                <a:solidFill>
                  <a:srgbClr val="0000FF"/>
                </a:solidFill>
                <a:latin typeface="Apple Casual"/>
                <a:ea typeface="ＭＳ Ｐゴシック" pitchFamily="34" charset="-128"/>
                <a:cs typeface="Apple Casual"/>
              </a:rPr>
              <a:t> </a:t>
            </a: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in its own right 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Develop methods and frameworks across various fields</a:t>
            </a:r>
            <a:endParaRPr lang="en-US" sz="3692" dirty="0">
              <a:latin typeface="Apple Casual"/>
              <a:cs typeface="Apple Casual"/>
            </a:endParaRP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New data models: dynamic, streaming, etc.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New mining algorithms that offer timely and reliable inference and information extraction: online, approximate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Self-aware, intelligent continuous data analysis and mining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Language(s)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and model compression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provenance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security and privacy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sensation: visual, aural, tactile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471" y="4388499"/>
            <a:ext cx="2030889" cy="19121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4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0" y="822826"/>
            <a:ext cx="8115648" cy="1065320"/>
          </a:xfrm>
        </p:spPr>
        <p:txBody>
          <a:bodyPr>
            <a:noAutofit/>
          </a:bodyPr>
          <a:lstStyle/>
          <a:p>
            <a:r>
              <a:rPr lang="en-US" sz="4985" dirty="0">
                <a:ea typeface="ＭＳ Ｐゴシック" pitchFamily="34" charset="-128"/>
              </a:rPr>
              <a:t>From Data Mining To Data Meaning</a:t>
            </a:r>
            <a:r>
              <a:rPr lang="en-US" sz="4985" dirty="0">
                <a:latin typeface="Apple Casual"/>
                <a:cs typeface="Apple Casual"/>
              </a:rPr>
              <a:t>: Metaphors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47" y="2152258"/>
            <a:ext cx="8193831" cy="4223292"/>
          </a:xfrm>
        </p:spPr>
        <p:txBody>
          <a:bodyPr>
            <a:normAutofit/>
          </a:bodyPr>
          <a:lstStyle/>
          <a:p>
            <a:pPr lvl="1"/>
            <a:r>
              <a:rPr lang="en-US" sz="3692" dirty="0">
                <a:latin typeface="Apple Casual"/>
                <a:cs typeface="Apple Casual"/>
              </a:rPr>
              <a:t>Think MATLAB for matrices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Web 2.0 for web mash-up</a:t>
            </a:r>
          </a:p>
          <a:p>
            <a:pPr lvl="3"/>
            <a:r>
              <a:rPr lang="en-US" sz="3323" dirty="0">
                <a:latin typeface="Apple Casual"/>
                <a:cs typeface="Apple Casual"/>
              </a:rPr>
              <a:t>Content </a:t>
            </a:r>
            <a:r>
              <a:rPr lang="en-US" sz="3323" dirty="0" err="1">
                <a:latin typeface="Apple Casual"/>
                <a:cs typeface="Apple Casual"/>
              </a:rPr>
              <a:t>Mgmt</a:t>
            </a:r>
            <a:r>
              <a:rPr lang="en-US" sz="3323" dirty="0">
                <a:latin typeface="Apple Casual"/>
                <a:cs typeface="Apple Casual"/>
              </a:rPr>
              <a:t> Systems </a:t>
            </a:r>
          </a:p>
          <a:p>
            <a:pPr lvl="3"/>
            <a:r>
              <a:rPr lang="en-US" sz="3323" dirty="0" err="1">
                <a:latin typeface="Apple Casual"/>
                <a:cs typeface="Apple Casual"/>
              </a:rPr>
              <a:t>Pinterest</a:t>
            </a:r>
            <a:r>
              <a:rPr lang="en-US" sz="3323" dirty="0">
                <a:latin typeface="Apple Casual"/>
                <a:cs typeface="Apple Casual"/>
              </a:rPr>
              <a:t>, </a:t>
            </a:r>
            <a:r>
              <a:rPr lang="en-US" sz="3323" dirty="0" err="1">
                <a:latin typeface="Apple Casual"/>
                <a:cs typeface="Apple Casual"/>
              </a:rPr>
              <a:t>Evernote</a:t>
            </a:r>
            <a:r>
              <a:rPr lang="en-US" sz="3323" dirty="0">
                <a:latin typeface="Apple Casual"/>
                <a:cs typeface="Apple Casual"/>
              </a:rPr>
              <a:t>, etc.</a:t>
            </a:r>
          </a:p>
          <a:p>
            <a:pPr lvl="3"/>
            <a:r>
              <a:rPr lang="en-US" sz="3323" dirty="0">
                <a:latin typeface="Apple Casual"/>
                <a:cs typeface="Apple Casual"/>
              </a:rPr>
              <a:t>Twitter, Facebook, etc.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Wolfram Alpha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Star Trek’s Data</a:t>
            </a:r>
          </a:p>
          <a:p>
            <a:pPr lvl="1"/>
            <a:endParaRPr lang="en-US" sz="3692" dirty="0">
              <a:latin typeface="Apple Casual"/>
              <a:cs typeface="Apple Casu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392" y="5960870"/>
            <a:ext cx="2609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DATA</a:t>
            </a:r>
            <a:r>
              <a:rPr lang="en-US" dirty="0" smtClean="0">
                <a:solidFill>
                  <a:srgbClr val="FF8600"/>
                </a:solidFill>
                <a:latin typeface="Apple Casual"/>
                <a:cs typeface="Apple Casual"/>
              </a:rPr>
              <a:t>: storage 100 PB, compute 60 </a:t>
            </a:r>
            <a:r>
              <a:rPr lang="en-US" dirty="0" err="1" smtClean="0">
                <a:solidFill>
                  <a:srgbClr val="FF8600"/>
                </a:solidFill>
                <a:latin typeface="Apple Casual"/>
                <a:cs typeface="Apple Casual"/>
              </a:rPr>
              <a:t>TeraFLOPs</a:t>
            </a:r>
            <a:endParaRPr lang="en-US" dirty="0">
              <a:solidFill>
                <a:srgbClr val="FF8600"/>
              </a:solidFill>
              <a:latin typeface="Apple Casual"/>
              <a:cs typeface="Apple Casual"/>
            </a:endParaRPr>
          </a:p>
        </p:txBody>
      </p:sp>
      <p:pic>
        <p:nvPicPr>
          <p:cNvPr id="6" name="Picture 5" descr="Data,_23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09" y="3391865"/>
            <a:ext cx="2125070" cy="25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Welcome!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Instructor: </a:t>
            </a:r>
            <a:r>
              <a:rPr lang="en-US" altLang="en-US" dirty="0" err="1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Jinze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 Liu</a:t>
            </a:r>
          </a:p>
          <a:p>
            <a:pPr lvl="1"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Homepage: http://www.cs.uky.edu/~liuj</a:t>
            </a:r>
          </a:p>
          <a:p>
            <a:pPr lvl="1"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Office: 235 </a:t>
            </a:r>
            <a:r>
              <a:rPr lang="en-US" altLang="en-US" dirty="0" err="1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Hardymon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 Building</a:t>
            </a:r>
          </a:p>
          <a:p>
            <a:pPr lvl="1"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Email: 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  <a:hlinkClick r:id="rId3"/>
              </a:rPr>
              <a:t>liuj@cs.uky.edu</a:t>
            </a:r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32E24A-8C33-4BD6-A0D0-CC2BA1BCFE79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>
          <a:xfrm>
            <a:off x="914400" y="1670539"/>
            <a:ext cx="7771680" cy="3798011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6369" indent="-316369">
              <a:spcAft>
                <a:spcPts val="1162"/>
              </a:spcAft>
              <a:buSzPct val="70000"/>
              <a:buFont typeface="Monotype Sorts" charset="2"/>
              <a:buChar char="n"/>
            </a:pPr>
            <a:endParaRPr lang="en-GB" sz="2954" dirty="0"/>
          </a:p>
          <a:p>
            <a:pPr marL="316369" indent="-316369">
              <a:spcAft>
                <a:spcPts val="1162"/>
              </a:spcAft>
              <a:buClr>
                <a:srgbClr val="336699"/>
              </a:buClr>
              <a:buSzPct val="50000"/>
              <a:buFont typeface="StarBats" charset="0"/>
              <a:buChar char=" "/>
            </a:pPr>
            <a:r>
              <a:rPr lang="en-GB" sz="2954" dirty="0"/>
              <a:t>The iterative and interactive process of discovering valid, novel, useful, and understandable patterns or models in  </a:t>
            </a:r>
            <a:r>
              <a:rPr lang="en-GB" sz="8769" dirty="0"/>
              <a:t>Massive</a:t>
            </a:r>
            <a:r>
              <a:rPr lang="en-GB" sz="2954" dirty="0"/>
              <a:t> databases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73601" y="685181"/>
            <a:ext cx="7771680" cy="10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97" tIns="42198" rIns="84397" bIns="42198" anchor="ctr">
            <a:prstTxWarp prst="textNoShape">
              <a:avLst/>
            </a:prstTxWarp>
          </a:bodyPr>
          <a:lstStyle/>
          <a:p>
            <a:pPr defTabSz="844096"/>
            <a:r>
              <a:rPr kumimoji="1" lang="en-US" sz="4062" dirty="0">
                <a:solidFill>
                  <a:schemeClr val="tx2"/>
                </a:solidFill>
                <a:latin typeface="+mj-lt"/>
              </a:rPr>
              <a:t>What is Data Mining?</a:t>
            </a:r>
          </a:p>
        </p:txBody>
      </p:sp>
    </p:spTree>
    <p:extLst>
      <p:ext uri="{BB962C8B-B14F-4D97-AF65-F5344CB8AC3E}">
        <p14:creationId xmlns:p14="http://schemas.microsoft.com/office/powerpoint/2010/main" val="4016044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93836"/>
            <a:ext cx="7315200" cy="1065320"/>
          </a:xfrm>
        </p:spPr>
        <p:txBody>
          <a:bodyPr/>
          <a:lstStyle/>
          <a:p>
            <a:r>
              <a:rPr lang="en-US" dirty="0"/>
              <a:t>What is</a:t>
            </a:r>
            <a:r>
              <a:rPr lang="en-US" dirty="0" smtClean="0"/>
              <a:t> Data </a:t>
            </a:r>
            <a:r>
              <a:rPr lang="en-US" dirty="0"/>
              <a:t>M</a:t>
            </a:r>
            <a:r>
              <a:rPr lang="en-US" dirty="0" smtClean="0"/>
              <a:t>ining</a:t>
            </a:r>
            <a:r>
              <a:rPr lang="en-US" dirty="0"/>
              <a:t>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313280" y="2297707"/>
            <a:ext cx="7793280" cy="3496244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Valid: generalize to the future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Novel: what we don't know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Useful: be able to take some action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Understandable: leading to insight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Iterative: takes multiple passes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Interactive: human in the loop </a:t>
            </a:r>
          </a:p>
        </p:txBody>
      </p:sp>
    </p:spTree>
    <p:extLst>
      <p:ext uri="{BB962C8B-B14F-4D97-AF65-F5344CB8AC3E}">
        <p14:creationId xmlns:p14="http://schemas.microsoft.com/office/powerpoint/2010/main" val="3815512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7747" y="286164"/>
            <a:ext cx="7315200" cy="106532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mining: Main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Prediction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What?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Opaque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Description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Why?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Transparent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83975" y="1802396"/>
            <a:ext cx="4466349" cy="826532"/>
            <a:chOff x="2133600" y="4019491"/>
            <a:chExt cx="8331458" cy="179081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889500" y="4114800"/>
              <a:ext cx="1524000" cy="1447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dirty="0">
                  <a:latin typeface="Times New Roman" charset="0"/>
                </a:rPr>
                <a:t>Model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822700" y="48768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822700" y="44196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822700" y="53340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563814" y="4019491"/>
              <a:ext cx="1062126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</a:rPr>
                <a:t>Age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430463" y="4552892"/>
              <a:ext cx="1444873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</a:rPr>
                <a:t>Salary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133600" y="5010091"/>
              <a:ext cx="1821522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CarType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489700" y="48768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7453311" y="4476690"/>
              <a:ext cx="3011747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High/Low Risk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57743" y="3514497"/>
            <a:ext cx="2988690" cy="2110154"/>
            <a:chOff x="1765300" y="2057400"/>
            <a:chExt cx="6769100" cy="4648200"/>
          </a:xfrm>
        </p:grpSpPr>
        <p:sp>
          <p:nvSpPr>
            <p:cNvPr id="67" name="Line 3"/>
            <p:cNvSpPr>
              <a:spLocks noChangeShapeType="1"/>
            </p:cNvSpPr>
            <p:nvPr/>
          </p:nvSpPr>
          <p:spPr bwMode="auto">
            <a:xfrm>
              <a:off x="2819400" y="67056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4"/>
            <p:cNvSpPr>
              <a:spLocks noChangeShapeType="1"/>
            </p:cNvSpPr>
            <p:nvPr/>
          </p:nvSpPr>
          <p:spPr bwMode="auto">
            <a:xfrm flipV="1">
              <a:off x="2819400" y="2209800"/>
              <a:ext cx="0" cy="449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AutoShape 5"/>
            <p:cNvSpPr>
              <a:spLocks noChangeArrowheads="1"/>
            </p:cNvSpPr>
            <p:nvPr/>
          </p:nvSpPr>
          <p:spPr bwMode="auto">
            <a:xfrm>
              <a:off x="6629400" y="2895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>
              <a:off x="70104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>
              <a:off x="7010400" y="2590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AutoShape 8"/>
            <p:cNvSpPr>
              <a:spLocks noChangeArrowheads="1"/>
            </p:cNvSpPr>
            <p:nvPr/>
          </p:nvSpPr>
          <p:spPr bwMode="auto">
            <a:xfrm>
              <a:off x="6781800" y="3810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AutoShape 9"/>
            <p:cNvSpPr>
              <a:spLocks noChangeArrowheads="1"/>
            </p:cNvSpPr>
            <p:nvPr/>
          </p:nvSpPr>
          <p:spPr bwMode="auto">
            <a:xfrm>
              <a:off x="6400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AutoShape 10"/>
            <p:cNvSpPr>
              <a:spLocks noChangeArrowheads="1"/>
            </p:cNvSpPr>
            <p:nvPr/>
          </p:nvSpPr>
          <p:spPr bwMode="auto">
            <a:xfrm>
              <a:off x="6781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AutoShape 11"/>
            <p:cNvSpPr>
              <a:spLocks noChangeArrowheads="1"/>
            </p:cNvSpPr>
            <p:nvPr/>
          </p:nvSpPr>
          <p:spPr bwMode="auto">
            <a:xfrm>
              <a:off x="6477000" y="2286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AutoShape 12"/>
            <p:cNvSpPr>
              <a:spLocks noChangeArrowheads="1"/>
            </p:cNvSpPr>
            <p:nvPr/>
          </p:nvSpPr>
          <p:spPr bwMode="auto">
            <a:xfrm>
              <a:off x="3962400" y="4114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AutoShape 13"/>
            <p:cNvSpPr>
              <a:spLocks noChangeArrowheads="1"/>
            </p:cNvSpPr>
            <p:nvPr/>
          </p:nvSpPr>
          <p:spPr bwMode="auto">
            <a:xfrm>
              <a:off x="3581400" y="4495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14"/>
            <p:cNvSpPr>
              <a:spLocks noChangeArrowheads="1"/>
            </p:cNvSpPr>
            <p:nvPr/>
          </p:nvSpPr>
          <p:spPr bwMode="auto">
            <a:xfrm>
              <a:off x="3962400" y="3657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AutoShape 15"/>
            <p:cNvSpPr>
              <a:spLocks noChangeArrowheads="1"/>
            </p:cNvSpPr>
            <p:nvPr/>
          </p:nvSpPr>
          <p:spPr bwMode="auto">
            <a:xfrm>
              <a:off x="31242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>
              <a:off x="6248400" y="3733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17"/>
            <p:cNvSpPr>
              <a:spLocks noChangeArrowheads="1"/>
            </p:cNvSpPr>
            <p:nvPr/>
          </p:nvSpPr>
          <p:spPr bwMode="auto">
            <a:xfrm>
              <a:off x="5638800" y="2971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18"/>
            <p:cNvSpPr>
              <a:spLocks noChangeArrowheads="1"/>
            </p:cNvSpPr>
            <p:nvPr/>
          </p:nvSpPr>
          <p:spPr bwMode="auto">
            <a:xfrm>
              <a:off x="6781800" y="4876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AutoShape 19"/>
            <p:cNvSpPr>
              <a:spLocks noChangeArrowheads="1"/>
            </p:cNvSpPr>
            <p:nvPr/>
          </p:nvSpPr>
          <p:spPr bwMode="auto">
            <a:xfrm>
              <a:off x="5943600" y="4495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AutoShape 20"/>
            <p:cNvSpPr>
              <a:spLocks noChangeArrowheads="1"/>
            </p:cNvSpPr>
            <p:nvPr/>
          </p:nvSpPr>
          <p:spPr bwMode="auto">
            <a:xfrm>
              <a:off x="5943600" y="5181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AutoShape 21"/>
            <p:cNvSpPr>
              <a:spLocks noChangeArrowheads="1"/>
            </p:cNvSpPr>
            <p:nvPr/>
          </p:nvSpPr>
          <p:spPr bwMode="auto">
            <a:xfrm>
              <a:off x="6781800" y="5943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22"/>
            <p:cNvSpPr>
              <a:spLocks noChangeArrowheads="1"/>
            </p:cNvSpPr>
            <p:nvPr/>
          </p:nvSpPr>
          <p:spPr bwMode="auto">
            <a:xfrm>
              <a:off x="6477000" y="4572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23"/>
            <p:cNvSpPr>
              <a:spLocks noChangeArrowheads="1"/>
            </p:cNvSpPr>
            <p:nvPr/>
          </p:nvSpPr>
          <p:spPr bwMode="auto">
            <a:xfrm>
              <a:off x="7239000" y="4572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24"/>
            <p:cNvSpPr>
              <a:spLocks noChangeArrowheads="1"/>
            </p:cNvSpPr>
            <p:nvPr/>
          </p:nvSpPr>
          <p:spPr bwMode="auto">
            <a:xfrm>
              <a:off x="3276600" y="4191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41148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AutoShape 26"/>
            <p:cNvSpPr>
              <a:spLocks noChangeArrowheads="1"/>
            </p:cNvSpPr>
            <p:nvPr/>
          </p:nvSpPr>
          <p:spPr bwMode="auto">
            <a:xfrm>
              <a:off x="3733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>
              <a:off x="3886200" y="2286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AutoShape 28"/>
            <p:cNvSpPr>
              <a:spLocks noChangeArrowheads="1"/>
            </p:cNvSpPr>
            <p:nvPr/>
          </p:nvSpPr>
          <p:spPr bwMode="auto">
            <a:xfrm>
              <a:off x="4495800" y="3733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AutoShape 29"/>
            <p:cNvSpPr>
              <a:spLocks noChangeArrowheads="1"/>
            </p:cNvSpPr>
            <p:nvPr/>
          </p:nvSpPr>
          <p:spPr bwMode="auto">
            <a:xfrm>
              <a:off x="4495800" y="4724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AutoShape 30"/>
            <p:cNvSpPr>
              <a:spLocks noChangeArrowheads="1"/>
            </p:cNvSpPr>
            <p:nvPr/>
          </p:nvSpPr>
          <p:spPr bwMode="auto">
            <a:xfrm>
              <a:off x="4343400" y="2514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AutoShape 31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AutoShape 32"/>
            <p:cNvSpPr>
              <a:spLocks noChangeArrowheads="1"/>
            </p:cNvSpPr>
            <p:nvPr/>
          </p:nvSpPr>
          <p:spPr bwMode="auto">
            <a:xfrm>
              <a:off x="6553200" y="3505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AutoShape 33"/>
            <p:cNvSpPr>
              <a:spLocks noChangeArrowheads="1"/>
            </p:cNvSpPr>
            <p:nvPr/>
          </p:nvSpPr>
          <p:spPr bwMode="auto">
            <a:xfrm>
              <a:off x="6172200" y="2819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AutoShape 34"/>
            <p:cNvSpPr>
              <a:spLocks noChangeArrowheads="1"/>
            </p:cNvSpPr>
            <p:nvPr/>
          </p:nvSpPr>
          <p:spPr bwMode="auto">
            <a:xfrm>
              <a:off x="6400800" y="4953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>
              <a:off x="6400800" y="5257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AutoShape 36"/>
            <p:cNvSpPr>
              <a:spLocks noChangeArrowheads="1"/>
            </p:cNvSpPr>
            <p:nvPr/>
          </p:nvSpPr>
          <p:spPr bwMode="auto">
            <a:xfrm>
              <a:off x="6400800" y="5638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AutoShape 37"/>
            <p:cNvSpPr>
              <a:spLocks noChangeArrowheads="1"/>
            </p:cNvSpPr>
            <p:nvPr/>
          </p:nvSpPr>
          <p:spPr bwMode="auto">
            <a:xfrm>
              <a:off x="6705600" y="5181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AutoShape 38"/>
            <p:cNvSpPr>
              <a:spLocks noChangeArrowheads="1"/>
            </p:cNvSpPr>
            <p:nvPr/>
          </p:nvSpPr>
          <p:spPr bwMode="auto">
            <a:xfrm>
              <a:off x="6172200" y="4800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AutoShape 39"/>
            <p:cNvSpPr>
              <a:spLocks noChangeArrowheads="1"/>
            </p:cNvSpPr>
            <p:nvPr/>
          </p:nvSpPr>
          <p:spPr bwMode="auto">
            <a:xfrm>
              <a:off x="6781800" y="5562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AutoShape 40"/>
            <p:cNvSpPr>
              <a:spLocks noChangeArrowheads="1"/>
            </p:cNvSpPr>
            <p:nvPr/>
          </p:nvSpPr>
          <p:spPr bwMode="auto">
            <a:xfrm>
              <a:off x="6096000" y="5486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AutoShape 41"/>
            <p:cNvSpPr>
              <a:spLocks noChangeArrowheads="1"/>
            </p:cNvSpPr>
            <p:nvPr/>
          </p:nvSpPr>
          <p:spPr bwMode="auto">
            <a:xfrm>
              <a:off x="3657600" y="3886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AutoShape 42"/>
            <p:cNvSpPr>
              <a:spLocks noChangeArrowheads="1"/>
            </p:cNvSpPr>
            <p:nvPr/>
          </p:nvSpPr>
          <p:spPr bwMode="auto">
            <a:xfrm>
              <a:off x="3810000" y="2819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AutoShape 43"/>
            <p:cNvSpPr>
              <a:spLocks noChangeArrowheads="1"/>
            </p:cNvSpPr>
            <p:nvPr/>
          </p:nvSpPr>
          <p:spPr bwMode="auto">
            <a:xfrm>
              <a:off x="3200400" y="3886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AutoShape 44"/>
            <p:cNvSpPr>
              <a:spLocks noChangeArrowheads="1"/>
            </p:cNvSpPr>
            <p:nvPr/>
          </p:nvSpPr>
          <p:spPr bwMode="auto">
            <a:xfrm>
              <a:off x="3352800" y="3429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3429000" y="2971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AutoShape 46"/>
            <p:cNvSpPr>
              <a:spLocks noChangeArrowheads="1"/>
            </p:cNvSpPr>
            <p:nvPr/>
          </p:nvSpPr>
          <p:spPr bwMode="auto">
            <a:xfrm>
              <a:off x="4267200" y="3429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AutoShape 47"/>
            <p:cNvSpPr>
              <a:spLocks noChangeArrowheads="1"/>
            </p:cNvSpPr>
            <p:nvPr/>
          </p:nvSpPr>
          <p:spPr bwMode="auto">
            <a:xfrm>
              <a:off x="3733800" y="35052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48"/>
            <p:cNvSpPr>
              <a:spLocks noChangeArrowheads="1"/>
            </p:cNvSpPr>
            <p:nvPr/>
          </p:nvSpPr>
          <p:spPr bwMode="auto">
            <a:xfrm>
              <a:off x="6324600" y="49530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49"/>
            <p:cNvSpPr>
              <a:spLocks noChangeArrowheads="1"/>
            </p:cNvSpPr>
            <p:nvPr/>
          </p:nvSpPr>
          <p:spPr bwMode="auto">
            <a:xfrm>
              <a:off x="6400800" y="28956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50"/>
            <p:cNvSpPr>
              <a:spLocks noChangeArrowheads="1"/>
            </p:cNvSpPr>
            <p:nvPr/>
          </p:nvSpPr>
          <p:spPr bwMode="auto">
            <a:xfrm>
              <a:off x="5562600" y="2133600"/>
              <a:ext cx="2057400" cy="2057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51"/>
            <p:cNvSpPr>
              <a:spLocks noChangeArrowheads="1"/>
            </p:cNvSpPr>
            <p:nvPr/>
          </p:nvSpPr>
          <p:spPr bwMode="auto">
            <a:xfrm>
              <a:off x="5562600" y="4191000"/>
              <a:ext cx="2057400" cy="2057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52"/>
            <p:cNvSpPr>
              <a:spLocks noChangeArrowheads="1"/>
            </p:cNvSpPr>
            <p:nvPr/>
          </p:nvSpPr>
          <p:spPr bwMode="auto">
            <a:xfrm>
              <a:off x="2971800" y="2057400"/>
              <a:ext cx="1981200" cy="3352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Text Box 53"/>
            <p:cNvSpPr txBox="1">
              <a:spLocks noChangeArrowheads="1"/>
            </p:cNvSpPr>
            <p:nvPr/>
          </p:nvSpPr>
          <p:spPr bwMode="auto">
            <a:xfrm>
              <a:off x="1765300" y="5232021"/>
              <a:ext cx="1783375" cy="81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outlier</a:t>
              </a:r>
            </a:p>
          </p:txBody>
        </p:sp>
        <p:sp>
          <p:nvSpPr>
            <p:cNvPr id="118" name="Line 54"/>
            <p:cNvSpPr>
              <a:spLocks noChangeShapeType="1"/>
            </p:cNvSpPr>
            <p:nvPr/>
          </p:nvSpPr>
          <p:spPr bwMode="auto">
            <a:xfrm>
              <a:off x="2667000" y="5715000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78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417613"/>
            <a:ext cx="7315200" cy="1065320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ining: Main </a:t>
            </a:r>
            <a:r>
              <a:rPr lang="en-US" dirty="0"/>
              <a:t>T</a:t>
            </a:r>
            <a:r>
              <a:rPr lang="en-US" dirty="0" smtClean="0"/>
              <a:t>echniques</a:t>
            </a:r>
            <a:endParaRPr lang="en-US" dirty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idx="1"/>
          </p:nvPr>
        </p:nvSpPr>
        <p:spPr>
          <a:xfrm>
            <a:off x="725180" y="2011333"/>
            <a:ext cx="7504421" cy="4076462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Classification</a:t>
            </a:r>
            <a:r>
              <a:rPr lang="en-GB" sz="2585" dirty="0"/>
              <a:t>: assign a new data record to one of several predefined categories or classes. Also called supervised learning.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Regression:</a:t>
            </a:r>
            <a:r>
              <a:rPr lang="en-GB" sz="2585" dirty="0"/>
              <a:t> deals with predicting real-valued fields.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Clustering</a:t>
            </a:r>
            <a:r>
              <a:rPr lang="en-GB" sz="2585" dirty="0"/>
              <a:t>:  partition the dataset into subsets or groups such that elements of a group share a common set of properties, with high within group similarity and small inter-group similarity. Also called unsupervised learning.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684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48384"/>
            <a:ext cx="7315200" cy="1065320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ining: Main Techniques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 smtClean="0">
                <a:solidFill>
                  <a:schemeClr val="tx2"/>
                </a:solidFill>
              </a:rPr>
              <a:t>Pattern Mining: </a:t>
            </a:r>
            <a:r>
              <a:rPr lang="en-GB" dirty="0" smtClean="0"/>
              <a:t>detect set, sequence, or interlinked/graph patterns among entities and their attributes. Discover rules. For example, people who buy book X, also buy book Y. Or patterns of website visit, or social search.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 smtClean="0">
                <a:solidFill>
                  <a:schemeClr val="tx2"/>
                </a:solidFill>
              </a:rPr>
              <a:t>Outlier/anomaly </a:t>
            </a:r>
            <a:r>
              <a:rPr lang="en-GB" dirty="0">
                <a:solidFill>
                  <a:schemeClr val="tx2"/>
                </a:solidFill>
              </a:rPr>
              <a:t>detection</a:t>
            </a:r>
            <a:r>
              <a:rPr lang="en-GB" dirty="0"/>
              <a:t>: find the record(s) that is (are) the most different from the other records, i.e., find all outliers. These may be thrown away as noise or may be the “interesting” ones. 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 smtClean="0"/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48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Rectangle 55"/>
          <p:cNvSpPr>
            <a:spLocks noGrp="1" noChangeArrowheads="1"/>
          </p:cNvSpPr>
          <p:nvPr>
            <p:ph type="title"/>
          </p:nvPr>
        </p:nvSpPr>
        <p:spPr>
          <a:xfrm>
            <a:off x="836043" y="647426"/>
            <a:ext cx="7315200" cy="1065320"/>
          </a:xfrm>
          <a:noFill/>
          <a:ln/>
        </p:spPr>
        <p:txBody>
          <a:bodyPr anchor="t"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1200" y="1986635"/>
            <a:ext cx="8122946" cy="3700967"/>
            <a:chOff x="748800" y="1866437"/>
            <a:chExt cx="8799858" cy="4009381"/>
          </a:xfrm>
        </p:grpSpPr>
        <p:sp>
          <p:nvSpPr>
            <p:cNvPr id="10299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44703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Original</a:t>
              </a:r>
            </a:p>
            <a:p>
              <a:r>
                <a:rPr lang="en-US" b="1"/>
                <a:t>Data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2644201" y="4877793"/>
              <a:ext cx="745552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Target</a:t>
              </a:r>
            </a:p>
            <a:p>
              <a:r>
                <a:rPr lang="en-US" b="1" dirty="0"/>
                <a:t>Data 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4048202" y="4506234"/>
              <a:ext cx="1653230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Preprocessed</a:t>
              </a:r>
            </a:p>
            <a:p>
              <a:r>
                <a:rPr lang="en-US" b="1" dirty="0"/>
                <a:t>Data 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5575440" y="4134675"/>
              <a:ext cx="1514373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Transformed</a:t>
              </a:r>
            </a:p>
            <a:p>
              <a:r>
                <a:rPr lang="en-US" b="1" dirty="0"/>
                <a:t>Data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7154160" y="3738634"/>
              <a:ext cx="1000274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Patterns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33698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Knowledge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11415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Selection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736587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Preprocessing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3645720" y="2695964"/>
              <a:ext cx="182001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Transformation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289961" y="2350328"/>
              <a:ext cx="1417054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Data Mining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3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1155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Interpretation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30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5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6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238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55042" y="647426"/>
            <a:ext cx="7315200" cy="1065320"/>
          </a:xfrm>
        </p:spPr>
        <p:txBody>
          <a:bodyPr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04547" y="2285542"/>
            <a:ext cx="7315200" cy="3267256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Understand application domain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Prior knowledge, user goals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Create target dataset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Select data, focus on subsets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Data cleaning and transformation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Remove noise, outliers, missing values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Select features, reduce dimensions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21424" y="3824260"/>
            <a:ext cx="3996319" cy="2237330"/>
            <a:chOff x="748800" y="1866437"/>
            <a:chExt cx="8863387" cy="4009381"/>
          </a:xfrm>
        </p:grpSpPr>
        <p:sp>
          <p:nvSpPr>
            <p:cNvPr id="6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95479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/>
                <a:t>Original</a:t>
              </a:r>
            </a:p>
            <a:p>
              <a:r>
                <a:rPr lang="en-US" sz="923" b="1"/>
                <a:t>Data</a:t>
              </a:r>
              <a:endParaRPr lang="en-US" sz="923">
                <a:latin typeface="Times New Roman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2644200" y="4877792"/>
              <a:ext cx="803494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Target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4048203" y="4506235"/>
              <a:ext cx="173497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Preprocessed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5575438" y="4134675"/>
              <a:ext cx="160698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Transformed</a:t>
              </a:r>
            </a:p>
            <a:p>
              <a:r>
                <a:rPr lang="en-US" sz="923" b="1" dirty="0"/>
                <a:t>Data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7154160" y="3738633"/>
              <a:ext cx="105236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Patterns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9722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Knowledge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6968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Selection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823860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Preprocessing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3645718" y="2695963"/>
              <a:ext cx="1930518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Transformation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5289961" y="2350329"/>
              <a:ext cx="149321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Data Mining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9942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Interpretation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4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3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4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</p:grpSp>
    </p:spTree>
    <p:extLst>
      <p:ext uri="{BB962C8B-B14F-4D97-AF65-F5344CB8AC3E}">
        <p14:creationId xmlns:p14="http://schemas.microsoft.com/office/powerpoint/2010/main" val="124611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806510" y="516231"/>
            <a:ext cx="7315200" cy="1065320"/>
          </a:xfrm>
        </p:spPr>
        <p:txBody>
          <a:bodyPr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78998" y="2101148"/>
            <a:ext cx="7826400" cy="3674380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Apply data mining algorithm</a:t>
            </a:r>
          </a:p>
          <a:p>
            <a:pPr lvl="1"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Associations, sequences, classification, clustering, etc.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Interpret, evaluate and visualize patterns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What's new and interesting?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Iterate if needed</a:t>
            </a:r>
          </a:p>
          <a:p>
            <a:pPr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Manage discovered knowledge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Close the loop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21424" y="3889019"/>
            <a:ext cx="3996319" cy="2237330"/>
            <a:chOff x="748800" y="1866437"/>
            <a:chExt cx="8863387" cy="4009381"/>
          </a:xfrm>
        </p:grpSpPr>
        <p:sp>
          <p:nvSpPr>
            <p:cNvPr id="6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95479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/>
                <a:t>Original</a:t>
              </a:r>
            </a:p>
            <a:p>
              <a:r>
                <a:rPr lang="en-US" sz="923" b="1"/>
                <a:t>Data</a:t>
              </a:r>
              <a:endParaRPr lang="en-US" sz="923">
                <a:latin typeface="Times New Roman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2644200" y="4877792"/>
              <a:ext cx="803494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Target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4048203" y="4506235"/>
              <a:ext cx="173497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Preprocessed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5575438" y="4134675"/>
              <a:ext cx="160698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Transformed</a:t>
              </a:r>
            </a:p>
            <a:p>
              <a:r>
                <a:rPr lang="en-US" sz="923" b="1" dirty="0"/>
                <a:t>Data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7154160" y="3738633"/>
              <a:ext cx="105236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Patterns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9722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Knowledge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6968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Selection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823860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Preprocessing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3645718" y="2695963"/>
              <a:ext cx="1930518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Transformation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5289961" y="2350329"/>
              <a:ext cx="149321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Data Mining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9942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Interpretation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4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3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4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</p:grpSp>
    </p:spTree>
    <p:extLst>
      <p:ext uri="{BB962C8B-B14F-4D97-AF65-F5344CB8AC3E}">
        <p14:creationId xmlns:p14="http://schemas.microsoft.com/office/powerpoint/2010/main" val="1224002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2301" y="647426"/>
            <a:ext cx="7315200" cy="1065320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 of </a:t>
            </a:r>
            <a:r>
              <a:rPr lang="en-US" dirty="0" smtClean="0"/>
              <a:t>Data Mining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2226130"/>
            <a:ext cx="7431110" cy="3267256"/>
          </a:xfrm>
        </p:spPr>
        <p:txBody>
          <a:bodyPr>
            <a:noAutofit/>
          </a:bodyPr>
          <a:lstStyle/>
          <a:p>
            <a:r>
              <a:rPr lang="en-US" sz="2954" dirty="0">
                <a:solidFill>
                  <a:schemeClr val="tx2"/>
                </a:solidFill>
              </a:rPr>
              <a:t>Representation</a:t>
            </a:r>
            <a:r>
              <a:rPr lang="en-US" sz="2954" dirty="0"/>
              <a:t>: language for patterns/models, expressive power</a:t>
            </a:r>
          </a:p>
          <a:p>
            <a:r>
              <a:rPr lang="en-US" sz="2954" dirty="0">
                <a:solidFill>
                  <a:schemeClr val="tx2"/>
                </a:solidFill>
              </a:rPr>
              <a:t>Evaluation</a:t>
            </a:r>
            <a:r>
              <a:rPr lang="en-US" sz="2954" dirty="0"/>
              <a:t>: scoring methods for deciding what is a good fit of model to data</a:t>
            </a:r>
          </a:p>
          <a:p>
            <a:r>
              <a:rPr lang="en-US" sz="2954" dirty="0">
                <a:solidFill>
                  <a:schemeClr val="tx2"/>
                </a:solidFill>
              </a:rPr>
              <a:t>Search</a:t>
            </a:r>
            <a:r>
              <a:rPr lang="en-US" sz="2954" dirty="0"/>
              <a:t>: method for enumerating patterns/models</a:t>
            </a:r>
          </a:p>
        </p:txBody>
      </p:sp>
    </p:spTree>
    <p:extLst>
      <p:ext uri="{BB962C8B-B14F-4D97-AF65-F5344CB8AC3E}">
        <p14:creationId xmlns:p14="http://schemas.microsoft.com/office/powerpoint/2010/main" val="2826635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Kaggle</a:t>
            </a:r>
            <a:r>
              <a:rPr lang="en-US" dirty="0" smtClean="0"/>
              <a:t>: Data Science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3A40-1F77-4B1B-B1D1-05D9AF9F216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8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Time: </a:t>
            </a:r>
            <a:r>
              <a:rPr lang="en-US" altLang="en-US" dirty="0" err="1">
                <a:latin typeface="Perpetua" panose="02020502060401020303" pitchFamily="18" charset="0"/>
                <a:ea typeface="ＭＳ Ｐゴシック" panose="020B0600070205080204" pitchFamily="34" charset="-128"/>
              </a:rPr>
              <a:t>TTh</a:t>
            </a:r>
            <a:r>
              <a:rPr lang="en-US" altLang="en-US" dirty="0">
                <a:latin typeface="Perpetua" panose="02020502060401020303" pitchFamily="18" charset="0"/>
                <a:ea typeface="ＭＳ Ｐゴシック" panose="020B0600070205080204" pitchFamily="34" charset="-128"/>
              </a:rPr>
              <a:t> 12:30pm</a:t>
            </a:r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Office 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hour:  By Appointment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Credit: 3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Preferred Prerequisite: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At least one of the following: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Data structure, Algorithms, Database, Statistics. 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F16270-F6DB-4E78-807B-356B57E5628E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Data Mining Tasks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Prediction Methods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Use some variables to predict unknown or future values of other variables.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Description Methods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Find human-interpretable patterns that describe the data.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0" y="5973763"/>
            <a:ext cx="5135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From [Fayyad, et.al.] Advances in Knowledge Discovery and Data Mining, 1996</a:t>
            </a:r>
          </a:p>
        </p:txBody>
      </p:sp>
    </p:spTree>
    <p:extLst>
      <p:ext uri="{BB962C8B-B14F-4D97-AF65-F5344CB8AC3E}">
        <p14:creationId xmlns:p14="http://schemas.microsoft.com/office/powerpoint/2010/main" val="28892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Data Mining Tasks...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Classification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[Predictive]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Clustering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[Descriptive]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Association Rule Discovery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[Descriptive]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Regression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[Predictive]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Learning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Clustering	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Classification</a:t>
            </a:r>
          </a:p>
          <a:p>
            <a:pPr eaLnBrk="1" hangingPunct="1"/>
            <a:endParaRPr lang="en-US" altLang="en-US" sz="240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4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Data Mining Tasks Cover in this Course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Classification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[Predictive]</a:t>
            </a: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Association Rule Discovery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[Descriptive]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Clustering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[Descriptive]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Deviation Detection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[Predictive]</a:t>
            </a: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Learning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Clustering	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Classification</a:t>
            </a:r>
          </a:p>
          <a:p>
            <a:pPr eaLnBrk="1" hangingPunct="1"/>
            <a:endParaRPr lang="en-US" altLang="en-US" sz="240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3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Survey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Why are you taking this course?</a:t>
            </a:r>
          </a:p>
          <a:p>
            <a:pPr eaLnBrk="1" hangingPunct="1"/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What would you like to gain from this course?</a:t>
            </a:r>
          </a:p>
          <a:p>
            <a:pPr eaLnBrk="1" hangingPunct="1"/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Perpetua" panose="02020502060401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topics are you most interested in learning about from this course?</a:t>
            </a:r>
            <a:r>
              <a:rPr lang="en-US" altLang="en-US" sz="3600" smtClean="0">
                <a:solidFill>
                  <a:srgbClr val="000000"/>
                </a:solidFill>
                <a:latin typeface="Perpetua" panose="02020502060401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Perpetua" panose="0202050206040102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Perpetua" panose="02020502060401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other suggestions?</a:t>
            </a:r>
          </a:p>
        </p:txBody>
      </p:sp>
    </p:spTree>
    <p:extLst>
      <p:ext uri="{BB962C8B-B14F-4D97-AF65-F5344CB8AC3E}">
        <p14:creationId xmlns:p14="http://schemas.microsoft.com/office/powerpoint/2010/main" val="4179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Chapter 1: data mining and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3A40-1F77-4B1B-B1D1-05D9AF9F216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Textbook:</a:t>
            </a:r>
          </a:p>
          <a:p>
            <a:pPr lvl="2" eaLnBrk="1" hangingPunct="1"/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Data Mining and Analysis:</a:t>
            </a:r>
          </a:p>
          <a:p>
            <a:pPr lvl="2" eaLnBrk="1" hangingPunct="1"/>
            <a:r>
              <a:rPr lang="en-US" altLang="en-US" sz="1500" dirty="0" smtClean="0">
                <a:ea typeface="ＭＳ Ｐゴシック" panose="020B0600070205080204" pitchFamily="34" charset="-128"/>
                <a:hlinkClick r:id="rId3"/>
              </a:rPr>
              <a:t>http://www.dataminingbook.info/</a:t>
            </a:r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marL="593725" lvl="2" indent="0" eaLnBrk="1" hangingPunct="1">
              <a:buNone/>
            </a:pPr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Other References</a:t>
            </a:r>
          </a:p>
          <a:p>
            <a:pPr lvl="1" eaLnBrk="1" hangingPunct="1"/>
            <a:r>
              <a:rPr lang="en-US" altLang="en-US" sz="1900" dirty="0" smtClean="0">
                <a:ea typeface="ＭＳ Ｐゴシック" panose="020B0600070205080204" pitchFamily="34" charset="-128"/>
              </a:rPr>
              <a:t>Mining of Massive Datasets.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Can be accessed for free at </a:t>
            </a:r>
            <a:endParaRPr lang="en-US" altLang="en-US" sz="22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1900" dirty="0" smtClean="0">
                <a:ea typeface="ＭＳ Ｐゴシック" panose="020B0600070205080204" pitchFamily="34" charset="-128"/>
                <a:hlinkClick r:id="rId4"/>
              </a:rPr>
              <a:t>http://infolab.stanford.edu/~ullman/mmds/book.pdf</a:t>
            </a:r>
            <a:endParaRPr lang="en-US" altLang="en-US" sz="19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900" i="1" dirty="0" smtClean="0">
                <a:ea typeface="ＭＳ Ｐゴシック" panose="020B0600070205080204" pitchFamily="34" charset="-128"/>
              </a:rPr>
              <a:t>Data Mining --- Concepts and techniques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by Han and </a:t>
            </a:r>
            <a:r>
              <a:rPr lang="en-US" altLang="en-US" sz="1900" dirty="0" err="1" smtClean="0">
                <a:ea typeface="ＭＳ Ｐゴシック" panose="020B0600070205080204" pitchFamily="34" charset="-128"/>
              </a:rPr>
              <a:t>Kamber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Morgan Kaufmann. (</a:t>
            </a:r>
            <a:r>
              <a:rPr lang="en-US" altLang="en-US" sz="1900" dirty="0" smtClean="0">
                <a:solidFill>
                  <a:srgbClr val="993300"/>
                </a:solidFill>
                <a:ea typeface="ＭＳ Ｐゴシック" panose="020B0600070205080204" pitchFamily="34" charset="-128"/>
              </a:rPr>
              <a:t>ISBN:1-55860-901-6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) </a:t>
            </a:r>
          </a:p>
          <a:p>
            <a:pPr lvl="1" eaLnBrk="1" hangingPunct="1"/>
            <a:r>
              <a:rPr lang="en-US" altLang="en-US" sz="1900" i="1" dirty="0" smtClean="0">
                <a:ea typeface="ＭＳ Ｐゴシック" panose="020B0600070205080204" pitchFamily="34" charset="-128"/>
              </a:rPr>
              <a:t>Principles of Data Mining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by Hand, </a:t>
            </a:r>
            <a:r>
              <a:rPr lang="en-US" altLang="en-US" sz="1900" dirty="0" err="1" smtClean="0">
                <a:ea typeface="ＭＳ Ｐゴシック" panose="020B0600070205080204" pitchFamily="34" charset="-128"/>
              </a:rPr>
              <a:t>Mannila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and Smyth, MIT Press. (</a:t>
            </a:r>
            <a:r>
              <a:rPr lang="en-US" altLang="en-US" sz="1900" dirty="0" smtClean="0">
                <a:solidFill>
                  <a:srgbClr val="993300"/>
                </a:solidFill>
                <a:ea typeface="ＭＳ Ｐゴシック" panose="020B0600070205080204" pitchFamily="34" charset="-128"/>
              </a:rPr>
              <a:t>ISBN:0-262-08290-X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) 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C96248-5FF7-4713-A3CA-B3A227B495B1}" type="slidenum">
              <a:rPr lang="en-US" altLang="en-US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Grading scheme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C2046A-E78F-404F-BF90-9E7AC5C536B4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43119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82550"/>
              </p:ext>
            </p:extLst>
          </p:nvPr>
        </p:nvGraphicFramePr>
        <p:xfrm>
          <a:off x="1752600" y="2057400"/>
          <a:ext cx="3505200" cy="2093913"/>
        </p:xfrm>
        <a:graphic>
          <a:graphicData uri="http://schemas.openxmlformats.org/drawingml/2006/table">
            <a:tbl>
              <a:tblPr/>
              <a:tblGrid>
                <a:gridCol w="22860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3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Homeworks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1 Exam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1 Presentation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1 Project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499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3227" y="160697"/>
            <a:ext cx="7315200" cy="1065320"/>
          </a:xfrm>
        </p:spPr>
        <p:txBody>
          <a:bodyPr/>
          <a:lstStyle/>
          <a:p>
            <a:r>
              <a:rPr lang="en-US" dirty="0" smtClean="0"/>
              <a:t>Data + Mining</a:t>
            </a:r>
            <a:endParaRPr lang="en-US" dirty="0"/>
          </a:p>
        </p:txBody>
      </p:sp>
      <p:pic>
        <p:nvPicPr>
          <p:cNvPr id="7" name="En-au-data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52242" y="4988643"/>
            <a:ext cx="750277" cy="750277"/>
          </a:xfrm>
        </p:spPr>
      </p:pic>
      <p:pic>
        <p:nvPicPr>
          <p:cNvPr id="11" name="En-us-dat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8764" y="4988643"/>
            <a:ext cx="750277" cy="750277"/>
          </a:xfrm>
          <a:prstGeom prst="rect">
            <a:avLst/>
          </a:prstGeom>
        </p:spPr>
      </p:pic>
      <p:pic>
        <p:nvPicPr>
          <p:cNvPr id="12" name="En-us-data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5354" y="4988643"/>
            <a:ext cx="750277" cy="7502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0257" y="5988489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Day-Ta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0220" y="5968276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Dah-Ta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4646" y="59682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3228" y="1276845"/>
            <a:ext cx="7008920" cy="26421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46" dirty="0"/>
              <a:t>Data: Plural of Datum</a:t>
            </a:r>
          </a:p>
          <a:p>
            <a:endParaRPr lang="en-US" sz="1846" dirty="0"/>
          </a:p>
          <a:p>
            <a:pPr marL="211021" indent="-211021">
              <a:buAutoNum type="arabicPeriod"/>
            </a:pPr>
            <a:r>
              <a:rPr lang="en-US" sz="1846" dirty="0"/>
              <a:t>Information, especially in a scientific or computational context, or with the implication that it is organized</a:t>
            </a:r>
          </a:p>
          <a:p>
            <a:pPr marL="211021" indent="-211021">
              <a:buAutoNum type="arabicPeriod"/>
            </a:pPr>
            <a:r>
              <a:rPr lang="en-US" sz="1846" dirty="0"/>
              <a:t>representation of facts or ideas in a formalized manner capable of being communicated or manipulated by some process.</a:t>
            </a:r>
          </a:p>
          <a:p>
            <a:endParaRPr lang="en-US" sz="1846" dirty="0"/>
          </a:p>
          <a:p>
            <a:r>
              <a:rPr lang="en-US" sz="1846" u="sng" dirty="0"/>
              <a:t>Mining:</a:t>
            </a:r>
          </a:p>
          <a:p>
            <a:endParaRPr lang="en-US" sz="1846" u="sng" dirty="0"/>
          </a:p>
          <a:p>
            <a:pPr marL="211021" indent="-211021">
              <a:buAutoNum type="arabicPeriod"/>
            </a:pPr>
            <a:r>
              <a:rPr lang="en-US" sz="1846" dirty="0"/>
              <a:t>The activity of removing solid valuables from the earth</a:t>
            </a:r>
          </a:p>
          <a:p>
            <a:pPr marL="211021" indent="-211021">
              <a:buAutoNum type="arabicPeriod"/>
            </a:pPr>
            <a:r>
              <a:rPr lang="en-US" sz="1846" dirty="0"/>
              <a:t>Any activity that extracts or undermines</a:t>
            </a:r>
          </a:p>
          <a:p>
            <a:pPr marL="211021" indent="-211021">
              <a:buAutoNum type="arabicPeriod"/>
            </a:pPr>
            <a:r>
              <a:rPr lang="en-US" sz="1846" dirty="0"/>
              <a:t>The activity of placing explosives underground, rigged to explode</a:t>
            </a:r>
          </a:p>
        </p:txBody>
      </p:sp>
    </p:spTree>
    <p:extLst>
      <p:ext uri="{BB962C8B-B14F-4D97-AF65-F5344CB8AC3E}">
        <p14:creationId xmlns:p14="http://schemas.microsoft.com/office/powerpoint/2010/main" val="34494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42612"/>
            <a:ext cx="7772400" cy="1055077"/>
          </a:xfrm>
          <a:prstGeom prst="rect">
            <a:avLst/>
          </a:prstGeom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985" dirty="0">
                <a:latin typeface="Apple Casual"/>
                <a:cs typeface="Apple Casual"/>
              </a:rPr>
              <a:t>Promise of Data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70538"/>
            <a:ext cx="7824872" cy="46684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6531" indent="-316531"/>
            <a:r>
              <a:rPr lang="en-US" sz="3139" dirty="0">
                <a:latin typeface="Apple Casual"/>
                <a:cs typeface="Apple Casual"/>
              </a:rPr>
              <a:t>Data revolution: Massive amounts of data being collected in different disciplines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Data Driven Science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Digital Government &amp; Humanities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Smart Health, Smart Cities, etc.</a:t>
            </a:r>
          </a:p>
          <a:p>
            <a:pPr marL="316531" indent="-316531"/>
            <a:endParaRPr lang="en-US" sz="3323" dirty="0">
              <a:latin typeface="Apple Casual"/>
              <a:cs typeface="Apple Casual"/>
            </a:endParaRP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Speaking to Data and Letting Data Speak!</a:t>
            </a:r>
          </a:p>
        </p:txBody>
      </p:sp>
    </p:spTree>
    <p:extLst>
      <p:ext uri="{BB962C8B-B14F-4D97-AF65-F5344CB8AC3E}">
        <p14:creationId xmlns:p14="http://schemas.microsoft.com/office/powerpoint/2010/main" val="14945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-Search1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b="-179"/>
          <a:stretch/>
        </p:blipFill>
        <p:spPr>
          <a:xfrm>
            <a:off x="6340764" y="1423175"/>
            <a:ext cx="2513300" cy="32394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7" y="753540"/>
            <a:ext cx="4558679" cy="574431"/>
          </a:xfrm>
        </p:spPr>
        <p:txBody>
          <a:bodyPr>
            <a:noAutofit/>
          </a:bodyPr>
          <a:lstStyle/>
          <a:p>
            <a:r>
              <a:rPr lang="en-US" sz="4985" dirty="0">
                <a:solidFill>
                  <a:schemeClr val="tx2"/>
                </a:solidFill>
              </a:rPr>
              <a:t>Social Media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14390" y="1662663"/>
            <a:ext cx="5020468" cy="274398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215" dirty="0">
                <a:solidFill>
                  <a:srgbClr val="FF8600"/>
                </a:solidFill>
              </a:rPr>
              <a:t>Facebook Statistics</a:t>
            </a:r>
          </a:p>
          <a:p>
            <a:r>
              <a:rPr lang="en-US" sz="2215" dirty="0"/>
              <a:t>1.35 Billion active monthly users</a:t>
            </a:r>
          </a:p>
          <a:p>
            <a:r>
              <a:rPr lang="en-US" sz="2215" dirty="0"/>
              <a:t>864 Million daily active users</a:t>
            </a:r>
          </a:p>
          <a:p>
            <a:r>
              <a:rPr lang="en-US" sz="2215" dirty="0"/>
              <a:t>21minutes per day on average</a:t>
            </a:r>
          </a:p>
          <a:p>
            <a:r>
              <a:rPr lang="en-US" sz="2215" dirty="0"/>
              <a:t>300 Petabytes of user data</a:t>
            </a:r>
          </a:p>
          <a:p>
            <a:r>
              <a:rPr lang="en-US" sz="2215" dirty="0"/>
              <a:t>300 friends on </a:t>
            </a:r>
            <a:r>
              <a:rPr lang="en-US" sz="2215" dirty="0" err="1"/>
              <a:t>avg</a:t>
            </a:r>
            <a:r>
              <a:rPr lang="en-US" sz="2215" dirty="0"/>
              <a:t> for teens</a:t>
            </a:r>
          </a:p>
          <a:p>
            <a:r>
              <a:rPr lang="en-US" sz="2215" dirty="0"/>
              <a:t>Age group:15-34 (66%), 12-17 (28%)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72337" y="4408075"/>
            <a:ext cx="4530784" cy="1620838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-182880" algn="l" defTabSz="457200" rtl="0" eaLnBrk="0" fontAlgn="base" hangingPunct="0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ＭＳ Ｐゴシック" pitchFamily="-106" charset="-128"/>
                <a:cs typeface="Apple Casual"/>
              </a:defRPr>
            </a:lvl1pPr>
            <a:lvl2pPr marL="54864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Calibri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ＭＳ Ｐゴシック" pitchFamily="-106" charset="-128"/>
                <a:cs typeface="Apple Casual"/>
              </a:defRPr>
            </a:lvl2pPr>
            <a:lvl3pPr marL="82296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ヒラギノ角ゴ Pro W3" charset="-128"/>
                <a:cs typeface="Apple Casual"/>
              </a:defRPr>
            </a:lvl3pPr>
            <a:lvl4pPr marL="109728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ヒラギノ角ゴ Pro W3" charset="-128"/>
                <a:cs typeface="Apple Casu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100" kern="1200">
                <a:solidFill>
                  <a:srgbClr val="999999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846" dirty="0">
                <a:solidFill>
                  <a:srgbClr val="FF8600"/>
                </a:solidFill>
              </a:rPr>
              <a:t> </a:t>
            </a:r>
            <a:r>
              <a:rPr lang="en-US" sz="2215" dirty="0">
                <a:solidFill>
                  <a:srgbClr val="FF8600"/>
                </a:solidFill>
              </a:rPr>
              <a:t>Twitter Statistics</a:t>
            </a:r>
          </a:p>
          <a:p>
            <a:r>
              <a:rPr lang="en-US" sz="2215" dirty="0"/>
              <a:t>1 Billion registered users</a:t>
            </a:r>
          </a:p>
          <a:p>
            <a:r>
              <a:rPr lang="en-US" sz="2215" dirty="0"/>
              <a:t>100 Million daily active users</a:t>
            </a:r>
          </a:p>
          <a:p>
            <a:r>
              <a:rPr lang="en-US" sz="2215" dirty="0"/>
              <a:t>208 followers on </a:t>
            </a:r>
            <a:r>
              <a:rPr lang="en-US" sz="2215" dirty="0" err="1"/>
              <a:t>avg</a:t>
            </a:r>
            <a:r>
              <a:rPr lang="en-US" sz="2215" dirty="0"/>
              <a:t> per </a:t>
            </a:r>
            <a:r>
              <a:rPr lang="en-US" sz="2215" dirty="0" smtClean="0"/>
              <a:t>tweet</a:t>
            </a:r>
          </a:p>
          <a:p>
            <a:r>
              <a:rPr lang="en-US" sz="2215" dirty="0">
                <a:hlinkClick r:id="rId3"/>
              </a:rPr>
              <a:t>http://www.internetlivestats.com/twitter-statistics</a:t>
            </a:r>
            <a:r>
              <a:rPr lang="en-US" sz="2215" dirty="0" smtClean="0">
                <a:hlinkClick r:id="rId3"/>
              </a:rPr>
              <a:t>/</a:t>
            </a:r>
            <a:endParaRPr lang="en-US" sz="2215" dirty="0" smtClean="0"/>
          </a:p>
          <a:p>
            <a:endParaRPr lang="en-US" sz="2215" dirty="0"/>
          </a:p>
        </p:txBody>
      </p:sp>
      <p:pic>
        <p:nvPicPr>
          <p:cNvPr id="3" name="Picture 2" descr="shutterstock_78037219-bird-tweeting-twitter-social-network.pdf-276x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20" y="4423156"/>
            <a:ext cx="1743605" cy="18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42" y="139339"/>
            <a:ext cx="7315200" cy="1065320"/>
          </a:xfrm>
        </p:spPr>
        <p:txBody>
          <a:bodyPr>
            <a:normAutofit/>
          </a:bodyPr>
          <a:lstStyle/>
          <a:p>
            <a:r>
              <a:rPr lang="en-US" sz="4985" dirty="0">
                <a:latin typeface="Apple Casual"/>
                <a:cs typeface="Apple Casual"/>
              </a:rPr>
              <a:t>Smart Health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887" y="1532436"/>
            <a:ext cx="8747342" cy="4809274"/>
            <a:chOff x="-107066" y="1319768"/>
            <a:chExt cx="9476287" cy="5210047"/>
          </a:xfrm>
        </p:grpSpPr>
        <p:pic>
          <p:nvPicPr>
            <p:cNvPr id="5" name="Picture 4" descr="Diagram-2-Profile-01-1024x65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701" y="3228045"/>
              <a:ext cx="5130520" cy="3301770"/>
            </a:xfrm>
            <a:prstGeom prst="rect">
              <a:avLst/>
            </a:prstGeom>
          </p:spPr>
        </p:pic>
        <p:pic>
          <p:nvPicPr>
            <p:cNvPr id="7" name="Picture 6" descr="VistA_Im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28493"/>
              <a:ext cx="4055946" cy="2180009"/>
            </a:xfrm>
            <a:prstGeom prst="rect">
              <a:avLst/>
            </a:prstGeom>
          </p:spPr>
        </p:pic>
        <p:pic>
          <p:nvPicPr>
            <p:cNvPr id="8" name="Picture 7" descr="illustration_servic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221" y="1319768"/>
              <a:ext cx="1900000" cy="1600000"/>
            </a:xfrm>
            <a:prstGeom prst="rect">
              <a:avLst/>
            </a:prstGeom>
          </p:spPr>
        </p:pic>
        <p:pic>
          <p:nvPicPr>
            <p:cNvPr id="9" name="Picture 8" descr="T_ElectronicHealth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900" y="1319768"/>
              <a:ext cx="3560684" cy="1470007"/>
            </a:xfrm>
            <a:prstGeom prst="rect">
              <a:avLst/>
            </a:prstGeom>
          </p:spPr>
        </p:pic>
        <p:pic>
          <p:nvPicPr>
            <p:cNvPr id="6" name="Picture 5" descr="IOT-Bod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066" y="1319768"/>
              <a:ext cx="5606308" cy="2803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1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30859</TotalTime>
  <Words>1144</Words>
  <Application>Microsoft Office PowerPoint</Application>
  <PresentationFormat>On-screen Show (4:3)</PresentationFormat>
  <Paragraphs>268</Paragraphs>
  <Slides>34</Slides>
  <Notes>18</Notes>
  <HiddenSlides>1</HiddenSlides>
  <MMClips>3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Apple Casual</vt:lpstr>
      <vt:lpstr>Arial Unicode MS</vt:lpstr>
      <vt:lpstr>Monotype Sorts</vt:lpstr>
      <vt:lpstr>ＭＳ Ｐゴシック</vt:lpstr>
      <vt:lpstr>StarBats</vt:lpstr>
      <vt:lpstr>Arial</vt:lpstr>
      <vt:lpstr>Calibri</vt:lpstr>
      <vt:lpstr>Calisto MT</vt:lpstr>
      <vt:lpstr>Courier New</vt:lpstr>
      <vt:lpstr>Franklin Gothic Book</vt:lpstr>
      <vt:lpstr>Perpetua</vt:lpstr>
      <vt:lpstr>Times</vt:lpstr>
      <vt:lpstr>Times New Roman</vt:lpstr>
      <vt:lpstr>Wingdings</vt:lpstr>
      <vt:lpstr>Wingdings 2</vt:lpstr>
      <vt:lpstr>Equity</vt:lpstr>
      <vt:lpstr>CS ChemDraw Drawing</vt:lpstr>
      <vt:lpstr>CS 685G – Spring 2018 Special Topics in Data mining</vt:lpstr>
      <vt:lpstr>Welcome!</vt:lpstr>
      <vt:lpstr>Overview</vt:lpstr>
      <vt:lpstr>Overview </vt:lpstr>
      <vt:lpstr>Overview</vt:lpstr>
      <vt:lpstr>Data + Mining</vt:lpstr>
      <vt:lpstr>Promise of Data</vt:lpstr>
      <vt:lpstr>Social Media</vt:lpstr>
      <vt:lpstr>Smart Health</vt:lpstr>
      <vt:lpstr>PowerPoint Presentation</vt:lpstr>
      <vt:lpstr>Chem-informatics</vt:lpstr>
      <vt:lpstr>PowerPoint Presentation</vt:lpstr>
      <vt:lpstr>Astro-Informatics</vt:lpstr>
      <vt:lpstr>Geo-Informatics location-based services, humanitarian efforts</vt:lpstr>
      <vt:lpstr>Materials Informatics (Materials Genome Initiative)</vt:lpstr>
      <vt:lpstr>Linked Open Data 570 Datasets and 2909 Interconnections</vt:lpstr>
      <vt:lpstr>The Data Deluge: Rise of  Complex Interlinked Data</vt:lpstr>
      <vt:lpstr>Data Mining Enabling the New Science of Data</vt:lpstr>
      <vt:lpstr>From Data Mining To Data Meaning: Metaphors</vt:lpstr>
      <vt:lpstr>PowerPoint Presentation</vt:lpstr>
      <vt:lpstr>What is Data Mining?</vt:lpstr>
      <vt:lpstr>Data mining: Main Goals</vt:lpstr>
      <vt:lpstr>Data Mining: Main Techniques</vt:lpstr>
      <vt:lpstr>Data Mining: Main Techniques</vt:lpstr>
      <vt:lpstr>Data Mining Process</vt:lpstr>
      <vt:lpstr>Data Mining Process</vt:lpstr>
      <vt:lpstr>Data Mining Process</vt:lpstr>
      <vt:lpstr>Components of Data Mining Methods</vt:lpstr>
      <vt:lpstr>Kaggle: Data Science Challenges</vt:lpstr>
      <vt:lpstr>Data Mining Tasks</vt:lpstr>
      <vt:lpstr>Data Mining Tasks...</vt:lpstr>
      <vt:lpstr>Data Mining Tasks Cover in this Course</vt:lpstr>
      <vt:lpstr>Survey </vt:lpstr>
      <vt:lpstr>Reading assignment </vt:lpstr>
    </vt:vector>
  </TitlesOfParts>
  <Company>UNC-CH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subject>Lecture Notes</dc:subject>
  <dc:creator>Jinze Liu</dc:creator>
  <cp:lastModifiedBy>liuj</cp:lastModifiedBy>
  <cp:revision>481</cp:revision>
  <dcterms:created xsi:type="dcterms:W3CDTF">2003-08-21T01:23:32Z</dcterms:created>
  <dcterms:modified xsi:type="dcterms:W3CDTF">2018-01-11T17:05:47Z</dcterms:modified>
</cp:coreProperties>
</file>