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7010400" cy="9296400"/>
  <p:defaultTextStyle>
    <a:defPPr>
      <a:defRPr lang="en-GB"/>
    </a:defPPr>
    <a:lvl1pPr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1pPr>
    <a:lvl2pPr marL="4572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2pPr>
    <a:lvl3pPr marL="9144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3pPr>
    <a:lvl4pPr marL="13716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4pPr>
    <a:lvl5pPr marL="18288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E452A-2E01-49D0-B035-40F91F0A2039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16F44-CCFF-4D17-8FDB-0143E9224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53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0"/>
            <a:ext cx="3037840" cy="468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970938" y="0"/>
            <a:ext cx="3036217" cy="4632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710" tIns="47689" rIns="91710" bIns="47689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  <a:defRPr sz="1200">
                <a:solidFill>
                  <a:srgbClr val="000000"/>
                </a:solidFill>
                <a:ea typeface="DejaVu LGC Sans" charset="0"/>
                <a:cs typeface="DejaVu LGC Sans" charset="0"/>
              </a:defRPr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6613" cy="34845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6698" cy="4181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710" tIns="47689" rIns="91710" bIns="47689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8828353"/>
            <a:ext cx="3037840" cy="468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70938" y="8829966"/>
            <a:ext cx="3036217" cy="463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710" tIns="47689" rIns="91710" bIns="47689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  <a:defRPr sz="1200">
                <a:solidFill>
                  <a:srgbClr val="000000"/>
                </a:solidFill>
                <a:ea typeface="DejaVu LGC Sans" charset="0"/>
                <a:cs typeface="DejaVu LGC Sans" charset="0"/>
              </a:defRPr>
            </a:lvl1pPr>
          </a:lstStyle>
          <a:p>
            <a:fld id="{64202324-985D-4674-AEA3-E589D29921D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043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06C279-9875-44EF-BC6A-BCA7C81B35F2}" type="slidenum">
              <a:rPr lang="en-GB"/>
              <a:pPr/>
              <a:t>1</a:t>
            </a:fld>
            <a:endParaRPr lang="en-GB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9A3CDEDB-37E3-4D41-9172-FFABEB0A95E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7373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131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9CF4676-45DE-47D2-8C76-EF96AC8C9FF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857458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606DF8D-B35A-4EDA-A537-6A187B9076CB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51198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C6C4FBA-B55B-452F-8CAC-3A0C8A0BB26A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46248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9C466A8-8C14-4ED4-A645-2CBAC2A0F695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4934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D196EC1-07BF-497B-8E40-F273152547B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2730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E826E76-AA4F-4D20-8456-424C2A5853F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81338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E69F6A0-C949-4064-AFF8-01F616AAAD3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47356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9130B3E-62A9-42DF-B5E1-FAEB7C7C1CA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00440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563DAD4-B05A-40B3-8B3D-33806935DC3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8143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BB0A7D4-2575-42A5-BEBC-7A3878432AB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384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556FF93-29DC-49EF-AF2B-4FF4CE239586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16715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D93E3C6-7DE8-4658-9127-4A4FD472DC55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8189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F3C5B44-F516-4851-BE13-F716BB9B931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2428C66-5E56-4394-9752-EE2ADB88099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2F3EE46-B68C-404B-996A-0D26A13DCC8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36A78C5-24A6-4F23-A304-85CC67B4859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5AA9DD3-07E2-466C-8AAC-295D0406546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8100D66-ABEC-4415-9338-FE3B32A2533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A47D9CE-280C-4B1B-A7AA-8C92AC1062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D21CD64-CE43-4CA0-B785-A296389FF2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C5BABEF-7238-40F6-815C-41444D57530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6900DE3-C111-4828-9C56-9EF8B80D400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37B5589-8CCE-4500-B050-EAB05459A81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89898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89898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ea typeface="+mn-ea"/>
                <a:cs typeface="+mn-cs"/>
              </a:defRPr>
            </a:lvl1pPr>
          </a:lstStyle>
          <a:p>
            <a:fld id="{1124D40A-CF49-489F-B6EE-78951E11F79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2pPr>
      <a:lvl3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3pPr>
      <a:lvl4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4pPr>
      <a:lvl5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5pPr>
      <a:lvl6pPr marL="4572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6pPr>
      <a:lvl7pPr marL="9144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7pPr>
      <a:lvl8pPr marL="13716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8pPr>
      <a:lvl9pPr marL="18288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9pPr>
    </p:titleStyle>
    <p:bodyStyle>
      <a:lvl1pPr marL="341313" indent="-341313" algn="l" defTabSz="457200" rtl="0" fontAlgn="base">
        <a:lnSpc>
          <a:spcPct val="98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lnSpc>
          <a:spcPct val="98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98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7.e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Mining Association Rules in Large </a:t>
            </a:r>
            <a:r>
              <a:rPr lang="en-GB" sz="4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Databases</a:t>
            </a:r>
          </a:p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II</a:t>
            </a:r>
            <a:endParaRPr lang="en-GB" sz="4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Maximal patterns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97888" cy="4724400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zh-CN" b="1" smtClean="0"/>
              <a:t>Frequent patterns without proper frequent super pattern</a:t>
            </a:r>
          </a:p>
        </p:txBody>
      </p:sp>
    </p:spTree>
    <p:extLst>
      <p:ext uri="{BB962C8B-B14F-4D97-AF65-F5344CB8AC3E}">
        <p14:creationId xmlns:p14="http://schemas.microsoft.com/office/powerpoint/2010/main" val="3020989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6556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/>
              <a:t>Maximal Frequent Itemset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162050" y="1524000"/>
          <a:ext cx="7140575" cy="487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14" name="Visio" r:id="rId4" imgW="9687611" imgH="7157416" progId="">
                  <p:embed/>
                </p:oleObj>
              </mc:Choice>
              <mc:Fallback>
                <p:oleObj name="Visio" r:id="rId4" imgW="9687611" imgH="715741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1524000"/>
                        <a:ext cx="7140575" cy="487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270750" y="5897563"/>
            <a:ext cx="11112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400" b="1">
                <a:latin typeface="Arial" panose="020B0604020202020204" pitchFamily="34" charset="0"/>
              </a:rPr>
              <a:t>Border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85800" y="5610225"/>
            <a:ext cx="11112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400" b="1">
                <a:latin typeface="Arial" panose="020B0604020202020204" pitchFamily="34" charset="0"/>
              </a:rPr>
              <a:t>Infrequent Itemsets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844550" y="2097088"/>
            <a:ext cx="11128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400" b="1">
                <a:latin typeface="Arial" panose="020B0604020202020204" pitchFamily="34" charset="0"/>
              </a:rPr>
              <a:t>Maximal Itemsets</a:t>
            </a: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H="1">
            <a:off x="1241425" y="4606925"/>
            <a:ext cx="158750" cy="1074738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H="1" flipV="1">
            <a:off x="1717675" y="2527300"/>
            <a:ext cx="1030288" cy="646113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1717675" y="4535488"/>
            <a:ext cx="1030288" cy="1146175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1797050" y="5538788"/>
            <a:ext cx="635000" cy="287337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 flipV="1">
            <a:off x="1638300" y="5969000"/>
            <a:ext cx="2697163" cy="287338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 flipV="1">
            <a:off x="1558925" y="2598738"/>
            <a:ext cx="2632075" cy="1668462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1479550" y="4535488"/>
            <a:ext cx="555625" cy="1074737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81000" y="1066800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b="1">
                <a:latin typeface="Arial" panose="020B0604020202020204" pitchFamily="34" charset="0"/>
              </a:rPr>
              <a:t>An itemset is maximal frequent if none of its immediate supersets is frequent</a:t>
            </a:r>
          </a:p>
        </p:txBody>
      </p:sp>
    </p:spTree>
    <p:extLst>
      <p:ext uri="{BB962C8B-B14F-4D97-AF65-F5344CB8AC3E}">
        <p14:creationId xmlns:p14="http://schemas.microsoft.com/office/powerpoint/2010/main" val="85854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Maximal patterns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97888" cy="4724400"/>
          </a:xfrm>
        </p:spPr>
        <p:txBody>
          <a:bodyPr/>
          <a:lstStyle/>
          <a:p>
            <a:r>
              <a:rPr lang="en-US" altLang="zh-CN" smtClean="0"/>
              <a:t>The set of maximal patterns is the same as the positive border</a:t>
            </a:r>
          </a:p>
          <a:p>
            <a:endParaRPr lang="en-US" altLang="zh-CN" smtClean="0"/>
          </a:p>
          <a:p>
            <a:r>
              <a:rPr lang="en-US" altLang="zh-CN" smtClean="0"/>
              <a:t>Descriptive power of maximal patterns:</a:t>
            </a:r>
          </a:p>
          <a:p>
            <a:pPr lvl="1"/>
            <a:r>
              <a:rPr lang="en-US" altLang="zh-CN" smtClean="0"/>
              <a:t>Knowing the set of all maximal patterns allows us to reconstruct the set of all frequent itemsets!!</a:t>
            </a:r>
          </a:p>
          <a:p>
            <a:pPr lvl="1"/>
            <a:endParaRPr lang="en-US" altLang="zh-CN" smtClean="0"/>
          </a:p>
          <a:p>
            <a:pPr lvl="1"/>
            <a:r>
              <a:rPr lang="en-US" altLang="zh-CN" smtClean="0"/>
              <a:t>We can only reconstruct the set not the actual frequencies </a:t>
            </a:r>
          </a:p>
        </p:txBody>
      </p:sp>
    </p:spTree>
    <p:extLst>
      <p:ext uri="{BB962C8B-B14F-4D97-AF65-F5344CB8AC3E}">
        <p14:creationId xmlns:p14="http://schemas.microsoft.com/office/powerpoint/2010/main" val="37995422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80010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CN" sz="4000" b="1" dirty="0" err="1"/>
              <a:t>MaxMiner</a:t>
            </a:r>
            <a:r>
              <a:rPr lang="en-US" altLang="zh-CN" sz="4000" b="1" dirty="0"/>
              <a:t>: </a:t>
            </a:r>
            <a:r>
              <a:rPr lang="en-US" altLang="zh-CN" sz="4000" dirty="0"/>
              <a:t>Mining Max-patterns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97888" cy="5181600"/>
          </a:xfrm>
        </p:spPr>
        <p:txBody>
          <a:bodyPr/>
          <a:lstStyle/>
          <a:p>
            <a:r>
              <a:rPr lang="en-US" altLang="zh-CN" b="1" smtClean="0">
                <a:solidFill>
                  <a:srgbClr val="FF0000"/>
                </a:solidFill>
              </a:rPr>
              <a:t>Idea: </a:t>
            </a:r>
            <a:r>
              <a:rPr lang="en-US" altLang="zh-CN" smtClean="0"/>
              <a:t>generate the complete set-enumeration tree one level at a time, while prune if applicable.</a:t>
            </a:r>
            <a:endParaRPr lang="en-US" altLang="zh-CN" i="1" smtClean="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955925" y="3387725"/>
            <a:ext cx="149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zh-CN" altLang="en-US" sz="2400">
                <a:latin typeface="Tahoma" panose="020B0604030504040204" pitchFamily="34" charset="0"/>
                <a:sym typeface="Symbol" panose="05050102010706020507" pitchFamily="18" charset="2"/>
              </a:rPr>
              <a:t> </a:t>
            </a:r>
            <a:r>
              <a:rPr lang="en-US" altLang="zh-CN" sz="2400">
                <a:solidFill>
                  <a:schemeClr val="accent1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(ABCD)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3733800"/>
            <a:ext cx="7273925" cy="762000"/>
            <a:chOff x="480" y="2352"/>
            <a:chExt cx="4582" cy="480"/>
          </a:xfrm>
        </p:grpSpPr>
        <p:sp>
          <p:nvSpPr>
            <p:cNvPr id="33824" name="Text Box 6"/>
            <p:cNvSpPr txBox="1">
              <a:spLocks noChangeArrowheads="1"/>
            </p:cNvSpPr>
            <p:nvPr/>
          </p:nvSpPr>
          <p:spPr bwMode="auto">
            <a:xfrm>
              <a:off x="480" y="2543"/>
              <a:ext cx="7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(BCD)</a:t>
              </a:r>
            </a:p>
          </p:txBody>
        </p:sp>
        <p:sp>
          <p:nvSpPr>
            <p:cNvPr id="33825" name="Text Box 7"/>
            <p:cNvSpPr txBox="1">
              <a:spLocks noChangeArrowheads="1"/>
            </p:cNvSpPr>
            <p:nvPr/>
          </p:nvSpPr>
          <p:spPr bwMode="auto">
            <a:xfrm>
              <a:off x="2928" y="2544"/>
              <a:ext cx="6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B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(CD)</a:t>
              </a:r>
            </a:p>
          </p:txBody>
        </p:sp>
        <p:sp>
          <p:nvSpPr>
            <p:cNvPr id="33826" name="Text Box 8"/>
            <p:cNvSpPr txBox="1">
              <a:spLocks noChangeArrowheads="1"/>
            </p:cNvSpPr>
            <p:nvPr/>
          </p:nvSpPr>
          <p:spPr bwMode="auto">
            <a:xfrm>
              <a:off x="3888" y="2543"/>
              <a:ext cx="5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C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(D)</a:t>
              </a:r>
            </a:p>
          </p:txBody>
        </p:sp>
        <p:sp>
          <p:nvSpPr>
            <p:cNvPr id="33827" name="Text Box 9"/>
            <p:cNvSpPr txBox="1">
              <a:spLocks noChangeArrowheads="1"/>
            </p:cNvSpPr>
            <p:nvPr/>
          </p:nvSpPr>
          <p:spPr bwMode="auto">
            <a:xfrm>
              <a:off x="4608" y="2543"/>
              <a:ext cx="4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3828" name="Line 10"/>
            <p:cNvSpPr>
              <a:spLocks noChangeShapeType="1"/>
            </p:cNvSpPr>
            <p:nvPr/>
          </p:nvSpPr>
          <p:spPr bwMode="auto">
            <a:xfrm flipH="1">
              <a:off x="624" y="2352"/>
              <a:ext cx="12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29" name="Line 11"/>
            <p:cNvSpPr>
              <a:spLocks noChangeShapeType="1"/>
            </p:cNvSpPr>
            <p:nvPr/>
          </p:nvSpPr>
          <p:spPr bwMode="auto">
            <a:xfrm>
              <a:off x="1968" y="2352"/>
              <a:ext cx="100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30" name="Line 12"/>
            <p:cNvSpPr>
              <a:spLocks noChangeShapeType="1"/>
            </p:cNvSpPr>
            <p:nvPr/>
          </p:nvSpPr>
          <p:spPr bwMode="auto">
            <a:xfrm>
              <a:off x="2016" y="2352"/>
              <a:ext cx="192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31" name="Line 13"/>
            <p:cNvSpPr>
              <a:spLocks noChangeShapeType="1"/>
            </p:cNvSpPr>
            <p:nvPr/>
          </p:nvSpPr>
          <p:spPr bwMode="auto">
            <a:xfrm>
              <a:off x="2064" y="2352"/>
              <a:ext cx="25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533400" y="4419600"/>
            <a:ext cx="3494088" cy="762000"/>
            <a:chOff x="336" y="2784"/>
            <a:chExt cx="2201" cy="480"/>
          </a:xfrm>
        </p:grpSpPr>
        <p:sp>
          <p:nvSpPr>
            <p:cNvPr id="33818" name="Text Box 15"/>
            <p:cNvSpPr txBox="1">
              <a:spLocks noChangeArrowheads="1"/>
            </p:cNvSpPr>
            <p:nvPr/>
          </p:nvSpPr>
          <p:spPr bwMode="auto">
            <a:xfrm>
              <a:off x="336" y="2976"/>
              <a:ext cx="7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AB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(CD)</a:t>
              </a:r>
            </a:p>
          </p:txBody>
        </p:sp>
        <p:sp>
          <p:nvSpPr>
            <p:cNvPr id="33819" name="Text Box 16"/>
            <p:cNvSpPr txBox="1">
              <a:spLocks noChangeArrowheads="1"/>
            </p:cNvSpPr>
            <p:nvPr/>
          </p:nvSpPr>
          <p:spPr bwMode="auto">
            <a:xfrm>
              <a:off x="1248" y="2976"/>
              <a:ext cx="6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AC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(D)</a:t>
              </a:r>
            </a:p>
          </p:txBody>
        </p:sp>
        <p:sp>
          <p:nvSpPr>
            <p:cNvPr id="33820" name="Text Box 17"/>
            <p:cNvSpPr txBox="1">
              <a:spLocks noChangeArrowheads="1"/>
            </p:cNvSpPr>
            <p:nvPr/>
          </p:nvSpPr>
          <p:spPr bwMode="auto">
            <a:xfrm>
              <a:off x="1968" y="2976"/>
              <a:ext cx="5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3821" name="Line 18"/>
            <p:cNvSpPr>
              <a:spLocks noChangeShapeType="1"/>
            </p:cNvSpPr>
            <p:nvPr/>
          </p:nvSpPr>
          <p:spPr bwMode="auto">
            <a:xfrm flipH="1">
              <a:off x="480" y="278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22" name="Line 19"/>
            <p:cNvSpPr>
              <a:spLocks noChangeShapeType="1"/>
            </p:cNvSpPr>
            <p:nvPr/>
          </p:nvSpPr>
          <p:spPr bwMode="auto">
            <a:xfrm>
              <a:off x="624" y="2784"/>
              <a:ext cx="76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23" name="Line 20"/>
            <p:cNvSpPr>
              <a:spLocks noChangeShapeType="1"/>
            </p:cNvSpPr>
            <p:nvPr/>
          </p:nvSpPr>
          <p:spPr bwMode="auto">
            <a:xfrm>
              <a:off x="624" y="2784"/>
              <a:ext cx="15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4191000" y="4343400"/>
            <a:ext cx="2043113" cy="838200"/>
            <a:chOff x="2640" y="2736"/>
            <a:chExt cx="1287" cy="528"/>
          </a:xfrm>
        </p:grpSpPr>
        <p:sp>
          <p:nvSpPr>
            <p:cNvPr id="33814" name="Text Box 22"/>
            <p:cNvSpPr txBox="1">
              <a:spLocks noChangeArrowheads="1"/>
            </p:cNvSpPr>
            <p:nvPr/>
          </p:nvSpPr>
          <p:spPr bwMode="auto">
            <a:xfrm>
              <a:off x="2640" y="2976"/>
              <a:ext cx="6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BC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(D)</a:t>
              </a:r>
            </a:p>
          </p:txBody>
        </p:sp>
        <p:sp>
          <p:nvSpPr>
            <p:cNvPr id="33815" name="Text Box 23"/>
            <p:cNvSpPr txBox="1">
              <a:spLocks noChangeArrowheads="1"/>
            </p:cNvSpPr>
            <p:nvPr/>
          </p:nvSpPr>
          <p:spPr bwMode="auto">
            <a:xfrm>
              <a:off x="3360" y="2976"/>
              <a:ext cx="56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BD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3816" name="Line 24"/>
            <p:cNvSpPr>
              <a:spLocks noChangeShapeType="1"/>
            </p:cNvSpPr>
            <p:nvPr/>
          </p:nvSpPr>
          <p:spPr bwMode="auto">
            <a:xfrm flipH="1">
              <a:off x="2832" y="2736"/>
              <a:ext cx="1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17" name="Line 25"/>
            <p:cNvSpPr>
              <a:spLocks noChangeShapeType="1"/>
            </p:cNvSpPr>
            <p:nvPr/>
          </p:nvSpPr>
          <p:spPr bwMode="auto">
            <a:xfrm>
              <a:off x="3024" y="2784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6400800" y="4419600"/>
            <a:ext cx="1055688" cy="762000"/>
            <a:chOff x="4032" y="2784"/>
            <a:chExt cx="665" cy="480"/>
          </a:xfrm>
        </p:grpSpPr>
        <p:sp>
          <p:nvSpPr>
            <p:cNvPr id="33812" name="Text Box 27"/>
            <p:cNvSpPr txBox="1">
              <a:spLocks noChangeArrowheads="1"/>
            </p:cNvSpPr>
            <p:nvPr/>
          </p:nvSpPr>
          <p:spPr bwMode="auto">
            <a:xfrm>
              <a:off x="4128" y="2976"/>
              <a:ext cx="5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CD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3813" name="Line 28"/>
            <p:cNvSpPr>
              <a:spLocks noChangeShapeType="1"/>
            </p:cNvSpPr>
            <p:nvPr/>
          </p:nvSpPr>
          <p:spPr bwMode="auto">
            <a:xfrm>
              <a:off x="4032" y="2784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533400" y="5105400"/>
            <a:ext cx="4816475" cy="1447800"/>
            <a:chOff x="336" y="3216"/>
            <a:chExt cx="3034" cy="912"/>
          </a:xfrm>
        </p:grpSpPr>
        <p:sp>
          <p:nvSpPr>
            <p:cNvPr id="33802" name="Text Box 30"/>
            <p:cNvSpPr txBox="1">
              <a:spLocks noChangeArrowheads="1"/>
            </p:cNvSpPr>
            <p:nvPr/>
          </p:nvSpPr>
          <p:spPr bwMode="auto">
            <a:xfrm>
              <a:off x="336" y="3408"/>
              <a:ext cx="7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ABC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(C)</a:t>
              </a:r>
            </a:p>
          </p:txBody>
        </p:sp>
        <p:sp>
          <p:nvSpPr>
            <p:cNvPr id="33803" name="Text Box 31"/>
            <p:cNvSpPr txBox="1">
              <a:spLocks noChangeArrowheads="1"/>
            </p:cNvSpPr>
            <p:nvPr/>
          </p:nvSpPr>
          <p:spPr bwMode="auto">
            <a:xfrm>
              <a:off x="336" y="3840"/>
              <a:ext cx="7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ABCD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3804" name="Text Box 32"/>
            <p:cNvSpPr txBox="1">
              <a:spLocks noChangeArrowheads="1"/>
            </p:cNvSpPr>
            <p:nvPr/>
          </p:nvSpPr>
          <p:spPr bwMode="auto">
            <a:xfrm>
              <a:off x="1104" y="3408"/>
              <a:ext cx="6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ABD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3805" name="Text Box 33"/>
            <p:cNvSpPr txBox="1">
              <a:spLocks noChangeArrowheads="1"/>
            </p:cNvSpPr>
            <p:nvPr/>
          </p:nvSpPr>
          <p:spPr bwMode="auto">
            <a:xfrm>
              <a:off x="1776" y="3408"/>
              <a:ext cx="6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ACD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3806" name="Text Box 34"/>
            <p:cNvSpPr txBox="1">
              <a:spLocks noChangeArrowheads="1"/>
            </p:cNvSpPr>
            <p:nvPr/>
          </p:nvSpPr>
          <p:spPr bwMode="auto">
            <a:xfrm>
              <a:off x="2688" y="3408"/>
              <a:ext cx="6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BCD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3807" name="Line 35"/>
            <p:cNvSpPr>
              <a:spLocks noChangeShapeType="1"/>
            </p:cNvSpPr>
            <p:nvPr/>
          </p:nvSpPr>
          <p:spPr bwMode="auto">
            <a:xfrm>
              <a:off x="528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08" name="Line 36"/>
            <p:cNvSpPr>
              <a:spLocks noChangeShapeType="1"/>
            </p:cNvSpPr>
            <p:nvPr/>
          </p:nvSpPr>
          <p:spPr bwMode="auto">
            <a:xfrm>
              <a:off x="528" y="3264"/>
              <a:ext cx="76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09" name="Line 37"/>
            <p:cNvSpPr>
              <a:spLocks noChangeShapeType="1"/>
            </p:cNvSpPr>
            <p:nvPr/>
          </p:nvSpPr>
          <p:spPr bwMode="auto">
            <a:xfrm>
              <a:off x="1488" y="3216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10" name="Line 38"/>
            <p:cNvSpPr>
              <a:spLocks noChangeShapeType="1"/>
            </p:cNvSpPr>
            <p:nvPr/>
          </p:nvSpPr>
          <p:spPr bwMode="auto">
            <a:xfrm>
              <a:off x="2832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11" name="Line 39"/>
            <p:cNvSpPr>
              <a:spLocks noChangeShapeType="1"/>
            </p:cNvSpPr>
            <p:nvPr/>
          </p:nvSpPr>
          <p:spPr bwMode="auto">
            <a:xfrm>
              <a:off x="576" y="364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589431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534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CN" sz="4000" dirty="0"/>
              <a:t>Local Pruning Techniques (e.g. at node A)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97888" cy="5181600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None/>
            </a:pPr>
            <a:r>
              <a:rPr lang="en-US" altLang="zh-CN" sz="2400" smtClean="0"/>
              <a:t>Check the frequency of </a:t>
            </a:r>
            <a:r>
              <a:rPr lang="en-US" altLang="zh-CN" sz="2400" b="1" smtClean="0">
                <a:solidFill>
                  <a:srgbClr val="FF0000"/>
                </a:solidFill>
              </a:rPr>
              <a:t>ABCD</a:t>
            </a:r>
            <a:r>
              <a:rPr lang="en-US" altLang="zh-CN" sz="2400" smtClean="0">
                <a:solidFill>
                  <a:schemeClr val="tx2"/>
                </a:solidFill>
              </a:rPr>
              <a:t> </a:t>
            </a:r>
            <a:r>
              <a:rPr lang="en-US" altLang="zh-CN" sz="2400" smtClean="0"/>
              <a:t>and</a:t>
            </a:r>
            <a:r>
              <a:rPr lang="en-US" altLang="zh-CN" sz="2400" smtClean="0">
                <a:solidFill>
                  <a:schemeClr val="tx2"/>
                </a:solidFill>
              </a:rPr>
              <a:t> </a:t>
            </a:r>
            <a:r>
              <a:rPr lang="en-US" altLang="zh-CN" sz="2400" b="1" smtClean="0">
                <a:solidFill>
                  <a:srgbClr val="FF0000"/>
                </a:solidFill>
              </a:rPr>
              <a:t>AB, AC, AD</a:t>
            </a:r>
            <a:r>
              <a:rPr lang="en-US" altLang="zh-CN" sz="2400" smtClean="0">
                <a:solidFill>
                  <a:schemeClr val="tx2"/>
                </a:solidFill>
              </a:rPr>
              <a:t>.</a:t>
            </a:r>
          </a:p>
          <a:p>
            <a:pPr marL="533400" indent="-533400"/>
            <a:r>
              <a:rPr lang="en-US" altLang="zh-CN" sz="2400" smtClean="0"/>
              <a:t>If </a:t>
            </a:r>
            <a:r>
              <a:rPr lang="en-US" altLang="zh-CN" sz="2400" b="1" smtClean="0">
                <a:solidFill>
                  <a:srgbClr val="FF0000"/>
                </a:solidFill>
              </a:rPr>
              <a:t>ABCD</a:t>
            </a:r>
            <a:r>
              <a:rPr lang="en-US" altLang="zh-CN" sz="2400" smtClean="0">
                <a:solidFill>
                  <a:schemeClr val="tx2"/>
                </a:solidFill>
              </a:rPr>
              <a:t> </a:t>
            </a:r>
            <a:r>
              <a:rPr lang="en-US" altLang="zh-CN" sz="2400" smtClean="0"/>
              <a:t>is frequent, prune the whole sub-tree.</a:t>
            </a:r>
          </a:p>
          <a:p>
            <a:pPr marL="533400" indent="-533400"/>
            <a:r>
              <a:rPr lang="en-US" altLang="zh-CN" sz="2400" smtClean="0"/>
              <a:t>If </a:t>
            </a:r>
            <a:r>
              <a:rPr lang="en-US" altLang="zh-CN" sz="2400" b="1" smtClean="0">
                <a:solidFill>
                  <a:srgbClr val="FF0000"/>
                </a:solidFill>
              </a:rPr>
              <a:t>AC</a:t>
            </a:r>
            <a:r>
              <a:rPr lang="en-US" altLang="zh-CN" sz="2400" smtClean="0">
                <a:solidFill>
                  <a:schemeClr val="tx2"/>
                </a:solidFill>
              </a:rPr>
              <a:t> </a:t>
            </a:r>
            <a:r>
              <a:rPr lang="en-US" altLang="zh-CN" sz="2400" smtClean="0"/>
              <a:t>is NOT frequent, remove </a:t>
            </a:r>
            <a:r>
              <a:rPr lang="en-US" altLang="zh-CN" sz="2400" b="1" smtClean="0">
                <a:solidFill>
                  <a:srgbClr val="FF0000"/>
                </a:solidFill>
              </a:rPr>
              <a:t>C </a:t>
            </a:r>
            <a:r>
              <a:rPr lang="en-US" altLang="zh-CN" sz="2400" smtClean="0"/>
              <a:t>from the parenthesis before expanding.  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2955925" y="3387725"/>
            <a:ext cx="149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zh-CN" altLang="en-US" sz="2400">
                <a:latin typeface="Tahoma" panose="020B0604030504040204" pitchFamily="34" charset="0"/>
                <a:sym typeface="Symbol" panose="05050102010706020507" pitchFamily="18" charset="2"/>
              </a:rPr>
              <a:t> </a:t>
            </a:r>
            <a:r>
              <a:rPr lang="en-US" altLang="zh-CN" sz="2400">
                <a:solidFill>
                  <a:schemeClr val="accent1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(ABCD)</a:t>
            </a:r>
          </a:p>
        </p:txBody>
      </p:sp>
      <p:grpSp>
        <p:nvGrpSpPr>
          <p:cNvPr id="34821" name="Group 5"/>
          <p:cNvGrpSpPr>
            <a:grpSpLocks/>
          </p:cNvGrpSpPr>
          <p:nvPr/>
        </p:nvGrpSpPr>
        <p:grpSpPr bwMode="auto">
          <a:xfrm>
            <a:off x="762000" y="3733800"/>
            <a:ext cx="7273925" cy="762000"/>
            <a:chOff x="480" y="2352"/>
            <a:chExt cx="4582" cy="480"/>
          </a:xfrm>
        </p:grpSpPr>
        <p:sp>
          <p:nvSpPr>
            <p:cNvPr id="34848" name="Text Box 6"/>
            <p:cNvSpPr txBox="1">
              <a:spLocks noChangeArrowheads="1"/>
            </p:cNvSpPr>
            <p:nvPr/>
          </p:nvSpPr>
          <p:spPr bwMode="auto">
            <a:xfrm>
              <a:off x="480" y="2543"/>
              <a:ext cx="7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(BCD)</a:t>
              </a:r>
            </a:p>
          </p:txBody>
        </p:sp>
        <p:sp>
          <p:nvSpPr>
            <p:cNvPr id="34849" name="Text Box 7"/>
            <p:cNvSpPr txBox="1">
              <a:spLocks noChangeArrowheads="1"/>
            </p:cNvSpPr>
            <p:nvPr/>
          </p:nvSpPr>
          <p:spPr bwMode="auto">
            <a:xfrm>
              <a:off x="2928" y="2544"/>
              <a:ext cx="6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B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(CD)</a:t>
              </a:r>
            </a:p>
          </p:txBody>
        </p:sp>
        <p:sp>
          <p:nvSpPr>
            <p:cNvPr id="34850" name="Text Box 8"/>
            <p:cNvSpPr txBox="1">
              <a:spLocks noChangeArrowheads="1"/>
            </p:cNvSpPr>
            <p:nvPr/>
          </p:nvSpPr>
          <p:spPr bwMode="auto">
            <a:xfrm>
              <a:off x="3888" y="2543"/>
              <a:ext cx="5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C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(D)</a:t>
              </a:r>
            </a:p>
          </p:txBody>
        </p:sp>
        <p:sp>
          <p:nvSpPr>
            <p:cNvPr id="34851" name="Text Box 9"/>
            <p:cNvSpPr txBox="1">
              <a:spLocks noChangeArrowheads="1"/>
            </p:cNvSpPr>
            <p:nvPr/>
          </p:nvSpPr>
          <p:spPr bwMode="auto">
            <a:xfrm>
              <a:off x="4608" y="2543"/>
              <a:ext cx="4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4852" name="Line 10"/>
            <p:cNvSpPr>
              <a:spLocks noChangeShapeType="1"/>
            </p:cNvSpPr>
            <p:nvPr/>
          </p:nvSpPr>
          <p:spPr bwMode="auto">
            <a:xfrm flipH="1">
              <a:off x="624" y="2352"/>
              <a:ext cx="12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53" name="Line 11"/>
            <p:cNvSpPr>
              <a:spLocks noChangeShapeType="1"/>
            </p:cNvSpPr>
            <p:nvPr/>
          </p:nvSpPr>
          <p:spPr bwMode="auto">
            <a:xfrm>
              <a:off x="1968" y="2352"/>
              <a:ext cx="100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54" name="Line 12"/>
            <p:cNvSpPr>
              <a:spLocks noChangeShapeType="1"/>
            </p:cNvSpPr>
            <p:nvPr/>
          </p:nvSpPr>
          <p:spPr bwMode="auto">
            <a:xfrm>
              <a:off x="2016" y="2352"/>
              <a:ext cx="192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55" name="Line 13"/>
            <p:cNvSpPr>
              <a:spLocks noChangeShapeType="1"/>
            </p:cNvSpPr>
            <p:nvPr/>
          </p:nvSpPr>
          <p:spPr bwMode="auto">
            <a:xfrm>
              <a:off x="2064" y="2352"/>
              <a:ext cx="25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4822" name="Group 14"/>
          <p:cNvGrpSpPr>
            <a:grpSpLocks/>
          </p:cNvGrpSpPr>
          <p:nvPr/>
        </p:nvGrpSpPr>
        <p:grpSpPr bwMode="auto">
          <a:xfrm>
            <a:off x="533400" y="4419600"/>
            <a:ext cx="3494088" cy="762000"/>
            <a:chOff x="336" y="2784"/>
            <a:chExt cx="2201" cy="480"/>
          </a:xfrm>
        </p:grpSpPr>
        <p:sp>
          <p:nvSpPr>
            <p:cNvPr id="34842" name="Text Box 15"/>
            <p:cNvSpPr txBox="1">
              <a:spLocks noChangeArrowheads="1"/>
            </p:cNvSpPr>
            <p:nvPr/>
          </p:nvSpPr>
          <p:spPr bwMode="auto">
            <a:xfrm>
              <a:off x="336" y="2976"/>
              <a:ext cx="7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AB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(CD)</a:t>
              </a:r>
            </a:p>
          </p:txBody>
        </p:sp>
        <p:sp>
          <p:nvSpPr>
            <p:cNvPr id="34843" name="Text Box 16"/>
            <p:cNvSpPr txBox="1">
              <a:spLocks noChangeArrowheads="1"/>
            </p:cNvSpPr>
            <p:nvPr/>
          </p:nvSpPr>
          <p:spPr bwMode="auto">
            <a:xfrm>
              <a:off x="1248" y="2976"/>
              <a:ext cx="6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AC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(D)</a:t>
              </a:r>
            </a:p>
          </p:txBody>
        </p:sp>
        <p:sp>
          <p:nvSpPr>
            <p:cNvPr id="34844" name="Text Box 17"/>
            <p:cNvSpPr txBox="1">
              <a:spLocks noChangeArrowheads="1"/>
            </p:cNvSpPr>
            <p:nvPr/>
          </p:nvSpPr>
          <p:spPr bwMode="auto">
            <a:xfrm>
              <a:off x="1968" y="2976"/>
              <a:ext cx="5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4845" name="Line 18"/>
            <p:cNvSpPr>
              <a:spLocks noChangeShapeType="1"/>
            </p:cNvSpPr>
            <p:nvPr/>
          </p:nvSpPr>
          <p:spPr bwMode="auto">
            <a:xfrm flipH="1">
              <a:off x="480" y="278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46" name="Line 19"/>
            <p:cNvSpPr>
              <a:spLocks noChangeShapeType="1"/>
            </p:cNvSpPr>
            <p:nvPr/>
          </p:nvSpPr>
          <p:spPr bwMode="auto">
            <a:xfrm>
              <a:off x="624" y="2784"/>
              <a:ext cx="76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47" name="Line 20"/>
            <p:cNvSpPr>
              <a:spLocks noChangeShapeType="1"/>
            </p:cNvSpPr>
            <p:nvPr/>
          </p:nvSpPr>
          <p:spPr bwMode="auto">
            <a:xfrm>
              <a:off x="624" y="2784"/>
              <a:ext cx="15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4823" name="Group 21"/>
          <p:cNvGrpSpPr>
            <a:grpSpLocks/>
          </p:cNvGrpSpPr>
          <p:nvPr/>
        </p:nvGrpSpPr>
        <p:grpSpPr bwMode="auto">
          <a:xfrm>
            <a:off x="4191000" y="4343400"/>
            <a:ext cx="2043113" cy="838200"/>
            <a:chOff x="2640" y="2736"/>
            <a:chExt cx="1287" cy="528"/>
          </a:xfrm>
        </p:grpSpPr>
        <p:sp>
          <p:nvSpPr>
            <p:cNvPr id="34838" name="Text Box 22"/>
            <p:cNvSpPr txBox="1">
              <a:spLocks noChangeArrowheads="1"/>
            </p:cNvSpPr>
            <p:nvPr/>
          </p:nvSpPr>
          <p:spPr bwMode="auto">
            <a:xfrm>
              <a:off x="2640" y="2976"/>
              <a:ext cx="6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BC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(D)</a:t>
              </a:r>
            </a:p>
          </p:txBody>
        </p:sp>
        <p:sp>
          <p:nvSpPr>
            <p:cNvPr id="34839" name="Text Box 23"/>
            <p:cNvSpPr txBox="1">
              <a:spLocks noChangeArrowheads="1"/>
            </p:cNvSpPr>
            <p:nvPr/>
          </p:nvSpPr>
          <p:spPr bwMode="auto">
            <a:xfrm>
              <a:off x="3360" y="2976"/>
              <a:ext cx="56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BD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4840" name="Line 24"/>
            <p:cNvSpPr>
              <a:spLocks noChangeShapeType="1"/>
            </p:cNvSpPr>
            <p:nvPr/>
          </p:nvSpPr>
          <p:spPr bwMode="auto">
            <a:xfrm flipH="1">
              <a:off x="2832" y="2736"/>
              <a:ext cx="1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41" name="Line 25"/>
            <p:cNvSpPr>
              <a:spLocks noChangeShapeType="1"/>
            </p:cNvSpPr>
            <p:nvPr/>
          </p:nvSpPr>
          <p:spPr bwMode="auto">
            <a:xfrm>
              <a:off x="3024" y="2784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4824" name="Group 26"/>
          <p:cNvGrpSpPr>
            <a:grpSpLocks/>
          </p:cNvGrpSpPr>
          <p:nvPr/>
        </p:nvGrpSpPr>
        <p:grpSpPr bwMode="auto">
          <a:xfrm>
            <a:off x="6400800" y="4419600"/>
            <a:ext cx="1055688" cy="762000"/>
            <a:chOff x="4032" y="2784"/>
            <a:chExt cx="665" cy="480"/>
          </a:xfrm>
        </p:grpSpPr>
        <p:sp>
          <p:nvSpPr>
            <p:cNvPr id="34836" name="Text Box 27"/>
            <p:cNvSpPr txBox="1">
              <a:spLocks noChangeArrowheads="1"/>
            </p:cNvSpPr>
            <p:nvPr/>
          </p:nvSpPr>
          <p:spPr bwMode="auto">
            <a:xfrm>
              <a:off x="4128" y="2976"/>
              <a:ext cx="5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CD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4837" name="Line 28"/>
            <p:cNvSpPr>
              <a:spLocks noChangeShapeType="1"/>
            </p:cNvSpPr>
            <p:nvPr/>
          </p:nvSpPr>
          <p:spPr bwMode="auto">
            <a:xfrm>
              <a:off x="4032" y="2784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4825" name="Group 29"/>
          <p:cNvGrpSpPr>
            <a:grpSpLocks/>
          </p:cNvGrpSpPr>
          <p:nvPr/>
        </p:nvGrpSpPr>
        <p:grpSpPr bwMode="auto">
          <a:xfrm>
            <a:off x="533400" y="5105400"/>
            <a:ext cx="4816475" cy="1447800"/>
            <a:chOff x="336" y="3216"/>
            <a:chExt cx="3034" cy="912"/>
          </a:xfrm>
        </p:grpSpPr>
        <p:sp>
          <p:nvSpPr>
            <p:cNvPr id="34826" name="Text Box 30"/>
            <p:cNvSpPr txBox="1">
              <a:spLocks noChangeArrowheads="1"/>
            </p:cNvSpPr>
            <p:nvPr/>
          </p:nvSpPr>
          <p:spPr bwMode="auto">
            <a:xfrm>
              <a:off x="336" y="3408"/>
              <a:ext cx="7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ABC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(C)</a:t>
              </a:r>
            </a:p>
          </p:txBody>
        </p:sp>
        <p:sp>
          <p:nvSpPr>
            <p:cNvPr id="34827" name="Text Box 31"/>
            <p:cNvSpPr txBox="1">
              <a:spLocks noChangeArrowheads="1"/>
            </p:cNvSpPr>
            <p:nvPr/>
          </p:nvSpPr>
          <p:spPr bwMode="auto">
            <a:xfrm>
              <a:off x="336" y="3840"/>
              <a:ext cx="7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ABCD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4828" name="Text Box 32"/>
            <p:cNvSpPr txBox="1">
              <a:spLocks noChangeArrowheads="1"/>
            </p:cNvSpPr>
            <p:nvPr/>
          </p:nvSpPr>
          <p:spPr bwMode="auto">
            <a:xfrm>
              <a:off x="1104" y="3408"/>
              <a:ext cx="6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ABD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4829" name="Text Box 33"/>
            <p:cNvSpPr txBox="1">
              <a:spLocks noChangeArrowheads="1"/>
            </p:cNvSpPr>
            <p:nvPr/>
          </p:nvSpPr>
          <p:spPr bwMode="auto">
            <a:xfrm>
              <a:off x="1776" y="3408"/>
              <a:ext cx="6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ACD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4830" name="Text Box 34"/>
            <p:cNvSpPr txBox="1">
              <a:spLocks noChangeArrowheads="1"/>
            </p:cNvSpPr>
            <p:nvPr/>
          </p:nvSpPr>
          <p:spPr bwMode="auto">
            <a:xfrm>
              <a:off x="2688" y="3408"/>
              <a:ext cx="6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BCD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4831" name="Line 35"/>
            <p:cNvSpPr>
              <a:spLocks noChangeShapeType="1"/>
            </p:cNvSpPr>
            <p:nvPr/>
          </p:nvSpPr>
          <p:spPr bwMode="auto">
            <a:xfrm>
              <a:off x="528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32" name="Line 36"/>
            <p:cNvSpPr>
              <a:spLocks noChangeShapeType="1"/>
            </p:cNvSpPr>
            <p:nvPr/>
          </p:nvSpPr>
          <p:spPr bwMode="auto">
            <a:xfrm>
              <a:off x="528" y="3264"/>
              <a:ext cx="76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33" name="Line 37"/>
            <p:cNvSpPr>
              <a:spLocks noChangeShapeType="1"/>
            </p:cNvSpPr>
            <p:nvPr/>
          </p:nvSpPr>
          <p:spPr bwMode="auto">
            <a:xfrm>
              <a:off x="1488" y="3216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34" name="Line 38"/>
            <p:cNvSpPr>
              <a:spLocks noChangeShapeType="1"/>
            </p:cNvSpPr>
            <p:nvPr/>
          </p:nvSpPr>
          <p:spPr bwMode="auto">
            <a:xfrm>
              <a:off x="2832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35" name="Line 39"/>
            <p:cNvSpPr>
              <a:spLocks noChangeShapeType="1"/>
            </p:cNvSpPr>
            <p:nvPr/>
          </p:nvSpPr>
          <p:spPr bwMode="auto">
            <a:xfrm>
              <a:off x="576" y="364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445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80010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CN" sz="4000" dirty="0"/>
              <a:t>Algorithm </a:t>
            </a:r>
            <a:r>
              <a:rPr lang="en-US" altLang="zh-CN" sz="4000" dirty="0" err="1"/>
              <a:t>MaxMiner</a:t>
            </a:r>
            <a:endParaRPr lang="en-US" altLang="zh-CN" sz="4000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97888" cy="5181600"/>
          </a:xfrm>
        </p:spPr>
        <p:txBody>
          <a:bodyPr/>
          <a:lstStyle/>
          <a:p>
            <a:r>
              <a:rPr lang="en-US" altLang="zh-CN" smtClean="0"/>
              <a:t>Initially, generate one node </a:t>
            </a:r>
            <a:r>
              <a:rPr lang="en-US" altLang="zh-CN" b="1" smtClean="0">
                <a:solidFill>
                  <a:schemeClr val="accent1"/>
                </a:solidFill>
              </a:rPr>
              <a:t>N=</a:t>
            </a:r>
            <a:r>
              <a:rPr lang="en-US" altLang="zh-CN" smtClean="0"/>
              <a:t>               , where </a:t>
            </a:r>
            <a:r>
              <a:rPr lang="en-US" altLang="zh-CN" b="1" smtClean="0">
                <a:solidFill>
                  <a:schemeClr val="accent1"/>
                </a:solidFill>
              </a:rPr>
              <a:t>h(N)=</a:t>
            </a:r>
            <a:r>
              <a:rPr lang="en-US" altLang="zh-CN" b="1" smtClean="0">
                <a:solidFill>
                  <a:schemeClr val="accent1"/>
                </a:solidFill>
                <a:sym typeface="Symbol" panose="05050102010706020507" pitchFamily="18" charset="2"/>
              </a:rPr>
              <a:t> </a:t>
            </a:r>
            <a:r>
              <a:rPr lang="en-US" altLang="zh-CN" smtClean="0">
                <a:sym typeface="Symbol" panose="05050102010706020507" pitchFamily="18" charset="2"/>
              </a:rPr>
              <a:t>and </a:t>
            </a:r>
            <a:r>
              <a:rPr lang="en-US" altLang="zh-CN" b="1" smtClean="0">
                <a:solidFill>
                  <a:schemeClr val="accent1"/>
                </a:solidFill>
                <a:sym typeface="Symbol" panose="05050102010706020507" pitchFamily="18" charset="2"/>
              </a:rPr>
              <a:t>t(N)={A,B,C,D}.</a:t>
            </a:r>
          </a:p>
          <a:p>
            <a:r>
              <a:rPr lang="en-US" altLang="zh-CN" smtClean="0">
                <a:sym typeface="Symbol" panose="05050102010706020507" pitchFamily="18" charset="2"/>
              </a:rPr>
              <a:t>Consider expanding </a:t>
            </a:r>
            <a:r>
              <a:rPr lang="en-US" altLang="zh-CN" b="1" smtClean="0">
                <a:solidFill>
                  <a:schemeClr val="accent1"/>
                </a:solidFill>
                <a:sym typeface="Symbol" panose="05050102010706020507" pitchFamily="18" charset="2"/>
              </a:rPr>
              <a:t>N</a:t>
            </a:r>
            <a:r>
              <a:rPr lang="en-US" altLang="zh-CN" smtClean="0">
                <a:sym typeface="Symbol" panose="05050102010706020507" pitchFamily="18" charset="2"/>
              </a:rPr>
              <a:t>, </a:t>
            </a:r>
          </a:p>
          <a:p>
            <a:pPr lvl="1"/>
            <a:r>
              <a:rPr lang="en-US" altLang="zh-CN" smtClean="0">
                <a:sym typeface="Symbol" panose="05050102010706020507" pitchFamily="18" charset="2"/>
              </a:rPr>
              <a:t>If </a:t>
            </a:r>
            <a:r>
              <a:rPr lang="en-US" altLang="zh-CN" b="1" smtClean="0">
                <a:solidFill>
                  <a:schemeClr val="accent1"/>
                </a:solidFill>
                <a:sym typeface="Symbol" panose="05050102010706020507" pitchFamily="18" charset="2"/>
              </a:rPr>
              <a:t>h(N)t(N) </a:t>
            </a:r>
            <a:r>
              <a:rPr lang="en-US" altLang="zh-CN" smtClean="0">
                <a:sym typeface="Symbol" panose="05050102010706020507" pitchFamily="18" charset="2"/>
              </a:rPr>
              <a:t>is frequent, do not expand </a:t>
            </a:r>
            <a:r>
              <a:rPr lang="en-US" altLang="zh-CN" b="1" smtClean="0">
                <a:solidFill>
                  <a:schemeClr val="accent1"/>
                </a:solidFill>
                <a:sym typeface="Symbol" panose="05050102010706020507" pitchFamily="18" charset="2"/>
              </a:rPr>
              <a:t>N</a:t>
            </a:r>
            <a:r>
              <a:rPr lang="en-US" altLang="zh-CN" smtClean="0">
                <a:sym typeface="Symbol" panose="05050102010706020507" pitchFamily="18" charset="2"/>
              </a:rPr>
              <a:t>.</a:t>
            </a:r>
          </a:p>
          <a:p>
            <a:pPr lvl="1"/>
            <a:r>
              <a:rPr lang="en-US" altLang="zh-CN" smtClean="0">
                <a:sym typeface="Symbol" panose="05050102010706020507" pitchFamily="18" charset="2"/>
              </a:rPr>
              <a:t>If for some </a:t>
            </a:r>
            <a:r>
              <a:rPr lang="en-US" altLang="zh-CN" b="1" smtClean="0">
                <a:solidFill>
                  <a:schemeClr val="accent1"/>
                </a:solidFill>
                <a:sym typeface="Symbol" panose="05050102010706020507" pitchFamily="18" charset="2"/>
              </a:rPr>
              <a:t>it(N), h(N){i} </a:t>
            </a:r>
            <a:r>
              <a:rPr lang="en-US" altLang="zh-CN" smtClean="0">
                <a:sym typeface="Symbol" panose="05050102010706020507" pitchFamily="18" charset="2"/>
              </a:rPr>
              <a:t>is NOT frequent, remove </a:t>
            </a:r>
            <a:r>
              <a:rPr lang="en-US" altLang="zh-CN" b="1" smtClean="0">
                <a:solidFill>
                  <a:schemeClr val="accent1"/>
                </a:solidFill>
                <a:sym typeface="Symbol" panose="05050102010706020507" pitchFamily="18" charset="2"/>
              </a:rPr>
              <a:t>i</a:t>
            </a:r>
            <a:r>
              <a:rPr lang="en-US" altLang="zh-CN" smtClean="0">
                <a:sym typeface="Symbol" panose="05050102010706020507" pitchFamily="18" charset="2"/>
              </a:rPr>
              <a:t> from </a:t>
            </a:r>
            <a:r>
              <a:rPr lang="en-US" altLang="zh-CN" b="1" smtClean="0">
                <a:solidFill>
                  <a:schemeClr val="accent1"/>
                </a:solidFill>
                <a:sym typeface="Symbol" panose="05050102010706020507" pitchFamily="18" charset="2"/>
              </a:rPr>
              <a:t>t(N)</a:t>
            </a:r>
            <a:r>
              <a:rPr lang="en-US" altLang="zh-CN" smtClean="0">
                <a:sym typeface="Symbol" panose="05050102010706020507" pitchFamily="18" charset="2"/>
              </a:rPr>
              <a:t> before expanding </a:t>
            </a:r>
            <a:r>
              <a:rPr lang="en-US" altLang="zh-CN" b="1" smtClean="0">
                <a:solidFill>
                  <a:schemeClr val="accent1"/>
                </a:solidFill>
                <a:sym typeface="Symbol" panose="05050102010706020507" pitchFamily="18" charset="2"/>
              </a:rPr>
              <a:t>N</a:t>
            </a:r>
            <a:r>
              <a:rPr lang="en-US" altLang="zh-CN" smtClean="0">
                <a:sym typeface="Symbol" panose="05050102010706020507" pitchFamily="18" charset="2"/>
              </a:rPr>
              <a:t>.</a:t>
            </a:r>
          </a:p>
          <a:p>
            <a:r>
              <a:rPr lang="en-US" altLang="zh-CN" smtClean="0">
                <a:sym typeface="Symbol" panose="05050102010706020507" pitchFamily="18" charset="2"/>
              </a:rPr>
              <a:t>Apply global pruning techniques</a:t>
            </a:r>
            <a:r>
              <a:rPr lang="en-US" altLang="zh-CN" smtClean="0">
                <a:latin typeface="Tahoma" panose="020B0604030504040204" pitchFamily="34" charset="0"/>
                <a:sym typeface="Symbol" panose="05050102010706020507" pitchFamily="18" charset="2"/>
              </a:rPr>
              <a:t>…</a:t>
            </a:r>
            <a:endParaRPr lang="en-US" altLang="zh-CN" smtClean="0">
              <a:sym typeface="Symbol" panose="05050102010706020507" pitchFamily="18" charset="2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5867400" y="1438275"/>
            <a:ext cx="15081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zh-CN" altLang="en-US" sz="2400">
                <a:latin typeface="Tahoma" panose="020B0604030504040204" pitchFamily="34" charset="0"/>
                <a:sym typeface="Symbol" panose="05050102010706020507" pitchFamily="18" charset="2"/>
              </a:rPr>
              <a:t> </a:t>
            </a:r>
            <a:r>
              <a:rPr lang="en-US" altLang="zh-CN" sz="2400">
                <a:solidFill>
                  <a:schemeClr val="accent1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(ABCD)</a:t>
            </a:r>
          </a:p>
        </p:txBody>
      </p:sp>
    </p:spTree>
    <p:extLst>
      <p:ext uri="{BB962C8B-B14F-4D97-AF65-F5344CB8AC3E}">
        <p14:creationId xmlns:p14="http://schemas.microsoft.com/office/powerpoint/2010/main" val="21739159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6868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CN" sz="3600"/>
              <a:t>Global Pruning Technique (across sub-trees)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97888" cy="5181600"/>
          </a:xfrm>
        </p:spPr>
        <p:txBody>
          <a:bodyPr/>
          <a:lstStyle/>
          <a:p>
            <a:pPr marL="533400" indent="-533400"/>
            <a:r>
              <a:rPr lang="en-US" altLang="zh-CN" sz="2400" smtClean="0"/>
              <a:t>When a max pattern is identified </a:t>
            </a:r>
            <a:r>
              <a:rPr lang="en-US" altLang="zh-CN" sz="2400" smtClean="0">
                <a:solidFill>
                  <a:schemeClr val="tx2"/>
                </a:solidFill>
              </a:rPr>
              <a:t>(</a:t>
            </a:r>
            <a:r>
              <a:rPr lang="en-US" altLang="zh-CN" sz="2400" b="1" smtClean="0">
                <a:solidFill>
                  <a:schemeClr val="accent1"/>
                </a:solidFill>
              </a:rPr>
              <a:t>e.g. ABCD</a:t>
            </a:r>
            <a:r>
              <a:rPr lang="en-US" altLang="zh-CN" sz="2400" smtClean="0">
                <a:solidFill>
                  <a:schemeClr val="tx2"/>
                </a:solidFill>
              </a:rPr>
              <a:t>), </a:t>
            </a:r>
            <a:r>
              <a:rPr lang="en-US" altLang="zh-CN" sz="2400" smtClean="0"/>
              <a:t>prune all nodes </a:t>
            </a:r>
            <a:r>
              <a:rPr lang="en-US" altLang="zh-CN" sz="2400" smtClean="0">
                <a:solidFill>
                  <a:schemeClr val="tx2"/>
                </a:solidFill>
              </a:rPr>
              <a:t>(</a:t>
            </a:r>
            <a:r>
              <a:rPr lang="en-US" altLang="zh-CN" sz="2400" b="1" smtClean="0">
                <a:solidFill>
                  <a:schemeClr val="accent1"/>
                </a:solidFill>
              </a:rPr>
              <a:t>e.g. B, C</a:t>
            </a:r>
            <a:r>
              <a:rPr lang="en-US" altLang="zh-CN" sz="2400" smtClean="0">
                <a:solidFill>
                  <a:schemeClr val="tx2"/>
                </a:solidFill>
              </a:rPr>
              <a:t> </a:t>
            </a:r>
            <a:r>
              <a:rPr lang="en-US" altLang="zh-CN" sz="2400" smtClean="0"/>
              <a:t>and</a:t>
            </a:r>
            <a:r>
              <a:rPr lang="en-US" altLang="zh-CN" sz="2400" smtClean="0">
                <a:solidFill>
                  <a:schemeClr val="tx2"/>
                </a:solidFill>
              </a:rPr>
              <a:t> </a:t>
            </a:r>
            <a:r>
              <a:rPr lang="en-US" altLang="zh-CN" sz="2400" b="1" smtClean="0">
                <a:solidFill>
                  <a:schemeClr val="accent1"/>
                </a:solidFill>
              </a:rPr>
              <a:t>D</a:t>
            </a:r>
            <a:r>
              <a:rPr lang="en-US" altLang="zh-CN" sz="2400" smtClean="0">
                <a:solidFill>
                  <a:schemeClr val="tx2"/>
                </a:solidFill>
              </a:rPr>
              <a:t>) </a:t>
            </a:r>
            <a:r>
              <a:rPr lang="en-US" altLang="zh-CN" sz="2400" smtClean="0"/>
              <a:t>where</a:t>
            </a:r>
            <a:r>
              <a:rPr lang="en-US" altLang="zh-CN" sz="2400" smtClean="0">
                <a:solidFill>
                  <a:schemeClr val="tx2"/>
                </a:solidFill>
              </a:rPr>
              <a:t> </a:t>
            </a:r>
            <a:r>
              <a:rPr lang="en-US" altLang="zh-CN" sz="2400" b="1" smtClean="0">
                <a:solidFill>
                  <a:schemeClr val="accent1"/>
                </a:solidFill>
              </a:rPr>
              <a:t>h(N)</a:t>
            </a:r>
            <a:r>
              <a:rPr lang="en-US" altLang="zh-CN" sz="2400" b="1" smtClean="0">
                <a:solidFill>
                  <a:schemeClr val="accent1"/>
                </a:solidFill>
                <a:sym typeface="Symbol" panose="05050102010706020507" pitchFamily="18" charset="2"/>
              </a:rPr>
              <a:t>t(N) </a:t>
            </a:r>
            <a:r>
              <a:rPr lang="en-US" altLang="zh-CN" sz="2400" smtClean="0">
                <a:sym typeface="Symbol" panose="05050102010706020507" pitchFamily="18" charset="2"/>
              </a:rPr>
              <a:t>is a sub-set of it </a:t>
            </a:r>
            <a:r>
              <a:rPr lang="en-US" altLang="zh-CN" sz="2400" smtClean="0">
                <a:solidFill>
                  <a:schemeClr val="tx2"/>
                </a:solidFill>
                <a:sym typeface="Symbol" panose="05050102010706020507" pitchFamily="18" charset="2"/>
              </a:rPr>
              <a:t>(</a:t>
            </a:r>
            <a:r>
              <a:rPr lang="en-US" altLang="zh-CN" sz="2400" b="1" smtClean="0">
                <a:solidFill>
                  <a:schemeClr val="accent1"/>
                </a:solidFill>
                <a:sym typeface="Symbol" panose="05050102010706020507" pitchFamily="18" charset="2"/>
              </a:rPr>
              <a:t>e.g. ABCD</a:t>
            </a:r>
            <a:r>
              <a:rPr lang="en-US" altLang="zh-CN" sz="2400" smtClean="0">
                <a:solidFill>
                  <a:schemeClr val="tx2"/>
                </a:solidFill>
                <a:sym typeface="Symbol" panose="05050102010706020507" pitchFamily="18" charset="2"/>
              </a:rPr>
              <a:t>).</a:t>
            </a:r>
            <a:r>
              <a:rPr lang="en-US" altLang="zh-CN" sz="240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955925" y="3387725"/>
            <a:ext cx="149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zh-CN" altLang="en-US" sz="2400">
                <a:latin typeface="Tahoma" panose="020B0604030504040204" pitchFamily="34" charset="0"/>
                <a:sym typeface="Symbol" panose="05050102010706020507" pitchFamily="18" charset="2"/>
              </a:rPr>
              <a:t> </a:t>
            </a:r>
            <a:r>
              <a:rPr lang="en-US" altLang="zh-CN" sz="2400">
                <a:solidFill>
                  <a:schemeClr val="accent1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(ABCD)</a:t>
            </a:r>
          </a:p>
        </p:txBody>
      </p:sp>
      <p:grpSp>
        <p:nvGrpSpPr>
          <p:cNvPr id="36869" name="Group 5"/>
          <p:cNvGrpSpPr>
            <a:grpSpLocks/>
          </p:cNvGrpSpPr>
          <p:nvPr/>
        </p:nvGrpSpPr>
        <p:grpSpPr bwMode="auto">
          <a:xfrm>
            <a:off x="762000" y="3733800"/>
            <a:ext cx="7273925" cy="762000"/>
            <a:chOff x="480" y="2352"/>
            <a:chExt cx="4582" cy="480"/>
          </a:xfrm>
        </p:grpSpPr>
        <p:sp>
          <p:nvSpPr>
            <p:cNvPr id="36896" name="Text Box 6"/>
            <p:cNvSpPr txBox="1">
              <a:spLocks noChangeArrowheads="1"/>
            </p:cNvSpPr>
            <p:nvPr/>
          </p:nvSpPr>
          <p:spPr bwMode="auto">
            <a:xfrm>
              <a:off x="480" y="2543"/>
              <a:ext cx="7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(BCD)</a:t>
              </a:r>
            </a:p>
          </p:txBody>
        </p:sp>
        <p:sp>
          <p:nvSpPr>
            <p:cNvPr id="36897" name="Text Box 7"/>
            <p:cNvSpPr txBox="1">
              <a:spLocks noChangeArrowheads="1"/>
            </p:cNvSpPr>
            <p:nvPr/>
          </p:nvSpPr>
          <p:spPr bwMode="auto">
            <a:xfrm>
              <a:off x="2928" y="2544"/>
              <a:ext cx="6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B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(CD)</a:t>
              </a:r>
            </a:p>
          </p:txBody>
        </p:sp>
        <p:sp>
          <p:nvSpPr>
            <p:cNvPr id="36898" name="Text Box 8"/>
            <p:cNvSpPr txBox="1">
              <a:spLocks noChangeArrowheads="1"/>
            </p:cNvSpPr>
            <p:nvPr/>
          </p:nvSpPr>
          <p:spPr bwMode="auto">
            <a:xfrm>
              <a:off x="3888" y="2543"/>
              <a:ext cx="5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C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(D)</a:t>
              </a:r>
            </a:p>
          </p:txBody>
        </p:sp>
        <p:sp>
          <p:nvSpPr>
            <p:cNvPr id="36899" name="Text Box 9"/>
            <p:cNvSpPr txBox="1">
              <a:spLocks noChangeArrowheads="1"/>
            </p:cNvSpPr>
            <p:nvPr/>
          </p:nvSpPr>
          <p:spPr bwMode="auto">
            <a:xfrm>
              <a:off x="4608" y="2543"/>
              <a:ext cx="4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6900" name="Line 10"/>
            <p:cNvSpPr>
              <a:spLocks noChangeShapeType="1"/>
            </p:cNvSpPr>
            <p:nvPr/>
          </p:nvSpPr>
          <p:spPr bwMode="auto">
            <a:xfrm flipH="1">
              <a:off x="624" y="2352"/>
              <a:ext cx="12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901" name="Line 11"/>
            <p:cNvSpPr>
              <a:spLocks noChangeShapeType="1"/>
            </p:cNvSpPr>
            <p:nvPr/>
          </p:nvSpPr>
          <p:spPr bwMode="auto">
            <a:xfrm>
              <a:off x="1968" y="2352"/>
              <a:ext cx="100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902" name="Line 12"/>
            <p:cNvSpPr>
              <a:spLocks noChangeShapeType="1"/>
            </p:cNvSpPr>
            <p:nvPr/>
          </p:nvSpPr>
          <p:spPr bwMode="auto">
            <a:xfrm>
              <a:off x="2016" y="2352"/>
              <a:ext cx="192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903" name="Line 13"/>
            <p:cNvSpPr>
              <a:spLocks noChangeShapeType="1"/>
            </p:cNvSpPr>
            <p:nvPr/>
          </p:nvSpPr>
          <p:spPr bwMode="auto">
            <a:xfrm>
              <a:off x="2064" y="2352"/>
              <a:ext cx="25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6870" name="Group 14"/>
          <p:cNvGrpSpPr>
            <a:grpSpLocks/>
          </p:cNvGrpSpPr>
          <p:nvPr/>
        </p:nvGrpSpPr>
        <p:grpSpPr bwMode="auto">
          <a:xfrm>
            <a:off x="533400" y="4419600"/>
            <a:ext cx="3494088" cy="762000"/>
            <a:chOff x="336" y="2784"/>
            <a:chExt cx="2201" cy="480"/>
          </a:xfrm>
        </p:grpSpPr>
        <p:sp>
          <p:nvSpPr>
            <p:cNvPr id="36890" name="Text Box 15"/>
            <p:cNvSpPr txBox="1">
              <a:spLocks noChangeArrowheads="1"/>
            </p:cNvSpPr>
            <p:nvPr/>
          </p:nvSpPr>
          <p:spPr bwMode="auto">
            <a:xfrm>
              <a:off x="336" y="2976"/>
              <a:ext cx="7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AB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(CD)</a:t>
              </a:r>
            </a:p>
          </p:txBody>
        </p:sp>
        <p:sp>
          <p:nvSpPr>
            <p:cNvPr id="36891" name="Text Box 16"/>
            <p:cNvSpPr txBox="1">
              <a:spLocks noChangeArrowheads="1"/>
            </p:cNvSpPr>
            <p:nvPr/>
          </p:nvSpPr>
          <p:spPr bwMode="auto">
            <a:xfrm>
              <a:off x="1248" y="2976"/>
              <a:ext cx="6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AC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(D)</a:t>
              </a:r>
            </a:p>
          </p:txBody>
        </p:sp>
        <p:sp>
          <p:nvSpPr>
            <p:cNvPr id="36892" name="Text Box 17"/>
            <p:cNvSpPr txBox="1">
              <a:spLocks noChangeArrowheads="1"/>
            </p:cNvSpPr>
            <p:nvPr/>
          </p:nvSpPr>
          <p:spPr bwMode="auto">
            <a:xfrm>
              <a:off x="1968" y="2976"/>
              <a:ext cx="5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6893" name="Line 18"/>
            <p:cNvSpPr>
              <a:spLocks noChangeShapeType="1"/>
            </p:cNvSpPr>
            <p:nvPr/>
          </p:nvSpPr>
          <p:spPr bwMode="auto">
            <a:xfrm flipH="1">
              <a:off x="480" y="278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894" name="Line 19"/>
            <p:cNvSpPr>
              <a:spLocks noChangeShapeType="1"/>
            </p:cNvSpPr>
            <p:nvPr/>
          </p:nvSpPr>
          <p:spPr bwMode="auto">
            <a:xfrm>
              <a:off x="624" y="2784"/>
              <a:ext cx="76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895" name="Line 20"/>
            <p:cNvSpPr>
              <a:spLocks noChangeShapeType="1"/>
            </p:cNvSpPr>
            <p:nvPr/>
          </p:nvSpPr>
          <p:spPr bwMode="auto">
            <a:xfrm>
              <a:off x="624" y="2784"/>
              <a:ext cx="15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6871" name="Group 21"/>
          <p:cNvGrpSpPr>
            <a:grpSpLocks/>
          </p:cNvGrpSpPr>
          <p:nvPr/>
        </p:nvGrpSpPr>
        <p:grpSpPr bwMode="auto">
          <a:xfrm>
            <a:off x="4191000" y="4343400"/>
            <a:ext cx="2043113" cy="838200"/>
            <a:chOff x="2640" y="2736"/>
            <a:chExt cx="1287" cy="528"/>
          </a:xfrm>
        </p:grpSpPr>
        <p:sp>
          <p:nvSpPr>
            <p:cNvPr id="36886" name="Text Box 22"/>
            <p:cNvSpPr txBox="1">
              <a:spLocks noChangeArrowheads="1"/>
            </p:cNvSpPr>
            <p:nvPr/>
          </p:nvSpPr>
          <p:spPr bwMode="auto">
            <a:xfrm>
              <a:off x="2640" y="2976"/>
              <a:ext cx="6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BC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(D)</a:t>
              </a:r>
            </a:p>
          </p:txBody>
        </p:sp>
        <p:sp>
          <p:nvSpPr>
            <p:cNvPr id="36887" name="Text Box 23"/>
            <p:cNvSpPr txBox="1">
              <a:spLocks noChangeArrowheads="1"/>
            </p:cNvSpPr>
            <p:nvPr/>
          </p:nvSpPr>
          <p:spPr bwMode="auto">
            <a:xfrm>
              <a:off x="3360" y="2976"/>
              <a:ext cx="56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BD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6888" name="Line 24"/>
            <p:cNvSpPr>
              <a:spLocks noChangeShapeType="1"/>
            </p:cNvSpPr>
            <p:nvPr/>
          </p:nvSpPr>
          <p:spPr bwMode="auto">
            <a:xfrm flipH="1">
              <a:off x="2832" y="2736"/>
              <a:ext cx="1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889" name="Line 25"/>
            <p:cNvSpPr>
              <a:spLocks noChangeShapeType="1"/>
            </p:cNvSpPr>
            <p:nvPr/>
          </p:nvSpPr>
          <p:spPr bwMode="auto">
            <a:xfrm>
              <a:off x="3024" y="2784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6872" name="Group 26"/>
          <p:cNvGrpSpPr>
            <a:grpSpLocks/>
          </p:cNvGrpSpPr>
          <p:nvPr/>
        </p:nvGrpSpPr>
        <p:grpSpPr bwMode="auto">
          <a:xfrm>
            <a:off x="6400800" y="4419600"/>
            <a:ext cx="1055688" cy="762000"/>
            <a:chOff x="4032" y="2784"/>
            <a:chExt cx="665" cy="480"/>
          </a:xfrm>
        </p:grpSpPr>
        <p:sp>
          <p:nvSpPr>
            <p:cNvPr id="36884" name="Text Box 27"/>
            <p:cNvSpPr txBox="1">
              <a:spLocks noChangeArrowheads="1"/>
            </p:cNvSpPr>
            <p:nvPr/>
          </p:nvSpPr>
          <p:spPr bwMode="auto">
            <a:xfrm>
              <a:off x="4128" y="2976"/>
              <a:ext cx="5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CD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6885" name="Line 28"/>
            <p:cNvSpPr>
              <a:spLocks noChangeShapeType="1"/>
            </p:cNvSpPr>
            <p:nvPr/>
          </p:nvSpPr>
          <p:spPr bwMode="auto">
            <a:xfrm>
              <a:off x="4032" y="2784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6873" name="Group 29"/>
          <p:cNvGrpSpPr>
            <a:grpSpLocks/>
          </p:cNvGrpSpPr>
          <p:nvPr/>
        </p:nvGrpSpPr>
        <p:grpSpPr bwMode="auto">
          <a:xfrm>
            <a:off x="533400" y="5105400"/>
            <a:ext cx="4816475" cy="1447800"/>
            <a:chOff x="336" y="3216"/>
            <a:chExt cx="3034" cy="912"/>
          </a:xfrm>
        </p:grpSpPr>
        <p:sp>
          <p:nvSpPr>
            <p:cNvPr id="36874" name="Text Box 30"/>
            <p:cNvSpPr txBox="1">
              <a:spLocks noChangeArrowheads="1"/>
            </p:cNvSpPr>
            <p:nvPr/>
          </p:nvSpPr>
          <p:spPr bwMode="auto">
            <a:xfrm>
              <a:off x="336" y="3408"/>
              <a:ext cx="7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ABC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(C)</a:t>
              </a:r>
            </a:p>
          </p:txBody>
        </p:sp>
        <p:sp>
          <p:nvSpPr>
            <p:cNvPr id="36875" name="Text Box 31"/>
            <p:cNvSpPr txBox="1">
              <a:spLocks noChangeArrowheads="1"/>
            </p:cNvSpPr>
            <p:nvPr/>
          </p:nvSpPr>
          <p:spPr bwMode="auto">
            <a:xfrm>
              <a:off x="336" y="3840"/>
              <a:ext cx="7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ABCD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6876" name="Text Box 32"/>
            <p:cNvSpPr txBox="1">
              <a:spLocks noChangeArrowheads="1"/>
            </p:cNvSpPr>
            <p:nvPr/>
          </p:nvSpPr>
          <p:spPr bwMode="auto">
            <a:xfrm>
              <a:off x="1104" y="3408"/>
              <a:ext cx="6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ABD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6877" name="Text Box 33"/>
            <p:cNvSpPr txBox="1">
              <a:spLocks noChangeArrowheads="1"/>
            </p:cNvSpPr>
            <p:nvPr/>
          </p:nvSpPr>
          <p:spPr bwMode="auto">
            <a:xfrm>
              <a:off x="1776" y="3408"/>
              <a:ext cx="6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ACD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6878" name="Text Box 34"/>
            <p:cNvSpPr txBox="1">
              <a:spLocks noChangeArrowheads="1"/>
            </p:cNvSpPr>
            <p:nvPr/>
          </p:nvSpPr>
          <p:spPr bwMode="auto">
            <a:xfrm>
              <a:off x="2688" y="3408"/>
              <a:ext cx="6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zh-CN" sz="2400">
                  <a:latin typeface="Tahoma" panose="020B0604030504040204" pitchFamily="34" charset="0"/>
                  <a:sym typeface="Symbol" panose="05050102010706020507" pitchFamily="18" charset="2"/>
                </a:rPr>
                <a:t>BCD </a:t>
              </a:r>
              <a:r>
                <a:rPr lang="en-US" altLang="zh-CN" sz="2400">
                  <a:solidFill>
                    <a:schemeClr val="accent1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()</a:t>
              </a:r>
            </a:p>
          </p:txBody>
        </p:sp>
        <p:sp>
          <p:nvSpPr>
            <p:cNvPr id="36879" name="Line 35"/>
            <p:cNvSpPr>
              <a:spLocks noChangeShapeType="1"/>
            </p:cNvSpPr>
            <p:nvPr/>
          </p:nvSpPr>
          <p:spPr bwMode="auto">
            <a:xfrm>
              <a:off x="528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880" name="Line 36"/>
            <p:cNvSpPr>
              <a:spLocks noChangeShapeType="1"/>
            </p:cNvSpPr>
            <p:nvPr/>
          </p:nvSpPr>
          <p:spPr bwMode="auto">
            <a:xfrm>
              <a:off x="528" y="3264"/>
              <a:ext cx="76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881" name="Line 37"/>
            <p:cNvSpPr>
              <a:spLocks noChangeShapeType="1"/>
            </p:cNvSpPr>
            <p:nvPr/>
          </p:nvSpPr>
          <p:spPr bwMode="auto">
            <a:xfrm>
              <a:off x="1488" y="3216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882" name="Line 38"/>
            <p:cNvSpPr>
              <a:spLocks noChangeShapeType="1"/>
            </p:cNvSpPr>
            <p:nvPr/>
          </p:nvSpPr>
          <p:spPr bwMode="auto">
            <a:xfrm>
              <a:off x="2832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883" name="Line 39"/>
            <p:cNvSpPr>
              <a:spLocks noChangeShapeType="1"/>
            </p:cNvSpPr>
            <p:nvPr/>
          </p:nvSpPr>
          <p:spPr bwMode="auto">
            <a:xfrm>
              <a:off x="576" y="364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444352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Closed patterns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92100" indent="-292100"/>
            <a:r>
              <a:rPr lang="en-US" altLang="en-US" sz="2400" smtClean="0"/>
              <a:t>An itemset is closed if none of its immediate supersets has the same support as the itemset</a:t>
            </a:r>
          </a:p>
          <a:p>
            <a:pPr marL="292100" indent="-292100">
              <a:buFont typeface="Wingdings" panose="05000000000000000000" pitchFamily="2" charset="2"/>
              <a:buNone/>
            </a:pPr>
            <a:endParaRPr lang="en-US" altLang="en-US" sz="2000" smtClean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>
            <p:ph sz="half" idx="4294967295"/>
          </p:nvPr>
        </p:nvGraphicFramePr>
        <p:xfrm>
          <a:off x="879475" y="2998788"/>
          <a:ext cx="2009775" cy="155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38" name="Worksheet" r:id="rId4" imgW="1988871" imgH="1744914" progId="Excel.Sheet.8">
                  <p:embed/>
                </p:oleObj>
              </mc:Choice>
              <mc:Fallback>
                <p:oleObj name="Worksheet" r:id="rId4" imgW="1988871" imgH="174491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475" y="2998788"/>
                        <a:ext cx="2009775" cy="155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>
            <p:ph sz="half" idx="4294967295"/>
          </p:nvPr>
        </p:nvGraphicFramePr>
        <p:xfrm>
          <a:off x="3970338" y="2600325"/>
          <a:ext cx="2236787" cy="285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39" name="Worksheet" r:id="rId6" imgW="2209698" imgH="3192747" progId="Excel.Sheet.8">
                  <p:embed/>
                </p:oleObj>
              </mc:Choice>
              <mc:Fallback>
                <p:oleObj name="Worksheet" r:id="rId6" imgW="2209698" imgH="319274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0338" y="2600325"/>
                        <a:ext cx="2236787" cy="285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6583363" y="3065463"/>
          <a:ext cx="2085975" cy="152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40" name="Worksheet" r:id="rId8" imgW="2542680" imgH="2103840" progId="Excel.Sheet.8">
                  <p:embed/>
                </p:oleObj>
              </mc:Choice>
              <mc:Fallback>
                <p:oleObj name="Worksheet" r:id="rId8" imgW="2542680" imgH="210384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3363" y="3065463"/>
                        <a:ext cx="2085975" cy="152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554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31838"/>
          </a:xfrm>
        </p:spPr>
        <p:txBody>
          <a:bodyPr/>
          <a:lstStyle/>
          <a:p>
            <a:r>
              <a:rPr lang="en-US" altLang="en-US" sz="4000" smtClean="0"/>
              <a:t>Maximal vs Closed Itemsets</a:t>
            </a: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381000" y="1600200"/>
          <a:ext cx="1600200" cy="220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62" name="Worksheet" r:id="rId4" imgW="1638000" imgH="1974240" progId="Excel.Sheet.8">
                  <p:embed/>
                </p:oleObj>
              </mc:Choice>
              <mc:Fallback>
                <p:oleObj name="Worksheet" r:id="rId4" imgW="1638000" imgH="197424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00200"/>
                        <a:ext cx="1600200" cy="220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828800" y="1066800"/>
          <a:ext cx="7229475" cy="528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63" name="VISIO" r:id="rId6" imgW="10116360" imgH="7404120" progId="">
                  <p:embed/>
                </p:oleObj>
              </mc:Choice>
              <mc:Fallback>
                <p:oleObj name="VISIO" r:id="rId6" imgW="10116360" imgH="74041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066800"/>
                        <a:ext cx="7229475" cy="528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162800" y="990600"/>
            <a:ext cx="152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400" b="1">
                <a:latin typeface="Arial" panose="020B0604020202020204" pitchFamily="34" charset="0"/>
              </a:rPr>
              <a:t>Transaction Ids</a:t>
            </a: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flipH="1">
            <a:off x="6400800" y="12954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H="1">
            <a:off x="7772400" y="1371600"/>
            <a:ext cx="762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219200" y="5715000"/>
            <a:ext cx="1752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400" b="1">
                <a:latin typeface="Arial" panose="020B0604020202020204" pitchFamily="34" charset="0"/>
              </a:rPr>
              <a:t>Not supported by any transactions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2819400" y="6019800"/>
            <a:ext cx="2286000" cy="7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2819400" y="5486400"/>
            <a:ext cx="152400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2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458200" cy="5794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Maximal vs Closed Frequent Itemsets</a:t>
            </a: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228600" y="1066800"/>
          <a:ext cx="70866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86" name="VISIO" r:id="rId4" imgW="10164960" imgH="7378560" progId="">
                  <p:embed/>
                </p:oleObj>
              </mc:Choice>
              <mc:Fallback>
                <p:oleObj name="VISIO" r:id="rId4" imgW="10164960" imgH="73785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066800"/>
                        <a:ext cx="70866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81000" y="1066800"/>
            <a:ext cx="2286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400" b="1">
                <a:latin typeface="Arial" panose="020B0604020202020204" pitchFamily="34" charset="0"/>
              </a:rPr>
              <a:t>Minimum support = 2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7010400" y="5105400"/>
            <a:ext cx="152400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400" b="1">
                <a:latin typeface="Arial" panose="020B0604020202020204" pitchFamily="34" charset="0"/>
              </a:rPr>
              <a:t># Closed = 9</a:t>
            </a:r>
          </a:p>
          <a:p>
            <a:r>
              <a:rPr lang="en-US" altLang="en-US" sz="1400" b="1">
                <a:latin typeface="Arial" panose="020B0604020202020204" pitchFamily="34" charset="0"/>
              </a:rPr>
              <a:t># Maximal = 4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543800" y="1905000"/>
            <a:ext cx="12192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400" b="1">
                <a:latin typeface="Arial" panose="020B0604020202020204" pitchFamily="34" charset="0"/>
              </a:rPr>
              <a:t>Closed and maximal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H="1">
            <a:off x="6477000" y="2209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7239000" y="2209800"/>
            <a:ext cx="304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4876800" y="13716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486400" y="990600"/>
            <a:ext cx="12192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400" b="1">
                <a:latin typeface="Arial" panose="020B0604020202020204" pitchFamily="34" charset="0"/>
              </a:rPr>
              <a:t>Closed but not maximal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3962400" y="1219200"/>
            <a:ext cx="1524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5715000" y="1447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59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Reducing the collection of </a:t>
            </a:r>
            <a:r>
              <a:rPr lang="en-US" dirty="0" err="1" smtClean="0"/>
              <a:t>itemsets</a:t>
            </a:r>
            <a:r>
              <a:rPr lang="en-US" dirty="0" smtClean="0"/>
              <a:t>: alternative representations and combinatorial problems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2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Why are closed patterns interesting?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400" b="1" dirty="0" smtClean="0">
                <a:solidFill>
                  <a:schemeClr val="accent1"/>
                </a:solidFill>
              </a:rPr>
              <a:t>s({A,B}) = s(A), </a:t>
            </a:r>
            <a:r>
              <a:rPr lang="en-US" sz="3400" dirty="0" smtClean="0"/>
              <a:t>i.e., </a:t>
            </a:r>
            <a:r>
              <a:rPr lang="en-US" sz="3400" b="1" dirty="0" smtClean="0">
                <a:solidFill>
                  <a:schemeClr val="accent1"/>
                </a:solidFill>
              </a:rPr>
              <a:t>conf({A}</a:t>
            </a:r>
            <a:r>
              <a:rPr lang="en-US" sz="3400" b="1" dirty="0" smtClean="0">
                <a:solidFill>
                  <a:schemeClr val="accent1"/>
                </a:solidFill>
                <a:sym typeface="Wingdings" pitchFamily="2" charset="2"/>
              </a:rPr>
              <a:t>{B}</a:t>
            </a:r>
            <a:r>
              <a:rPr lang="en-US" sz="3400" b="1" dirty="0" smtClean="0">
                <a:solidFill>
                  <a:schemeClr val="accent1"/>
                </a:solidFill>
              </a:rPr>
              <a:t>) = 1</a:t>
            </a:r>
          </a:p>
          <a:p>
            <a:pPr fontAlgn="auto">
              <a:spcAft>
                <a:spcPts val="0"/>
              </a:spcAft>
              <a:defRPr/>
            </a:pPr>
            <a:endParaRPr lang="en-US" sz="34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3400" dirty="0" smtClean="0"/>
              <a:t>We can infer that for every </a:t>
            </a:r>
            <a:r>
              <a:rPr lang="en-US" sz="3400" dirty="0" err="1" smtClean="0"/>
              <a:t>itemset</a:t>
            </a:r>
            <a:r>
              <a:rPr lang="en-US" sz="3400" dirty="0" smtClean="0"/>
              <a:t> </a:t>
            </a:r>
            <a:r>
              <a:rPr lang="en-US" sz="3400" b="1" dirty="0" smtClean="0">
                <a:solidFill>
                  <a:schemeClr val="accent1"/>
                </a:solidFill>
              </a:rPr>
              <a:t>X , 	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400" b="1" dirty="0" smtClean="0">
                <a:solidFill>
                  <a:schemeClr val="accent1"/>
                </a:solidFill>
              </a:rPr>
              <a:t>	s(A U {X}) =  s({A,B} U X)</a:t>
            </a:r>
          </a:p>
          <a:p>
            <a:pPr fontAlgn="auto">
              <a:spcAft>
                <a:spcPts val="0"/>
              </a:spcAft>
              <a:defRPr/>
            </a:pPr>
            <a:endParaRPr lang="en-US" sz="34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3400" b="1" dirty="0" smtClean="0">
                <a:solidFill>
                  <a:srgbClr val="FF0000"/>
                </a:solidFill>
              </a:rPr>
              <a:t>No need to count the frequencies of sets </a:t>
            </a:r>
            <a:r>
              <a:rPr lang="en-US" sz="3400" b="1" dirty="0" smtClean="0">
                <a:solidFill>
                  <a:schemeClr val="accent1"/>
                </a:solidFill>
              </a:rPr>
              <a:t>X </a:t>
            </a:r>
            <a:r>
              <a:rPr lang="en-US" sz="2900" b="1" dirty="0" smtClean="0">
                <a:solidFill>
                  <a:schemeClr val="accent1"/>
                </a:solidFill>
              </a:rPr>
              <a:t>U</a:t>
            </a:r>
            <a:r>
              <a:rPr lang="en-US" sz="3400" b="1" dirty="0" smtClean="0">
                <a:solidFill>
                  <a:schemeClr val="accent1"/>
                </a:solidFill>
              </a:rPr>
              <a:t> {A,B} </a:t>
            </a:r>
            <a:r>
              <a:rPr lang="en-US" sz="3400" b="1" dirty="0" smtClean="0">
                <a:solidFill>
                  <a:srgbClr val="FF0000"/>
                </a:solidFill>
              </a:rPr>
              <a:t>from the database!</a:t>
            </a:r>
          </a:p>
          <a:p>
            <a:pPr fontAlgn="auto">
              <a:spcAft>
                <a:spcPts val="0"/>
              </a:spcAft>
              <a:defRPr/>
            </a:pPr>
            <a:endParaRPr lang="en-US" sz="34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3400" dirty="0" smtClean="0"/>
              <a:t>If there are lots of rules with confidence </a:t>
            </a:r>
            <a:r>
              <a:rPr lang="en-US" sz="3400" b="1" dirty="0" smtClean="0">
                <a:solidFill>
                  <a:srgbClr val="0070C0"/>
                </a:solidFill>
              </a:rPr>
              <a:t>1</a:t>
            </a:r>
            <a:r>
              <a:rPr lang="en-US" sz="3400" dirty="0" smtClean="0"/>
              <a:t>, then a significant amount of work can be saved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Very useful if there are strong correlations between the items and when the transactions in the database are similar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640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Why closed patterns are interesting?</a:t>
            </a:r>
            <a:endParaRPr lang="en-US" dirty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Closed patterns and their frequencies alone are sufficient representation for all the frequencies of all frequent patterns</a:t>
            </a:r>
          </a:p>
          <a:p>
            <a:endParaRPr lang="en-US" altLang="en-US" smtClean="0"/>
          </a:p>
          <a:p>
            <a:r>
              <a:rPr lang="en-US" altLang="en-US" b="1" smtClean="0">
                <a:solidFill>
                  <a:srgbClr val="FF0000"/>
                </a:solidFill>
              </a:rPr>
              <a:t>Proof: </a:t>
            </a:r>
            <a:r>
              <a:rPr lang="en-US" altLang="en-US" smtClean="0"/>
              <a:t>Assume a frequent itemset </a:t>
            </a:r>
            <a:r>
              <a:rPr lang="en-US" altLang="en-US" b="1" smtClean="0">
                <a:solidFill>
                  <a:srgbClr val="0070C0"/>
                </a:solidFill>
              </a:rPr>
              <a:t>X</a:t>
            </a:r>
            <a:r>
              <a:rPr lang="en-US" altLang="en-US" smtClean="0"/>
              <a:t>:</a:t>
            </a:r>
          </a:p>
          <a:p>
            <a:pPr lvl="1"/>
            <a:r>
              <a:rPr lang="en-US" altLang="en-US" b="1" smtClean="0">
                <a:solidFill>
                  <a:srgbClr val="0070C0"/>
                </a:solidFill>
              </a:rPr>
              <a:t>X</a:t>
            </a:r>
            <a:r>
              <a:rPr lang="en-US" altLang="en-US" smtClean="0"/>
              <a:t> is closed </a:t>
            </a:r>
            <a:r>
              <a:rPr lang="en-US" altLang="en-US" b="1" smtClean="0">
                <a:solidFill>
                  <a:srgbClr val="0070C0"/>
                </a:solidFill>
                <a:sym typeface="Wingdings" panose="05000000000000000000" pitchFamily="2" charset="2"/>
              </a:rPr>
              <a:t> s(X) </a:t>
            </a:r>
            <a:r>
              <a:rPr lang="en-US" altLang="en-US" smtClean="0">
                <a:sym typeface="Wingdings" panose="05000000000000000000" pitchFamily="2" charset="2"/>
              </a:rPr>
              <a:t>is known </a:t>
            </a:r>
          </a:p>
          <a:p>
            <a:pPr lvl="1"/>
            <a:r>
              <a:rPr lang="en-US" altLang="en-US" b="1" smtClean="0">
                <a:solidFill>
                  <a:srgbClr val="0070C0"/>
                </a:solidFill>
                <a:sym typeface="Wingdings" panose="05000000000000000000" pitchFamily="2" charset="2"/>
              </a:rPr>
              <a:t>X </a:t>
            </a:r>
            <a:r>
              <a:rPr lang="en-US" altLang="en-US" smtClean="0">
                <a:sym typeface="Wingdings" panose="05000000000000000000" pitchFamily="2" charset="2"/>
              </a:rPr>
              <a:t>is not closed </a:t>
            </a:r>
            <a:r>
              <a:rPr lang="en-US" altLang="en-US" b="1" smtClean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r>
              <a:rPr lang="en-US" altLang="en-US" smtClean="0">
                <a:sym typeface="Wingdings" panose="05000000000000000000" pitchFamily="2" charset="2"/>
              </a:rPr>
              <a:t>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sym typeface="Wingdings" panose="05000000000000000000" pitchFamily="2" charset="2"/>
              </a:rPr>
              <a:t>	</a:t>
            </a:r>
            <a:r>
              <a:rPr lang="en-US" altLang="en-US" b="1" smtClean="0">
                <a:solidFill>
                  <a:srgbClr val="0070C0"/>
                </a:solidFill>
                <a:sym typeface="Wingdings" panose="05000000000000000000" pitchFamily="2" charset="2"/>
              </a:rPr>
              <a:t>s(X) = max {s(Y) | Y is closed and X subset of Y}</a:t>
            </a:r>
            <a:endParaRPr lang="en-US" altLang="en-US" b="1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59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Maximal vs Closed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Knowing all maximal patterns (and their frequencies) allows us to reconstruct the set of frequent patterns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Knowing all closed patterns and their frequencies allows us to reconstruct the set of all frequent patterns and their frequencies</a:t>
            </a:r>
            <a:endParaRPr lang="en-US" dirty="0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4648200" y="1979613"/>
          <a:ext cx="4038600" cy="376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10" name="Visio" r:id="rId3" imgW="6603848" imgH="6157987" progId="">
                  <p:embed/>
                </p:oleObj>
              </mc:Choice>
              <mc:Fallback>
                <p:oleObj name="Visio" r:id="rId3" imgW="6603848" imgH="6157987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979613"/>
                        <a:ext cx="4038600" cy="3767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426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956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 more algorithmic approach to reducing the collection of frequent </a:t>
            </a:r>
            <a:r>
              <a:rPr lang="en-US" dirty="0" err="1" smtClean="0"/>
              <a:t>itemsets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23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Prototype problems: Covering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Setting: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Universe of </a:t>
            </a:r>
            <a:r>
              <a:rPr lang="en-US" dirty="0" smtClean="0">
                <a:solidFill>
                  <a:schemeClr val="accent1"/>
                </a:solidFill>
              </a:rPr>
              <a:t>N</a:t>
            </a:r>
            <a:r>
              <a:rPr lang="en-US" dirty="0" smtClean="0"/>
              <a:t> elements </a:t>
            </a:r>
            <a:r>
              <a:rPr lang="en-US" dirty="0" smtClean="0">
                <a:solidFill>
                  <a:schemeClr val="accent1"/>
                </a:solidFill>
              </a:rPr>
              <a:t>U = {U</a:t>
            </a:r>
            <a:r>
              <a:rPr lang="en-US" baseline="-25000" dirty="0" smtClean="0">
                <a:solidFill>
                  <a:schemeClr val="accent1"/>
                </a:solidFill>
              </a:rPr>
              <a:t>1</a:t>
            </a:r>
            <a:r>
              <a:rPr lang="en-US" dirty="0" smtClean="0">
                <a:solidFill>
                  <a:schemeClr val="accent1"/>
                </a:solidFill>
              </a:rPr>
              <a:t>,…,U</a:t>
            </a:r>
            <a:r>
              <a:rPr lang="en-US" baseline="-25000" dirty="0" smtClean="0">
                <a:solidFill>
                  <a:schemeClr val="accent1"/>
                </a:solidFill>
              </a:rPr>
              <a:t>N</a:t>
            </a:r>
            <a:r>
              <a:rPr lang="en-US" dirty="0" smtClean="0">
                <a:solidFill>
                  <a:schemeClr val="accent1"/>
                </a:solidFill>
              </a:rPr>
              <a:t>}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A set of </a:t>
            </a:r>
            <a:r>
              <a:rPr lang="en-US" dirty="0" smtClean="0">
                <a:solidFill>
                  <a:schemeClr val="accent1"/>
                </a:solidFill>
              </a:rPr>
              <a:t>n</a:t>
            </a:r>
            <a:r>
              <a:rPr lang="en-US" dirty="0" smtClean="0"/>
              <a:t> sets </a:t>
            </a:r>
            <a:r>
              <a:rPr lang="en-US" dirty="0" smtClean="0">
                <a:solidFill>
                  <a:schemeClr val="accent1"/>
                </a:solidFill>
              </a:rPr>
              <a:t>S = {s</a:t>
            </a:r>
            <a:r>
              <a:rPr lang="en-US" baseline="-25000" dirty="0" smtClean="0">
                <a:solidFill>
                  <a:schemeClr val="accent1"/>
                </a:solidFill>
              </a:rPr>
              <a:t>1</a:t>
            </a:r>
            <a:r>
              <a:rPr lang="en-US" dirty="0" smtClean="0">
                <a:solidFill>
                  <a:schemeClr val="accent1"/>
                </a:solidFill>
              </a:rPr>
              <a:t>,…,</a:t>
            </a:r>
            <a:r>
              <a:rPr lang="en-US" dirty="0" err="1" smtClean="0">
                <a:solidFill>
                  <a:schemeClr val="accent1"/>
                </a:solidFill>
              </a:rPr>
              <a:t>s</a:t>
            </a:r>
            <a:r>
              <a:rPr lang="en-US" baseline="-25000" dirty="0" err="1" smtClean="0">
                <a:solidFill>
                  <a:schemeClr val="accent1"/>
                </a:solidFill>
              </a:rPr>
              <a:t>n</a:t>
            </a:r>
            <a:r>
              <a:rPr lang="en-US" dirty="0" smtClean="0">
                <a:solidFill>
                  <a:schemeClr val="accent1"/>
                </a:solidFill>
              </a:rPr>
              <a:t>}</a:t>
            </a:r>
            <a:endParaRPr lang="en-US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Find a collection </a:t>
            </a:r>
            <a:r>
              <a:rPr lang="en-US" dirty="0" smtClean="0">
                <a:solidFill>
                  <a:schemeClr val="accent1"/>
                </a:solidFill>
              </a:rPr>
              <a:t>C </a:t>
            </a:r>
            <a:r>
              <a:rPr lang="en-US" dirty="0" smtClean="0"/>
              <a:t>of sets in </a:t>
            </a:r>
            <a:r>
              <a:rPr lang="en-US" dirty="0" smtClean="0">
                <a:solidFill>
                  <a:schemeClr val="accent1"/>
                </a:solidFill>
              </a:rPr>
              <a:t>S (C subset of S) </a:t>
            </a:r>
            <a:r>
              <a:rPr lang="en-US" dirty="0" smtClean="0"/>
              <a:t>such that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sz="3200" dirty="0" err="1" smtClean="0">
                <a:solidFill>
                  <a:schemeClr val="accent1"/>
                </a:solidFill>
              </a:rPr>
              <a:t>U</a:t>
            </a:r>
            <a:r>
              <a:rPr lang="en-US" sz="3200" baseline="-25000" dirty="0" err="1" smtClean="0">
                <a:solidFill>
                  <a:schemeClr val="accent1"/>
                </a:solidFill>
              </a:rPr>
              <a:t>c</a:t>
            </a:r>
            <a:r>
              <a:rPr lang="az-Cyrl-AZ" sz="3200" baseline="-25000" dirty="0" smtClean="0">
                <a:solidFill>
                  <a:schemeClr val="accent1"/>
                </a:solidFill>
              </a:rPr>
              <a:t>є</a:t>
            </a:r>
            <a:r>
              <a:rPr lang="en-US" sz="3200" baseline="-25000" dirty="0" smtClean="0">
                <a:solidFill>
                  <a:schemeClr val="accent1"/>
                </a:solidFill>
              </a:rPr>
              <a:t>C</a:t>
            </a:r>
            <a:r>
              <a:rPr lang="en-US" dirty="0" smtClean="0">
                <a:solidFill>
                  <a:schemeClr val="accent1"/>
                </a:solidFill>
              </a:rPr>
              <a:t>c</a:t>
            </a:r>
            <a:r>
              <a:rPr lang="en-US" baseline="-25000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contains many elements from </a:t>
            </a:r>
            <a:r>
              <a:rPr lang="en-US" dirty="0" smtClean="0">
                <a:solidFill>
                  <a:schemeClr val="accent1"/>
                </a:solidFill>
              </a:rPr>
              <a:t>U</a:t>
            </a: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/>
                </a:solidFill>
              </a:rPr>
              <a:t>U:</a:t>
            </a:r>
            <a:r>
              <a:rPr lang="en-US" dirty="0" smtClean="0"/>
              <a:t> set of documents in a collection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1"/>
                </a:solidFill>
              </a:rPr>
              <a:t>s</a:t>
            </a:r>
            <a:r>
              <a:rPr lang="en-US" baseline="-25000" dirty="0" err="1" smtClean="0">
                <a:solidFill>
                  <a:schemeClr val="accent1"/>
                </a:solidFill>
              </a:rPr>
              <a:t>i</a:t>
            </a:r>
            <a:r>
              <a:rPr lang="en-US" dirty="0" smtClean="0">
                <a:solidFill>
                  <a:schemeClr val="accent1"/>
                </a:solidFill>
              </a:rPr>
              <a:t>:</a:t>
            </a:r>
            <a:r>
              <a:rPr lang="en-US" dirty="0" smtClean="0"/>
              <a:t> set of documents that contain term </a:t>
            </a:r>
            <a:r>
              <a:rPr lang="en-US" dirty="0" err="1" smtClean="0">
                <a:solidFill>
                  <a:schemeClr val="accent1"/>
                </a:solidFill>
              </a:rPr>
              <a:t>t</a:t>
            </a:r>
            <a:r>
              <a:rPr lang="en-US" baseline="-25000" dirty="0" err="1" smtClean="0">
                <a:solidFill>
                  <a:schemeClr val="accent1"/>
                </a:solidFill>
              </a:rPr>
              <a:t>i</a:t>
            </a:r>
            <a:endParaRPr lang="en-US" baseline="-25000" dirty="0" smtClean="0">
              <a:solidFill>
                <a:schemeClr val="accent1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Find a collection of terms that cover most of the documents </a:t>
            </a:r>
          </a:p>
        </p:txBody>
      </p:sp>
    </p:spTree>
    <p:extLst>
      <p:ext uri="{BB962C8B-B14F-4D97-AF65-F5344CB8AC3E}">
        <p14:creationId xmlns:p14="http://schemas.microsoft.com/office/powerpoint/2010/main" val="264507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Prototype covering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Set cover problem: </a:t>
            </a:r>
            <a:r>
              <a:rPr lang="en-US" dirty="0" smtClean="0"/>
              <a:t>Find a small collection </a:t>
            </a:r>
            <a:r>
              <a:rPr lang="en-US" b="1" dirty="0" smtClean="0">
                <a:solidFill>
                  <a:schemeClr val="accent1"/>
                </a:solidFill>
              </a:rPr>
              <a:t>C</a:t>
            </a:r>
            <a:r>
              <a:rPr lang="en-US" dirty="0" smtClean="0"/>
              <a:t> of sets from </a:t>
            </a:r>
            <a:r>
              <a:rPr lang="en-US" b="1" dirty="0" smtClean="0">
                <a:solidFill>
                  <a:schemeClr val="accent1"/>
                </a:solidFill>
              </a:rPr>
              <a:t>S</a:t>
            </a:r>
            <a:r>
              <a:rPr lang="en-US" dirty="0" smtClean="0"/>
              <a:t>  such that </a:t>
            </a:r>
            <a:r>
              <a:rPr lang="en-US" i="1" dirty="0" smtClean="0"/>
              <a:t>all elements in the universe </a:t>
            </a:r>
            <a:r>
              <a:rPr lang="en-US" b="1" dirty="0" smtClean="0">
                <a:solidFill>
                  <a:schemeClr val="accent1"/>
                </a:solidFill>
              </a:rPr>
              <a:t>U</a:t>
            </a:r>
            <a:r>
              <a:rPr lang="en-US" i="1" dirty="0" smtClean="0"/>
              <a:t> </a:t>
            </a:r>
            <a:r>
              <a:rPr lang="en-US" dirty="0" smtClean="0"/>
              <a:t>are covered by some set in </a:t>
            </a:r>
            <a:r>
              <a:rPr lang="en-US" b="1" dirty="0" smtClean="0">
                <a:solidFill>
                  <a:schemeClr val="accent1"/>
                </a:solidFill>
              </a:rPr>
              <a:t>C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Best collection problem: </a:t>
            </a:r>
            <a:r>
              <a:rPr lang="en-US" dirty="0" smtClean="0"/>
              <a:t>find a collection </a:t>
            </a:r>
            <a:r>
              <a:rPr lang="en-US" b="1" dirty="0" smtClean="0">
                <a:solidFill>
                  <a:schemeClr val="accent1"/>
                </a:solidFill>
              </a:rPr>
              <a:t>C</a:t>
            </a:r>
            <a:r>
              <a:rPr lang="en-US" b="1" dirty="0" smtClean="0"/>
              <a:t> </a:t>
            </a:r>
            <a:r>
              <a:rPr lang="en-US" dirty="0" smtClean="0"/>
              <a:t>of </a:t>
            </a:r>
            <a:r>
              <a:rPr lang="en-US" b="1" dirty="0" smtClean="0">
                <a:solidFill>
                  <a:schemeClr val="accent1"/>
                </a:solidFill>
              </a:rPr>
              <a:t>k</a:t>
            </a:r>
            <a:r>
              <a:rPr lang="en-US" b="1" dirty="0" smtClean="0"/>
              <a:t> </a:t>
            </a:r>
            <a:r>
              <a:rPr lang="en-US" dirty="0" smtClean="0"/>
              <a:t>sets from </a:t>
            </a:r>
            <a:r>
              <a:rPr lang="en-US" b="1" dirty="0" smtClean="0">
                <a:solidFill>
                  <a:schemeClr val="accent1"/>
                </a:solidFill>
              </a:rPr>
              <a:t>S</a:t>
            </a:r>
            <a:r>
              <a:rPr lang="en-US" b="1" dirty="0" smtClean="0"/>
              <a:t> </a:t>
            </a:r>
            <a:r>
              <a:rPr lang="en-US" dirty="0" smtClean="0"/>
              <a:t>such that the collection covers as many elements from the universe </a:t>
            </a:r>
            <a:r>
              <a:rPr lang="en-US" b="1" dirty="0" smtClean="0">
                <a:solidFill>
                  <a:schemeClr val="accent1"/>
                </a:solidFill>
              </a:rPr>
              <a:t>U</a:t>
            </a:r>
            <a:r>
              <a:rPr lang="en-US" b="1" dirty="0" smtClean="0"/>
              <a:t> </a:t>
            </a:r>
            <a:r>
              <a:rPr lang="en-US" dirty="0" smtClean="0"/>
              <a:t>as possible</a:t>
            </a:r>
          </a:p>
          <a:p>
            <a:pPr fontAlgn="auto">
              <a:spcAft>
                <a:spcPts val="0"/>
              </a:spcAft>
              <a:defRPr/>
            </a:pPr>
            <a:endParaRPr lang="en-US" b="1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Both problems are NP-hard</a:t>
            </a:r>
          </a:p>
          <a:p>
            <a:pPr fontAlgn="auto">
              <a:spcAft>
                <a:spcPts val="0"/>
              </a:spcAft>
              <a:defRPr/>
            </a:pPr>
            <a:endParaRPr lang="en-US" b="1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Simple approximation algorithms with provable properties are available and very useful in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2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Set-cover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Universe of </a:t>
            </a:r>
            <a:r>
              <a:rPr lang="en-US" b="1" dirty="0" smtClean="0">
                <a:solidFill>
                  <a:schemeClr val="accent1"/>
                </a:solidFill>
              </a:rPr>
              <a:t>N</a:t>
            </a:r>
            <a:r>
              <a:rPr lang="en-US" dirty="0" smtClean="0"/>
              <a:t> elements </a:t>
            </a:r>
            <a:r>
              <a:rPr lang="en-US" b="1" dirty="0" smtClean="0">
                <a:solidFill>
                  <a:schemeClr val="accent1"/>
                </a:solidFill>
              </a:rPr>
              <a:t>U = {U</a:t>
            </a:r>
            <a:r>
              <a:rPr lang="en-US" b="1" baseline="-25000" dirty="0" smtClean="0">
                <a:solidFill>
                  <a:schemeClr val="accent1"/>
                </a:solidFill>
              </a:rPr>
              <a:t>1</a:t>
            </a:r>
            <a:r>
              <a:rPr lang="en-US" b="1" dirty="0" smtClean="0">
                <a:solidFill>
                  <a:schemeClr val="accent1"/>
                </a:solidFill>
              </a:rPr>
              <a:t>,…,U</a:t>
            </a:r>
            <a:r>
              <a:rPr lang="en-US" b="1" baseline="-25000" dirty="0" smtClean="0">
                <a:solidFill>
                  <a:schemeClr val="accent1"/>
                </a:solidFill>
              </a:rPr>
              <a:t>N</a:t>
            </a:r>
            <a:r>
              <a:rPr lang="en-US" b="1" dirty="0" smtClean="0">
                <a:solidFill>
                  <a:schemeClr val="accent1"/>
                </a:solidFill>
              </a:rPr>
              <a:t>}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 set of </a:t>
            </a:r>
            <a:r>
              <a:rPr lang="en-US" b="1" dirty="0" smtClean="0">
                <a:solidFill>
                  <a:schemeClr val="accent1"/>
                </a:solidFill>
              </a:rPr>
              <a:t>n</a:t>
            </a:r>
            <a:r>
              <a:rPr lang="en-US" dirty="0" smtClean="0"/>
              <a:t> sets </a:t>
            </a:r>
            <a:r>
              <a:rPr lang="en-US" b="1" dirty="0" smtClean="0">
                <a:solidFill>
                  <a:schemeClr val="accent1"/>
                </a:solidFill>
              </a:rPr>
              <a:t>S = {s</a:t>
            </a:r>
            <a:r>
              <a:rPr lang="en-US" b="1" baseline="-25000" dirty="0" smtClean="0">
                <a:solidFill>
                  <a:schemeClr val="accent1"/>
                </a:solidFill>
              </a:rPr>
              <a:t>1</a:t>
            </a:r>
            <a:r>
              <a:rPr lang="en-US" b="1" dirty="0" smtClean="0">
                <a:solidFill>
                  <a:schemeClr val="accent1"/>
                </a:solidFill>
              </a:rPr>
              <a:t>,…,</a:t>
            </a:r>
            <a:r>
              <a:rPr lang="en-US" b="1" dirty="0" err="1" smtClean="0">
                <a:solidFill>
                  <a:schemeClr val="accent1"/>
                </a:solidFill>
              </a:rPr>
              <a:t>s</a:t>
            </a:r>
            <a:r>
              <a:rPr lang="en-US" b="1" baseline="-25000" dirty="0" err="1" smtClean="0">
                <a:solidFill>
                  <a:schemeClr val="accent1"/>
                </a:solidFill>
              </a:rPr>
              <a:t>n</a:t>
            </a:r>
            <a:r>
              <a:rPr lang="en-US" b="1" dirty="0" smtClean="0">
                <a:solidFill>
                  <a:schemeClr val="accent1"/>
                </a:solidFill>
              </a:rPr>
              <a:t>} </a:t>
            </a:r>
            <a:r>
              <a:rPr lang="en-US" dirty="0" smtClean="0"/>
              <a:t>such that </a:t>
            </a:r>
            <a:r>
              <a:rPr lang="en-US" b="1" dirty="0" err="1" smtClean="0">
                <a:solidFill>
                  <a:schemeClr val="accent1"/>
                </a:solidFill>
              </a:rPr>
              <a:t>U</a:t>
            </a:r>
            <a:r>
              <a:rPr lang="en-US" b="1" baseline="-25000" dirty="0" err="1" smtClean="0">
                <a:solidFill>
                  <a:schemeClr val="accent1"/>
                </a:solidFill>
              </a:rPr>
              <a:t>i</a:t>
            </a:r>
            <a:r>
              <a:rPr lang="en-US" b="1" dirty="0" err="1" smtClean="0">
                <a:solidFill>
                  <a:schemeClr val="accent1"/>
                </a:solidFill>
              </a:rPr>
              <a:t>s</a:t>
            </a:r>
            <a:r>
              <a:rPr lang="en-US" b="1" baseline="-25000" dirty="0" err="1" smtClean="0">
                <a:solidFill>
                  <a:schemeClr val="accent1"/>
                </a:solidFill>
              </a:rPr>
              <a:t>i</a:t>
            </a:r>
            <a:r>
              <a:rPr lang="en-US" b="1" baseline="-25000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=U</a:t>
            </a:r>
            <a:endParaRPr lang="en-US" b="1" dirty="0" smtClean="0"/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Question:</a:t>
            </a:r>
            <a:r>
              <a:rPr lang="en-US" dirty="0" smtClean="0"/>
              <a:t> Find the smallest number of sets from </a:t>
            </a:r>
            <a:r>
              <a:rPr lang="en-US" b="1" dirty="0" smtClean="0">
                <a:solidFill>
                  <a:schemeClr val="accent1"/>
                </a:solidFill>
              </a:rPr>
              <a:t>S</a:t>
            </a:r>
            <a:r>
              <a:rPr lang="en-US" dirty="0" smtClean="0"/>
              <a:t> to form collection </a:t>
            </a:r>
            <a:r>
              <a:rPr lang="en-US" b="1" dirty="0" smtClean="0">
                <a:solidFill>
                  <a:schemeClr val="accent1"/>
                </a:solidFill>
              </a:rPr>
              <a:t>C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b="1" dirty="0" smtClean="0">
                <a:solidFill>
                  <a:schemeClr val="accent1"/>
                </a:solidFill>
              </a:rPr>
              <a:t>C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subset of </a:t>
            </a:r>
            <a:r>
              <a:rPr lang="en-US" b="1" dirty="0" smtClean="0">
                <a:solidFill>
                  <a:schemeClr val="accent1"/>
                </a:solidFill>
              </a:rPr>
              <a:t>S</a:t>
            </a:r>
            <a:r>
              <a:rPr lang="en-US" dirty="0" smtClean="0">
                <a:solidFill>
                  <a:schemeClr val="accent1"/>
                </a:solidFill>
              </a:rPr>
              <a:t>) </a:t>
            </a:r>
            <a:r>
              <a:rPr lang="en-US" dirty="0" smtClean="0"/>
              <a:t>such that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</a:rPr>
              <a:t>U</a:t>
            </a:r>
            <a:r>
              <a:rPr lang="en-US" sz="3600" b="1" baseline="-25000" dirty="0" err="1" smtClean="0">
                <a:solidFill>
                  <a:schemeClr val="accent1"/>
                </a:solidFill>
              </a:rPr>
              <a:t>c</a:t>
            </a:r>
            <a:r>
              <a:rPr lang="az-Cyrl-AZ" sz="3600" b="1" baseline="-25000" dirty="0" smtClean="0">
                <a:solidFill>
                  <a:schemeClr val="accent1"/>
                </a:solidFill>
              </a:rPr>
              <a:t>є</a:t>
            </a:r>
            <a:r>
              <a:rPr lang="en-US" sz="3600" b="1" baseline="-25000" dirty="0" smtClean="0">
                <a:solidFill>
                  <a:schemeClr val="accent1"/>
                </a:solidFill>
              </a:rPr>
              <a:t>C</a:t>
            </a:r>
            <a:r>
              <a:rPr lang="en-US" b="1" dirty="0" smtClean="0">
                <a:solidFill>
                  <a:schemeClr val="accent1"/>
                </a:solidFill>
              </a:rPr>
              <a:t>c=U</a:t>
            </a:r>
            <a:r>
              <a:rPr lang="en-US" b="1" baseline="-25000" dirty="0" smtClean="0">
                <a:solidFill>
                  <a:schemeClr val="accent1"/>
                </a:solidFill>
              </a:rPr>
              <a:t> </a:t>
            </a:r>
            <a:endParaRPr lang="en-US" b="1" dirty="0" smtClean="0"/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set-cover problem is </a:t>
            </a:r>
            <a:r>
              <a:rPr lang="en-US" b="1" dirty="0" smtClean="0"/>
              <a:t>NP-hard</a:t>
            </a:r>
            <a:r>
              <a:rPr lang="en-US" dirty="0" smtClean="0"/>
              <a:t> (what does this mean?)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42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Trivial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Try all </a:t>
            </a:r>
            <a:r>
              <a:rPr lang="en-US" dirty="0" err="1" smtClean="0"/>
              <a:t>subcollections</a:t>
            </a:r>
            <a:r>
              <a:rPr lang="en-US" dirty="0" smtClean="0"/>
              <a:t> of </a:t>
            </a:r>
            <a:r>
              <a:rPr lang="en-US" b="1" dirty="0" smtClean="0">
                <a:solidFill>
                  <a:schemeClr val="accent1"/>
                </a:solidFill>
              </a:rPr>
              <a:t>S</a:t>
            </a:r>
          </a:p>
          <a:p>
            <a:pPr fontAlgn="auto">
              <a:spcAft>
                <a:spcPts val="0"/>
              </a:spcAft>
              <a:defRPr/>
            </a:pPr>
            <a:endParaRPr lang="en-US" b="1" dirty="0" smtClean="0">
              <a:solidFill>
                <a:schemeClr val="accent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Select the smallest one that covers all the elements in </a:t>
            </a:r>
            <a:r>
              <a:rPr lang="en-US" b="1" dirty="0" smtClean="0">
                <a:solidFill>
                  <a:schemeClr val="accent1"/>
                </a:solidFill>
              </a:rPr>
              <a:t>U</a:t>
            </a:r>
          </a:p>
          <a:p>
            <a:pPr fontAlgn="auto">
              <a:spcAft>
                <a:spcPts val="0"/>
              </a:spcAft>
              <a:defRPr/>
            </a:pPr>
            <a:endParaRPr lang="en-US" b="1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running time of the trivial algorithm is </a:t>
            </a:r>
            <a:r>
              <a:rPr lang="en-US" b="1" dirty="0" smtClean="0">
                <a:solidFill>
                  <a:schemeClr val="accent1"/>
                </a:solidFill>
              </a:rPr>
              <a:t>O(2</a:t>
            </a:r>
            <a:r>
              <a:rPr lang="en-US" b="1" baseline="30000" dirty="0" smtClean="0">
                <a:solidFill>
                  <a:schemeClr val="accent1"/>
                </a:solidFill>
              </a:rPr>
              <a:t>|S</a:t>
            </a:r>
            <a:r>
              <a:rPr lang="en-US" b="1" dirty="0" smtClean="0">
                <a:solidFill>
                  <a:schemeClr val="accent1"/>
                </a:solidFill>
              </a:rPr>
              <a:t>||U|)</a:t>
            </a:r>
          </a:p>
          <a:p>
            <a:pPr fontAlgn="auto">
              <a:spcAft>
                <a:spcPts val="0"/>
              </a:spcAft>
              <a:defRPr/>
            </a:pPr>
            <a:endParaRPr lang="en-US" b="1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This is way too slow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277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Greedy algorithm for set cover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Select first the largest-cardinality set </a:t>
            </a:r>
            <a:r>
              <a:rPr lang="en-US" altLang="en-US" b="1" smtClean="0">
                <a:solidFill>
                  <a:schemeClr val="accent1"/>
                </a:solidFill>
              </a:rPr>
              <a:t>s</a:t>
            </a:r>
            <a:r>
              <a:rPr lang="en-US" altLang="en-US" smtClean="0"/>
              <a:t> from </a:t>
            </a:r>
            <a:r>
              <a:rPr lang="en-US" altLang="en-US" b="1" smtClean="0">
                <a:solidFill>
                  <a:schemeClr val="accent1"/>
                </a:solidFill>
              </a:rPr>
              <a:t>S</a:t>
            </a:r>
          </a:p>
          <a:p>
            <a:endParaRPr lang="en-US" altLang="en-US" b="1" smtClean="0">
              <a:solidFill>
                <a:schemeClr val="accent1"/>
              </a:solidFill>
            </a:endParaRPr>
          </a:p>
          <a:p>
            <a:r>
              <a:rPr lang="en-US" altLang="en-US" smtClean="0"/>
              <a:t>Remove the elements from </a:t>
            </a:r>
            <a:r>
              <a:rPr lang="en-US" altLang="en-US" b="1" smtClean="0">
                <a:solidFill>
                  <a:schemeClr val="accent1"/>
                </a:solidFill>
              </a:rPr>
              <a:t>s </a:t>
            </a:r>
            <a:r>
              <a:rPr lang="en-US" altLang="en-US" smtClean="0"/>
              <a:t>from</a:t>
            </a:r>
            <a:r>
              <a:rPr lang="en-US" altLang="en-US" b="1" smtClean="0"/>
              <a:t> </a:t>
            </a:r>
            <a:r>
              <a:rPr lang="en-US" altLang="en-US" b="1" smtClean="0">
                <a:solidFill>
                  <a:schemeClr val="accent1"/>
                </a:solidFill>
              </a:rPr>
              <a:t>U</a:t>
            </a:r>
          </a:p>
          <a:p>
            <a:endParaRPr lang="en-US" altLang="en-US" b="1" smtClean="0">
              <a:solidFill>
                <a:schemeClr val="accent1"/>
              </a:solidFill>
            </a:endParaRPr>
          </a:p>
          <a:p>
            <a:r>
              <a:rPr lang="en-US" altLang="en-US" smtClean="0"/>
              <a:t>Recompute the sizes of the remaining sets in </a:t>
            </a:r>
            <a:r>
              <a:rPr lang="en-US" altLang="en-US" b="1" smtClean="0">
                <a:solidFill>
                  <a:schemeClr val="accent1"/>
                </a:solidFill>
              </a:rPr>
              <a:t>S</a:t>
            </a:r>
          </a:p>
          <a:p>
            <a:endParaRPr lang="en-US" altLang="en-US" b="1" smtClean="0">
              <a:solidFill>
                <a:schemeClr val="accent1"/>
              </a:solidFill>
            </a:endParaRPr>
          </a:p>
          <a:p>
            <a:r>
              <a:rPr lang="en-US" altLang="en-US" smtClean="0"/>
              <a:t>Go back to the first step</a:t>
            </a:r>
          </a:p>
        </p:txBody>
      </p:sp>
    </p:spTree>
    <p:extLst>
      <p:ext uri="{BB962C8B-B14F-4D97-AF65-F5344CB8AC3E}">
        <p14:creationId xmlns:p14="http://schemas.microsoft.com/office/powerpoint/2010/main" val="299288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 an algorithm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smtClean="0">
                <a:solidFill>
                  <a:schemeClr val="accent1"/>
                </a:solidFill>
              </a:rPr>
              <a:t>X</a:t>
            </a:r>
            <a:r>
              <a:rPr lang="en-US" altLang="en-US" smtClean="0"/>
              <a:t> = </a:t>
            </a:r>
            <a:r>
              <a:rPr lang="en-US" altLang="en-US" b="1" smtClean="0">
                <a:solidFill>
                  <a:schemeClr val="accent1"/>
                </a:solidFill>
              </a:rPr>
              <a:t>U</a:t>
            </a:r>
          </a:p>
          <a:p>
            <a:r>
              <a:rPr lang="en-US" altLang="en-US" b="1" smtClean="0">
                <a:solidFill>
                  <a:schemeClr val="accent1"/>
                </a:solidFill>
              </a:rPr>
              <a:t>C</a:t>
            </a:r>
            <a:r>
              <a:rPr lang="en-US" altLang="en-US" smtClean="0"/>
              <a:t> = {}</a:t>
            </a:r>
          </a:p>
          <a:p>
            <a:r>
              <a:rPr lang="en-US" altLang="en-US" b="1" smtClean="0"/>
              <a:t>while</a:t>
            </a:r>
            <a:r>
              <a:rPr lang="en-US" altLang="en-US" smtClean="0"/>
              <a:t> </a:t>
            </a:r>
            <a:r>
              <a:rPr lang="en-US" altLang="en-US" b="1" smtClean="0">
                <a:solidFill>
                  <a:schemeClr val="accent1"/>
                </a:solidFill>
              </a:rPr>
              <a:t>X</a:t>
            </a:r>
            <a:r>
              <a:rPr lang="en-US" altLang="en-US" smtClean="0"/>
              <a:t> is not empty </a:t>
            </a:r>
            <a:r>
              <a:rPr lang="en-US" altLang="en-US" b="1" smtClean="0"/>
              <a:t>do</a:t>
            </a:r>
          </a:p>
          <a:p>
            <a:pPr lvl="1"/>
            <a:r>
              <a:rPr lang="en-US" altLang="en-US" smtClean="0"/>
              <a:t>For all </a:t>
            </a:r>
            <a:r>
              <a:rPr lang="en-US" altLang="en-US" b="1" smtClean="0">
                <a:solidFill>
                  <a:schemeClr val="accent1"/>
                </a:solidFill>
              </a:rPr>
              <a:t>s</a:t>
            </a:r>
            <a:r>
              <a:rPr lang="az-Cyrl-AZ" altLang="en-US" b="1" smtClean="0">
                <a:solidFill>
                  <a:schemeClr val="accent1"/>
                </a:solidFill>
              </a:rPr>
              <a:t>є</a:t>
            </a:r>
            <a:r>
              <a:rPr lang="en-US" altLang="en-US" b="1" smtClean="0">
                <a:solidFill>
                  <a:schemeClr val="accent1"/>
                </a:solidFill>
              </a:rPr>
              <a:t>S</a:t>
            </a:r>
            <a:r>
              <a:rPr lang="en-US" altLang="en-US" smtClean="0"/>
              <a:t> let </a:t>
            </a:r>
            <a:r>
              <a:rPr lang="en-US" altLang="en-US" b="1" smtClean="0">
                <a:solidFill>
                  <a:schemeClr val="accent1"/>
                </a:solidFill>
              </a:rPr>
              <a:t>a</a:t>
            </a:r>
            <a:r>
              <a:rPr lang="en-US" altLang="en-US" b="1" baseline="-25000" smtClean="0">
                <a:solidFill>
                  <a:schemeClr val="accent1"/>
                </a:solidFill>
              </a:rPr>
              <a:t>s</a:t>
            </a:r>
            <a:r>
              <a:rPr lang="en-US" altLang="en-US" b="1" smtClean="0">
                <a:solidFill>
                  <a:schemeClr val="accent1"/>
                </a:solidFill>
              </a:rPr>
              <a:t>=|s intersection X|</a:t>
            </a:r>
          </a:p>
          <a:p>
            <a:pPr lvl="1"/>
            <a:r>
              <a:rPr lang="en-US" altLang="en-US" smtClean="0"/>
              <a:t>Let </a:t>
            </a:r>
            <a:r>
              <a:rPr lang="en-US" altLang="en-US" b="1" smtClean="0">
                <a:solidFill>
                  <a:schemeClr val="accent1"/>
                </a:solidFill>
              </a:rPr>
              <a:t>s</a:t>
            </a:r>
            <a:r>
              <a:rPr lang="en-US" altLang="en-US" smtClean="0"/>
              <a:t> be such that </a:t>
            </a:r>
            <a:r>
              <a:rPr lang="en-US" altLang="en-US" b="1" smtClean="0">
                <a:solidFill>
                  <a:schemeClr val="accent1"/>
                </a:solidFill>
              </a:rPr>
              <a:t>a</a:t>
            </a:r>
            <a:r>
              <a:rPr lang="en-US" altLang="en-US" b="1" baseline="-25000" smtClean="0">
                <a:solidFill>
                  <a:schemeClr val="accent1"/>
                </a:solidFill>
              </a:rPr>
              <a:t>s</a:t>
            </a:r>
            <a:r>
              <a:rPr lang="en-US" altLang="en-US" smtClean="0"/>
              <a:t> is </a:t>
            </a:r>
            <a:r>
              <a:rPr lang="en-US" altLang="en-US" i="1" smtClean="0">
                <a:solidFill>
                  <a:srgbClr val="FF0000"/>
                </a:solidFill>
              </a:rPr>
              <a:t>maximal</a:t>
            </a:r>
          </a:p>
          <a:p>
            <a:pPr lvl="1"/>
            <a:r>
              <a:rPr lang="en-US" altLang="en-US" b="1" smtClean="0">
                <a:solidFill>
                  <a:schemeClr val="accent1"/>
                </a:solidFill>
              </a:rPr>
              <a:t>C</a:t>
            </a:r>
            <a:r>
              <a:rPr lang="en-US" altLang="en-US" smtClean="0"/>
              <a:t> = </a:t>
            </a:r>
            <a:r>
              <a:rPr lang="en-US" altLang="en-US" b="1" smtClean="0">
                <a:solidFill>
                  <a:schemeClr val="accent1"/>
                </a:solidFill>
              </a:rPr>
              <a:t>C U {s}</a:t>
            </a:r>
          </a:p>
          <a:p>
            <a:pPr lvl="1"/>
            <a:r>
              <a:rPr lang="en-US" altLang="en-US" b="1" smtClean="0">
                <a:solidFill>
                  <a:schemeClr val="accent1"/>
                </a:solidFill>
              </a:rPr>
              <a:t>X</a:t>
            </a:r>
            <a:r>
              <a:rPr lang="en-US" altLang="en-US" smtClean="0"/>
              <a:t> = </a:t>
            </a:r>
            <a:r>
              <a:rPr lang="en-US" altLang="en-US" b="1" smtClean="0">
                <a:solidFill>
                  <a:schemeClr val="accent1"/>
                </a:solidFill>
              </a:rPr>
              <a:t>X\ s</a:t>
            </a:r>
          </a:p>
        </p:txBody>
      </p:sp>
    </p:spTree>
    <p:extLst>
      <p:ext uri="{BB962C8B-B14F-4D97-AF65-F5344CB8AC3E}">
        <p14:creationId xmlns:p14="http://schemas.microsoft.com/office/powerpoint/2010/main" val="225466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Too many frequent itemsets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97888" cy="4724400"/>
          </a:xfrm>
        </p:spPr>
        <p:txBody>
          <a:bodyPr/>
          <a:lstStyle/>
          <a:p>
            <a:r>
              <a:rPr lang="en-US" altLang="zh-CN" smtClean="0"/>
              <a:t>If {a</a:t>
            </a:r>
            <a:r>
              <a:rPr lang="en-US" altLang="zh-CN" baseline="-25000" smtClean="0"/>
              <a:t>1</a:t>
            </a:r>
            <a:r>
              <a:rPr lang="en-US" altLang="zh-CN" smtClean="0"/>
              <a:t>, </a:t>
            </a:r>
            <a:r>
              <a:rPr lang="en-US" altLang="zh-CN" smtClean="0">
                <a:latin typeface="Tahoma" panose="020B0604030504040204" pitchFamily="34" charset="0"/>
              </a:rPr>
              <a:t>…</a:t>
            </a:r>
            <a:r>
              <a:rPr lang="en-US" altLang="zh-CN" smtClean="0"/>
              <a:t>, a</a:t>
            </a:r>
            <a:r>
              <a:rPr lang="en-US" altLang="zh-CN" baseline="-25000" smtClean="0"/>
              <a:t>100</a:t>
            </a:r>
            <a:r>
              <a:rPr lang="en-US" altLang="zh-CN" smtClean="0"/>
              <a:t>}  is a frequent itemset, then there are</a:t>
            </a:r>
          </a:p>
          <a:p>
            <a:endParaRPr lang="en-US" altLang="zh-CN" smtClean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CN" smtClean="0">
                <a:solidFill>
                  <a:schemeClr val="hlink"/>
                </a:solidFill>
              </a:rPr>
              <a:t>	</a:t>
            </a:r>
            <a:r>
              <a:rPr lang="en-US" altLang="zh-CN" b="1" smtClean="0">
                <a:solidFill>
                  <a:srgbClr val="FF0000"/>
                </a:solidFill>
              </a:rPr>
              <a:t>1.27*10</a:t>
            </a:r>
            <a:r>
              <a:rPr lang="en-US" altLang="zh-CN" b="1" baseline="30000" smtClean="0">
                <a:solidFill>
                  <a:srgbClr val="FF0000"/>
                </a:solidFill>
              </a:rPr>
              <a:t>30 </a:t>
            </a:r>
            <a:r>
              <a:rPr lang="en-US" altLang="zh-CN" b="1" smtClean="0">
                <a:solidFill>
                  <a:srgbClr val="FF0000"/>
                </a:solidFill>
              </a:rPr>
              <a:t>frequent sub-patterns!</a:t>
            </a:r>
          </a:p>
          <a:p>
            <a:endParaRPr lang="en-US" altLang="zh-CN" smtClean="0">
              <a:solidFill>
                <a:schemeClr val="hlink"/>
              </a:solidFill>
            </a:endParaRPr>
          </a:p>
          <a:p>
            <a:r>
              <a:rPr lang="en-US" altLang="zh-CN" smtClean="0"/>
              <a:t>There should be some more </a:t>
            </a:r>
            <a:r>
              <a:rPr lang="en-US" altLang="zh-CN" b="1" smtClean="0">
                <a:solidFill>
                  <a:srgbClr val="FF0000"/>
                </a:solidFill>
              </a:rPr>
              <a:t>condensed </a:t>
            </a:r>
            <a:r>
              <a:rPr lang="en-US" altLang="zh-CN" smtClean="0"/>
              <a:t>way to describe the data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905000" y="2438400"/>
          <a:ext cx="4876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42" name="Equation" r:id="rId4" imgW="2209680" imgH="457200" progId="Equation.3">
                  <p:embed/>
                </p:oleObj>
              </mc:Choice>
              <mc:Fallback>
                <p:oleObj name="Equation" r:id="rId4" imgW="22096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438400"/>
                        <a:ext cx="48768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52069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can this go wrong?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No global consideration of how good or bad a selected set is going to be</a:t>
            </a:r>
          </a:p>
        </p:txBody>
      </p:sp>
    </p:spTree>
    <p:extLst>
      <p:ext uri="{BB962C8B-B14F-4D97-AF65-F5344CB8AC3E}">
        <p14:creationId xmlns:p14="http://schemas.microsoft.com/office/powerpoint/2010/main" val="425104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good is the greedy algorithm?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Consider a minimization problem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In our case we want to minimize the </a:t>
            </a:r>
            <a:r>
              <a:rPr lang="en-US" b="1" i="1" dirty="0" smtClean="0"/>
              <a:t>cardinality</a:t>
            </a:r>
            <a:r>
              <a:rPr lang="en-US" dirty="0" smtClean="0"/>
              <a:t> of set </a:t>
            </a:r>
            <a:r>
              <a:rPr lang="en-US" b="1" dirty="0" smtClean="0">
                <a:solidFill>
                  <a:schemeClr val="accent1"/>
                </a:solidFill>
              </a:rPr>
              <a:t>C</a:t>
            </a:r>
          </a:p>
          <a:p>
            <a:pPr lvl="1"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Consider an instance </a:t>
            </a:r>
            <a:r>
              <a:rPr lang="en-US" b="1" dirty="0" smtClean="0">
                <a:solidFill>
                  <a:schemeClr val="accent1"/>
                </a:solidFill>
              </a:rPr>
              <a:t>I</a:t>
            </a:r>
            <a:r>
              <a:rPr lang="en-US" dirty="0" smtClean="0"/>
              <a:t>, and cost  </a:t>
            </a:r>
            <a:r>
              <a:rPr lang="en-US" b="1" dirty="0" smtClean="0">
                <a:solidFill>
                  <a:schemeClr val="accent1"/>
                </a:solidFill>
              </a:rPr>
              <a:t>a</a:t>
            </a:r>
            <a:r>
              <a:rPr lang="en-US" b="1" baseline="30000" dirty="0" smtClean="0">
                <a:solidFill>
                  <a:schemeClr val="accent1"/>
                </a:solidFill>
              </a:rPr>
              <a:t>*</a:t>
            </a:r>
            <a:r>
              <a:rPr lang="en-US" b="1" dirty="0" smtClean="0">
                <a:solidFill>
                  <a:schemeClr val="accent1"/>
                </a:solidFill>
              </a:rPr>
              <a:t>(I) </a:t>
            </a:r>
            <a:r>
              <a:rPr lang="en-US" dirty="0" smtClean="0"/>
              <a:t>of the optimal solution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/>
                </a:solidFill>
              </a:rPr>
              <a:t>a</a:t>
            </a:r>
            <a:r>
              <a:rPr lang="en-US" b="1" baseline="30000" dirty="0" smtClean="0">
                <a:solidFill>
                  <a:schemeClr val="accent1"/>
                </a:solidFill>
              </a:rPr>
              <a:t>*</a:t>
            </a:r>
            <a:r>
              <a:rPr lang="en-US" b="1" dirty="0" smtClean="0">
                <a:solidFill>
                  <a:schemeClr val="accent1"/>
                </a:solidFill>
              </a:rPr>
              <a:t>(I)</a:t>
            </a:r>
            <a:r>
              <a:rPr lang="en-US" dirty="0" smtClean="0"/>
              <a:t>: is the minimum number of sets in </a:t>
            </a:r>
            <a:r>
              <a:rPr lang="en-US" b="1" dirty="0" smtClean="0">
                <a:solidFill>
                  <a:schemeClr val="accent1"/>
                </a:solidFill>
              </a:rPr>
              <a:t>C</a:t>
            </a:r>
            <a:r>
              <a:rPr lang="en-US" dirty="0" smtClean="0"/>
              <a:t> that cover all elements in </a:t>
            </a:r>
            <a:r>
              <a:rPr lang="en-US" b="1" dirty="0" smtClean="0">
                <a:solidFill>
                  <a:schemeClr val="accent1"/>
                </a:solidFill>
              </a:rPr>
              <a:t>U</a:t>
            </a:r>
          </a:p>
          <a:p>
            <a:pPr lvl="1"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Let </a:t>
            </a:r>
            <a:r>
              <a:rPr lang="en-US" b="1" dirty="0" smtClean="0">
                <a:solidFill>
                  <a:schemeClr val="accent1"/>
                </a:solidFill>
              </a:rPr>
              <a:t>a(I)</a:t>
            </a:r>
            <a:r>
              <a:rPr lang="en-US" dirty="0" smtClean="0"/>
              <a:t> be the cost of the approximate solution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/>
                </a:solidFill>
              </a:rPr>
              <a:t>a(I)</a:t>
            </a:r>
            <a:r>
              <a:rPr lang="en-US" dirty="0" smtClean="0"/>
              <a:t>: is the number of sets in </a:t>
            </a:r>
            <a:r>
              <a:rPr lang="en-US" b="1" dirty="0" smtClean="0">
                <a:solidFill>
                  <a:schemeClr val="accent1"/>
                </a:solidFill>
              </a:rPr>
              <a:t>C</a:t>
            </a:r>
            <a:r>
              <a:rPr lang="en-US" dirty="0" smtClean="0"/>
              <a:t> that are picked by the greedy algorithm</a:t>
            </a:r>
          </a:p>
          <a:p>
            <a:pPr lvl="1"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An algorithm for a minimization problem has approximation factor </a:t>
            </a:r>
            <a:r>
              <a:rPr lang="en-US" b="1" dirty="0" smtClean="0">
                <a:solidFill>
                  <a:schemeClr val="accent1"/>
                </a:solidFill>
              </a:rPr>
              <a:t>F</a:t>
            </a:r>
            <a:r>
              <a:rPr lang="en-US" dirty="0" smtClean="0"/>
              <a:t> if for all instances </a:t>
            </a:r>
            <a:r>
              <a:rPr lang="en-US" b="1" dirty="0" smtClean="0">
                <a:solidFill>
                  <a:schemeClr val="accent1"/>
                </a:solidFill>
              </a:rPr>
              <a:t>I</a:t>
            </a:r>
            <a:r>
              <a:rPr lang="en-US" dirty="0" smtClean="0"/>
              <a:t> we have that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i="1" dirty="0" smtClean="0">
                <a:solidFill>
                  <a:schemeClr val="accent1"/>
                </a:solidFill>
              </a:rPr>
              <a:t>				a(I)≤F </a:t>
            </a:r>
            <a:r>
              <a:rPr lang="en-US" sz="2200" b="1" i="1" dirty="0" smtClean="0">
                <a:solidFill>
                  <a:schemeClr val="accent1"/>
                </a:solidFill>
              </a:rPr>
              <a:t>x</a:t>
            </a:r>
            <a:r>
              <a:rPr lang="en-US" b="1" i="1" dirty="0" smtClean="0">
                <a:solidFill>
                  <a:schemeClr val="accent1"/>
                </a:solidFill>
              </a:rPr>
              <a:t> a*(I)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b="1" i="1" dirty="0" smtClean="0"/>
              <a:t>Can we prove any approximation bounds for the greedy algorithm for set cover ?</a:t>
            </a:r>
            <a:r>
              <a:rPr lang="en-US" b="1" i="1" dirty="0" smtClean="0">
                <a:solidFill>
                  <a:schemeClr val="accent1"/>
                </a:solidFill>
              </a:rPr>
              <a:t> </a:t>
            </a:r>
            <a:endParaRPr lang="en-US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33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How good is the greedy algorithm for set cover?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i="1" smtClean="0"/>
              <a:t>(Trivial?) Observation</a:t>
            </a:r>
            <a:r>
              <a:rPr lang="en-US" altLang="en-US" smtClean="0"/>
              <a:t>: The greedy algorithm for set cover has approximation factor </a:t>
            </a:r>
            <a:r>
              <a:rPr lang="en-US" altLang="en-US" b="1" smtClean="0">
                <a:solidFill>
                  <a:schemeClr val="accent1"/>
                </a:solidFill>
              </a:rPr>
              <a:t>F = s</a:t>
            </a:r>
            <a:r>
              <a:rPr lang="en-US" altLang="en-US" b="1" baseline="-25000" smtClean="0">
                <a:solidFill>
                  <a:schemeClr val="accent1"/>
                </a:solidFill>
              </a:rPr>
              <a:t>max</a:t>
            </a:r>
            <a:r>
              <a:rPr lang="en-US" altLang="en-US" smtClean="0"/>
              <a:t>, where </a:t>
            </a:r>
            <a:r>
              <a:rPr lang="en-US" altLang="en-US" b="1" smtClean="0">
                <a:solidFill>
                  <a:schemeClr val="accent1"/>
                </a:solidFill>
              </a:rPr>
              <a:t>s</a:t>
            </a:r>
            <a:r>
              <a:rPr lang="en-US" altLang="en-US" b="1" baseline="-25000" smtClean="0">
                <a:solidFill>
                  <a:schemeClr val="accent1"/>
                </a:solidFill>
              </a:rPr>
              <a:t>max</a:t>
            </a:r>
            <a:r>
              <a:rPr lang="en-US" altLang="en-US" smtClean="0"/>
              <a:t> is the set in </a:t>
            </a:r>
            <a:r>
              <a:rPr lang="en-US" altLang="en-US" b="1" smtClean="0">
                <a:solidFill>
                  <a:schemeClr val="accent1"/>
                </a:solidFill>
              </a:rPr>
              <a:t>S</a:t>
            </a:r>
            <a:r>
              <a:rPr lang="en-US" altLang="en-US" smtClean="0"/>
              <a:t> with the largest cardinality </a:t>
            </a:r>
          </a:p>
          <a:p>
            <a:r>
              <a:rPr lang="en-US" altLang="en-US" b="1" smtClean="0">
                <a:solidFill>
                  <a:srgbClr val="FF0000"/>
                </a:solidFill>
              </a:rPr>
              <a:t>Proof:</a:t>
            </a:r>
          </a:p>
          <a:p>
            <a:pPr lvl="1"/>
            <a:r>
              <a:rPr lang="en-US" altLang="en-US" b="1" smtClean="0">
                <a:solidFill>
                  <a:schemeClr val="accent1"/>
                </a:solidFill>
              </a:rPr>
              <a:t>a</a:t>
            </a:r>
            <a:r>
              <a:rPr lang="en-US" altLang="en-US" b="1" baseline="30000" smtClean="0">
                <a:solidFill>
                  <a:schemeClr val="accent1"/>
                </a:solidFill>
              </a:rPr>
              <a:t>*</a:t>
            </a:r>
            <a:r>
              <a:rPr lang="en-US" altLang="en-US" b="1" smtClean="0">
                <a:solidFill>
                  <a:schemeClr val="accent1"/>
                </a:solidFill>
              </a:rPr>
              <a:t>(I)≥N/|s</a:t>
            </a:r>
            <a:r>
              <a:rPr lang="en-US" altLang="en-US" b="1" baseline="-25000" smtClean="0">
                <a:solidFill>
                  <a:schemeClr val="accent1"/>
                </a:solidFill>
              </a:rPr>
              <a:t>max</a:t>
            </a:r>
            <a:r>
              <a:rPr lang="en-US" altLang="en-US" b="1" smtClean="0">
                <a:solidFill>
                  <a:schemeClr val="accent1"/>
                </a:solidFill>
              </a:rPr>
              <a:t>| or N ≤ |s</a:t>
            </a:r>
            <a:r>
              <a:rPr lang="en-US" altLang="en-US" b="1" baseline="-25000" smtClean="0">
                <a:solidFill>
                  <a:schemeClr val="accent1"/>
                </a:solidFill>
              </a:rPr>
              <a:t>max</a:t>
            </a:r>
            <a:r>
              <a:rPr lang="en-US" altLang="en-US" b="1" smtClean="0">
                <a:solidFill>
                  <a:schemeClr val="accent1"/>
                </a:solidFill>
              </a:rPr>
              <a:t>|a</a:t>
            </a:r>
            <a:r>
              <a:rPr lang="en-US" altLang="en-US" b="1" baseline="30000" smtClean="0">
                <a:solidFill>
                  <a:schemeClr val="accent1"/>
                </a:solidFill>
              </a:rPr>
              <a:t>*</a:t>
            </a:r>
            <a:r>
              <a:rPr lang="en-US" altLang="en-US" b="1" smtClean="0">
                <a:solidFill>
                  <a:schemeClr val="accent1"/>
                </a:solidFill>
              </a:rPr>
              <a:t>(I)</a:t>
            </a:r>
          </a:p>
          <a:p>
            <a:pPr lvl="1"/>
            <a:r>
              <a:rPr lang="en-US" altLang="en-US" b="1" smtClean="0">
                <a:solidFill>
                  <a:schemeClr val="accent1"/>
                </a:solidFill>
              </a:rPr>
              <a:t>a(I) ≤ N ≤ |s</a:t>
            </a:r>
            <a:r>
              <a:rPr lang="en-US" altLang="en-US" b="1" baseline="-25000" smtClean="0">
                <a:solidFill>
                  <a:schemeClr val="accent1"/>
                </a:solidFill>
              </a:rPr>
              <a:t>max</a:t>
            </a:r>
            <a:r>
              <a:rPr lang="en-US" altLang="en-US" b="1" smtClean="0">
                <a:solidFill>
                  <a:schemeClr val="accent1"/>
                </a:solidFill>
              </a:rPr>
              <a:t>|a</a:t>
            </a:r>
            <a:r>
              <a:rPr lang="en-US" altLang="en-US" b="1" baseline="30000" smtClean="0">
                <a:solidFill>
                  <a:schemeClr val="accent1"/>
                </a:solidFill>
              </a:rPr>
              <a:t>*</a:t>
            </a:r>
            <a:r>
              <a:rPr lang="en-US" altLang="en-US" b="1" smtClean="0">
                <a:solidFill>
                  <a:schemeClr val="accent1"/>
                </a:solidFill>
              </a:rPr>
              <a:t>(I)</a:t>
            </a:r>
          </a:p>
        </p:txBody>
      </p:sp>
    </p:spTree>
    <p:extLst>
      <p:ext uri="{BB962C8B-B14F-4D97-AF65-F5344CB8AC3E}">
        <p14:creationId xmlns:p14="http://schemas.microsoft.com/office/powerpoint/2010/main" val="17045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How good is the greedy algorithm for set cover? A tighter bound</a:t>
            </a:r>
            <a:endParaRPr lang="en-US" dirty="0"/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greedy algorithm for set cover has approximation factor </a:t>
            </a:r>
            <a:r>
              <a:rPr lang="en-US" altLang="en-US" b="1" smtClean="0">
                <a:solidFill>
                  <a:schemeClr val="accent1"/>
                </a:solidFill>
              </a:rPr>
              <a:t>F = O(log |s</a:t>
            </a:r>
            <a:r>
              <a:rPr lang="en-US" altLang="en-US" b="1" baseline="-25000" smtClean="0">
                <a:solidFill>
                  <a:schemeClr val="accent1"/>
                </a:solidFill>
              </a:rPr>
              <a:t>max</a:t>
            </a:r>
            <a:r>
              <a:rPr lang="en-US" altLang="en-US" b="1" smtClean="0">
                <a:solidFill>
                  <a:schemeClr val="accent1"/>
                </a:solidFill>
              </a:rPr>
              <a:t>|)</a:t>
            </a:r>
          </a:p>
          <a:p>
            <a:endParaRPr lang="en-US" altLang="en-US" smtClean="0">
              <a:solidFill>
                <a:schemeClr val="accent1"/>
              </a:solidFill>
            </a:endParaRPr>
          </a:p>
          <a:p>
            <a:r>
              <a:rPr lang="en-US" altLang="en-US" b="1" smtClean="0">
                <a:solidFill>
                  <a:srgbClr val="FF0000"/>
                </a:solidFill>
              </a:rPr>
              <a:t>Proof</a:t>
            </a:r>
            <a:r>
              <a:rPr lang="en-US" altLang="en-US" smtClean="0"/>
              <a:t>: (From CLR “Introduction to Algorithms”)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715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Best-collection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Universe of </a:t>
            </a:r>
            <a:r>
              <a:rPr lang="en-US" b="1" dirty="0" smtClean="0">
                <a:solidFill>
                  <a:schemeClr val="accent1"/>
                </a:solidFill>
              </a:rPr>
              <a:t>N</a:t>
            </a:r>
            <a:r>
              <a:rPr lang="en-US" dirty="0" smtClean="0"/>
              <a:t> elements </a:t>
            </a:r>
            <a:r>
              <a:rPr lang="en-US" b="1" dirty="0" smtClean="0">
                <a:solidFill>
                  <a:schemeClr val="accent1"/>
                </a:solidFill>
              </a:rPr>
              <a:t>U = {U</a:t>
            </a:r>
            <a:r>
              <a:rPr lang="en-US" b="1" baseline="-25000" dirty="0" smtClean="0">
                <a:solidFill>
                  <a:schemeClr val="accent1"/>
                </a:solidFill>
              </a:rPr>
              <a:t>1</a:t>
            </a:r>
            <a:r>
              <a:rPr lang="en-US" b="1" dirty="0" smtClean="0">
                <a:solidFill>
                  <a:schemeClr val="accent1"/>
                </a:solidFill>
              </a:rPr>
              <a:t>,…,U</a:t>
            </a:r>
            <a:r>
              <a:rPr lang="en-US" b="1" baseline="-25000" dirty="0" smtClean="0">
                <a:solidFill>
                  <a:schemeClr val="accent1"/>
                </a:solidFill>
              </a:rPr>
              <a:t>N</a:t>
            </a:r>
            <a:r>
              <a:rPr lang="en-US" b="1" dirty="0" smtClean="0">
                <a:solidFill>
                  <a:schemeClr val="accent1"/>
                </a:solidFill>
              </a:rPr>
              <a:t>}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 set of </a:t>
            </a:r>
            <a:r>
              <a:rPr lang="en-US" b="1" dirty="0" smtClean="0">
                <a:solidFill>
                  <a:schemeClr val="accent1"/>
                </a:solidFill>
              </a:rPr>
              <a:t>n</a:t>
            </a:r>
            <a:r>
              <a:rPr lang="en-US" b="1" dirty="0" smtClean="0"/>
              <a:t> </a:t>
            </a:r>
            <a:r>
              <a:rPr lang="en-US" dirty="0" smtClean="0"/>
              <a:t>sets </a:t>
            </a:r>
            <a:r>
              <a:rPr lang="en-US" b="1" dirty="0" smtClean="0">
                <a:solidFill>
                  <a:schemeClr val="accent1"/>
                </a:solidFill>
              </a:rPr>
              <a:t>S = {s</a:t>
            </a:r>
            <a:r>
              <a:rPr lang="en-US" b="1" baseline="-25000" dirty="0" smtClean="0">
                <a:solidFill>
                  <a:schemeClr val="accent1"/>
                </a:solidFill>
              </a:rPr>
              <a:t>1</a:t>
            </a:r>
            <a:r>
              <a:rPr lang="en-US" b="1" dirty="0" smtClean="0">
                <a:solidFill>
                  <a:schemeClr val="accent1"/>
                </a:solidFill>
              </a:rPr>
              <a:t>,…,</a:t>
            </a:r>
            <a:r>
              <a:rPr lang="en-US" b="1" dirty="0" err="1" smtClean="0">
                <a:solidFill>
                  <a:schemeClr val="accent1"/>
                </a:solidFill>
              </a:rPr>
              <a:t>s</a:t>
            </a:r>
            <a:r>
              <a:rPr lang="en-US" b="1" baseline="-25000" dirty="0" err="1" smtClean="0">
                <a:solidFill>
                  <a:schemeClr val="accent1"/>
                </a:solidFill>
              </a:rPr>
              <a:t>n</a:t>
            </a:r>
            <a:r>
              <a:rPr lang="en-US" b="1" dirty="0" smtClean="0">
                <a:solidFill>
                  <a:schemeClr val="accent1"/>
                </a:solidFill>
              </a:rPr>
              <a:t>} </a:t>
            </a:r>
            <a:r>
              <a:rPr lang="en-US" dirty="0" smtClean="0"/>
              <a:t>such that </a:t>
            </a:r>
            <a:r>
              <a:rPr lang="en-US" b="1" dirty="0" err="1" smtClean="0">
                <a:solidFill>
                  <a:schemeClr val="accent1"/>
                </a:solidFill>
              </a:rPr>
              <a:t>U</a:t>
            </a:r>
            <a:r>
              <a:rPr lang="en-US" b="1" baseline="-25000" dirty="0" err="1" smtClean="0">
                <a:solidFill>
                  <a:schemeClr val="accent1"/>
                </a:solidFill>
              </a:rPr>
              <a:t>i</a:t>
            </a:r>
            <a:r>
              <a:rPr lang="en-US" b="1" dirty="0" err="1" smtClean="0">
                <a:solidFill>
                  <a:schemeClr val="accent1"/>
                </a:solidFill>
              </a:rPr>
              <a:t>s</a:t>
            </a:r>
            <a:r>
              <a:rPr lang="en-US" b="1" baseline="-25000" dirty="0" err="1" smtClean="0">
                <a:solidFill>
                  <a:schemeClr val="accent1"/>
                </a:solidFill>
              </a:rPr>
              <a:t>i</a:t>
            </a:r>
            <a:r>
              <a:rPr lang="en-US" b="1" baseline="-25000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=U</a:t>
            </a:r>
            <a:endParaRPr lang="en-US" b="1" dirty="0" smtClean="0"/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Question:</a:t>
            </a:r>
            <a:r>
              <a:rPr lang="en-US" dirty="0" smtClean="0"/>
              <a:t> Find the a collection </a:t>
            </a:r>
            <a:r>
              <a:rPr lang="en-US" b="1" dirty="0" smtClean="0">
                <a:solidFill>
                  <a:schemeClr val="accent1"/>
                </a:solidFill>
              </a:rPr>
              <a:t>C</a:t>
            </a:r>
            <a:r>
              <a:rPr lang="en-US" dirty="0" smtClean="0"/>
              <a:t> consisting of </a:t>
            </a:r>
            <a:r>
              <a:rPr lang="en-US" b="1" dirty="0" smtClean="0">
                <a:solidFill>
                  <a:schemeClr val="accent1"/>
                </a:solidFill>
              </a:rPr>
              <a:t>k</a:t>
            </a:r>
            <a:r>
              <a:rPr lang="en-US" dirty="0" smtClean="0"/>
              <a:t> sets from </a:t>
            </a:r>
            <a:r>
              <a:rPr lang="en-US" b="1" dirty="0" smtClean="0">
                <a:solidFill>
                  <a:schemeClr val="accent1"/>
                </a:solidFill>
              </a:rPr>
              <a:t>S</a:t>
            </a:r>
            <a:r>
              <a:rPr lang="en-US" dirty="0" smtClean="0"/>
              <a:t> such that </a:t>
            </a:r>
            <a:r>
              <a:rPr lang="en-US" b="1" dirty="0" smtClean="0">
                <a:solidFill>
                  <a:schemeClr val="accent1"/>
                </a:solidFill>
              </a:rPr>
              <a:t>f (C) = |</a:t>
            </a:r>
            <a:r>
              <a:rPr lang="en-US" sz="3600" b="1" dirty="0" err="1" smtClean="0">
                <a:solidFill>
                  <a:schemeClr val="accent1"/>
                </a:solidFill>
              </a:rPr>
              <a:t>U</a:t>
            </a:r>
            <a:r>
              <a:rPr lang="en-US" sz="3600" b="1" baseline="-25000" dirty="0" err="1" smtClean="0">
                <a:solidFill>
                  <a:schemeClr val="accent1"/>
                </a:solidFill>
              </a:rPr>
              <a:t>c</a:t>
            </a:r>
            <a:r>
              <a:rPr lang="az-Cyrl-AZ" sz="3600" b="1" baseline="-25000" dirty="0" smtClean="0">
                <a:solidFill>
                  <a:schemeClr val="accent1"/>
                </a:solidFill>
              </a:rPr>
              <a:t>є</a:t>
            </a:r>
            <a:r>
              <a:rPr lang="en-US" sz="3600" b="1" baseline="-25000" dirty="0" smtClean="0">
                <a:solidFill>
                  <a:schemeClr val="accent1"/>
                </a:solidFill>
              </a:rPr>
              <a:t>C</a:t>
            </a:r>
            <a:r>
              <a:rPr lang="en-US" b="1" dirty="0" smtClean="0">
                <a:solidFill>
                  <a:schemeClr val="accent1"/>
                </a:solidFill>
              </a:rPr>
              <a:t>c|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is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b="1" i="1" dirty="0" smtClean="0"/>
              <a:t>maximized</a:t>
            </a:r>
            <a:r>
              <a:rPr lang="en-US" b="1" i="1" baseline="-25000" dirty="0" smtClean="0"/>
              <a:t> </a:t>
            </a:r>
            <a:endParaRPr lang="en-US" b="1" i="1" dirty="0" smtClean="0"/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best-</a:t>
            </a:r>
            <a:r>
              <a:rPr lang="en-US" dirty="0" err="1" smtClean="0"/>
              <a:t>colection</a:t>
            </a:r>
            <a:r>
              <a:rPr lang="en-US" dirty="0" smtClean="0"/>
              <a:t> problem is NP-hard 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Simple approximation algorithm has approximation factor </a:t>
            </a:r>
            <a:r>
              <a:rPr lang="en-US" b="1" dirty="0" smtClean="0">
                <a:solidFill>
                  <a:schemeClr val="accent1"/>
                </a:solidFill>
              </a:rPr>
              <a:t>F = (e-1)/e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43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Greedy approximation algorithm for the best-collection problem</a:t>
            </a:r>
            <a:endParaRPr lang="en-US" dirty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smtClean="0">
                <a:solidFill>
                  <a:schemeClr val="accent1"/>
                </a:solidFill>
              </a:rPr>
              <a:t>C = {}</a:t>
            </a:r>
          </a:p>
          <a:p>
            <a:r>
              <a:rPr lang="en-US" altLang="en-US" b="1" smtClean="0"/>
              <a:t>for every</a:t>
            </a:r>
            <a:r>
              <a:rPr lang="en-US" altLang="en-US" smtClean="0"/>
              <a:t> set </a:t>
            </a:r>
            <a:r>
              <a:rPr lang="en-US" altLang="en-US" b="1" smtClean="0">
                <a:solidFill>
                  <a:schemeClr val="accent1"/>
                </a:solidFill>
              </a:rPr>
              <a:t>s</a:t>
            </a:r>
            <a:r>
              <a:rPr lang="en-US" altLang="en-US" smtClean="0"/>
              <a:t> in </a:t>
            </a:r>
            <a:r>
              <a:rPr lang="en-US" altLang="en-US" b="1" smtClean="0">
                <a:solidFill>
                  <a:schemeClr val="accent1"/>
                </a:solidFill>
              </a:rPr>
              <a:t>S</a:t>
            </a:r>
            <a:r>
              <a:rPr lang="en-US" altLang="en-US" smtClean="0"/>
              <a:t> and </a:t>
            </a:r>
            <a:r>
              <a:rPr lang="en-US" altLang="en-US" b="1" i="1" smtClean="0"/>
              <a:t>not</a:t>
            </a:r>
            <a:r>
              <a:rPr lang="en-US" altLang="en-US" smtClean="0"/>
              <a:t> in </a:t>
            </a:r>
            <a:r>
              <a:rPr lang="en-US" altLang="en-US" b="1" smtClean="0">
                <a:solidFill>
                  <a:schemeClr val="accent1"/>
                </a:solidFill>
              </a:rPr>
              <a:t>C</a:t>
            </a:r>
            <a:r>
              <a:rPr lang="en-US" altLang="en-US" smtClean="0"/>
              <a:t> compute the gain of </a:t>
            </a:r>
            <a:r>
              <a:rPr lang="en-US" altLang="en-US" b="1" smtClean="0">
                <a:solidFill>
                  <a:schemeClr val="accent1"/>
                </a:solidFill>
              </a:rPr>
              <a:t>s</a:t>
            </a:r>
            <a:r>
              <a:rPr lang="en-US" altLang="en-US" smtClean="0"/>
              <a:t>: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mtClean="0"/>
              <a:t>			</a:t>
            </a:r>
            <a:r>
              <a:rPr lang="en-US" altLang="en-US" b="1" smtClean="0">
                <a:solidFill>
                  <a:schemeClr val="accent1"/>
                </a:solidFill>
              </a:rPr>
              <a:t>g(s) = f(C U {s}) – f(C)</a:t>
            </a:r>
          </a:p>
          <a:p>
            <a:r>
              <a:rPr lang="en-US" altLang="en-US" smtClean="0"/>
              <a:t>Select the set </a:t>
            </a:r>
            <a:r>
              <a:rPr lang="en-US" altLang="en-US" b="1" smtClean="0">
                <a:solidFill>
                  <a:schemeClr val="accent1"/>
                </a:solidFill>
              </a:rPr>
              <a:t>s </a:t>
            </a:r>
            <a:r>
              <a:rPr lang="en-US" altLang="en-US" smtClean="0"/>
              <a:t>with the </a:t>
            </a:r>
            <a:r>
              <a:rPr lang="en-US" altLang="en-US" b="1" i="1" smtClean="0"/>
              <a:t>maximum</a:t>
            </a:r>
            <a:r>
              <a:rPr lang="en-US" altLang="en-US" smtClean="0"/>
              <a:t> gain</a:t>
            </a:r>
          </a:p>
          <a:p>
            <a:r>
              <a:rPr lang="en-US" altLang="en-US" b="1" smtClean="0">
                <a:solidFill>
                  <a:schemeClr val="accent1"/>
                </a:solidFill>
              </a:rPr>
              <a:t>C = C U {s}</a:t>
            </a:r>
          </a:p>
          <a:p>
            <a:r>
              <a:rPr lang="en-US" altLang="en-US" b="1" smtClean="0"/>
              <a:t>Repeat</a:t>
            </a:r>
            <a:r>
              <a:rPr lang="en-US" altLang="en-US" smtClean="0"/>
              <a:t> </a:t>
            </a:r>
            <a:r>
              <a:rPr lang="en-US" altLang="en-US" b="1" smtClean="0"/>
              <a:t>until</a:t>
            </a:r>
            <a:r>
              <a:rPr lang="en-US" altLang="en-US" smtClean="0"/>
              <a:t> </a:t>
            </a:r>
            <a:r>
              <a:rPr lang="en-US" altLang="en-US" b="1" smtClean="0">
                <a:solidFill>
                  <a:schemeClr val="accent1"/>
                </a:solidFill>
              </a:rPr>
              <a:t>C </a:t>
            </a:r>
            <a:r>
              <a:rPr lang="en-US" altLang="en-US" smtClean="0"/>
              <a:t>has</a:t>
            </a:r>
            <a:r>
              <a:rPr lang="en-US" altLang="en-US" b="1" smtClean="0">
                <a:solidFill>
                  <a:schemeClr val="accent1"/>
                </a:solidFill>
              </a:rPr>
              <a:t> k </a:t>
            </a:r>
            <a:r>
              <a:rPr lang="en-US" altLang="en-US" smtClean="0"/>
              <a:t>elements</a:t>
            </a:r>
          </a:p>
        </p:txBody>
      </p:sp>
    </p:spTree>
    <p:extLst>
      <p:ext uri="{BB962C8B-B14F-4D97-AF65-F5344CB8AC3E}">
        <p14:creationId xmlns:p14="http://schemas.microsoft.com/office/powerpoint/2010/main" val="118155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Basic theorem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b="1" i="1" smtClean="0"/>
              <a:t>greedy</a:t>
            </a:r>
            <a:r>
              <a:rPr lang="en-US" altLang="en-US" smtClean="0"/>
              <a:t> algorithm for the best-collection problem has approximation factor </a:t>
            </a:r>
            <a:r>
              <a:rPr lang="en-US" altLang="en-US" b="1" smtClean="0">
                <a:solidFill>
                  <a:schemeClr val="accent1"/>
                </a:solidFill>
              </a:rPr>
              <a:t>F = (e-1)/e</a:t>
            </a:r>
          </a:p>
          <a:p>
            <a:endParaRPr lang="en-US" altLang="en-US" b="1" smtClean="0">
              <a:solidFill>
                <a:schemeClr val="accent1"/>
              </a:solidFill>
            </a:endParaRPr>
          </a:p>
          <a:p>
            <a:r>
              <a:rPr lang="en-US" altLang="en-US" b="1" smtClean="0">
                <a:solidFill>
                  <a:schemeClr val="accent1"/>
                </a:solidFill>
              </a:rPr>
              <a:t>C</a:t>
            </a:r>
            <a:r>
              <a:rPr lang="en-US" altLang="en-US" b="1" baseline="30000" smtClean="0">
                <a:solidFill>
                  <a:schemeClr val="accent1"/>
                </a:solidFill>
              </a:rPr>
              <a:t>*</a:t>
            </a:r>
            <a:r>
              <a:rPr lang="en-US" altLang="en-US" b="1" smtClean="0">
                <a:solidFill>
                  <a:schemeClr val="accent1"/>
                </a:solidFill>
              </a:rPr>
              <a:t> : optimal </a:t>
            </a:r>
            <a:r>
              <a:rPr lang="en-US" altLang="en-US" smtClean="0">
                <a:solidFill>
                  <a:schemeClr val="accent1"/>
                </a:solidFill>
              </a:rPr>
              <a:t>collection of cardinality</a:t>
            </a:r>
            <a:r>
              <a:rPr lang="en-US" altLang="en-US" b="1" smtClean="0">
                <a:solidFill>
                  <a:schemeClr val="accent1"/>
                </a:solidFill>
              </a:rPr>
              <a:t> k</a:t>
            </a:r>
          </a:p>
          <a:p>
            <a:r>
              <a:rPr lang="en-US" altLang="en-US" b="1" smtClean="0">
                <a:solidFill>
                  <a:schemeClr val="accent1"/>
                </a:solidFill>
              </a:rPr>
              <a:t>C : </a:t>
            </a:r>
            <a:r>
              <a:rPr lang="en-US" altLang="en-US" smtClean="0"/>
              <a:t>collection output by the </a:t>
            </a:r>
            <a:r>
              <a:rPr lang="en-US" altLang="en-US" b="1" i="1" smtClean="0"/>
              <a:t>greedy</a:t>
            </a:r>
            <a:r>
              <a:rPr lang="en-US" altLang="en-US" smtClean="0"/>
              <a:t> algorithm</a:t>
            </a:r>
          </a:p>
          <a:p>
            <a:r>
              <a:rPr lang="en-US" altLang="en-US" b="1" smtClean="0">
                <a:solidFill>
                  <a:schemeClr val="accent1"/>
                </a:solidFill>
              </a:rPr>
              <a:t>f(C ) ≥ (e-1)/e </a:t>
            </a:r>
            <a:r>
              <a:rPr lang="en-US" altLang="en-US" sz="2400" b="1" smtClean="0">
                <a:solidFill>
                  <a:schemeClr val="accent1"/>
                </a:solidFill>
              </a:rPr>
              <a:t>x</a:t>
            </a:r>
            <a:r>
              <a:rPr lang="en-US" altLang="en-US" b="1" smtClean="0">
                <a:solidFill>
                  <a:schemeClr val="accent1"/>
                </a:solidFill>
              </a:rPr>
              <a:t> f(C</a:t>
            </a:r>
            <a:r>
              <a:rPr lang="en-US" altLang="en-US" b="1" baseline="30000" smtClean="0">
                <a:solidFill>
                  <a:schemeClr val="accent1"/>
                </a:solidFill>
              </a:rPr>
              <a:t>*</a:t>
            </a:r>
            <a:r>
              <a:rPr lang="en-US" altLang="en-US" b="1" smtClean="0">
                <a:solidFill>
                  <a:schemeClr val="accent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4448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Submodular</a:t>
            </a:r>
            <a:r>
              <a:rPr lang="en-US" dirty="0" smtClean="0"/>
              <a:t> functions and the greedy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 function </a:t>
            </a:r>
            <a:r>
              <a:rPr lang="en-US" b="1" dirty="0" smtClean="0">
                <a:solidFill>
                  <a:schemeClr val="accent1"/>
                </a:solidFill>
              </a:rPr>
              <a:t>f</a:t>
            </a:r>
            <a:r>
              <a:rPr lang="en-US" dirty="0" smtClean="0"/>
              <a:t> (defined on sets of some universe)  is </a:t>
            </a:r>
            <a:r>
              <a:rPr lang="en-US" b="1" dirty="0" err="1" smtClean="0">
                <a:solidFill>
                  <a:srgbClr val="FF0000"/>
                </a:solidFill>
              </a:rPr>
              <a:t>submodular</a:t>
            </a:r>
            <a:r>
              <a:rPr lang="en-US" dirty="0" smtClean="0"/>
              <a:t> if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b="1" i="1" dirty="0" smtClean="0"/>
              <a:t>for all </a:t>
            </a:r>
            <a:r>
              <a:rPr lang="en-US" dirty="0" smtClean="0"/>
              <a:t>sets </a:t>
            </a:r>
            <a:r>
              <a:rPr lang="en-US" b="1" dirty="0" smtClean="0">
                <a:solidFill>
                  <a:schemeClr val="accent1"/>
                </a:solidFill>
              </a:rPr>
              <a:t>S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1"/>
                </a:solidFill>
              </a:rPr>
              <a:t>T</a:t>
            </a:r>
            <a:r>
              <a:rPr lang="en-US" dirty="0" smtClean="0"/>
              <a:t> such that </a:t>
            </a:r>
            <a:r>
              <a:rPr lang="en-US" b="1" dirty="0" smtClean="0">
                <a:solidFill>
                  <a:schemeClr val="accent1"/>
                </a:solidFill>
              </a:rPr>
              <a:t>S</a:t>
            </a:r>
            <a:r>
              <a:rPr lang="en-US" dirty="0" smtClean="0"/>
              <a:t> is </a:t>
            </a:r>
            <a:r>
              <a:rPr lang="en-US" b="1" i="1" dirty="0" smtClean="0"/>
              <a:t>subset</a:t>
            </a:r>
            <a:r>
              <a:rPr lang="en-US" dirty="0" smtClean="0"/>
              <a:t> of </a:t>
            </a:r>
            <a:r>
              <a:rPr lang="en-US" b="1" dirty="0" smtClean="0">
                <a:solidFill>
                  <a:schemeClr val="accent1"/>
                </a:solidFill>
              </a:rPr>
              <a:t>T </a:t>
            </a:r>
            <a:r>
              <a:rPr lang="en-US" dirty="0" smtClean="0"/>
              <a:t>and</a:t>
            </a:r>
            <a:r>
              <a:rPr lang="en-US" b="1" dirty="0" smtClean="0">
                <a:solidFill>
                  <a:schemeClr val="accent1"/>
                </a:solidFill>
              </a:rPr>
              <a:t> x </a:t>
            </a:r>
            <a:r>
              <a:rPr lang="en-US" b="1" i="1" dirty="0" smtClean="0"/>
              <a:t>any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element in the universe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/>
                </a:solidFill>
              </a:rPr>
              <a:t>f(S U {x}) – f(S ) ≥ f(T U {x} ) – f(T)</a:t>
            </a:r>
          </a:p>
          <a:p>
            <a:pPr lvl="1" fontAlgn="auto">
              <a:spcAft>
                <a:spcPts val="0"/>
              </a:spcAft>
              <a:defRPr/>
            </a:pPr>
            <a:endParaRPr lang="en-US" b="1" dirty="0" smtClean="0">
              <a:solidFill>
                <a:schemeClr val="accent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Theorem: </a:t>
            </a:r>
            <a:r>
              <a:rPr lang="en-US" dirty="0" smtClean="0"/>
              <a:t>For </a:t>
            </a:r>
            <a:r>
              <a:rPr lang="en-US" b="1" dirty="0" smtClean="0"/>
              <a:t>all maximization</a:t>
            </a:r>
            <a:r>
              <a:rPr lang="en-US" dirty="0" smtClean="0"/>
              <a:t> problems where the optimization function is </a:t>
            </a:r>
            <a:r>
              <a:rPr lang="en-US" b="1" dirty="0" err="1" smtClean="0"/>
              <a:t>submodular</a:t>
            </a:r>
            <a:r>
              <a:rPr lang="en-US" dirty="0" smtClean="0"/>
              <a:t>, the </a:t>
            </a:r>
            <a:r>
              <a:rPr lang="en-US" b="1" i="1" dirty="0" smtClean="0"/>
              <a:t>greedy</a:t>
            </a:r>
            <a:r>
              <a:rPr lang="en-US" dirty="0" smtClean="0"/>
              <a:t> algorithm has approximation factor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				</a:t>
            </a:r>
            <a:r>
              <a:rPr lang="en-US" b="1" dirty="0" smtClean="0">
                <a:solidFill>
                  <a:schemeClr val="accent1"/>
                </a:solidFill>
              </a:rPr>
              <a:t>F = (e-1)/e</a:t>
            </a:r>
            <a:r>
              <a:rPr lang="en-US" dirty="0" smtClean="0"/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65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956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Again: Can you </a:t>
            </a:r>
            <a:r>
              <a:rPr lang="en-US" smtClean="0"/>
              <a:t>think of a </a:t>
            </a:r>
            <a:r>
              <a:rPr lang="en-US" dirty="0" smtClean="0"/>
              <a:t>more algorithmic approach to reducing the collection of frequent </a:t>
            </a:r>
            <a:r>
              <a:rPr lang="en-US" dirty="0" err="1" smtClean="0"/>
              <a:t>itemsets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32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Approximating a collection of frequent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Assume a collection of frequent patterns </a:t>
            </a:r>
            <a:r>
              <a:rPr lang="en-US" b="1" dirty="0" smtClean="0">
                <a:solidFill>
                  <a:srgbClr val="0070C0"/>
                </a:solidFill>
              </a:rPr>
              <a:t>S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Each pattern </a:t>
            </a:r>
            <a:r>
              <a:rPr lang="en-US" b="1" dirty="0" smtClean="0">
                <a:solidFill>
                  <a:srgbClr val="0070C0"/>
                </a:solidFill>
              </a:rPr>
              <a:t>X </a:t>
            </a:r>
            <a:r>
              <a:rPr lang="az-Cyrl-AZ" b="1" dirty="0" smtClean="0">
                <a:solidFill>
                  <a:srgbClr val="0070C0"/>
                </a:solidFill>
              </a:rPr>
              <a:t>є</a:t>
            </a:r>
            <a:r>
              <a:rPr lang="en-US" b="1" dirty="0" smtClean="0">
                <a:solidFill>
                  <a:srgbClr val="0070C0"/>
                </a:solidFill>
              </a:rPr>
              <a:t> S </a:t>
            </a:r>
            <a:r>
              <a:rPr lang="en-US" dirty="0" smtClean="0"/>
              <a:t>is </a:t>
            </a:r>
            <a:r>
              <a:rPr lang="en-US" b="1" i="1" dirty="0" smtClean="0"/>
              <a:t>described by the patterns that covers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 err="1" smtClean="0">
                <a:solidFill>
                  <a:srgbClr val="0070C0"/>
                </a:solidFill>
              </a:rPr>
              <a:t>Cov</a:t>
            </a:r>
            <a:r>
              <a:rPr lang="en-US" b="1" dirty="0" smtClean="0">
                <a:solidFill>
                  <a:srgbClr val="0070C0"/>
                </a:solidFill>
              </a:rPr>
              <a:t>(X) = { Y | Y </a:t>
            </a:r>
            <a:r>
              <a:rPr lang="az-Cyrl-AZ" b="1" dirty="0" smtClean="0">
                <a:solidFill>
                  <a:srgbClr val="0070C0"/>
                </a:solidFill>
              </a:rPr>
              <a:t>є</a:t>
            </a:r>
            <a:r>
              <a:rPr lang="en-US" b="1" dirty="0" smtClean="0">
                <a:solidFill>
                  <a:srgbClr val="0070C0"/>
                </a:solidFill>
              </a:rPr>
              <a:t> S and Y subset of X}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Problem: </a:t>
            </a:r>
            <a:r>
              <a:rPr lang="en-US" dirty="0" smtClean="0"/>
              <a:t>Find </a:t>
            </a:r>
            <a:r>
              <a:rPr lang="en-US" b="1" dirty="0" smtClean="0">
                <a:solidFill>
                  <a:schemeClr val="accent1"/>
                </a:solidFill>
              </a:rPr>
              <a:t>k</a:t>
            </a:r>
            <a:r>
              <a:rPr lang="en-US" dirty="0" smtClean="0"/>
              <a:t> patterns from </a:t>
            </a:r>
            <a:r>
              <a:rPr lang="en-US" b="1" dirty="0" smtClean="0">
                <a:solidFill>
                  <a:schemeClr val="accent1"/>
                </a:solidFill>
              </a:rPr>
              <a:t>S</a:t>
            </a:r>
            <a:r>
              <a:rPr lang="en-US" dirty="0" smtClean="0"/>
              <a:t> to form set </a:t>
            </a:r>
            <a:r>
              <a:rPr lang="en-US" b="1" dirty="0" smtClean="0">
                <a:solidFill>
                  <a:schemeClr val="accent1"/>
                </a:solidFill>
              </a:rPr>
              <a:t>C</a:t>
            </a:r>
            <a:r>
              <a:rPr lang="en-US" dirty="0" smtClean="0"/>
              <a:t> such that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				</a:t>
            </a:r>
            <a:r>
              <a:rPr lang="en-US" b="1" dirty="0" smtClean="0">
                <a:solidFill>
                  <a:schemeClr val="accent1"/>
                </a:solidFill>
              </a:rPr>
              <a:t>|U</a:t>
            </a:r>
            <a:r>
              <a:rPr lang="en-US" b="1" baseline="-25000" dirty="0" smtClean="0">
                <a:solidFill>
                  <a:schemeClr val="accent1"/>
                </a:solidFill>
              </a:rPr>
              <a:t>X</a:t>
            </a:r>
            <a:r>
              <a:rPr lang="az-Cyrl-AZ" b="1" baseline="-25000" dirty="0" smtClean="0">
                <a:solidFill>
                  <a:schemeClr val="accent1"/>
                </a:solidFill>
              </a:rPr>
              <a:t>є</a:t>
            </a:r>
            <a:r>
              <a:rPr lang="en-US" b="1" baseline="-25000" dirty="0" smtClean="0">
                <a:solidFill>
                  <a:schemeClr val="accent1"/>
                </a:solidFill>
              </a:rPr>
              <a:t>C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</a:rPr>
              <a:t>Cov</a:t>
            </a:r>
            <a:r>
              <a:rPr lang="en-US" b="1" dirty="0" smtClean="0">
                <a:solidFill>
                  <a:schemeClr val="accent1"/>
                </a:solidFill>
              </a:rPr>
              <a:t>(X)|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	is maximized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71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CN" sz="4000" dirty="0" smtClean="0"/>
              <a:t>Frequent </a:t>
            </a:r>
            <a:r>
              <a:rPr lang="en-US" altLang="zh-CN" sz="4000" dirty="0" err="1" smtClean="0"/>
              <a:t>itemsets</a:t>
            </a:r>
            <a:r>
              <a:rPr lang="en-US" altLang="zh-CN" sz="4000" dirty="0" smtClean="0"/>
              <a:t> maybe too many to be helpful</a:t>
            </a:r>
            <a:endParaRPr lang="en-US" altLang="zh-CN" sz="40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97888" cy="4724400"/>
          </a:xfrm>
        </p:spPr>
        <p:txBody>
          <a:bodyPr/>
          <a:lstStyle/>
          <a:p>
            <a:r>
              <a:rPr lang="en-US" altLang="zh-CN" smtClean="0"/>
              <a:t>If there are many and large frequent itemsets enumerating all of them is costly.</a:t>
            </a:r>
          </a:p>
          <a:p>
            <a:endParaRPr lang="en-US" altLang="zh-CN" smtClean="0"/>
          </a:p>
          <a:p>
            <a:r>
              <a:rPr lang="en-US" altLang="zh-CN" smtClean="0"/>
              <a:t>We may be interested in finding the </a:t>
            </a:r>
            <a:r>
              <a:rPr lang="en-US" altLang="zh-CN" b="1" i="1" smtClean="0">
                <a:solidFill>
                  <a:srgbClr val="FF0000"/>
                </a:solidFill>
              </a:rPr>
              <a:t>boundary</a:t>
            </a:r>
            <a:r>
              <a:rPr lang="en-US" altLang="zh-CN" smtClean="0"/>
              <a:t> frequent patterns.</a:t>
            </a:r>
          </a:p>
          <a:p>
            <a:endParaRPr lang="en-US" altLang="zh-CN" smtClean="0"/>
          </a:p>
          <a:p>
            <a:r>
              <a:rPr lang="en-US" altLang="zh-CN" b="1" smtClean="0">
                <a:solidFill>
                  <a:srgbClr val="FF0000"/>
                </a:solidFill>
              </a:rPr>
              <a:t>Question: </a:t>
            </a:r>
            <a:r>
              <a:rPr lang="en-US" altLang="zh-CN" smtClean="0"/>
              <a:t>Is there a good definition of such boundary?</a:t>
            </a:r>
          </a:p>
        </p:txBody>
      </p:sp>
    </p:spTree>
    <p:extLst>
      <p:ext uri="{BB962C8B-B14F-4D97-AF65-F5344CB8AC3E}">
        <p14:creationId xmlns:p14="http://schemas.microsoft.com/office/powerpoint/2010/main" val="1820506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xagon 1"/>
          <p:cNvSpPr/>
          <p:nvPr/>
        </p:nvSpPr>
        <p:spPr>
          <a:xfrm rot="5400000">
            <a:off x="2324100" y="342900"/>
            <a:ext cx="4876800" cy="6477000"/>
          </a:xfrm>
          <a:prstGeom prst="hexagon">
            <a:avLst>
              <a:gd name="adj" fmla="val 25455"/>
              <a:gd name="vf" fmla="val 115470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7347" name="TextBox 2"/>
          <p:cNvSpPr txBox="1">
            <a:spLocks noChangeArrowheads="1"/>
          </p:cNvSpPr>
          <p:nvPr/>
        </p:nvSpPr>
        <p:spPr bwMode="auto">
          <a:xfrm>
            <a:off x="3886200" y="6019800"/>
            <a:ext cx="175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800"/>
              <a:t>all items</a:t>
            </a:r>
          </a:p>
        </p:txBody>
      </p:sp>
      <p:sp>
        <p:nvSpPr>
          <p:cNvPr id="57348" name="TextBox 3"/>
          <p:cNvSpPr txBox="1">
            <a:spLocks noChangeArrowheads="1"/>
          </p:cNvSpPr>
          <p:nvPr/>
        </p:nvSpPr>
        <p:spPr bwMode="auto">
          <a:xfrm>
            <a:off x="3810000" y="609600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800"/>
              <a:t>empty set</a:t>
            </a:r>
          </a:p>
        </p:txBody>
      </p:sp>
      <p:sp>
        <p:nvSpPr>
          <p:cNvPr id="6" name="Freeform 5"/>
          <p:cNvSpPr/>
          <p:nvPr/>
        </p:nvSpPr>
        <p:spPr>
          <a:xfrm>
            <a:off x="914400" y="3381375"/>
            <a:ext cx="7273925" cy="1917700"/>
          </a:xfrm>
          <a:custGeom>
            <a:avLst/>
            <a:gdLst>
              <a:gd name="connsiteX0" fmla="*/ 0 w 7273636"/>
              <a:gd name="connsiteY0" fmla="*/ 48185 h 1918549"/>
              <a:gd name="connsiteX1" fmla="*/ 415636 w 7273636"/>
              <a:gd name="connsiteY1" fmla="*/ 68967 h 1918549"/>
              <a:gd name="connsiteX2" fmla="*/ 1018309 w 7273636"/>
              <a:gd name="connsiteY2" fmla="*/ 110530 h 1918549"/>
              <a:gd name="connsiteX3" fmla="*/ 1413164 w 7273636"/>
              <a:gd name="connsiteY3" fmla="*/ 110530 h 1918549"/>
              <a:gd name="connsiteX4" fmla="*/ 2286000 w 7273636"/>
              <a:gd name="connsiteY4" fmla="*/ 131312 h 1918549"/>
              <a:gd name="connsiteX5" fmla="*/ 2576945 w 7273636"/>
              <a:gd name="connsiteY5" fmla="*/ 131312 h 1918549"/>
              <a:gd name="connsiteX6" fmla="*/ 2639291 w 7273636"/>
              <a:gd name="connsiteY6" fmla="*/ 172876 h 1918549"/>
              <a:gd name="connsiteX7" fmla="*/ 2763982 w 7273636"/>
              <a:gd name="connsiteY7" fmla="*/ 318349 h 1918549"/>
              <a:gd name="connsiteX8" fmla="*/ 2805545 w 7273636"/>
              <a:gd name="connsiteY8" fmla="*/ 380694 h 1918549"/>
              <a:gd name="connsiteX9" fmla="*/ 2867891 w 7273636"/>
              <a:gd name="connsiteY9" fmla="*/ 422258 h 1918549"/>
              <a:gd name="connsiteX10" fmla="*/ 2971800 w 7273636"/>
              <a:gd name="connsiteY10" fmla="*/ 546949 h 1918549"/>
              <a:gd name="connsiteX11" fmla="*/ 3054927 w 7273636"/>
              <a:gd name="connsiteY11" fmla="*/ 671640 h 1918549"/>
              <a:gd name="connsiteX12" fmla="*/ 3158836 w 7273636"/>
              <a:gd name="connsiteY12" fmla="*/ 754767 h 1918549"/>
              <a:gd name="connsiteX13" fmla="*/ 3221182 w 7273636"/>
              <a:gd name="connsiteY13" fmla="*/ 837894 h 1918549"/>
              <a:gd name="connsiteX14" fmla="*/ 3241964 w 7273636"/>
              <a:gd name="connsiteY14" fmla="*/ 900240 h 1918549"/>
              <a:gd name="connsiteX15" fmla="*/ 3325091 w 7273636"/>
              <a:gd name="connsiteY15" fmla="*/ 941803 h 1918549"/>
              <a:gd name="connsiteX16" fmla="*/ 3470564 w 7273636"/>
              <a:gd name="connsiteY16" fmla="*/ 983367 h 1918549"/>
              <a:gd name="connsiteX17" fmla="*/ 3532909 w 7273636"/>
              <a:gd name="connsiteY17" fmla="*/ 1004149 h 1918549"/>
              <a:gd name="connsiteX18" fmla="*/ 3761509 w 7273636"/>
              <a:gd name="connsiteY18" fmla="*/ 962585 h 1918549"/>
              <a:gd name="connsiteX19" fmla="*/ 3865418 w 7273636"/>
              <a:gd name="connsiteY19" fmla="*/ 941803 h 1918549"/>
              <a:gd name="connsiteX20" fmla="*/ 3990109 w 7273636"/>
              <a:gd name="connsiteY20" fmla="*/ 921021 h 1918549"/>
              <a:gd name="connsiteX21" fmla="*/ 4114800 w 7273636"/>
              <a:gd name="connsiteY21" fmla="*/ 879458 h 1918549"/>
              <a:gd name="connsiteX22" fmla="*/ 4260273 w 7273636"/>
              <a:gd name="connsiteY22" fmla="*/ 837894 h 1918549"/>
              <a:gd name="connsiteX23" fmla="*/ 4384964 w 7273636"/>
              <a:gd name="connsiteY23" fmla="*/ 775549 h 1918549"/>
              <a:gd name="connsiteX24" fmla="*/ 4447309 w 7273636"/>
              <a:gd name="connsiteY24" fmla="*/ 713203 h 1918549"/>
              <a:gd name="connsiteX25" fmla="*/ 4468091 w 7273636"/>
              <a:gd name="connsiteY25" fmla="*/ 650858 h 1918549"/>
              <a:gd name="connsiteX26" fmla="*/ 4675909 w 7273636"/>
              <a:gd name="connsiteY26" fmla="*/ 588512 h 1918549"/>
              <a:gd name="connsiteX27" fmla="*/ 4800600 w 7273636"/>
              <a:gd name="connsiteY27" fmla="*/ 609294 h 1918549"/>
              <a:gd name="connsiteX28" fmla="*/ 4925291 w 7273636"/>
              <a:gd name="connsiteY28" fmla="*/ 650858 h 1918549"/>
              <a:gd name="connsiteX29" fmla="*/ 4946073 w 7273636"/>
              <a:gd name="connsiteY29" fmla="*/ 713203 h 1918549"/>
              <a:gd name="connsiteX30" fmla="*/ 5070764 w 7273636"/>
              <a:gd name="connsiteY30" fmla="*/ 837894 h 1918549"/>
              <a:gd name="connsiteX31" fmla="*/ 5112327 w 7273636"/>
              <a:gd name="connsiteY31" fmla="*/ 921021 h 1918549"/>
              <a:gd name="connsiteX32" fmla="*/ 5174673 w 7273636"/>
              <a:gd name="connsiteY32" fmla="*/ 1004149 h 1918549"/>
              <a:gd name="connsiteX33" fmla="*/ 5195455 w 7273636"/>
              <a:gd name="connsiteY33" fmla="*/ 1066494 h 1918549"/>
              <a:gd name="connsiteX34" fmla="*/ 5257800 w 7273636"/>
              <a:gd name="connsiteY34" fmla="*/ 1128840 h 1918549"/>
              <a:gd name="connsiteX35" fmla="*/ 5320145 w 7273636"/>
              <a:gd name="connsiteY35" fmla="*/ 1211967 h 1918549"/>
              <a:gd name="connsiteX36" fmla="*/ 5382491 w 7273636"/>
              <a:gd name="connsiteY36" fmla="*/ 1274312 h 1918549"/>
              <a:gd name="connsiteX37" fmla="*/ 5486400 w 7273636"/>
              <a:gd name="connsiteY37" fmla="*/ 1419785 h 1918549"/>
              <a:gd name="connsiteX38" fmla="*/ 5694218 w 7273636"/>
              <a:gd name="connsiteY38" fmla="*/ 1565258 h 1918549"/>
              <a:gd name="connsiteX39" fmla="*/ 5756564 w 7273636"/>
              <a:gd name="connsiteY39" fmla="*/ 1586040 h 1918549"/>
              <a:gd name="connsiteX40" fmla="*/ 5860473 w 7273636"/>
              <a:gd name="connsiteY40" fmla="*/ 1565258 h 1918549"/>
              <a:gd name="connsiteX41" fmla="*/ 5964382 w 7273636"/>
              <a:gd name="connsiteY41" fmla="*/ 1523694 h 1918549"/>
              <a:gd name="connsiteX42" fmla="*/ 6026727 w 7273636"/>
              <a:gd name="connsiteY42" fmla="*/ 1502912 h 1918549"/>
              <a:gd name="connsiteX43" fmla="*/ 6359236 w 7273636"/>
              <a:gd name="connsiteY43" fmla="*/ 1419785 h 1918549"/>
              <a:gd name="connsiteX44" fmla="*/ 6483927 w 7273636"/>
              <a:gd name="connsiteY44" fmla="*/ 1315876 h 1918549"/>
              <a:gd name="connsiteX45" fmla="*/ 6629400 w 7273636"/>
              <a:gd name="connsiteY45" fmla="*/ 1357440 h 1918549"/>
              <a:gd name="connsiteX46" fmla="*/ 6733309 w 7273636"/>
              <a:gd name="connsiteY46" fmla="*/ 1440567 h 1918549"/>
              <a:gd name="connsiteX47" fmla="*/ 6774873 w 7273636"/>
              <a:gd name="connsiteY47" fmla="*/ 1502912 h 1918549"/>
              <a:gd name="connsiteX48" fmla="*/ 6837218 w 7273636"/>
              <a:gd name="connsiteY48" fmla="*/ 1544476 h 1918549"/>
              <a:gd name="connsiteX49" fmla="*/ 6982691 w 7273636"/>
              <a:gd name="connsiteY49" fmla="*/ 1669167 h 1918549"/>
              <a:gd name="connsiteX50" fmla="*/ 7045036 w 7273636"/>
              <a:gd name="connsiteY50" fmla="*/ 1731512 h 1918549"/>
              <a:gd name="connsiteX51" fmla="*/ 7169727 w 7273636"/>
              <a:gd name="connsiteY51" fmla="*/ 1814640 h 1918549"/>
              <a:gd name="connsiteX52" fmla="*/ 7273636 w 7273636"/>
              <a:gd name="connsiteY52" fmla="*/ 1918549 h 1918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7273636" h="1918549">
                <a:moveTo>
                  <a:pt x="0" y="48185"/>
                </a:moveTo>
                <a:cubicBezTo>
                  <a:pt x="192738" y="0"/>
                  <a:pt x="49909" y="25079"/>
                  <a:pt x="415636" y="68967"/>
                </a:cubicBezTo>
                <a:cubicBezTo>
                  <a:pt x="699285" y="103005"/>
                  <a:pt x="631259" y="91178"/>
                  <a:pt x="1018309" y="110530"/>
                </a:cubicBezTo>
                <a:cubicBezTo>
                  <a:pt x="1493681" y="163350"/>
                  <a:pt x="899716" y="110530"/>
                  <a:pt x="1413164" y="110530"/>
                </a:cubicBezTo>
                <a:cubicBezTo>
                  <a:pt x="1704192" y="110530"/>
                  <a:pt x="1995055" y="124385"/>
                  <a:pt x="2286000" y="131312"/>
                </a:cubicBezTo>
                <a:cubicBezTo>
                  <a:pt x="2403487" y="120631"/>
                  <a:pt x="2480070" y="82874"/>
                  <a:pt x="2576945" y="131312"/>
                </a:cubicBezTo>
                <a:cubicBezTo>
                  <a:pt x="2599285" y="142482"/>
                  <a:pt x="2618509" y="159021"/>
                  <a:pt x="2639291" y="172876"/>
                </a:cubicBezTo>
                <a:cubicBezTo>
                  <a:pt x="2734715" y="316010"/>
                  <a:pt x="2612795" y="141963"/>
                  <a:pt x="2763982" y="318349"/>
                </a:cubicBezTo>
                <a:cubicBezTo>
                  <a:pt x="2780236" y="337313"/>
                  <a:pt x="2787884" y="363033"/>
                  <a:pt x="2805545" y="380694"/>
                </a:cubicBezTo>
                <a:cubicBezTo>
                  <a:pt x="2823206" y="398355"/>
                  <a:pt x="2848703" y="406268"/>
                  <a:pt x="2867891" y="422258"/>
                </a:cubicBezTo>
                <a:cubicBezTo>
                  <a:pt x="2927896" y="472262"/>
                  <a:pt x="2930932" y="485647"/>
                  <a:pt x="2971800" y="546949"/>
                </a:cubicBezTo>
                <a:cubicBezTo>
                  <a:pt x="3009581" y="698070"/>
                  <a:pt x="2959250" y="575963"/>
                  <a:pt x="3054927" y="671640"/>
                </a:cubicBezTo>
                <a:cubicBezTo>
                  <a:pt x="3148927" y="765640"/>
                  <a:pt x="3037464" y="714309"/>
                  <a:pt x="3158836" y="754767"/>
                </a:cubicBezTo>
                <a:cubicBezTo>
                  <a:pt x="3179618" y="782476"/>
                  <a:pt x="3203997" y="807821"/>
                  <a:pt x="3221182" y="837894"/>
                </a:cubicBezTo>
                <a:cubicBezTo>
                  <a:pt x="3232051" y="856914"/>
                  <a:pt x="3226474" y="884750"/>
                  <a:pt x="3241964" y="900240"/>
                </a:cubicBezTo>
                <a:cubicBezTo>
                  <a:pt x="3263870" y="922146"/>
                  <a:pt x="3295977" y="931216"/>
                  <a:pt x="3325091" y="941803"/>
                </a:cubicBezTo>
                <a:cubicBezTo>
                  <a:pt x="3372486" y="959038"/>
                  <a:pt x="3422259" y="968876"/>
                  <a:pt x="3470564" y="983367"/>
                </a:cubicBezTo>
                <a:cubicBezTo>
                  <a:pt x="3491546" y="989662"/>
                  <a:pt x="3512127" y="997222"/>
                  <a:pt x="3532909" y="1004149"/>
                </a:cubicBezTo>
                <a:cubicBezTo>
                  <a:pt x="3660089" y="961756"/>
                  <a:pt x="3543305" y="996155"/>
                  <a:pt x="3761509" y="962585"/>
                </a:cubicBezTo>
                <a:cubicBezTo>
                  <a:pt x="3796421" y="957214"/>
                  <a:pt x="3830665" y="948122"/>
                  <a:pt x="3865418" y="941803"/>
                </a:cubicBezTo>
                <a:cubicBezTo>
                  <a:pt x="3906875" y="934265"/>
                  <a:pt x="3949230" y="931241"/>
                  <a:pt x="3990109" y="921021"/>
                </a:cubicBezTo>
                <a:cubicBezTo>
                  <a:pt x="4032613" y="910395"/>
                  <a:pt x="4072674" y="891494"/>
                  <a:pt x="4114800" y="879458"/>
                </a:cubicBezTo>
                <a:lnTo>
                  <a:pt x="4260273" y="837894"/>
                </a:lnTo>
                <a:cubicBezTo>
                  <a:pt x="4318850" y="820321"/>
                  <a:pt x="4335704" y="816599"/>
                  <a:pt x="4384964" y="775549"/>
                </a:cubicBezTo>
                <a:cubicBezTo>
                  <a:pt x="4407542" y="756734"/>
                  <a:pt x="4426527" y="733985"/>
                  <a:pt x="4447309" y="713203"/>
                </a:cubicBezTo>
                <a:cubicBezTo>
                  <a:pt x="4454236" y="692421"/>
                  <a:pt x="4450265" y="663590"/>
                  <a:pt x="4468091" y="650858"/>
                </a:cubicBezTo>
                <a:cubicBezTo>
                  <a:pt x="4495335" y="631398"/>
                  <a:pt x="4631470" y="599622"/>
                  <a:pt x="4675909" y="588512"/>
                </a:cubicBezTo>
                <a:cubicBezTo>
                  <a:pt x="4717473" y="595439"/>
                  <a:pt x="4759721" y="599074"/>
                  <a:pt x="4800600" y="609294"/>
                </a:cubicBezTo>
                <a:cubicBezTo>
                  <a:pt x="4843104" y="619920"/>
                  <a:pt x="4925291" y="650858"/>
                  <a:pt x="4925291" y="650858"/>
                </a:cubicBezTo>
                <a:cubicBezTo>
                  <a:pt x="4932218" y="671640"/>
                  <a:pt x="4932624" y="695912"/>
                  <a:pt x="4946073" y="713203"/>
                </a:cubicBezTo>
                <a:cubicBezTo>
                  <a:pt x="4982160" y="759601"/>
                  <a:pt x="5070764" y="837894"/>
                  <a:pt x="5070764" y="837894"/>
                </a:cubicBezTo>
                <a:cubicBezTo>
                  <a:pt x="5084618" y="865603"/>
                  <a:pt x="5095908" y="894750"/>
                  <a:pt x="5112327" y="921021"/>
                </a:cubicBezTo>
                <a:cubicBezTo>
                  <a:pt x="5130684" y="950393"/>
                  <a:pt x="5157488" y="974076"/>
                  <a:pt x="5174673" y="1004149"/>
                </a:cubicBezTo>
                <a:cubicBezTo>
                  <a:pt x="5185541" y="1023169"/>
                  <a:pt x="5183304" y="1048267"/>
                  <a:pt x="5195455" y="1066494"/>
                </a:cubicBezTo>
                <a:cubicBezTo>
                  <a:pt x="5211758" y="1090948"/>
                  <a:pt x="5238673" y="1106525"/>
                  <a:pt x="5257800" y="1128840"/>
                </a:cubicBezTo>
                <a:cubicBezTo>
                  <a:pt x="5280341" y="1155138"/>
                  <a:pt x="5297604" y="1185669"/>
                  <a:pt x="5320145" y="1211967"/>
                </a:cubicBezTo>
                <a:cubicBezTo>
                  <a:pt x="5339272" y="1234281"/>
                  <a:pt x="5363676" y="1251734"/>
                  <a:pt x="5382491" y="1274312"/>
                </a:cubicBezTo>
                <a:cubicBezTo>
                  <a:pt x="5441492" y="1345113"/>
                  <a:pt x="5411531" y="1344916"/>
                  <a:pt x="5486400" y="1419785"/>
                </a:cubicBezTo>
                <a:cubicBezTo>
                  <a:pt x="5536494" y="1469879"/>
                  <a:pt x="5630003" y="1533151"/>
                  <a:pt x="5694218" y="1565258"/>
                </a:cubicBezTo>
                <a:cubicBezTo>
                  <a:pt x="5713811" y="1575055"/>
                  <a:pt x="5735782" y="1579113"/>
                  <a:pt x="5756564" y="1586040"/>
                </a:cubicBezTo>
                <a:cubicBezTo>
                  <a:pt x="5791200" y="1579113"/>
                  <a:pt x="5826640" y="1575408"/>
                  <a:pt x="5860473" y="1565258"/>
                </a:cubicBezTo>
                <a:cubicBezTo>
                  <a:pt x="5896204" y="1554539"/>
                  <a:pt x="5929453" y="1536793"/>
                  <a:pt x="5964382" y="1523694"/>
                </a:cubicBezTo>
                <a:cubicBezTo>
                  <a:pt x="5984893" y="1516002"/>
                  <a:pt x="6005664" y="1508930"/>
                  <a:pt x="6026727" y="1502912"/>
                </a:cubicBezTo>
                <a:cubicBezTo>
                  <a:pt x="6249599" y="1439234"/>
                  <a:pt x="6195679" y="1452497"/>
                  <a:pt x="6359236" y="1419785"/>
                </a:cubicBezTo>
                <a:cubicBezTo>
                  <a:pt x="6376824" y="1402197"/>
                  <a:pt x="6450174" y="1320698"/>
                  <a:pt x="6483927" y="1315876"/>
                </a:cubicBezTo>
                <a:cubicBezTo>
                  <a:pt x="6502194" y="1313266"/>
                  <a:pt x="6606003" y="1349641"/>
                  <a:pt x="6629400" y="1357440"/>
                </a:cubicBezTo>
                <a:cubicBezTo>
                  <a:pt x="6664036" y="1385149"/>
                  <a:pt x="6701944" y="1409203"/>
                  <a:pt x="6733309" y="1440567"/>
                </a:cubicBezTo>
                <a:cubicBezTo>
                  <a:pt x="6750970" y="1458228"/>
                  <a:pt x="6757212" y="1485251"/>
                  <a:pt x="6774873" y="1502912"/>
                </a:cubicBezTo>
                <a:cubicBezTo>
                  <a:pt x="6792534" y="1520573"/>
                  <a:pt x="6819557" y="1526815"/>
                  <a:pt x="6837218" y="1544476"/>
                </a:cubicBezTo>
                <a:cubicBezTo>
                  <a:pt x="6970333" y="1677592"/>
                  <a:pt x="6860336" y="1628382"/>
                  <a:pt x="6982691" y="1669167"/>
                </a:cubicBezTo>
                <a:cubicBezTo>
                  <a:pt x="7003473" y="1689949"/>
                  <a:pt x="7021837" y="1713468"/>
                  <a:pt x="7045036" y="1731512"/>
                </a:cubicBezTo>
                <a:cubicBezTo>
                  <a:pt x="7084467" y="1762181"/>
                  <a:pt x="7134404" y="1779318"/>
                  <a:pt x="7169727" y="1814640"/>
                </a:cubicBezTo>
                <a:lnTo>
                  <a:pt x="7273636" y="1918549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7350" name="TextBox 6"/>
          <p:cNvSpPr txBox="1">
            <a:spLocks noChangeArrowheads="1"/>
          </p:cNvSpPr>
          <p:nvPr/>
        </p:nvSpPr>
        <p:spPr bwMode="auto">
          <a:xfrm>
            <a:off x="3810000" y="2209800"/>
            <a:ext cx="3581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4000"/>
              <a:t>Frequent itemsets</a:t>
            </a:r>
          </a:p>
        </p:txBody>
      </p:sp>
      <p:sp>
        <p:nvSpPr>
          <p:cNvPr id="57351" name="TextBox 7"/>
          <p:cNvSpPr txBox="1">
            <a:spLocks noChangeArrowheads="1"/>
          </p:cNvSpPr>
          <p:nvPr/>
        </p:nvSpPr>
        <p:spPr bwMode="auto">
          <a:xfrm>
            <a:off x="2667000" y="4343400"/>
            <a:ext cx="3581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4000"/>
              <a:t>Non-frequent itemsets</a:t>
            </a:r>
          </a:p>
        </p:txBody>
      </p:sp>
      <p:sp>
        <p:nvSpPr>
          <p:cNvPr id="57352" name="TextBox 8"/>
          <p:cNvSpPr txBox="1">
            <a:spLocks noChangeArrowheads="1"/>
          </p:cNvSpPr>
          <p:nvPr/>
        </p:nvSpPr>
        <p:spPr bwMode="auto">
          <a:xfrm>
            <a:off x="-1066800" y="2743200"/>
            <a:ext cx="3581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4000"/>
              <a:t>border</a:t>
            </a:r>
          </a:p>
        </p:txBody>
      </p:sp>
    </p:spTree>
    <p:extLst>
      <p:ext uri="{BB962C8B-B14F-4D97-AF65-F5344CB8AC3E}">
        <p14:creationId xmlns:p14="http://schemas.microsoft.com/office/powerpoint/2010/main" val="129928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xagon 1"/>
          <p:cNvSpPr/>
          <p:nvPr/>
        </p:nvSpPr>
        <p:spPr>
          <a:xfrm rot="5400000">
            <a:off x="2324100" y="342900"/>
            <a:ext cx="4876800" cy="6477000"/>
          </a:xfrm>
          <a:prstGeom prst="hexagon">
            <a:avLst>
              <a:gd name="adj" fmla="val 25455"/>
              <a:gd name="vf" fmla="val 115470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3886200" y="6019800"/>
            <a:ext cx="175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800"/>
              <a:t>all items</a:t>
            </a:r>
          </a:p>
        </p:txBody>
      </p:sp>
      <p:sp>
        <p:nvSpPr>
          <p:cNvPr id="28676" name="TextBox 3"/>
          <p:cNvSpPr txBox="1">
            <a:spLocks noChangeArrowheads="1"/>
          </p:cNvSpPr>
          <p:nvPr/>
        </p:nvSpPr>
        <p:spPr bwMode="auto">
          <a:xfrm>
            <a:off x="3810000" y="609600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800"/>
              <a:t>empty set</a:t>
            </a:r>
          </a:p>
        </p:txBody>
      </p:sp>
      <p:sp>
        <p:nvSpPr>
          <p:cNvPr id="6" name="Freeform 5"/>
          <p:cNvSpPr/>
          <p:nvPr/>
        </p:nvSpPr>
        <p:spPr>
          <a:xfrm>
            <a:off x="914400" y="3381375"/>
            <a:ext cx="7273925" cy="1917700"/>
          </a:xfrm>
          <a:custGeom>
            <a:avLst/>
            <a:gdLst>
              <a:gd name="connsiteX0" fmla="*/ 0 w 7273636"/>
              <a:gd name="connsiteY0" fmla="*/ 48185 h 1918549"/>
              <a:gd name="connsiteX1" fmla="*/ 415636 w 7273636"/>
              <a:gd name="connsiteY1" fmla="*/ 68967 h 1918549"/>
              <a:gd name="connsiteX2" fmla="*/ 1018309 w 7273636"/>
              <a:gd name="connsiteY2" fmla="*/ 110530 h 1918549"/>
              <a:gd name="connsiteX3" fmla="*/ 1413164 w 7273636"/>
              <a:gd name="connsiteY3" fmla="*/ 110530 h 1918549"/>
              <a:gd name="connsiteX4" fmla="*/ 2286000 w 7273636"/>
              <a:gd name="connsiteY4" fmla="*/ 131312 h 1918549"/>
              <a:gd name="connsiteX5" fmla="*/ 2576945 w 7273636"/>
              <a:gd name="connsiteY5" fmla="*/ 131312 h 1918549"/>
              <a:gd name="connsiteX6" fmla="*/ 2639291 w 7273636"/>
              <a:gd name="connsiteY6" fmla="*/ 172876 h 1918549"/>
              <a:gd name="connsiteX7" fmla="*/ 2763982 w 7273636"/>
              <a:gd name="connsiteY7" fmla="*/ 318349 h 1918549"/>
              <a:gd name="connsiteX8" fmla="*/ 2805545 w 7273636"/>
              <a:gd name="connsiteY8" fmla="*/ 380694 h 1918549"/>
              <a:gd name="connsiteX9" fmla="*/ 2867891 w 7273636"/>
              <a:gd name="connsiteY9" fmla="*/ 422258 h 1918549"/>
              <a:gd name="connsiteX10" fmla="*/ 2971800 w 7273636"/>
              <a:gd name="connsiteY10" fmla="*/ 546949 h 1918549"/>
              <a:gd name="connsiteX11" fmla="*/ 3054927 w 7273636"/>
              <a:gd name="connsiteY11" fmla="*/ 671640 h 1918549"/>
              <a:gd name="connsiteX12" fmla="*/ 3158836 w 7273636"/>
              <a:gd name="connsiteY12" fmla="*/ 754767 h 1918549"/>
              <a:gd name="connsiteX13" fmla="*/ 3221182 w 7273636"/>
              <a:gd name="connsiteY13" fmla="*/ 837894 h 1918549"/>
              <a:gd name="connsiteX14" fmla="*/ 3241964 w 7273636"/>
              <a:gd name="connsiteY14" fmla="*/ 900240 h 1918549"/>
              <a:gd name="connsiteX15" fmla="*/ 3325091 w 7273636"/>
              <a:gd name="connsiteY15" fmla="*/ 941803 h 1918549"/>
              <a:gd name="connsiteX16" fmla="*/ 3470564 w 7273636"/>
              <a:gd name="connsiteY16" fmla="*/ 983367 h 1918549"/>
              <a:gd name="connsiteX17" fmla="*/ 3532909 w 7273636"/>
              <a:gd name="connsiteY17" fmla="*/ 1004149 h 1918549"/>
              <a:gd name="connsiteX18" fmla="*/ 3761509 w 7273636"/>
              <a:gd name="connsiteY18" fmla="*/ 962585 h 1918549"/>
              <a:gd name="connsiteX19" fmla="*/ 3865418 w 7273636"/>
              <a:gd name="connsiteY19" fmla="*/ 941803 h 1918549"/>
              <a:gd name="connsiteX20" fmla="*/ 3990109 w 7273636"/>
              <a:gd name="connsiteY20" fmla="*/ 921021 h 1918549"/>
              <a:gd name="connsiteX21" fmla="*/ 4114800 w 7273636"/>
              <a:gd name="connsiteY21" fmla="*/ 879458 h 1918549"/>
              <a:gd name="connsiteX22" fmla="*/ 4260273 w 7273636"/>
              <a:gd name="connsiteY22" fmla="*/ 837894 h 1918549"/>
              <a:gd name="connsiteX23" fmla="*/ 4384964 w 7273636"/>
              <a:gd name="connsiteY23" fmla="*/ 775549 h 1918549"/>
              <a:gd name="connsiteX24" fmla="*/ 4447309 w 7273636"/>
              <a:gd name="connsiteY24" fmla="*/ 713203 h 1918549"/>
              <a:gd name="connsiteX25" fmla="*/ 4468091 w 7273636"/>
              <a:gd name="connsiteY25" fmla="*/ 650858 h 1918549"/>
              <a:gd name="connsiteX26" fmla="*/ 4675909 w 7273636"/>
              <a:gd name="connsiteY26" fmla="*/ 588512 h 1918549"/>
              <a:gd name="connsiteX27" fmla="*/ 4800600 w 7273636"/>
              <a:gd name="connsiteY27" fmla="*/ 609294 h 1918549"/>
              <a:gd name="connsiteX28" fmla="*/ 4925291 w 7273636"/>
              <a:gd name="connsiteY28" fmla="*/ 650858 h 1918549"/>
              <a:gd name="connsiteX29" fmla="*/ 4946073 w 7273636"/>
              <a:gd name="connsiteY29" fmla="*/ 713203 h 1918549"/>
              <a:gd name="connsiteX30" fmla="*/ 5070764 w 7273636"/>
              <a:gd name="connsiteY30" fmla="*/ 837894 h 1918549"/>
              <a:gd name="connsiteX31" fmla="*/ 5112327 w 7273636"/>
              <a:gd name="connsiteY31" fmla="*/ 921021 h 1918549"/>
              <a:gd name="connsiteX32" fmla="*/ 5174673 w 7273636"/>
              <a:gd name="connsiteY32" fmla="*/ 1004149 h 1918549"/>
              <a:gd name="connsiteX33" fmla="*/ 5195455 w 7273636"/>
              <a:gd name="connsiteY33" fmla="*/ 1066494 h 1918549"/>
              <a:gd name="connsiteX34" fmla="*/ 5257800 w 7273636"/>
              <a:gd name="connsiteY34" fmla="*/ 1128840 h 1918549"/>
              <a:gd name="connsiteX35" fmla="*/ 5320145 w 7273636"/>
              <a:gd name="connsiteY35" fmla="*/ 1211967 h 1918549"/>
              <a:gd name="connsiteX36" fmla="*/ 5382491 w 7273636"/>
              <a:gd name="connsiteY36" fmla="*/ 1274312 h 1918549"/>
              <a:gd name="connsiteX37" fmla="*/ 5486400 w 7273636"/>
              <a:gd name="connsiteY37" fmla="*/ 1419785 h 1918549"/>
              <a:gd name="connsiteX38" fmla="*/ 5694218 w 7273636"/>
              <a:gd name="connsiteY38" fmla="*/ 1565258 h 1918549"/>
              <a:gd name="connsiteX39" fmla="*/ 5756564 w 7273636"/>
              <a:gd name="connsiteY39" fmla="*/ 1586040 h 1918549"/>
              <a:gd name="connsiteX40" fmla="*/ 5860473 w 7273636"/>
              <a:gd name="connsiteY40" fmla="*/ 1565258 h 1918549"/>
              <a:gd name="connsiteX41" fmla="*/ 5964382 w 7273636"/>
              <a:gd name="connsiteY41" fmla="*/ 1523694 h 1918549"/>
              <a:gd name="connsiteX42" fmla="*/ 6026727 w 7273636"/>
              <a:gd name="connsiteY42" fmla="*/ 1502912 h 1918549"/>
              <a:gd name="connsiteX43" fmla="*/ 6359236 w 7273636"/>
              <a:gd name="connsiteY43" fmla="*/ 1419785 h 1918549"/>
              <a:gd name="connsiteX44" fmla="*/ 6483927 w 7273636"/>
              <a:gd name="connsiteY44" fmla="*/ 1315876 h 1918549"/>
              <a:gd name="connsiteX45" fmla="*/ 6629400 w 7273636"/>
              <a:gd name="connsiteY45" fmla="*/ 1357440 h 1918549"/>
              <a:gd name="connsiteX46" fmla="*/ 6733309 w 7273636"/>
              <a:gd name="connsiteY46" fmla="*/ 1440567 h 1918549"/>
              <a:gd name="connsiteX47" fmla="*/ 6774873 w 7273636"/>
              <a:gd name="connsiteY47" fmla="*/ 1502912 h 1918549"/>
              <a:gd name="connsiteX48" fmla="*/ 6837218 w 7273636"/>
              <a:gd name="connsiteY48" fmla="*/ 1544476 h 1918549"/>
              <a:gd name="connsiteX49" fmla="*/ 6982691 w 7273636"/>
              <a:gd name="connsiteY49" fmla="*/ 1669167 h 1918549"/>
              <a:gd name="connsiteX50" fmla="*/ 7045036 w 7273636"/>
              <a:gd name="connsiteY50" fmla="*/ 1731512 h 1918549"/>
              <a:gd name="connsiteX51" fmla="*/ 7169727 w 7273636"/>
              <a:gd name="connsiteY51" fmla="*/ 1814640 h 1918549"/>
              <a:gd name="connsiteX52" fmla="*/ 7273636 w 7273636"/>
              <a:gd name="connsiteY52" fmla="*/ 1918549 h 1918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7273636" h="1918549">
                <a:moveTo>
                  <a:pt x="0" y="48185"/>
                </a:moveTo>
                <a:cubicBezTo>
                  <a:pt x="192738" y="0"/>
                  <a:pt x="49909" y="25079"/>
                  <a:pt x="415636" y="68967"/>
                </a:cubicBezTo>
                <a:cubicBezTo>
                  <a:pt x="699285" y="103005"/>
                  <a:pt x="631259" y="91178"/>
                  <a:pt x="1018309" y="110530"/>
                </a:cubicBezTo>
                <a:cubicBezTo>
                  <a:pt x="1493681" y="163350"/>
                  <a:pt x="899716" y="110530"/>
                  <a:pt x="1413164" y="110530"/>
                </a:cubicBezTo>
                <a:cubicBezTo>
                  <a:pt x="1704192" y="110530"/>
                  <a:pt x="1995055" y="124385"/>
                  <a:pt x="2286000" y="131312"/>
                </a:cubicBezTo>
                <a:cubicBezTo>
                  <a:pt x="2403487" y="120631"/>
                  <a:pt x="2480070" y="82874"/>
                  <a:pt x="2576945" y="131312"/>
                </a:cubicBezTo>
                <a:cubicBezTo>
                  <a:pt x="2599285" y="142482"/>
                  <a:pt x="2618509" y="159021"/>
                  <a:pt x="2639291" y="172876"/>
                </a:cubicBezTo>
                <a:cubicBezTo>
                  <a:pt x="2734715" y="316010"/>
                  <a:pt x="2612795" y="141963"/>
                  <a:pt x="2763982" y="318349"/>
                </a:cubicBezTo>
                <a:cubicBezTo>
                  <a:pt x="2780236" y="337313"/>
                  <a:pt x="2787884" y="363033"/>
                  <a:pt x="2805545" y="380694"/>
                </a:cubicBezTo>
                <a:cubicBezTo>
                  <a:pt x="2823206" y="398355"/>
                  <a:pt x="2848703" y="406268"/>
                  <a:pt x="2867891" y="422258"/>
                </a:cubicBezTo>
                <a:cubicBezTo>
                  <a:pt x="2927896" y="472262"/>
                  <a:pt x="2930932" y="485647"/>
                  <a:pt x="2971800" y="546949"/>
                </a:cubicBezTo>
                <a:cubicBezTo>
                  <a:pt x="3009581" y="698070"/>
                  <a:pt x="2959250" y="575963"/>
                  <a:pt x="3054927" y="671640"/>
                </a:cubicBezTo>
                <a:cubicBezTo>
                  <a:pt x="3148927" y="765640"/>
                  <a:pt x="3037464" y="714309"/>
                  <a:pt x="3158836" y="754767"/>
                </a:cubicBezTo>
                <a:cubicBezTo>
                  <a:pt x="3179618" y="782476"/>
                  <a:pt x="3203997" y="807821"/>
                  <a:pt x="3221182" y="837894"/>
                </a:cubicBezTo>
                <a:cubicBezTo>
                  <a:pt x="3232051" y="856914"/>
                  <a:pt x="3226474" y="884750"/>
                  <a:pt x="3241964" y="900240"/>
                </a:cubicBezTo>
                <a:cubicBezTo>
                  <a:pt x="3263870" y="922146"/>
                  <a:pt x="3295977" y="931216"/>
                  <a:pt x="3325091" y="941803"/>
                </a:cubicBezTo>
                <a:cubicBezTo>
                  <a:pt x="3372486" y="959038"/>
                  <a:pt x="3422259" y="968876"/>
                  <a:pt x="3470564" y="983367"/>
                </a:cubicBezTo>
                <a:cubicBezTo>
                  <a:pt x="3491546" y="989662"/>
                  <a:pt x="3512127" y="997222"/>
                  <a:pt x="3532909" y="1004149"/>
                </a:cubicBezTo>
                <a:cubicBezTo>
                  <a:pt x="3660089" y="961756"/>
                  <a:pt x="3543305" y="996155"/>
                  <a:pt x="3761509" y="962585"/>
                </a:cubicBezTo>
                <a:cubicBezTo>
                  <a:pt x="3796421" y="957214"/>
                  <a:pt x="3830665" y="948122"/>
                  <a:pt x="3865418" y="941803"/>
                </a:cubicBezTo>
                <a:cubicBezTo>
                  <a:pt x="3906875" y="934265"/>
                  <a:pt x="3949230" y="931241"/>
                  <a:pt x="3990109" y="921021"/>
                </a:cubicBezTo>
                <a:cubicBezTo>
                  <a:pt x="4032613" y="910395"/>
                  <a:pt x="4072674" y="891494"/>
                  <a:pt x="4114800" y="879458"/>
                </a:cubicBezTo>
                <a:lnTo>
                  <a:pt x="4260273" y="837894"/>
                </a:lnTo>
                <a:cubicBezTo>
                  <a:pt x="4318850" y="820321"/>
                  <a:pt x="4335704" y="816599"/>
                  <a:pt x="4384964" y="775549"/>
                </a:cubicBezTo>
                <a:cubicBezTo>
                  <a:pt x="4407542" y="756734"/>
                  <a:pt x="4426527" y="733985"/>
                  <a:pt x="4447309" y="713203"/>
                </a:cubicBezTo>
                <a:cubicBezTo>
                  <a:pt x="4454236" y="692421"/>
                  <a:pt x="4450265" y="663590"/>
                  <a:pt x="4468091" y="650858"/>
                </a:cubicBezTo>
                <a:cubicBezTo>
                  <a:pt x="4495335" y="631398"/>
                  <a:pt x="4631470" y="599622"/>
                  <a:pt x="4675909" y="588512"/>
                </a:cubicBezTo>
                <a:cubicBezTo>
                  <a:pt x="4717473" y="595439"/>
                  <a:pt x="4759721" y="599074"/>
                  <a:pt x="4800600" y="609294"/>
                </a:cubicBezTo>
                <a:cubicBezTo>
                  <a:pt x="4843104" y="619920"/>
                  <a:pt x="4925291" y="650858"/>
                  <a:pt x="4925291" y="650858"/>
                </a:cubicBezTo>
                <a:cubicBezTo>
                  <a:pt x="4932218" y="671640"/>
                  <a:pt x="4932624" y="695912"/>
                  <a:pt x="4946073" y="713203"/>
                </a:cubicBezTo>
                <a:cubicBezTo>
                  <a:pt x="4982160" y="759601"/>
                  <a:pt x="5070764" y="837894"/>
                  <a:pt x="5070764" y="837894"/>
                </a:cubicBezTo>
                <a:cubicBezTo>
                  <a:pt x="5084618" y="865603"/>
                  <a:pt x="5095908" y="894750"/>
                  <a:pt x="5112327" y="921021"/>
                </a:cubicBezTo>
                <a:cubicBezTo>
                  <a:pt x="5130684" y="950393"/>
                  <a:pt x="5157488" y="974076"/>
                  <a:pt x="5174673" y="1004149"/>
                </a:cubicBezTo>
                <a:cubicBezTo>
                  <a:pt x="5185541" y="1023169"/>
                  <a:pt x="5183304" y="1048267"/>
                  <a:pt x="5195455" y="1066494"/>
                </a:cubicBezTo>
                <a:cubicBezTo>
                  <a:pt x="5211758" y="1090948"/>
                  <a:pt x="5238673" y="1106525"/>
                  <a:pt x="5257800" y="1128840"/>
                </a:cubicBezTo>
                <a:cubicBezTo>
                  <a:pt x="5280341" y="1155138"/>
                  <a:pt x="5297604" y="1185669"/>
                  <a:pt x="5320145" y="1211967"/>
                </a:cubicBezTo>
                <a:cubicBezTo>
                  <a:pt x="5339272" y="1234281"/>
                  <a:pt x="5363676" y="1251734"/>
                  <a:pt x="5382491" y="1274312"/>
                </a:cubicBezTo>
                <a:cubicBezTo>
                  <a:pt x="5441492" y="1345113"/>
                  <a:pt x="5411531" y="1344916"/>
                  <a:pt x="5486400" y="1419785"/>
                </a:cubicBezTo>
                <a:cubicBezTo>
                  <a:pt x="5536494" y="1469879"/>
                  <a:pt x="5630003" y="1533151"/>
                  <a:pt x="5694218" y="1565258"/>
                </a:cubicBezTo>
                <a:cubicBezTo>
                  <a:pt x="5713811" y="1575055"/>
                  <a:pt x="5735782" y="1579113"/>
                  <a:pt x="5756564" y="1586040"/>
                </a:cubicBezTo>
                <a:cubicBezTo>
                  <a:pt x="5791200" y="1579113"/>
                  <a:pt x="5826640" y="1575408"/>
                  <a:pt x="5860473" y="1565258"/>
                </a:cubicBezTo>
                <a:cubicBezTo>
                  <a:pt x="5896204" y="1554539"/>
                  <a:pt x="5929453" y="1536793"/>
                  <a:pt x="5964382" y="1523694"/>
                </a:cubicBezTo>
                <a:cubicBezTo>
                  <a:pt x="5984893" y="1516002"/>
                  <a:pt x="6005664" y="1508930"/>
                  <a:pt x="6026727" y="1502912"/>
                </a:cubicBezTo>
                <a:cubicBezTo>
                  <a:pt x="6249599" y="1439234"/>
                  <a:pt x="6195679" y="1452497"/>
                  <a:pt x="6359236" y="1419785"/>
                </a:cubicBezTo>
                <a:cubicBezTo>
                  <a:pt x="6376824" y="1402197"/>
                  <a:pt x="6450174" y="1320698"/>
                  <a:pt x="6483927" y="1315876"/>
                </a:cubicBezTo>
                <a:cubicBezTo>
                  <a:pt x="6502194" y="1313266"/>
                  <a:pt x="6606003" y="1349641"/>
                  <a:pt x="6629400" y="1357440"/>
                </a:cubicBezTo>
                <a:cubicBezTo>
                  <a:pt x="6664036" y="1385149"/>
                  <a:pt x="6701944" y="1409203"/>
                  <a:pt x="6733309" y="1440567"/>
                </a:cubicBezTo>
                <a:cubicBezTo>
                  <a:pt x="6750970" y="1458228"/>
                  <a:pt x="6757212" y="1485251"/>
                  <a:pt x="6774873" y="1502912"/>
                </a:cubicBezTo>
                <a:cubicBezTo>
                  <a:pt x="6792534" y="1520573"/>
                  <a:pt x="6819557" y="1526815"/>
                  <a:pt x="6837218" y="1544476"/>
                </a:cubicBezTo>
                <a:cubicBezTo>
                  <a:pt x="6970333" y="1677592"/>
                  <a:pt x="6860336" y="1628382"/>
                  <a:pt x="6982691" y="1669167"/>
                </a:cubicBezTo>
                <a:cubicBezTo>
                  <a:pt x="7003473" y="1689949"/>
                  <a:pt x="7021837" y="1713468"/>
                  <a:pt x="7045036" y="1731512"/>
                </a:cubicBezTo>
                <a:cubicBezTo>
                  <a:pt x="7084467" y="1762181"/>
                  <a:pt x="7134404" y="1779318"/>
                  <a:pt x="7169727" y="1814640"/>
                </a:cubicBezTo>
                <a:lnTo>
                  <a:pt x="7273636" y="1918549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678" name="TextBox 6"/>
          <p:cNvSpPr txBox="1">
            <a:spLocks noChangeArrowheads="1"/>
          </p:cNvSpPr>
          <p:nvPr/>
        </p:nvSpPr>
        <p:spPr bwMode="auto">
          <a:xfrm>
            <a:off x="3810000" y="2209800"/>
            <a:ext cx="3581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4000"/>
              <a:t>Frequent itemsets</a:t>
            </a:r>
          </a:p>
        </p:txBody>
      </p:sp>
      <p:sp>
        <p:nvSpPr>
          <p:cNvPr id="28679" name="TextBox 7"/>
          <p:cNvSpPr txBox="1">
            <a:spLocks noChangeArrowheads="1"/>
          </p:cNvSpPr>
          <p:nvPr/>
        </p:nvSpPr>
        <p:spPr bwMode="auto">
          <a:xfrm>
            <a:off x="2667000" y="4343400"/>
            <a:ext cx="3581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4000"/>
              <a:t>Non-frequent itemsets</a:t>
            </a:r>
          </a:p>
        </p:txBody>
      </p:sp>
      <p:sp>
        <p:nvSpPr>
          <p:cNvPr id="28680" name="TextBox 8"/>
          <p:cNvSpPr txBox="1">
            <a:spLocks noChangeArrowheads="1"/>
          </p:cNvSpPr>
          <p:nvPr/>
        </p:nvSpPr>
        <p:spPr bwMode="auto">
          <a:xfrm>
            <a:off x="-1066800" y="2743200"/>
            <a:ext cx="3581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4000"/>
              <a:t>border</a:t>
            </a:r>
          </a:p>
        </p:txBody>
      </p:sp>
    </p:spTree>
    <p:extLst>
      <p:ext uri="{BB962C8B-B14F-4D97-AF65-F5344CB8AC3E}">
        <p14:creationId xmlns:p14="http://schemas.microsoft.com/office/powerpoint/2010/main" val="180251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Borders of frequent itemsets</a:t>
            </a: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/>
              <a:t>Itemset </a:t>
            </a:r>
            <a:r>
              <a:rPr lang="en-US" altLang="en-US" sz="2400" b="1" smtClean="0">
                <a:solidFill>
                  <a:schemeClr val="accent1"/>
                </a:solidFill>
              </a:rPr>
              <a:t>X</a:t>
            </a:r>
            <a:r>
              <a:rPr lang="en-US" altLang="en-US" sz="2400" smtClean="0"/>
              <a:t> is more </a:t>
            </a:r>
            <a:r>
              <a:rPr lang="en-US" altLang="en-US" sz="2400" b="1" i="1" smtClean="0">
                <a:solidFill>
                  <a:srgbClr val="FF0000"/>
                </a:solidFill>
              </a:rPr>
              <a:t>specific</a:t>
            </a:r>
            <a:r>
              <a:rPr lang="en-US" altLang="en-US" sz="2400" smtClean="0"/>
              <a:t> than itemset </a:t>
            </a:r>
            <a:r>
              <a:rPr lang="en-US" altLang="en-US" sz="2400" b="1" smtClean="0">
                <a:solidFill>
                  <a:schemeClr val="accent1"/>
                </a:solidFill>
              </a:rPr>
              <a:t>Y</a:t>
            </a:r>
            <a:r>
              <a:rPr lang="en-US" altLang="en-US" sz="2400" b="1" smtClean="0">
                <a:solidFill>
                  <a:schemeClr val="accent2"/>
                </a:solidFill>
              </a:rPr>
              <a:t> </a:t>
            </a:r>
            <a:r>
              <a:rPr lang="en-US" altLang="en-US" sz="2400" smtClean="0"/>
              <a:t>if </a:t>
            </a:r>
            <a:r>
              <a:rPr lang="en-US" altLang="en-US" sz="2400" b="1" smtClean="0">
                <a:solidFill>
                  <a:schemeClr val="accent1"/>
                </a:solidFill>
              </a:rPr>
              <a:t>X superset of Y </a:t>
            </a:r>
            <a:r>
              <a:rPr lang="en-US" altLang="en-US" sz="2400" smtClean="0"/>
              <a:t>(notation:</a:t>
            </a:r>
            <a:r>
              <a:rPr lang="en-US" altLang="en-US" sz="2400" b="1" smtClean="0">
                <a:solidFill>
                  <a:schemeClr val="accent2"/>
                </a:solidFill>
              </a:rPr>
              <a:t> </a:t>
            </a:r>
            <a:r>
              <a:rPr lang="en-US" altLang="en-US" sz="2400" b="1" smtClean="0">
                <a:solidFill>
                  <a:schemeClr val="accent1"/>
                </a:solidFill>
              </a:rPr>
              <a:t>Y&lt;X</a:t>
            </a:r>
            <a:r>
              <a:rPr lang="en-US" altLang="en-US" sz="2400" smtClean="0"/>
              <a:t>). Also, </a:t>
            </a:r>
            <a:r>
              <a:rPr lang="en-US" altLang="en-US" sz="2400" b="1" smtClean="0">
                <a:solidFill>
                  <a:schemeClr val="accent1"/>
                </a:solidFill>
              </a:rPr>
              <a:t>Y</a:t>
            </a:r>
            <a:r>
              <a:rPr lang="en-US" altLang="en-US" sz="2400" smtClean="0"/>
              <a:t> is more </a:t>
            </a:r>
            <a:r>
              <a:rPr lang="en-US" altLang="en-US" sz="2400" b="1" i="1" smtClean="0">
                <a:solidFill>
                  <a:srgbClr val="FF0000"/>
                </a:solidFill>
              </a:rPr>
              <a:t>general</a:t>
            </a:r>
            <a:r>
              <a:rPr lang="en-US" altLang="en-US" sz="2400" smtClean="0">
                <a:solidFill>
                  <a:srgbClr val="FF0000"/>
                </a:solidFill>
              </a:rPr>
              <a:t> </a:t>
            </a:r>
            <a:r>
              <a:rPr lang="en-US" altLang="en-US" sz="2400" smtClean="0"/>
              <a:t>than </a:t>
            </a:r>
            <a:r>
              <a:rPr lang="en-US" altLang="en-US" sz="2400" b="1" smtClean="0">
                <a:solidFill>
                  <a:schemeClr val="accent1"/>
                </a:solidFill>
              </a:rPr>
              <a:t>X</a:t>
            </a:r>
            <a:r>
              <a:rPr lang="en-US" altLang="en-US" sz="2400" smtClean="0"/>
              <a:t> (notation: </a:t>
            </a:r>
            <a:r>
              <a:rPr lang="en-US" altLang="en-US" sz="2400" b="1" smtClean="0">
                <a:solidFill>
                  <a:schemeClr val="accent1"/>
                </a:solidFill>
              </a:rPr>
              <a:t>X&gt;Y</a:t>
            </a:r>
            <a:r>
              <a:rPr lang="en-US" altLang="en-US" sz="2400" smtClean="0"/>
              <a:t>)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2400" smtClean="0">
              <a:solidFill>
                <a:srgbClr val="FF0000"/>
              </a:solidFill>
            </a:endParaRPr>
          </a:p>
          <a:p>
            <a:r>
              <a:rPr lang="en-US" altLang="en-US" sz="2400" b="1" smtClean="0">
                <a:solidFill>
                  <a:srgbClr val="FF0000"/>
                </a:solidFill>
              </a:rPr>
              <a:t>The Border: </a:t>
            </a:r>
            <a:r>
              <a:rPr lang="en-US" altLang="en-US" sz="2400" smtClean="0"/>
              <a:t>Let </a:t>
            </a:r>
            <a:r>
              <a:rPr lang="en-US" altLang="en-US" sz="2400" b="1" smtClean="0">
                <a:solidFill>
                  <a:schemeClr val="accent1"/>
                </a:solidFill>
              </a:rPr>
              <a:t>S</a:t>
            </a:r>
            <a:r>
              <a:rPr lang="en-US" altLang="en-US" sz="2400" smtClean="0"/>
              <a:t> be a collection of frequent itemsets and </a:t>
            </a:r>
            <a:r>
              <a:rPr lang="en-US" altLang="en-US" sz="2400" b="1" smtClean="0">
                <a:solidFill>
                  <a:schemeClr val="accent1"/>
                </a:solidFill>
              </a:rPr>
              <a:t>P</a:t>
            </a:r>
            <a:r>
              <a:rPr lang="en-US" altLang="en-US" sz="2400" smtClean="0">
                <a:solidFill>
                  <a:schemeClr val="accent1"/>
                </a:solidFill>
              </a:rPr>
              <a:t> </a:t>
            </a:r>
            <a:r>
              <a:rPr lang="en-US" altLang="en-US" sz="2400" smtClean="0"/>
              <a:t>the lattice of itemsets. The </a:t>
            </a:r>
            <a:r>
              <a:rPr lang="en-US" altLang="en-US" sz="2400" b="1" i="1" smtClean="0"/>
              <a:t>border</a:t>
            </a:r>
            <a:r>
              <a:rPr lang="en-US" altLang="en-US" sz="2400" smtClean="0"/>
              <a:t> </a:t>
            </a:r>
            <a:r>
              <a:rPr lang="en-US" altLang="en-US" sz="2400" b="1" smtClean="0">
                <a:solidFill>
                  <a:schemeClr val="accent1"/>
                </a:solidFill>
              </a:rPr>
              <a:t>Bd(S)</a:t>
            </a:r>
            <a:r>
              <a:rPr lang="en-US" altLang="en-US" sz="2400" smtClean="0"/>
              <a:t> of </a:t>
            </a:r>
            <a:r>
              <a:rPr lang="en-US" altLang="en-US" sz="2400" b="1" smtClean="0">
                <a:solidFill>
                  <a:schemeClr val="accent1"/>
                </a:solidFill>
              </a:rPr>
              <a:t>S</a:t>
            </a:r>
            <a:r>
              <a:rPr lang="en-US" altLang="en-US" sz="2400" smtClean="0"/>
              <a:t> consists of all itemsets </a:t>
            </a:r>
            <a:r>
              <a:rPr lang="en-US" altLang="en-US" sz="2400" b="1" smtClean="0">
                <a:solidFill>
                  <a:schemeClr val="accent1"/>
                </a:solidFill>
              </a:rPr>
              <a:t>X</a:t>
            </a:r>
            <a:r>
              <a:rPr lang="en-US" altLang="en-US" sz="2400" smtClean="0"/>
              <a:t> such that </a:t>
            </a:r>
            <a:r>
              <a:rPr lang="en-US" altLang="en-US" sz="2400" b="1" i="1" smtClean="0"/>
              <a:t>all more general itemsets</a:t>
            </a:r>
            <a:r>
              <a:rPr lang="en-US" altLang="en-US" sz="2400" smtClean="0"/>
              <a:t> than </a:t>
            </a:r>
            <a:r>
              <a:rPr lang="en-US" altLang="en-US" sz="2400" b="1" smtClean="0">
                <a:solidFill>
                  <a:schemeClr val="accent1"/>
                </a:solidFill>
              </a:rPr>
              <a:t>X</a:t>
            </a:r>
            <a:r>
              <a:rPr lang="en-US" altLang="en-US" sz="2400" smtClean="0"/>
              <a:t> are in </a:t>
            </a:r>
            <a:r>
              <a:rPr lang="en-US" altLang="en-US" sz="2400" b="1" smtClean="0">
                <a:solidFill>
                  <a:schemeClr val="accent1"/>
                </a:solidFill>
              </a:rPr>
              <a:t>S</a:t>
            </a:r>
            <a:r>
              <a:rPr lang="en-US" altLang="en-US" sz="2400" smtClean="0"/>
              <a:t> and </a:t>
            </a:r>
            <a:r>
              <a:rPr lang="en-US" altLang="en-US" sz="2400" b="1" i="1" smtClean="0"/>
              <a:t>no pattern more specific</a:t>
            </a:r>
            <a:r>
              <a:rPr lang="en-US" altLang="en-US" sz="2400" b="1" smtClean="0">
                <a:solidFill>
                  <a:schemeClr val="accent2"/>
                </a:solidFill>
              </a:rPr>
              <a:t> </a:t>
            </a:r>
            <a:r>
              <a:rPr lang="en-US" altLang="en-US" sz="2400" smtClean="0"/>
              <a:t>than </a:t>
            </a:r>
            <a:r>
              <a:rPr lang="en-US" altLang="en-US" sz="2400" b="1" smtClean="0">
                <a:solidFill>
                  <a:schemeClr val="accent1"/>
                </a:solidFill>
              </a:rPr>
              <a:t>X</a:t>
            </a:r>
            <a:r>
              <a:rPr lang="en-US" altLang="en-US" sz="2400" smtClean="0"/>
              <a:t> is in </a:t>
            </a:r>
            <a:r>
              <a:rPr lang="en-US" altLang="en-US" sz="2400" b="1" smtClean="0">
                <a:solidFill>
                  <a:schemeClr val="accent1"/>
                </a:solidFill>
              </a:rPr>
              <a:t>S</a:t>
            </a:r>
            <a:r>
              <a:rPr lang="en-US" altLang="en-US" sz="2400" smtClean="0"/>
              <a:t>.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2400" smtClean="0"/>
          </a:p>
          <a:p>
            <a:endParaRPr lang="en-US" altLang="en-US" smtClean="0"/>
          </a:p>
          <a:p>
            <a:endParaRPr lang="en-US" altLang="en-US" smtClean="0"/>
          </a:p>
          <a:p>
            <a:pPr lvl="1"/>
            <a:endParaRPr lang="en-US" altLang="en-US" smtClean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81000" y="4724400"/>
          <a:ext cx="86106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66" name="Equation" r:id="rId3" imgW="3670200" imgH="482400" progId="Equation.3">
                  <p:embed/>
                </p:oleObj>
              </mc:Choice>
              <mc:Fallback>
                <p:oleObj name="Equation" r:id="rId3" imgW="36702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724400"/>
                        <a:ext cx="86106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85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Positive and negative border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8013" cy="4524375"/>
          </a:xfrm>
        </p:spPr>
        <p:txBody>
          <a:bodyPr/>
          <a:lstStyle/>
          <a:p>
            <a:r>
              <a:rPr lang="en-US" altLang="en-US" sz="2400" b="1" smtClean="0">
                <a:solidFill>
                  <a:srgbClr val="FF0000"/>
                </a:solidFill>
              </a:rPr>
              <a:t>Border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mtClean="0"/>
          </a:p>
          <a:p>
            <a:pPr>
              <a:buFont typeface="Arial" panose="020B0604020202020204" pitchFamily="34" charset="0"/>
              <a:buNone/>
            </a:pPr>
            <a:endParaRPr lang="en-US" altLang="en-US" smtClean="0"/>
          </a:p>
          <a:p>
            <a:r>
              <a:rPr lang="en-US" altLang="en-US" sz="2400" b="1" smtClean="0">
                <a:solidFill>
                  <a:srgbClr val="FF0000"/>
                </a:solidFill>
              </a:rPr>
              <a:t>Positive border: </a:t>
            </a:r>
            <a:r>
              <a:rPr lang="en-US" altLang="en-US" sz="2400" smtClean="0"/>
              <a:t>Itemsets in the border that are also frequent (belong in </a:t>
            </a:r>
            <a:r>
              <a:rPr lang="en-US" altLang="en-US" sz="2400" b="1" smtClean="0">
                <a:solidFill>
                  <a:schemeClr val="accent1"/>
                </a:solidFill>
              </a:rPr>
              <a:t>S</a:t>
            </a:r>
            <a:r>
              <a:rPr lang="en-US" altLang="en-US" sz="2400" smtClean="0"/>
              <a:t>)</a:t>
            </a:r>
            <a:endParaRPr lang="en-US" altLang="en-US" sz="2400" b="1" smtClean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en-US" smtClean="0"/>
          </a:p>
          <a:p>
            <a:r>
              <a:rPr lang="en-US" altLang="en-US" sz="2400" b="1" smtClean="0">
                <a:solidFill>
                  <a:srgbClr val="FF0000"/>
                </a:solidFill>
              </a:rPr>
              <a:t>Negative border: </a:t>
            </a:r>
            <a:r>
              <a:rPr lang="en-US" altLang="en-US" sz="2400" smtClean="0"/>
              <a:t>Itemsets in the border that are not frequent (do not belong in </a:t>
            </a:r>
            <a:r>
              <a:rPr lang="en-US" altLang="en-US" sz="2400" b="1" smtClean="0">
                <a:solidFill>
                  <a:schemeClr val="accent1"/>
                </a:solidFill>
              </a:rPr>
              <a:t>S</a:t>
            </a:r>
            <a:r>
              <a:rPr lang="en-US" altLang="en-US" sz="2400" smtClean="0"/>
              <a:t>)</a:t>
            </a:r>
            <a:endParaRPr lang="en-US" altLang="en-US" sz="2400" b="1" smtClean="0">
              <a:solidFill>
                <a:srgbClr val="FF0000"/>
              </a:solidFill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81000" y="1981200"/>
          <a:ext cx="86106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0" name="Equation" r:id="rId3" imgW="3670200" imgH="482400" progId="Equation.3">
                  <p:embed/>
                </p:oleObj>
              </mc:Choice>
              <mc:Fallback>
                <p:oleObj name="Equation" r:id="rId3" imgW="36702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981200"/>
                        <a:ext cx="86106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877" name="Object 3"/>
          <p:cNvGraphicFramePr>
            <a:graphicFrameLocks noChangeAspect="1"/>
          </p:cNvGraphicFramePr>
          <p:nvPr/>
        </p:nvGraphicFramePr>
        <p:xfrm>
          <a:off x="838200" y="4086225"/>
          <a:ext cx="7716838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1" name="Equation" r:id="rId5" imgW="3288960" imgH="253800" progId="Equation.3">
                  <p:embed/>
                </p:oleObj>
              </mc:Choice>
              <mc:Fallback>
                <p:oleObj name="Equation" r:id="rId5" imgW="32889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086225"/>
                        <a:ext cx="7716838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878" name="Object 4"/>
          <p:cNvGraphicFramePr>
            <a:graphicFrameLocks noChangeAspect="1"/>
          </p:cNvGraphicFramePr>
          <p:nvPr/>
        </p:nvGraphicFramePr>
        <p:xfrm>
          <a:off x="523875" y="5762625"/>
          <a:ext cx="8193088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2" name="Equation" r:id="rId7" imgW="3492360" imgH="253800" progId="Equation.3">
                  <p:embed/>
                </p:oleObj>
              </mc:Choice>
              <mc:Fallback>
                <p:oleObj name="Equation" r:id="rId7" imgW="34923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5762625"/>
                        <a:ext cx="8193088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548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 with borders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/>
          <a:lstStyle/>
          <a:p>
            <a:r>
              <a:rPr lang="en-US" altLang="en-US" smtClean="0"/>
              <a:t>Consider a set of items from the alphabet: </a:t>
            </a:r>
            <a:r>
              <a:rPr lang="en-US" altLang="en-US" b="1" smtClean="0"/>
              <a:t>{A,B,C,D,E} </a:t>
            </a:r>
            <a:r>
              <a:rPr lang="en-US" altLang="en-US" smtClean="0"/>
              <a:t>and the collection of frequent sets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mtClean="0"/>
              <a:t>			</a:t>
            </a:r>
            <a:r>
              <a:rPr lang="en-US" altLang="en-US" b="1" smtClean="0">
                <a:solidFill>
                  <a:schemeClr val="accent1"/>
                </a:solidFill>
              </a:rPr>
              <a:t>S = {</a:t>
            </a:r>
            <a:r>
              <a:rPr lang="en-US" altLang="en-US" sz="2200" b="1" smtClean="0">
                <a:solidFill>
                  <a:schemeClr val="accent1"/>
                </a:solidFill>
              </a:rPr>
              <a:t>{A},{B},{C},{E},{A,B},{A,C},{A,E},{C,E},{A,C,E}</a:t>
            </a:r>
            <a:r>
              <a:rPr lang="en-US" altLang="en-US" b="1" smtClean="0">
                <a:solidFill>
                  <a:schemeClr val="accent1"/>
                </a:solidFill>
              </a:rPr>
              <a:t>}</a:t>
            </a:r>
          </a:p>
          <a:p>
            <a:r>
              <a:rPr lang="en-US" altLang="en-US" smtClean="0"/>
              <a:t>The negative border of collection </a:t>
            </a:r>
            <a:r>
              <a:rPr lang="en-US" altLang="en-US" b="1" smtClean="0">
                <a:solidFill>
                  <a:schemeClr val="accent1"/>
                </a:solidFill>
              </a:rPr>
              <a:t>S</a:t>
            </a:r>
            <a:r>
              <a:rPr lang="en-US" altLang="en-US" smtClean="0"/>
              <a:t> is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b="1" smtClean="0">
                <a:solidFill>
                  <a:schemeClr val="accent2"/>
                </a:solidFill>
              </a:rPr>
              <a:t>				</a:t>
            </a:r>
            <a:r>
              <a:rPr lang="en-US" altLang="en-US" b="1" smtClean="0">
                <a:solidFill>
                  <a:schemeClr val="accent1"/>
                </a:solidFill>
              </a:rPr>
              <a:t>Bd</a:t>
            </a:r>
            <a:r>
              <a:rPr lang="en-US" altLang="en-US" b="1" baseline="30000" smtClean="0">
                <a:solidFill>
                  <a:schemeClr val="accent1"/>
                </a:solidFill>
              </a:rPr>
              <a:t>-</a:t>
            </a:r>
            <a:r>
              <a:rPr lang="en-US" altLang="en-US" b="1" smtClean="0">
                <a:solidFill>
                  <a:schemeClr val="accent1"/>
                </a:solidFill>
              </a:rPr>
              <a:t>(S) = {</a:t>
            </a:r>
            <a:r>
              <a:rPr lang="en-US" altLang="en-US" sz="2400" b="1" smtClean="0">
                <a:solidFill>
                  <a:schemeClr val="accent1"/>
                </a:solidFill>
              </a:rPr>
              <a:t>{D},{B,C},{B,E}</a:t>
            </a:r>
            <a:r>
              <a:rPr lang="en-US" altLang="en-US" b="1" smtClean="0">
                <a:solidFill>
                  <a:schemeClr val="accent1"/>
                </a:solidFill>
              </a:rPr>
              <a:t>}</a:t>
            </a:r>
          </a:p>
          <a:p>
            <a:r>
              <a:rPr lang="en-US" altLang="en-US" smtClean="0"/>
              <a:t>The positive border of collection </a:t>
            </a:r>
            <a:r>
              <a:rPr lang="en-US" altLang="en-US" b="1" smtClean="0">
                <a:solidFill>
                  <a:schemeClr val="accent1"/>
                </a:solidFill>
              </a:rPr>
              <a:t>S</a:t>
            </a:r>
            <a:r>
              <a:rPr lang="en-US" altLang="en-US" smtClean="0"/>
              <a:t> is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b="1" smtClean="0">
                <a:solidFill>
                  <a:schemeClr val="accent2"/>
                </a:solidFill>
              </a:rPr>
              <a:t>				</a:t>
            </a:r>
            <a:r>
              <a:rPr lang="en-US" altLang="en-US" b="1" smtClean="0">
                <a:solidFill>
                  <a:schemeClr val="accent1"/>
                </a:solidFill>
              </a:rPr>
              <a:t>Bd</a:t>
            </a:r>
            <a:r>
              <a:rPr lang="en-US" altLang="en-US" b="1" baseline="30000" smtClean="0">
                <a:solidFill>
                  <a:schemeClr val="accent1"/>
                </a:solidFill>
              </a:rPr>
              <a:t>+</a:t>
            </a:r>
            <a:r>
              <a:rPr lang="en-US" altLang="en-US" b="1" smtClean="0">
                <a:solidFill>
                  <a:schemeClr val="accent1"/>
                </a:solidFill>
              </a:rPr>
              <a:t>(S) = {</a:t>
            </a:r>
            <a:r>
              <a:rPr lang="en-US" altLang="en-US" sz="2400" b="1" smtClean="0">
                <a:solidFill>
                  <a:schemeClr val="accent1"/>
                </a:solidFill>
              </a:rPr>
              <a:t>{A,B},{A,C,E}</a:t>
            </a:r>
            <a:r>
              <a:rPr lang="en-US" altLang="en-US" b="1" smtClean="0">
                <a:solidFill>
                  <a:schemeClr val="accent1"/>
                </a:solidFill>
              </a:rPr>
              <a:t>}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672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Descriptive power of the borders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smtClean="0">
                <a:solidFill>
                  <a:srgbClr val="FF0000"/>
                </a:solidFill>
              </a:rPr>
              <a:t>Claim: </a:t>
            </a:r>
            <a:r>
              <a:rPr lang="en-US" altLang="en-US" smtClean="0"/>
              <a:t>A collection of frequent sets </a:t>
            </a:r>
            <a:r>
              <a:rPr lang="en-US" altLang="en-US" b="1" smtClean="0">
                <a:solidFill>
                  <a:schemeClr val="accent1"/>
                </a:solidFill>
              </a:rPr>
              <a:t>S</a:t>
            </a:r>
            <a:r>
              <a:rPr lang="en-US" altLang="en-US" smtClean="0"/>
              <a:t> can be </a:t>
            </a:r>
            <a:r>
              <a:rPr lang="en-US" altLang="en-US" b="1" i="1" smtClean="0"/>
              <a:t>fully described </a:t>
            </a:r>
            <a:r>
              <a:rPr lang="en-US" altLang="en-US" smtClean="0"/>
              <a:t>using only the positive border (</a:t>
            </a:r>
            <a:r>
              <a:rPr lang="en-US" altLang="en-US" b="1" smtClean="0">
                <a:solidFill>
                  <a:schemeClr val="accent1"/>
                </a:solidFill>
              </a:rPr>
              <a:t>Bd</a:t>
            </a:r>
            <a:r>
              <a:rPr lang="en-US" altLang="en-US" b="1" baseline="30000" smtClean="0">
                <a:solidFill>
                  <a:schemeClr val="accent1"/>
                </a:solidFill>
              </a:rPr>
              <a:t>+</a:t>
            </a:r>
            <a:r>
              <a:rPr lang="en-US" altLang="en-US" b="1" smtClean="0">
                <a:solidFill>
                  <a:schemeClr val="accent1"/>
                </a:solidFill>
              </a:rPr>
              <a:t>(S)</a:t>
            </a:r>
            <a:r>
              <a:rPr lang="en-US" altLang="en-US" smtClean="0">
                <a:solidFill>
                  <a:schemeClr val="accent1"/>
                </a:solidFill>
              </a:rPr>
              <a:t>) </a:t>
            </a:r>
            <a:r>
              <a:rPr lang="en-US" altLang="en-US" smtClean="0"/>
              <a:t>or only the negative border (</a:t>
            </a:r>
            <a:r>
              <a:rPr lang="en-US" altLang="en-US" b="1" smtClean="0">
                <a:solidFill>
                  <a:schemeClr val="accent1"/>
                </a:solidFill>
              </a:rPr>
              <a:t>Bd</a:t>
            </a:r>
            <a:r>
              <a:rPr lang="en-US" altLang="en-US" b="1" baseline="30000" smtClean="0">
                <a:solidFill>
                  <a:schemeClr val="accent1"/>
                </a:solidFill>
              </a:rPr>
              <a:t>-</a:t>
            </a:r>
            <a:r>
              <a:rPr lang="en-US" altLang="en-US" b="1" smtClean="0">
                <a:solidFill>
                  <a:schemeClr val="accent1"/>
                </a:solidFill>
              </a:rPr>
              <a:t>(S)</a:t>
            </a:r>
            <a:r>
              <a:rPr lang="en-US" altLang="en-US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4563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DejaVu LGC Sans"/>
        <a:cs typeface="DejaVu LGC Sans"/>
      </a:majorFont>
      <a:minorFont>
        <a:latin typeface="Calibri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8235</TotalTime>
  <Words>1750</Words>
  <Application>Microsoft Office PowerPoint</Application>
  <PresentationFormat>On-screen Show (4:3)</PresentationFormat>
  <Paragraphs>287</Paragraphs>
  <Slides>40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40</vt:i4>
      </vt:variant>
    </vt:vector>
  </HeadingPairs>
  <TitlesOfParts>
    <vt:vector size="52" baseType="lpstr">
      <vt:lpstr>Arial</vt:lpstr>
      <vt:lpstr>Calibri</vt:lpstr>
      <vt:lpstr>DejaVu LGC Sans</vt:lpstr>
      <vt:lpstr>Symbol</vt:lpstr>
      <vt:lpstr>Tahoma</vt:lpstr>
      <vt:lpstr>Times New Roman</vt:lpstr>
      <vt:lpstr>Wingdings</vt:lpstr>
      <vt:lpstr>Office Theme</vt:lpstr>
      <vt:lpstr>Equation</vt:lpstr>
      <vt:lpstr>Visio</vt:lpstr>
      <vt:lpstr>Worksheet</vt:lpstr>
      <vt:lpstr>VISIO</vt:lpstr>
      <vt:lpstr>PowerPoint Presentation</vt:lpstr>
      <vt:lpstr>Reducing the collection of itemsets: alternative representations and combinatorial problems</vt:lpstr>
      <vt:lpstr>Too many frequent itemsets</vt:lpstr>
      <vt:lpstr>Frequent itemsets maybe too many to be helpful</vt:lpstr>
      <vt:lpstr>PowerPoint Presentation</vt:lpstr>
      <vt:lpstr>Borders of frequent itemsets</vt:lpstr>
      <vt:lpstr>Positive and negative border</vt:lpstr>
      <vt:lpstr>Examples with borders</vt:lpstr>
      <vt:lpstr>Descriptive power of the borders</vt:lpstr>
      <vt:lpstr>Maximal patterns</vt:lpstr>
      <vt:lpstr>Maximal Frequent Itemset</vt:lpstr>
      <vt:lpstr>Maximal patterns</vt:lpstr>
      <vt:lpstr>MaxMiner: Mining Max-patterns</vt:lpstr>
      <vt:lpstr>Local Pruning Techniques (e.g. at node A)</vt:lpstr>
      <vt:lpstr>Algorithm MaxMiner</vt:lpstr>
      <vt:lpstr>Global Pruning Technique (across sub-trees)</vt:lpstr>
      <vt:lpstr>Closed patterns</vt:lpstr>
      <vt:lpstr>Maximal vs Closed Itemsets</vt:lpstr>
      <vt:lpstr>Maximal vs Closed Frequent Itemsets</vt:lpstr>
      <vt:lpstr>Why are closed patterns interesting?</vt:lpstr>
      <vt:lpstr>Why closed patterns are interesting?</vt:lpstr>
      <vt:lpstr>Maximal vs Closed sets</vt:lpstr>
      <vt:lpstr>A more algorithmic approach to reducing the collection of frequent itemsets</vt:lpstr>
      <vt:lpstr>Prototype problems: Covering problems</vt:lpstr>
      <vt:lpstr>Prototype covering problems</vt:lpstr>
      <vt:lpstr>Set-cover problem</vt:lpstr>
      <vt:lpstr>Trivial algorithm</vt:lpstr>
      <vt:lpstr>Greedy algorithm for set cover</vt:lpstr>
      <vt:lpstr>As an algorithm</vt:lpstr>
      <vt:lpstr>How can this go wrong?</vt:lpstr>
      <vt:lpstr>How good is the greedy algorithm?</vt:lpstr>
      <vt:lpstr>How good is the greedy algorithm for set cover?</vt:lpstr>
      <vt:lpstr>How good is the greedy algorithm for set cover? A tighter bound</vt:lpstr>
      <vt:lpstr>Best-collection problem</vt:lpstr>
      <vt:lpstr>Greedy approximation algorithm for the best-collection problem</vt:lpstr>
      <vt:lpstr>Basic theorem</vt:lpstr>
      <vt:lpstr>Submodular functions and the greedy algorithm</vt:lpstr>
      <vt:lpstr>Again: Can you think of a more algorithmic approach to reducing the collection of frequent itemsets</vt:lpstr>
      <vt:lpstr>Approximating a collection of frequent patterns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Evimaria</dc:creator>
  <cp:lastModifiedBy>liuj</cp:lastModifiedBy>
  <cp:revision>83</cp:revision>
  <cp:lastPrinted>2018-01-23T16:25:14Z</cp:lastPrinted>
  <dcterms:modified xsi:type="dcterms:W3CDTF">2019-01-29T17:00:34Z</dcterms:modified>
</cp:coreProperties>
</file>