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3"/>
  </p:notesMasterIdLst>
  <p:handoutMasterIdLst>
    <p:handoutMasterId r:id="rId84"/>
  </p:handoutMasterIdLst>
  <p:sldIdLst>
    <p:sldId id="256" r:id="rId2"/>
    <p:sldId id="322" r:id="rId3"/>
    <p:sldId id="294" r:id="rId4"/>
    <p:sldId id="316" r:id="rId5"/>
    <p:sldId id="301" r:id="rId6"/>
    <p:sldId id="264" r:id="rId7"/>
    <p:sldId id="265" r:id="rId8"/>
    <p:sldId id="290" r:id="rId9"/>
    <p:sldId id="292" r:id="rId10"/>
    <p:sldId id="293" r:id="rId11"/>
    <p:sldId id="317" r:id="rId12"/>
    <p:sldId id="284" r:id="rId13"/>
    <p:sldId id="282" r:id="rId14"/>
    <p:sldId id="28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37" r:id="rId39"/>
    <p:sldId id="417" r:id="rId40"/>
    <p:sldId id="418" r:id="rId41"/>
    <p:sldId id="419" r:id="rId42"/>
    <p:sldId id="420" r:id="rId43"/>
    <p:sldId id="421" r:id="rId44"/>
    <p:sldId id="438" r:id="rId45"/>
    <p:sldId id="423" r:id="rId46"/>
    <p:sldId id="319" r:id="rId47"/>
    <p:sldId id="389" r:id="rId48"/>
    <p:sldId id="377" r:id="rId49"/>
    <p:sldId id="379" r:id="rId50"/>
    <p:sldId id="378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24" r:id="rId61"/>
    <p:sldId id="349" r:id="rId62"/>
    <p:sldId id="350" r:id="rId63"/>
    <p:sldId id="326" r:id="rId64"/>
    <p:sldId id="431" r:id="rId65"/>
    <p:sldId id="390" r:id="rId66"/>
    <p:sldId id="351" r:id="rId67"/>
    <p:sldId id="392" r:id="rId68"/>
    <p:sldId id="393" r:id="rId69"/>
    <p:sldId id="426" r:id="rId70"/>
    <p:sldId id="427" r:id="rId71"/>
    <p:sldId id="428" r:id="rId72"/>
    <p:sldId id="429" r:id="rId73"/>
    <p:sldId id="432" r:id="rId74"/>
    <p:sldId id="433" r:id="rId75"/>
    <p:sldId id="434" r:id="rId76"/>
    <p:sldId id="435" r:id="rId77"/>
    <p:sldId id="436" r:id="rId78"/>
    <p:sldId id="320" r:id="rId79"/>
    <p:sldId id="298" r:id="rId80"/>
    <p:sldId id="300" r:id="rId81"/>
    <p:sldId id="325" r:id="rId8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BE4CAC"/>
    <a:srgbClr val="083EB3"/>
    <a:srgbClr val="0E5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83" autoAdjust="0"/>
    <p:restoredTop sz="79185" autoAdjust="0"/>
  </p:normalViewPr>
  <p:slideViewPr>
    <p:cSldViewPr snapToGrid="0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C0EC7F-51AA-4F8F-9EB5-7D71E2758286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37D183-4E1B-49F6-8D2E-C6F5CFBF1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ABE0CA-C54B-43B8-A5F2-9090AC7F96A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7D5F-6E45-4E90-8F6B-B91AF12B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r>
              <a:rPr lang="en-US" baseline="0" dirty="0" smtClean="0"/>
              <a:t>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Algorithmically, these models are similar, except that CBOW predicts target words (e.g. 'mat') from source context words ('the cat sits on the'), while the skip-gram does the inverse and. This inversion might seem like an arbitrary choice, but statistically it has the effect that CBOW </a:t>
            </a:r>
            <a:r>
              <a:rPr lang="en-US" dirty="0" err="1" smtClean="0"/>
              <a:t>smoothes</a:t>
            </a:r>
            <a:r>
              <a:rPr lang="en-US" dirty="0" smtClean="0"/>
              <a:t> over a lot of the distributional information (by treating an entire context as one observation). For the most part, this turns out to be a useful thing for smaller datasets. However, skip-gram treats each context-target pair as a new observation, and this tends to do better when we have larger datasets. We will focus on the skip-gram model in the rest of this tutorial.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4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Algorithmically, these models are similar, except that CBOW predicts target words (e.g. 'mat') from source context words ('the cat sits on the'), while the skip-gram does the inverse and. This inversion might seem like an arbitrary choice, but statistically it has the effect that CBOW </a:t>
            </a:r>
            <a:r>
              <a:rPr lang="en-US" dirty="0" err="1" smtClean="0"/>
              <a:t>smoothes</a:t>
            </a:r>
            <a:r>
              <a:rPr lang="en-US" dirty="0" smtClean="0"/>
              <a:t> over a lot of the distributional information (by treating an entire context as one observation). For the most part, this turns out to be a useful thing for smaller datasets. However, skip-gram treats each context-target pair as a new observation, and this tends to do better when we have larger datasets. We will focus on the skip-gram model in the rest of this tutorial.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7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3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3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73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5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6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4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5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07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3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8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6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3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6877-4053-4145-9537-67E01000A774}" type="datetime1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D05-0078-2344-9E97-D00107BADB36}" type="datetime1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FEF3-43B5-094B-8AA3-76D03FA29D7D}" type="datetime1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9CC2-2A2C-2747-A21D-BD272AC1FD5D}" type="datetime1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7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A31F-3347-F74A-BB9A-49C146A9E8C2}" type="datetime1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3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DEB8-953B-9D42-8B0E-5B9263CAC3ED}" type="datetime1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6C93-DF0C-294E-B304-A37E6B130544}" type="datetime1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CBD3-24CF-DE43-96DB-2FC913788CC4}" type="datetime1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5C7F-9D6C-1A48-BA86-C832CD20E231}" type="datetime1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6C83-C814-D344-B3D3-021AFD7CCAE9}" type="datetime1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0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9050-E020-DC45-AA51-CE62EBC9D9B0}" type="datetime1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FEB5-DDCC-FF4C-B66F-85FB0F5E8A59}" type="datetime1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144FA-A4B6-4BA2-9DD1-C172BBD4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archive/p/word2ve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.google.com/p/word2vec/" TargetMode="External"/><Relationship Id="rId3" Type="http://schemas.openxmlformats.org/officeDocument/2006/relationships/hyperlink" Target="http://deeplearning.net/software/theano/" TargetMode="External"/><Relationship Id="rId7" Type="http://schemas.openxmlformats.org/officeDocument/2006/relationships/hyperlink" Target="http://deeplearning4j.org/" TargetMode="External"/><Relationship Id="rId12" Type="http://schemas.openxmlformats.org/officeDocument/2006/relationships/hyperlink" Target="http://www.tensorflow.org/" TargetMode="External"/><Relationship Id="rId2" Type="http://schemas.openxmlformats.org/officeDocument/2006/relationships/hyperlink" Target="http://deeplearning.net/software/pylearn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lvr.nyu.edu/doku.php?id=code:start" TargetMode="External"/><Relationship Id="rId11" Type="http://schemas.openxmlformats.org/officeDocument/2006/relationships/hyperlink" Target="http://nlp.stanford.edu/" TargetMode="External"/><Relationship Id="rId5" Type="http://schemas.openxmlformats.org/officeDocument/2006/relationships/hyperlink" Target="http://torch.ch/" TargetMode="External"/><Relationship Id="rId10" Type="http://schemas.openxmlformats.org/officeDocument/2006/relationships/hyperlink" Target="https://radimrehurek.com/gensim/models/doc2vec.html" TargetMode="External"/><Relationship Id="rId4" Type="http://schemas.openxmlformats.org/officeDocument/2006/relationships/hyperlink" Target="http://caffe.berkeleyvision.org/" TargetMode="External"/><Relationship Id="rId9" Type="http://schemas.openxmlformats.org/officeDocument/2006/relationships/hyperlink" Target="http://nlp.stanford.edu/projects/glove/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Learning: An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Weifeng Li, </a:t>
            </a:r>
            <a:r>
              <a:rPr lang="en-US" dirty="0"/>
              <a:t>Victor Benjamin, Xiao </a:t>
            </a:r>
            <a:r>
              <a:rPr lang="en-US" dirty="0" smtClean="0"/>
              <a:t>Liu, and </a:t>
            </a:r>
            <a:r>
              <a:rPr lang="en-US" dirty="0"/>
              <a:t>Hsinchun </a:t>
            </a:r>
            <a:r>
              <a:rPr lang="en-US" dirty="0" smtClean="0"/>
              <a:t>Chen</a:t>
            </a:r>
          </a:p>
          <a:p>
            <a:r>
              <a:rPr lang="en-US" dirty="0" smtClean="0"/>
              <a:t>University of Arizona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Learning Representations: a challenge for ML, CV, AI, Neuroscience, Cognitive Science...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78" y="1847850"/>
            <a:ext cx="664094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Intuition</a:t>
            </a:r>
          </a:p>
          <a:p>
            <a:r>
              <a:rPr lang="en-US" dirty="0" smtClean="0"/>
              <a:t>Neural Network</a:t>
            </a:r>
          </a:p>
          <a:p>
            <a:pPr lvl="1"/>
            <a:r>
              <a:rPr lang="en-US" dirty="0"/>
              <a:t>Neuron, Feedforward algorithm, </a:t>
            </a:r>
            <a:r>
              <a:rPr lang="en-US" dirty="0" smtClean="0"/>
              <a:t>and </a:t>
            </a:r>
            <a:r>
              <a:rPr lang="en-US" dirty="0"/>
              <a:t>Backpropagation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Limitations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Belief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Autoencoder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&amp; Restricted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Boltzman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Machine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Convolutional Neural Network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for Text Mining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Embedding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Recurrent Neural Network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Recursive Neural Network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Network: A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9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neuron is a computational unit in the neural network that exchanges messages with each other.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6827" y="3056990"/>
            <a:ext cx="5598081" cy="2712508"/>
            <a:chOff x="3390900" y="1588559"/>
            <a:chExt cx="5410200" cy="2712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0" y="1588559"/>
              <a:ext cx="5410200" cy="241192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564467" y="1947333"/>
              <a:ext cx="0" cy="2353734"/>
            </a:xfrm>
            <a:prstGeom prst="straightConnector1">
              <a:avLst/>
            </a:prstGeom>
            <a:ln w="19050">
              <a:solidFill>
                <a:srgbClr val="BE4C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790612" y="2760663"/>
            <a:ext cx="6097943" cy="3169158"/>
            <a:chOff x="3384636" y="3670797"/>
            <a:chExt cx="6097943" cy="31691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0" y="4071780"/>
              <a:ext cx="5503333" cy="21745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82632" y="3670797"/>
              <a:ext cx="3770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Possible activation functions: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84636" y="6171837"/>
              <a:ext cx="287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Step function/threshold function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7234" y="6193624"/>
              <a:ext cx="3255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Sigmoid function (</a:t>
              </a:r>
              <a:r>
                <a:rPr lang="en-US" dirty="0" err="1"/>
                <a:t>a.k.a</a:t>
              </a:r>
              <a:r>
                <a:rPr lang="en-US" dirty="0"/>
                <a:t>, logistic function)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0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forward/</a:t>
            </a:r>
            <a:r>
              <a:rPr lang="en-US" dirty="0" err="1" smtClean="0"/>
              <a:t>Backpropagation</a:t>
            </a:r>
            <a:r>
              <a:rPr lang="en-US" dirty="0" smtClean="0"/>
              <a:t>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276" y="1892300"/>
            <a:ext cx="4305300" cy="2001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Feed forward algorithm:</a:t>
            </a:r>
          </a:p>
          <a:p>
            <a:r>
              <a:rPr lang="en-US" sz="2000" dirty="0"/>
              <a:t>Activate the neurons from the bottom to the top.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2300"/>
            <a:ext cx="4891617" cy="1880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3772942"/>
            <a:ext cx="4891617" cy="2989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91276" y="4192042"/>
                <a:ext cx="4962524" cy="28977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Backpropagation: </a:t>
                </a:r>
              </a:p>
              <a:p>
                <a:r>
                  <a:rPr lang="en-US" sz="2000" dirty="0"/>
                  <a:t>Randomly initialize the parameters</a:t>
                </a:r>
              </a:p>
              <a:p>
                <a:r>
                  <a:rPr lang="en-US" sz="2000" dirty="0"/>
                  <a:t>Calculate total error at the top,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6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𝑒</m:t>
                    </m:r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Then calculate contributions to error,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, at each step going backwards.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276" y="4192042"/>
                <a:ext cx="4962524" cy="2897733"/>
              </a:xfrm>
              <a:prstGeom prst="rect">
                <a:avLst/>
              </a:prstGeom>
              <a:blipFill rotWithShape="0">
                <a:blip r:embed="rId5"/>
                <a:stretch>
                  <a:fillRect l="-1227" t="-2316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Neural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Random initialization </a:t>
                </a:r>
                <a:r>
                  <a:rPr lang="en-US" dirty="0" smtClean="0"/>
                  <a:t>+ </a:t>
                </a:r>
                <a:r>
                  <a:rPr lang="en-US" b="1" dirty="0" smtClean="0"/>
                  <a:t>densely connected networks </a:t>
                </a:r>
                <a:r>
                  <a:rPr lang="en-US" dirty="0" smtClean="0"/>
                  <a:t>lead to:</a:t>
                </a:r>
              </a:p>
              <a:p>
                <a:r>
                  <a:rPr lang="en-US" dirty="0" smtClean="0"/>
                  <a:t>High cost</a:t>
                </a:r>
              </a:p>
              <a:p>
                <a:pPr lvl="1"/>
                <a:r>
                  <a:rPr lang="en-US" dirty="0" smtClean="0"/>
                  <a:t>Each neuron in the neural network can be considered as a logistic regression.</a:t>
                </a:r>
              </a:p>
              <a:p>
                <a:pPr lvl="1"/>
                <a:r>
                  <a:rPr lang="en-US" dirty="0" smtClean="0"/>
                  <a:t>Training the entire neural network is to train all the interconnected logistic regressions.</a:t>
                </a:r>
              </a:p>
              <a:p>
                <a:r>
                  <a:rPr lang="en-US" dirty="0" smtClean="0"/>
                  <a:t>Difficult </a:t>
                </a:r>
                <a:r>
                  <a:rPr lang="en-US" dirty="0"/>
                  <a:t>to train </a:t>
                </a:r>
                <a:r>
                  <a:rPr lang="en-US" dirty="0" smtClean="0"/>
                  <a:t>as the number of </a:t>
                </a:r>
                <a:r>
                  <a:rPr lang="en-US" dirty="0"/>
                  <a:t>hidden </a:t>
                </a:r>
                <a:r>
                  <a:rPr lang="en-US" dirty="0" smtClean="0"/>
                  <a:t>layers increases</a:t>
                </a:r>
              </a:p>
              <a:p>
                <a:pPr lvl="1"/>
                <a:r>
                  <a:rPr lang="en-US" dirty="0" smtClean="0"/>
                  <a:t>Recall that logistic regression is trained by gradient descent.</a:t>
                </a:r>
              </a:p>
              <a:p>
                <a:pPr lvl="1"/>
                <a:r>
                  <a:rPr lang="en-US" dirty="0" smtClean="0"/>
                  <a:t>In backpropagation, gradient is progressively getting more dilute. That is, below top layers, the correction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minimal.</a:t>
                </a:r>
              </a:p>
              <a:p>
                <a:r>
                  <a:rPr lang="en-US" dirty="0" smtClean="0"/>
                  <a:t>Stuck </a:t>
                </a:r>
                <a:r>
                  <a:rPr lang="en-US" dirty="0"/>
                  <a:t>in local </a:t>
                </a:r>
                <a:r>
                  <a:rPr lang="en-US" dirty="0" smtClean="0"/>
                  <a:t>optima</a:t>
                </a:r>
              </a:p>
              <a:p>
                <a:pPr lvl="1"/>
                <a:r>
                  <a:rPr lang="en-US" dirty="0" smtClean="0"/>
                  <a:t>The objective function of the neural network is usually not convex.</a:t>
                </a:r>
              </a:p>
              <a:p>
                <a:pPr lvl="1"/>
                <a:r>
                  <a:rPr lang="en-US" dirty="0" smtClean="0"/>
                  <a:t>The random initialization does not guarantee starting from the proximity of global optima.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/>
                  <a:t>Deep Learning/Learning multiple levels of representation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9332"/>
                <a:ext cx="7886700" cy="5139267"/>
              </a:xfrm>
              <a:blipFill rotWithShape="0">
                <a:blip r:embed="rId2"/>
                <a:stretch>
                  <a:fillRect l="-1159" t="-2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Intuition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Neural Network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Neuron, Feedforward algorithm,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Backpropagation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Limitations</a:t>
            </a:r>
          </a:p>
          <a:p>
            <a:r>
              <a:rPr lang="en-US" dirty="0" smtClean="0"/>
              <a:t>Deep Learning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Belief </a:t>
            </a:r>
            <a:r>
              <a:rPr lang="en-US" dirty="0" smtClean="0"/>
              <a:t>Network: </a:t>
            </a:r>
            <a:r>
              <a:rPr lang="en-US" dirty="0" err="1"/>
              <a:t>Autoencoder</a:t>
            </a:r>
            <a:r>
              <a:rPr lang="en-US" dirty="0"/>
              <a:t> &amp; Restricted </a:t>
            </a:r>
            <a:r>
              <a:rPr lang="en-US" dirty="0" err="1"/>
              <a:t>Boltzman</a:t>
            </a:r>
            <a:r>
              <a:rPr lang="en-US" dirty="0"/>
              <a:t> Machine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Convolutional Neural Network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for Text Mining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Embedding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Recurrent Neural Network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Recursive Neural Network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will cover two major deep learning models:</a:t>
            </a:r>
          </a:p>
          <a:p>
            <a:r>
              <a:rPr lang="en-US" b="1" i="1" dirty="0" smtClean="0"/>
              <a:t>Deep Belief Networks </a:t>
            </a:r>
            <a:r>
              <a:rPr lang="en-US" dirty="0" smtClean="0"/>
              <a:t>and </a:t>
            </a:r>
            <a:r>
              <a:rPr lang="en-US" b="1" i="1" dirty="0" err="1" smtClean="0"/>
              <a:t>Autoencoders</a:t>
            </a:r>
            <a:r>
              <a:rPr lang="en-US" i="1" dirty="0" smtClean="0"/>
              <a:t> </a:t>
            </a:r>
            <a:r>
              <a:rPr lang="en-US" dirty="0" smtClean="0"/>
              <a:t>employs layer-wise unsupervised learning to initialize each layer and capture multiple levels of representation simultaneously.</a:t>
            </a:r>
          </a:p>
          <a:p>
            <a:pPr lvl="1"/>
            <a:r>
              <a:rPr lang="en-US" dirty="0" smtClean="0"/>
              <a:t>Hinton</a:t>
            </a:r>
            <a:r>
              <a:rPr lang="en-US" dirty="0"/>
              <a:t>, G. E, </a:t>
            </a:r>
            <a:r>
              <a:rPr lang="en-US" dirty="0" err="1"/>
              <a:t>Osindero</a:t>
            </a:r>
            <a:r>
              <a:rPr lang="en-US" dirty="0"/>
              <a:t>, S., and </a:t>
            </a:r>
            <a:r>
              <a:rPr lang="en-US" dirty="0" err="1"/>
              <a:t>Teh</a:t>
            </a:r>
            <a:r>
              <a:rPr lang="en-US" dirty="0"/>
              <a:t>, Y. W. (2006). A fast learning algorithm for deep belief nets. Neural Computation, 18:1527-1554. </a:t>
            </a:r>
            <a:endParaRPr lang="en-US" dirty="0" smtClean="0"/>
          </a:p>
          <a:p>
            <a:pPr lvl="1"/>
            <a:r>
              <a:rPr lang="en-US" dirty="0" err="1" smtClean="0"/>
              <a:t>Bengio</a:t>
            </a:r>
            <a:r>
              <a:rPr lang="en-US" dirty="0"/>
              <a:t>, Y., </a:t>
            </a:r>
            <a:r>
              <a:rPr lang="en-US" dirty="0" err="1"/>
              <a:t>Lamblin</a:t>
            </a:r>
            <a:r>
              <a:rPr lang="en-US" dirty="0"/>
              <a:t>, P., </a:t>
            </a:r>
            <a:r>
              <a:rPr lang="en-US" dirty="0" err="1"/>
              <a:t>Popovici</a:t>
            </a:r>
            <a:r>
              <a:rPr lang="en-US" dirty="0"/>
              <a:t>, P., </a:t>
            </a:r>
            <a:r>
              <a:rPr lang="en-US" dirty="0" err="1"/>
              <a:t>Larochelle</a:t>
            </a:r>
            <a:r>
              <a:rPr lang="en-US" dirty="0"/>
              <a:t>, H. (2007). Greedy Layer-Wise Training of Deep Networks, Advances in Neural Information Processing Systems 19 </a:t>
            </a:r>
          </a:p>
          <a:p>
            <a:endParaRPr lang="en-US" dirty="0" smtClean="0"/>
          </a:p>
          <a:p>
            <a:r>
              <a:rPr lang="en-US" b="1" i="1" dirty="0" smtClean="0"/>
              <a:t>Convolutional Neural Network </a:t>
            </a:r>
            <a:r>
              <a:rPr lang="en-US" dirty="0" smtClean="0"/>
              <a:t>organizes neurons based on animal’s visual cortex system, which allows for learning patterns at both local level and global level.</a:t>
            </a:r>
          </a:p>
          <a:p>
            <a:pPr lvl="1"/>
            <a:r>
              <a:rPr lang="en-US" dirty="0"/>
              <a:t>Y. </a:t>
            </a:r>
            <a:r>
              <a:rPr lang="en-US" dirty="0" err="1"/>
              <a:t>LeCun</a:t>
            </a:r>
            <a:r>
              <a:rPr lang="en-US" dirty="0"/>
              <a:t>, L. </a:t>
            </a:r>
            <a:r>
              <a:rPr lang="en-US" dirty="0" err="1"/>
              <a:t>Bottou</a:t>
            </a:r>
            <a:r>
              <a:rPr lang="en-US" dirty="0"/>
              <a:t>, Y. </a:t>
            </a:r>
            <a:r>
              <a:rPr lang="en-US" dirty="0" err="1"/>
              <a:t>Bengio</a:t>
            </a:r>
            <a:r>
              <a:rPr lang="en-US" dirty="0"/>
              <a:t> and P. </a:t>
            </a:r>
            <a:r>
              <a:rPr lang="en-US" dirty="0" err="1"/>
              <a:t>Haffner</a:t>
            </a:r>
            <a:r>
              <a:rPr lang="en-US" dirty="0"/>
              <a:t>: Gradient-Based Learning Applied to Document Recognition, Proceedings of the IEEE, 86(11):2278-2324, November 1998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Belief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i="1" dirty="0"/>
              <a:t>deep belief network</a:t>
            </a:r>
            <a:r>
              <a:rPr lang="en-US" dirty="0"/>
              <a:t> (DBN) is a probabilistic, generative model made up of multiple layers of hidden units.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composition of simple learning modules that make up each </a:t>
            </a:r>
            <a:r>
              <a:rPr lang="en-US" dirty="0" smtClean="0"/>
              <a:t>layer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DBN can be used to generatively pre-train a DNN by using the learned DBN weights as the initial DNN weights. </a:t>
            </a:r>
            <a:endParaRPr lang="en-US" dirty="0" smtClean="0"/>
          </a:p>
          <a:p>
            <a:pPr lvl="1"/>
            <a:r>
              <a:rPr lang="en-US" dirty="0" smtClean="0"/>
              <a:t>Back-propagation </a:t>
            </a:r>
            <a:r>
              <a:rPr lang="en-US" dirty="0"/>
              <a:t>or other discriminative algorithms can then be applied for fine-tuning of these weights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Particularly </a:t>
            </a:r>
            <a:r>
              <a:rPr lang="en-US" dirty="0"/>
              <a:t>helpful when limited training data are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/>
              <a:t>These pre-trained weights are </a:t>
            </a:r>
            <a:r>
              <a:rPr lang="en-US" dirty="0" smtClean="0"/>
              <a:t>closer </a:t>
            </a:r>
            <a:r>
              <a:rPr lang="en-US" dirty="0"/>
              <a:t>to the optimal weights than are randomly chosen initial weights.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Boltzmann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8493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DBN can be efficiently trained in an unsupervised, layer-by-layer manner, where the layers are typically made of </a:t>
            </a:r>
            <a:r>
              <a:rPr lang="en-US" i="1" dirty="0"/>
              <a:t>restricted Boltzmann machines</a:t>
            </a:r>
            <a:r>
              <a:rPr lang="en-US" dirty="0"/>
              <a:t> (RBM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RBM: </a:t>
            </a:r>
            <a:r>
              <a:rPr lang="en-US" dirty="0"/>
              <a:t>undirected, generative energy-based model with a "visible" input layer and a hidden layer, and connections between the layers but not within layers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training method for RBMs proposed by Geoffrey Hinton for use with training "Product of Expert" models is called </a:t>
            </a:r>
            <a:r>
              <a:rPr lang="en-US" i="1" dirty="0"/>
              <a:t>contrastive divergence</a:t>
            </a:r>
            <a:r>
              <a:rPr lang="en-US" dirty="0"/>
              <a:t> (CD).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https://upload.wikimedia.org/wikipedia/commons/thumb/e/e8/Restricted_Boltzmann_machine.svg/220px-Restricted_Boltzmann_mach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31" y="1690688"/>
            <a:ext cx="2968869" cy="31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3131" y="4848485"/>
            <a:ext cx="2901461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RBM </a:t>
            </a:r>
            <a:r>
              <a:rPr lang="en-US" sz="1600" dirty="0"/>
              <a:t>with fully connected visible and hidden units. Note there are no hidden-hidden or visible-visible connections.</a:t>
            </a:r>
          </a:p>
        </p:txBody>
      </p:sp>
    </p:spTree>
    <p:extLst>
      <p:ext uri="{BB962C8B-B14F-4D97-AF65-F5344CB8AC3E}">
        <p14:creationId xmlns:p14="http://schemas.microsoft.com/office/powerpoint/2010/main" val="7653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Contrastive Divergence (CD)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503078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CD provides an approximation to the maximum likelihood method that would ideally be applied for learning the weights of the RBM with </a:t>
                </a:r>
                <a:r>
                  <a:rPr lang="en-US" dirty="0"/>
                  <a:t>gradient </a:t>
                </a:r>
                <a:r>
                  <a:rPr lang="en-US" dirty="0" smtClean="0"/>
                  <a:t>ascent: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the probability of a visible vector,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b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/>
                  <a:t>: the energy function assigned to the state of the network, </a:t>
                </a:r>
              </a:p>
              <a:p>
                <a:pPr lvl="2"/>
                <a:r>
                  <a:rPr lang="en-US" dirty="0" smtClean="0"/>
                  <a:t>Given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𝐖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 </a:t>
                </a:r>
                <a:r>
                  <a:rPr lang="en-US" dirty="0"/>
                  <a:t>lower energy indicates the network is in a more “desirable” </a:t>
                </a:r>
                <a:r>
                  <a:rPr lang="en-US" dirty="0" smtClean="0"/>
                  <a:t>configuration.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5030787"/>
              </a:xfrm>
              <a:blipFill rotWithShape="0"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of the pictures, results, and other materials are taken from:</a:t>
            </a:r>
          </a:p>
          <a:p>
            <a:pPr lvl="1"/>
            <a:r>
              <a:rPr lang="en-US" dirty="0" err="1"/>
              <a:t>Aarti</a:t>
            </a:r>
            <a:r>
              <a:rPr lang="en-US" dirty="0"/>
              <a:t> Singh, Carnegie Mellon University</a:t>
            </a:r>
          </a:p>
          <a:p>
            <a:pPr lvl="1"/>
            <a:r>
              <a:rPr lang="en-US" dirty="0" smtClean="0"/>
              <a:t>Andrew </a:t>
            </a:r>
            <a:r>
              <a:rPr lang="en-US" dirty="0"/>
              <a:t>Ng, </a:t>
            </a:r>
            <a:r>
              <a:rPr lang="en-US" dirty="0" smtClean="0"/>
              <a:t>Stanford University</a:t>
            </a:r>
          </a:p>
          <a:p>
            <a:pPr lvl="1"/>
            <a:r>
              <a:rPr lang="en-US" dirty="0"/>
              <a:t>Barnabas </a:t>
            </a:r>
            <a:r>
              <a:rPr lang="en-US" dirty="0" err="1"/>
              <a:t>Poczos</a:t>
            </a:r>
            <a:r>
              <a:rPr lang="en-US" dirty="0" smtClean="0"/>
              <a:t>, </a:t>
            </a:r>
            <a:r>
              <a:rPr lang="en-US" dirty="0"/>
              <a:t>Carnegie Mellon </a:t>
            </a:r>
            <a:r>
              <a:rPr lang="en-US" dirty="0" smtClean="0"/>
              <a:t>University</a:t>
            </a:r>
            <a:endParaRPr lang="en-US" dirty="0"/>
          </a:p>
          <a:p>
            <a:pPr lvl="1"/>
            <a:r>
              <a:rPr lang="en-US" dirty="0" smtClean="0"/>
              <a:t>Christopher </a:t>
            </a:r>
            <a:r>
              <a:rPr lang="en-US" dirty="0"/>
              <a:t>Manning, </a:t>
            </a:r>
            <a:r>
              <a:rPr lang="en-US" dirty="0" smtClean="0"/>
              <a:t>Stanford University</a:t>
            </a:r>
          </a:p>
          <a:p>
            <a:pPr lvl="1"/>
            <a:r>
              <a:rPr lang="en-US" dirty="0" smtClean="0"/>
              <a:t>Geoffrey </a:t>
            </a:r>
            <a:r>
              <a:rPr lang="en-US" dirty="0"/>
              <a:t>Hinton, </a:t>
            </a:r>
            <a:r>
              <a:rPr lang="en-US" dirty="0" smtClean="0"/>
              <a:t>Google &amp; University of Toronto</a:t>
            </a:r>
          </a:p>
          <a:p>
            <a:pPr lvl="1"/>
            <a:r>
              <a:rPr lang="en-US" dirty="0" smtClean="0"/>
              <a:t>Richard </a:t>
            </a:r>
            <a:r>
              <a:rPr lang="en-US" dirty="0" err="1"/>
              <a:t>Socher</a:t>
            </a:r>
            <a:r>
              <a:rPr lang="en-US" dirty="0"/>
              <a:t>, </a:t>
            </a:r>
            <a:r>
              <a:rPr lang="en-US" dirty="0" err="1" smtClean="0"/>
              <a:t>MetaMind</a:t>
            </a:r>
            <a:endParaRPr lang="en-US" dirty="0" smtClean="0"/>
          </a:p>
          <a:p>
            <a:pPr lvl="1"/>
            <a:r>
              <a:rPr lang="en-US" dirty="0" smtClean="0"/>
              <a:t>Richard Turner, University of Cambridge</a:t>
            </a:r>
          </a:p>
          <a:p>
            <a:pPr lvl="1"/>
            <a:r>
              <a:rPr lang="en-US" dirty="0" smtClean="0"/>
              <a:t>Yann </a:t>
            </a:r>
            <a:r>
              <a:rPr lang="en-US" dirty="0" err="1"/>
              <a:t>LeCun</a:t>
            </a:r>
            <a:r>
              <a:rPr lang="en-US" dirty="0"/>
              <a:t>, </a:t>
            </a:r>
            <a:r>
              <a:rPr lang="en-US" dirty="0" smtClean="0"/>
              <a:t>New York University</a:t>
            </a:r>
          </a:p>
          <a:p>
            <a:pPr lvl="1"/>
            <a:r>
              <a:rPr lang="en-US" dirty="0" err="1" smtClean="0"/>
              <a:t>Yoshua</a:t>
            </a:r>
            <a:r>
              <a:rPr lang="en-US" dirty="0" smtClean="0"/>
              <a:t> </a:t>
            </a:r>
            <a:r>
              <a:rPr lang="en-US" dirty="0" err="1" smtClean="0"/>
              <a:t>Bengio</a:t>
            </a:r>
            <a:r>
              <a:rPr lang="en-US" dirty="0" smtClean="0"/>
              <a:t>, </a:t>
            </a:r>
            <a:r>
              <a:rPr lang="en-US" dirty="0" err="1" smtClean="0"/>
              <a:t>Universite</a:t>
            </a:r>
            <a:r>
              <a:rPr lang="en-US" dirty="0" smtClean="0"/>
              <a:t> de Montreal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Contrastive Divergence (CD)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has the simple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represent averages with respect to distribution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Intuition: fitting the data (reducing error)</a:t>
                </a:r>
              </a:p>
              <a:p>
                <a:r>
                  <a:rPr lang="en-US" dirty="0" smtClean="0"/>
                  <a:t>Challenge: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r>
                  <a:rPr lang="en-US" dirty="0" smtClean="0"/>
                  <a:t> requires alternating Gibbs sampling for a long time.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CD </a:t>
                </a:r>
                <a:r>
                  <a:rPr lang="en-US" dirty="0"/>
                  <a:t>replaces this step by running alternating Gibbs sampling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steps.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steps, the data are sampled and that sample is used in place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CD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8851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Initialize </a:t>
                </a:r>
                <a:r>
                  <a:rPr lang="en-US" dirty="0"/>
                  <a:t>the visible units to a training vector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Update the hidden units in parallel given the visible units:</a:t>
                </a:r>
                <a:br>
                  <a:rPr lang="en-US" dirty="0" smtClean="0"/>
                </a:br>
                <a:r>
                  <a:rPr lang="en-US" dirty="0" smtClean="0"/>
                  <a:t>		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 smtClean="0"/>
                  <a:t>: sigmoid function;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the bias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(Reconstruction) Update </a:t>
                </a:r>
                <a:r>
                  <a:rPr lang="en-US" dirty="0"/>
                  <a:t>the visible units in parallel given the hidden units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dirty="0"/>
                  <a:t>		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the bias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Re-update </a:t>
                </a:r>
                <a:r>
                  <a:rPr lang="en-US" dirty="0"/>
                  <a:t>the hidden units in parallel given the reconstructed visible units using the same equation as in step 2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Perform the weight update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𝑟𝑒𝑐𝑜𝑛𝑠𝑡𝑟𝑢𝑐𝑡𝑖𝑜𝑛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88515" cy="4351338"/>
              </a:xfrm>
              <a:blipFill rotWithShape="0">
                <a:blip r:embed="rId2"/>
                <a:stretch>
                  <a:fillRect l="-1026" t="-2941" r="-1254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Belief </a:t>
            </a:r>
            <a:r>
              <a:rPr lang="en-US" dirty="0" smtClean="0"/>
              <a:t>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30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Once an RBM is trained, another RBM is "stacked" atop it, taking its input from the final already-trained layer</a:t>
            </a:r>
            <a:r>
              <a:rPr lang="en-US" dirty="0" smtClean="0"/>
              <a:t>.</a:t>
            </a:r>
          </a:p>
          <a:p>
            <a:r>
              <a:rPr lang="en-US" dirty="0"/>
              <a:t>The new visible layer is initialized to a training vector, and values for the units in the already-trained layers are assigned using the current weights and biases</a:t>
            </a:r>
            <a:r>
              <a:rPr lang="en-US" dirty="0" smtClean="0"/>
              <a:t>.</a:t>
            </a:r>
          </a:p>
          <a:p>
            <a:r>
              <a:rPr lang="en-US" dirty="0"/>
              <a:t>The new RBM is then trained with </a:t>
            </a:r>
            <a:r>
              <a:rPr lang="en-US" dirty="0" smtClean="0"/>
              <a:t>the CD procedure.</a:t>
            </a:r>
          </a:p>
          <a:p>
            <a:r>
              <a:rPr lang="en-US" dirty="0"/>
              <a:t>This whole process is repeated until some desired stopping criterion is </a:t>
            </a:r>
            <a:r>
              <a:rPr lang="en-US" dirty="0" smtClean="0"/>
              <a:t>met.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95" y="4148634"/>
            <a:ext cx="5493809" cy="26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lose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217612"/>
            <a:ext cx="73025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DBN Example: Hand-written Digit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78" y="1266479"/>
            <a:ext cx="3839541" cy="4351338"/>
          </a:xfrm>
        </p:spPr>
        <p:txBody>
          <a:bodyPr/>
          <a:lstStyle/>
          <a:p>
            <a:r>
              <a:rPr lang="en-US" dirty="0" smtClean="0"/>
              <a:t>Input: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DBN Example: Hand-written Digit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163" y="3449361"/>
            <a:ext cx="6168887" cy="2926867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The model learns to generate combinations of labels and images. 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To perform recognition we start with a neutral state of the label units and do an up-pass from the image followed by a few iterations of the top-level associative memory.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24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62787" y="1464503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2000 top-level neurons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610600" y="2867853"/>
            <a:ext cx="2195512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500 neurons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612187" y="3985453"/>
            <a:ext cx="2230438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500 neurons</a:t>
            </a:r>
            <a:r>
              <a:rPr lang="en-US" altLang="en-US" sz="2800"/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897937" y="5101465"/>
            <a:ext cx="1476375" cy="1274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28 x 28 pixel     image</a:t>
            </a:r>
            <a:r>
              <a:rPr lang="en-US" altLang="en-US" sz="2800"/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89762" y="2688465"/>
            <a:ext cx="1223963" cy="849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10 label neurons</a:t>
            </a:r>
            <a:r>
              <a:rPr lang="en-US" altLang="en-US" sz="2800" dirty="0"/>
              <a:t> 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9366250" y="2112203"/>
            <a:ext cx="252412" cy="612775"/>
          </a:xfrm>
          <a:prstGeom prst="upDownArrow">
            <a:avLst>
              <a:gd name="adj1" fmla="val 50000"/>
              <a:gd name="adj2" fmla="val 4855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102564">
            <a:off x="7650162" y="2039178"/>
            <a:ext cx="239713" cy="576262"/>
          </a:xfrm>
          <a:prstGeom prst="upDownArrow">
            <a:avLst>
              <a:gd name="adj1" fmla="val 50000"/>
              <a:gd name="adj2" fmla="val 48079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9690100" y="348062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9726612" y="459664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9113837" y="4596640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9113837" y="3444115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054639" y="1947103"/>
            <a:ext cx="48636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3333CC"/>
                </a:solidFill>
              </a:rPr>
              <a:t>The top two layers form an associative </a:t>
            </a:r>
            <a:r>
              <a:rPr lang="en-US" altLang="en-US" sz="2000" dirty="0" smtClean="0">
                <a:solidFill>
                  <a:srgbClr val="3333CC"/>
                </a:solidFill>
              </a:rPr>
              <a:t>memory </a:t>
            </a:r>
            <a:r>
              <a:rPr lang="en-US" altLang="en-US" sz="2000" dirty="0">
                <a:solidFill>
                  <a:srgbClr val="3333CC"/>
                </a:solidFill>
              </a:rPr>
              <a:t>whose </a:t>
            </a:r>
            <a:r>
              <a:rPr lang="en-US" altLang="en-US" sz="2000" dirty="0" smtClean="0">
                <a:solidFill>
                  <a:srgbClr val="3333CC"/>
                </a:solidFill>
              </a:rPr>
              <a:t>energy </a:t>
            </a:r>
            <a:r>
              <a:rPr lang="en-US" altLang="en-US" sz="2000" dirty="0">
                <a:solidFill>
                  <a:srgbClr val="3333CC"/>
                </a:solidFill>
              </a:rPr>
              <a:t>landscape models the low dimensional manifolds of the digits</a:t>
            </a:r>
            <a:r>
              <a:rPr lang="en-US" altLang="en-US" sz="2000" dirty="0" smtClean="0">
                <a:solidFill>
                  <a:srgbClr val="3333CC"/>
                </a:solidFill>
              </a:rPr>
              <a:t>.</a:t>
            </a:r>
            <a:endParaRPr lang="en-US" altLang="en-US" sz="2000" dirty="0">
              <a:solidFill>
                <a:srgbClr val="3333CC"/>
              </a:solidFill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6521450" y="3047240"/>
            <a:ext cx="396875" cy="144463"/>
          </a:xfrm>
          <a:prstGeom prst="rightArrow">
            <a:avLst>
              <a:gd name="adj1" fmla="val 50000"/>
              <a:gd name="adj2" fmla="val 68681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92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DBN Example: Hand-written Digit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09" y="1282076"/>
            <a:ext cx="7783582" cy="5438436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22631" y="2393949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2000 top-level neurons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26657" y="3157606"/>
            <a:ext cx="2195512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500 neurons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555577" y="4137336"/>
            <a:ext cx="2166592" cy="5232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500 neurons</a:t>
            </a:r>
            <a:r>
              <a:rPr lang="en-US" altLang="en-US" sz="2800" dirty="0"/>
              <a:t>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897937" y="5101465"/>
            <a:ext cx="1476375" cy="1274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28 x 28 pixel     image</a:t>
            </a:r>
            <a:r>
              <a:rPr lang="en-US" altLang="en-US" sz="2800"/>
              <a:t>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35814" y="3680652"/>
            <a:ext cx="1223963" cy="849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10 label neurons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8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DBN Example: Hand-written Digit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How well does it discriminate on MNIST test set (hand-written image) with no extra information about geometric distortions?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Generative model based on RBM’s			1.25% (error rate)</a:t>
            </a:r>
          </a:p>
          <a:p>
            <a:r>
              <a:rPr lang="en-US" dirty="0" smtClean="0"/>
              <a:t>Support </a:t>
            </a:r>
            <a:r>
              <a:rPr lang="en-US" dirty="0"/>
              <a:t>Vector Machine  (</a:t>
            </a:r>
            <a:r>
              <a:rPr lang="en-US" dirty="0" err="1"/>
              <a:t>Decoste</a:t>
            </a:r>
            <a:r>
              <a:rPr lang="en-US" dirty="0"/>
              <a:t> et. al</a:t>
            </a:r>
            <a:r>
              <a:rPr lang="en-US" dirty="0" smtClean="0"/>
              <a:t>.)		1.4</a:t>
            </a:r>
            <a:r>
              <a:rPr lang="en-US" dirty="0"/>
              <a:t>%   </a:t>
            </a:r>
          </a:p>
          <a:p>
            <a:r>
              <a:rPr lang="en-US" dirty="0" err="1"/>
              <a:t>Backprop</a:t>
            </a:r>
            <a:r>
              <a:rPr lang="en-US" dirty="0"/>
              <a:t> with 1000 </a:t>
            </a:r>
            <a:r>
              <a:rPr lang="en-US" dirty="0" err="1"/>
              <a:t>hiddens</a:t>
            </a:r>
            <a:r>
              <a:rPr lang="en-US" dirty="0"/>
              <a:t> (Platt</a:t>
            </a:r>
            <a:r>
              <a:rPr lang="en-US" dirty="0" smtClean="0"/>
              <a:t>)			~</a:t>
            </a:r>
            <a:r>
              <a:rPr lang="en-US" dirty="0"/>
              <a:t>1.6%</a:t>
            </a:r>
          </a:p>
          <a:p>
            <a:r>
              <a:rPr lang="en-US" dirty="0" err="1"/>
              <a:t>Backprop</a:t>
            </a:r>
            <a:r>
              <a:rPr lang="en-US" dirty="0"/>
              <a:t> with 500 --&gt;300 </a:t>
            </a:r>
            <a:r>
              <a:rPr lang="en-US" dirty="0" err="1" smtClean="0"/>
              <a:t>hiddens</a:t>
            </a:r>
            <a:r>
              <a:rPr lang="en-US" dirty="0" smtClean="0"/>
              <a:t>			~</a:t>
            </a:r>
            <a:r>
              <a:rPr lang="en-US" dirty="0"/>
              <a:t>1.6%</a:t>
            </a:r>
          </a:p>
          <a:p>
            <a:r>
              <a:rPr lang="en-US" dirty="0"/>
              <a:t>K-Nearest </a:t>
            </a:r>
            <a:r>
              <a:rPr lang="en-US" dirty="0" smtClean="0"/>
              <a:t>Neighbor					~ </a:t>
            </a:r>
            <a:r>
              <a:rPr lang="en-US" dirty="0"/>
              <a:t>3.3%</a:t>
            </a:r>
          </a:p>
          <a:p>
            <a:r>
              <a:rPr lang="en-US" dirty="0"/>
              <a:t>See Le </a:t>
            </a:r>
            <a:r>
              <a:rPr lang="en-US" dirty="0" err="1"/>
              <a:t>Cun</a:t>
            </a:r>
            <a:r>
              <a:rPr lang="en-US" dirty="0"/>
              <a:t> et. al. 1998 for more results</a:t>
            </a:r>
          </a:p>
          <a:p>
            <a:endParaRPr lang="en-US" dirty="0"/>
          </a:p>
          <a:p>
            <a:r>
              <a:rPr lang="en-US" dirty="0"/>
              <a:t>Its better than </a:t>
            </a:r>
            <a:r>
              <a:rPr lang="en-US" dirty="0" err="1"/>
              <a:t>backprop</a:t>
            </a:r>
            <a:r>
              <a:rPr lang="en-US" dirty="0"/>
              <a:t> and much more </a:t>
            </a:r>
            <a:r>
              <a:rPr lang="en-US" dirty="0" err="1"/>
              <a:t>neurally</a:t>
            </a:r>
            <a:r>
              <a:rPr lang="en-US" dirty="0"/>
              <a:t> plausible because the neurons only need to send one kind of signal, and the teacher can be another sensory input.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Encoders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i="1" dirty="0" smtClean="0"/>
                  <a:t>auto encoder </a:t>
                </a:r>
                <a:r>
                  <a:rPr lang="en-US" dirty="0" smtClean="0"/>
                  <a:t>idea is motivated by the concept of a good representation.</a:t>
                </a:r>
              </a:p>
              <a:p>
                <a:pPr lvl="1"/>
                <a:r>
                  <a:rPr lang="en-US" dirty="0"/>
                  <a:t>For example, for a classifier, a good representation can be defined as one that will yield a better performing classifier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An </a:t>
                </a:r>
                <a:r>
                  <a:rPr lang="en-US" i="1" dirty="0"/>
                  <a:t>encoder</a:t>
                </a:r>
                <a:r>
                  <a:rPr lang="en-US" dirty="0"/>
                  <a:t> is a deterministic </a:t>
                </a:r>
                <a:r>
                  <a:rPr lang="en-US" dirty="0" smtClean="0"/>
                  <a:t>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transforms an input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into hidden representation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 smtClean="0"/>
                  <a:t> is the weight matrix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is bias (an offset vector)</a:t>
                </a:r>
              </a:p>
              <a:p>
                <a:r>
                  <a:rPr lang="en-US" dirty="0"/>
                  <a:t>A </a:t>
                </a:r>
                <a:r>
                  <a:rPr lang="en-US" i="1" dirty="0"/>
                  <a:t>decoder</a:t>
                </a:r>
                <a:r>
                  <a:rPr lang="en-US" dirty="0"/>
                  <a:t> maps back the hidden representation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to the reconstructed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Auto encoding: </a:t>
                </a:r>
                <a:r>
                  <a:rPr lang="en-US" dirty="0"/>
                  <a:t>compare </a:t>
                </a:r>
                <a:r>
                  <a:rPr lang="en-US" dirty="0" smtClean="0"/>
                  <a:t>the reconstructed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the </a:t>
                </a:r>
                <a:r>
                  <a:rPr lang="en-US" dirty="0" smtClean="0"/>
                  <a:t>original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try to minimize this error to make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dirty="0"/>
                  <a:t> as close as possible to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De-noising Auto 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Vincent et al. (</a:t>
            </a:r>
            <a:r>
              <a:rPr lang="en-US" dirty="0"/>
              <a:t>2010), “</a:t>
            </a:r>
            <a:r>
              <a:rPr lang="en-US" i="1" dirty="0"/>
              <a:t>a </a:t>
            </a:r>
            <a:r>
              <a:rPr lang="en-US" b="1" i="1" dirty="0"/>
              <a:t>good representation</a:t>
            </a:r>
            <a:r>
              <a:rPr lang="en-US" i="1" dirty="0"/>
              <a:t> is one that can be obtained </a:t>
            </a:r>
            <a:r>
              <a:rPr lang="en-US" b="1" i="1" dirty="0"/>
              <a:t>robustly</a:t>
            </a:r>
            <a:r>
              <a:rPr lang="en-US" i="1" dirty="0"/>
              <a:t> from a </a:t>
            </a:r>
            <a:r>
              <a:rPr lang="en-US" b="1" i="1" dirty="0"/>
              <a:t>corrupted input </a:t>
            </a:r>
            <a:r>
              <a:rPr lang="en-US" i="1" dirty="0"/>
              <a:t>and that will be useful for </a:t>
            </a:r>
            <a:r>
              <a:rPr lang="en-US" b="1" i="1" dirty="0"/>
              <a:t>recovering</a:t>
            </a:r>
            <a:r>
              <a:rPr lang="en-US" i="1" dirty="0"/>
              <a:t> the corresponding </a:t>
            </a:r>
            <a:r>
              <a:rPr lang="en-US" b="1" i="1" dirty="0"/>
              <a:t>clean </a:t>
            </a:r>
            <a:r>
              <a:rPr lang="en-US" b="1" i="1" dirty="0" smtClean="0"/>
              <a:t>input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higher level representations are relatively stable and robust to input </a:t>
            </a:r>
            <a:r>
              <a:rPr lang="en-US" dirty="0" smtClean="0"/>
              <a:t>corruption.</a:t>
            </a:r>
          </a:p>
          <a:p>
            <a:pPr lvl="1"/>
            <a:r>
              <a:rPr lang="en-US" dirty="0"/>
              <a:t>It is necessary to extract features that are useful for representation of the input </a:t>
            </a:r>
            <a:r>
              <a:rPr lang="en-US" dirty="0" smtClean="0"/>
              <a:t>distribution.</a:t>
            </a:r>
          </a:p>
          <a:p>
            <a:endParaRPr lang="en-US" dirty="0" smtClean="0"/>
          </a:p>
          <a:p>
            <a:r>
              <a:rPr lang="en-US" dirty="0" smtClean="0"/>
              <a:t>In de-noising </a:t>
            </a:r>
            <a:r>
              <a:rPr lang="en-US" dirty="0"/>
              <a:t>auto encoders, the partially </a:t>
            </a:r>
            <a:r>
              <a:rPr lang="en-US" i="1" dirty="0"/>
              <a:t>corrupted</a:t>
            </a:r>
            <a:r>
              <a:rPr lang="en-US" dirty="0"/>
              <a:t> output is cleaned (de-noised).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De-noising </a:t>
            </a:r>
            <a:r>
              <a:rPr lang="en-US" dirty="0"/>
              <a:t>Auto </a:t>
            </a:r>
            <a:r>
              <a:rPr lang="en-US" dirty="0" smtClean="0"/>
              <a:t>Encoders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3595"/>
                <a:ext cx="10515600" cy="2749305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(Corrupting) Clean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is partially corrupted through a stochastic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yielding corrupted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corrupted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 smtClean="0"/>
                  <a:t> passes through a basic auto encoder and is mapped to a hidden representation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From this hidden representation, we can reconstruct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Minimize the reconstruction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choices: cross-entropy loss or squared error loss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3595"/>
                <a:ext cx="10515600" cy="2749305"/>
              </a:xfrm>
              <a:blipFill rotWithShape="0">
                <a:blip r:embed="rId2"/>
                <a:stretch>
                  <a:fillRect l="-1101" t="-4656" b="-3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4152900"/>
            <a:ext cx="9820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Deep Learning Intuition</a:t>
            </a:r>
          </a:p>
          <a:p>
            <a:r>
              <a:rPr lang="en-US" dirty="0" smtClean="0"/>
              <a:t>Neural Network</a:t>
            </a:r>
          </a:p>
          <a:p>
            <a:pPr lvl="1"/>
            <a:r>
              <a:rPr lang="en-US" dirty="0"/>
              <a:t>Neuron, Feedforward algorithm, </a:t>
            </a:r>
            <a:r>
              <a:rPr lang="en-US" dirty="0" smtClean="0"/>
              <a:t>and </a:t>
            </a:r>
            <a:r>
              <a:rPr lang="en-US" dirty="0"/>
              <a:t>Backpropagation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Limitations</a:t>
            </a:r>
          </a:p>
          <a:p>
            <a:r>
              <a:rPr lang="en-US" dirty="0" smtClean="0"/>
              <a:t>Deep Learning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Belief </a:t>
            </a:r>
            <a:r>
              <a:rPr lang="en-US" dirty="0" smtClean="0"/>
              <a:t>Network: </a:t>
            </a:r>
            <a:r>
              <a:rPr lang="en-US" dirty="0" err="1"/>
              <a:t>Autoencoder</a:t>
            </a:r>
            <a:r>
              <a:rPr lang="en-US" dirty="0"/>
              <a:t> &amp; Restricted </a:t>
            </a:r>
            <a:r>
              <a:rPr lang="en-US" dirty="0" err="1"/>
              <a:t>Boltzman</a:t>
            </a:r>
            <a:r>
              <a:rPr lang="en-US" dirty="0"/>
              <a:t> Machine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Convolutional Neural Network</a:t>
            </a:r>
          </a:p>
          <a:p>
            <a:r>
              <a:rPr lang="en-US" dirty="0" smtClean="0"/>
              <a:t>Deep Learning for Text Mining</a:t>
            </a:r>
          </a:p>
          <a:p>
            <a:pPr lvl="1"/>
            <a:r>
              <a:rPr lang="en-US" dirty="0" smtClean="0"/>
              <a:t>Word Embedding</a:t>
            </a:r>
          </a:p>
          <a:p>
            <a:pPr lvl="1"/>
            <a:r>
              <a:rPr lang="en-US" dirty="0" smtClean="0"/>
              <a:t>Recurrent Neural Network</a:t>
            </a:r>
          </a:p>
          <a:p>
            <a:pPr lvl="1"/>
            <a:r>
              <a:rPr lang="en-US" dirty="0" smtClean="0"/>
              <a:t>Recursive Neural Network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</a:t>
            </a:r>
            <a:r>
              <a:rPr lang="en-US" dirty="0"/>
              <a:t>De-noising</a:t>
            </a:r>
            <a:r>
              <a:rPr lang="en-US" dirty="0" smtClean="0"/>
              <a:t> Auto Encoder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4214228"/>
            <a:ext cx="9896475" cy="2581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2879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order to make a deep architecture, auto encoders stack one on top of another.</a:t>
                </a:r>
              </a:p>
              <a:p>
                <a:r>
                  <a:rPr lang="en-US" dirty="0" smtClean="0"/>
                  <a:t>Once </a:t>
                </a:r>
                <a:r>
                  <a:rPr lang="en-US" dirty="0"/>
                  <a:t>the encoding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the first </a:t>
                </a:r>
                <a:r>
                  <a:rPr lang="en-US" dirty="0" err="1"/>
                  <a:t>denoising</a:t>
                </a:r>
                <a:r>
                  <a:rPr lang="en-US" dirty="0"/>
                  <a:t> auto encoder is learned and used to </a:t>
                </a:r>
                <a:r>
                  <a:rPr lang="en-US" dirty="0" smtClean="0"/>
                  <a:t>reconstruct </a:t>
                </a:r>
                <a:r>
                  <a:rPr lang="en-US" dirty="0"/>
                  <a:t>the </a:t>
                </a:r>
                <a:r>
                  <a:rPr lang="en-US" dirty="0" smtClean="0"/>
                  <a:t>corrupted input, </a:t>
                </a:r>
                <a:r>
                  <a:rPr lang="en-US" dirty="0"/>
                  <a:t>we can train the second level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Once the stacked auto encoder is trained, its output can be used as the input to a supervised learning algorithm such as support vector machine classifier or a multi-class logistic regression.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28790"/>
              </a:xfrm>
              <a:blipFill rotWithShape="0">
                <a:blip r:embed="rId3"/>
                <a:stretch>
                  <a:fillRect l="-928" t="-5580" b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5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Information 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an </a:t>
            </a:r>
            <a:r>
              <a:rPr lang="en-US" dirty="0" smtClean="0"/>
              <a:t>auto encoder </a:t>
            </a:r>
            <a:r>
              <a:rPr lang="en-US" dirty="0"/>
              <a:t>to find low-dimensional codes for documents that allow fast and accurate retrieval of similar documents from a large set.</a:t>
            </a:r>
          </a:p>
          <a:p>
            <a:endParaRPr lang="en-US" dirty="0"/>
          </a:p>
          <a:p>
            <a:r>
              <a:rPr lang="en-US" dirty="0"/>
              <a:t>We start by converting each document into a “bag of words”.  This a 2000 dimensional vector that contains the counts for each of the 2000 commonest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62133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train the neural network to reproduce its input vector as its output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forces it to compress as much information as possible into the 10 numbers in the central bottleneck.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10 numbers are then a good way to compare documents.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65900" y="1242391"/>
            <a:ext cx="4787900" cy="5479084"/>
            <a:chOff x="971550" y="765175"/>
            <a:chExt cx="4787900" cy="592137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73138" y="944563"/>
              <a:ext cx="3527425" cy="482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</a:t>
              </a:r>
              <a:r>
                <a:rPr lang="en-US" altLang="en-US" sz="2000"/>
                <a:t>2000  reconstructed counts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57350" y="1736725"/>
              <a:ext cx="2195513" cy="482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500 neurons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628900" y="1449388"/>
              <a:ext cx="215900" cy="273050"/>
            </a:xfrm>
            <a:prstGeom prst="upArrow">
              <a:avLst>
                <a:gd name="adj1" fmla="val 50000"/>
                <a:gd name="adj2" fmla="val 316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71550" y="6118225"/>
              <a:ext cx="3527425" cy="482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2000  word counts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93863" y="5265738"/>
              <a:ext cx="2230437" cy="5445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500 neurons</a:t>
              </a:r>
              <a:r>
                <a:rPr lang="en-US" altLang="en-US" sz="2800"/>
                <a:t> 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908175" y="4365625"/>
              <a:ext cx="1728788" cy="5445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250 neurons</a:t>
              </a:r>
              <a:r>
                <a:rPr lang="en-US" altLang="en-US" sz="2800"/>
                <a:t>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908175" y="2560638"/>
              <a:ext cx="1763713" cy="5445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250 neurons</a:t>
              </a:r>
              <a:r>
                <a:rPr lang="en-US" altLang="en-US" sz="2800"/>
                <a:t> 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484438" y="3465513"/>
              <a:ext cx="576262" cy="5445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/>
                <a:t>10</a:t>
              </a:r>
              <a:r>
                <a:rPr lang="en-US" altLang="en-US" sz="2400"/>
                <a:t> </a:t>
              </a:r>
              <a:r>
                <a:rPr lang="en-US" altLang="en-US" sz="2800"/>
                <a:t> 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663825" y="2241550"/>
              <a:ext cx="215900" cy="273050"/>
            </a:xfrm>
            <a:prstGeom prst="upArrow">
              <a:avLst>
                <a:gd name="adj1" fmla="val 50000"/>
                <a:gd name="adj2" fmla="val 316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663825" y="3155950"/>
              <a:ext cx="215900" cy="273050"/>
            </a:xfrm>
            <a:prstGeom prst="upArrow">
              <a:avLst>
                <a:gd name="adj1" fmla="val 50000"/>
                <a:gd name="adj2" fmla="val 316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663825" y="4056063"/>
              <a:ext cx="215900" cy="273050"/>
            </a:xfrm>
            <a:prstGeom prst="upArrow">
              <a:avLst>
                <a:gd name="adj1" fmla="val 50000"/>
                <a:gd name="adj2" fmla="val 316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700338" y="4956175"/>
              <a:ext cx="215900" cy="273050"/>
            </a:xfrm>
            <a:prstGeom prst="upArrow">
              <a:avLst>
                <a:gd name="adj1" fmla="val 50000"/>
                <a:gd name="adj2" fmla="val 316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700338" y="5819775"/>
              <a:ext cx="215900" cy="273050"/>
            </a:xfrm>
            <a:prstGeom prst="upArrow">
              <a:avLst>
                <a:gd name="adj1" fmla="val 50000"/>
                <a:gd name="adj2" fmla="val 3161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608513" y="5984875"/>
              <a:ext cx="1150937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3333CC"/>
                  </a:solidFill>
                </a:rPr>
                <a:t>input vector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608513" y="765175"/>
              <a:ext cx="1150937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3333CC"/>
                  </a:solidFill>
                </a:rPr>
                <a:t>output vector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Train on bags of 2000 words for 400,000 training cases of business documents.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First train a stack of RBM’s. Then fine-tune with </a:t>
            </a:r>
            <a:r>
              <a:rPr lang="en-US" altLang="en-US" dirty="0" err="1"/>
              <a:t>backprop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Test </a:t>
            </a:r>
            <a:r>
              <a:rPr lang="en-US" altLang="en-US" sz="2400" dirty="0"/>
              <a:t>on a separate 400,000 documents.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Pick one test document as a query. Rank order all the other test documents by using the cosine of the angle between codes.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Repeat this using each of the 400,000 test documents as the query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(requires 0.16 trillion comparisons)</a:t>
            </a:r>
            <a:r>
              <a:rPr lang="en-US" altLang="en-US" dirty="0">
                <a:solidFill>
                  <a:srgbClr val="3333CC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Plot </a:t>
            </a:r>
            <a:r>
              <a:rPr lang="en-US" altLang="en-US" sz="2400" dirty="0"/>
              <a:t>the number of retrieved documents against the proportion that are in the same hand-labeled class as the query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P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044504"/>
            <a:ext cx="66802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Information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2391"/>
            <a:ext cx="3835400" cy="4934572"/>
          </a:xfrm>
        </p:spPr>
        <p:txBody>
          <a:bodyPr/>
          <a:lstStyle/>
          <a:p>
            <a:r>
              <a:rPr lang="en-US" altLang="en-US" dirty="0"/>
              <a:t>The shortlist found using binary codes actually improves the precision-recall curves of TF-IDF.</a:t>
            </a:r>
          </a:p>
          <a:p>
            <a:pPr lvl="1"/>
            <a:r>
              <a:rPr lang="en-US" altLang="en-US" dirty="0"/>
              <a:t>Locality sensitive hashing (the fastest other method) is 50 times slower and has worse precision-recall curves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Vs. Latent Semantic Analysis </a:t>
            </a:r>
            <a:r>
              <a:rPr lang="en-US" altLang="en-US" smtClean="0"/>
              <a:t>(</a:t>
            </a:r>
            <a:r>
              <a:rPr lang="en-US" altLang="en-US" smtClean="0"/>
              <a:t>LSA)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Networks are inspired by </a:t>
            </a:r>
            <a:r>
              <a:rPr lang="en-US" dirty="0" smtClean="0"/>
              <a:t>mammalian </a:t>
            </a:r>
            <a:r>
              <a:rPr lang="en-US" dirty="0"/>
              <a:t>visual cortex.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visual cortex contains a complex arrangement of </a:t>
            </a:r>
            <a:r>
              <a:rPr lang="en-US" dirty="0" smtClean="0"/>
              <a:t>cells, which are </a:t>
            </a:r>
            <a:r>
              <a:rPr lang="en-US" dirty="0"/>
              <a:t>sensitive to small sub-regions of the visual field, called a receptive field</a:t>
            </a:r>
            <a:r>
              <a:rPr lang="en-US" dirty="0" smtClean="0"/>
              <a:t>. These </a:t>
            </a:r>
            <a:r>
              <a:rPr lang="en-US" dirty="0"/>
              <a:t>cells act as local filters over the input space and are well-suited to exploit the strong spatially local correlation present in natural images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basic cell </a:t>
            </a:r>
            <a:r>
              <a:rPr lang="en-US" dirty="0" smtClean="0"/>
              <a:t>types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Simple </a:t>
            </a:r>
            <a:r>
              <a:rPr lang="en-US" dirty="0"/>
              <a:t>cells respond maximally to specific edge-like patterns within their receptive </a:t>
            </a:r>
            <a:r>
              <a:rPr lang="en-US" dirty="0" smtClean="0"/>
              <a:t>field.</a:t>
            </a:r>
          </a:p>
          <a:p>
            <a:pPr lvl="2"/>
            <a:r>
              <a:rPr lang="en-US" dirty="0"/>
              <a:t>Complex cells have larger receptive fields and are locally invariant to the exact position of the pattern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32" y="1035050"/>
            <a:ext cx="8943975" cy="5686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020"/>
          </a:xfrm>
        </p:spPr>
        <p:txBody>
          <a:bodyPr>
            <a:noAutofit/>
          </a:bodyPr>
          <a:lstStyle/>
          <a:p>
            <a:r>
              <a:rPr lang="en-US" sz="3200" dirty="0"/>
              <a:t>The Mammalian Visual Cortex </a:t>
            </a:r>
            <a:r>
              <a:rPr lang="en-US" sz="3200" dirty="0" smtClean="0"/>
              <a:t>Inspires CNN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97375" y="2068944"/>
            <a:ext cx="3620654" cy="3777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4275" y="5283200"/>
            <a:ext cx="6799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8402" y="2489861"/>
            <a:ext cx="8258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6" y="2068944"/>
            <a:ext cx="1717722" cy="3777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595" y="1361058"/>
            <a:ext cx="195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Convolutional Neural Net</a:t>
            </a:r>
            <a:endParaRPr lang="en-US" sz="2400" b="1" dirty="0"/>
          </a:p>
        </p:txBody>
      </p:sp>
      <p:sp>
        <p:nvSpPr>
          <p:cNvPr id="10" name="Left-Right Arrow 9"/>
          <p:cNvSpPr/>
          <p:nvPr/>
        </p:nvSpPr>
        <p:spPr>
          <a:xfrm>
            <a:off x="2197678" y="3635946"/>
            <a:ext cx="1033454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Intuition: Neural network with specialized connectivity structure,</a:t>
            </a:r>
          </a:p>
          <a:p>
            <a:pPr lvl="1"/>
            <a:r>
              <a:rPr lang="en-US" dirty="0" smtClean="0"/>
              <a:t>Stacking multiple layers of feature extractors</a:t>
            </a:r>
          </a:p>
          <a:p>
            <a:pPr lvl="1"/>
            <a:r>
              <a:rPr lang="en-US" dirty="0" smtClean="0"/>
              <a:t>Low-level layers extract </a:t>
            </a:r>
            <a:r>
              <a:rPr lang="en-US" dirty="0"/>
              <a:t>local </a:t>
            </a:r>
            <a:r>
              <a:rPr lang="en-US" dirty="0" smtClean="0"/>
              <a:t>features.</a:t>
            </a:r>
            <a:endParaRPr lang="en-US" dirty="0"/>
          </a:p>
          <a:p>
            <a:pPr lvl="1"/>
            <a:r>
              <a:rPr lang="en-US" dirty="0"/>
              <a:t>High-level </a:t>
            </a:r>
            <a:r>
              <a:rPr lang="en-US" dirty="0" smtClean="0"/>
              <a:t>layers extract </a:t>
            </a:r>
            <a:r>
              <a:rPr lang="en-US" dirty="0"/>
              <a:t>learn global patterns.</a:t>
            </a:r>
          </a:p>
          <a:p>
            <a:r>
              <a:rPr lang="en-US" dirty="0"/>
              <a:t>A CNN is a </a:t>
            </a:r>
            <a:r>
              <a:rPr lang="en-US" dirty="0" smtClean="0"/>
              <a:t>list </a:t>
            </a:r>
            <a:r>
              <a:rPr lang="en-US" dirty="0"/>
              <a:t>of </a:t>
            </a:r>
            <a:r>
              <a:rPr lang="en-US" dirty="0" smtClean="0"/>
              <a:t>layers </a:t>
            </a:r>
            <a:r>
              <a:rPr lang="en-US" dirty="0"/>
              <a:t>that transform the </a:t>
            </a:r>
            <a:r>
              <a:rPr lang="en-US" dirty="0" smtClean="0"/>
              <a:t>input data </a:t>
            </a:r>
            <a:r>
              <a:rPr lang="en-US" dirty="0"/>
              <a:t>into </a:t>
            </a:r>
            <a:r>
              <a:rPr lang="en-US" dirty="0" smtClean="0"/>
              <a:t>an output class/prediction.</a:t>
            </a:r>
          </a:p>
          <a:p>
            <a:r>
              <a:rPr lang="en-US" dirty="0"/>
              <a:t>There are a few distinct types of </a:t>
            </a:r>
            <a:r>
              <a:rPr lang="en-US" dirty="0" smtClean="0"/>
              <a:t>layers:</a:t>
            </a:r>
          </a:p>
          <a:p>
            <a:pPr lvl="1"/>
            <a:r>
              <a:rPr lang="en-US" dirty="0" smtClean="0"/>
              <a:t>Convolutional layer</a:t>
            </a:r>
          </a:p>
          <a:p>
            <a:pPr lvl="1"/>
            <a:r>
              <a:rPr lang="en-US" dirty="0" smtClean="0"/>
              <a:t>Non-linear layer</a:t>
            </a:r>
          </a:p>
          <a:p>
            <a:pPr lvl="1"/>
            <a:r>
              <a:rPr lang="en-US" dirty="0" smtClean="0"/>
              <a:t>Pooling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81" y="893173"/>
            <a:ext cx="8123238" cy="573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Building-blocks for CNN’s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1950" y="4919913"/>
            <a:ext cx="2481946" cy="6459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Each sub-region yields a feature map, representing its feature.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1" y="5756366"/>
            <a:ext cx="2569959" cy="4543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Images are segmented into sub-regions.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6054" y="3605349"/>
            <a:ext cx="2277842" cy="524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are trained with neurons.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6054" y="2168160"/>
            <a:ext cx="2277842" cy="524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of a larger region are combined.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1293" y="4772191"/>
            <a:ext cx="16169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Shared weights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Architecture</a:t>
            </a:r>
            <a:r>
              <a:rPr lang="en-US" dirty="0" smtClean="0"/>
              <a:t>: Convolutional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core layer of CNNs</a:t>
            </a:r>
          </a:p>
          <a:p>
            <a:r>
              <a:rPr lang="en-US" dirty="0" smtClean="0"/>
              <a:t>The convolutional layer consists of a set of filters.</a:t>
            </a:r>
          </a:p>
          <a:p>
            <a:pPr lvl="1"/>
            <a:r>
              <a:rPr lang="en-US" dirty="0" smtClean="0"/>
              <a:t>Each filter covers a spatially small portion of the input data.</a:t>
            </a:r>
          </a:p>
          <a:p>
            <a:r>
              <a:rPr lang="en-US" dirty="0" smtClean="0"/>
              <a:t>Each filter is convolved across the dimensions of the input data, producing a multidimensional feature map.</a:t>
            </a:r>
          </a:p>
          <a:p>
            <a:pPr lvl="1"/>
            <a:r>
              <a:rPr lang="en-US" dirty="0" smtClean="0"/>
              <a:t>As we convolve the filter, we are computing the dot product between the parameters of the filter and the input.</a:t>
            </a:r>
          </a:p>
          <a:p>
            <a:r>
              <a:rPr lang="en-US" dirty="0" smtClean="0"/>
              <a:t>Intuition</a:t>
            </a:r>
            <a:r>
              <a:rPr lang="en-US" dirty="0"/>
              <a:t>: the network will learn filters that activate when they see some </a:t>
            </a:r>
            <a:r>
              <a:rPr lang="en-US" dirty="0" smtClean="0"/>
              <a:t>specific </a:t>
            </a:r>
            <a:r>
              <a:rPr lang="en-US" dirty="0"/>
              <a:t>type of feature at some spatial position in the input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key architectural characteristics of the convolutional layer is local connectivity and shared weights.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Deep Learning Intuition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Neural Network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Neuron, Feedforward algorithm,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Backpropagation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Belief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Autoencoder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&amp; Restricted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Boltzman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Machine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Convolutional Neural Network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for Text Mining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Embedding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Recurrent Neural Network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Recursive Neural Network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Convolutional Layer</a:t>
            </a:r>
            <a:r>
              <a:rPr lang="en-US" dirty="0" smtClean="0"/>
              <a:t>: Local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012708" cy="4351338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Neurons in layer </a:t>
            </a:r>
            <a:r>
              <a:rPr lang="en-US" b="1" dirty="0"/>
              <a:t>m</a:t>
            </a:r>
            <a:r>
              <a:rPr lang="en-US" dirty="0"/>
              <a:t> are only connected to 3 adjacent neurons in the </a:t>
            </a:r>
            <a:r>
              <a:rPr lang="en-US" b="1" dirty="0"/>
              <a:t>m-1</a:t>
            </a:r>
            <a:r>
              <a:rPr lang="en-US" dirty="0"/>
              <a:t> layer.</a:t>
            </a:r>
          </a:p>
          <a:p>
            <a:pPr marL="285750" indent="-285750"/>
            <a:r>
              <a:rPr lang="en-US" dirty="0"/>
              <a:t>Neurons in layer </a:t>
            </a:r>
            <a:r>
              <a:rPr lang="en-US" b="1" dirty="0"/>
              <a:t>m+1</a:t>
            </a:r>
            <a:r>
              <a:rPr lang="en-US" dirty="0"/>
              <a:t> have a similar connectivity with the layer below. </a:t>
            </a:r>
          </a:p>
          <a:p>
            <a:pPr marL="285750" indent="-285750"/>
            <a:r>
              <a:rPr lang="en-US" dirty="0"/>
              <a:t>Each neuron is unresponsive to variations outside of its </a:t>
            </a:r>
            <a:r>
              <a:rPr lang="en-US" i="1" dirty="0"/>
              <a:t>receptive field</a:t>
            </a:r>
            <a:r>
              <a:rPr lang="en-US" dirty="0"/>
              <a:t> with respect to the input. </a:t>
            </a:r>
            <a:endParaRPr lang="en-US" dirty="0" smtClean="0"/>
          </a:p>
          <a:p>
            <a:pPr marL="742950" lvl="1" indent="-285750"/>
            <a:r>
              <a:rPr lang="en-US" dirty="0" smtClean="0"/>
              <a:t>Receptive field: small neuron collections which process portions of the input data</a:t>
            </a:r>
            <a:endParaRPr lang="en-US" dirty="0"/>
          </a:p>
          <a:p>
            <a:pPr marL="285750" indent="-285750"/>
            <a:r>
              <a:rPr lang="en-US" dirty="0"/>
              <a:t>The architecture thus ensures that the learnt </a:t>
            </a:r>
            <a:r>
              <a:rPr lang="en-US" dirty="0" smtClean="0"/>
              <a:t>feature extractors </a:t>
            </a:r>
            <a:r>
              <a:rPr lang="en-US" dirty="0"/>
              <a:t>produce the strongest response to a spatially local input pattern.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09" y="3017620"/>
            <a:ext cx="3864391" cy="18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Convolutional Layer</a:t>
            </a:r>
            <a:r>
              <a:rPr lang="en-US" dirty="0" smtClean="0"/>
              <a:t>: Shared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0543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show 3 hidden neurons belonging to the same feature map (the layer right above the input layer). </a:t>
            </a:r>
          </a:p>
          <a:p>
            <a:r>
              <a:rPr lang="en-US" dirty="0"/>
              <a:t>Weights of the same color are shared—constrained to be identical. </a:t>
            </a:r>
          </a:p>
          <a:p>
            <a:r>
              <a:rPr lang="en-US" dirty="0"/>
              <a:t>Gradient descent can still be used to learn such shared parameters, with only a small change to the original algorithm. </a:t>
            </a:r>
          </a:p>
          <a:p>
            <a:r>
              <a:rPr lang="en-US" dirty="0"/>
              <a:t>The gradient of a shared weight is simply the sum of the gradients of the parameters being shared. </a:t>
            </a:r>
          </a:p>
          <a:p>
            <a:r>
              <a:rPr lang="en-US" dirty="0"/>
              <a:t>Replicating neurons in this way allows for features to be detected regardless of their position in the input. </a:t>
            </a:r>
          </a:p>
          <a:p>
            <a:r>
              <a:rPr lang="en-US" dirty="0"/>
              <a:t>Additionally, weight sharing increases learning efficiency by greatly reducing the number of free parameters being learnt.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36" y="2975768"/>
            <a:ext cx="3551828" cy="12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Architecture: </a:t>
            </a:r>
            <a:r>
              <a:rPr lang="en-US" dirty="0" smtClean="0"/>
              <a:t>Non-linear Layer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Intuition: Increase the nonlinearity of the entire architecture without affecting the receptive fields of the convolution layer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 layer of neurons that applies the non-linear activation function, such as,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CNN Architecture: </a:t>
            </a:r>
            <a:r>
              <a:rPr lang="en-US" dirty="0" smtClean="0"/>
              <a:t>Pooling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9612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Intuition: to progressively reduce the </a:t>
            </a:r>
            <a:r>
              <a:rPr lang="en-US" sz="2400" dirty="0"/>
              <a:t>spatial size of the representation to reduce the amount of parameters and computation in the network, and hence to also control </a:t>
            </a:r>
            <a:r>
              <a:rPr lang="en-US" sz="2400" dirty="0" smtClean="0"/>
              <a:t>overfitting</a:t>
            </a:r>
          </a:p>
          <a:p>
            <a:r>
              <a:rPr lang="en-US" sz="2400" dirty="0" smtClean="0"/>
              <a:t>Pooling </a:t>
            </a:r>
            <a:r>
              <a:rPr lang="en-US" sz="2400" dirty="0"/>
              <a:t>partitions the input image into a set of non-overlapping rectangles and, for each such sub-region, outputs the maximum </a:t>
            </a:r>
            <a:r>
              <a:rPr lang="en-US" sz="2400" dirty="0" smtClean="0"/>
              <a:t>value of the features in that region.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43</a:t>
            </a:fld>
            <a:endParaRPr lang="en-US"/>
          </a:p>
        </p:txBody>
      </p:sp>
      <p:pic>
        <p:nvPicPr>
          <p:cNvPr id="1028" name="Picture 4" descr="http://cs231n.github.io/assets/cnn/poo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8" y="4025289"/>
            <a:ext cx="3413398" cy="26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231n.github.io/assets/cnn/maxpoo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46" y="4025289"/>
            <a:ext cx="5771633" cy="26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91909" y="3962157"/>
            <a:ext cx="1863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81" y="893173"/>
            <a:ext cx="8123238" cy="573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Building-blocks for CNN’s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1950" y="4919913"/>
            <a:ext cx="2481946" cy="6459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Each sub-region yields a feature map, representing its feature.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1" y="5756366"/>
            <a:ext cx="2569959" cy="4543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Images are segmented into sub-regions.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6054" y="3605349"/>
            <a:ext cx="2277842" cy="524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are trained with neurons.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6054" y="2168160"/>
            <a:ext cx="2277842" cy="524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of a larger region are combined.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1293" y="4772191"/>
            <a:ext cx="16169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Shared weights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905114"/>
            <a:ext cx="7895410" cy="581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7886700" cy="1325563"/>
          </a:xfrm>
        </p:spPr>
        <p:txBody>
          <a:bodyPr/>
          <a:lstStyle/>
          <a:p>
            <a:r>
              <a:rPr lang="en-US" dirty="0" smtClean="0"/>
              <a:t>Full CNN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65705" y="2057399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92C"/>
                </a:solidFill>
              </a:rPr>
              <a:t>pooling</a:t>
            </a:r>
            <a:endParaRPr lang="en-US" dirty="0">
              <a:solidFill>
                <a:srgbClr val="00692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4899" y="3747896"/>
            <a:ext cx="1114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92C"/>
                </a:solidFill>
              </a:rPr>
              <a:t>pooling</a:t>
            </a:r>
            <a:endParaRPr lang="en-US" dirty="0">
              <a:solidFill>
                <a:srgbClr val="0069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Intuition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Neural Network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Neuron, Feedforward algorithm,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Backpropagation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Belief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Autoencoder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&amp; Restricted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Boltzman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Machine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Convolutional Neural Network</a:t>
            </a:r>
          </a:p>
          <a:p>
            <a:r>
              <a:rPr lang="en-US" dirty="0" smtClean="0"/>
              <a:t>Deep Learning for Text Mining</a:t>
            </a:r>
          </a:p>
          <a:p>
            <a:pPr lvl="1"/>
            <a:r>
              <a:rPr lang="en-US" dirty="0"/>
              <a:t>Recurrent Neural Network</a:t>
            </a:r>
          </a:p>
          <a:p>
            <a:pPr lvl="1"/>
            <a:r>
              <a:rPr lang="en-US" dirty="0" smtClean="0"/>
              <a:t>Recursive </a:t>
            </a:r>
            <a:r>
              <a:rPr lang="en-US" dirty="0"/>
              <a:t>Neural Network</a:t>
            </a:r>
          </a:p>
          <a:p>
            <a:pPr lvl="1"/>
            <a:r>
              <a:rPr lang="en-US" dirty="0" smtClean="0"/>
              <a:t>Word Embedding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for Text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Building deep learning models on textual data requires:</a:t>
            </a:r>
          </a:p>
          <a:p>
            <a:r>
              <a:rPr lang="en-US" dirty="0" smtClean="0"/>
              <a:t>Representation of the basic text unit, word.</a:t>
            </a:r>
          </a:p>
          <a:p>
            <a:r>
              <a:rPr lang="en-US" dirty="0" smtClean="0"/>
              <a:t>Neural network structure that can hierarchically capture the sequential nature of text.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Deep learning models for text mining use:</a:t>
            </a:r>
          </a:p>
          <a:p>
            <a:r>
              <a:rPr lang="en-US" dirty="0" smtClean="0"/>
              <a:t>Vector representation of words (i.e., word </a:t>
            </a:r>
            <a:r>
              <a:rPr lang="en-US" dirty="0" err="1" smtClean="0"/>
              <a:t>embeddings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Neural network structures</a:t>
            </a:r>
          </a:p>
          <a:p>
            <a:pPr lvl="1"/>
            <a:r>
              <a:rPr lang="en-US" i="1" dirty="0" smtClean="0"/>
              <a:t>Recurrent</a:t>
            </a:r>
            <a:r>
              <a:rPr lang="en-US" dirty="0" smtClean="0"/>
              <a:t> Neural Network </a:t>
            </a:r>
          </a:p>
          <a:p>
            <a:pPr lvl="1"/>
            <a:r>
              <a:rPr lang="en-US" i="1" dirty="0" smtClean="0"/>
              <a:t>Recursive</a:t>
            </a:r>
            <a:r>
              <a:rPr lang="en-US" dirty="0" smtClean="0"/>
              <a:t> Neural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applications of standard Neural Networks (and also Convolutional Networks) are limited due to:</a:t>
            </a:r>
          </a:p>
          <a:p>
            <a:pPr lvl="1"/>
            <a:r>
              <a:rPr lang="en-US" dirty="0" smtClean="0"/>
              <a:t>They only accepted a fixed-size vector as input (e.g., an image) and produce a fixed-size vector as output (e.g., probabilities of different classes). </a:t>
            </a:r>
          </a:p>
          <a:p>
            <a:pPr lvl="1"/>
            <a:r>
              <a:rPr lang="en-US" dirty="0" smtClean="0"/>
              <a:t>These models use a fixed amount of computational steps (e.g. the number of layers in the model).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Recurrent Neural Networks are unique as they allow us to operate over sequences of vectors.</a:t>
            </a:r>
          </a:p>
          <a:p>
            <a:pPr lvl="1"/>
            <a:r>
              <a:rPr lang="en-US" dirty="0" smtClean="0"/>
              <a:t>Sequences in the input, the output, or in the most general case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Recurrent Neural Networks </a:t>
            </a:r>
            <a:r>
              <a:rPr lang="en-US" dirty="0"/>
              <a:t>are networks with loops in them, allowing information to persist.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489200"/>
            <a:ext cx="3952875" cy="214229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4735365"/>
            <a:ext cx="4457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I</a:t>
            </a:r>
            <a:r>
              <a:rPr lang="en-US" altLang="en-US" dirty="0" smtClean="0">
                <a:solidFill>
                  <a:srgbClr val="333333"/>
                </a:solidFill>
                <a:latin typeface="+mn-lt"/>
                <a:ea typeface="CMS"/>
              </a:rPr>
              <a:t>n </a:t>
            </a:r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the above diagram, a chunk of neural network, </a:t>
            </a:r>
            <a:r>
              <a:rPr lang="en-US" altLang="en-US" b="1" i="1" dirty="0" smtClean="0">
                <a:solidFill>
                  <a:srgbClr val="333333"/>
                </a:solidFill>
                <a:latin typeface="+mn-lt"/>
                <a:ea typeface="CMS"/>
              </a:rPr>
              <a:t>A</a:t>
            </a:r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, looks at some input </a:t>
            </a:r>
            <a:r>
              <a:rPr lang="en-US" altLang="en-US" sz="2000" b="1" i="1" dirty="0" err="1" smtClean="0">
                <a:solidFill>
                  <a:srgbClr val="333333"/>
                </a:solidFill>
                <a:latin typeface="+mn-lt"/>
                <a:ea typeface="MathJax_Math-italic"/>
              </a:rPr>
              <a:t>x</a:t>
            </a:r>
            <a:r>
              <a:rPr lang="en-US" altLang="en-US" sz="1100" b="1" i="1" dirty="0" err="1" smtClean="0">
                <a:solidFill>
                  <a:srgbClr val="333333"/>
                </a:solidFill>
                <a:latin typeface="+mn-lt"/>
                <a:ea typeface="MathJax_Math-italic"/>
              </a:rPr>
              <a:t>t</a:t>
            </a:r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 and outputs a </a:t>
            </a:r>
            <a:r>
              <a:rPr lang="en-US" altLang="en-US" dirty="0" smtClean="0">
                <a:solidFill>
                  <a:srgbClr val="333333"/>
                </a:solidFill>
                <a:latin typeface="+mn-lt"/>
                <a:ea typeface="CMS"/>
              </a:rPr>
              <a:t>value </a:t>
            </a:r>
            <a:r>
              <a:rPr lang="en-US" altLang="en-US" b="1" i="1" dirty="0" smtClean="0">
                <a:solidFill>
                  <a:srgbClr val="333333"/>
                </a:solidFill>
                <a:latin typeface="+mn-lt"/>
                <a:ea typeface="MathJax_Math-italic"/>
              </a:rPr>
              <a:t>h</a:t>
            </a:r>
            <a:r>
              <a:rPr lang="en-US" altLang="en-US" sz="1050" b="1" i="1" dirty="0" smtClean="0">
                <a:solidFill>
                  <a:srgbClr val="333333"/>
                </a:solidFill>
                <a:latin typeface="+mn-lt"/>
                <a:ea typeface="MathJax_Math-italic"/>
              </a:rPr>
              <a:t>t</a:t>
            </a:r>
            <a:r>
              <a:rPr lang="en-US" altLang="en-US" dirty="0" smtClean="0">
                <a:solidFill>
                  <a:srgbClr val="333333"/>
                </a:solidFill>
                <a:latin typeface="+mn-lt"/>
                <a:ea typeface="CMS"/>
              </a:rPr>
              <a:t>. </a:t>
            </a:r>
          </a:p>
          <a:p>
            <a:pPr algn="just"/>
            <a:r>
              <a:rPr lang="en-US" altLang="en-US" dirty="0" smtClean="0">
                <a:solidFill>
                  <a:srgbClr val="333333"/>
                </a:solidFill>
                <a:latin typeface="+mn-lt"/>
                <a:ea typeface="CMS"/>
              </a:rPr>
              <a:t>A </a:t>
            </a:r>
            <a:r>
              <a:rPr lang="en-US" altLang="en-US" dirty="0">
                <a:solidFill>
                  <a:srgbClr val="333333"/>
                </a:solidFill>
                <a:latin typeface="+mn-lt"/>
                <a:ea typeface="CMS"/>
              </a:rPr>
              <a:t>loop allows information to be passed from one step of the network to the next.</a:t>
            </a:r>
            <a:r>
              <a:rPr lang="en-US" altLang="en-US" sz="800" dirty="0">
                <a:latin typeface="+mn-lt"/>
              </a:rPr>
              <a:t> </a:t>
            </a:r>
            <a:endParaRPr lang="en-US" altLang="en-US" sz="2400" dirty="0"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162" y="2489200"/>
            <a:ext cx="6247369" cy="20688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31" y="47564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A recurrent neural network can be thought of as multiple copies of the same network, each passing a message to a successor. </a:t>
            </a:r>
            <a:endParaRPr lang="en-US" dirty="0" smtClean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The diagram above shows what </a:t>
            </a:r>
            <a:r>
              <a:rPr lang="en-US" dirty="0">
                <a:solidFill>
                  <a:srgbClr val="333333"/>
                </a:solidFill>
              </a:rPr>
              <a:t>happens if we unroll the </a:t>
            </a:r>
            <a:r>
              <a:rPr lang="en-US" dirty="0" smtClean="0">
                <a:solidFill>
                  <a:srgbClr val="333333"/>
                </a:solidFill>
              </a:rPr>
              <a:t>loop.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050" y="339635"/>
            <a:ext cx="5953125" cy="60167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“Nature” 27 January 2016:</a:t>
            </a:r>
          </a:p>
          <a:p>
            <a:r>
              <a:rPr lang="en-US" dirty="0" smtClean="0"/>
              <a:t>“DeepMind’s </a:t>
            </a:r>
            <a:r>
              <a:rPr lang="en-US" dirty="0"/>
              <a:t>program </a:t>
            </a:r>
            <a:r>
              <a:rPr lang="en-US" dirty="0" err="1"/>
              <a:t>AlphaGo</a:t>
            </a:r>
            <a:r>
              <a:rPr lang="en-US" dirty="0"/>
              <a:t> beat Fan Hui, the European Go champion, five times out of five in tournament </a:t>
            </a:r>
            <a:r>
              <a:rPr lang="en-US" dirty="0" smtClean="0"/>
              <a:t>conditions...”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AlphaGo</a:t>
            </a:r>
            <a:r>
              <a:rPr lang="en-US" dirty="0" smtClean="0"/>
              <a:t> </a:t>
            </a:r>
            <a:r>
              <a:rPr lang="en-US" dirty="0"/>
              <a:t>was not preprogrammed to play Go: rather, it learned using a general-purpose algorithm that allowed it to interpret the game’s </a:t>
            </a:r>
            <a:r>
              <a:rPr lang="en-US" dirty="0" smtClean="0"/>
              <a:t>patterns.”</a:t>
            </a:r>
          </a:p>
          <a:p>
            <a:r>
              <a:rPr lang="en-US" dirty="0" smtClean="0"/>
              <a:t>“…</a:t>
            </a:r>
            <a:r>
              <a:rPr lang="en-US" dirty="0" err="1" smtClean="0"/>
              <a:t>AlphaGo</a:t>
            </a:r>
            <a:r>
              <a:rPr lang="en-US" dirty="0" smtClean="0"/>
              <a:t> </a:t>
            </a:r>
            <a:r>
              <a:rPr lang="en-US" dirty="0"/>
              <a:t>program applied </a:t>
            </a:r>
            <a:r>
              <a:rPr lang="en-US" b="1" dirty="0">
                <a:solidFill>
                  <a:srgbClr val="FF0000"/>
                </a:solidFill>
              </a:rPr>
              <a:t>deep learning</a:t>
            </a:r>
            <a:r>
              <a:rPr lang="en-US" dirty="0"/>
              <a:t> in neural </a:t>
            </a:r>
            <a:r>
              <a:rPr lang="en-US" dirty="0" smtClean="0"/>
              <a:t>networks (convolutional NN) </a:t>
            </a:r>
            <a:r>
              <a:rPr lang="en-US" dirty="0"/>
              <a:t>— brain-inspired programs in which connections between layers of simulated neurons are strengthened through examples and experience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2471"/>
            <a:ext cx="5067300" cy="66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53" y="1935302"/>
            <a:ext cx="11147293" cy="417643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Intuition of Recurrent Neural Networks</a:t>
            </a:r>
          </a:p>
          <a:p>
            <a:pPr lvl="1"/>
            <a:r>
              <a:rPr lang="en-US" sz="2800" dirty="0" smtClean="0"/>
              <a:t>Human thoughts have persistence; humans </a:t>
            </a:r>
            <a:r>
              <a:rPr lang="en-US" sz="2800" dirty="0"/>
              <a:t>don’t start their thinking from scratch every second. </a:t>
            </a:r>
            <a:endParaRPr lang="en-US" sz="2800" dirty="0" smtClean="0"/>
          </a:p>
          <a:p>
            <a:pPr lvl="2"/>
            <a:r>
              <a:rPr lang="en-US" sz="2600" dirty="0" smtClean="0"/>
              <a:t>As </a:t>
            </a:r>
            <a:r>
              <a:rPr lang="en-US" sz="2600" dirty="0"/>
              <a:t>you read this </a:t>
            </a:r>
            <a:r>
              <a:rPr lang="en-US" sz="2600" dirty="0" smtClean="0"/>
              <a:t>sentence, </a:t>
            </a:r>
            <a:r>
              <a:rPr lang="en-US" sz="2600" dirty="0"/>
              <a:t>you understand each word based on your understanding of previous words</a:t>
            </a:r>
            <a:r>
              <a:rPr lang="en-US" sz="2600" dirty="0" smtClean="0"/>
              <a:t>.</a:t>
            </a:r>
            <a:r>
              <a:rPr lang="en-US" dirty="0"/>
              <a:t>  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sz="2800" dirty="0" smtClean="0"/>
              <a:t>One </a:t>
            </a:r>
            <a:r>
              <a:rPr lang="en-US" sz="2800" dirty="0"/>
              <a:t>of the appeals of RNNs is the idea that they </a:t>
            </a:r>
            <a:r>
              <a:rPr lang="en-US" sz="2800" dirty="0" smtClean="0"/>
              <a:t>are able </a:t>
            </a:r>
            <a:r>
              <a:rPr lang="en-US" sz="2800" dirty="0"/>
              <a:t>to connect previous information to the present </a:t>
            </a:r>
            <a:r>
              <a:rPr lang="en-US" sz="2800" dirty="0" smtClean="0"/>
              <a:t>task</a:t>
            </a:r>
          </a:p>
          <a:p>
            <a:pPr lvl="2"/>
            <a:r>
              <a:rPr lang="en-US" sz="2400" dirty="0" smtClean="0"/>
              <a:t>E.g., using </a:t>
            </a:r>
            <a:r>
              <a:rPr lang="en-US" sz="2400" dirty="0"/>
              <a:t>previous video frames </a:t>
            </a:r>
            <a:r>
              <a:rPr lang="en-US" sz="2400" dirty="0" smtClean="0"/>
              <a:t>to inform </a:t>
            </a:r>
            <a:r>
              <a:rPr lang="en-US" sz="2400" dirty="0"/>
              <a:t>the understanding of the present frame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E.g., a </a:t>
            </a:r>
            <a:r>
              <a:rPr lang="en-US" sz="2400" dirty="0"/>
              <a:t>language model </a:t>
            </a:r>
            <a:r>
              <a:rPr lang="en-US" sz="2400" dirty="0" smtClean="0"/>
              <a:t>tries </a:t>
            </a:r>
            <a:r>
              <a:rPr lang="en-US" sz="2400" dirty="0"/>
              <a:t>to predict the next word based on the previous </a:t>
            </a:r>
            <a:r>
              <a:rPr lang="en-US" sz="2400" dirty="0" smtClean="0"/>
              <a:t>ones.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45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72" y="1597025"/>
            <a:ext cx="10515600" cy="4351338"/>
          </a:xfrm>
        </p:spPr>
        <p:txBody>
          <a:bodyPr/>
          <a:lstStyle/>
          <a:p>
            <a:r>
              <a:rPr lang="en-US" dirty="0" smtClean="0"/>
              <a:t>Examples of Recurrent 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51</a:t>
            </a:fld>
            <a:endParaRPr lang="en-US"/>
          </a:p>
        </p:txBody>
      </p:sp>
      <p:pic>
        <p:nvPicPr>
          <p:cNvPr id="1026" name="Picture 2" descr="http://karpathy.github.io/assets/rnn/dia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5" y="2103547"/>
            <a:ext cx="7652657" cy="23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76557" y="2373978"/>
            <a:ext cx="3439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rectangle is a vector and arrows represent functions (e.g. matrix multiply).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</a:t>
            </a:r>
            <a:r>
              <a:rPr lang="en-US" dirty="0"/>
              <a:t>vectors are in red, output vectors are in blue and green vectors hold the RNN's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344" y="4633456"/>
            <a:ext cx="11593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1) </a:t>
            </a:r>
            <a:r>
              <a:rPr lang="en-US" dirty="0" smtClean="0"/>
              <a:t>Standard mode </a:t>
            </a:r>
            <a:r>
              <a:rPr lang="en-US" dirty="0"/>
              <a:t>of processing without RNN, from fixed-sized input to fixed-sized output (e.g. image classification). 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 Sequence output (e.g. image captioning takes an image and outputs a sentence of words). 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3) Sequence input (e.g. sentiment analysis where a given sentence is classified as expressing positive or negative sentiment). 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4) Sequence input and sequence output (e.g. Machine Translation: an RNN reads a sentence in English and then outputs a sentence in French). 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5) Synced sequence input and output (e.g. video classification where we wish to label each frame of the video</a:t>
            </a:r>
            <a:r>
              <a:rPr lang="en-US" dirty="0" smtClean="0"/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3116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5229" y="4307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8128" y="432944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9242" y="42641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9099" y="4264124"/>
            <a:ext cx="29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22884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Incredible </a:t>
            </a:r>
            <a:r>
              <a:rPr lang="en-US" dirty="0"/>
              <a:t>success applying RNNs to </a:t>
            </a:r>
            <a:r>
              <a:rPr lang="en-US" dirty="0" smtClean="0"/>
              <a:t>language modeling and sequence learning problems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21959" y="2982398"/>
          <a:ext cx="9407940" cy="20377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97791"/>
                <a:gridCol w="1874169"/>
                <a:gridCol w="3135980"/>
              </a:tblGrid>
              <a:tr h="339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Input Sequence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Output Sequence </a:t>
                      </a:r>
                      <a:endParaRPr lang="en-US" sz="1600" dirty="0"/>
                    </a:p>
                  </a:txBody>
                  <a:tcPr/>
                </a:tc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translation (</a:t>
                      </a:r>
                      <a:r>
                        <a:rPr lang="en-US" sz="1600" dirty="0" err="1" smtClean="0"/>
                        <a:t>Sutskever</a:t>
                      </a:r>
                      <a:r>
                        <a:rPr lang="en-US" sz="1600" dirty="0" smtClean="0"/>
                        <a:t> et al. 2014)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French</a:t>
                      </a:r>
                      <a:endParaRPr lang="en-US" sz="1600" dirty="0"/>
                    </a:p>
                  </a:txBody>
                  <a:tcPr/>
                </a:tc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Question answering (</a:t>
                      </a:r>
                      <a:r>
                        <a:rPr lang="en-US" sz="1600" dirty="0" err="1" smtClean="0"/>
                        <a:t>Bordes</a:t>
                      </a:r>
                      <a:r>
                        <a:rPr lang="en-US" sz="1600" dirty="0" smtClean="0"/>
                        <a:t> et al. 2014)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Answer </a:t>
                      </a:r>
                      <a:endParaRPr lang="en-US" sz="1600" dirty="0"/>
                    </a:p>
                  </a:txBody>
                  <a:tcPr/>
                </a:tc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Speech recognition (Graves et al. 2013)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 </a:t>
                      </a:r>
                      <a:endParaRPr lang="en-US" sz="1600" dirty="0"/>
                    </a:p>
                  </a:txBody>
                  <a:tcPr/>
                </a:tc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Handwriting prediction (Graves</a:t>
                      </a:r>
                      <a:r>
                        <a:rPr lang="en-US" sz="1600" baseline="0" dirty="0" smtClean="0"/>
                        <a:t> 2013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Handwriting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</a:t>
                      </a:r>
                      <a:endParaRPr lang="en-US" sz="1600" dirty="0"/>
                    </a:p>
                  </a:txBody>
                  <a:tcPr/>
                </a:tc>
              </a:tr>
              <a:tr h="3396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Opinion mining (</a:t>
                      </a:r>
                      <a:r>
                        <a:rPr lang="en-US" sz="1600" dirty="0" err="1" smtClean="0"/>
                        <a:t>Irsoy</a:t>
                      </a:r>
                      <a:r>
                        <a:rPr lang="en-US" sz="1600" dirty="0" smtClean="0"/>
                        <a:t> et al. 2014)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Opinion expression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938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0430" cy="4351338"/>
          </a:xfrm>
        </p:spPr>
        <p:txBody>
          <a:bodyPr>
            <a:normAutofit fontScale="850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A recursive NN can be seen as a generalization of the recurrent NN</a:t>
            </a:r>
          </a:p>
          <a:p>
            <a:pPr lvl="1"/>
            <a:r>
              <a:rPr lang="en-US" dirty="0" smtClean="0"/>
              <a:t>A recurrent neural network is in fact a recursive neural network with the structure of a linear chain</a:t>
            </a:r>
          </a:p>
          <a:p>
            <a:pPr lvl="1"/>
            <a:r>
              <a:rPr lang="en-US" dirty="0" smtClean="0"/>
              <a:t>Recursive NNs operate on hierarchical structure, Recurrent NN operate on progression of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pplied </a:t>
            </a:r>
            <a:r>
              <a:rPr lang="en-US" dirty="0"/>
              <a:t>to </a:t>
            </a:r>
            <a:r>
              <a:rPr lang="en-US" dirty="0" smtClean="0"/>
              <a:t>parsing, </a:t>
            </a:r>
            <a:r>
              <a:rPr lang="en-US" dirty="0"/>
              <a:t>sentence-level sentiment </a:t>
            </a:r>
            <a:r>
              <a:rPr lang="en-US" dirty="0" smtClean="0"/>
              <a:t>analysis, and </a:t>
            </a:r>
            <a:r>
              <a:rPr lang="en-US" dirty="0"/>
              <a:t>paraphrase </a:t>
            </a:r>
            <a:r>
              <a:rPr lang="en-US" dirty="0" smtClean="0"/>
              <a:t>detection.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8690" y="3087967"/>
            <a:ext cx="6538032" cy="2488811"/>
            <a:chOff x="2264635" y="2465844"/>
            <a:chExt cx="7443388" cy="30790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4635" y="2465844"/>
              <a:ext cx="7443388" cy="28117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402" y="5189792"/>
              <a:ext cx="6195702" cy="35505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597211" y="2854295"/>
            <a:ext cx="4187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 of a recursive net (a), </a:t>
            </a:r>
            <a:r>
              <a:rPr lang="en-US" dirty="0" smtClean="0"/>
              <a:t>and </a:t>
            </a:r>
            <a:r>
              <a:rPr lang="en-US" dirty="0"/>
              <a:t>a recurrent net </a:t>
            </a:r>
            <a:r>
              <a:rPr lang="en-US" dirty="0" smtClean="0"/>
              <a:t>(b) </a:t>
            </a:r>
            <a:r>
              <a:rPr lang="en-US" dirty="0"/>
              <a:t>on an example sentence. </a:t>
            </a:r>
            <a:r>
              <a:rPr lang="en-US" dirty="0" smtClean="0"/>
              <a:t>Note the linear chain in 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Black</a:t>
            </a:r>
            <a:r>
              <a:rPr lang="en-US" dirty="0"/>
              <a:t>, orange and red dots represent input, hidden and output layers, respectively.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Directed </a:t>
            </a:r>
            <a:r>
              <a:rPr lang="en-US" dirty="0"/>
              <a:t>edges having the same color-style combination denote shared connections. </a:t>
            </a:r>
          </a:p>
        </p:txBody>
      </p:sp>
    </p:spTree>
    <p:extLst>
      <p:ext uri="{BB962C8B-B14F-4D97-AF65-F5344CB8AC3E}">
        <p14:creationId xmlns:p14="http://schemas.microsoft.com/office/powerpoint/2010/main" val="1059721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Given the structural representation of a </a:t>
            </a:r>
            <a:r>
              <a:rPr lang="en-US" sz="3200" dirty="0" smtClean="0"/>
              <a:t>sentence, e.g</a:t>
            </a:r>
            <a:r>
              <a:rPr lang="en-US" sz="3200" dirty="0"/>
              <a:t>. a parse </a:t>
            </a:r>
            <a:r>
              <a:rPr lang="en-US" sz="3200" dirty="0" smtClean="0"/>
              <a:t>tree:  </a:t>
            </a:r>
            <a:endParaRPr lang="en-US" sz="3200" dirty="0"/>
          </a:p>
          <a:p>
            <a:pPr lvl="1"/>
            <a:r>
              <a:rPr lang="en-US" sz="2800" dirty="0" smtClean="0"/>
              <a:t>Recursive Neural Networks </a:t>
            </a:r>
            <a:r>
              <a:rPr lang="en-US" sz="2800" dirty="0"/>
              <a:t>recursively generate parent representations in a bottom-up fashion, </a:t>
            </a:r>
            <a:endParaRPr lang="en-US" sz="2800" dirty="0" smtClean="0"/>
          </a:p>
          <a:p>
            <a:pPr lvl="2"/>
            <a:r>
              <a:rPr lang="en-US" sz="2400" dirty="0"/>
              <a:t>B</a:t>
            </a:r>
            <a:r>
              <a:rPr lang="en-US" sz="2400" dirty="0" smtClean="0"/>
              <a:t>y </a:t>
            </a:r>
            <a:r>
              <a:rPr lang="en-US" sz="2400" dirty="0"/>
              <a:t>combining tokens to produce representations for phrases, eventually producing the whole sentence. </a:t>
            </a:r>
          </a:p>
          <a:p>
            <a:pPr lvl="1"/>
            <a:r>
              <a:rPr lang="en-US" sz="2800" dirty="0"/>
              <a:t>The sentence-level representation (or, alternatively, its phrases) can then be used to make a final classification for a given input sentence — e.g. whether it conveys a positive or a negative sentiment.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50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Neural </a:t>
            </a:r>
            <a:r>
              <a:rPr lang="en-US" dirty="0" smtClean="0"/>
              <a:t>Network Illustration (Animation)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48" y="2464526"/>
            <a:ext cx="6394157" cy="3309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48" y="1690688"/>
            <a:ext cx="6708774" cy="4654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Neural </a:t>
            </a:r>
            <a:r>
              <a:rPr lang="en-US" dirty="0" smtClean="0"/>
              <a:t>Network Illustration (Animation)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05" y="1572419"/>
            <a:ext cx="7196522" cy="490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Neural </a:t>
            </a:r>
            <a:r>
              <a:rPr lang="en-US" dirty="0" smtClean="0"/>
              <a:t>Network Illustration (Animation)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 dirty="0"/>
              <a:t>Recursive neural networks have had significant successes in a number of NLP tasks. </a:t>
            </a:r>
            <a:endParaRPr lang="en-US" dirty="0" smtClean="0"/>
          </a:p>
          <a:p>
            <a:pPr lvl="1"/>
            <a:r>
              <a:rPr lang="en-US" dirty="0"/>
              <a:t> </a:t>
            </a:r>
            <a:r>
              <a:rPr lang="en-US" dirty="0" err="1"/>
              <a:t>Socher</a:t>
            </a:r>
            <a:r>
              <a:rPr lang="en-US" dirty="0"/>
              <a:t> </a:t>
            </a:r>
            <a:r>
              <a:rPr lang="en-US" i="1" dirty="0"/>
              <a:t>et al.</a:t>
            </a:r>
            <a:r>
              <a:rPr lang="en-US" dirty="0"/>
              <a:t> (</a:t>
            </a:r>
            <a:r>
              <a:rPr lang="en-US" dirty="0" smtClean="0"/>
              <a:t>2013)</a:t>
            </a:r>
            <a:r>
              <a:rPr lang="en-US" dirty="0"/>
              <a:t> uses a recursive neural network to predict sentence sentiment: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50" y="3335462"/>
            <a:ext cx="6030336" cy="3443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1063" y="3944982"/>
            <a:ext cx="459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Fine-grained sentiment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Allocate positive and negative sentiment from words to phrases and to the entire sentence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18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SemEval</a:t>
            </a:r>
            <a:r>
              <a:rPr lang="en-US" dirty="0"/>
              <a:t> </a:t>
            </a:r>
            <a:r>
              <a:rPr lang="en-US" dirty="0" smtClean="0"/>
              <a:t>2014: Predicting semantic relatedness of two sentences (Tai et al. 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99" y="2886951"/>
            <a:ext cx="7270978" cy="3651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1520" y="2995749"/>
            <a:ext cx="3413760" cy="1477328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Recursive NN based model can pick up more subtle semantic relatedness in sentences compared to word vector model, e.g., ocean and beach.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58789" y="2886951"/>
            <a:ext cx="3512820" cy="29826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813835" y="3090817"/>
            <a:ext cx="590685" cy="288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6" y="182034"/>
            <a:ext cx="9115584" cy="653944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Representation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 space models (VSMs) represent (embed) words in a continuous vector space </a:t>
            </a:r>
          </a:p>
          <a:p>
            <a:pPr lvl="1"/>
            <a:r>
              <a:rPr lang="en-US" dirty="0"/>
              <a:t>Theoretical foundation in Linguistics: Distributional Hypothesis </a:t>
            </a:r>
          </a:p>
          <a:p>
            <a:pPr lvl="2"/>
            <a:r>
              <a:rPr lang="en-US" dirty="0"/>
              <a:t>Words with similar meanings will occur with similar neighbors if enough text material is available (Rubenstein et al. 1967). </a:t>
            </a:r>
          </a:p>
          <a:p>
            <a:r>
              <a:rPr lang="en-US" dirty="0"/>
              <a:t>Approaches that leverage VSMs can be divided into two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25341"/>
              </p:ext>
            </p:extLst>
          </p:nvPr>
        </p:nvGraphicFramePr>
        <p:xfrm>
          <a:off x="945356" y="4188619"/>
          <a:ext cx="10110788" cy="20780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9249"/>
                <a:gridCol w="1711420"/>
                <a:gridCol w="6760119"/>
              </a:tblGrid>
              <a:tr h="3582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Approach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</a:tr>
              <a:tr h="8598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Count-based</a:t>
                      </a:r>
                      <a:r>
                        <a:rPr lang="en-US" sz="1600" baseline="0" dirty="0" smtClean="0"/>
                        <a:t>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Latent semantic</a:t>
                      </a:r>
                      <a:r>
                        <a:rPr lang="en-US" sz="1600" baseline="0" dirty="0" smtClean="0"/>
                        <a:t>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 how often some word co-occurs with its neighbor words in a large text corpus, and then map these count-statistics down to a small, dense vector for each word</a:t>
                      </a:r>
                      <a:endParaRPr lang="en-US" sz="1600" dirty="0"/>
                    </a:p>
                  </a:txBody>
                  <a:tcPr/>
                </a:tc>
              </a:tr>
              <a:tr h="8598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Predictive</a:t>
                      </a:r>
                      <a:r>
                        <a:rPr lang="en-US" sz="1600" baseline="0" dirty="0" smtClean="0"/>
                        <a:t> methods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Neural</a:t>
                      </a:r>
                      <a:r>
                        <a:rPr lang="en-US" sz="1600" baseline="0" dirty="0" smtClean="0"/>
                        <a:t> probabilistic language 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Directly predict a word from its neighbors in terms of learned small, dense embedding vectors (considered parameters of the model)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998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–Vector Representation of Words (</a:t>
            </a:r>
            <a:r>
              <a:rPr lang="en-US" dirty="0" err="1" smtClean="0"/>
              <a:t>Mikolov</a:t>
            </a:r>
            <a:r>
              <a:rPr lang="en-US" dirty="0" smtClean="0"/>
              <a:t> et al.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878" y="1825702"/>
            <a:ext cx="10712582" cy="4351338"/>
          </a:xfrm>
        </p:spPr>
        <p:txBody>
          <a:bodyPr>
            <a:noAutofit/>
          </a:bodyPr>
          <a:lstStyle/>
          <a:p>
            <a:r>
              <a:rPr lang="en-US" dirty="0"/>
              <a:t>Word2vec: </a:t>
            </a:r>
            <a:r>
              <a:rPr lang="en-US" dirty="0" smtClean="0"/>
              <a:t>computationally-efficient, 2-layer </a:t>
            </a:r>
            <a:r>
              <a:rPr lang="en-US" dirty="0"/>
              <a:t>predictive </a:t>
            </a:r>
            <a:r>
              <a:rPr lang="en-US" dirty="0" smtClean="0"/>
              <a:t>NN </a:t>
            </a:r>
            <a:r>
              <a:rPr lang="en-US" dirty="0"/>
              <a:t>for learning word </a:t>
            </a:r>
            <a:r>
              <a:rPr lang="en-US" dirty="0" err="1" smtClean="0"/>
              <a:t>embeddings</a:t>
            </a:r>
            <a:r>
              <a:rPr lang="en-US" dirty="0" smtClean="0"/>
              <a:t> from </a:t>
            </a:r>
            <a:r>
              <a:rPr lang="en-US" dirty="0"/>
              <a:t>raw </a:t>
            </a:r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Considered deep for its ability to digest expansive data sets quickly</a:t>
            </a:r>
            <a:endParaRPr lang="en-US" dirty="0"/>
          </a:p>
          <a:p>
            <a:r>
              <a:rPr lang="en-US" dirty="0" smtClean="0"/>
              <a:t>Can be used for unsupervised learning of words</a:t>
            </a:r>
          </a:p>
          <a:p>
            <a:pPr lvl="1"/>
            <a:r>
              <a:rPr lang="en-US" dirty="0" smtClean="0"/>
              <a:t>Relationships between different words</a:t>
            </a:r>
          </a:p>
          <a:p>
            <a:pPr lvl="1"/>
            <a:r>
              <a:rPr lang="en-US" dirty="0" smtClean="0"/>
              <a:t>Ability to abstract higher meaning between words (e.g., Tucson is a city in the state of Arizona)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dirty="0" smtClean="0"/>
              <a:t>Useful for language modeling, sentiment analysis, and more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7732" y="4758424"/>
            <a:ext cx="2362200" cy="139853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24732" y="4777206"/>
            <a:ext cx="2362200" cy="139983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3932" y="491082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Tucson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19502" y="4910824"/>
            <a:ext cx="83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Arizona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30782" y="527926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Car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19502" y="529185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Truck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6332" y="563491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Hand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19502" y="5636407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Glove</a:t>
            </a:r>
            <a:endParaRPr lang="en-US" sz="1600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4048332" y="5064713"/>
            <a:ext cx="430530" cy="153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48332" y="5443008"/>
            <a:ext cx="430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8332" y="5788807"/>
            <a:ext cx="430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0632" y="5640663"/>
            <a:ext cx="92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Tucson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48732" y="5564463"/>
            <a:ext cx="85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Arizona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35372" y="4847791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State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34892" y="4922358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City</a:t>
            </a:r>
            <a:endParaRPr lang="en-US" sz="16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639132" y="5719840"/>
            <a:ext cx="619760" cy="929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999370" y="5179254"/>
            <a:ext cx="213042" cy="472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337791" y="5115870"/>
            <a:ext cx="213042" cy="472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090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–Vector Representation of Words (</a:t>
            </a:r>
            <a:r>
              <a:rPr lang="en-US" dirty="0" err="1" smtClean="0"/>
              <a:t>Mikolov</a:t>
            </a:r>
            <a:r>
              <a:rPr lang="en-US" dirty="0" smtClean="0"/>
              <a:t> et al.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79" y="1772811"/>
            <a:ext cx="1083904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Its input is a text corpus and its output is a set of vectors or “</a:t>
            </a:r>
            <a:r>
              <a:rPr lang="en-US" dirty="0" err="1" smtClean="0"/>
              <a:t>embeddings</a:t>
            </a:r>
            <a:r>
              <a:rPr lang="en-US" dirty="0" smtClean="0"/>
              <a:t>” (feature vectors for words in that corpus)</a:t>
            </a:r>
          </a:p>
          <a:p>
            <a:pPr lvl="1"/>
            <a:r>
              <a:rPr lang="en-US" dirty="0" smtClean="0"/>
              <a:t>Similarity between two </a:t>
            </a:r>
            <a:r>
              <a:rPr lang="en-US" dirty="0" err="1" smtClean="0"/>
              <a:t>embeddings</a:t>
            </a:r>
            <a:r>
              <a:rPr lang="en-US" dirty="0" smtClean="0"/>
              <a:t> represents conceptual similarity of words</a:t>
            </a:r>
          </a:p>
          <a:p>
            <a:r>
              <a:rPr lang="en-US" dirty="0" smtClean="0"/>
              <a:t>Example results: words </a:t>
            </a:r>
            <a:r>
              <a:rPr lang="en-US" dirty="0"/>
              <a:t>associated with </a:t>
            </a:r>
            <a:r>
              <a:rPr lang="en-US" i="1" dirty="0" smtClean="0"/>
              <a:t>Sweden</a:t>
            </a:r>
            <a:r>
              <a:rPr lang="en-US" dirty="0" smtClean="0"/>
              <a:t>, </a:t>
            </a:r>
            <a:r>
              <a:rPr lang="en-US" dirty="0"/>
              <a:t>in order of proximity: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62</a:t>
            </a:fld>
            <a:endParaRPr lang="en-US"/>
          </a:p>
        </p:txBody>
      </p:sp>
      <p:pic>
        <p:nvPicPr>
          <p:cNvPr id="1026" name="Picture 2" descr="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79" y="3788811"/>
            <a:ext cx="3511685" cy="2567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44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–Vector Representation of Words (</a:t>
            </a:r>
            <a:r>
              <a:rPr lang="en-US" dirty="0" err="1" smtClean="0"/>
              <a:t>Mikolov</a:t>
            </a:r>
            <a:r>
              <a:rPr lang="en-US" dirty="0" smtClean="0"/>
              <a:t> et al.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Word2vec </a:t>
            </a:r>
            <a:r>
              <a:rPr lang="en-US" sz="2400" dirty="0"/>
              <a:t>comes with two models: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01342"/>
              </p:ext>
            </p:extLst>
          </p:nvPr>
        </p:nvGraphicFramePr>
        <p:xfrm>
          <a:off x="5153024" y="2581998"/>
          <a:ext cx="6772276" cy="27938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6140"/>
                <a:gridCol w="1858349"/>
                <a:gridCol w="1710077"/>
                <a:gridCol w="1577710"/>
              </a:tblGrid>
              <a:tr h="5470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Approach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 and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</a:t>
                      </a:r>
                      <a:r>
                        <a:rPr lang="en-US" sz="1600" baseline="0" dirty="0" smtClean="0"/>
                        <a:t> case</a:t>
                      </a:r>
                      <a:endParaRPr lang="en-US" sz="1600" dirty="0"/>
                    </a:p>
                  </a:txBody>
                  <a:tcPr/>
                </a:tc>
              </a:tr>
              <a:tr h="106188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Continuous Bag-of-Words model (CBOW)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CBOW predicts the current word based on the context.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Faster</a:t>
                      </a:r>
                      <a:r>
                        <a:rPr lang="en-US" sz="1600" baseline="0" dirty="0" smtClean="0"/>
                        <a:t> to train than the skip-gram model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Predicts frequent words better</a:t>
                      </a:r>
                      <a:endParaRPr lang="en-US" sz="1600" dirty="0"/>
                    </a:p>
                  </a:txBody>
                  <a:tcPr/>
                </a:tc>
              </a:tr>
              <a:tr h="114794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Skip-Gram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Skip-gram predicts surrounding words given the current word.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Usually performs</a:t>
                      </a:r>
                      <a:r>
                        <a:rPr lang="en-US" sz="1600" baseline="0" dirty="0" smtClean="0"/>
                        <a:t> better than CBOW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Predicts</a:t>
                      </a:r>
                      <a:r>
                        <a:rPr lang="en-US" sz="1600" baseline="0" dirty="0" smtClean="0"/>
                        <a:t> rare words better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39" y="2498157"/>
            <a:ext cx="4908912" cy="28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8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–Vector Representation of Words (</a:t>
            </a:r>
            <a:r>
              <a:rPr lang="en-US" dirty="0" err="1" smtClean="0"/>
              <a:t>Mikolov</a:t>
            </a:r>
            <a:r>
              <a:rPr lang="en-US" dirty="0" smtClean="0"/>
              <a:t> et al.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Skip-gram learning:</a:t>
            </a:r>
          </a:p>
          <a:p>
            <a:pPr lvl="1"/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i="1" baseline="-25000" dirty="0"/>
              <a:t>0</a:t>
            </a:r>
            <a:r>
              <a:rPr lang="en-US" baseline="-25000" dirty="0"/>
              <a:t>,</a:t>
            </a:r>
            <a:r>
              <a:rPr lang="en-US" dirty="0"/>
              <a:t> predict </a:t>
            </a:r>
            <a:r>
              <a:rPr lang="en-US" i="1" dirty="0"/>
              <a:t>w</a:t>
            </a:r>
            <a:r>
              <a:rPr lang="en-US" i="1" baseline="-25000" dirty="0"/>
              <a:t>-2</a:t>
            </a:r>
            <a:r>
              <a:rPr lang="en-US" dirty="0"/>
              <a:t>,</a:t>
            </a:r>
            <a:r>
              <a:rPr lang="en-US" i="1" dirty="0"/>
              <a:t> w</a:t>
            </a:r>
            <a:r>
              <a:rPr lang="en-US" i="1" baseline="-25000" dirty="0"/>
              <a:t>-1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i="1" baseline="-25000" dirty="0"/>
              <a:t>1</a:t>
            </a:r>
            <a:r>
              <a:rPr lang="en-US" dirty="0"/>
              <a:t>, and 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pPr lvl="1"/>
            <a:endParaRPr lang="en-US" i="1" baseline="-25000" dirty="0"/>
          </a:p>
          <a:p>
            <a:pPr marL="457200" lvl="1" indent="0">
              <a:buNone/>
            </a:pPr>
            <a:endParaRPr lang="en-US" i="1" baseline="-25000" dirty="0"/>
          </a:p>
          <a:p>
            <a:r>
              <a:rPr lang="en-US" dirty="0" smtClean="0"/>
              <a:t>Conversely, CBOW tries to predict </a:t>
            </a: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when given </a:t>
            </a:r>
            <a:r>
              <a:rPr lang="en-US" i="1" dirty="0"/>
              <a:t>w</a:t>
            </a:r>
            <a:r>
              <a:rPr lang="en-US" i="1" baseline="-25000" dirty="0"/>
              <a:t>-2</a:t>
            </a:r>
            <a:r>
              <a:rPr lang="en-US" dirty="0"/>
              <a:t>,</a:t>
            </a:r>
            <a:r>
              <a:rPr lang="en-US" i="1" dirty="0"/>
              <a:t> w</a:t>
            </a:r>
            <a:r>
              <a:rPr lang="en-US" i="1" baseline="-25000" dirty="0"/>
              <a:t>-1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i="1" baseline="-25000" dirty="0"/>
              <a:t>1</a:t>
            </a:r>
            <a:r>
              <a:rPr lang="en-US" dirty="0"/>
              <a:t>, and 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</a:p>
          <a:p>
            <a:endParaRPr lang="en-US" i="1" baseline="-25000" dirty="0"/>
          </a:p>
          <a:p>
            <a:pPr lvl="1"/>
            <a:endParaRPr lang="en-US" dirty="0"/>
          </a:p>
          <a:p>
            <a:pPr lvl="1"/>
            <a:endParaRPr lang="en-US" i="1" baseline="-25000" dirty="0"/>
          </a:p>
          <a:p>
            <a:pPr lvl="1"/>
            <a:endParaRPr lang="en-US" i="1" baseline="-25000" dirty="0"/>
          </a:p>
          <a:p>
            <a:pPr lvl="1"/>
            <a:endParaRPr lang="en-US" i="1" baseline="-25000" dirty="0"/>
          </a:p>
          <a:p>
            <a:pPr lvl="1"/>
            <a:endParaRPr lang="en-US" i="1" baseline="-25000" dirty="0"/>
          </a:p>
          <a:p>
            <a:pPr lvl="1"/>
            <a:endParaRPr lang="en-US" i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80662"/>
              </p:ext>
            </p:extLst>
          </p:nvPr>
        </p:nvGraphicFramePr>
        <p:xfrm>
          <a:off x="1847850" y="4498340"/>
          <a:ext cx="7467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Recurrent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Neural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Language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5353050" y="3660141"/>
            <a:ext cx="457200" cy="670719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23272"/>
              </p:ext>
            </p:extLst>
          </p:nvPr>
        </p:nvGraphicFramePr>
        <p:xfrm>
          <a:off x="1847850" y="2745740"/>
          <a:ext cx="7467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Network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6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Word2Vec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440411"/>
            <a:ext cx="1161288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Download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https://code.google.com/archive/p/word2vec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Word2Vec comes bundled with many files. Two important ones:</a:t>
            </a:r>
          </a:p>
          <a:p>
            <a:pPr lvl="1"/>
            <a:r>
              <a:rPr lang="en-US" i="1" dirty="0"/>
              <a:t>Word2vec.c  </a:t>
            </a:r>
            <a:r>
              <a:rPr lang="en-US" i="1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actual Word2Vec </a:t>
            </a:r>
            <a:r>
              <a:rPr lang="en-US" dirty="0" smtClean="0"/>
              <a:t>program written in C; is executed in command line</a:t>
            </a:r>
            <a:endParaRPr lang="en-US" dirty="0"/>
          </a:p>
          <a:p>
            <a:pPr lvl="1"/>
            <a:r>
              <a:rPr lang="en-US" i="1" dirty="0" smtClean="0"/>
              <a:t>Demo-word.sh - </a:t>
            </a:r>
            <a:r>
              <a:rPr lang="en-US" dirty="0" smtClean="0"/>
              <a:t>shell script containing example </a:t>
            </a:r>
            <a:r>
              <a:rPr lang="en-US" dirty="0"/>
              <a:t>of how to </a:t>
            </a:r>
            <a:r>
              <a:rPr lang="en-US" dirty="0" smtClean="0"/>
              <a:t>run </a:t>
            </a:r>
            <a:r>
              <a:rPr lang="en-US" i="1" dirty="0" smtClean="0"/>
              <a:t>Word2Vec.c </a:t>
            </a:r>
            <a:r>
              <a:rPr lang="en-US" dirty="0" smtClean="0"/>
              <a:t>on test data</a:t>
            </a:r>
            <a:endParaRPr lang="en-US" sz="1600" dirty="0" smtClean="0"/>
          </a:p>
          <a:p>
            <a:r>
              <a:rPr lang="en-US" dirty="0" smtClean="0"/>
              <a:t>To use Word2Vec, you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corpus (e.g., collection of tweets, news articles, product reviews)</a:t>
            </a:r>
          </a:p>
          <a:p>
            <a:pPr lvl="2"/>
            <a:r>
              <a:rPr lang="en-US" dirty="0" smtClean="0"/>
              <a:t>Word2Vec expects a sequence of sentences as input </a:t>
            </a:r>
          </a:p>
          <a:p>
            <a:pPr lvl="2"/>
            <a:r>
              <a:rPr lang="en-US" dirty="0" smtClean="0"/>
              <a:t>One input file containing many sentences, with one sentence per 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C programming language compiler</a:t>
            </a:r>
          </a:p>
          <a:p>
            <a:pPr lvl="2"/>
            <a:r>
              <a:rPr lang="en-US" dirty="0" smtClean="0"/>
              <a:t>Unix environments are easiest - Linux generally ships with ‘</a:t>
            </a:r>
            <a:r>
              <a:rPr lang="en-US" dirty="0" err="1" smtClean="0"/>
              <a:t>gcc</a:t>
            </a:r>
            <a:r>
              <a:rPr lang="en-US" dirty="0" smtClean="0"/>
              <a:t>’ pre-installed, OSX can use </a:t>
            </a:r>
            <a:r>
              <a:rPr lang="en-US" dirty="0" err="1" smtClean="0"/>
              <a:t>Xcode</a:t>
            </a:r>
            <a:endParaRPr lang="en-US" dirty="0"/>
          </a:p>
          <a:p>
            <a:r>
              <a:rPr lang="en-US" dirty="0" smtClean="0"/>
              <a:t>Word2Vec is useful for </a:t>
            </a:r>
            <a:r>
              <a:rPr lang="en-US" dirty="0"/>
              <a:t>language modeling </a:t>
            </a:r>
            <a:r>
              <a:rPr lang="en-US" dirty="0" smtClean="0"/>
              <a:t>tasks,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43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35896" y="6356350"/>
            <a:ext cx="2743200" cy="365125"/>
          </a:xfrm>
        </p:spPr>
        <p:txBody>
          <a:bodyPr/>
          <a:lstStyle/>
          <a:p>
            <a:fld id="{C3B144FA-A4B6-4BA2-9DD1-C172BBD468E4}" type="slidenum">
              <a:rPr lang="en-US" smtClean="0"/>
              <a:t>66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88" y="1874254"/>
            <a:ext cx="7776333" cy="458965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940402" y="5425872"/>
            <a:ext cx="1143000" cy="20957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679719" y="5044872"/>
            <a:ext cx="3271800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Message text: “Latest </a:t>
            </a:r>
            <a:r>
              <a:rPr lang="en-US" sz="1800" b="1" i="1" dirty="0" smtClean="0">
                <a:solidFill>
                  <a:schemeClr val="tx1"/>
                </a:solidFill>
              </a:rPr>
              <a:t>Zeus</a:t>
            </a:r>
            <a:r>
              <a:rPr lang="en-US" sz="1800" b="1" dirty="0" smtClean="0">
                <a:solidFill>
                  <a:schemeClr val="tx1"/>
                </a:solidFill>
              </a:rPr>
              <a:t> 2014 Botnet Tutorial Made Easy For Beginners</a:t>
            </a:r>
            <a:r>
              <a:rPr lang="en-US" sz="1800" b="1" i="1" dirty="0" smtClean="0">
                <a:solidFill>
                  <a:schemeClr val="tx1"/>
                </a:solidFill>
              </a:rPr>
              <a:t>”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362820" y="3559484"/>
            <a:ext cx="1142999" cy="2849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35560" y="3188672"/>
            <a:ext cx="2057400" cy="9804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Video tutorial for configuring </a:t>
            </a:r>
            <a:r>
              <a:rPr lang="en-US" sz="1800" b="1" i="1" dirty="0" smtClean="0">
                <a:solidFill>
                  <a:schemeClr val="tx1"/>
                </a:solidFill>
              </a:rPr>
              <a:t>Zeus</a:t>
            </a:r>
            <a:r>
              <a:rPr lang="en-US" sz="1800" b="1" dirty="0" smtClean="0">
                <a:solidFill>
                  <a:schemeClr val="tx1"/>
                </a:solidFill>
              </a:rPr>
              <a:t> botnet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1023" y="1788686"/>
            <a:ext cx="3617714" cy="493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Example: </a:t>
            </a:r>
            <a:r>
              <a:rPr lang="en-US" i="1" dirty="0" smtClean="0"/>
              <a:t>Zeus</a:t>
            </a:r>
            <a:r>
              <a:rPr lang="en-US" dirty="0" smtClean="0"/>
              <a:t> refers to a botnet and not Greek mythology</a:t>
            </a:r>
          </a:p>
          <a:p>
            <a:r>
              <a:rPr lang="en-US" dirty="0" smtClean="0"/>
              <a:t>Word2Vec can provide automated understanding of unfamiliar terms and language</a:t>
            </a:r>
          </a:p>
          <a:p>
            <a:r>
              <a:rPr lang="en-US" dirty="0" smtClean="0"/>
              <a:t>We further explore this use-case as an illustrative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88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03" y="16011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Benjamin</a:t>
            </a:r>
            <a:r>
              <a:rPr lang="en-US" sz="1600" dirty="0"/>
              <a:t>, V., &amp; Chen, H. (</a:t>
            </a:r>
            <a:r>
              <a:rPr lang="en-US" sz="1600" dirty="0" smtClean="0"/>
              <a:t>2015). </a:t>
            </a:r>
            <a:r>
              <a:rPr lang="en-US" sz="1600" dirty="0"/>
              <a:t>Developing understanding of hacker language through the use of </a:t>
            </a:r>
            <a:r>
              <a:rPr lang="en-US" sz="1600" dirty="0" smtClean="0"/>
              <a:t>lexical semantics</a:t>
            </a:r>
            <a:r>
              <a:rPr lang="en-US" sz="1600" dirty="0"/>
              <a:t>. In </a:t>
            </a:r>
            <a:r>
              <a:rPr lang="en-US" sz="1600" i="1" dirty="0" smtClean="0"/>
              <a:t>2015 	IEEE International </a:t>
            </a:r>
            <a:r>
              <a:rPr lang="en-US" sz="1600" i="1" dirty="0"/>
              <a:t>Conference on</a:t>
            </a:r>
            <a:r>
              <a:rPr lang="en-US" sz="1600" dirty="0"/>
              <a:t> </a:t>
            </a:r>
            <a:r>
              <a:rPr lang="en-US" sz="1600" i="1" dirty="0"/>
              <a:t>Intelligence and Security Informatics (ISI), </a:t>
            </a:r>
            <a:r>
              <a:rPr lang="en-US" sz="1600" dirty="0" smtClean="0"/>
              <a:t>(</a:t>
            </a:r>
            <a:r>
              <a:rPr lang="en-US" sz="1600" dirty="0"/>
              <a:t>pp. </a:t>
            </a:r>
            <a:r>
              <a:rPr lang="en-US" sz="1600" dirty="0" smtClean="0"/>
              <a:t>79-84</a:t>
            </a:r>
            <a:r>
              <a:rPr lang="en-US" sz="1600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5910" y="2259330"/>
            <a:ext cx="1828800" cy="249898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Hacker Community Collection</a:t>
            </a:r>
            <a:endParaRPr lang="en-US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4710" y="3700508"/>
            <a:ext cx="457200" cy="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44653" y="2259330"/>
            <a:ext cx="1828800" cy="249898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Data</a:t>
            </a:r>
          </a:p>
          <a:p>
            <a:pPr algn="ctr"/>
            <a:r>
              <a:rPr lang="en-US" sz="1600" b="1" dirty="0" smtClean="0"/>
              <a:t>Pre-Processing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73453" y="3700508"/>
            <a:ext cx="457200" cy="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30653" y="2259330"/>
            <a:ext cx="1828800" cy="24952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1050" b="1" dirty="0" smtClean="0"/>
          </a:p>
          <a:p>
            <a:pPr algn="ctr"/>
            <a:r>
              <a:rPr lang="en-US" sz="1600" b="1" dirty="0" smtClean="0"/>
              <a:t>Lexical Semantics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6244953" y="2911753"/>
            <a:ext cx="1562100" cy="79309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Vector Representation of Words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244953" y="3792180"/>
            <a:ext cx="1562100" cy="82935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Learning Task and Training Algorithm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966710" y="3696822"/>
            <a:ext cx="457200" cy="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409396" y="2259331"/>
            <a:ext cx="1828800" cy="2514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8523696" y="2931058"/>
            <a:ext cx="1562100" cy="79696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Benchmark Experiments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8523696" y="3792180"/>
            <a:ext cx="1562100" cy="82935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Hacker Term Similarity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9735" y="2896558"/>
            <a:ext cx="1552575" cy="58012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Hacker Forum Identification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689735" y="4086287"/>
            <a:ext cx="1562100" cy="5352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Identity Obfuscation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687467" y="3526912"/>
            <a:ext cx="1554843" cy="50392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Automated Crawling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966210" y="2896558"/>
            <a:ext cx="1562100" cy="57668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Text Data Extraction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3973467" y="3526912"/>
            <a:ext cx="1562100" cy="50392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Text Normalization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966210" y="4086287"/>
            <a:ext cx="1562100" cy="5352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Stop Word Removal</a:t>
            </a:r>
            <a:endParaRPr lang="en-US" sz="1600" dirty="0"/>
          </a:p>
        </p:txBody>
      </p:sp>
      <p:sp>
        <p:nvSpPr>
          <p:cNvPr id="22" name="Right Brace 21"/>
          <p:cNvSpPr/>
          <p:nvPr/>
        </p:nvSpPr>
        <p:spPr>
          <a:xfrm rot="16200000">
            <a:off x="6913481" y="1080262"/>
            <a:ext cx="263144" cy="1828800"/>
          </a:xfrm>
          <a:prstGeom prst="rightBrace">
            <a:avLst>
              <a:gd name="adj1" fmla="val 129461"/>
              <a:gd name="adj2" fmla="val 493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6530" y="1365023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Word2Vec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43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72" y="1349703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identify and collect two hacker </a:t>
            </a:r>
            <a:r>
              <a:rPr lang="en-US" dirty="0" smtClean="0"/>
              <a:t>forums: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200" dirty="0"/>
          </a:p>
          <a:p>
            <a:r>
              <a:rPr lang="en-US" dirty="0"/>
              <a:t>Text Data Extraction</a:t>
            </a:r>
          </a:p>
          <a:p>
            <a:pPr lvl="1"/>
            <a:r>
              <a:rPr lang="en-US" dirty="0"/>
              <a:t>Extract forum message data from raw webpages</a:t>
            </a:r>
          </a:p>
          <a:p>
            <a:pPr lvl="1"/>
            <a:r>
              <a:rPr lang="en-US" dirty="0"/>
              <a:t>Thread titles, message </a:t>
            </a:r>
            <a:r>
              <a:rPr lang="en-US" dirty="0" smtClean="0"/>
              <a:t>bodies</a:t>
            </a:r>
            <a:endParaRPr lang="en-US" sz="3200" dirty="0"/>
          </a:p>
          <a:p>
            <a:r>
              <a:rPr lang="en-US" dirty="0"/>
              <a:t>Text Normalization</a:t>
            </a:r>
          </a:p>
          <a:p>
            <a:pPr lvl="1"/>
            <a:r>
              <a:rPr lang="en-US" dirty="0"/>
              <a:t>Strip punctuation from words</a:t>
            </a:r>
          </a:p>
          <a:p>
            <a:pPr lvl="1"/>
            <a:r>
              <a:rPr lang="en-US" dirty="0"/>
              <a:t>Remove stop </a:t>
            </a:r>
            <a:r>
              <a:rPr lang="en-US" dirty="0" smtClean="0"/>
              <a:t>words</a:t>
            </a:r>
            <a:endParaRPr lang="en-US" dirty="0"/>
          </a:p>
          <a:p>
            <a:r>
              <a:rPr lang="en-US" dirty="0"/>
              <a:t>Scrubbed data is fed into Word2Vec one sentence at a time</a:t>
            </a:r>
          </a:p>
          <a:p>
            <a:pPr lvl="1"/>
            <a:r>
              <a:rPr lang="en-US" dirty="0" smtClean="0"/>
              <a:t>Word2Vec’s </a:t>
            </a:r>
            <a:r>
              <a:rPr lang="en-US" u="sng" dirty="0"/>
              <a:t>input</a:t>
            </a:r>
            <a:r>
              <a:rPr lang="en-US" dirty="0"/>
              <a:t> is </a:t>
            </a:r>
            <a:r>
              <a:rPr lang="en-US" dirty="0" smtClean="0"/>
              <a:t>a single text file</a:t>
            </a:r>
          </a:p>
          <a:p>
            <a:pPr lvl="1"/>
            <a:r>
              <a:rPr lang="en-US" dirty="0" smtClean="0"/>
              <a:t>Each row of the input file represents </a:t>
            </a:r>
            <a:r>
              <a:rPr lang="en-US" dirty="0"/>
              <a:t>one sentence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163581"/>
              </p:ext>
            </p:extLst>
          </p:nvPr>
        </p:nvGraphicFramePr>
        <p:xfrm>
          <a:off x="572681" y="1801466"/>
          <a:ext cx="6857998" cy="1154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9773"/>
                <a:gridCol w="960026"/>
                <a:gridCol w="914400"/>
                <a:gridCol w="914400"/>
                <a:gridCol w="2819399"/>
              </a:tblGrid>
              <a:tr h="383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Forum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Members</a:t>
                      </a:r>
                      <a:endParaRPr lang="en-US" sz="1600" b="1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Threads</a:t>
                      </a:r>
                      <a:endParaRPr lang="en-US" sz="1600" b="1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Posts</a:t>
                      </a:r>
                      <a:endParaRPr lang="en-US" sz="1600" b="1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SimSun" panose="02010600030101010101" pitchFamily="2" charset="-122"/>
                        </a:rPr>
                        <a:t>Time Span</a:t>
                      </a:r>
                      <a:endParaRPr lang="en-US" sz="1600" b="1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5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HackFive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947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1,108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5,334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1/24/2013 </a:t>
                      </a:r>
                      <a:r>
                        <a:rPr lang="en-US" sz="18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12/30/2014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9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</a:rPr>
                        <a:t>HackHound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633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507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3,622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12/10/2012 </a:t>
                      </a:r>
                      <a:r>
                        <a:rPr lang="en-US" sz="18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12/30/2014</a:t>
                      </a:r>
                      <a:endParaRPr lang="en-US" sz="24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880622" y="1890595"/>
            <a:ext cx="1828800" cy="249898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Hacker Community Collection</a:t>
            </a:r>
            <a:endParaRPr lang="en-US" sz="1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709422" y="3331773"/>
            <a:ext cx="457200" cy="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159365" y="1890595"/>
            <a:ext cx="1828800" cy="249898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Data</a:t>
            </a:r>
          </a:p>
          <a:p>
            <a:pPr algn="ctr"/>
            <a:r>
              <a:rPr lang="en-US" sz="1600" b="1" dirty="0" smtClean="0"/>
              <a:t>Pre-Processing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8004447" y="2527823"/>
            <a:ext cx="1552575" cy="58012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Hacker Forum Identification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8004447" y="3717552"/>
            <a:ext cx="1562100" cy="5352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Identity Obfuscation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8002179" y="3158177"/>
            <a:ext cx="1554843" cy="50392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Automated Crawling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10280922" y="2527823"/>
            <a:ext cx="1562100" cy="57668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Text Data Extraction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10288179" y="3158177"/>
            <a:ext cx="1562100" cy="50392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Text Normalization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10280922" y="3717552"/>
            <a:ext cx="1562100" cy="53524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Stop Word Removal</a:t>
            </a:r>
            <a:endParaRPr lang="en-US" sz="1600" dirty="0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Example</a:t>
            </a:r>
          </a:p>
        </p:txBody>
      </p:sp>
    </p:spTree>
    <p:extLst>
      <p:ext uri="{BB962C8B-B14F-4D97-AF65-F5344CB8AC3E}">
        <p14:creationId xmlns:p14="http://schemas.microsoft.com/office/powerpoint/2010/main" val="27910758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23" y="1359674"/>
            <a:ext cx="10000887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parameters can be altered to change Word2Vec behavior</a:t>
            </a:r>
          </a:p>
          <a:p>
            <a:pPr lvl="1"/>
            <a:r>
              <a:rPr lang="en-US" i="1" dirty="0"/>
              <a:t>Architecture</a:t>
            </a:r>
            <a:r>
              <a:rPr lang="en-US" dirty="0"/>
              <a:t>: Skip-gram (slower, better for infrequent words) vs CBOW (fast)</a:t>
            </a:r>
          </a:p>
          <a:p>
            <a:pPr lvl="1"/>
            <a:r>
              <a:rPr lang="en-US" i="1" dirty="0"/>
              <a:t>Training algorithm</a:t>
            </a:r>
            <a:r>
              <a:rPr lang="en-US" dirty="0"/>
              <a:t>: Hierarchical </a:t>
            </a:r>
            <a:r>
              <a:rPr lang="en-US" dirty="0" err="1"/>
              <a:t>Softmax</a:t>
            </a:r>
            <a:r>
              <a:rPr lang="en-US" dirty="0"/>
              <a:t> (better for infrequent words) vs Negative Sampling (better for frequent words, better with low dimensional vectors)</a:t>
            </a:r>
          </a:p>
          <a:p>
            <a:pPr lvl="1"/>
            <a:r>
              <a:rPr lang="en-US" i="1" dirty="0"/>
              <a:t>Dimensionality of the word vectors</a:t>
            </a:r>
            <a:r>
              <a:rPr lang="en-US" dirty="0"/>
              <a:t>: How many elements per word vector</a:t>
            </a:r>
          </a:p>
          <a:p>
            <a:pPr lvl="1"/>
            <a:r>
              <a:rPr lang="en-US" i="1" dirty="0"/>
              <a:t>Context (window) size</a:t>
            </a:r>
            <a:r>
              <a:rPr lang="en-US" dirty="0"/>
              <a:t>: Size of sliding window used to iterate through words for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Skip-gram with negative sampling configuration generally provides best performance (</a:t>
            </a:r>
            <a:r>
              <a:rPr lang="en-US" dirty="0" err="1" smtClean="0"/>
              <a:t>Mikolov</a:t>
            </a:r>
            <a:r>
              <a:rPr lang="en-US" dirty="0" smtClean="0"/>
              <a:t> et al., 2013)</a:t>
            </a:r>
            <a:endParaRPr lang="en-US" dirty="0"/>
          </a:p>
          <a:p>
            <a:pPr lvl="1"/>
            <a:r>
              <a:rPr lang="en-US" dirty="0" smtClean="0"/>
              <a:t>Additionally, Word2Vec comes default with recommended parameters</a:t>
            </a:r>
          </a:p>
          <a:p>
            <a:pPr lvl="1"/>
            <a:r>
              <a:rPr lang="en-US" dirty="0" smtClean="0"/>
              <a:t>Default size for word vector dimensionality is 200 words</a:t>
            </a:r>
          </a:p>
          <a:p>
            <a:pPr lvl="1"/>
            <a:r>
              <a:rPr lang="en-US" dirty="0" smtClean="0"/>
              <a:t>Default context window size of 10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97" y="6445269"/>
            <a:ext cx="2743200" cy="365125"/>
          </a:xfrm>
        </p:spPr>
        <p:txBody>
          <a:bodyPr/>
          <a:lstStyle/>
          <a:p>
            <a:fld id="{C3B144FA-A4B6-4BA2-9DD1-C172BBD468E4}" type="slidenum">
              <a:rPr lang="en-US" smtClean="0"/>
              <a:t>69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25677" y="1690688"/>
            <a:ext cx="1828800" cy="24952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Lexical Semantics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10339977" y="2343111"/>
            <a:ext cx="1562100" cy="79309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Learning Task and Training Algorithm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39977" y="3223538"/>
            <a:ext cx="1562100" cy="82935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Word </a:t>
            </a:r>
            <a:r>
              <a:rPr lang="en-US" sz="1600" dirty="0" err="1" smtClean="0"/>
              <a:t>Embeddings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6063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Advancement in </a:t>
            </a:r>
            <a:r>
              <a:rPr lang="en-US" dirty="0"/>
              <a:t>speech recognition in the last 2 years</a:t>
            </a:r>
          </a:p>
          <a:p>
            <a:pPr lvl="1"/>
            <a:r>
              <a:rPr lang="en-US" dirty="0"/>
              <a:t>A few long-standing performance records were broken with </a:t>
            </a:r>
            <a:r>
              <a:rPr lang="en-US" dirty="0" smtClean="0"/>
              <a:t>deep learning </a:t>
            </a:r>
            <a:r>
              <a:rPr lang="en-US" dirty="0"/>
              <a:t>methods</a:t>
            </a:r>
          </a:p>
          <a:p>
            <a:pPr lvl="1"/>
            <a:r>
              <a:rPr lang="en-US" dirty="0"/>
              <a:t>Microsoft and Google have both deployed DL-based </a:t>
            </a:r>
            <a:r>
              <a:rPr lang="en-US" dirty="0" smtClean="0"/>
              <a:t>speech recognition systems </a:t>
            </a:r>
            <a:r>
              <a:rPr lang="en-US" dirty="0"/>
              <a:t>in their products</a:t>
            </a:r>
          </a:p>
          <a:p>
            <a:r>
              <a:rPr lang="en-US" dirty="0" smtClean="0"/>
              <a:t>Advancement in </a:t>
            </a:r>
            <a:r>
              <a:rPr lang="en-US" dirty="0"/>
              <a:t>Computer Vision</a:t>
            </a:r>
          </a:p>
          <a:p>
            <a:pPr lvl="1"/>
            <a:r>
              <a:rPr lang="en-US" dirty="0"/>
              <a:t>Feature engineering is the </a:t>
            </a:r>
            <a:r>
              <a:rPr lang="en-US" dirty="0" smtClean="0"/>
              <a:t>bread-and-butter </a:t>
            </a:r>
            <a:r>
              <a:rPr lang="en-US" dirty="0"/>
              <a:t>of a large portion of </a:t>
            </a:r>
            <a:r>
              <a:rPr lang="en-US" dirty="0" smtClean="0"/>
              <a:t>the CV </a:t>
            </a:r>
            <a:r>
              <a:rPr lang="en-US" dirty="0"/>
              <a:t>community, which creates some resistance to feature learning</a:t>
            </a:r>
          </a:p>
          <a:p>
            <a:pPr lvl="1"/>
            <a:r>
              <a:rPr lang="en-US" dirty="0"/>
              <a:t>But the record holders on ImageNet and Semantic Segmentation </a:t>
            </a:r>
            <a:r>
              <a:rPr lang="en-US" dirty="0" smtClean="0"/>
              <a:t>are convolutional </a:t>
            </a:r>
            <a:r>
              <a:rPr lang="en-US" dirty="0"/>
              <a:t>nets</a:t>
            </a:r>
          </a:p>
          <a:p>
            <a:r>
              <a:rPr lang="en-US" dirty="0" smtClean="0"/>
              <a:t>Advancement in </a:t>
            </a:r>
            <a:r>
              <a:rPr lang="en-US" dirty="0"/>
              <a:t>Natural Language </a:t>
            </a:r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Fine-grained sentiment analysis, syntactic parsing</a:t>
            </a:r>
          </a:p>
          <a:p>
            <a:pPr lvl="1"/>
            <a:r>
              <a:rPr lang="en-US" dirty="0" smtClean="0"/>
              <a:t>Language model, machine translation, question answering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" y="1799305"/>
            <a:ext cx="10000887" cy="4351338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output of Word2Vec is a file called </a:t>
            </a:r>
            <a:r>
              <a:rPr lang="en-US" i="1" dirty="0" err="1" smtClean="0"/>
              <a:t>Vectors.bin</a:t>
            </a:r>
            <a:r>
              <a:rPr lang="en-US" i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Can be opened and viewed in plaintext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embeddings</a:t>
            </a:r>
            <a:r>
              <a:rPr lang="en-US" dirty="0" smtClean="0"/>
              <a:t> of each word in corpus</a:t>
            </a:r>
            <a:endParaRPr lang="en-US" dirty="0"/>
          </a:p>
          <a:p>
            <a:r>
              <a:rPr lang="en-US" dirty="0" smtClean="0"/>
              <a:t>Generated </a:t>
            </a:r>
            <a:r>
              <a:rPr lang="en-US" dirty="0" err="1" smtClean="0"/>
              <a:t>embeddings</a:t>
            </a:r>
            <a:r>
              <a:rPr lang="en-US" dirty="0" smtClean="0"/>
              <a:t> can be used in two ways:</a:t>
            </a:r>
          </a:p>
          <a:p>
            <a:pPr lvl="1"/>
            <a:r>
              <a:rPr lang="en-US" dirty="0" smtClean="0"/>
              <a:t>Directly evaluated to better understand underlying corpus</a:t>
            </a:r>
          </a:p>
          <a:p>
            <a:pPr lvl="1"/>
            <a:r>
              <a:rPr lang="en-US" dirty="0" smtClean="0"/>
              <a:t>Fed into other models and deep learning algorithms as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97" y="6445269"/>
            <a:ext cx="2743200" cy="365125"/>
          </a:xfrm>
        </p:spPr>
        <p:txBody>
          <a:bodyPr/>
          <a:lstStyle/>
          <a:p>
            <a:fld id="{C3B144FA-A4B6-4BA2-9DD1-C172BBD468E4}" type="slidenum">
              <a:rPr lang="en-US" smtClean="0"/>
              <a:t>70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25677" y="1690688"/>
            <a:ext cx="1828800" cy="249529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Lexical Semantics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10339977" y="2343111"/>
            <a:ext cx="1562100" cy="79309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Learning Task and Training Algorithm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39977" y="3223538"/>
            <a:ext cx="1562100" cy="82935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Word </a:t>
            </a:r>
            <a:r>
              <a:rPr lang="en-US" sz="1600" dirty="0" err="1" smtClean="0"/>
              <a:t>Embeddings</a:t>
            </a:r>
            <a:endParaRPr lang="en-US" sz="1600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496661" y="1497085"/>
            <a:ext cx="2278380" cy="198621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Hacker Forum Sentences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2969351" y="2047507"/>
            <a:ext cx="971550" cy="69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19031" y="1730970"/>
            <a:ext cx="1817370" cy="1355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Word2Vec</a:t>
            </a:r>
            <a:endParaRPr lang="en-US" sz="2400" b="1" dirty="0"/>
          </a:p>
        </p:txBody>
      </p:sp>
      <p:sp>
        <p:nvSpPr>
          <p:cNvPr id="11" name="Right Arrow 10"/>
          <p:cNvSpPr/>
          <p:nvPr/>
        </p:nvSpPr>
        <p:spPr>
          <a:xfrm>
            <a:off x="6314531" y="2062251"/>
            <a:ext cx="971550" cy="69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7684044" y="1730970"/>
            <a:ext cx="1815647" cy="15351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Word </a:t>
            </a:r>
            <a:r>
              <a:rPr lang="en-US" sz="2400" b="1" dirty="0" err="1" smtClean="0"/>
              <a:t>Embeddings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1320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</a:t>
            </a:r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97" y="6445269"/>
            <a:ext cx="2743200" cy="365125"/>
          </a:xfrm>
        </p:spPr>
        <p:txBody>
          <a:bodyPr/>
          <a:lstStyle/>
          <a:p>
            <a:fld id="{C3B144FA-A4B6-4BA2-9DD1-C172BBD468E4}" type="slidenum">
              <a:rPr lang="en-US" smtClean="0"/>
              <a:t>71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38196" y="1671383"/>
            <a:ext cx="1828800" cy="2514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0352496" y="2343110"/>
            <a:ext cx="1562100" cy="79696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Benchmark Experiments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0352496" y="3204232"/>
            <a:ext cx="1562100" cy="82935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Hacker Term Similarity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87779"/>
              </p:ext>
            </p:extLst>
          </p:nvPr>
        </p:nvGraphicFramePr>
        <p:xfrm>
          <a:off x="3519192" y="2640330"/>
          <a:ext cx="4323035" cy="3981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297"/>
                <a:gridCol w="1488926"/>
                <a:gridCol w="2065812"/>
              </a:tblGrid>
              <a:tr h="306222"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Most Similar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Embeddings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 “Botnet”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2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Word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Similarity</a:t>
                      </a: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core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1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Citadel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0.561456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2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Zeus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0.554653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3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Partners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0.548900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4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Pandemiya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0.545221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5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Mailer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0.540075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6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Panel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0.524557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7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Linksys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0.498224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8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Cythosia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0.480465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9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Phase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0.464738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10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Spyeye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0.459695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latin typeface="+mn-lt"/>
                        </a:rPr>
                        <a:t>P@10</a:t>
                      </a:r>
                      <a:endParaRPr lang="en-US" sz="1400" b="0" i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70%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610" y="1371660"/>
            <a:ext cx="100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directly evaluate word </a:t>
            </a:r>
            <a:r>
              <a:rPr lang="en-US" sz="2400" dirty="0" err="1" smtClean="0"/>
              <a:t>embeddings</a:t>
            </a:r>
            <a:r>
              <a:rPr lang="en-US" sz="2400" dirty="0" smtClean="0"/>
              <a:t> in this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Embeddings</a:t>
            </a:r>
            <a:r>
              <a:rPr lang="en-US" sz="2400" dirty="0" smtClean="0"/>
              <a:t> are vectors, can use cosine similarity to find similar 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Useful in hacker context to discover new hacker terms, tool names,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2925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Word2Vec </a:t>
            </a:r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97" y="6445269"/>
            <a:ext cx="2743200" cy="365125"/>
          </a:xfrm>
        </p:spPr>
        <p:txBody>
          <a:bodyPr/>
          <a:lstStyle/>
          <a:p>
            <a:fld id="{C3B144FA-A4B6-4BA2-9DD1-C172BBD468E4}" type="slidenum">
              <a:rPr lang="en-US" smtClean="0"/>
              <a:t>72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38196" y="1671383"/>
            <a:ext cx="1828800" cy="25146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0352496" y="2343110"/>
            <a:ext cx="1562100" cy="79696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Benchmark Experiments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0352496" y="3204232"/>
            <a:ext cx="1562100" cy="82935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Hacker Term Similarity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94" y="2837983"/>
            <a:ext cx="7579416" cy="387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8170" y="1327447"/>
            <a:ext cx="8663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err="1"/>
              <a:t>Bifrost</a:t>
            </a:r>
            <a:r>
              <a:rPr lang="en-US" sz="2400" dirty="0"/>
              <a:t> and </a:t>
            </a:r>
            <a:r>
              <a:rPr lang="en-US" sz="2400" i="1" dirty="0" err="1"/>
              <a:t>Spygate</a:t>
            </a:r>
            <a:r>
              <a:rPr lang="en-US" sz="2400" dirty="0"/>
              <a:t> are remote administration tools (RATs) that grant hackers backdoor access to victim computers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look at their similarity with word RAT over time to assess evolving significance in discussions concerning RATS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672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 Example – Identifying Key Carding 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carding community rely heavily on the online black market for exchanging malwares and stolen data.</a:t>
            </a:r>
          </a:p>
          <a:p>
            <a:endParaRPr lang="en-US" dirty="0"/>
          </a:p>
          <a:p>
            <a:r>
              <a:rPr lang="en-US" dirty="0" smtClean="0"/>
              <a:t>Online black market for carders:</a:t>
            </a:r>
          </a:p>
          <a:p>
            <a:pPr lvl="1"/>
            <a:r>
              <a:rPr lang="en-US" i="1" dirty="0" smtClean="0"/>
              <a:t>Sellers</a:t>
            </a:r>
            <a:r>
              <a:rPr lang="en-US" dirty="0" smtClean="0"/>
              <a:t> advertise their malwares and/or stolen data by posting a thread in the carding community</a:t>
            </a:r>
          </a:p>
          <a:p>
            <a:pPr lvl="1"/>
            <a:r>
              <a:rPr lang="en-US" i="1" dirty="0" smtClean="0"/>
              <a:t>Buyers</a:t>
            </a:r>
            <a:r>
              <a:rPr lang="en-US" dirty="0" smtClean="0"/>
              <a:t> leave feedback commenting the their evaluation of the seller.</a:t>
            </a:r>
          </a:p>
          <a:p>
            <a:endParaRPr lang="en-US" dirty="0"/>
          </a:p>
          <a:p>
            <a:r>
              <a:rPr lang="en-US" b="1" dirty="0" smtClean="0"/>
              <a:t>Objective</a:t>
            </a:r>
            <a:r>
              <a:rPr lang="en-US" dirty="0" smtClean="0"/>
              <a:t>: to identify key carding sellers through evaluating buyers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5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/>
              <a:t>Neural Network Example – Identifying Key Carding Sellers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517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Input: Original threads from hacker forums</a:t>
            </a:r>
          </a:p>
          <a:p>
            <a:r>
              <a:rPr lang="en-US" dirty="0"/>
              <a:t>Preprocessing:</a:t>
            </a:r>
          </a:p>
          <a:p>
            <a:pPr lvl="1"/>
            <a:r>
              <a:rPr lang="en-US" dirty="0"/>
              <a:t>Thread Retrieval: Identifying threads related to the underground economy by conducting snowball sampling-based keywords search</a:t>
            </a:r>
          </a:p>
          <a:p>
            <a:pPr lvl="1"/>
            <a:r>
              <a:rPr lang="en-US" dirty="0"/>
              <a:t>Thread Classification: Identifying advertisement threads using </a:t>
            </a:r>
            <a:r>
              <a:rPr lang="en-US" dirty="0" err="1"/>
              <a:t>MaxEnt</a:t>
            </a:r>
            <a:r>
              <a:rPr lang="en-US" dirty="0"/>
              <a:t> classifier</a:t>
            </a:r>
          </a:p>
          <a:p>
            <a:pPr lvl="2"/>
            <a:r>
              <a:rPr lang="en-US" dirty="0"/>
              <a:t>Focusing on malware advertisements and stolen card advertisement</a:t>
            </a:r>
          </a:p>
          <a:p>
            <a:pPr lvl="2"/>
            <a:r>
              <a:rPr lang="en-US" dirty="0"/>
              <a:t>Can be generalized to other advertisements.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74</a:t>
            </a:fld>
            <a:endParaRPr lang="en-US"/>
          </a:p>
        </p:txBody>
      </p:sp>
      <p:pic>
        <p:nvPicPr>
          <p:cNvPr id="8" name="Content Placeholder 6" descr="frame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3719" y="4317976"/>
            <a:ext cx="8804562" cy="236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62212" y="4871423"/>
            <a:ext cx="1384916" cy="1677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45371" y="6044104"/>
            <a:ext cx="1165229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Recursive Neural Network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35007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/>
              <a:t>Neural Network Example – Identifying Key Carding Sellers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949"/>
            <a:ext cx="10515600" cy="2443014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Translation </a:t>
            </a:r>
            <a:r>
              <a:rPr lang="en-US" dirty="0"/>
              <a:t>translates the thread content from the original language to English. </a:t>
            </a:r>
          </a:p>
          <a:p>
            <a:r>
              <a:rPr lang="en-US" i="1" dirty="0"/>
              <a:t>Word </a:t>
            </a:r>
            <a:r>
              <a:rPr lang="en-US" i="1" dirty="0" smtClean="0"/>
              <a:t>Vectorization </a:t>
            </a:r>
            <a:r>
              <a:rPr lang="en-US" dirty="0" err="1"/>
              <a:t>vectorizes</a:t>
            </a:r>
            <a:r>
              <a:rPr lang="en-US" dirty="0"/>
              <a:t> each word in the text into a five dimensional vector using </a:t>
            </a:r>
            <a:r>
              <a:rPr lang="en-US" dirty="0" err="1"/>
              <a:t>SentiTreeBank</a:t>
            </a:r>
            <a:r>
              <a:rPr lang="en-US" dirty="0"/>
              <a:t>, a dictionary for customer feedback(</a:t>
            </a:r>
            <a:r>
              <a:rPr lang="en-US" dirty="0" err="1"/>
              <a:t>Socher</a:t>
            </a:r>
            <a:r>
              <a:rPr lang="en-US" dirty="0"/>
              <a:t> et al., 2013</a:t>
            </a:r>
            <a:r>
              <a:rPr lang="en-US" dirty="0" smtClean="0"/>
              <a:t>).</a:t>
            </a:r>
          </a:p>
          <a:p>
            <a:pPr lvl="1"/>
            <a:r>
              <a:rPr lang="en-US" i="1" dirty="0" err="1" smtClean="0"/>
              <a:t>SentiTreebank</a:t>
            </a:r>
            <a:r>
              <a:rPr lang="en-US" dirty="0" smtClean="0"/>
              <a:t>: </a:t>
            </a:r>
            <a:r>
              <a:rPr lang="en-US" dirty="0"/>
              <a:t>corpus with fully labeled parse trees with sentiment on each level</a:t>
            </a:r>
          </a:p>
          <a:p>
            <a:r>
              <a:rPr lang="en-US" i="1" dirty="0" smtClean="0"/>
              <a:t>Recursive Neural Tensor Network </a:t>
            </a:r>
            <a:r>
              <a:rPr lang="en-US" dirty="0"/>
              <a:t>parses the sentence into a binary tree and </a:t>
            </a:r>
            <a:r>
              <a:rPr lang="en-US" dirty="0" smtClean="0"/>
              <a:t>aggregate semantics from constituents </a:t>
            </a:r>
            <a:r>
              <a:rPr lang="en-US" dirty="0"/>
              <a:t>recursively. </a:t>
            </a:r>
          </a:p>
          <a:p>
            <a:r>
              <a:rPr lang="en-US" i="1" dirty="0"/>
              <a:t>Sentiment </a:t>
            </a:r>
            <a:r>
              <a:rPr lang="en-US" i="1" dirty="0" smtClean="0"/>
              <a:t>Score Aggregation</a:t>
            </a:r>
            <a:r>
              <a:rPr lang="en-US" dirty="0" smtClean="0"/>
              <a:t> </a:t>
            </a:r>
            <a:r>
              <a:rPr lang="en-US" dirty="0"/>
              <a:t>averages the sentiment measures for each advertisement and seller.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2043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690688"/>
            <a:ext cx="135434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Seller 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902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/>
              <a:t>Neural Network Example – Identifying Key Carding Sellers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3800"/>
            <a:ext cx="4202928" cy="3031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690688"/>
            <a:ext cx="615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feedback: “</a:t>
            </a:r>
            <a:r>
              <a:rPr lang="en-US" sz="2400" i="1" dirty="0" smtClean="0"/>
              <a:t>The dump is not very good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43709" y="5822009"/>
            <a:ext cx="427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trained by </a:t>
            </a:r>
            <a:r>
              <a:rPr lang="en-US" dirty="0" err="1" smtClean="0"/>
              <a:t>SentiTreeBank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6317" y="3234381"/>
            <a:ext cx="18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compositionality function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3751118" y="3387441"/>
            <a:ext cx="425199" cy="1701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4073236" y="3557547"/>
            <a:ext cx="103081" cy="299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flipH="1">
            <a:off x="5793851" y="3191031"/>
            <a:ext cx="380335" cy="80779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184347" y="2311678"/>
            <a:ext cx="3202828" cy="3081123"/>
            <a:chOff x="6488924" y="2095757"/>
            <a:chExt cx="3202828" cy="30811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925" y="2145814"/>
              <a:ext cx="3202827" cy="303106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192872" y="2500447"/>
              <a:ext cx="1414598" cy="25008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88924" y="2095757"/>
              <a:ext cx="3202827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Compositionality function</a:t>
              </a:r>
              <a:endParaRPr lang="en-US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8087" y="3379009"/>
              <a:ext cx="150800" cy="18507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8087" y="4581780"/>
              <a:ext cx="150800" cy="185073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3096130" y="2671678"/>
            <a:ext cx="194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Phrase Output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837" y="6142454"/>
            <a:ext cx="5470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Output of the example feedback: </a:t>
            </a:r>
            <a:r>
              <a:rPr lang="en-US" sz="2400" b="1" dirty="0" smtClean="0">
                <a:solidFill>
                  <a:srgbClr val="E38C4D"/>
                </a:solidFill>
              </a:rPr>
              <a:t>Negative</a:t>
            </a:r>
            <a:endParaRPr lang="en-US" sz="2400" b="1" dirty="0">
              <a:solidFill>
                <a:srgbClr val="E38C4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87175" y="2691608"/>
            <a:ext cx="2479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additional </a:t>
            </a:r>
            <a:r>
              <a:rPr lang="en-US" i="1" dirty="0" smtClean="0"/>
              <a:t>tensor layer</a:t>
            </a:r>
            <a:r>
              <a:rPr lang="en-US" dirty="0" smtClean="0"/>
              <a:t> makes the compositional function more powerful by introducing the product of the constituent word </a:t>
            </a:r>
            <a:r>
              <a:rPr lang="en-US" dirty="0" err="1" smtClean="0"/>
              <a:t>embeddings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Up Arrow 34"/>
          <p:cNvSpPr/>
          <p:nvPr/>
        </p:nvSpPr>
        <p:spPr>
          <a:xfrm>
            <a:off x="1036822" y="2721513"/>
            <a:ext cx="158133" cy="2287022"/>
          </a:xfrm>
          <a:prstGeom prst="upArrow">
            <a:avLst>
              <a:gd name="adj1" fmla="val 50000"/>
              <a:gd name="adj2" fmla="val 20405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795155" y="2844769"/>
            <a:ext cx="2805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2837" y="2289327"/>
            <a:ext cx="416829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Recursive Neural Tensor Network</a:t>
            </a:r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 rot="5400000">
            <a:off x="7437709" y="4704345"/>
            <a:ext cx="315769" cy="141459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5400000">
            <a:off x="8835447" y="5105114"/>
            <a:ext cx="315770" cy="613064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950263" y="5606110"/>
            <a:ext cx="1290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Product term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8418783" y="5601561"/>
            <a:ext cx="114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Linear term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1454727" y="5253759"/>
            <a:ext cx="374072" cy="374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409294" y="5253759"/>
            <a:ext cx="374072" cy="374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89645" y="5251739"/>
            <a:ext cx="374072" cy="374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3" idx="4"/>
          </p:cNvCxnSpPr>
          <p:nvPr/>
        </p:nvCxnSpPr>
        <p:spPr>
          <a:xfrm>
            <a:off x="1641763" y="5627831"/>
            <a:ext cx="0" cy="27939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4" idx="4"/>
          </p:cNvCxnSpPr>
          <p:nvPr/>
        </p:nvCxnSpPr>
        <p:spPr>
          <a:xfrm>
            <a:off x="2596330" y="5627831"/>
            <a:ext cx="0" cy="27939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5" idx="4"/>
          </p:cNvCxnSpPr>
          <p:nvPr/>
        </p:nvCxnSpPr>
        <p:spPr>
          <a:xfrm>
            <a:off x="3776681" y="5625811"/>
            <a:ext cx="0" cy="281415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371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/>
              <a:t>Neural Network Example – Identifying Key Carding Sellers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825625"/>
          <a:ext cx="10515601" cy="4351344"/>
        </p:xfrm>
        <a:graphic>
          <a:graphicData uri="http://schemas.openxmlformats.org/drawingml/2006/table">
            <a:tbl>
              <a:tblPr/>
              <a:tblGrid>
                <a:gridCol w="748255"/>
                <a:gridCol w="1606581"/>
                <a:gridCol w="800511"/>
                <a:gridCol w="1656613"/>
                <a:gridCol w="800511"/>
                <a:gridCol w="1880089"/>
                <a:gridCol w="800511"/>
                <a:gridCol w="1422019"/>
                <a:gridCol w="800511"/>
              </a:tblGrid>
              <a:tr h="274102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Top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 Best/Worst Malware and Stolen Data Sellers for Each Forum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Top 3 Best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Top 3 Worst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Malware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Stolen Data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Malware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Stolen Data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Antichat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L**G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**o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N**g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I**s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V**U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a**s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k**a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P**A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g**l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D**R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D**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s**8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CrdPro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H**l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R**r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N**0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n-US" sz="1600" dirty="0" smtClean="0">
                          <a:latin typeface="+mn-lt"/>
                          <a:ea typeface="宋体"/>
                          <a:cs typeface="Times New Roman"/>
                        </a:rPr>
                        <a:t>4</a:t>
                      </a:r>
                      <a:endParaRPr lang="en-US" sz="1600" dirty="0"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b**t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F**x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1**4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s**3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S**r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R**c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M**D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l**u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Zloy 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P**t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B**r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r**t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r**y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D**n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B**1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w**0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m**n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D**f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g**n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j**a</a:t>
                      </a:r>
                      <a:r>
                        <a:rPr lang="en-US" sz="16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036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Intuition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Neural Network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Neuron, Feedforward algorithm,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Backpropagation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Belief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Network: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Autoencoder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&amp; Restricted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Boltzman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Machine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Convolutional Neural Network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Deep Learning for Text Mining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Word Embedding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Recurrent Neural Network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Recursive Neural Network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Deep learning = </a:t>
            </a:r>
            <a:r>
              <a:rPr lang="en-US" dirty="0"/>
              <a:t>Learning Hierarchical Representations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Deep learning is thriving in big data analytics, including </a:t>
            </a:r>
            <a:r>
              <a:rPr lang="en-US" i="1" dirty="0" smtClean="0"/>
              <a:t>image processing, speech recognition,</a:t>
            </a:r>
            <a:r>
              <a:rPr lang="en-US" dirty="0" smtClean="0"/>
              <a:t> and</a:t>
            </a:r>
            <a:r>
              <a:rPr lang="en-US" i="1" dirty="0" smtClean="0"/>
              <a:t> natural language processing.</a:t>
            </a:r>
          </a:p>
          <a:p>
            <a:endParaRPr lang="en-US" dirty="0" smtClean="0"/>
          </a:p>
          <a:p>
            <a:r>
              <a:rPr lang="en-US" dirty="0" smtClean="0"/>
              <a:t>Deep learning has matured and is very promising as an artificial intelligence method.</a:t>
            </a:r>
          </a:p>
          <a:p>
            <a:endParaRPr lang="en-US" dirty="0" smtClean="0"/>
          </a:p>
          <a:p>
            <a:r>
              <a:rPr lang="en-US" dirty="0" smtClean="0"/>
              <a:t>Still has room for improvement:</a:t>
            </a:r>
          </a:p>
          <a:p>
            <a:pPr lvl="1"/>
            <a:r>
              <a:rPr lang="en-US" dirty="0" smtClean="0"/>
              <a:t>Scaling computation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Bypass intractable marginalization</a:t>
            </a:r>
          </a:p>
          <a:p>
            <a:pPr lvl="1"/>
            <a:r>
              <a:rPr lang="en-US" dirty="0" smtClean="0"/>
              <a:t>More disentangled abstractions</a:t>
            </a:r>
          </a:p>
          <a:p>
            <a:pPr lvl="1"/>
            <a:r>
              <a:rPr lang="en-US" dirty="0" smtClean="0"/>
              <a:t>Reasoning from incrementally added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Motivations for Deep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Insufficient depth can hurt</a:t>
            </a:r>
          </a:p>
          <a:p>
            <a:pPr lvl="1"/>
            <a:r>
              <a:rPr lang="en-US" dirty="0" smtClean="0"/>
              <a:t>With shallow architecture (SVM, NB, KNN, etc.), </a:t>
            </a:r>
            <a:r>
              <a:rPr lang="en-US" dirty="0"/>
              <a:t>the required number of nodes in the graph (i.e. computations, and also number of parameters, when we try to learn the function) may grow very large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 functions </a:t>
            </a:r>
            <a:r>
              <a:rPr lang="en-US" dirty="0"/>
              <a:t>that can be represented efficiently with a deep architecture cannot be represented efficiently with a shallow </a:t>
            </a:r>
            <a:r>
              <a:rPr lang="en-US" dirty="0" smtClean="0"/>
              <a:t>one.</a:t>
            </a:r>
          </a:p>
          <a:p>
            <a:r>
              <a:rPr lang="en-US" dirty="0" smtClean="0"/>
              <a:t>The brain has a deep architecture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visual cortex </a:t>
            </a:r>
            <a:r>
              <a:rPr lang="en-US" dirty="0" smtClean="0"/>
              <a:t>shows </a:t>
            </a:r>
            <a:r>
              <a:rPr lang="en-US" dirty="0"/>
              <a:t>a sequence of areas each of which contains a representation of the input, and signals flow from one to the </a:t>
            </a:r>
            <a:r>
              <a:rPr lang="en-US" dirty="0" smtClean="0"/>
              <a:t>next.</a:t>
            </a:r>
          </a:p>
          <a:p>
            <a:pPr lvl="1"/>
            <a:r>
              <a:rPr lang="en-US" dirty="0"/>
              <a:t>Note that representations in the brain are in between dense distributed and purely local: they are </a:t>
            </a:r>
            <a:r>
              <a:rPr lang="en-US" b="1" dirty="0"/>
              <a:t>sparse</a:t>
            </a:r>
            <a:r>
              <a:rPr lang="en-US" dirty="0"/>
              <a:t>: about 1% of neurons are active simultaneously in the brain.</a:t>
            </a:r>
            <a:endParaRPr lang="en-US" dirty="0" smtClean="0"/>
          </a:p>
          <a:p>
            <a:r>
              <a:rPr lang="en-US" dirty="0" smtClean="0"/>
              <a:t>Cognitive processes seem deep</a:t>
            </a:r>
          </a:p>
          <a:p>
            <a:pPr lvl="1"/>
            <a:r>
              <a:rPr lang="en-US" dirty="0"/>
              <a:t>Humans organize their ideas and concepts hierarchically.</a:t>
            </a:r>
          </a:p>
          <a:p>
            <a:pPr lvl="1"/>
            <a:r>
              <a:rPr lang="en-US" dirty="0"/>
              <a:t>Humans first learn simpler concepts and then compose them to represent more abstract ones.</a:t>
            </a:r>
          </a:p>
          <a:p>
            <a:pPr lvl="1"/>
            <a:r>
              <a:rPr lang="en-US" dirty="0"/>
              <a:t>Engineers break-up solutions into multiple levels of abstraction and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Resources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306407"/>
              </p:ext>
            </p:extLst>
          </p:nvPr>
        </p:nvGraphicFramePr>
        <p:xfrm>
          <a:off x="2152650" y="1825625"/>
          <a:ext cx="7886700" cy="453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961"/>
                <a:gridCol w="798022"/>
                <a:gridCol w="2942705"/>
                <a:gridCol w="30040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Name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Language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Link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Note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Pylearn2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Python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http://deeplearning.net/software/pylearn2/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machine learning library built on </a:t>
                      </a:r>
                      <a:r>
                        <a:rPr lang="en-US" sz="1200" dirty="0" err="1" smtClean="0"/>
                        <a:t>Theano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Theano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Python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3"/>
                        </a:rPr>
                        <a:t>http://deeplearning.net/software/theano/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python deep</a:t>
                      </a:r>
                      <a:r>
                        <a:rPr lang="en-US" sz="1200" baseline="0" dirty="0" smtClean="0"/>
                        <a:t> learning library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Caffe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C++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4"/>
                        </a:rPr>
                        <a:t>http://caffe.berkeleyvision.org/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deep learning framework by Berkeley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Torch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Lua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5"/>
                        </a:rPr>
                        <a:t>http://torch.ch/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 open source machine learning</a:t>
                      </a:r>
                      <a:r>
                        <a:rPr lang="en-US" sz="1200" baseline="0" dirty="0" smtClean="0"/>
                        <a:t> framework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Overfeat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Lua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6"/>
                        </a:rPr>
                        <a:t>http://cilvr.nyu.edu/doku.php?id=code:start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convolutional</a:t>
                      </a:r>
                      <a:r>
                        <a:rPr lang="en-US" sz="1200" baseline="0" dirty="0" smtClean="0"/>
                        <a:t> network image processor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Deeplearning4j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Java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7"/>
                        </a:rPr>
                        <a:t>http://deeplearning4j.org/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commercial grade deep learning library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Word2vec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hlinkClick r:id="rId8"/>
                        </a:rPr>
                        <a:t>https://code.google.com/p/word2vec/</a:t>
                      </a: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Word embedding framework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GloVe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9"/>
                        </a:rPr>
                        <a:t>http://nlp.stanford.edu/projects/glove/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Word embedding framework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Doc2vec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10"/>
                        </a:rPr>
                        <a:t>https://radimrehurek.com/gensim/models/doc2vec.html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Language model for paragraphs</a:t>
                      </a:r>
                      <a:r>
                        <a:rPr lang="en-US" sz="1200" baseline="0" dirty="0" smtClean="0"/>
                        <a:t> and documents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StanfordNLP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Java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hlinkClick r:id="rId11"/>
                        </a:rPr>
                        <a:t>http://nlp.stanford.edu/</a:t>
                      </a:r>
                      <a:r>
                        <a:rPr lang="en-US" sz="1200" b="1" dirty="0" smtClean="0"/>
                        <a:t> 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</a:t>
                      </a:r>
                      <a:r>
                        <a:rPr lang="en-US" sz="1200" b="1" baseline="0" dirty="0" smtClean="0"/>
                        <a:t> deep learning-based NLP package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TensorFlow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Python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hlinkClick r:id="rId12"/>
                        </a:rPr>
                        <a:t>http://www.tensorflow.org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 deep learning based</a:t>
                      </a:r>
                      <a:r>
                        <a:rPr lang="en-US" sz="1200" b="1" baseline="0" dirty="0" smtClean="0"/>
                        <a:t> python library </a:t>
                      </a:r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554163"/>
            <a:ext cx="11353800" cy="516731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Bordes</a:t>
            </a:r>
            <a:r>
              <a:rPr lang="en-US" dirty="0"/>
              <a:t>, A., Chopra, S., &amp; Weston, J. (2014). Question answering with subgraph </a:t>
            </a:r>
            <a:r>
              <a:rPr lang="en-US" dirty="0" err="1"/>
              <a:t>embeddings</a:t>
            </a:r>
            <a:r>
              <a:rPr lang="en-US" dirty="0"/>
              <a:t>. </a:t>
            </a:r>
            <a:r>
              <a:rPr lang="en-US" i="1" dirty="0" err="1"/>
              <a:t>arXiv</a:t>
            </a:r>
            <a:r>
              <a:rPr lang="en-US" i="1" dirty="0"/>
              <a:t> preprint arXiv:1406.3676</a:t>
            </a:r>
            <a:r>
              <a:rPr lang="en-US" dirty="0" smtClean="0"/>
              <a:t>.</a:t>
            </a:r>
          </a:p>
          <a:p>
            <a:r>
              <a:rPr lang="en-US" dirty="0"/>
              <a:t>Graves, A., Mohamed, A. R., &amp; Hinton, G. (2013, May). Speech recognition with deep recurrent neural networks. In </a:t>
            </a:r>
            <a:r>
              <a:rPr lang="en-US" i="1" dirty="0"/>
              <a:t>Acoustics, Speech and Signal Processing (ICASSP), 2013 IEEE International Conference on</a:t>
            </a:r>
            <a:r>
              <a:rPr lang="en-US" dirty="0"/>
              <a:t> (pp. 6645-6649). IEEE</a:t>
            </a:r>
            <a:r>
              <a:rPr lang="en-US" dirty="0" smtClean="0"/>
              <a:t>.</a:t>
            </a:r>
          </a:p>
          <a:p>
            <a:r>
              <a:rPr lang="en-US" dirty="0"/>
              <a:t>Graves, A. (2013). Generating sequences with recurrent neural </a:t>
            </a:r>
            <a:r>
              <a:rPr lang="en-US" dirty="0" err="1"/>
              <a:t>networks.</a:t>
            </a:r>
            <a:r>
              <a:rPr lang="en-US" i="1" dirty="0" err="1"/>
              <a:t>arXiv</a:t>
            </a:r>
            <a:r>
              <a:rPr lang="en-US" i="1" dirty="0"/>
              <a:t> preprint arXiv:1308.0850</a:t>
            </a:r>
            <a:r>
              <a:rPr lang="en-US" dirty="0" smtClean="0"/>
              <a:t>.</a:t>
            </a:r>
          </a:p>
          <a:p>
            <a:r>
              <a:rPr lang="en-US" dirty="0" err="1"/>
              <a:t>Irsoy</a:t>
            </a:r>
            <a:r>
              <a:rPr lang="en-US" dirty="0"/>
              <a:t>, O., &amp; </a:t>
            </a:r>
            <a:r>
              <a:rPr lang="en-US" dirty="0" err="1"/>
              <a:t>Cardie</a:t>
            </a:r>
            <a:r>
              <a:rPr lang="en-US" dirty="0"/>
              <a:t>, C. (2014, October). Opinion Mining with Deep Recurrent Neural Networks. In </a:t>
            </a:r>
            <a:r>
              <a:rPr lang="en-US" i="1" dirty="0"/>
              <a:t>EMNLP</a:t>
            </a:r>
            <a:r>
              <a:rPr lang="en-US" dirty="0"/>
              <a:t> (pp. 720-728</a:t>
            </a:r>
            <a:r>
              <a:rPr lang="en-US" dirty="0" smtClean="0"/>
              <a:t>).</a:t>
            </a:r>
          </a:p>
          <a:p>
            <a:r>
              <a:rPr lang="en-US" dirty="0" err="1"/>
              <a:t>Mikolov</a:t>
            </a:r>
            <a:r>
              <a:rPr lang="en-US" dirty="0"/>
              <a:t>, T., Chen, K., </a:t>
            </a:r>
            <a:r>
              <a:rPr lang="en-US" dirty="0" err="1"/>
              <a:t>Corrado</a:t>
            </a:r>
            <a:r>
              <a:rPr lang="en-US" dirty="0"/>
              <a:t>, G., &amp; Dean, J. (2013). Efficient estimation of word representations in vector space. </a:t>
            </a:r>
            <a:r>
              <a:rPr lang="en-US" i="1" dirty="0" err="1"/>
              <a:t>arXiv</a:t>
            </a:r>
            <a:r>
              <a:rPr lang="en-US" i="1" dirty="0"/>
              <a:t> preprint arXiv:1301.3781</a:t>
            </a:r>
            <a:r>
              <a:rPr lang="en-US" dirty="0" smtClean="0"/>
              <a:t>.</a:t>
            </a:r>
          </a:p>
          <a:p>
            <a:r>
              <a:rPr lang="en-US" dirty="0"/>
              <a:t>Rubenstein, H., &amp; Goodenough, J. B. (1965). Contextual correlates of synonymy. </a:t>
            </a:r>
            <a:r>
              <a:rPr lang="en-US" i="1" dirty="0"/>
              <a:t>Communications of the ACM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(10), 627-633</a:t>
            </a:r>
            <a:r>
              <a:rPr lang="en-US" dirty="0" smtClean="0"/>
              <a:t>.</a:t>
            </a:r>
          </a:p>
          <a:p>
            <a:r>
              <a:rPr lang="en-US" dirty="0" err="1"/>
              <a:t>Socher</a:t>
            </a:r>
            <a:r>
              <a:rPr lang="en-US" dirty="0"/>
              <a:t>, R., </a:t>
            </a:r>
            <a:r>
              <a:rPr lang="en-US" dirty="0" err="1"/>
              <a:t>Perelygin</a:t>
            </a:r>
            <a:r>
              <a:rPr lang="en-US" dirty="0"/>
              <a:t>, A., Wu, J. Y., Chuang, J., Manning, C. D., Ng, A. Y., &amp; Potts, C. (2013, October). Recursive deep models for semantic compositionality over a sentiment treebank. In </a:t>
            </a:r>
            <a:r>
              <a:rPr lang="en-US" i="1" dirty="0"/>
              <a:t>Proceedings of the conference on empirical methods in natural language processing (EMNLP)</a:t>
            </a:r>
            <a:r>
              <a:rPr lang="en-US" dirty="0"/>
              <a:t>(Vol. 1631, p. 1642).</a:t>
            </a:r>
          </a:p>
          <a:p>
            <a:r>
              <a:rPr lang="en-US" dirty="0" err="1"/>
              <a:t>Sutskever</a:t>
            </a:r>
            <a:r>
              <a:rPr lang="en-US" dirty="0"/>
              <a:t>, I., </a:t>
            </a:r>
            <a:r>
              <a:rPr lang="en-US" dirty="0" err="1"/>
              <a:t>Vinyals</a:t>
            </a:r>
            <a:r>
              <a:rPr lang="en-US" dirty="0"/>
              <a:t>, O., &amp; Le, Q. V. (2014). Sequence to sequence learning with neural networks. In </a:t>
            </a:r>
            <a:r>
              <a:rPr lang="en-US" i="1" dirty="0"/>
              <a:t>Advances in neural information processing systems</a:t>
            </a:r>
            <a:r>
              <a:rPr lang="en-US" dirty="0"/>
              <a:t> (pp. 3104-3112</a:t>
            </a:r>
            <a:r>
              <a:rPr lang="en-US" dirty="0" smtClean="0"/>
              <a:t>).</a:t>
            </a:r>
          </a:p>
          <a:p>
            <a:r>
              <a:rPr lang="en-US" dirty="0"/>
              <a:t>Tai, K. S., </a:t>
            </a:r>
            <a:r>
              <a:rPr lang="en-US" dirty="0" err="1"/>
              <a:t>Socher</a:t>
            </a:r>
            <a:r>
              <a:rPr lang="en-US" dirty="0"/>
              <a:t>, R., &amp; Manning, C. D. (2015). Improved semantic representations from tree-structured long short-term memory networks. </a:t>
            </a:r>
            <a:r>
              <a:rPr lang="en-US" i="1" dirty="0" err="1"/>
              <a:t>arXiv</a:t>
            </a:r>
            <a:r>
              <a:rPr lang="en-US" i="1" dirty="0"/>
              <a:t> preprint arXiv:1503.00075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Learning = Learning Hierarchical Representations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69" y="1630363"/>
            <a:ext cx="8761412" cy="5227637"/>
          </a:xfrm>
        </p:spPr>
      </p:pic>
    </p:spTree>
    <p:extLst>
      <p:ext uri="{BB962C8B-B14F-4D97-AF65-F5344CB8AC3E}">
        <p14:creationId xmlns:p14="http://schemas.microsoft.com/office/powerpoint/2010/main" val="2072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10702</TotalTime>
  <Words>5470</Words>
  <Application>Microsoft Office PowerPoint</Application>
  <PresentationFormat>Widescreen</PresentationFormat>
  <Paragraphs>1041</Paragraphs>
  <Slides>81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SimSun</vt:lpstr>
      <vt:lpstr>SimSun</vt:lpstr>
      <vt:lpstr>Arial</vt:lpstr>
      <vt:lpstr>Calibri</vt:lpstr>
      <vt:lpstr>Calibri Light</vt:lpstr>
      <vt:lpstr>Cambria Math</vt:lpstr>
      <vt:lpstr>CMS</vt:lpstr>
      <vt:lpstr>MathJax_Math-italic</vt:lpstr>
      <vt:lpstr>Times New Roman</vt:lpstr>
      <vt:lpstr>Office Theme</vt:lpstr>
      <vt:lpstr>Deep Learning: An Overview</vt:lpstr>
      <vt:lpstr>Acknowledgements</vt:lpstr>
      <vt:lpstr>Outline</vt:lpstr>
      <vt:lpstr>Outline</vt:lpstr>
      <vt:lpstr>PowerPoint Presentation</vt:lpstr>
      <vt:lpstr>PowerPoint Presentation</vt:lpstr>
      <vt:lpstr>Deep Learning Today</vt:lpstr>
      <vt:lpstr>Motivations for Deep Architectures</vt:lpstr>
      <vt:lpstr>Deep Learning = Learning Hierarchical Representations</vt:lpstr>
      <vt:lpstr>Learning Representations: a challenge for ML, CV, AI, Neuroscience, Cognitive Science...</vt:lpstr>
      <vt:lpstr>Outline</vt:lpstr>
      <vt:lpstr>Neural Network: A Neuron</vt:lpstr>
      <vt:lpstr>Feed forward/Backpropagation Neural Network</vt:lpstr>
      <vt:lpstr>Limitations of Neural Networks</vt:lpstr>
      <vt:lpstr>Outline</vt:lpstr>
      <vt:lpstr>Deep Learning</vt:lpstr>
      <vt:lpstr>Deep Belief Networks</vt:lpstr>
      <vt:lpstr>Restricted Boltzmann Machine</vt:lpstr>
      <vt:lpstr>Contrastive Divergence (CD)</vt:lpstr>
      <vt:lpstr>Contrastive Divergence (CD)</vt:lpstr>
      <vt:lpstr>The CD procedure</vt:lpstr>
      <vt:lpstr>Deep Belief Network Architecture</vt:lpstr>
      <vt:lpstr>DBN Example: Hand-written Digit Recognition</vt:lpstr>
      <vt:lpstr>DBN Example: Hand-written Digit Recognition</vt:lpstr>
      <vt:lpstr>DBN Example: Hand-written Digit Recognition</vt:lpstr>
      <vt:lpstr>DBN Example: Hand-written Digit Recognition</vt:lpstr>
      <vt:lpstr>Auto Encoders</vt:lpstr>
      <vt:lpstr>De-noising Auto Encoders</vt:lpstr>
      <vt:lpstr>De-noising Auto Encoders Procedure</vt:lpstr>
      <vt:lpstr>Stacked De-noising Auto Encoder Architecture</vt:lpstr>
      <vt:lpstr>Example: Information Retrieval</vt:lpstr>
      <vt:lpstr>Example: Information Retrieval</vt:lpstr>
      <vt:lpstr>Example: Information Retrieval</vt:lpstr>
      <vt:lpstr>Example: Information Retrieval</vt:lpstr>
      <vt:lpstr>Convolutional Neural Network (CNN)</vt:lpstr>
      <vt:lpstr>The Mammalian Visual Cortex Inspires CNN</vt:lpstr>
      <vt:lpstr>CNN Architecture</vt:lpstr>
      <vt:lpstr>Building-blocks for CNN’s</vt:lpstr>
      <vt:lpstr>CNN Architecture: Convolutional Layer</vt:lpstr>
      <vt:lpstr>CNN Convolutional Layer: Local Connectivity</vt:lpstr>
      <vt:lpstr>CNN Convolutional Layer: Shared Weights</vt:lpstr>
      <vt:lpstr>CNN Architecture: Non-linear Layer</vt:lpstr>
      <vt:lpstr>CNN Architecture: Pooling Layer</vt:lpstr>
      <vt:lpstr>Building-blocks for CNN’s</vt:lpstr>
      <vt:lpstr>Full CNN</vt:lpstr>
      <vt:lpstr>Outline</vt:lpstr>
      <vt:lpstr>Deep Learning for Text Mining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Recursive Neural Networks</vt:lpstr>
      <vt:lpstr>Recursive Neural Networks</vt:lpstr>
      <vt:lpstr>Recursive Neural Network Illustration (Animation)</vt:lpstr>
      <vt:lpstr>Recursive Neural Network Illustration (Animation)</vt:lpstr>
      <vt:lpstr>Recursive Neural Network Illustration (Animation)</vt:lpstr>
      <vt:lpstr>Recursive Neural Networks</vt:lpstr>
      <vt:lpstr>Recursive Neural Networks</vt:lpstr>
      <vt:lpstr>Vector Representation of Words</vt:lpstr>
      <vt:lpstr>Word2vec –Vector Representation of Words (Mikolov et al. 2013)</vt:lpstr>
      <vt:lpstr>Word2vec –Vector Representation of Words (Mikolov et al. 2013)</vt:lpstr>
      <vt:lpstr>Word2vec –Vector Representation of Words (Mikolov et al. 2013)</vt:lpstr>
      <vt:lpstr>Word2vec –Vector Representation of Words (Mikolov et al. 2013)</vt:lpstr>
      <vt:lpstr>Running Word2Vec</vt:lpstr>
      <vt:lpstr>Word2Vec Example</vt:lpstr>
      <vt:lpstr>Word2Vec Example</vt:lpstr>
      <vt:lpstr>Word2Vec Example</vt:lpstr>
      <vt:lpstr>Word2Vec Example</vt:lpstr>
      <vt:lpstr>Word2Vec Example</vt:lpstr>
      <vt:lpstr>Word2Vec Example</vt:lpstr>
      <vt:lpstr>Word2Vec Example</vt:lpstr>
      <vt:lpstr>Recursive Neural Network Example – Identifying Key Carding Sellers</vt:lpstr>
      <vt:lpstr>Recursive Neural Network Example – Identifying Key Carding Sellers</vt:lpstr>
      <vt:lpstr>Recursive Neural Network Example – Identifying Key Carding Sellers</vt:lpstr>
      <vt:lpstr>Recursive Neural Network Example – Identifying Key Carding Sellers</vt:lpstr>
      <vt:lpstr>Recursive Neural Network Example – Identifying Key Carding Sellers</vt:lpstr>
      <vt:lpstr>Outline</vt:lpstr>
      <vt:lpstr>Conclusion</vt:lpstr>
      <vt:lpstr>Deep Learning Resources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</dc:title>
  <dc:creator>Li, Weifeng - (weifengli)</dc:creator>
  <cp:lastModifiedBy>Hsinchun Chen</cp:lastModifiedBy>
  <cp:revision>910</cp:revision>
  <cp:lastPrinted>2016-04-12T22:27:26Z</cp:lastPrinted>
  <dcterms:created xsi:type="dcterms:W3CDTF">2015-12-02T00:39:03Z</dcterms:created>
  <dcterms:modified xsi:type="dcterms:W3CDTF">2016-04-13T16:31:39Z</dcterms:modified>
</cp:coreProperties>
</file>