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64" r:id="rId2"/>
    <p:sldId id="265" r:id="rId3"/>
    <p:sldId id="268" r:id="rId4"/>
    <p:sldId id="267" r:id="rId5"/>
    <p:sldId id="270" r:id="rId6"/>
    <p:sldId id="269" r:id="rId7"/>
    <p:sldId id="272" r:id="rId8"/>
    <p:sldId id="275" r:id="rId9"/>
    <p:sldId id="277" r:id="rId10"/>
    <p:sldId id="281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4" r:id="rId19"/>
    <p:sldId id="295" r:id="rId20"/>
    <p:sldId id="296" r:id="rId21"/>
    <p:sldId id="297" r:id="rId22"/>
    <p:sldId id="283" r:id="rId23"/>
    <p:sldId id="298" r:id="rId24"/>
    <p:sldId id="299" r:id="rId25"/>
    <p:sldId id="300" r:id="rId26"/>
    <p:sldId id="301" r:id="rId27"/>
    <p:sldId id="302" r:id="rId28"/>
    <p:sldId id="280" r:id="rId29"/>
    <p:sldId id="276" r:id="rId30"/>
    <p:sldId id="303" r:id="rId31"/>
    <p:sldId id="307" r:id="rId32"/>
    <p:sldId id="306" r:id="rId33"/>
    <p:sldId id="305" r:id="rId34"/>
    <p:sldId id="308" r:id="rId35"/>
    <p:sldId id="309" r:id="rId36"/>
    <p:sldId id="310" r:id="rId37"/>
    <p:sldId id="311" r:id="rId38"/>
    <p:sldId id="345" r:id="rId39"/>
    <p:sldId id="312" r:id="rId40"/>
    <p:sldId id="313" r:id="rId41"/>
    <p:sldId id="315" r:id="rId42"/>
    <p:sldId id="316" r:id="rId43"/>
    <p:sldId id="318" r:id="rId44"/>
    <p:sldId id="322" r:id="rId45"/>
    <p:sldId id="326" r:id="rId46"/>
    <p:sldId id="325" r:id="rId47"/>
    <p:sldId id="324" r:id="rId48"/>
    <p:sldId id="328" r:id="rId49"/>
    <p:sldId id="329" r:id="rId50"/>
    <p:sldId id="331" r:id="rId51"/>
    <p:sldId id="330" r:id="rId52"/>
    <p:sldId id="332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2" r:id="rId61"/>
    <p:sldId id="343" r:id="rId62"/>
    <p:sldId id="344" r:id="rId63"/>
    <p:sldId id="341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0033CC"/>
    <a:srgbClr val="FF3300"/>
    <a:srgbClr val="993300"/>
    <a:srgbClr val="00CC00"/>
    <a:srgbClr val="CC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94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1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1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C87E5B-7363-4F55-820E-6D098BF8E4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34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8E90B2-6B41-4B7E-AC5A-9030A5AF6E5F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276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2AFDE6-197F-4153-8ACA-086933514A10}" type="slidenum">
              <a:rPr lang="en-US" altLang="en-US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72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230187-87B9-44BC-B89F-2E51E69AB7F1}" type="slidenum">
              <a:rPr lang="en-US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74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C62406-BDE8-4638-895D-66A3B097B08A}" type="slidenum">
              <a:rPr lang="en-US" altLang="en-US"/>
              <a:pPr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2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42214A-5CF5-45F9-A635-13D7B4BD1C3B}" type="slidenum">
              <a:rPr lang="en-US" altLang="en-US"/>
              <a:pPr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54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61A44A-F0C1-4E8B-BD9A-A1188882DDE9}" type="slidenum">
              <a:rPr lang="en-US" altLang="en-US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16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ECD5CC-5C85-4080-BC54-EAA601289DF6}" type="slidenum">
              <a:rPr lang="en-US" altLang="en-US"/>
              <a:pPr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91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C48BA9-5001-4710-B269-5AE51EBF6E07}" type="slidenum">
              <a:rPr lang="en-US" altLang="en-US"/>
              <a:pPr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26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0009A-4A37-4677-8529-0DD07AB88861}" type="slidenum">
              <a:rPr lang="en-US" altLang="en-US"/>
              <a:pPr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193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FCC434-2A63-49AF-9EDE-FEB424F0E2A7}" type="slidenum">
              <a:rPr lang="en-US" altLang="en-US"/>
              <a:pPr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48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2AD02-986C-449A-BAF6-0EF733B596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07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C9234-36E4-42FB-915E-45556FC80C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018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3F3A4-14BF-4D95-A8C4-54D3B3B25C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498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7F46D-C5ED-490D-BB88-BD0C9A9B3D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7091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CA754-624D-4E60-81C5-7D9DB5855C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783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FA379-FEB2-4AE4-9AF1-5C913BC677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8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F4EE9-F228-4A61-8FE6-1AD2B1294A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866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A80D0-1DC9-4169-BB00-BAD5F4D5B2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390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384F7-B132-4847-A7A2-4F5E2B5568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47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0FF6E-7B02-4572-AF90-67C092FC97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478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D6AB2-0BE8-4509-972E-7B6BDCD5EF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43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C7142-B1EB-4417-9996-D8847D1E64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988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6A47B-77DA-4CA5-810A-24CBAA95C3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455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92825"/>
            <a:ext cx="9144000" cy="6127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David Corne, and Nick Taylor,  Heriot-Watt University  -  dwcorne@gmail.com</a:t>
            </a:r>
          </a:p>
          <a:p>
            <a:pPr>
              <a:defRPr/>
            </a:pPr>
            <a:r>
              <a:rPr lang="en-GB"/>
              <a:t>These slides and related resources:   </a:t>
            </a:r>
            <a:r>
              <a:rPr lang="en-GB">
                <a:solidFill>
                  <a:schemeClr val="accent2"/>
                </a:solidFill>
              </a:rPr>
              <a:t>http://www.macs.hw.ac.uk/~dwcorne/Teaching/dmml.html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91861A-6F9C-47F2-ACB3-994E9C4DF5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76275" y="280988"/>
            <a:ext cx="7772400" cy="1470025"/>
          </a:xfrm>
        </p:spPr>
        <p:txBody>
          <a:bodyPr/>
          <a:lstStyle/>
          <a:p>
            <a:r>
              <a:rPr lang="en-GB" altLang="en-US" smtClean="0"/>
              <a:t>an introduction to:</a:t>
            </a:r>
            <a:br>
              <a:rPr lang="en-GB" altLang="en-US" smtClean="0"/>
            </a:br>
            <a:r>
              <a:rPr lang="en-GB" altLang="en-US" smtClean="0"/>
              <a:t> Deep Learning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431925" y="3052763"/>
            <a:ext cx="6400800" cy="1752600"/>
          </a:xfrm>
        </p:spPr>
        <p:txBody>
          <a:bodyPr/>
          <a:lstStyle/>
          <a:p>
            <a:r>
              <a:rPr lang="en-GB" altLang="en-US" sz="2800" i="1" smtClean="0"/>
              <a:t>aka or related to</a:t>
            </a:r>
          </a:p>
          <a:p>
            <a:r>
              <a:rPr lang="en-GB" altLang="en-US" i="1" smtClean="0"/>
              <a:t>Deep Neural Networks</a:t>
            </a:r>
          </a:p>
          <a:p>
            <a:r>
              <a:rPr lang="en-GB" altLang="en-US" i="1" smtClean="0"/>
              <a:t>Deep Structural Learning</a:t>
            </a:r>
          </a:p>
          <a:p>
            <a:r>
              <a:rPr lang="en-GB" altLang="en-US" i="1" smtClean="0"/>
              <a:t>Deep Belief Networks</a:t>
            </a:r>
          </a:p>
          <a:p>
            <a:r>
              <a:rPr lang="en-GB" altLang="en-US" i="1" smtClean="0"/>
              <a:t>etc,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i="1" dirty="0" smtClean="0">
                <a:solidFill>
                  <a:schemeClr val="accent2">
                    <a:lumMod val="75000"/>
                  </a:schemeClr>
                </a:solidFill>
              </a:rPr>
              <a:t>A  dataset</a:t>
            </a:r>
          </a:p>
          <a:p>
            <a:pPr eaLnBrk="1" hangingPunct="1">
              <a:defRPr/>
            </a:pPr>
            <a:r>
              <a:rPr lang="en-GB" altLang="en-US" b="1" i="1" dirty="0" smtClean="0"/>
              <a:t>Fields               class</a:t>
            </a:r>
          </a:p>
          <a:p>
            <a:pPr eaLnBrk="1" hangingPunct="1">
              <a:defRPr/>
            </a:pPr>
            <a:r>
              <a:rPr lang="en-GB" altLang="en-US" dirty="0" smtClean="0"/>
              <a:t>1.4  2.7   1.9         0</a:t>
            </a:r>
          </a:p>
          <a:p>
            <a:pPr eaLnBrk="1" hangingPunct="1">
              <a:defRPr/>
            </a:pPr>
            <a:r>
              <a:rPr lang="en-GB" altLang="en-US" dirty="0" smtClean="0"/>
              <a:t>3.8  3.4   3.2         0</a:t>
            </a:r>
          </a:p>
          <a:p>
            <a:pPr eaLnBrk="1" hangingPunct="1">
              <a:defRPr/>
            </a:pPr>
            <a:r>
              <a:rPr lang="en-GB" altLang="en-US" dirty="0" smtClean="0"/>
              <a:t>6.4  2.8   1.7         1</a:t>
            </a:r>
          </a:p>
          <a:p>
            <a:pPr eaLnBrk="1" hangingPunct="1">
              <a:defRPr/>
            </a:pPr>
            <a:r>
              <a:rPr lang="en-GB" altLang="en-US" dirty="0" smtClean="0"/>
              <a:t>4.1  0.1   0.2         0</a:t>
            </a:r>
          </a:p>
          <a:p>
            <a:pPr eaLnBrk="1" hangingPunct="1">
              <a:defRPr/>
            </a:pPr>
            <a:r>
              <a:rPr lang="en-GB" altLang="en-US" dirty="0" err="1" smtClean="0"/>
              <a:t>etc</a:t>
            </a:r>
            <a:r>
              <a:rPr lang="en-GB" altLang="en-US" dirty="0" smtClean="0"/>
              <a:t> 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Training the neural network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Fields             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1.4  2.7   1.9         0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3.8  3.4   3.2         0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6.4  2.8   1.7         1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4.1  0.1   0.2         0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etc 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Training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Fields             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1.4  2.7   1.9         0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3.8  3.4   3.2         0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6.4  2.8   1.7         1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4.1  0.1   0.2         0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etc …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Initialise with random weights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Training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Fields             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3.8  3.4   3.2         0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6.4  2.8   1.7         1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4.1  0.1   0.2         0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etc …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Training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Fields             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3.8  3.4   3.2         0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6.4  2.8   1.7         1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4.1  0.1   0.2         0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etc …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Training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Fields             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3.8  3.4   3.2         0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6.4  2.8   1.7         1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4.1  0.1   0.2         0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etc …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Training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Fields             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3.8  3.4   3.2         0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6.4  2.8   1.7         1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4.1  0.1   0.2         0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etc …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17415" name="Picture 4" descr="File:Hamm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File:Hamm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Training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Fields             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1.4  2.7   1.9         0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3.8  3.4   3.2         0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accent2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4.1  0.1   0.2         0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etc …</a:t>
            </a: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Training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Fields             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1.4  2.7   1.9         0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3.8  3.4   3.2         0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accent2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4.1  0.1   0.2         0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etc …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Training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Fields             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1.4  2.7   1.9         0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3.8  3.4   3.2         0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accent2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4.1  0.1   0.2         0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etc …</a:t>
            </a: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173038"/>
            <a:ext cx="7772400" cy="1143000"/>
          </a:xfrm>
        </p:spPr>
        <p:txBody>
          <a:bodyPr/>
          <a:lstStyle/>
          <a:p>
            <a:pPr algn="l"/>
            <a:r>
              <a:rPr lang="en-GB" altLang="en-US" sz="2800" smtClean="0"/>
              <a:t>DL is providing breakthrough results in speech recognition and image classification …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0963" y="1219200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1200" b="1" smtClean="0"/>
              <a:t>From this Hinton et al 2012 paper:</a:t>
            </a:r>
          </a:p>
          <a:p>
            <a:pPr marL="0" indent="0">
              <a:buFontTx/>
              <a:buNone/>
            </a:pPr>
            <a:r>
              <a:rPr lang="en-GB" altLang="en-US" sz="1200" b="1" smtClean="0"/>
              <a:t>http://static.googleusercontent.com/media/research.google.com/en//pubs/archive/38131.pdf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92300"/>
            <a:ext cx="40449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892300"/>
            <a:ext cx="487203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80963" y="4660900"/>
            <a:ext cx="427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go here:  http://yann.lecun.com/exdb/mnist/</a:t>
            </a:r>
          </a:p>
        </p:txBody>
      </p:sp>
      <p:sp>
        <p:nvSpPr>
          <p:cNvPr id="6" name="Rectangle 5"/>
          <p:cNvSpPr/>
          <p:nvPr/>
        </p:nvSpPr>
        <p:spPr>
          <a:xfrm>
            <a:off x="80963" y="1219200"/>
            <a:ext cx="9063037" cy="2835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287838"/>
            <a:ext cx="9144000" cy="2392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300038" y="5030788"/>
            <a:ext cx="515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From here: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 http://people.idsia.ch/~juergen/cvpr2012.pdf</a:t>
            </a:r>
          </a:p>
        </p:txBody>
      </p:sp>
      <p:pic>
        <p:nvPicPr>
          <p:cNvPr id="30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4446588"/>
            <a:ext cx="42433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3200" y="3017838"/>
            <a:ext cx="3971925" cy="5984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308725" y="1892300"/>
            <a:ext cx="620713" cy="18383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6772275" y="4565650"/>
            <a:ext cx="619125" cy="18383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7737475" y="4595813"/>
            <a:ext cx="619125" cy="18383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Training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Fields             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1.4  2.7   1.9         0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3.8  3.4   3.2         0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accent2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4.1  0.1   0.2         0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etc …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21511" name="Picture 4" descr="File:Hamm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File:Hamm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6220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Training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Fields             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1.4  2.7   1.9         0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3.8  3.4   3.2         0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accent2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4.1  0.1   0.2         0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etc …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22535" name="Picture 4" descr="File:Hamm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52775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File:Hamm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36863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275" y="4816475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Times New Roman" charset="0"/>
                <a:cs typeface="Arial" charset="0"/>
              </a:rPr>
              <a:t>Repeat this thousands, maybe millions of times – each time</a:t>
            </a:r>
          </a:p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Times New Roman" charset="0"/>
                <a:cs typeface="Arial" charset="0"/>
              </a:rPr>
              <a:t>taking a random training instance, and making slight </a:t>
            </a:r>
          </a:p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Times New Roman" charset="0"/>
                <a:cs typeface="Arial" charset="0"/>
              </a:rPr>
              <a:t>weight adjustments</a:t>
            </a:r>
          </a:p>
          <a:p>
            <a:pPr>
              <a:defRPr/>
            </a:pPr>
            <a:r>
              <a:rPr lang="en-GB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charset="0"/>
                <a:cs typeface="Arial" charset="0"/>
              </a:rPr>
              <a:t>  </a:t>
            </a:r>
            <a:r>
              <a:rPr lang="en-GB" b="1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charset="0"/>
                <a:cs typeface="Arial" charset="0"/>
              </a:rPr>
              <a:t>Algorithms for weight adjustment are designed to make</a:t>
            </a:r>
          </a:p>
          <a:p>
            <a:pPr>
              <a:defRPr/>
            </a:pPr>
            <a:r>
              <a:rPr lang="en-GB" b="1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charset="0"/>
                <a:cs typeface="Arial" charset="0"/>
              </a:rPr>
              <a:t>changes that will reduce the error</a:t>
            </a:r>
            <a:endParaRPr lang="en-GB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 smtClean="0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Initial random weights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 smtClean="0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6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 smtClean="0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0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 smtClean="0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4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 smtClean="0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 smtClean="0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2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Eventually 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r>
              <a:rPr lang="en-GB" altLang="en-US" smtClean="0"/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74800"/>
            <a:ext cx="8183562" cy="4521200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w</a:t>
            </a:r>
            <a:r>
              <a:rPr lang="en-GB" sz="2400" dirty="0" smtClean="0"/>
              <a:t>eight-learning algorithms fo</a:t>
            </a:r>
            <a:r>
              <a:rPr lang="en-GB" sz="2400" dirty="0"/>
              <a:t>r</a:t>
            </a:r>
            <a:r>
              <a:rPr lang="en-GB" sz="2400" dirty="0" smtClean="0"/>
              <a:t> NNs are dumb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they work by making thousands and thousands of tiny adjustments, each making the network do better at the most recent pattern, but perhaps a little worse on many others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/>
              <a:t>b</a:t>
            </a:r>
            <a:r>
              <a:rPr lang="en-GB" sz="2400" dirty="0" smtClean="0"/>
              <a:t>ut, by dumb luck, eventually this tends to be good enough to</a:t>
            </a:r>
            <a:endParaRPr lang="en-GB" sz="2400" dirty="0"/>
          </a:p>
          <a:p>
            <a:pPr marL="0" indent="0">
              <a:buFontTx/>
              <a:buNone/>
              <a:defRPr/>
            </a:pPr>
            <a:r>
              <a:rPr lang="en-GB" sz="2400" dirty="0"/>
              <a:t> </a:t>
            </a:r>
            <a:r>
              <a:rPr lang="en-GB" sz="2400" dirty="0" smtClean="0"/>
              <a:t>   learn effective classifiers for many real applications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08038" y="396875"/>
            <a:ext cx="7772400" cy="1143000"/>
          </a:xfrm>
        </p:spPr>
        <p:txBody>
          <a:bodyPr/>
          <a:lstStyle/>
          <a:p>
            <a:pPr algn="l"/>
            <a:r>
              <a:rPr lang="en-GB" altLang="en-US" smtClean="0"/>
              <a:t>Some other points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z="2800" b="1" smtClean="0"/>
              <a:t>Detail </a:t>
            </a:r>
            <a:r>
              <a:rPr lang="en-GB" altLang="en-US" sz="2800" smtClean="0"/>
              <a:t>of a standard NN weight learning algorithm </a:t>
            </a:r>
            <a:r>
              <a:rPr lang="en-GB" altLang="en-US" sz="2800" b="1" smtClean="0"/>
              <a:t>– later </a:t>
            </a:r>
          </a:p>
          <a:p>
            <a:pPr marL="0" indent="0">
              <a:buFontTx/>
              <a:buNone/>
            </a:pPr>
            <a:endParaRPr lang="en-GB" altLang="en-US" sz="2800" smtClean="0"/>
          </a:p>
          <a:p>
            <a:pPr marL="0" indent="0">
              <a:buFontTx/>
              <a:buNone/>
            </a:pPr>
            <a:r>
              <a:rPr lang="en-GB" altLang="en-US" sz="2800" smtClean="0"/>
              <a:t>If </a:t>
            </a:r>
            <a:r>
              <a:rPr lang="en-GB" altLang="en-US" sz="2800" i="1" smtClean="0"/>
              <a:t>f</a:t>
            </a:r>
            <a:r>
              <a:rPr lang="en-GB" altLang="en-US" sz="2800" smtClean="0"/>
              <a:t>(</a:t>
            </a:r>
            <a:r>
              <a:rPr lang="en-GB" altLang="en-US" sz="2800" i="1" smtClean="0"/>
              <a:t>x</a:t>
            </a:r>
            <a:r>
              <a:rPr lang="en-GB" altLang="en-US" sz="2800" smtClean="0"/>
              <a:t>) is non-linear, a network with 1 hidden layer can, in theory, learn perfectly any classification problem. A set of weights exists that can produce the targets from the inputs. The problem is finding them. </a:t>
            </a:r>
          </a:p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r>
              <a:rPr lang="en-GB" altLang="en-US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 smtClean="0"/>
              <a:t>So, 1. </a:t>
            </a:r>
            <a:r>
              <a:rPr lang="en-GB" altLang="en-US" sz="2800" b="1" smtClean="0"/>
              <a:t>what exactly is deep learning</a:t>
            </a:r>
            <a:r>
              <a:rPr lang="en-GB" altLang="en-US" sz="2800" smtClean="0"/>
              <a:t> ? </a:t>
            </a:r>
          </a:p>
          <a:p>
            <a:pPr marL="0" indent="0">
              <a:buFontTx/>
              <a:buNone/>
            </a:pPr>
            <a:endParaRPr lang="en-GB" altLang="en-US" sz="2800" smtClean="0"/>
          </a:p>
          <a:p>
            <a:pPr marL="0" indent="0">
              <a:buFontTx/>
              <a:buNone/>
            </a:pPr>
            <a:r>
              <a:rPr lang="en-GB" altLang="en-US" sz="2800" smtClean="0"/>
              <a:t>And, 2. </a:t>
            </a:r>
            <a:r>
              <a:rPr lang="en-GB" altLang="en-US" sz="2800" b="1" smtClean="0"/>
              <a:t>why is it generally better </a:t>
            </a:r>
            <a:r>
              <a:rPr lang="en-GB" altLang="en-US" sz="2800" smtClean="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en-US" sz="2800" smtClean="0"/>
          </a:p>
          <a:p>
            <a:pPr marL="0" indent="0">
              <a:buFontTx/>
              <a:buNone/>
            </a:pPr>
            <a:r>
              <a:rPr lang="en-GB" altLang="en-US" sz="2800" b="1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22275" y="152400"/>
            <a:ext cx="7772400" cy="1143000"/>
          </a:xfrm>
        </p:spPr>
        <p:txBody>
          <a:bodyPr/>
          <a:lstStyle/>
          <a:p>
            <a:pPr algn="l"/>
            <a:r>
              <a:rPr lang="en-GB" altLang="en-US" smtClean="0"/>
              <a:t>Some other ‘by the way’ points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7772400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400" smtClean="0"/>
              <a:t>If </a:t>
            </a:r>
            <a:r>
              <a:rPr lang="en-GB" altLang="en-US" sz="2400" i="1" smtClean="0"/>
              <a:t>f</a:t>
            </a:r>
            <a:r>
              <a:rPr lang="en-GB" altLang="en-US" sz="2400" smtClean="0"/>
              <a:t>(</a:t>
            </a:r>
            <a:r>
              <a:rPr lang="en-GB" altLang="en-US" sz="2400" i="1" smtClean="0"/>
              <a:t>x</a:t>
            </a:r>
            <a:r>
              <a:rPr lang="en-GB" altLang="en-US" sz="2400" smtClean="0"/>
              <a:t>) is linear, the NN can </a:t>
            </a:r>
            <a:r>
              <a:rPr lang="en-GB" altLang="en-US" sz="2400" b="1" smtClean="0"/>
              <a:t>only</a:t>
            </a:r>
            <a:r>
              <a:rPr lang="en-GB" altLang="en-US" sz="2400" smtClean="0"/>
              <a:t> draw straight  decision boundaries (even if there are many layers of units)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535238"/>
            <a:ext cx="4219575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554163" y="3789363"/>
            <a:ext cx="6858000" cy="884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22275" y="152400"/>
            <a:ext cx="7772400" cy="1143000"/>
          </a:xfrm>
        </p:spPr>
        <p:txBody>
          <a:bodyPr/>
          <a:lstStyle/>
          <a:p>
            <a:pPr algn="l"/>
            <a:r>
              <a:rPr lang="en-GB" altLang="en-US" smtClean="0"/>
              <a:t>Some other ‘by the way’ points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7772400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400" smtClean="0"/>
              <a:t>NNs use nonlinear </a:t>
            </a:r>
            <a:r>
              <a:rPr lang="en-GB" altLang="en-US" sz="2400" i="1" smtClean="0"/>
              <a:t>f</a:t>
            </a:r>
            <a:r>
              <a:rPr lang="en-GB" altLang="en-US" sz="2400" smtClean="0"/>
              <a:t>(x) so they</a:t>
            </a:r>
          </a:p>
          <a:p>
            <a:pPr marL="0" indent="0">
              <a:buFontTx/>
              <a:buNone/>
            </a:pPr>
            <a:r>
              <a:rPr lang="en-GB" altLang="en-US" sz="2400" smtClean="0"/>
              <a:t>can draw complex boundaries,</a:t>
            </a:r>
          </a:p>
          <a:p>
            <a:pPr marL="0" indent="0">
              <a:buFontTx/>
              <a:buNone/>
            </a:pPr>
            <a:r>
              <a:rPr lang="en-GB" altLang="en-US" sz="2400" smtClean="0"/>
              <a:t>but keep the data unchanged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86075"/>
            <a:ext cx="400526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44475" y="3068638"/>
            <a:ext cx="4291013" cy="2001837"/>
          </a:xfrm>
          <a:custGeom>
            <a:avLst/>
            <a:gdLst>
              <a:gd name="connsiteX0" fmla="*/ 0 w 4291013"/>
              <a:gd name="connsiteY0" fmla="*/ 1209040 h 2001520"/>
              <a:gd name="connsiteX1" fmla="*/ 81280 w 4291013"/>
              <a:gd name="connsiteY1" fmla="*/ 1198880 h 2001520"/>
              <a:gd name="connsiteX2" fmla="*/ 101600 w 4291013"/>
              <a:gd name="connsiteY2" fmla="*/ 1259840 h 2001520"/>
              <a:gd name="connsiteX3" fmla="*/ 457200 w 4291013"/>
              <a:gd name="connsiteY3" fmla="*/ 1280160 h 2001520"/>
              <a:gd name="connsiteX4" fmla="*/ 518160 w 4291013"/>
              <a:gd name="connsiteY4" fmla="*/ 1290320 h 2001520"/>
              <a:gd name="connsiteX5" fmla="*/ 568960 w 4291013"/>
              <a:gd name="connsiteY5" fmla="*/ 1310640 h 2001520"/>
              <a:gd name="connsiteX6" fmla="*/ 741680 w 4291013"/>
              <a:gd name="connsiteY6" fmla="*/ 1402080 h 2001520"/>
              <a:gd name="connsiteX7" fmla="*/ 812800 w 4291013"/>
              <a:gd name="connsiteY7" fmla="*/ 1473200 h 2001520"/>
              <a:gd name="connsiteX8" fmla="*/ 894080 w 4291013"/>
              <a:gd name="connsiteY8" fmla="*/ 1524000 h 2001520"/>
              <a:gd name="connsiteX9" fmla="*/ 955040 w 4291013"/>
              <a:gd name="connsiteY9" fmla="*/ 1574800 h 2001520"/>
              <a:gd name="connsiteX10" fmla="*/ 995680 w 4291013"/>
              <a:gd name="connsiteY10" fmla="*/ 1605280 h 2001520"/>
              <a:gd name="connsiteX11" fmla="*/ 1026160 w 4291013"/>
              <a:gd name="connsiteY11" fmla="*/ 1645920 h 2001520"/>
              <a:gd name="connsiteX12" fmla="*/ 1066800 w 4291013"/>
              <a:gd name="connsiteY12" fmla="*/ 1666240 h 2001520"/>
              <a:gd name="connsiteX13" fmla="*/ 1097280 w 4291013"/>
              <a:gd name="connsiteY13" fmla="*/ 1686560 h 2001520"/>
              <a:gd name="connsiteX14" fmla="*/ 1107440 w 4291013"/>
              <a:gd name="connsiteY14" fmla="*/ 1717040 h 2001520"/>
              <a:gd name="connsiteX15" fmla="*/ 1026160 w 4291013"/>
              <a:gd name="connsiteY15" fmla="*/ 1767840 h 2001520"/>
              <a:gd name="connsiteX16" fmla="*/ 975360 w 4291013"/>
              <a:gd name="connsiteY16" fmla="*/ 1818640 h 2001520"/>
              <a:gd name="connsiteX17" fmla="*/ 914400 w 4291013"/>
              <a:gd name="connsiteY17" fmla="*/ 1899920 h 2001520"/>
              <a:gd name="connsiteX18" fmla="*/ 955040 w 4291013"/>
              <a:gd name="connsiteY18" fmla="*/ 1940560 h 2001520"/>
              <a:gd name="connsiteX19" fmla="*/ 1005840 w 4291013"/>
              <a:gd name="connsiteY19" fmla="*/ 1971040 h 2001520"/>
              <a:gd name="connsiteX20" fmla="*/ 1036320 w 4291013"/>
              <a:gd name="connsiteY20" fmla="*/ 1981200 h 2001520"/>
              <a:gd name="connsiteX21" fmla="*/ 1259840 w 4291013"/>
              <a:gd name="connsiteY21" fmla="*/ 2001520 h 2001520"/>
              <a:gd name="connsiteX22" fmla="*/ 1544320 w 4291013"/>
              <a:gd name="connsiteY22" fmla="*/ 1991360 h 2001520"/>
              <a:gd name="connsiteX23" fmla="*/ 1747520 w 4291013"/>
              <a:gd name="connsiteY23" fmla="*/ 1940560 h 2001520"/>
              <a:gd name="connsiteX24" fmla="*/ 1910080 w 4291013"/>
              <a:gd name="connsiteY24" fmla="*/ 1920240 h 2001520"/>
              <a:gd name="connsiteX25" fmla="*/ 2133600 w 4291013"/>
              <a:gd name="connsiteY25" fmla="*/ 1859280 h 2001520"/>
              <a:gd name="connsiteX26" fmla="*/ 2357120 w 4291013"/>
              <a:gd name="connsiteY26" fmla="*/ 1818640 h 2001520"/>
              <a:gd name="connsiteX27" fmla="*/ 2468880 w 4291013"/>
              <a:gd name="connsiteY27" fmla="*/ 1788160 h 2001520"/>
              <a:gd name="connsiteX28" fmla="*/ 2560320 w 4291013"/>
              <a:gd name="connsiteY28" fmla="*/ 1767840 h 2001520"/>
              <a:gd name="connsiteX29" fmla="*/ 2712720 w 4291013"/>
              <a:gd name="connsiteY29" fmla="*/ 1696720 h 2001520"/>
              <a:gd name="connsiteX30" fmla="*/ 2794000 w 4291013"/>
              <a:gd name="connsiteY30" fmla="*/ 1656080 h 2001520"/>
              <a:gd name="connsiteX31" fmla="*/ 2875280 w 4291013"/>
              <a:gd name="connsiteY31" fmla="*/ 1564640 h 2001520"/>
              <a:gd name="connsiteX32" fmla="*/ 2885440 w 4291013"/>
              <a:gd name="connsiteY32" fmla="*/ 1513840 h 2001520"/>
              <a:gd name="connsiteX33" fmla="*/ 2915920 w 4291013"/>
              <a:gd name="connsiteY33" fmla="*/ 1422400 h 2001520"/>
              <a:gd name="connsiteX34" fmla="*/ 2905760 w 4291013"/>
              <a:gd name="connsiteY34" fmla="*/ 1341120 h 2001520"/>
              <a:gd name="connsiteX35" fmla="*/ 2804160 w 4291013"/>
              <a:gd name="connsiteY35" fmla="*/ 1310640 h 2001520"/>
              <a:gd name="connsiteX36" fmla="*/ 2702560 w 4291013"/>
              <a:gd name="connsiteY36" fmla="*/ 1249680 h 2001520"/>
              <a:gd name="connsiteX37" fmla="*/ 2641600 w 4291013"/>
              <a:gd name="connsiteY37" fmla="*/ 1219200 h 2001520"/>
              <a:gd name="connsiteX38" fmla="*/ 2600960 w 4291013"/>
              <a:gd name="connsiteY38" fmla="*/ 1178560 h 2001520"/>
              <a:gd name="connsiteX39" fmla="*/ 2550160 w 4291013"/>
              <a:gd name="connsiteY39" fmla="*/ 1137920 h 2001520"/>
              <a:gd name="connsiteX40" fmla="*/ 2377440 w 4291013"/>
              <a:gd name="connsiteY40" fmla="*/ 1046480 h 2001520"/>
              <a:gd name="connsiteX41" fmla="*/ 2326640 w 4291013"/>
              <a:gd name="connsiteY41" fmla="*/ 1036320 h 2001520"/>
              <a:gd name="connsiteX42" fmla="*/ 2286000 w 4291013"/>
              <a:gd name="connsiteY42" fmla="*/ 1016000 h 2001520"/>
              <a:gd name="connsiteX43" fmla="*/ 2448560 w 4291013"/>
              <a:gd name="connsiteY43" fmla="*/ 944880 h 2001520"/>
              <a:gd name="connsiteX44" fmla="*/ 2529840 w 4291013"/>
              <a:gd name="connsiteY44" fmla="*/ 904240 h 2001520"/>
              <a:gd name="connsiteX45" fmla="*/ 2661920 w 4291013"/>
              <a:gd name="connsiteY45" fmla="*/ 822960 h 2001520"/>
              <a:gd name="connsiteX46" fmla="*/ 2753360 w 4291013"/>
              <a:gd name="connsiteY46" fmla="*/ 782320 h 2001520"/>
              <a:gd name="connsiteX47" fmla="*/ 2956560 w 4291013"/>
              <a:gd name="connsiteY47" fmla="*/ 650240 h 2001520"/>
              <a:gd name="connsiteX48" fmla="*/ 3007360 w 4291013"/>
              <a:gd name="connsiteY48" fmla="*/ 619760 h 2001520"/>
              <a:gd name="connsiteX49" fmla="*/ 3119120 w 4291013"/>
              <a:gd name="connsiteY49" fmla="*/ 568960 h 2001520"/>
              <a:gd name="connsiteX50" fmla="*/ 3159760 w 4291013"/>
              <a:gd name="connsiteY50" fmla="*/ 558800 h 2001520"/>
              <a:gd name="connsiteX51" fmla="*/ 3454400 w 4291013"/>
              <a:gd name="connsiteY51" fmla="*/ 325120 h 2001520"/>
              <a:gd name="connsiteX52" fmla="*/ 3576320 w 4291013"/>
              <a:gd name="connsiteY52" fmla="*/ 264160 h 2001520"/>
              <a:gd name="connsiteX53" fmla="*/ 3688080 w 4291013"/>
              <a:gd name="connsiteY53" fmla="*/ 193040 h 2001520"/>
              <a:gd name="connsiteX54" fmla="*/ 3779520 w 4291013"/>
              <a:gd name="connsiteY54" fmla="*/ 152400 h 2001520"/>
              <a:gd name="connsiteX55" fmla="*/ 3870960 w 4291013"/>
              <a:gd name="connsiteY55" fmla="*/ 101600 h 2001520"/>
              <a:gd name="connsiteX56" fmla="*/ 3921760 w 4291013"/>
              <a:gd name="connsiteY56" fmla="*/ 81280 h 2001520"/>
              <a:gd name="connsiteX57" fmla="*/ 4074160 w 4291013"/>
              <a:gd name="connsiteY57" fmla="*/ 40640 h 2001520"/>
              <a:gd name="connsiteX58" fmla="*/ 4155440 w 4291013"/>
              <a:gd name="connsiteY58" fmla="*/ 30480 h 2001520"/>
              <a:gd name="connsiteX59" fmla="*/ 4206240 w 4291013"/>
              <a:gd name="connsiteY59" fmla="*/ 20320 h 2001520"/>
              <a:gd name="connsiteX60" fmla="*/ 4277360 w 4291013"/>
              <a:gd name="connsiteY60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91013" h="2001520">
                <a:moveTo>
                  <a:pt x="0" y="1209040"/>
                </a:moveTo>
                <a:cubicBezTo>
                  <a:pt x="27093" y="1205653"/>
                  <a:pt x="56858" y="1186669"/>
                  <a:pt x="81280" y="1198880"/>
                </a:cubicBezTo>
                <a:cubicBezTo>
                  <a:pt x="100438" y="1208459"/>
                  <a:pt x="80216" y="1258618"/>
                  <a:pt x="101600" y="1259840"/>
                </a:cubicBezTo>
                <a:lnTo>
                  <a:pt x="457200" y="1280160"/>
                </a:lnTo>
                <a:cubicBezTo>
                  <a:pt x="477520" y="1283547"/>
                  <a:pt x="498286" y="1284900"/>
                  <a:pt x="518160" y="1290320"/>
                </a:cubicBezTo>
                <a:cubicBezTo>
                  <a:pt x="535755" y="1295119"/>
                  <a:pt x="552197" y="1303456"/>
                  <a:pt x="568960" y="1310640"/>
                </a:cubicBezTo>
                <a:cubicBezTo>
                  <a:pt x="630549" y="1337035"/>
                  <a:pt x="688675" y="1359676"/>
                  <a:pt x="741680" y="1402080"/>
                </a:cubicBezTo>
                <a:cubicBezTo>
                  <a:pt x="767860" y="1423024"/>
                  <a:pt x="786620" y="1452256"/>
                  <a:pt x="812800" y="1473200"/>
                </a:cubicBezTo>
                <a:cubicBezTo>
                  <a:pt x="837749" y="1493159"/>
                  <a:pt x="868081" y="1505430"/>
                  <a:pt x="894080" y="1524000"/>
                </a:cubicBezTo>
                <a:cubicBezTo>
                  <a:pt x="915604" y="1539374"/>
                  <a:pt x="934385" y="1558276"/>
                  <a:pt x="955040" y="1574800"/>
                </a:cubicBezTo>
                <a:cubicBezTo>
                  <a:pt x="968263" y="1585378"/>
                  <a:pt x="983706" y="1593306"/>
                  <a:pt x="995680" y="1605280"/>
                </a:cubicBezTo>
                <a:cubicBezTo>
                  <a:pt x="1007654" y="1617254"/>
                  <a:pt x="1013303" y="1634900"/>
                  <a:pt x="1026160" y="1645920"/>
                </a:cubicBezTo>
                <a:cubicBezTo>
                  <a:pt x="1037659" y="1655777"/>
                  <a:pt x="1053650" y="1658726"/>
                  <a:pt x="1066800" y="1666240"/>
                </a:cubicBezTo>
                <a:cubicBezTo>
                  <a:pt x="1077402" y="1672298"/>
                  <a:pt x="1087120" y="1679787"/>
                  <a:pt x="1097280" y="1686560"/>
                </a:cubicBezTo>
                <a:cubicBezTo>
                  <a:pt x="1100667" y="1696720"/>
                  <a:pt x="1114492" y="1708980"/>
                  <a:pt x="1107440" y="1717040"/>
                </a:cubicBezTo>
                <a:cubicBezTo>
                  <a:pt x="1086401" y="1741085"/>
                  <a:pt x="1048752" y="1745248"/>
                  <a:pt x="1026160" y="1767840"/>
                </a:cubicBezTo>
                <a:cubicBezTo>
                  <a:pt x="1009227" y="1784773"/>
                  <a:pt x="990829" y="1800359"/>
                  <a:pt x="975360" y="1818640"/>
                </a:cubicBezTo>
                <a:cubicBezTo>
                  <a:pt x="953484" y="1844493"/>
                  <a:pt x="914400" y="1899920"/>
                  <a:pt x="914400" y="1899920"/>
                </a:cubicBezTo>
                <a:cubicBezTo>
                  <a:pt x="930656" y="1948688"/>
                  <a:pt x="911691" y="1918885"/>
                  <a:pt x="955040" y="1940560"/>
                </a:cubicBezTo>
                <a:cubicBezTo>
                  <a:pt x="972703" y="1949391"/>
                  <a:pt x="988177" y="1962209"/>
                  <a:pt x="1005840" y="1971040"/>
                </a:cubicBezTo>
                <a:cubicBezTo>
                  <a:pt x="1015419" y="1975829"/>
                  <a:pt x="1025930" y="1978603"/>
                  <a:pt x="1036320" y="1981200"/>
                </a:cubicBezTo>
                <a:cubicBezTo>
                  <a:pt x="1115596" y="2001019"/>
                  <a:pt x="1163651" y="1995862"/>
                  <a:pt x="1259840" y="2001520"/>
                </a:cubicBezTo>
                <a:cubicBezTo>
                  <a:pt x="1354667" y="1998133"/>
                  <a:pt x="1450166" y="2003129"/>
                  <a:pt x="1544320" y="1991360"/>
                </a:cubicBezTo>
                <a:cubicBezTo>
                  <a:pt x="1613599" y="1982700"/>
                  <a:pt x="1678241" y="1949220"/>
                  <a:pt x="1747520" y="1940560"/>
                </a:cubicBezTo>
                <a:lnTo>
                  <a:pt x="1910080" y="1920240"/>
                </a:lnTo>
                <a:cubicBezTo>
                  <a:pt x="1984587" y="1899920"/>
                  <a:pt x="2058293" y="1876395"/>
                  <a:pt x="2133600" y="1859280"/>
                </a:cubicBezTo>
                <a:cubicBezTo>
                  <a:pt x="2207445" y="1842497"/>
                  <a:pt x="2283040" y="1834354"/>
                  <a:pt x="2357120" y="1818640"/>
                </a:cubicBezTo>
                <a:cubicBezTo>
                  <a:pt x="2394893" y="1810627"/>
                  <a:pt x="2431419" y="1797525"/>
                  <a:pt x="2468880" y="1788160"/>
                </a:cubicBezTo>
                <a:cubicBezTo>
                  <a:pt x="2499171" y="1780587"/>
                  <a:pt x="2530365" y="1776650"/>
                  <a:pt x="2560320" y="1767840"/>
                </a:cubicBezTo>
                <a:cubicBezTo>
                  <a:pt x="2647282" y="1742263"/>
                  <a:pt x="2635239" y="1738043"/>
                  <a:pt x="2712720" y="1696720"/>
                </a:cubicBezTo>
                <a:cubicBezTo>
                  <a:pt x="2739448" y="1682465"/>
                  <a:pt x="2769095" y="1673322"/>
                  <a:pt x="2794000" y="1656080"/>
                </a:cubicBezTo>
                <a:cubicBezTo>
                  <a:pt x="2826642" y="1633481"/>
                  <a:pt x="2851738" y="1596030"/>
                  <a:pt x="2875280" y="1564640"/>
                </a:cubicBezTo>
                <a:cubicBezTo>
                  <a:pt x="2878667" y="1547707"/>
                  <a:pt x="2879979" y="1530223"/>
                  <a:pt x="2885440" y="1513840"/>
                </a:cubicBezTo>
                <a:cubicBezTo>
                  <a:pt x="2927504" y="1387647"/>
                  <a:pt x="2886803" y="1567986"/>
                  <a:pt x="2915920" y="1422400"/>
                </a:cubicBezTo>
                <a:cubicBezTo>
                  <a:pt x="2912533" y="1395307"/>
                  <a:pt x="2921418" y="1363488"/>
                  <a:pt x="2905760" y="1341120"/>
                </a:cubicBezTo>
                <a:cubicBezTo>
                  <a:pt x="2900513" y="1333624"/>
                  <a:pt x="2820623" y="1314756"/>
                  <a:pt x="2804160" y="1310640"/>
                </a:cubicBezTo>
                <a:cubicBezTo>
                  <a:pt x="2770293" y="1290320"/>
                  <a:pt x="2737885" y="1267343"/>
                  <a:pt x="2702560" y="1249680"/>
                </a:cubicBezTo>
                <a:cubicBezTo>
                  <a:pt x="2682240" y="1239520"/>
                  <a:pt x="2660212" y="1232228"/>
                  <a:pt x="2641600" y="1219200"/>
                </a:cubicBezTo>
                <a:cubicBezTo>
                  <a:pt x="2625905" y="1208214"/>
                  <a:pt x="2615279" y="1191288"/>
                  <a:pt x="2600960" y="1178560"/>
                </a:cubicBezTo>
                <a:cubicBezTo>
                  <a:pt x="2584752" y="1164153"/>
                  <a:pt x="2567925" y="1150356"/>
                  <a:pt x="2550160" y="1137920"/>
                </a:cubicBezTo>
                <a:cubicBezTo>
                  <a:pt x="2514749" y="1113132"/>
                  <a:pt x="2391967" y="1049385"/>
                  <a:pt x="2377440" y="1046480"/>
                </a:cubicBezTo>
                <a:lnTo>
                  <a:pt x="2326640" y="1036320"/>
                </a:lnTo>
                <a:cubicBezTo>
                  <a:pt x="2313093" y="1029547"/>
                  <a:pt x="2279227" y="1029547"/>
                  <a:pt x="2286000" y="1016000"/>
                </a:cubicBezTo>
                <a:cubicBezTo>
                  <a:pt x="2301795" y="984409"/>
                  <a:pt x="2429142" y="954589"/>
                  <a:pt x="2448560" y="944880"/>
                </a:cubicBezTo>
                <a:cubicBezTo>
                  <a:pt x="2475653" y="931333"/>
                  <a:pt x="2503540" y="919269"/>
                  <a:pt x="2529840" y="904240"/>
                </a:cubicBezTo>
                <a:cubicBezTo>
                  <a:pt x="2642513" y="839856"/>
                  <a:pt x="2537180" y="885330"/>
                  <a:pt x="2661920" y="822960"/>
                </a:cubicBezTo>
                <a:cubicBezTo>
                  <a:pt x="2691753" y="808043"/>
                  <a:pt x="2722880" y="795867"/>
                  <a:pt x="2753360" y="782320"/>
                </a:cubicBezTo>
                <a:cubicBezTo>
                  <a:pt x="2874564" y="661116"/>
                  <a:pt x="2746631" y="776197"/>
                  <a:pt x="2956560" y="650240"/>
                </a:cubicBezTo>
                <a:cubicBezTo>
                  <a:pt x="2973493" y="640080"/>
                  <a:pt x="2990024" y="629216"/>
                  <a:pt x="3007360" y="619760"/>
                </a:cubicBezTo>
                <a:cubicBezTo>
                  <a:pt x="3039928" y="601996"/>
                  <a:pt x="3083114" y="580962"/>
                  <a:pt x="3119120" y="568960"/>
                </a:cubicBezTo>
                <a:cubicBezTo>
                  <a:pt x="3132367" y="564544"/>
                  <a:pt x="3146213" y="562187"/>
                  <a:pt x="3159760" y="558800"/>
                </a:cubicBezTo>
                <a:cubicBezTo>
                  <a:pt x="3171384" y="549113"/>
                  <a:pt x="3398421" y="353110"/>
                  <a:pt x="3454400" y="325120"/>
                </a:cubicBezTo>
                <a:cubicBezTo>
                  <a:pt x="3495040" y="304800"/>
                  <a:pt x="3536764" y="286518"/>
                  <a:pt x="3576320" y="264160"/>
                </a:cubicBezTo>
                <a:cubicBezTo>
                  <a:pt x="3614761" y="242432"/>
                  <a:pt x="3649389" y="214320"/>
                  <a:pt x="3688080" y="193040"/>
                </a:cubicBezTo>
                <a:cubicBezTo>
                  <a:pt x="3717306" y="176966"/>
                  <a:pt x="3749235" y="166378"/>
                  <a:pt x="3779520" y="152400"/>
                </a:cubicBezTo>
                <a:cubicBezTo>
                  <a:pt x="3906719" y="93693"/>
                  <a:pt x="3717343" y="178408"/>
                  <a:pt x="3870960" y="101600"/>
                </a:cubicBezTo>
                <a:cubicBezTo>
                  <a:pt x="3887272" y="93444"/>
                  <a:pt x="3904620" y="87513"/>
                  <a:pt x="3921760" y="81280"/>
                </a:cubicBezTo>
                <a:cubicBezTo>
                  <a:pt x="3971240" y="63287"/>
                  <a:pt x="4022023" y="48661"/>
                  <a:pt x="4074160" y="40640"/>
                </a:cubicBezTo>
                <a:cubicBezTo>
                  <a:pt x="4101147" y="36488"/>
                  <a:pt x="4128453" y="34632"/>
                  <a:pt x="4155440" y="30480"/>
                </a:cubicBezTo>
                <a:cubicBezTo>
                  <a:pt x="4172508" y="27854"/>
                  <a:pt x="4189172" y="22946"/>
                  <a:pt x="4206240" y="20320"/>
                </a:cubicBezTo>
                <a:cubicBezTo>
                  <a:pt x="4290122" y="7415"/>
                  <a:pt x="4307204" y="29844"/>
                  <a:pt x="42773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22275" y="152400"/>
            <a:ext cx="7772400" cy="1143000"/>
          </a:xfrm>
        </p:spPr>
        <p:txBody>
          <a:bodyPr/>
          <a:lstStyle/>
          <a:p>
            <a:pPr algn="l"/>
            <a:r>
              <a:rPr lang="en-GB" altLang="en-US" smtClean="0"/>
              <a:t>Some other ‘by the way’ points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9072562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400" smtClean="0"/>
              <a:t>NNs use nonlinear </a:t>
            </a:r>
            <a:r>
              <a:rPr lang="en-GB" altLang="en-US" sz="2400" i="1" smtClean="0"/>
              <a:t>f</a:t>
            </a:r>
            <a:r>
              <a:rPr lang="en-GB" altLang="en-US" sz="2400" smtClean="0"/>
              <a:t>(x) so they        SVMs only draw straight lines,     </a:t>
            </a:r>
          </a:p>
          <a:p>
            <a:pPr marL="0" indent="0">
              <a:buFontTx/>
              <a:buNone/>
            </a:pPr>
            <a:r>
              <a:rPr lang="en-GB" altLang="en-US" sz="2400" smtClean="0"/>
              <a:t>can draw complex boundaries,        but they transform the data first</a:t>
            </a:r>
          </a:p>
          <a:p>
            <a:pPr marL="0" indent="0">
              <a:buFontTx/>
              <a:buNone/>
            </a:pPr>
            <a:r>
              <a:rPr lang="en-GB" altLang="en-US" sz="2400" smtClean="0"/>
              <a:t>but keep the data unchanged           in a way that makes that OK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86075"/>
            <a:ext cx="400526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44475" y="3068638"/>
            <a:ext cx="4291013" cy="2001837"/>
          </a:xfrm>
          <a:custGeom>
            <a:avLst/>
            <a:gdLst>
              <a:gd name="connsiteX0" fmla="*/ 0 w 4291013"/>
              <a:gd name="connsiteY0" fmla="*/ 1209040 h 2001520"/>
              <a:gd name="connsiteX1" fmla="*/ 81280 w 4291013"/>
              <a:gd name="connsiteY1" fmla="*/ 1198880 h 2001520"/>
              <a:gd name="connsiteX2" fmla="*/ 101600 w 4291013"/>
              <a:gd name="connsiteY2" fmla="*/ 1259840 h 2001520"/>
              <a:gd name="connsiteX3" fmla="*/ 457200 w 4291013"/>
              <a:gd name="connsiteY3" fmla="*/ 1280160 h 2001520"/>
              <a:gd name="connsiteX4" fmla="*/ 518160 w 4291013"/>
              <a:gd name="connsiteY4" fmla="*/ 1290320 h 2001520"/>
              <a:gd name="connsiteX5" fmla="*/ 568960 w 4291013"/>
              <a:gd name="connsiteY5" fmla="*/ 1310640 h 2001520"/>
              <a:gd name="connsiteX6" fmla="*/ 741680 w 4291013"/>
              <a:gd name="connsiteY6" fmla="*/ 1402080 h 2001520"/>
              <a:gd name="connsiteX7" fmla="*/ 812800 w 4291013"/>
              <a:gd name="connsiteY7" fmla="*/ 1473200 h 2001520"/>
              <a:gd name="connsiteX8" fmla="*/ 894080 w 4291013"/>
              <a:gd name="connsiteY8" fmla="*/ 1524000 h 2001520"/>
              <a:gd name="connsiteX9" fmla="*/ 955040 w 4291013"/>
              <a:gd name="connsiteY9" fmla="*/ 1574800 h 2001520"/>
              <a:gd name="connsiteX10" fmla="*/ 995680 w 4291013"/>
              <a:gd name="connsiteY10" fmla="*/ 1605280 h 2001520"/>
              <a:gd name="connsiteX11" fmla="*/ 1026160 w 4291013"/>
              <a:gd name="connsiteY11" fmla="*/ 1645920 h 2001520"/>
              <a:gd name="connsiteX12" fmla="*/ 1066800 w 4291013"/>
              <a:gd name="connsiteY12" fmla="*/ 1666240 h 2001520"/>
              <a:gd name="connsiteX13" fmla="*/ 1097280 w 4291013"/>
              <a:gd name="connsiteY13" fmla="*/ 1686560 h 2001520"/>
              <a:gd name="connsiteX14" fmla="*/ 1107440 w 4291013"/>
              <a:gd name="connsiteY14" fmla="*/ 1717040 h 2001520"/>
              <a:gd name="connsiteX15" fmla="*/ 1026160 w 4291013"/>
              <a:gd name="connsiteY15" fmla="*/ 1767840 h 2001520"/>
              <a:gd name="connsiteX16" fmla="*/ 975360 w 4291013"/>
              <a:gd name="connsiteY16" fmla="*/ 1818640 h 2001520"/>
              <a:gd name="connsiteX17" fmla="*/ 914400 w 4291013"/>
              <a:gd name="connsiteY17" fmla="*/ 1899920 h 2001520"/>
              <a:gd name="connsiteX18" fmla="*/ 955040 w 4291013"/>
              <a:gd name="connsiteY18" fmla="*/ 1940560 h 2001520"/>
              <a:gd name="connsiteX19" fmla="*/ 1005840 w 4291013"/>
              <a:gd name="connsiteY19" fmla="*/ 1971040 h 2001520"/>
              <a:gd name="connsiteX20" fmla="*/ 1036320 w 4291013"/>
              <a:gd name="connsiteY20" fmla="*/ 1981200 h 2001520"/>
              <a:gd name="connsiteX21" fmla="*/ 1259840 w 4291013"/>
              <a:gd name="connsiteY21" fmla="*/ 2001520 h 2001520"/>
              <a:gd name="connsiteX22" fmla="*/ 1544320 w 4291013"/>
              <a:gd name="connsiteY22" fmla="*/ 1991360 h 2001520"/>
              <a:gd name="connsiteX23" fmla="*/ 1747520 w 4291013"/>
              <a:gd name="connsiteY23" fmla="*/ 1940560 h 2001520"/>
              <a:gd name="connsiteX24" fmla="*/ 1910080 w 4291013"/>
              <a:gd name="connsiteY24" fmla="*/ 1920240 h 2001520"/>
              <a:gd name="connsiteX25" fmla="*/ 2133600 w 4291013"/>
              <a:gd name="connsiteY25" fmla="*/ 1859280 h 2001520"/>
              <a:gd name="connsiteX26" fmla="*/ 2357120 w 4291013"/>
              <a:gd name="connsiteY26" fmla="*/ 1818640 h 2001520"/>
              <a:gd name="connsiteX27" fmla="*/ 2468880 w 4291013"/>
              <a:gd name="connsiteY27" fmla="*/ 1788160 h 2001520"/>
              <a:gd name="connsiteX28" fmla="*/ 2560320 w 4291013"/>
              <a:gd name="connsiteY28" fmla="*/ 1767840 h 2001520"/>
              <a:gd name="connsiteX29" fmla="*/ 2712720 w 4291013"/>
              <a:gd name="connsiteY29" fmla="*/ 1696720 h 2001520"/>
              <a:gd name="connsiteX30" fmla="*/ 2794000 w 4291013"/>
              <a:gd name="connsiteY30" fmla="*/ 1656080 h 2001520"/>
              <a:gd name="connsiteX31" fmla="*/ 2875280 w 4291013"/>
              <a:gd name="connsiteY31" fmla="*/ 1564640 h 2001520"/>
              <a:gd name="connsiteX32" fmla="*/ 2885440 w 4291013"/>
              <a:gd name="connsiteY32" fmla="*/ 1513840 h 2001520"/>
              <a:gd name="connsiteX33" fmla="*/ 2915920 w 4291013"/>
              <a:gd name="connsiteY33" fmla="*/ 1422400 h 2001520"/>
              <a:gd name="connsiteX34" fmla="*/ 2905760 w 4291013"/>
              <a:gd name="connsiteY34" fmla="*/ 1341120 h 2001520"/>
              <a:gd name="connsiteX35" fmla="*/ 2804160 w 4291013"/>
              <a:gd name="connsiteY35" fmla="*/ 1310640 h 2001520"/>
              <a:gd name="connsiteX36" fmla="*/ 2702560 w 4291013"/>
              <a:gd name="connsiteY36" fmla="*/ 1249680 h 2001520"/>
              <a:gd name="connsiteX37" fmla="*/ 2641600 w 4291013"/>
              <a:gd name="connsiteY37" fmla="*/ 1219200 h 2001520"/>
              <a:gd name="connsiteX38" fmla="*/ 2600960 w 4291013"/>
              <a:gd name="connsiteY38" fmla="*/ 1178560 h 2001520"/>
              <a:gd name="connsiteX39" fmla="*/ 2550160 w 4291013"/>
              <a:gd name="connsiteY39" fmla="*/ 1137920 h 2001520"/>
              <a:gd name="connsiteX40" fmla="*/ 2377440 w 4291013"/>
              <a:gd name="connsiteY40" fmla="*/ 1046480 h 2001520"/>
              <a:gd name="connsiteX41" fmla="*/ 2326640 w 4291013"/>
              <a:gd name="connsiteY41" fmla="*/ 1036320 h 2001520"/>
              <a:gd name="connsiteX42" fmla="*/ 2286000 w 4291013"/>
              <a:gd name="connsiteY42" fmla="*/ 1016000 h 2001520"/>
              <a:gd name="connsiteX43" fmla="*/ 2448560 w 4291013"/>
              <a:gd name="connsiteY43" fmla="*/ 944880 h 2001520"/>
              <a:gd name="connsiteX44" fmla="*/ 2529840 w 4291013"/>
              <a:gd name="connsiteY44" fmla="*/ 904240 h 2001520"/>
              <a:gd name="connsiteX45" fmla="*/ 2661920 w 4291013"/>
              <a:gd name="connsiteY45" fmla="*/ 822960 h 2001520"/>
              <a:gd name="connsiteX46" fmla="*/ 2753360 w 4291013"/>
              <a:gd name="connsiteY46" fmla="*/ 782320 h 2001520"/>
              <a:gd name="connsiteX47" fmla="*/ 2956560 w 4291013"/>
              <a:gd name="connsiteY47" fmla="*/ 650240 h 2001520"/>
              <a:gd name="connsiteX48" fmla="*/ 3007360 w 4291013"/>
              <a:gd name="connsiteY48" fmla="*/ 619760 h 2001520"/>
              <a:gd name="connsiteX49" fmla="*/ 3119120 w 4291013"/>
              <a:gd name="connsiteY49" fmla="*/ 568960 h 2001520"/>
              <a:gd name="connsiteX50" fmla="*/ 3159760 w 4291013"/>
              <a:gd name="connsiteY50" fmla="*/ 558800 h 2001520"/>
              <a:gd name="connsiteX51" fmla="*/ 3454400 w 4291013"/>
              <a:gd name="connsiteY51" fmla="*/ 325120 h 2001520"/>
              <a:gd name="connsiteX52" fmla="*/ 3576320 w 4291013"/>
              <a:gd name="connsiteY52" fmla="*/ 264160 h 2001520"/>
              <a:gd name="connsiteX53" fmla="*/ 3688080 w 4291013"/>
              <a:gd name="connsiteY53" fmla="*/ 193040 h 2001520"/>
              <a:gd name="connsiteX54" fmla="*/ 3779520 w 4291013"/>
              <a:gd name="connsiteY54" fmla="*/ 152400 h 2001520"/>
              <a:gd name="connsiteX55" fmla="*/ 3870960 w 4291013"/>
              <a:gd name="connsiteY55" fmla="*/ 101600 h 2001520"/>
              <a:gd name="connsiteX56" fmla="*/ 3921760 w 4291013"/>
              <a:gd name="connsiteY56" fmla="*/ 81280 h 2001520"/>
              <a:gd name="connsiteX57" fmla="*/ 4074160 w 4291013"/>
              <a:gd name="connsiteY57" fmla="*/ 40640 h 2001520"/>
              <a:gd name="connsiteX58" fmla="*/ 4155440 w 4291013"/>
              <a:gd name="connsiteY58" fmla="*/ 30480 h 2001520"/>
              <a:gd name="connsiteX59" fmla="*/ 4206240 w 4291013"/>
              <a:gd name="connsiteY59" fmla="*/ 20320 h 2001520"/>
              <a:gd name="connsiteX60" fmla="*/ 4277360 w 4291013"/>
              <a:gd name="connsiteY60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91013" h="2001520">
                <a:moveTo>
                  <a:pt x="0" y="1209040"/>
                </a:moveTo>
                <a:cubicBezTo>
                  <a:pt x="27093" y="1205653"/>
                  <a:pt x="56858" y="1186669"/>
                  <a:pt x="81280" y="1198880"/>
                </a:cubicBezTo>
                <a:cubicBezTo>
                  <a:pt x="100438" y="1208459"/>
                  <a:pt x="80216" y="1258618"/>
                  <a:pt x="101600" y="1259840"/>
                </a:cubicBezTo>
                <a:lnTo>
                  <a:pt x="457200" y="1280160"/>
                </a:lnTo>
                <a:cubicBezTo>
                  <a:pt x="477520" y="1283547"/>
                  <a:pt x="498286" y="1284900"/>
                  <a:pt x="518160" y="1290320"/>
                </a:cubicBezTo>
                <a:cubicBezTo>
                  <a:pt x="535755" y="1295119"/>
                  <a:pt x="552197" y="1303456"/>
                  <a:pt x="568960" y="1310640"/>
                </a:cubicBezTo>
                <a:cubicBezTo>
                  <a:pt x="630549" y="1337035"/>
                  <a:pt x="688675" y="1359676"/>
                  <a:pt x="741680" y="1402080"/>
                </a:cubicBezTo>
                <a:cubicBezTo>
                  <a:pt x="767860" y="1423024"/>
                  <a:pt x="786620" y="1452256"/>
                  <a:pt x="812800" y="1473200"/>
                </a:cubicBezTo>
                <a:cubicBezTo>
                  <a:pt x="837749" y="1493159"/>
                  <a:pt x="868081" y="1505430"/>
                  <a:pt x="894080" y="1524000"/>
                </a:cubicBezTo>
                <a:cubicBezTo>
                  <a:pt x="915604" y="1539374"/>
                  <a:pt x="934385" y="1558276"/>
                  <a:pt x="955040" y="1574800"/>
                </a:cubicBezTo>
                <a:cubicBezTo>
                  <a:pt x="968263" y="1585378"/>
                  <a:pt x="983706" y="1593306"/>
                  <a:pt x="995680" y="1605280"/>
                </a:cubicBezTo>
                <a:cubicBezTo>
                  <a:pt x="1007654" y="1617254"/>
                  <a:pt x="1013303" y="1634900"/>
                  <a:pt x="1026160" y="1645920"/>
                </a:cubicBezTo>
                <a:cubicBezTo>
                  <a:pt x="1037659" y="1655777"/>
                  <a:pt x="1053650" y="1658726"/>
                  <a:pt x="1066800" y="1666240"/>
                </a:cubicBezTo>
                <a:cubicBezTo>
                  <a:pt x="1077402" y="1672298"/>
                  <a:pt x="1087120" y="1679787"/>
                  <a:pt x="1097280" y="1686560"/>
                </a:cubicBezTo>
                <a:cubicBezTo>
                  <a:pt x="1100667" y="1696720"/>
                  <a:pt x="1114492" y="1708980"/>
                  <a:pt x="1107440" y="1717040"/>
                </a:cubicBezTo>
                <a:cubicBezTo>
                  <a:pt x="1086401" y="1741085"/>
                  <a:pt x="1048752" y="1745248"/>
                  <a:pt x="1026160" y="1767840"/>
                </a:cubicBezTo>
                <a:cubicBezTo>
                  <a:pt x="1009227" y="1784773"/>
                  <a:pt x="990829" y="1800359"/>
                  <a:pt x="975360" y="1818640"/>
                </a:cubicBezTo>
                <a:cubicBezTo>
                  <a:pt x="953484" y="1844493"/>
                  <a:pt x="914400" y="1899920"/>
                  <a:pt x="914400" y="1899920"/>
                </a:cubicBezTo>
                <a:cubicBezTo>
                  <a:pt x="930656" y="1948688"/>
                  <a:pt x="911691" y="1918885"/>
                  <a:pt x="955040" y="1940560"/>
                </a:cubicBezTo>
                <a:cubicBezTo>
                  <a:pt x="972703" y="1949391"/>
                  <a:pt x="988177" y="1962209"/>
                  <a:pt x="1005840" y="1971040"/>
                </a:cubicBezTo>
                <a:cubicBezTo>
                  <a:pt x="1015419" y="1975829"/>
                  <a:pt x="1025930" y="1978603"/>
                  <a:pt x="1036320" y="1981200"/>
                </a:cubicBezTo>
                <a:cubicBezTo>
                  <a:pt x="1115596" y="2001019"/>
                  <a:pt x="1163651" y="1995862"/>
                  <a:pt x="1259840" y="2001520"/>
                </a:cubicBezTo>
                <a:cubicBezTo>
                  <a:pt x="1354667" y="1998133"/>
                  <a:pt x="1450166" y="2003129"/>
                  <a:pt x="1544320" y="1991360"/>
                </a:cubicBezTo>
                <a:cubicBezTo>
                  <a:pt x="1613599" y="1982700"/>
                  <a:pt x="1678241" y="1949220"/>
                  <a:pt x="1747520" y="1940560"/>
                </a:cubicBezTo>
                <a:lnTo>
                  <a:pt x="1910080" y="1920240"/>
                </a:lnTo>
                <a:cubicBezTo>
                  <a:pt x="1984587" y="1899920"/>
                  <a:pt x="2058293" y="1876395"/>
                  <a:pt x="2133600" y="1859280"/>
                </a:cubicBezTo>
                <a:cubicBezTo>
                  <a:pt x="2207445" y="1842497"/>
                  <a:pt x="2283040" y="1834354"/>
                  <a:pt x="2357120" y="1818640"/>
                </a:cubicBezTo>
                <a:cubicBezTo>
                  <a:pt x="2394893" y="1810627"/>
                  <a:pt x="2431419" y="1797525"/>
                  <a:pt x="2468880" y="1788160"/>
                </a:cubicBezTo>
                <a:cubicBezTo>
                  <a:pt x="2499171" y="1780587"/>
                  <a:pt x="2530365" y="1776650"/>
                  <a:pt x="2560320" y="1767840"/>
                </a:cubicBezTo>
                <a:cubicBezTo>
                  <a:pt x="2647282" y="1742263"/>
                  <a:pt x="2635239" y="1738043"/>
                  <a:pt x="2712720" y="1696720"/>
                </a:cubicBezTo>
                <a:cubicBezTo>
                  <a:pt x="2739448" y="1682465"/>
                  <a:pt x="2769095" y="1673322"/>
                  <a:pt x="2794000" y="1656080"/>
                </a:cubicBezTo>
                <a:cubicBezTo>
                  <a:pt x="2826642" y="1633481"/>
                  <a:pt x="2851738" y="1596030"/>
                  <a:pt x="2875280" y="1564640"/>
                </a:cubicBezTo>
                <a:cubicBezTo>
                  <a:pt x="2878667" y="1547707"/>
                  <a:pt x="2879979" y="1530223"/>
                  <a:pt x="2885440" y="1513840"/>
                </a:cubicBezTo>
                <a:cubicBezTo>
                  <a:pt x="2927504" y="1387647"/>
                  <a:pt x="2886803" y="1567986"/>
                  <a:pt x="2915920" y="1422400"/>
                </a:cubicBezTo>
                <a:cubicBezTo>
                  <a:pt x="2912533" y="1395307"/>
                  <a:pt x="2921418" y="1363488"/>
                  <a:pt x="2905760" y="1341120"/>
                </a:cubicBezTo>
                <a:cubicBezTo>
                  <a:pt x="2900513" y="1333624"/>
                  <a:pt x="2820623" y="1314756"/>
                  <a:pt x="2804160" y="1310640"/>
                </a:cubicBezTo>
                <a:cubicBezTo>
                  <a:pt x="2770293" y="1290320"/>
                  <a:pt x="2737885" y="1267343"/>
                  <a:pt x="2702560" y="1249680"/>
                </a:cubicBezTo>
                <a:cubicBezTo>
                  <a:pt x="2682240" y="1239520"/>
                  <a:pt x="2660212" y="1232228"/>
                  <a:pt x="2641600" y="1219200"/>
                </a:cubicBezTo>
                <a:cubicBezTo>
                  <a:pt x="2625905" y="1208214"/>
                  <a:pt x="2615279" y="1191288"/>
                  <a:pt x="2600960" y="1178560"/>
                </a:cubicBezTo>
                <a:cubicBezTo>
                  <a:pt x="2584752" y="1164153"/>
                  <a:pt x="2567925" y="1150356"/>
                  <a:pt x="2550160" y="1137920"/>
                </a:cubicBezTo>
                <a:cubicBezTo>
                  <a:pt x="2514749" y="1113132"/>
                  <a:pt x="2391967" y="1049385"/>
                  <a:pt x="2377440" y="1046480"/>
                </a:cubicBezTo>
                <a:lnTo>
                  <a:pt x="2326640" y="1036320"/>
                </a:lnTo>
                <a:cubicBezTo>
                  <a:pt x="2313093" y="1029547"/>
                  <a:pt x="2279227" y="1029547"/>
                  <a:pt x="2286000" y="1016000"/>
                </a:cubicBezTo>
                <a:cubicBezTo>
                  <a:pt x="2301795" y="984409"/>
                  <a:pt x="2429142" y="954589"/>
                  <a:pt x="2448560" y="944880"/>
                </a:cubicBezTo>
                <a:cubicBezTo>
                  <a:pt x="2475653" y="931333"/>
                  <a:pt x="2503540" y="919269"/>
                  <a:pt x="2529840" y="904240"/>
                </a:cubicBezTo>
                <a:cubicBezTo>
                  <a:pt x="2642513" y="839856"/>
                  <a:pt x="2537180" y="885330"/>
                  <a:pt x="2661920" y="822960"/>
                </a:cubicBezTo>
                <a:cubicBezTo>
                  <a:pt x="2691753" y="808043"/>
                  <a:pt x="2722880" y="795867"/>
                  <a:pt x="2753360" y="782320"/>
                </a:cubicBezTo>
                <a:cubicBezTo>
                  <a:pt x="2874564" y="661116"/>
                  <a:pt x="2746631" y="776197"/>
                  <a:pt x="2956560" y="650240"/>
                </a:cubicBezTo>
                <a:cubicBezTo>
                  <a:pt x="2973493" y="640080"/>
                  <a:pt x="2990024" y="629216"/>
                  <a:pt x="3007360" y="619760"/>
                </a:cubicBezTo>
                <a:cubicBezTo>
                  <a:pt x="3039928" y="601996"/>
                  <a:pt x="3083114" y="580962"/>
                  <a:pt x="3119120" y="568960"/>
                </a:cubicBezTo>
                <a:cubicBezTo>
                  <a:pt x="3132367" y="564544"/>
                  <a:pt x="3146213" y="562187"/>
                  <a:pt x="3159760" y="558800"/>
                </a:cubicBezTo>
                <a:cubicBezTo>
                  <a:pt x="3171384" y="549113"/>
                  <a:pt x="3398421" y="353110"/>
                  <a:pt x="3454400" y="325120"/>
                </a:cubicBezTo>
                <a:cubicBezTo>
                  <a:pt x="3495040" y="304800"/>
                  <a:pt x="3536764" y="286518"/>
                  <a:pt x="3576320" y="264160"/>
                </a:cubicBezTo>
                <a:cubicBezTo>
                  <a:pt x="3614761" y="242432"/>
                  <a:pt x="3649389" y="214320"/>
                  <a:pt x="3688080" y="193040"/>
                </a:cubicBezTo>
                <a:cubicBezTo>
                  <a:pt x="3717306" y="176966"/>
                  <a:pt x="3749235" y="166378"/>
                  <a:pt x="3779520" y="152400"/>
                </a:cubicBezTo>
                <a:cubicBezTo>
                  <a:pt x="3906719" y="93693"/>
                  <a:pt x="3717343" y="178408"/>
                  <a:pt x="3870960" y="101600"/>
                </a:cubicBezTo>
                <a:cubicBezTo>
                  <a:pt x="3887272" y="93444"/>
                  <a:pt x="3904620" y="87513"/>
                  <a:pt x="3921760" y="81280"/>
                </a:cubicBezTo>
                <a:cubicBezTo>
                  <a:pt x="3971240" y="63287"/>
                  <a:pt x="4022023" y="48661"/>
                  <a:pt x="4074160" y="40640"/>
                </a:cubicBezTo>
                <a:cubicBezTo>
                  <a:pt x="4101147" y="36488"/>
                  <a:pt x="4128453" y="34632"/>
                  <a:pt x="4155440" y="30480"/>
                </a:cubicBezTo>
                <a:cubicBezTo>
                  <a:pt x="4172508" y="27854"/>
                  <a:pt x="4189172" y="22946"/>
                  <a:pt x="4206240" y="20320"/>
                </a:cubicBezTo>
                <a:cubicBezTo>
                  <a:pt x="4290122" y="7415"/>
                  <a:pt x="4307204" y="29844"/>
                  <a:pt x="42773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793038" y="6110288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597525" y="34337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56275" y="392271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26163" y="327025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913438" y="415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416675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283200" y="40544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084763" y="4283075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416675" y="4786313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013325" y="57515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927600" y="5153025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597525" y="5416550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883525" y="32305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839075" y="386556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199438" y="297656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615363" y="37496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58200" y="2976563"/>
            <a:ext cx="314325" cy="4079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280275" y="390525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121525" y="32813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756275" y="48910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573838" y="57038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000875" y="52974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366000" y="5884863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146800" y="5153025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726363" y="347503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46600" y="4359275"/>
            <a:ext cx="4779963" cy="53181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460875" y="1147763"/>
            <a:ext cx="263525" cy="5710237"/>
          </a:xfrm>
          <a:prstGeom prst="line">
            <a:avLst/>
          </a:prstGeom>
          <a:ln w="254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611813" y="415925"/>
            <a:ext cx="3114675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00B050"/>
                </a:solidFill>
              </a:rPr>
              <a:t>Feature detectors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4820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23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24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25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26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27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28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29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30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31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32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33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34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35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36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37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38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39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40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41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42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43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44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45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46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47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48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49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50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51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52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53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54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55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56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57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58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59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60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61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62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63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64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65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66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67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68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69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70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71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72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73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74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75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76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77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78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79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80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81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82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83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84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85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86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87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88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89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90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91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92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93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94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95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96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97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98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899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00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01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02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03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04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05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06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07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08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09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10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11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12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13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14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15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16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17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18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19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20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4921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809875" y="508000"/>
            <a:ext cx="777240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FF3300"/>
                </a:solidFill>
              </a:rPr>
              <a:t> </a:t>
            </a:r>
            <a:r>
              <a:rPr lang="en-GB" altLang="en-US" i="1" smtClean="0">
                <a:solidFill>
                  <a:srgbClr val="FF3300"/>
                </a:solidFill>
              </a:rPr>
              <a:t>what is this </a:t>
            </a:r>
            <a:br>
              <a:rPr lang="en-GB" altLang="en-US" i="1" smtClean="0">
                <a:solidFill>
                  <a:srgbClr val="FF3300"/>
                </a:solidFill>
              </a:rPr>
            </a:br>
            <a:r>
              <a:rPr lang="en-GB" altLang="en-US" i="1" smtClean="0">
                <a:solidFill>
                  <a:srgbClr val="FF3300"/>
                </a:solidFill>
              </a:rPr>
              <a:t>unit doing?</a:t>
            </a:r>
            <a:endParaRPr lang="en-GB" altLang="en-US" smtClean="0">
              <a:solidFill>
                <a:srgbClr val="FF330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5844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51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52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53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54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55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56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57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58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59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60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61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62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63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64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65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66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67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68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69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70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71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72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73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74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75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76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77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78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79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80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81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82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83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84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85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86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87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88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89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90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91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92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93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94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95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96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97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98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899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00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01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02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03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04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05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06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07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08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09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10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11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12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13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14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15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16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17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18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19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20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21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22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23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24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25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26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27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28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29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30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31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32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33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34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35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36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37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38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39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40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41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42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43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5944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" name="Oval 3"/>
          <p:cNvSpPr/>
          <p:nvPr/>
        </p:nvSpPr>
        <p:spPr>
          <a:xfrm>
            <a:off x="6715125" y="3119438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946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FF3300"/>
                </a:solidFill>
              </a:rPr>
              <a:t>Hidden layer units become </a:t>
            </a:r>
            <a:br>
              <a:rPr lang="en-GB" altLang="en-US" smtClean="0">
                <a:solidFill>
                  <a:srgbClr val="FF3300"/>
                </a:solidFill>
              </a:rPr>
            </a:br>
            <a:r>
              <a:rPr lang="en-GB" altLang="en-US" i="1" smtClean="0">
                <a:solidFill>
                  <a:srgbClr val="FF3300"/>
                </a:solidFill>
              </a:rPr>
              <a:t>self-organised feature detectors</a:t>
            </a: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74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76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79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80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81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82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83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87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88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89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90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91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92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93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94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95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96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97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98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899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00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01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02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03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04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05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06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07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08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09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10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11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12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13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14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15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16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17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18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19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20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21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22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23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24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25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26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27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28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29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30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31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32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33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34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35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36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37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38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39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40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41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42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43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44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45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46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47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48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49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50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51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52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53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54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55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56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57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58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59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60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61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62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63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64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65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66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67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68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69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70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71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72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73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74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75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76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77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78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79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80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81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82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83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84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85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86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87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88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89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90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91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92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93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94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95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96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97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6998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36999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37000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37001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36962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36968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36972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36984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36988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36994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30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37031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FF3300"/>
                </a:solidFill>
              </a:rPr>
              <a:t>What does this unit detect? </a:t>
            </a:r>
            <a:endParaRPr lang="en-GB" altLang="en-US" i="1" smtClean="0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00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01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04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05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07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08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09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10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11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12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13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14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15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16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17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18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19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20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21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22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23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24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25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26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27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28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29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30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31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32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33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34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35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36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37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38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39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40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41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42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43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44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45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46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47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48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49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50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51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52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53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54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55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56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57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58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59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60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61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62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63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64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65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66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67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68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69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70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71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72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73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74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75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76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77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78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79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80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81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82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83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84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85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86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87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88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89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90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91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92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93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94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95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96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97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98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7999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00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01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02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03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04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05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06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07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08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09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10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11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12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13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14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15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16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17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18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19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20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21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022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38023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38024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38025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37986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37992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37996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38008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38012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38018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54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38055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FF3300"/>
                </a:solidFill>
              </a:rPr>
              <a:t>What does this unit detect? </a:t>
            </a:r>
            <a:endParaRPr lang="en-GB" altLang="en-US" i="1" smtClean="0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24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30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31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32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33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34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35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36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37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38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39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40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41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42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43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44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45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46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47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48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49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50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51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52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53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54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55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56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57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58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59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60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61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62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63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64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65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66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67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68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69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70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71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72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73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74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75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76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77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78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79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80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81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82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83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84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85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86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87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88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89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90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91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92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93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94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95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96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97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98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8999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00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01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02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03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04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05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06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07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08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09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10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11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12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13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14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15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16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17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18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19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20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21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22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23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24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25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26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27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28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29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30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31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32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33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34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35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36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37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38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39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40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41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42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43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44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45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046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39047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39048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39049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39010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39016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39020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39032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39036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39042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78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39079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2287587" cy="4937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082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757863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it will send strong signal for a horizontal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line in the top row, ignoring everywhere else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FF3300"/>
                </a:solidFill>
              </a:rPr>
              <a:t>What does this unit detect? </a:t>
            </a:r>
            <a:endParaRPr lang="en-GB" altLang="en-US" i="1" smtClean="0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48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51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55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56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57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58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59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60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61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62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63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64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65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66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67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68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69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70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71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72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73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74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75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76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77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78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79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80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81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82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83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84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85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86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87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88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89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90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91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92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93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94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95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96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97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98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9999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00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01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02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03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04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05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06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07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08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09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10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11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12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13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14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15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16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17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18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19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20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21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22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23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24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25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26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27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28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29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30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31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32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33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34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35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36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37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38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39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40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41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42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43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44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45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46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47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48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49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50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51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52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53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54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55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56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57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58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59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60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61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62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63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64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65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66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67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68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69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070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40071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40072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40073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40034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40040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40044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40060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40066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96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40097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40058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FF3300"/>
                </a:solidFill>
              </a:rPr>
              <a:t>What does this unit detect? </a:t>
            </a:r>
            <a:endParaRPr lang="en-GB" altLang="en-US" i="1" smtClean="0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72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75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76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77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78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79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80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83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84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85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86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87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88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89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90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91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92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93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94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95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96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97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98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0999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00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01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02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03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04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05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06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07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08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09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10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11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12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13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14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15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16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17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18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19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20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21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22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23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24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25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26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27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28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29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30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31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32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33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34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35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36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37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38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39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40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41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42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43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44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45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46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47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48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49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50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51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52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53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54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55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56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57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58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59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60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61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62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63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64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65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66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67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68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69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70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71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72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73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74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75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76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77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78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79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80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81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82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83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84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85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86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87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88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89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90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91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92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93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1094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41095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41096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41097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41058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41064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41068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41084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41090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0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41121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124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400675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signal for a dark area in the top left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corner 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41082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800" dirty="0" smtClean="0"/>
              <a:t>So, 1. </a:t>
            </a:r>
            <a:r>
              <a:rPr lang="en-GB" sz="2800" b="1" dirty="0" smtClean="0"/>
              <a:t>what exactly is deep learning</a:t>
            </a:r>
            <a:r>
              <a:rPr lang="en-GB" sz="2800" dirty="0" smtClean="0"/>
              <a:t> ? </a:t>
            </a:r>
          </a:p>
          <a:p>
            <a:pPr marL="0" indent="0">
              <a:buFontTx/>
              <a:buNone/>
              <a:defRPr/>
            </a:pPr>
            <a:endParaRPr lang="en-GB" sz="2800" dirty="0"/>
          </a:p>
          <a:p>
            <a:pPr marL="0" indent="0">
              <a:buFontTx/>
              <a:buNone/>
              <a:defRPr/>
            </a:pPr>
            <a:r>
              <a:rPr lang="en-GB" sz="2800" dirty="0" smtClean="0"/>
              <a:t>And, 2. </a:t>
            </a:r>
            <a:r>
              <a:rPr lang="en-GB" sz="2800" b="1" dirty="0" smtClean="0"/>
              <a:t>why is it generally better </a:t>
            </a:r>
            <a:r>
              <a:rPr lang="en-GB" sz="2800" dirty="0" smtClean="0"/>
              <a:t>than other methods on image, speech and certain other types of data? </a:t>
            </a:r>
          </a:p>
          <a:p>
            <a:pPr marL="0" indent="0">
              <a:buFontTx/>
              <a:buNone/>
              <a:defRPr/>
            </a:pPr>
            <a:endParaRPr lang="en-GB" sz="2800" dirty="0"/>
          </a:p>
          <a:p>
            <a:pPr marL="0" indent="0">
              <a:buFontTx/>
              <a:buNone/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The short answers</a:t>
            </a:r>
          </a:p>
          <a:p>
            <a:pPr marL="0" indent="0">
              <a:buFontTx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 1.   </a:t>
            </a:r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‘Deep Learning’ </a:t>
            </a:r>
            <a:r>
              <a:rPr lang="en-GB" sz="2400" b="1" dirty="0" smtClean="0">
                <a:solidFill>
                  <a:srgbClr val="FF0000"/>
                </a:solidFill>
              </a:rPr>
              <a:t>means </a:t>
            </a:r>
            <a:r>
              <a:rPr lang="en-GB" sz="2400" dirty="0" smtClean="0">
                <a:solidFill>
                  <a:srgbClr val="FF0000"/>
                </a:solidFill>
              </a:rPr>
              <a:t>using a </a:t>
            </a:r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neural network</a:t>
            </a:r>
          </a:p>
          <a:p>
            <a:pPr marL="0" indent="0">
              <a:buFontTx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       </a:t>
            </a:r>
            <a:r>
              <a:rPr lang="en-GB" sz="2400" dirty="0" smtClean="0">
                <a:solidFill>
                  <a:srgbClr val="FF0000"/>
                </a:solidFill>
              </a:rPr>
              <a:t>with </a:t>
            </a:r>
            <a:r>
              <a:rPr lang="en-GB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several layers of nodes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between input and output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 2.   the series of layers between input &amp; output do</a:t>
            </a:r>
          </a:p>
          <a:p>
            <a:pPr marL="0" indent="0">
              <a:buFontTx/>
              <a:buNone/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feature identification and processing in a series of stages</a:t>
            </a:r>
            <a:r>
              <a:rPr lang="en-GB" sz="2400" b="1" dirty="0" smtClean="0">
                <a:solidFill>
                  <a:srgbClr val="FF0000"/>
                </a:solidFill>
              </a:rPr>
              <a:t>, </a:t>
            </a:r>
          </a:p>
          <a:p>
            <a:pPr marL="0" indent="0">
              <a:buFontTx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just as our brains seem to.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000" y="2936875"/>
            <a:ext cx="8301038" cy="3544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FF3300"/>
                </a:solidFill>
              </a:rPr>
              <a:t> </a:t>
            </a:r>
            <a:endParaRPr lang="en-GB" altLang="en-US" i="1" smtClean="0">
              <a:solidFill>
                <a:srgbClr val="FF3300"/>
              </a:solidFill>
            </a:endParaRP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1441450" y="4741863"/>
            <a:ext cx="55387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What features might you expect a good 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to learn, when trained with data like this?</a:t>
            </a:r>
          </a:p>
        </p:txBody>
      </p:sp>
      <p:pic>
        <p:nvPicPr>
          <p:cNvPr id="41988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125"/>
            <a:ext cx="56229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FF3300"/>
                </a:solidFill>
              </a:rPr>
              <a:t> </a:t>
            </a:r>
            <a:endParaRPr lang="en-GB" altLang="en-US" i="1" smtClean="0">
              <a:solidFill>
                <a:srgbClr val="FF3300"/>
              </a:solidFill>
            </a:endParaRPr>
          </a:p>
        </p:txBody>
      </p:sp>
      <p:sp>
        <p:nvSpPr>
          <p:cNvPr id="43011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pic>
        <p:nvPicPr>
          <p:cNvPr id="43012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43014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225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vertical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08163" y="771525"/>
            <a:ext cx="3403600" cy="10652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195763" y="2190750"/>
            <a:ext cx="1016000" cy="17462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2032000" cy="147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FF3300"/>
                </a:solidFill>
              </a:rPr>
              <a:t> </a:t>
            </a:r>
            <a:endParaRPr lang="en-GB" altLang="en-US" i="1" smtClean="0">
              <a:solidFill>
                <a:srgbClr val="FF3300"/>
              </a:solidFill>
            </a:endParaRPr>
          </a:p>
        </p:txBody>
      </p:sp>
      <p:sp>
        <p:nvSpPr>
          <p:cNvPr id="44035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pic>
        <p:nvPicPr>
          <p:cNvPr id="44036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44038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34782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Horizontal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04875" y="965200"/>
            <a:ext cx="4306888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2493963" y="2190750"/>
            <a:ext cx="2717800" cy="15160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52400" cy="24288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FF3300"/>
                </a:solidFill>
              </a:rPr>
              <a:t> </a:t>
            </a:r>
            <a:endParaRPr lang="en-GB" altLang="en-US" i="1" smtClean="0">
              <a:solidFill>
                <a:srgbClr val="FF3300"/>
              </a:solidFill>
            </a:endParaRPr>
          </a:p>
        </p:txBody>
      </p:sp>
      <p:sp>
        <p:nvSpPr>
          <p:cNvPr id="45059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pic>
        <p:nvPicPr>
          <p:cNvPr id="45060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45062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FF3300"/>
                </a:solidFill>
              </a:rPr>
              <a:t> </a:t>
            </a:r>
            <a:endParaRPr lang="en-GB" altLang="en-US" i="1" smtClean="0">
              <a:solidFill>
                <a:srgbClr val="FF3300"/>
              </a:solidFill>
            </a:endParaRPr>
          </a:p>
        </p:txBody>
      </p:sp>
      <p:sp>
        <p:nvSpPr>
          <p:cNvPr id="46083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pic>
        <p:nvPicPr>
          <p:cNvPr id="46084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46086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0" name="TextBox 9"/>
          <p:cNvSpPr txBox="1">
            <a:spLocks noChangeArrowheads="1"/>
          </p:cNvSpPr>
          <p:nvPr/>
        </p:nvSpPr>
        <p:spPr bwMode="auto">
          <a:xfrm>
            <a:off x="239713" y="4776788"/>
            <a:ext cx="8435975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But what about position invariance  ???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our example unit detectors were tied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specific parts of the image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722313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2800" smtClean="0"/>
              <a:t>successive layers can learn higher-level features …</a:t>
            </a:r>
          </a:p>
        </p:txBody>
      </p:sp>
      <p:pic>
        <p:nvPicPr>
          <p:cNvPr id="47107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0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12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1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17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/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22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detect lines in</a:t>
            </a:r>
          </a:p>
          <a:p>
            <a:pPr eaLnBrk="1" hangingPunct="1"/>
            <a:r>
              <a:rPr lang="en-GB" altLang="en-US" sz="1600"/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2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4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45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Higher level detetors</a:t>
            </a:r>
          </a:p>
          <a:p>
            <a:pPr eaLnBrk="1" hangingPunct="1"/>
            <a:r>
              <a:rPr lang="en-GB" altLang="en-US" sz="1600"/>
              <a:t>( horizontal line, </a:t>
            </a:r>
          </a:p>
          <a:p>
            <a:pPr eaLnBrk="1" hangingPunct="1"/>
            <a:r>
              <a:rPr lang="en-GB" altLang="en-US" sz="1600"/>
              <a:t>“RHS vertical lune”</a:t>
            </a:r>
          </a:p>
          <a:p>
            <a:pPr eaLnBrk="1" hangingPunct="1"/>
            <a:r>
              <a:rPr lang="en-GB" altLang="en-US" sz="1600"/>
              <a:t>“upper loop”, etc…</a:t>
            </a:r>
          </a:p>
        </p:txBody>
      </p:sp>
      <p:sp>
        <p:nvSpPr>
          <p:cNvPr id="47146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/>
              <a:t>etc …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722313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2800" smtClean="0"/>
              <a:t>successive layers can learn higher-level features …</a:t>
            </a:r>
          </a:p>
        </p:txBody>
      </p:sp>
      <p:pic>
        <p:nvPicPr>
          <p:cNvPr id="48131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3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3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3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141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/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146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detect lines in</a:t>
            </a:r>
          </a:p>
          <a:p>
            <a:pPr eaLnBrk="1" hangingPunct="1"/>
            <a:r>
              <a:rPr lang="en-GB" altLang="en-US" sz="1600"/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4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6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6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169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Higher level detetors</a:t>
            </a:r>
          </a:p>
          <a:p>
            <a:pPr eaLnBrk="1" hangingPunct="1"/>
            <a:r>
              <a:rPr lang="en-GB" altLang="en-US" sz="1600"/>
              <a:t>( horizontal line, </a:t>
            </a:r>
          </a:p>
          <a:p>
            <a:pPr eaLnBrk="1" hangingPunct="1"/>
            <a:r>
              <a:rPr lang="en-GB" altLang="en-US" sz="1600"/>
              <a:t>“RHS vertical lune”</a:t>
            </a:r>
          </a:p>
          <a:p>
            <a:pPr eaLnBrk="1" hangingPunct="1"/>
            <a:r>
              <a:rPr lang="en-GB" altLang="en-US" sz="1600"/>
              <a:t>“upper loop”, etc…</a:t>
            </a:r>
          </a:p>
        </p:txBody>
      </p:sp>
      <p:sp>
        <p:nvSpPr>
          <p:cNvPr id="48170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/>
              <a:t>etc …</a:t>
            </a:r>
          </a:p>
        </p:txBody>
      </p:sp>
      <p:sp>
        <p:nvSpPr>
          <p:cNvPr id="44" name="Oval 43"/>
          <p:cNvSpPr/>
          <p:nvPr/>
        </p:nvSpPr>
        <p:spPr>
          <a:xfrm>
            <a:off x="4613275" y="5888038"/>
            <a:ext cx="966788" cy="874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 </a:t>
            </a:r>
          </a:p>
          <a:p>
            <a:pPr algn="ctr">
              <a:defRPr/>
            </a:pPr>
            <a:r>
              <a:rPr lang="en-GB" sz="1600" dirty="0"/>
              <a:t>  </a:t>
            </a:r>
          </a:p>
        </p:txBody>
      </p:sp>
      <p:cxnSp>
        <p:nvCxnSpPr>
          <p:cNvPr id="47" name="Straight Arrow Connector 46"/>
          <p:cNvCxnSpPr>
            <a:stCxn id="101" idx="4"/>
            <a:endCxn id="44" idx="0"/>
          </p:cNvCxnSpPr>
          <p:nvPr/>
        </p:nvCxnSpPr>
        <p:spPr>
          <a:xfrm>
            <a:off x="5087938" y="5489575"/>
            <a:ext cx="9525" cy="3984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4" idx="7"/>
          </p:cNvCxnSpPr>
          <p:nvPr/>
        </p:nvCxnSpPr>
        <p:spPr>
          <a:xfrm flipH="1">
            <a:off x="5438775" y="5502275"/>
            <a:ext cx="1384300" cy="5143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1"/>
          </p:cNvCxnSpPr>
          <p:nvPr/>
        </p:nvCxnSpPr>
        <p:spPr>
          <a:xfrm>
            <a:off x="3265488" y="5467350"/>
            <a:ext cx="1489075" cy="549275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14988" y="5399088"/>
            <a:ext cx="3030537" cy="774700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6" name="TextBox 14"/>
          <p:cNvSpPr txBox="1">
            <a:spLocks noChangeArrowheads="1"/>
          </p:cNvSpPr>
          <p:nvPr/>
        </p:nvSpPr>
        <p:spPr bwMode="auto">
          <a:xfrm>
            <a:off x="1079500" y="6178550"/>
            <a:ext cx="351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What does this unit detect?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mtClean="0"/>
              <a:t>So: </a:t>
            </a:r>
            <a:r>
              <a:rPr lang="en-GB" altLang="en-US" i="1" smtClean="0"/>
              <a:t>multiple layers make sense</a:t>
            </a:r>
            <a:r>
              <a:rPr lang="en-GB" altLang="en-US" smtClean="0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0725" y="33829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990725" y="3932238"/>
            <a:ext cx="387350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001838" y="4491038"/>
            <a:ext cx="385762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068638" y="3403600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068638" y="39528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078163" y="45116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Straight Arrow Connector 10"/>
          <p:cNvCxnSpPr>
            <a:stCxn id="5" idx="6"/>
            <a:endCxn id="8" idx="2"/>
          </p:cNvCxnSpPr>
          <p:nvPr/>
        </p:nvCxnSpPr>
        <p:spPr>
          <a:xfrm>
            <a:off x="2378075" y="3576638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>
          <a:xfrm>
            <a:off x="2378075" y="3576638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10" idx="2"/>
          </p:cNvCxnSpPr>
          <p:nvPr/>
        </p:nvCxnSpPr>
        <p:spPr>
          <a:xfrm>
            <a:off x="2378075" y="3576638"/>
            <a:ext cx="70008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2378075" y="3597275"/>
            <a:ext cx="690563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9" idx="2"/>
          </p:cNvCxnSpPr>
          <p:nvPr/>
        </p:nvCxnSpPr>
        <p:spPr>
          <a:xfrm>
            <a:off x="2378075" y="41259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2"/>
          </p:cNvCxnSpPr>
          <p:nvPr/>
        </p:nvCxnSpPr>
        <p:spPr>
          <a:xfrm>
            <a:off x="2378075" y="4125913"/>
            <a:ext cx="70008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2387600" y="3597275"/>
            <a:ext cx="681038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2"/>
          </p:cNvCxnSpPr>
          <p:nvPr/>
        </p:nvCxnSpPr>
        <p:spPr>
          <a:xfrm flipV="1">
            <a:off x="2387600" y="4144963"/>
            <a:ext cx="68103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10" idx="2"/>
          </p:cNvCxnSpPr>
          <p:nvPr/>
        </p:nvCxnSpPr>
        <p:spPr>
          <a:xfrm>
            <a:off x="2387600" y="46847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4725" y="39925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797675" y="3627438"/>
            <a:ext cx="584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6797675" y="4176713"/>
            <a:ext cx="52705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3"/>
          </p:cNvCxnSpPr>
          <p:nvPr/>
        </p:nvCxnSpPr>
        <p:spPr>
          <a:xfrm flipV="1">
            <a:off x="6750050" y="4322763"/>
            <a:ext cx="631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65600" y="34448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165600" y="3992563"/>
            <a:ext cx="385763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175125" y="4551363"/>
            <a:ext cx="387350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7" name="Straight Arrow Connector 26"/>
          <p:cNvCxnSpPr>
            <a:endCxn id="24" idx="2"/>
          </p:cNvCxnSpPr>
          <p:nvPr/>
        </p:nvCxnSpPr>
        <p:spPr>
          <a:xfrm>
            <a:off x="3475038" y="36179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2"/>
          </p:cNvCxnSpPr>
          <p:nvPr/>
        </p:nvCxnSpPr>
        <p:spPr>
          <a:xfrm>
            <a:off x="3475038" y="3617913"/>
            <a:ext cx="690562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2"/>
          </p:cNvCxnSpPr>
          <p:nvPr/>
        </p:nvCxnSpPr>
        <p:spPr>
          <a:xfrm>
            <a:off x="3475038" y="3617913"/>
            <a:ext cx="7000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3475038" y="3636963"/>
            <a:ext cx="69056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2"/>
          </p:cNvCxnSpPr>
          <p:nvPr/>
        </p:nvCxnSpPr>
        <p:spPr>
          <a:xfrm>
            <a:off x="3475038" y="41656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2"/>
          </p:cNvCxnSpPr>
          <p:nvPr/>
        </p:nvCxnSpPr>
        <p:spPr>
          <a:xfrm>
            <a:off x="3475038" y="4165600"/>
            <a:ext cx="700087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2"/>
          </p:cNvCxnSpPr>
          <p:nvPr/>
        </p:nvCxnSpPr>
        <p:spPr>
          <a:xfrm flipV="1">
            <a:off x="3484563" y="3636963"/>
            <a:ext cx="681037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2"/>
          </p:cNvCxnSpPr>
          <p:nvPr/>
        </p:nvCxnSpPr>
        <p:spPr>
          <a:xfrm flipV="1">
            <a:off x="3484563" y="4186238"/>
            <a:ext cx="681037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2"/>
          </p:cNvCxnSpPr>
          <p:nvPr/>
        </p:nvCxnSpPr>
        <p:spPr>
          <a:xfrm>
            <a:off x="3484563" y="47244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273675" y="3454400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273675" y="40036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5283200" y="45624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>
            <a:off x="4581525" y="3627438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7" idx="2"/>
          </p:cNvCxnSpPr>
          <p:nvPr/>
        </p:nvCxnSpPr>
        <p:spPr>
          <a:xfrm>
            <a:off x="4581525" y="3627438"/>
            <a:ext cx="692150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2"/>
          </p:cNvCxnSpPr>
          <p:nvPr/>
        </p:nvCxnSpPr>
        <p:spPr>
          <a:xfrm>
            <a:off x="4581525" y="3627438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2"/>
          </p:cNvCxnSpPr>
          <p:nvPr/>
        </p:nvCxnSpPr>
        <p:spPr>
          <a:xfrm flipV="1">
            <a:off x="4581525" y="3648075"/>
            <a:ext cx="69215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2"/>
          </p:cNvCxnSpPr>
          <p:nvPr/>
        </p:nvCxnSpPr>
        <p:spPr>
          <a:xfrm>
            <a:off x="4581525" y="4176713"/>
            <a:ext cx="69215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2"/>
          </p:cNvCxnSpPr>
          <p:nvPr/>
        </p:nvCxnSpPr>
        <p:spPr>
          <a:xfrm>
            <a:off x="4581525" y="4176713"/>
            <a:ext cx="701675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2"/>
          </p:cNvCxnSpPr>
          <p:nvPr/>
        </p:nvCxnSpPr>
        <p:spPr>
          <a:xfrm flipV="1">
            <a:off x="4592638" y="3648075"/>
            <a:ext cx="681037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2"/>
          </p:cNvCxnSpPr>
          <p:nvPr/>
        </p:nvCxnSpPr>
        <p:spPr>
          <a:xfrm flipV="1">
            <a:off x="4592638" y="4195763"/>
            <a:ext cx="681037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2"/>
          </p:cNvCxnSpPr>
          <p:nvPr/>
        </p:nvCxnSpPr>
        <p:spPr>
          <a:xfrm>
            <a:off x="4592638" y="47355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80163" y="3475038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380163" y="4024313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6391275" y="4583113"/>
            <a:ext cx="385763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51" name="Straight Arrow Connector 50"/>
          <p:cNvCxnSpPr>
            <a:endCxn id="48" idx="2"/>
          </p:cNvCxnSpPr>
          <p:nvPr/>
        </p:nvCxnSpPr>
        <p:spPr>
          <a:xfrm>
            <a:off x="5689600" y="3648075"/>
            <a:ext cx="69056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2"/>
          </p:cNvCxnSpPr>
          <p:nvPr/>
        </p:nvCxnSpPr>
        <p:spPr>
          <a:xfrm>
            <a:off x="5689600" y="3648075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0" idx="2"/>
          </p:cNvCxnSpPr>
          <p:nvPr/>
        </p:nvCxnSpPr>
        <p:spPr>
          <a:xfrm>
            <a:off x="5689600" y="3648075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2"/>
          </p:cNvCxnSpPr>
          <p:nvPr/>
        </p:nvCxnSpPr>
        <p:spPr>
          <a:xfrm flipV="1">
            <a:off x="5689600" y="3668713"/>
            <a:ext cx="6905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2"/>
          </p:cNvCxnSpPr>
          <p:nvPr/>
        </p:nvCxnSpPr>
        <p:spPr>
          <a:xfrm>
            <a:off x="5689600" y="4195763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2"/>
          </p:cNvCxnSpPr>
          <p:nvPr/>
        </p:nvCxnSpPr>
        <p:spPr>
          <a:xfrm>
            <a:off x="5689600" y="4195763"/>
            <a:ext cx="701675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flipV="1">
            <a:off x="5699125" y="3668713"/>
            <a:ext cx="68103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9" idx="2"/>
          </p:cNvCxnSpPr>
          <p:nvPr/>
        </p:nvCxnSpPr>
        <p:spPr>
          <a:xfrm flipV="1">
            <a:off x="5699125" y="4216400"/>
            <a:ext cx="681038" cy="5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0" idx="2"/>
          </p:cNvCxnSpPr>
          <p:nvPr/>
        </p:nvCxnSpPr>
        <p:spPr>
          <a:xfrm>
            <a:off x="5699125" y="4754563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mtClean="0"/>
              <a:t>So: </a:t>
            </a:r>
            <a:r>
              <a:rPr lang="en-GB" altLang="en-US" i="1" smtClean="0"/>
              <a:t>multiple layers make sense</a:t>
            </a:r>
            <a:r>
              <a:rPr lang="en-GB" altLang="en-US" smtClean="0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06438" y="1646238"/>
            <a:ext cx="4352925" cy="681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kern="0" dirty="0" smtClean="0"/>
              <a:t>Your brain works that way</a:t>
            </a:r>
          </a:p>
        </p:txBody>
      </p:sp>
      <p:pic>
        <p:nvPicPr>
          <p:cNvPr id="50180" name="Picture 2" descr="http://upload.wikimedia.org/wikipedia/commons/f/f8/Lateral_geniculate_nucl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98738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17800"/>
            <a:ext cx="2436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mtClean="0"/>
              <a:t>So: </a:t>
            </a:r>
            <a:r>
              <a:rPr lang="en-GB" altLang="en-US" i="1" smtClean="0"/>
              <a:t>multiple layers make sense</a:t>
            </a:r>
            <a:r>
              <a:rPr lang="en-GB" altLang="en-US" smtClean="0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09600" y="1239838"/>
            <a:ext cx="7832725" cy="1157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1800" b="1" kern="0" dirty="0" smtClean="0"/>
              <a:t>Many-layer neural network architectures should be capable of learning the true underlying features and ‘feature logic’, and  therefore generalise very well …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928938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 smtClean="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 smtClean="0"/>
              <a:t>  3. </a:t>
            </a:r>
            <a:r>
              <a:rPr lang="en-GB" altLang="en-US" sz="2800" b="1" smtClean="0"/>
              <a:t>multilayer</a:t>
            </a:r>
            <a:r>
              <a:rPr lang="en-GB" altLang="en-US" sz="2800" smtClean="0"/>
              <a:t> </a:t>
            </a:r>
            <a:r>
              <a:rPr lang="en-GB" altLang="en-US" sz="2800" b="1" smtClean="0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 smtClean="0"/>
              <a:t>      25 years.  What’s actually new?</a:t>
            </a:r>
            <a:r>
              <a:rPr lang="en-GB" altLang="en-US" sz="2800" smtClean="0"/>
              <a:t> </a:t>
            </a:r>
          </a:p>
          <a:p>
            <a:pPr marL="0" indent="0">
              <a:buFontTx/>
              <a:buNone/>
            </a:pPr>
            <a:r>
              <a:rPr lang="en-GB" altLang="en-US" sz="2800" smtClean="0"/>
              <a:t> </a:t>
            </a:r>
            <a:endParaRPr lang="en-GB" altLang="en-US" sz="2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8021638" cy="1544638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GB" altLang="en-US" sz="3200" smtClean="0"/>
              <a:t>But, until very recently, our  weight-learning algorithms simply did not work on multi-layer architectures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903413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83025"/>
            <a:ext cx="40052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417763" y="4195763"/>
            <a:ext cx="5059362" cy="2214562"/>
          </a:xfrm>
          <a:custGeom>
            <a:avLst/>
            <a:gdLst>
              <a:gd name="connsiteX0" fmla="*/ 0 w 5059680"/>
              <a:gd name="connsiteY0" fmla="*/ 548806 h 2215046"/>
              <a:gd name="connsiteX1" fmla="*/ 243840 w 5059680"/>
              <a:gd name="connsiteY1" fmla="*/ 528486 h 2215046"/>
              <a:gd name="connsiteX2" fmla="*/ 1330960 w 5059680"/>
              <a:gd name="connsiteY2" fmla="*/ 548806 h 2215046"/>
              <a:gd name="connsiteX3" fmla="*/ 1290320 w 5059680"/>
              <a:gd name="connsiteY3" fmla="*/ 558966 h 2215046"/>
              <a:gd name="connsiteX4" fmla="*/ 1280160 w 5059680"/>
              <a:gd name="connsiteY4" fmla="*/ 589446 h 2215046"/>
              <a:gd name="connsiteX5" fmla="*/ 1239520 w 5059680"/>
              <a:gd name="connsiteY5" fmla="*/ 609766 h 2215046"/>
              <a:gd name="connsiteX6" fmla="*/ 1209040 w 5059680"/>
              <a:gd name="connsiteY6" fmla="*/ 619926 h 2215046"/>
              <a:gd name="connsiteX7" fmla="*/ 1026160 w 5059680"/>
              <a:gd name="connsiteY7" fmla="*/ 660566 h 2215046"/>
              <a:gd name="connsiteX8" fmla="*/ 812800 w 5059680"/>
              <a:gd name="connsiteY8" fmla="*/ 772326 h 2215046"/>
              <a:gd name="connsiteX9" fmla="*/ 833120 w 5059680"/>
              <a:gd name="connsiteY9" fmla="*/ 884086 h 2215046"/>
              <a:gd name="connsiteX10" fmla="*/ 670560 w 5059680"/>
              <a:gd name="connsiteY10" fmla="*/ 965366 h 2215046"/>
              <a:gd name="connsiteX11" fmla="*/ 528320 w 5059680"/>
              <a:gd name="connsiteY11" fmla="*/ 975526 h 2215046"/>
              <a:gd name="connsiteX12" fmla="*/ 254000 w 5059680"/>
              <a:gd name="connsiteY12" fmla="*/ 1006006 h 2215046"/>
              <a:gd name="connsiteX13" fmla="*/ 121920 w 5059680"/>
              <a:gd name="connsiteY13" fmla="*/ 1016166 h 2215046"/>
              <a:gd name="connsiteX14" fmla="*/ 101600 w 5059680"/>
              <a:gd name="connsiteY14" fmla="*/ 1087286 h 2215046"/>
              <a:gd name="connsiteX15" fmla="*/ 111760 w 5059680"/>
              <a:gd name="connsiteY15" fmla="*/ 1127926 h 2215046"/>
              <a:gd name="connsiteX16" fmla="*/ 152400 w 5059680"/>
              <a:gd name="connsiteY16" fmla="*/ 1199046 h 2215046"/>
              <a:gd name="connsiteX17" fmla="*/ 132080 w 5059680"/>
              <a:gd name="connsiteY17" fmla="*/ 1229526 h 2215046"/>
              <a:gd name="connsiteX18" fmla="*/ 213360 w 5059680"/>
              <a:gd name="connsiteY18" fmla="*/ 1239686 h 2215046"/>
              <a:gd name="connsiteX19" fmla="*/ 325120 w 5059680"/>
              <a:gd name="connsiteY19" fmla="*/ 1249846 h 2215046"/>
              <a:gd name="connsiteX20" fmla="*/ 396240 w 5059680"/>
              <a:gd name="connsiteY20" fmla="*/ 1300646 h 2215046"/>
              <a:gd name="connsiteX21" fmla="*/ 426720 w 5059680"/>
              <a:gd name="connsiteY21" fmla="*/ 1331126 h 2215046"/>
              <a:gd name="connsiteX22" fmla="*/ 508000 w 5059680"/>
              <a:gd name="connsiteY22" fmla="*/ 1381926 h 2215046"/>
              <a:gd name="connsiteX23" fmla="*/ 568960 w 5059680"/>
              <a:gd name="connsiteY23" fmla="*/ 1442886 h 2215046"/>
              <a:gd name="connsiteX24" fmla="*/ 640080 w 5059680"/>
              <a:gd name="connsiteY24" fmla="*/ 1503846 h 2215046"/>
              <a:gd name="connsiteX25" fmla="*/ 701040 w 5059680"/>
              <a:gd name="connsiteY25" fmla="*/ 1544486 h 2215046"/>
              <a:gd name="connsiteX26" fmla="*/ 680720 w 5059680"/>
              <a:gd name="connsiteY26" fmla="*/ 1595286 h 2215046"/>
              <a:gd name="connsiteX27" fmla="*/ 741680 w 5059680"/>
              <a:gd name="connsiteY27" fmla="*/ 1605446 h 2215046"/>
              <a:gd name="connsiteX28" fmla="*/ 833120 w 5059680"/>
              <a:gd name="connsiteY28" fmla="*/ 1615606 h 2215046"/>
              <a:gd name="connsiteX29" fmla="*/ 904240 w 5059680"/>
              <a:gd name="connsiteY29" fmla="*/ 1625766 h 2215046"/>
              <a:gd name="connsiteX30" fmla="*/ 1046480 w 5059680"/>
              <a:gd name="connsiteY30" fmla="*/ 1635926 h 2215046"/>
              <a:gd name="connsiteX31" fmla="*/ 1209040 w 5059680"/>
              <a:gd name="connsiteY31" fmla="*/ 1666406 h 2215046"/>
              <a:gd name="connsiteX32" fmla="*/ 1239520 w 5059680"/>
              <a:gd name="connsiteY32" fmla="*/ 1676566 h 2215046"/>
              <a:gd name="connsiteX33" fmla="*/ 1300480 w 5059680"/>
              <a:gd name="connsiteY33" fmla="*/ 1686726 h 2215046"/>
              <a:gd name="connsiteX34" fmla="*/ 1330960 w 5059680"/>
              <a:gd name="connsiteY34" fmla="*/ 1696886 h 2215046"/>
              <a:gd name="connsiteX35" fmla="*/ 1402080 w 5059680"/>
              <a:gd name="connsiteY35" fmla="*/ 1717206 h 2215046"/>
              <a:gd name="connsiteX36" fmla="*/ 1432560 w 5059680"/>
              <a:gd name="connsiteY36" fmla="*/ 1768006 h 2215046"/>
              <a:gd name="connsiteX37" fmla="*/ 1452880 w 5059680"/>
              <a:gd name="connsiteY37" fmla="*/ 1808646 h 2215046"/>
              <a:gd name="connsiteX38" fmla="*/ 1473200 w 5059680"/>
              <a:gd name="connsiteY38" fmla="*/ 1839126 h 2215046"/>
              <a:gd name="connsiteX39" fmla="*/ 1544320 w 5059680"/>
              <a:gd name="connsiteY39" fmla="*/ 1849286 h 2215046"/>
              <a:gd name="connsiteX40" fmla="*/ 1574800 w 5059680"/>
              <a:gd name="connsiteY40" fmla="*/ 1859446 h 2215046"/>
              <a:gd name="connsiteX41" fmla="*/ 1656080 w 5059680"/>
              <a:gd name="connsiteY41" fmla="*/ 1879766 h 2215046"/>
              <a:gd name="connsiteX42" fmla="*/ 1696720 w 5059680"/>
              <a:gd name="connsiteY42" fmla="*/ 1889926 h 2215046"/>
              <a:gd name="connsiteX43" fmla="*/ 1727200 w 5059680"/>
              <a:gd name="connsiteY43" fmla="*/ 1900086 h 2215046"/>
              <a:gd name="connsiteX44" fmla="*/ 1930400 w 5059680"/>
              <a:gd name="connsiteY44" fmla="*/ 1849286 h 2215046"/>
              <a:gd name="connsiteX45" fmla="*/ 1940560 w 5059680"/>
              <a:gd name="connsiteY45" fmla="*/ 1818806 h 2215046"/>
              <a:gd name="connsiteX46" fmla="*/ 1930400 w 5059680"/>
              <a:gd name="connsiteY46" fmla="*/ 1646086 h 2215046"/>
              <a:gd name="connsiteX47" fmla="*/ 1910080 w 5059680"/>
              <a:gd name="connsiteY47" fmla="*/ 1605446 h 2215046"/>
              <a:gd name="connsiteX48" fmla="*/ 1828800 w 5059680"/>
              <a:gd name="connsiteY48" fmla="*/ 1493686 h 2215046"/>
              <a:gd name="connsiteX49" fmla="*/ 1818640 w 5059680"/>
              <a:gd name="connsiteY49" fmla="*/ 1453046 h 2215046"/>
              <a:gd name="connsiteX50" fmla="*/ 1788160 w 5059680"/>
              <a:gd name="connsiteY50" fmla="*/ 1412406 h 2215046"/>
              <a:gd name="connsiteX51" fmla="*/ 1747520 w 5059680"/>
              <a:gd name="connsiteY51" fmla="*/ 1351446 h 2215046"/>
              <a:gd name="connsiteX52" fmla="*/ 1706880 w 5059680"/>
              <a:gd name="connsiteY52" fmla="*/ 1300646 h 2215046"/>
              <a:gd name="connsiteX53" fmla="*/ 1676400 w 5059680"/>
              <a:gd name="connsiteY53" fmla="*/ 1249846 h 2215046"/>
              <a:gd name="connsiteX54" fmla="*/ 1645920 w 5059680"/>
              <a:gd name="connsiteY54" fmla="*/ 1209206 h 2215046"/>
              <a:gd name="connsiteX55" fmla="*/ 1635760 w 5059680"/>
              <a:gd name="connsiteY55" fmla="*/ 1178726 h 2215046"/>
              <a:gd name="connsiteX56" fmla="*/ 1645920 w 5059680"/>
              <a:gd name="connsiteY56" fmla="*/ 1148246 h 2215046"/>
              <a:gd name="connsiteX57" fmla="*/ 1686560 w 5059680"/>
              <a:gd name="connsiteY57" fmla="*/ 1066966 h 2215046"/>
              <a:gd name="connsiteX58" fmla="*/ 1696720 w 5059680"/>
              <a:gd name="connsiteY58" fmla="*/ 1036486 h 2215046"/>
              <a:gd name="connsiteX59" fmla="*/ 1727200 w 5059680"/>
              <a:gd name="connsiteY59" fmla="*/ 1026326 h 2215046"/>
              <a:gd name="connsiteX60" fmla="*/ 1818640 w 5059680"/>
              <a:gd name="connsiteY60" fmla="*/ 1097446 h 2215046"/>
              <a:gd name="connsiteX61" fmla="*/ 1849120 w 5059680"/>
              <a:gd name="connsiteY61" fmla="*/ 1117766 h 2215046"/>
              <a:gd name="connsiteX62" fmla="*/ 1940560 w 5059680"/>
              <a:gd name="connsiteY62" fmla="*/ 1209206 h 2215046"/>
              <a:gd name="connsiteX63" fmla="*/ 1991360 w 5059680"/>
              <a:gd name="connsiteY63" fmla="*/ 1239686 h 2215046"/>
              <a:gd name="connsiteX64" fmla="*/ 2052320 w 5059680"/>
              <a:gd name="connsiteY64" fmla="*/ 1310806 h 2215046"/>
              <a:gd name="connsiteX65" fmla="*/ 2062480 w 5059680"/>
              <a:gd name="connsiteY65" fmla="*/ 1341286 h 2215046"/>
              <a:gd name="connsiteX66" fmla="*/ 2092960 w 5059680"/>
              <a:gd name="connsiteY66" fmla="*/ 1371766 h 2215046"/>
              <a:gd name="connsiteX67" fmla="*/ 2113280 w 5059680"/>
              <a:gd name="connsiteY67" fmla="*/ 1402246 h 2215046"/>
              <a:gd name="connsiteX68" fmla="*/ 2113280 w 5059680"/>
              <a:gd name="connsiteY68" fmla="*/ 1635926 h 2215046"/>
              <a:gd name="connsiteX69" fmla="*/ 2103120 w 5059680"/>
              <a:gd name="connsiteY69" fmla="*/ 1666406 h 2215046"/>
              <a:gd name="connsiteX70" fmla="*/ 2092960 w 5059680"/>
              <a:gd name="connsiteY70" fmla="*/ 1717206 h 2215046"/>
              <a:gd name="connsiteX71" fmla="*/ 2123440 w 5059680"/>
              <a:gd name="connsiteY71" fmla="*/ 1981366 h 2215046"/>
              <a:gd name="connsiteX72" fmla="*/ 2153920 w 5059680"/>
              <a:gd name="connsiteY72" fmla="*/ 2011846 h 2215046"/>
              <a:gd name="connsiteX73" fmla="*/ 2214880 w 5059680"/>
              <a:gd name="connsiteY73" fmla="*/ 2082966 h 2215046"/>
              <a:gd name="connsiteX74" fmla="*/ 2265680 w 5059680"/>
              <a:gd name="connsiteY74" fmla="*/ 2103286 h 2215046"/>
              <a:gd name="connsiteX75" fmla="*/ 2296160 w 5059680"/>
              <a:gd name="connsiteY75" fmla="*/ 2123606 h 2215046"/>
              <a:gd name="connsiteX76" fmla="*/ 2418080 w 5059680"/>
              <a:gd name="connsiteY76" fmla="*/ 2133766 h 2215046"/>
              <a:gd name="connsiteX77" fmla="*/ 2468880 w 5059680"/>
              <a:gd name="connsiteY77" fmla="*/ 2154086 h 2215046"/>
              <a:gd name="connsiteX78" fmla="*/ 2540000 w 5059680"/>
              <a:gd name="connsiteY78" fmla="*/ 2174406 h 2215046"/>
              <a:gd name="connsiteX79" fmla="*/ 2570480 w 5059680"/>
              <a:gd name="connsiteY79" fmla="*/ 2194726 h 2215046"/>
              <a:gd name="connsiteX80" fmla="*/ 2631440 w 5059680"/>
              <a:gd name="connsiteY80" fmla="*/ 2204886 h 2215046"/>
              <a:gd name="connsiteX81" fmla="*/ 2672080 w 5059680"/>
              <a:gd name="connsiteY81" fmla="*/ 2215046 h 2215046"/>
              <a:gd name="connsiteX82" fmla="*/ 2794000 w 5059680"/>
              <a:gd name="connsiteY82" fmla="*/ 2204886 h 2215046"/>
              <a:gd name="connsiteX83" fmla="*/ 2834640 w 5059680"/>
              <a:gd name="connsiteY83" fmla="*/ 2174406 h 2215046"/>
              <a:gd name="connsiteX84" fmla="*/ 2905760 w 5059680"/>
              <a:gd name="connsiteY84" fmla="*/ 2103286 h 2215046"/>
              <a:gd name="connsiteX85" fmla="*/ 2936240 w 5059680"/>
              <a:gd name="connsiteY85" fmla="*/ 2062646 h 2215046"/>
              <a:gd name="connsiteX86" fmla="*/ 2997200 w 5059680"/>
              <a:gd name="connsiteY86" fmla="*/ 1971206 h 2215046"/>
              <a:gd name="connsiteX87" fmla="*/ 3048000 w 5059680"/>
              <a:gd name="connsiteY87" fmla="*/ 1920406 h 2215046"/>
              <a:gd name="connsiteX88" fmla="*/ 3068320 w 5059680"/>
              <a:gd name="connsiteY88" fmla="*/ 1889926 h 2215046"/>
              <a:gd name="connsiteX89" fmla="*/ 3078480 w 5059680"/>
              <a:gd name="connsiteY89" fmla="*/ 1859446 h 2215046"/>
              <a:gd name="connsiteX90" fmla="*/ 3108960 w 5059680"/>
              <a:gd name="connsiteY90" fmla="*/ 1839126 h 2215046"/>
              <a:gd name="connsiteX91" fmla="*/ 3088640 w 5059680"/>
              <a:gd name="connsiteY91" fmla="*/ 1686726 h 2215046"/>
              <a:gd name="connsiteX92" fmla="*/ 3048000 w 5059680"/>
              <a:gd name="connsiteY92" fmla="*/ 1595286 h 2215046"/>
              <a:gd name="connsiteX93" fmla="*/ 3007360 w 5059680"/>
              <a:gd name="connsiteY93" fmla="*/ 1524166 h 2215046"/>
              <a:gd name="connsiteX94" fmla="*/ 2987040 w 5059680"/>
              <a:gd name="connsiteY94" fmla="*/ 1493686 h 2215046"/>
              <a:gd name="connsiteX95" fmla="*/ 2844800 w 5059680"/>
              <a:gd name="connsiteY95" fmla="*/ 1331126 h 2215046"/>
              <a:gd name="connsiteX96" fmla="*/ 2814320 w 5059680"/>
              <a:gd name="connsiteY96" fmla="*/ 1310806 h 2215046"/>
              <a:gd name="connsiteX97" fmla="*/ 2753360 w 5059680"/>
              <a:gd name="connsiteY97" fmla="*/ 1260006 h 2215046"/>
              <a:gd name="connsiteX98" fmla="*/ 2682240 w 5059680"/>
              <a:gd name="connsiteY98" fmla="*/ 1168566 h 2215046"/>
              <a:gd name="connsiteX99" fmla="*/ 2651760 w 5059680"/>
              <a:gd name="connsiteY99" fmla="*/ 1127926 h 2215046"/>
              <a:gd name="connsiteX100" fmla="*/ 2611120 w 5059680"/>
              <a:gd name="connsiteY100" fmla="*/ 1087286 h 2215046"/>
              <a:gd name="connsiteX101" fmla="*/ 2550160 w 5059680"/>
              <a:gd name="connsiteY101" fmla="*/ 1006006 h 2215046"/>
              <a:gd name="connsiteX102" fmla="*/ 2529840 w 5059680"/>
              <a:gd name="connsiteY102" fmla="*/ 965366 h 2215046"/>
              <a:gd name="connsiteX103" fmla="*/ 2509520 w 5059680"/>
              <a:gd name="connsiteY103" fmla="*/ 934886 h 2215046"/>
              <a:gd name="connsiteX104" fmla="*/ 2489200 w 5059680"/>
              <a:gd name="connsiteY104" fmla="*/ 894246 h 2215046"/>
              <a:gd name="connsiteX105" fmla="*/ 2468880 w 5059680"/>
              <a:gd name="connsiteY105" fmla="*/ 863766 h 2215046"/>
              <a:gd name="connsiteX106" fmla="*/ 2458720 w 5059680"/>
              <a:gd name="connsiteY106" fmla="*/ 833286 h 2215046"/>
              <a:gd name="connsiteX107" fmla="*/ 2418080 w 5059680"/>
              <a:gd name="connsiteY107" fmla="*/ 772326 h 2215046"/>
              <a:gd name="connsiteX108" fmla="*/ 2397760 w 5059680"/>
              <a:gd name="connsiteY108" fmla="*/ 741846 h 2215046"/>
              <a:gd name="connsiteX109" fmla="*/ 2367280 w 5059680"/>
              <a:gd name="connsiteY109" fmla="*/ 711366 h 2215046"/>
              <a:gd name="connsiteX110" fmla="*/ 2357120 w 5059680"/>
              <a:gd name="connsiteY110" fmla="*/ 599606 h 2215046"/>
              <a:gd name="connsiteX111" fmla="*/ 2529840 w 5059680"/>
              <a:gd name="connsiteY111" fmla="*/ 609766 h 2215046"/>
              <a:gd name="connsiteX112" fmla="*/ 2570480 w 5059680"/>
              <a:gd name="connsiteY112" fmla="*/ 630086 h 2215046"/>
              <a:gd name="connsiteX113" fmla="*/ 2641600 w 5059680"/>
              <a:gd name="connsiteY113" fmla="*/ 650406 h 2215046"/>
              <a:gd name="connsiteX114" fmla="*/ 2733040 w 5059680"/>
              <a:gd name="connsiteY114" fmla="*/ 691046 h 2215046"/>
              <a:gd name="connsiteX115" fmla="*/ 2824480 w 5059680"/>
              <a:gd name="connsiteY115" fmla="*/ 721526 h 2215046"/>
              <a:gd name="connsiteX116" fmla="*/ 2915920 w 5059680"/>
              <a:gd name="connsiteY116" fmla="*/ 772326 h 2215046"/>
              <a:gd name="connsiteX117" fmla="*/ 2966720 w 5059680"/>
              <a:gd name="connsiteY117" fmla="*/ 812966 h 2215046"/>
              <a:gd name="connsiteX118" fmla="*/ 3017520 w 5059680"/>
              <a:gd name="connsiteY118" fmla="*/ 843446 h 2215046"/>
              <a:gd name="connsiteX119" fmla="*/ 3078480 w 5059680"/>
              <a:gd name="connsiteY119" fmla="*/ 934886 h 2215046"/>
              <a:gd name="connsiteX120" fmla="*/ 3119120 w 5059680"/>
              <a:gd name="connsiteY120" fmla="*/ 965366 h 2215046"/>
              <a:gd name="connsiteX121" fmla="*/ 3169920 w 5059680"/>
              <a:gd name="connsiteY121" fmla="*/ 1026326 h 2215046"/>
              <a:gd name="connsiteX122" fmla="*/ 3190240 w 5059680"/>
              <a:gd name="connsiteY122" fmla="*/ 1066966 h 2215046"/>
              <a:gd name="connsiteX123" fmla="*/ 3230880 w 5059680"/>
              <a:gd name="connsiteY123" fmla="*/ 1107606 h 2215046"/>
              <a:gd name="connsiteX124" fmla="*/ 3291840 w 5059680"/>
              <a:gd name="connsiteY124" fmla="*/ 1168566 h 2215046"/>
              <a:gd name="connsiteX125" fmla="*/ 3393440 w 5059680"/>
              <a:gd name="connsiteY125" fmla="*/ 1158406 h 2215046"/>
              <a:gd name="connsiteX126" fmla="*/ 3423920 w 5059680"/>
              <a:gd name="connsiteY126" fmla="*/ 1138086 h 2215046"/>
              <a:gd name="connsiteX127" fmla="*/ 3464560 w 5059680"/>
              <a:gd name="connsiteY127" fmla="*/ 1077126 h 2215046"/>
              <a:gd name="connsiteX128" fmla="*/ 3505200 w 5059680"/>
              <a:gd name="connsiteY128" fmla="*/ 965366 h 2215046"/>
              <a:gd name="connsiteX129" fmla="*/ 3515360 w 5059680"/>
              <a:gd name="connsiteY129" fmla="*/ 873926 h 2215046"/>
              <a:gd name="connsiteX130" fmla="*/ 3505200 w 5059680"/>
              <a:gd name="connsiteY130" fmla="*/ 701206 h 2215046"/>
              <a:gd name="connsiteX131" fmla="*/ 3495040 w 5059680"/>
              <a:gd name="connsiteY131" fmla="*/ 670726 h 2215046"/>
              <a:gd name="connsiteX132" fmla="*/ 3444240 w 5059680"/>
              <a:gd name="connsiteY132" fmla="*/ 569126 h 2215046"/>
              <a:gd name="connsiteX133" fmla="*/ 3413760 w 5059680"/>
              <a:gd name="connsiteY133" fmla="*/ 548806 h 2215046"/>
              <a:gd name="connsiteX134" fmla="*/ 3342640 w 5059680"/>
              <a:gd name="connsiteY134" fmla="*/ 528486 h 2215046"/>
              <a:gd name="connsiteX135" fmla="*/ 3230880 w 5059680"/>
              <a:gd name="connsiteY135" fmla="*/ 498006 h 2215046"/>
              <a:gd name="connsiteX136" fmla="*/ 3068320 w 5059680"/>
              <a:gd name="connsiteY136" fmla="*/ 467526 h 2215046"/>
              <a:gd name="connsiteX137" fmla="*/ 3027680 w 5059680"/>
              <a:gd name="connsiteY137" fmla="*/ 447206 h 2215046"/>
              <a:gd name="connsiteX138" fmla="*/ 2966720 w 5059680"/>
              <a:gd name="connsiteY138" fmla="*/ 437046 h 2215046"/>
              <a:gd name="connsiteX139" fmla="*/ 2915920 w 5059680"/>
              <a:gd name="connsiteY139" fmla="*/ 426886 h 2215046"/>
              <a:gd name="connsiteX140" fmla="*/ 2814320 w 5059680"/>
              <a:gd name="connsiteY140" fmla="*/ 396406 h 2215046"/>
              <a:gd name="connsiteX141" fmla="*/ 2763520 w 5059680"/>
              <a:gd name="connsiteY141" fmla="*/ 376086 h 2215046"/>
              <a:gd name="connsiteX142" fmla="*/ 2560320 w 5059680"/>
              <a:gd name="connsiteY142" fmla="*/ 345606 h 2215046"/>
              <a:gd name="connsiteX143" fmla="*/ 2458720 w 5059680"/>
              <a:gd name="connsiteY143" fmla="*/ 304966 h 2215046"/>
              <a:gd name="connsiteX144" fmla="*/ 2428240 w 5059680"/>
              <a:gd name="connsiteY144" fmla="*/ 294806 h 2215046"/>
              <a:gd name="connsiteX145" fmla="*/ 2326640 w 5059680"/>
              <a:gd name="connsiteY145" fmla="*/ 274486 h 2215046"/>
              <a:gd name="connsiteX146" fmla="*/ 2275840 w 5059680"/>
              <a:gd name="connsiteY146" fmla="*/ 254166 h 2215046"/>
              <a:gd name="connsiteX147" fmla="*/ 2184400 w 5059680"/>
              <a:gd name="connsiteY147" fmla="*/ 213526 h 2215046"/>
              <a:gd name="connsiteX148" fmla="*/ 2042160 w 5059680"/>
              <a:gd name="connsiteY148" fmla="*/ 162726 h 2215046"/>
              <a:gd name="connsiteX149" fmla="*/ 1960880 w 5059680"/>
              <a:gd name="connsiteY149" fmla="*/ 132246 h 2215046"/>
              <a:gd name="connsiteX150" fmla="*/ 1991360 w 5059680"/>
              <a:gd name="connsiteY150" fmla="*/ 50966 h 2215046"/>
              <a:gd name="connsiteX151" fmla="*/ 2072640 w 5059680"/>
              <a:gd name="connsiteY151" fmla="*/ 30646 h 2215046"/>
              <a:gd name="connsiteX152" fmla="*/ 2357120 w 5059680"/>
              <a:gd name="connsiteY152" fmla="*/ 10326 h 2215046"/>
              <a:gd name="connsiteX153" fmla="*/ 2407920 w 5059680"/>
              <a:gd name="connsiteY153" fmla="*/ 166 h 2215046"/>
              <a:gd name="connsiteX154" fmla="*/ 2519680 w 5059680"/>
              <a:gd name="connsiteY154" fmla="*/ 40806 h 2215046"/>
              <a:gd name="connsiteX155" fmla="*/ 2540000 w 5059680"/>
              <a:gd name="connsiteY155" fmla="*/ 71286 h 2215046"/>
              <a:gd name="connsiteX156" fmla="*/ 2428240 w 5059680"/>
              <a:gd name="connsiteY156" fmla="*/ 61126 h 2215046"/>
              <a:gd name="connsiteX157" fmla="*/ 2489200 w 5059680"/>
              <a:gd name="connsiteY157" fmla="*/ 20486 h 2215046"/>
              <a:gd name="connsiteX158" fmla="*/ 3017520 w 5059680"/>
              <a:gd name="connsiteY158" fmla="*/ 30646 h 2215046"/>
              <a:gd name="connsiteX159" fmla="*/ 3129280 w 5059680"/>
              <a:gd name="connsiteY159" fmla="*/ 61126 h 2215046"/>
              <a:gd name="connsiteX160" fmla="*/ 3241040 w 5059680"/>
              <a:gd name="connsiteY160" fmla="*/ 71286 h 2215046"/>
              <a:gd name="connsiteX161" fmla="*/ 3403600 w 5059680"/>
              <a:gd name="connsiteY161" fmla="*/ 101766 h 2215046"/>
              <a:gd name="connsiteX162" fmla="*/ 3515360 w 5059680"/>
              <a:gd name="connsiteY162" fmla="*/ 152566 h 2215046"/>
              <a:gd name="connsiteX163" fmla="*/ 3627120 w 5059680"/>
              <a:gd name="connsiteY163" fmla="*/ 172886 h 2215046"/>
              <a:gd name="connsiteX164" fmla="*/ 3728720 w 5059680"/>
              <a:gd name="connsiteY164" fmla="*/ 203366 h 2215046"/>
              <a:gd name="connsiteX165" fmla="*/ 3840480 w 5059680"/>
              <a:gd name="connsiteY165" fmla="*/ 244006 h 2215046"/>
              <a:gd name="connsiteX166" fmla="*/ 3972560 w 5059680"/>
              <a:gd name="connsiteY166" fmla="*/ 284646 h 2215046"/>
              <a:gd name="connsiteX167" fmla="*/ 4267200 w 5059680"/>
              <a:gd name="connsiteY167" fmla="*/ 426886 h 2215046"/>
              <a:gd name="connsiteX168" fmla="*/ 4358640 w 5059680"/>
              <a:gd name="connsiteY168" fmla="*/ 467526 h 2215046"/>
              <a:gd name="connsiteX169" fmla="*/ 4378960 w 5059680"/>
              <a:gd name="connsiteY169" fmla="*/ 508166 h 2215046"/>
              <a:gd name="connsiteX170" fmla="*/ 4409440 w 5059680"/>
              <a:gd name="connsiteY170" fmla="*/ 528486 h 2215046"/>
              <a:gd name="connsiteX171" fmla="*/ 4450080 w 5059680"/>
              <a:gd name="connsiteY171" fmla="*/ 579286 h 2215046"/>
              <a:gd name="connsiteX172" fmla="*/ 4460240 w 5059680"/>
              <a:gd name="connsiteY172" fmla="*/ 609766 h 2215046"/>
              <a:gd name="connsiteX173" fmla="*/ 4511040 w 5059680"/>
              <a:gd name="connsiteY173" fmla="*/ 680886 h 2215046"/>
              <a:gd name="connsiteX174" fmla="*/ 4521200 w 5059680"/>
              <a:gd name="connsiteY174" fmla="*/ 721526 h 2215046"/>
              <a:gd name="connsiteX175" fmla="*/ 4541520 w 5059680"/>
              <a:gd name="connsiteY175" fmla="*/ 782486 h 2215046"/>
              <a:gd name="connsiteX176" fmla="*/ 4561840 w 5059680"/>
              <a:gd name="connsiteY176" fmla="*/ 1006006 h 2215046"/>
              <a:gd name="connsiteX177" fmla="*/ 4582160 w 5059680"/>
              <a:gd name="connsiteY177" fmla="*/ 1056806 h 2215046"/>
              <a:gd name="connsiteX178" fmla="*/ 4643120 w 5059680"/>
              <a:gd name="connsiteY178" fmla="*/ 1117766 h 2215046"/>
              <a:gd name="connsiteX179" fmla="*/ 4714240 w 5059680"/>
              <a:gd name="connsiteY179" fmla="*/ 1138086 h 2215046"/>
              <a:gd name="connsiteX180" fmla="*/ 5049520 w 5059680"/>
              <a:gd name="connsiteY180" fmla="*/ 1087286 h 2215046"/>
              <a:gd name="connsiteX181" fmla="*/ 5059680 w 5059680"/>
              <a:gd name="connsiteY181" fmla="*/ 1066966 h 22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059680" h="2215046">
                <a:moveTo>
                  <a:pt x="0" y="548806"/>
                </a:moveTo>
                <a:lnTo>
                  <a:pt x="243840" y="528486"/>
                </a:lnTo>
                <a:cubicBezTo>
                  <a:pt x="606264" y="531506"/>
                  <a:pt x="968587" y="542033"/>
                  <a:pt x="1330960" y="548806"/>
                </a:cubicBezTo>
                <a:cubicBezTo>
                  <a:pt x="1317413" y="552193"/>
                  <a:pt x="1301224" y="550243"/>
                  <a:pt x="1290320" y="558966"/>
                </a:cubicBezTo>
                <a:cubicBezTo>
                  <a:pt x="1281957" y="565656"/>
                  <a:pt x="1287733" y="581873"/>
                  <a:pt x="1280160" y="589446"/>
                </a:cubicBezTo>
                <a:cubicBezTo>
                  <a:pt x="1269450" y="600156"/>
                  <a:pt x="1253441" y="603800"/>
                  <a:pt x="1239520" y="609766"/>
                </a:cubicBezTo>
                <a:cubicBezTo>
                  <a:pt x="1229676" y="613985"/>
                  <a:pt x="1219338" y="616984"/>
                  <a:pt x="1209040" y="619926"/>
                </a:cubicBezTo>
                <a:cubicBezTo>
                  <a:pt x="1086437" y="654955"/>
                  <a:pt x="1127902" y="646031"/>
                  <a:pt x="1026160" y="660566"/>
                </a:cubicBezTo>
                <a:cubicBezTo>
                  <a:pt x="955040" y="697819"/>
                  <a:pt x="865277" y="711564"/>
                  <a:pt x="812800" y="772326"/>
                </a:cubicBezTo>
                <a:cubicBezTo>
                  <a:pt x="788051" y="800982"/>
                  <a:pt x="855581" y="853603"/>
                  <a:pt x="833120" y="884086"/>
                </a:cubicBezTo>
                <a:cubicBezTo>
                  <a:pt x="797182" y="932858"/>
                  <a:pt x="730989" y="961050"/>
                  <a:pt x="670560" y="965366"/>
                </a:cubicBezTo>
                <a:lnTo>
                  <a:pt x="528320" y="975526"/>
                </a:lnTo>
                <a:cubicBezTo>
                  <a:pt x="399934" y="986225"/>
                  <a:pt x="407898" y="990616"/>
                  <a:pt x="254000" y="1006006"/>
                </a:cubicBezTo>
                <a:cubicBezTo>
                  <a:pt x="210062" y="1010400"/>
                  <a:pt x="165947" y="1012779"/>
                  <a:pt x="121920" y="1016166"/>
                </a:cubicBezTo>
                <a:cubicBezTo>
                  <a:pt x="117129" y="1030539"/>
                  <a:pt x="101600" y="1074529"/>
                  <a:pt x="101600" y="1087286"/>
                </a:cubicBezTo>
                <a:cubicBezTo>
                  <a:pt x="101600" y="1101250"/>
                  <a:pt x="106857" y="1114851"/>
                  <a:pt x="111760" y="1127926"/>
                </a:cubicBezTo>
                <a:cubicBezTo>
                  <a:pt x="122809" y="1157390"/>
                  <a:pt x="135556" y="1173780"/>
                  <a:pt x="152400" y="1199046"/>
                </a:cubicBezTo>
                <a:cubicBezTo>
                  <a:pt x="145627" y="1209206"/>
                  <a:pt x="121920" y="1222753"/>
                  <a:pt x="132080" y="1229526"/>
                </a:cubicBezTo>
                <a:cubicBezTo>
                  <a:pt x="154798" y="1244672"/>
                  <a:pt x="186206" y="1236828"/>
                  <a:pt x="213360" y="1239686"/>
                </a:cubicBezTo>
                <a:cubicBezTo>
                  <a:pt x="250561" y="1243602"/>
                  <a:pt x="287867" y="1246459"/>
                  <a:pt x="325120" y="1249846"/>
                </a:cubicBezTo>
                <a:cubicBezTo>
                  <a:pt x="404369" y="1329095"/>
                  <a:pt x="302630" y="1233782"/>
                  <a:pt x="396240" y="1300646"/>
                </a:cubicBezTo>
                <a:cubicBezTo>
                  <a:pt x="407932" y="1308997"/>
                  <a:pt x="415811" y="1321775"/>
                  <a:pt x="426720" y="1331126"/>
                </a:cubicBezTo>
                <a:cubicBezTo>
                  <a:pt x="463650" y="1362780"/>
                  <a:pt x="466370" y="1361111"/>
                  <a:pt x="508000" y="1381926"/>
                </a:cubicBezTo>
                <a:cubicBezTo>
                  <a:pt x="555888" y="1453758"/>
                  <a:pt x="493347" y="1367273"/>
                  <a:pt x="568960" y="1442886"/>
                </a:cubicBezTo>
                <a:cubicBezTo>
                  <a:pt x="657093" y="1531019"/>
                  <a:pt x="540856" y="1444312"/>
                  <a:pt x="640080" y="1503846"/>
                </a:cubicBezTo>
                <a:cubicBezTo>
                  <a:pt x="661021" y="1516411"/>
                  <a:pt x="701040" y="1544486"/>
                  <a:pt x="701040" y="1544486"/>
                </a:cubicBezTo>
                <a:cubicBezTo>
                  <a:pt x="688001" y="1548832"/>
                  <a:pt x="627951" y="1557594"/>
                  <a:pt x="680720" y="1595286"/>
                </a:cubicBezTo>
                <a:cubicBezTo>
                  <a:pt x="697483" y="1607260"/>
                  <a:pt x="721260" y="1602723"/>
                  <a:pt x="741680" y="1605446"/>
                </a:cubicBezTo>
                <a:cubicBezTo>
                  <a:pt x="772079" y="1609499"/>
                  <a:pt x="802689" y="1611802"/>
                  <a:pt x="833120" y="1615606"/>
                </a:cubicBezTo>
                <a:cubicBezTo>
                  <a:pt x="856882" y="1618576"/>
                  <a:pt x="880401" y="1623496"/>
                  <a:pt x="904240" y="1625766"/>
                </a:cubicBezTo>
                <a:cubicBezTo>
                  <a:pt x="951560" y="1630273"/>
                  <a:pt x="999067" y="1632539"/>
                  <a:pt x="1046480" y="1635926"/>
                </a:cubicBezTo>
                <a:cubicBezTo>
                  <a:pt x="1162934" y="1674744"/>
                  <a:pt x="1049253" y="1641823"/>
                  <a:pt x="1209040" y="1666406"/>
                </a:cubicBezTo>
                <a:cubicBezTo>
                  <a:pt x="1219625" y="1668034"/>
                  <a:pt x="1229065" y="1674243"/>
                  <a:pt x="1239520" y="1676566"/>
                </a:cubicBezTo>
                <a:cubicBezTo>
                  <a:pt x="1259630" y="1681035"/>
                  <a:pt x="1280370" y="1682257"/>
                  <a:pt x="1300480" y="1686726"/>
                </a:cubicBezTo>
                <a:cubicBezTo>
                  <a:pt x="1310935" y="1689049"/>
                  <a:pt x="1320662" y="1693944"/>
                  <a:pt x="1330960" y="1696886"/>
                </a:cubicBezTo>
                <a:cubicBezTo>
                  <a:pt x="1420262" y="1722401"/>
                  <a:pt x="1328999" y="1692846"/>
                  <a:pt x="1402080" y="1717206"/>
                </a:cubicBezTo>
                <a:cubicBezTo>
                  <a:pt x="1412240" y="1734139"/>
                  <a:pt x="1422970" y="1750744"/>
                  <a:pt x="1432560" y="1768006"/>
                </a:cubicBezTo>
                <a:cubicBezTo>
                  <a:pt x="1439915" y="1781246"/>
                  <a:pt x="1445366" y="1795496"/>
                  <a:pt x="1452880" y="1808646"/>
                </a:cubicBezTo>
                <a:cubicBezTo>
                  <a:pt x="1458938" y="1819248"/>
                  <a:pt x="1462042" y="1834167"/>
                  <a:pt x="1473200" y="1839126"/>
                </a:cubicBezTo>
                <a:cubicBezTo>
                  <a:pt x="1495083" y="1848852"/>
                  <a:pt x="1520613" y="1845899"/>
                  <a:pt x="1544320" y="1849286"/>
                </a:cubicBezTo>
                <a:cubicBezTo>
                  <a:pt x="1554480" y="1852673"/>
                  <a:pt x="1564468" y="1856628"/>
                  <a:pt x="1574800" y="1859446"/>
                </a:cubicBezTo>
                <a:cubicBezTo>
                  <a:pt x="1601743" y="1866794"/>
                  <a:pt x="1628987" y="1872993"/>
                  <a:pt x="1656080" y="1879766"/>
                </a:cubicBezTo>
                <a:cubicBezTo>
                  <a:pt x="1669627" y="1883153"/>
                  <a:pt x="1683473" y="1885510"/>
                  <a:pt x="1696720" y="1889926"/>
                </a:cubicBezTo>
                <a:lnTo>
                  <a:pt x="1727200" y="1900086"/>
                </a:lnTo>
                <a:cubicBezTo>
                  <a:pt x="1841899" y="1892917"/>
                  <a:pt x="1875005" y="1926839"/>
                  <a:pt x="1930400" y="1849286"/>
                </a:cubicBezTo>
                <a:cubicBezTo>
                  <a:pt x="1936625" y="1840571"/>
                  <a:pt x="1937173" y="1828966"/>
                  <a:pt x="1940560" y="1818806"/>
                </a:cubicBezTo>
                <a:cubicBezTo>
                  <a:pt x="1937173" y="1761233"/>
                  <a:pt x="1938556" y="1703179"/>
                  <a:pt x="1930400" y="1646086"/>
                </a:cubicBezTo>
                <a:cubicBezTo>
                  <a:pt x="1928258" y="1631093"/>
                  <a:pt x="1917333" y="1618742"/>
                  <a:pt x="1910080" y="1605446"/>
                </a:cubicBezTo>
                <a:cubicBezTo>
                  <a:pt x="1864950" y="1522707"/>
                  <a:pt x="1885229" y="1550115"/>
                  <a:pt x="1828800" y="1493686"/>
                </a:cubicBezTo>
                <a:cubicBezTo>
                  <a:pt x="1825413" y="1480139"/>
                  <a:pt x="1824885" y="1465535"/>
                  <a:pt x="1818640" y="1453046"/>
                </a:cubicBezTo>
                <a:cubicBezTo>
                  <a:pt x="1811067" y="1437900"/>
                  <a:pt x="1797871" y="1426278"/>
                  <a:pt x="1788160" y="1412406"/>
                </a:cubicBezTo>
                <a:cubicBezTo>
                  <a:pt x="1774155" y="1392399"/>
                  <a:pt x="1762776" y="1370516"/>
                  <a:pt x="1747520" y="1351446"/>
                </a:cubicBezTo>
                <a:cubicBezTo>
                  <a:pt x="1733973" y="1334513"/>
                  <a:pt x="1719316" y="1318411"/>
                  <a:pt x="1706880" y="1300646"/>
                </a:cubicBezTo>
                <a:cubicBezTo>
                  <a:pt x="1695556" y="1284468"/>
                  <a:pt x="1687354" y="1266277"/>
                  <a:pt x="1676400" y="1249846"/>
                </a:cubicBezTo>
                <a:cubicBezTo>
                  <a:pt x="1667007" y="1235757"/>
                  <a:pt x="1656080" y="1222753"/>
                  <a:pt x="1645920" y="1209206"/>
                </a:cubicBezTo>
                <a:cubicBezTo>
                  <a:pt x="1642533" y="1199046"/>
                  <a:pt x="1635760" y="1189436"/>
                  <a:pt x="1635760" y="1178726"/>
                </a:cubicBezTo>
                <a:cubicBezTo>
                  <a:pt x="1635760" y="1168016"/>
                  <a:pt x="1641488" y="1157996"/>
                  <a:pt x="1645920" y="1148246"/>
                </a:cubicBezTo>
                <a:cubicBezTo>
                  <a:pt x="1658455" y="1120670"/>
                  <a:pt x="1676981" y="1095703"/>
                  <a:pt x="1686560" y="1066966"/>
                </a:cubicBezTo>
                <a:cubicBezTo>
                  <a:pt x="1689947" y="1056806"/>
                  <a:pt x="1689147" y="1044059"/>
                  <a:pt x="1696720" y="1036486"/>
                </a:cubicBezTo>
                <a:cubicBezTo>
                  <a:pt x="1704293" y="1028913"/>
                  <a:pt x="1717040" y="1029713"/>
                  <a:pt x="1727200" y="1026326"/>
                </a:cubicBezTo>
                <a:cubicBezTo>
                  <a:pt x="1802227" y="1063839"/>
                  <a:pt x="1736627" y="1025685"/>
                  <a:pt x="1818640" y="1097446"/>
                </a:cubicBezTo>
                <a:cubicBezTo>
                  <a:pt x="1827830" y="1105487"/>
                  <a:pt x="1840119" y="1109515"/>
                  <a:pt x="1849120" y="1117766"/>
                </a:cubicBezTo>
                <a:cubicBezTo>
                  <a:pt x="1880895" y="1146893"/>
                  <a:pt x="1903598" y="1187029"/>
                  <a:pt x="1940560" y="1209206"/>
                </a:cubicBezTo>
                <a:cubicBezTo>
                  <a:pt x="1957493" y="1219366"/>
                  <a:pt x="1975772" y="1227562"/>
                  <a:pt x="1991360" y="1239686"/>
                </a:cubicBezTo>
                <a:cubicBezTo>
                  <a:pt x="2011813" y="1255594"/>
                  <a:pt x="2039743" y="1285653"/>
                  <a:pt x="2052320" y="1310806"/>
                </a:cubicBezTo>
                <a:cubicBezTo>
                  <a:pt x="2057109" y="1320385"/>
                  <a:pt x="2056539" y="1332375"/>
                  <a:pt x="2062480" y="1341286"/>
                </a:cubicBezTo>
                <a:cubicBezTo>
                  <a:pt x="2070450" y="1353241"/>
                  <a:pt x="2083762" y="1360728"/>
                  <a:pt x="2092960" y="1371766"/>
                </a:cubicBezTo>
                <a:cubicBezTo>
                  <a:pt x="2100777" y="1381147"/>
                  <a:pt x="2106507" y="1392086"/>
                  <a:pt x="2113280" y="1402246"/>
                </a:cubicBezTo>
                <a:cubicBezTo>
                  <a:pt x="2137809" y="1500362"/>
                  <a:pt x="2129984" y="1452182"/>
                  <a:pt x="2113280" y="1635926"/>
                </a:cubicBezTo>
                <a:cubicBezTo>
                  <a:pt x="2112310" y="1646592"/>
                  <a:pt x="2105717" y="1656016"/>
                  <a:pt x="2103120" y="1666406"/>
                </a:cubicBezTo>
                <a:cubicBezTo>
                  <a:pt x="2098932" y="1683159"/>
                  <a:pt x="2096347" y="1700273"/>
                  <a:pt x="2092960" y="1717206"/>
                </a:cubicBezTo>
                <a:cubicBezTo>
                  <a:pt x="2095648" y="1768279"/>
                  <a:pt x="2088773" y="1912032"/>
                  <a:pt x="2123440" y="1981366"/>
                </a:cubicBezTo>
                <a:cubicBezTo>
                  <a:pt x="2129866" y="1994217"/>
                  <a:pt x="2144722" y="2000808"/>
                  <a:pt x="2153920" y="2011846"/>
                </a:cubicBezTo>
                <a:cubicBezTo>
                  <a:pt x="2182646" y="2046317"/>
                  <a:pt x="2169091" y="2052440"/>
                  <a:pt x="2214880" y="2082966"/>
                </a:cubicBezTo>
                <a:cubicBezTo>
                  <a:pt x="2230055" y="2093082"/>
                  <a:pt x="2249368" y="2095130"/>
                  <a:pt x="2265680" y="2103286"/>
                </a:cubicBezTo>
                <a:cubicBezTo>
                  <a:pt x="2276602" y="2108747"/>
                  <a:pt x="2284186" y="2121211"/>
                  <a:pt x="2296160" y="2123606"/>
                </a:cubicBezTo>
                <a:cubicBezTo>
                  <a:pt x="2336149" y="2131604"/>
                  <a:pt x="2377440" y="2130379"/>
                  <a:pt x="2418080" y="2133766"/>
                </a:cubicBezTo>
                <a:cubicBezTo>
                  <a:pt x="2435013" y="2140539"/>
                  <a:pt x="2451578" y="2148319"/>
                  <a:pt x="2468880" y="2154086"/>
                </a:cubicBezTo>
                <a:cubicBezTo>
                  <a:pt x="2492270" y="2161883"/>
                  <a:pt x="2517108" y="2165249"/>
                  <a:pt x="2540000" y="2174406"/>
                </a:cubicBezTo>
                <a:cubicBezTo>
                  <a:pt x="2551337" y="2178941"/>
                  <a:pt x="2558896" y="2190865"/>
                  <a:pt x="2570480" y="2194726"/>
                </a:cubicBezTo>
                <a:cubicBezTo>
                  <a:pt x="2590023" y="2201240"/>
                  <a:pt x="2611240" y="2200846"/>
                  <a:pt x="2631440" y="2204886"/>
                </a:cubicBezTo>
                <a:cubicBezTo>
                  <a:pt x="2645132" y="2207624"/>
                  <a:pt x="2658533" y="2211659"/>
                  <a:pt x="2672080" y="2215046"/>
                </a:cubicBezTo>
                <a:cubicBezTo>
                  <a:pt x="2712720" y="2211659"/>
                  <a:pt x="2754437" y="2214777"/>
                  <a:pt x="2794000" y="2204886"/>
                </a:cubicBezTo>
                <a:cubicBezTo>
                  <a:pt x="2810428" y="2200779"/>
                  <a:pt x="2822110" y="2185797"/>
                  <a:pt x="2834640" y="2174406"/>
                </a:cubicBezTo>
                <a:cubicBezTo>
                  <a:pt x="2859447" y="2151854"/>
                  <a:pt x="2885644" y="2130107"/>
                  <a:pt x="2905760" y="2103286"/>
                </a:cubicBezTo>
                <a:cubicBezTo>
                  <a:pt x="2915920" y="2089739"/>
                  <a:pt x="2926847" y="2076735"/>
                  <a:pt x="2936240" y="2062646"/>
                </a:cubicBezTo>
                <a:cubicBezTo>
                  <a:pt x="2965427" y="2018866"/>
                  <a:pt x="2963451" y="2009174"/>
                  <a:pt x="2997200" y="1971206"/>
                </a:cubicBezTo>
                <a:cubicBezTo>
                  <a:pt x="3013110" y="1953308"/>
                  <a:pt x="3032231" y="1938428"/>
                  <a:pt x="3048000" y="1920406"/>
                </a:cubicBezTo>
                <a:cubicBezTo>
                  <a:pt x="3056041" y="1911216"/>
                  <a:pt x="3062859" y="1900848"/>
                  <a:pt x="3068320" y="1889926"/>
                </a:cubicBezTo>
                <a:cubicBezTo>
                  <a:pt x="3073109" y="1880347"/>
                  <a:pt x="3071790" y="1867809"/>
                  <a:pt x="3078480" y="1859446"/>
                </a:cubicBezTo>
                <a:cubicBezTo>
                  <a:pt x="3086108" y="1849911"/>
                  <a:pt x="3098800" y="1845899"/>
                  <a:pt x="3108960" y="1839126"/>
                </a:cubicBezTo>
                <a:cubicBezTo>
                  <a:pt x="3102187" y="1788326"/>
                  <a:pt x="3097065" y="1737278"/>
                  <a:pt x="3088640" y="1686726"/>
                </a:cubicBezTo>
                <a:cubicBezTo>
                  <a:pt x="3084063" y="1659262"/>
                  <a:pt x="3056187" y="1613706"/>
                  <a:pt x="3048000" y="1595286"/>
                </a:cubicBezTo>
                <a:cubicBezTo>
                  <a:pt x="3016965" y="1525457"/>
                  <a:pt x="3068805" y="1610189"/>
                  <a:pt x="3007360" y="1524166"/>
                </a:cubicBezTo>
                <a:cubicBezTo>
                  <a:pt x="3000263" y="1514230"/>
                  <a:pt x="2994584" y="1503288"/>
                  <a:pt x="2987040" y="1493686"/>
                </a:cubicBezTo>
                <a:cubicBezTo>
                  <a:pt x="2947564" y="1443444"/>
                  <a:pt x="2896238" y="1376134"/>
                  <a:pt x="2844800" y="1331126"/>
                </a:cubicBezTo>
                <a:cubicBezTo>
                  <a:pt x="2835610" y="1323085"/>
                  <a:pt x="2823701" y="1318623"/>
                  <a:pt x="2814320" y="1310806"/>
                </a:cubicBezTo>
                <a:cubicBezTo>
                  <a:pt x="2736091" y="1245615"/>
                  <a:pt x="2829036" y="1310457"/>
                  <a:pt x="2753360" y="1260006"/>
                </a:cubicBezTo>
                <a:cubicBezTo>
                  <a:pt x="2664171" y="1126223"/>
                  <a:pt x="2753863" y="1252126"/>
                  <a:pt x="2682240" y="1168566"/>
                </a:cubicBezTo>
                <a:cubicBezTo>
                  <a:pt x="2671220" y="1155709"/>
                  <a:pt x="2662911" y="1140670"/>
                  <a:pt x="2651760" y="1127926"/>
                </a:cubicBezTo>
                <a:cubicBezTo>
                  <a:pt x="2639144" y="1113508"/>
                  <a:pt x="2623848" y="1101605"/>
                  <a:pt x="2611120" y="1087286"/>
                </a:cubicBezTo>
                <a:cubicBezTo>
                  <a:pt x="2595485" y="1069697"/>
                  <a:pt x="2564133" y="1030459"/>
                  <a:pt x="2550160" y="1006006"/>
                </a:cubicBezTo>
                <a:cubicBezTo>
                  <a:pt x="2542646" y="992856"/>
                  <a:pt x="2537354" y="978516"/>
                  <a:pt x="2529840" y="965366"/>
                </a:cubicBezTo>
                <a:cubicBezTo>
                  <a:pt x="2523782" y="954764"/>
                  <a:pt x="2515578" y="945488"/>
                  <a:pt x="2509520" y="934886"/>
                </a:cubicBezTo>
                <a:cubicBezTo>
                  <a:pt x="2502006" y="921736"/>
                  <a:pt x="2496714" y="907396"/>
                  <a:pt x="2489200" y="894246"/>
                </a:cubicBezTo>
                <a:cubicBezTo>
                  <a:pt x="2483142" y="883644"/>
                  <a:pt x="2474341" y="874688"/>
                  <a:pt x="2468880" y="863766"/>
                </a:cubicBezTo>
                <a:cubicBezTo>
                  <a:pt x="2464091" y="854187"/>
                  <a:pt x="2463921" y="842648"/>
                  <a:pt x="2458720" y="833286"/>
                </a:cubicBezTo>
                <a:cubicBezTo>
                  <a:pt x="2446860" y="811938"/>
                  <a:pt x="2431627" y="792646"/>
                  <a:pt x="2418080" y="772326"/>
                </a:cubicBezTo>
                <a:cubicBezTo>
                  <a:pt x="2411307" y="762166"/>
                  <a:pt x="2406394" y="750480"/>
                  <a:pt x="2397760" y="741846"/>
                </a:cubicBezTo>
                <a:lnTo>
                  <a:pt x="2367280" y="711366"/>
                </a:lnTo>
                <a:cubicBezTo>
                  <a:pt x="2341499" y="634023"/>
                  <a:pt x="2342759" y="671409"/>
                  <a:pt x="2357120" y="599606"/>
                </a:cubicBezTo>
                <a:cubicBezTo>
                  <a:pt x="2414693" y="602993"/>
                  <a:pt x="2472747" y="601610"/>
                  <a:pt x="2529840" y="609766"/>
                </a:cubicBezTo>
                <a:cubicBezTo>
                  <a:pt x="2544833" y="611908"/>
                  <a:pt x="2556246" y="624910"/>
                  <a:pt x="2570480" y="630086"/>
                </a:cubicBezTo>
                <a:cubicBezTo>
                  <a:pt x="2593651" y="638512"/>
                  <a:pt x="2618210" y="642609"/>
                  <a:pt x="2641600" y="650406"/>
                </a:cubicBezTo>
                <a:cubicBezTo>
                  <a:pt x="2701835" y="670484"/>
                  <a:pt x="2679931" y="667442"/>
                  <a:pt x="2733040" y="691046"/>
                </a:cubicBezTo>
                <a:cubicBezTo>
                  <a:pt x="2893135" y="762199"/>
                  <a:pt x="2692392" y="671993"/>
                  <a:pt x="2824480" y="721526"/>
                </a:cubicBezTo>
                <a:cubicBezTo>
                  <a:pt x="2845305" y="729336"/>
                  <a:pt x="2900997" y="761880"/>
                  <a:pt x="2915920" y="772326"/>
                </a:cubicBezTo>
                <a:cubicBezTo>
                  <a:pt x="2933685" y="784762"/>
                  <a:pt x="2948955" y="800530"/>
                  <a:pt x="2966720" y="812966"/>
                </a:cubicBezTo>
                <a:cubicBezTo>
                  <a:pt x="2982898" y="824290"/>
                  <a:pt x="3001722" y="831598"/>
                  <a:pt x="3017520" y="843446"/>
                </a:cubicBezTo>
                <a:cubicBezTo>
                  <a:pt x="3073465" y="885405"/>
                  <a:pt x="3026710" y="868325"/>
                  <a:pt x="3078480" y="934886"/>
                </a:cubicBezTo>
                <a:cubicBezTo>
                  <a:pt x="3088876" y="948252"/>
                  <a:pt x="3105573" y="955206"/>
                  <a:pt x="3119120" y="965366"/>
                </a:cubicBezTo>
                <a:cubicBezTo>
                  <a:pt x="3180525" y="1088176"/>
                  <a:pt x="3098117" y="940162"/>
                  <a:pt x="3169920" y="1026326"/>
                </a:cubicBezTo>
                <a:cubicBezTo>
                  <a:pt x="3179616" y="1037961"/>
                  <a:pt x="3181153" y="1054849"/>
                  <a:pt x="3190240" y="1066966"/>
                </a:cubicBezTo>
                <a:cubicBezTo>
                  <a:pt x="3201735" y="1082292"/>
                  <a:pt x="3218264" y="1093188"/>
                  <a:pt x="3230880" y="1107606"/>
                </a:cubicBezTo>
                <a:cubicBezTo>
                  <a:pt x="3283809" y="1168096"/>
                  <a:pt x="3236366" y="1131583"/>
                  <a:pt x="3291840" y="1168566"/>
                </a:cubicBezTo>
                <a:cubicBezTo>
                  <a:pt x="3325707" y="1165179"/>
                  <a:pt x="3360276" y="1166059"/>
                  <a:pt x="3393440" y="1158406"/>
                </a:cubicBezTo>
                <a:cubicBezTo>
                  <a:pt x="3405338" y="1155660"/>
                  <a:pt x="3415879" y="1147276"/>
                  <a:pt x="3423920" y="1138086"/>
                </a:cubicBezTo>
                <a:cubicBezTo>
                  <a:pt x="3440002" y="1119707"/>
                  <a:pt x="3456837" y="1100294"/>
                  <a:pt x="3464560" y="1077126"/>
                </a:cubicBezTo>
                <a:cubicBezTo>
                  <a:pt x="3490647" y="998864"/>
                  <a:pt x="3476925" y="1036053"/>
                  <a:pt x="3505200" y="965366"/>
                </a:cubicBezTo>
                <a:cubicBezTo>
                  <a:pt x="3508587" y="934886"/>
                  <a:pt x="3515360" y="904594"/>
                  <a:pt x="3515360" y="873926"/>
                </a:cubicBezTo>
                <a:cubicBezTo>
                  <a:pt x="3515360" y="816253"/>
                  <a:pt x="3510939" y="758593"/>
                  <a:pt x="3505200" y="701206"/>
                </a:cubicBezTo>
                <a:cubicBezTo>
                  <a:pt x="3504134" y="690550"/>
                  <a:pt x="3497982" y="681024"/>
                  <a:pt x="3495040" y="670726"/>
                </a:cubicBezTo>
                <a:cubicBezTo>
                  <a:pt x="3484256" y="632981"/>
                  <a:pt x="3483358" y="595205"/>
                  <a:pt x="3444240" y="569126"/>
                </a:cubicBezTo>
                <a:cubicBezTo>
                  <a:pt x="3434080" y="562353"/>
                  <a:pt x="3424682" y="554267"/>
                  <a:pt x="3413760" y="548806"/>
                </a:cubicBezTo>
                <a:cubicBezTo>
                  <a:pt x="3398186" y="541019"/>
                  <a:pt x="3356963" y="532392"/>
                  <a:pt x="3342640" y="528486"/>
                </a:cubicBezTo>
                <a:cubicBezTo>
                  <a:pt x="3209781" y="492252"/>
                  <a:pt x="3322801" y="520986"/>
                  <a:pt x="3230880" y="498006"/>
                </a:cubicBezTo>
                <a:cubicBezTo>
                  <a:pt x="3155558" y="447792"/>
                  <a:pt x="3241870" y="498152"/>
                  <a:pt x="3068320" y="467526"/>
                </a:cubicBezTo>
                <a:cubicBezTo>
                  <a:pt x="3053405" y="464894"/>
                  <a:pt x="3042187" y="451558"/>
                  <a:pt x="3027680" y="447206"/>
                </a:cubicBezTo>
                <a:cubicBezTo>
                  <a:pt x="3007949" y="441287"/>
                  <a:pt x="2986988" y="440731"/>
                  <a:pt x="2966720" y="437046"/>
                </a:cubicBezTo>
                <a:cubicBezTo>
                  <a:pt x="2949730" y="433957"/>
                  <a:pt x="2932853" y="430273"/>
                  <a:pt x="2915920" y="426886"/>
                </a:cubicBezTo>
                <a:cubicBezTo>
                  <a:pt x="2830813" y="384333"/>
                  <a:pt x="2925639" y="426766"/>
                  <a:pt x="2814320" y="396406"/>
                </a:cubicBezTo>
                <a:cubicBezTo>
                  <a:pt x="2796725" y="391607"/>
                  <a:pt x="2781404" y="379663"/>
                  <a:pt x="2763520" y="376086"/>
                </a:cubicBezTo>
                <a:cubicBezTo>
                  <a:pt x="2696359" y="362654"/>
                  <a:pt x="2560320" y="345606"/>
                  <a:pt x="2560320" y="345606"/>
                </a:cubicBezTo>
                <a:cubicBezTo>
                  <a:pt x="2526453" y="332059"/>
                  <a:pt x="2493324" y="316501"/>
                  <a:pt x="2458720" y="304966"/>
                </a:cubicBezTo>
                <a:cubicBezTo>
                  <a:pt x="2448560" y="301579"/>
                  <a:pt x="2438695" y="297129"/>
                  <a:pt x="2428240" y="294806"/>
                </a:cubicBezTo>
                <a:cubicBezTo>
                  <a:pt x="2383219" y="284801"/>
                  <a:pt x="2367125" y="287981"/>
                  <a:pt x="2326640" y="274486"/>
                </a:cubicBezTo>
                <a:cubicBezTo>
                  <a:pt x="2309338" y="268719"/>
                  <a:pt x="2292506" y="261573"/>
                  <a:pt x="2275840" y="254166"/>
                </a:cubicBezTo>
                <a:cubicBezTo>
                  <a:pt x="2222731" y="230562"/>
                  <a:pt x="2244635" y="233604"/>
                  <a:pt x="2184400" y="213526"/>
                </a:cubicBezTo>
                <a:cubicBezTo>
                  <a:pt x="2124453" y="193544"/>
                  <a:pt x="2114722" y="211101"/>
                  <a:pt x="2042160" y="162726"/>
                </a:cubicBezTo>
                <a:cubicBezTo>
                  <a:pt x="1997312" y="132827"/>
                  <a:pt x="2023654" y="144801"/>
                  <a:pt x="1960880" y="132246"/>
                </a:cubicBezTo>
                <a:cubicBezTo>
                  <a:pt x="1966387" y="104709"/>
                  <a:pt x="1966444" y="70899"/>
                  <a:pt x="1991360" y="50966"/>
                </a:cubicBezTo>
                <a:cubicBezTo>
                  <a:pt x="2001533" y="42828"/>
                  <a:pt x="2070499" y="30841"/>
                  <a:pt x="2072640" y="30646"/>
                </a:cubicBezTo>
                <a:cubicBezTo>
                  <a:pt x="2167318" y="22039"/>
                  <a:pt x="2262293" y="17099"/>
                  <a:pt x="2357120" y="10326"/>
                </a:cubicBezTo>
                <a:cubicBezTo>
                  <a:pt x="2374053" y="6939"/>
                  <a:pt x="2390711" y="-1268"/>
                  <a:pt x="2407920" y="166"/>
                </a:cubicBezTo>
                <a:cubicBezTo>
                  <a:pt x="2451985" y="3838"/>
                  <a:pt x="2482553" y="22242"/>
                  <a:pt x="2519680" y="40806"/>
                </a:cubicBezTo>
                <a:cubicBezTo>
                  <a:pt x="2526453" y="50966"/>
                  <a:pt x="2546282" y="60815"/>
                  <a:pt x="2540000" y="71286"/>
                </a:cubicBezTo>
                <a:cubicBezTo>
                  <a:pt x="2510137" y="121058"/>
                  <a:pt x="2453156" y="73584"/>
                  <a:pt x="2428240" y="61126"/>
                </a:cubicBezTo>
                <a:cubicBezTo>
                  <a:pt x="2441326" y="21867"/>
                  <a:pt x="2431985" y="20486"/>
                  <a:pt x="2489200" y="20486"/>
                </a:cubicBezTo>
                <a:cubicBezTo>
                  <a:pt x="2665339" y="20486"/>
                  <a:pt x="2841413" y="27259"/>
                  <a:pt x="3017520" y="30646"/>
                </a:cubicBezTo>
                <a:cubicBezTo>
                  <a:pt x="3054773" y="40806"/>
                  <a:pt x="3091289" y="54219"/>
                  <a:pt x="3129280" y="61126"/>
                </a:cubicBezTo>
                <a:cubicBezTo>
                  <a:pt x="3166084" y="67818"/>
                  <a:pt x="3204037" y="65804"/>
                  <a:pt x="3241040" y="71286"/>
                </a:cubicBezTo>
                <a:cubicBezTo>
                  <a:pt x="3295576" y="79365"/>
                  <a:pt x="3349413" y="91606"/>
                  <a:pt x="3403600" y="101766"/>
                </a:cubicBezTo>
                <a:cubicBezTo>
                  <a:pt x="3440853" y="118699"/>
                  <a:pt x="3476365" y="140159"/>
                  <a:pt x="3515360" y="152566"/>
                </a:cubicBezTo>
                <a:cubicBezTo>
                  <a:pt x="3551442" y="164047"/>
                  <a:pt x="3590286" y="164116"/>
                  <a:pt x="3627120" y="172886"/>
                </a:cubicBezTo>
                <a:cubicBezTo>
                  <a:pt x="3661516" y="181076"/>
                  <a:pt x="3695177" y="192185"/>
                  <a:pt x="3728720" y="203366"/>
                </a:cubicBezTo>
                <a:cubicBezTo>
                  <a:pt x="3766326" y="215901"/>
                  <a:pt x="3802874" y="231471"/>
                  <a:pt x="3840480" y="244006"/>
                </a:cubicBezTo>
                <a:cubicBezTo>
                  <a:pt x="3884180" y="258573"/>
                  <a:pt x="3929702" y="267763"/>
                  <a:pt x="3972560" y="284646"/>
                </a:cubicBezTo>
                <a:cubicBezTo>
                  <a:pt x="4433530" y="466240"/>
                  <a:pt x="4004751" y="304410"/>
                  <a:pt x="4267200" y="426886"/>
                </a:cubicBezTo>
                <a:cubicBezTo>
                  <a:pt x="4388107" y="483309"/>
                  <a:pt x="4282767" y="416944"/>
                  <a:pt x="4358640" y="467526"/>
                </a:cubicBezTo>
                <a:cubicBezTo>
                  <a:pt x="4365413" y="481073"/>
                  <a:pt x="4369264" y="496531"/>
                  <a:pt x="4378960" y="508166"/>
                </a:cubicBezTo>
                <a:cubicBezTo>
                  <a:pt x="4386777" y="517547"/>
                  <a:pt x="4401812" y="518951"/>
                  <a:pt x="4409440" y="528486"/>
                </a:cubicBezTo>
                <a:cubicBezTo>
                  <a:pt x="4465526" y="598593"/>
                  <a:pt x="4362729" y="521052"/>
                  <a:pt x="4450080" y="579286"/>
                </a:cubicBezTo>
                <a:cubicBezTo>
                  <a:pt x="4453467" y="589446"/>
                  <a:pt x="4454299" y="600855"/>
                  <a:pt x="4460240" y="609766"/>
                </a:cubicBezTo>
                <a:cubicBezTo>
                  <a:pt x="4504583" y="676281"/>
                  <a:pt x="4480970" y="600699"/>
                  <a:pt x="4511040" y="680886"/>
                </a:cubicBezTo>
                <a:cubicBezTo>
                  <a:pt x="4515943" y="693961"/>
                  <a:pt x="4517188" y="708151"/>
                  <a:pt x="4521200" y="721526"/>
                </a:cubicBezTo>
                <a:cubicBezTo>
                  <a:pt x="4527355" y="742042"/>
                  <a:pt x="4541520" y="782486"/>
                  <a:pt x="4541520" y="782486"/>
                </a:cubicBezTo>
                <a:cubicBezTo>
                  <a:pt x="4543449" y="813345"/>
                  <a:pt x="4546365" y="949265"/>
                  <a:pt x="4561840" y="1006006"/>
                </a:cubicBezTo>
                <a:cubicBezTo>
                  <a:pt x="4566639" y="1023601"/>
                  <a:pt x="4571433" y="1042056"/>
                  <a:pt x="4582160" y="1056806"/>
                </a:cubicBezTo>
                <a:cubicBezTo>
                  <a:pt x="4599062" y="1080047"/>
                  <a:pt x="4615241" y="1110796"/>
                  <a:pt x="4643120" y="1117766"/>
                </a:cubicBezTo>
                <a:cubicBezTo>
                  <a:pt x="4694150" y="1130523"/>
                  <a:pt x="4670513" y="1123510"/>
                  <a:pt x="4714240" y="1138086"/>
                </a:cubicBezTo>
                <a:cubicBezTo>
                  <a:pt x="4970870" y="1121529"/>
                  <a:pt x="4979027" y="1204774"/>
                  <a:pt x="5049520" y="1087286"/>
                </a:cubicBezTo>
                <a:cubicBezTo>
                  <a:pt x="5053416" y="1080792"/>
                  <a:pt x="5056293" y="1073739"/>
                  <a:pt x="5059680" y="106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2230" name="Picture 4" descr="http://barfblog.com/wp-content/uploads/2014/05/b5bfa0c4b2e8670d09222c17856abef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1213"/>
            <a:ext cx="1390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Along came deep learning …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 smtClean="0"/>
              <a:t>The new way to train multi-layer NNs…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 smtClean="0"/>
              <a:t>The new way to train multi-layer NNs…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 smtClean="0"/>
              <a:t>The new way to train multi-layer NNs…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 smtClean="0"/>
              <a:t>The new way to train multi-layer NNs…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 smtClean="0"/>
              <a:t>The new way to train multi-layer NNs…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 smtClean="0"/>
              <a:t>The new way to train multi-layer NNs…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finally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 smtClean="0"/>
              <a:t>The new way to train multi-layer NNs…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78936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 smtClean="0"/>
              <a:t>EACH of the (non-output) layers is trained to be an </a:t>
            </a:r>
            <a:r>
              <a:rPr lang="en-GB" altLang="en-US" b="1" i="1" kern="0" dirty="0" smtClean="0"/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47687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i="1" kern="0" dirty="0" smtClean="0"/>
              <a:t>Basically, it is forced to learn good features that describe what comes from the previous layer</a:t>
            </a:r>
            <a:endParaRPr lang="en-GB" altLang="en-US" b="1" i="1" kern="0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27038"/>
            <a:ext cx="7772400" cy="965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n auto-encoder is trained, with an absolutely standard weight-adjustment algorithm  to </a:t>
            </a:r>
            <a:r>
              <a:rPr lang="en-GB" sz="2400" b="1" u="sng" dirty="0" smtClean="0">
                <a:solidFill>
                  <a:schemeClr val="accent2">
                    <a:lumMod val="50000"/>
                  </a:schemeClr>
                </a:solidFill>
              </a:rPr>
              <a:t>reproduce the input</a:t>
            </a:r>
            <a:br>
              <a:rPr lang="en-GB" sz="2400" b="1" u="sng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GB" sz="24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 smtClean="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 smtClean="0"/>
              <a:t>  3. </a:t>
            </a:r>
            <a:r>
              <a:rPr lang="en-GB" altLang="en-US" sz="2800" b="1" smtClean="0"/>
              <a:t>multilayer</a:t>
            </a:r>
            <a:r>
              <a:rPr lang="en-GB" altLang="en-US" sz="2800" smtClean="0"/>
              <a:t> </a:t>
            </a:r>
            <a:r>
              <a:rPr lang="en-GB" altLang="en-US" sz="2800" b="1" smtClean="0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 smtClean="0"/>
              <a:t>      25 years.  What’s actually new?</a:t>
            </a:r>
            <a:r>
              <a:rPr lang="en-GB" altLang="en-US" sz="2800" smtClean="0"/>
              <a:t> </a:t>
            </a:r>
          </a:p>
          <a:p>
            <a:pPr marL="0" indent="0">
              <a:buFontTx/>
              <a:buNone/>
            </a:pPr>
            <a:endParaRPr lang="en-GB" altLang="en-US" sz="2800" smtClean="0"/>
          </a:p>
          <a:p>
            <a:pPr marL="0" indent="0">
              <a:buFontTx/>
              <a:buNone/>
            </a:pPr>
            <a:endParaRPr lang="en-GB" altLang="en-US" sz="2800" smtClean="0"/>
          </a:p>
          <a:p>
            <a:pPr marL="0" indent="0">
              <a:buFontTx/>
              <a:buNone/>
            </a:pPr>
            <a:r>
              <a:rPr lang="en-GB" altLang="en-US" sz="2400" b="1" smtClean="0">
                <a:solidFill>
                  <a:srgbClr val="FF0000"/>
                </a:solidFill>
              </a:rPr>
              <a:t>we have always had good algorithms for learning the</a:t>
            </a:r>
          </a:p>
          <a:p>
            <a:pPr marL="0" indent="0">
              <a:buFontTx/>
              <a:buNone/>
            </a:pPr>
            <a:r>
              <a:rPr lang="en-GB" altLang="en-US" sz="2400" b="1" smtClean="0">
                <a:solidFill>
                  <a:srgbClr val="FF0000"/>
                </a:solidFill>
              </a:rPr>
              <a:t>weights in networks with 1 hidden layer</a:t>
            </a:r>
          </a:p>
          <a:p>
            <a:pPr marL="0" indent="0">
              <a:buFontTx/>
              <a:buNone/>
            </a:pPr>
            <a:endParaRPr lang="en-GB" altLang="en-US" sz="2400" b="1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altLang="en-US" sz="2400" b="1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 smtClean="0">
                <a:solidFill>
                  <a:srgbClr val="FF0000"/>
                </a:solidFill>
              </a:rPr>
              <a:t>but these algorithms are not good at learning the weights for</a:t>
            </a:r>
          </a:p>
          <a:p>
            <a:pPr marL="0" indent="0">
              <a:buFontTx/>
              <a:buNone/>
            </a:pPr>
            <a:r>
              <a:rPr lang="en-GB" altLang="en-US" sz="2400" b="1" smtClean="0">
                <a:solidFill>
                  <a:srgbClr val="FF0000"/>
                </a:solidFill>
              </a:rPr>
              <a:t>networks with more hidden layers </a:t>
            </a:r>
          </a:p>
          <a:p>
            <a:pPr marL="0" indent="0">
              <a:buFontTx/>
              <a:buNone/>
            </a:pPr>
            <a:endParaRPr lang="en-GB" altLang="en-US" sz="2400" b="1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 smtClean="0">
                <a:solidFill>
                  <a:srgbClr val="FF0000"/>
                </a:solidFill>
              </a:rPr>
              <a:t>what’s new is:   </a:t>
            </a:r>
            <a:r>
              <a:rPr lang="en-GB" altLang="en-US" sz="2400" b="1" u="sng" smtClean="0"/>
              <a:t>algorithms for training many-later networks</a:t>
            </a:r>
            <a:endParaRPr lang="en-GB" altLang="en-US" sz="2400" b="1" smtClean="0"/>
          </a:p>
          <a:p>
            <a:pPr marL="0" indent="0">
              <a:buFontTx/>
              <a:buNone/>
            </a:pPr>
            <a:endParaRPr lang="en-GB" altLang="en-US" sz="2800" smtClean="0"/>
          </a:p>
          <a:p>
            <a:pPr marL="0" indent="0">
              <a:buFontTx/>
              <a:buNone/>
            </a:pPr>
            <a:r>
              <a:rPr lang="en-GB" altLang="en-US" sz="2800" smtClean="0"/>
              <a:t> </a:t>
            </a:r>
            <a:endParaRPr lang="en-GB" altLang="en-US" sz="2800" b="1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2936875"/>
            <a:ext cx="8301038" cy="3687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118100"/>
            <a:ext cx="29829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27038"/>
            <a:ext cx="7772400" cy="965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n auto-encoder is trained, with an absolutely standard weight-adjustment algorithm  to </a:t>
            </a:r>
            <a:r>
              <a:rPr lang="en-GB" sz="2400" b="1" u="sng" dirty="0" smtClean="0">
                <a:solidFill>
                  <a:schemeClr val="accent2">
                    <a:lumMod val="50000"/>
                  </a:schemeClr>
                </a:solidFill>
              </a:rPr>
              <a:t>reproduce the input</a:t>
            </a:r>
            <a:br>
              <a:rPr lang="en-GB" sz="2400" b="1" u="sng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GB" sz="24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2400" b="1" kern="0" dirty="0" smtClean="0">
                <a:solidFill>
                  <a:schemeClr val="accent2">
                    <a:lumMod val="50000"/>
                  </a:schemeClr>
                </a:solidFill>
              </a:rPr>
              <a:t>By making this happen with (many) fewer units than the inputs, this forces the ‘hidden layer’ units to become good feature detectors</a:t>
            </a:r>
            <a:endParaRPr lang="en-GB" sz="2400" b="1" u="sng" kern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 smtClean="0"/>
              <a:t>intermediate layers are each trained to be auto encoders (or similar)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 smtClean="0"/>
              <a:t>Final layer trained to predict class based on outputs from previous layers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19125"/>
          </a:xfrm>
        </p:spPr>
        <p:txBody>
          <a:bodyPr/>
          <a:lstStyle/>
          <a:p>
            <a:r>
              <a:rPr lang="en-GB" altLang="en-US" smtClean="0"/>
              <a:t>And that’s that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01638" y="1595438"/>
            <a:ext cx="7772400" cy="4114800"/>
          </a:xfrm>
        </p:spPr>
        <p:txBody>
          <a:bodyPr/>
          <a:lstStyle/>
          <a:p>
            <a:r>
              <a:rPr lang="en-GB" altLang="en-US" smtClean="0"/>
              <a:t>That’s the basic idea</a:t>
            </a:r>
          </a:p>
          <a:p>
            <a:r>
              <a:rPr lang="en-GB" altLang="en-US" smtClean="0"/>
              <a:t>There are many many types of deep learning,</a:t>
            </a:r>
          </a:p>
          <a:p>
            <a:r>
              <a:rPr lang="en-GB" altLang="en-US" smtClean="0"/>
              <a:t>different kinds of autoencoder, variations on architectures and training algorithms, etc…</a:t>
            </a:r>
          </a:p>
          <a:p>
            <a:r>
              <a:rPr lang="en-GB" altLang="en-US" smtClean="0"/>
              <a:t>Very fast growing area …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8" b="8788"/>
          <a:stretch>
            <a:fillRect/>
          </a:stretch>
        </p:blipFill>
        <p:spPr bwMode="auto">
          <a:xfrm>
            <a:off x="5967413" y="4572000"/>
            <a:ext cx="3176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mtClean="0">
                <a:solidFill>
                  <a:srgbClr val="FF0000"/>
                </a:solidFill>
              </a:rPr>
              <a:t>longer answers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 smtClean="0"/>
              <a:t>reminder/quick-explanation of how neural network weights are learned;</a:t>
            </a:r>
          </a:p>
          <a:p>
            <a:pPr marL="514350" indent="-514350">
              <a:buFontTx/>
              <a:buAutoNum type="arabicPeriod"/>
            </a:pPr>
            <a:r>
              <a:rPr lang="en-GB" altLang="en-US" smtClean="0"/>
              <a:t>the idea of </a:t>
            </a:r>
            <a:r>
              <a:rPr lang="en-GB" altLang="en-US" b="1" smtClean="0"/>
              <a:t>unsupervised feature learning </a:t>
            </a:r>
            <a:r>
              <a:rPr lang="en-GB" altLang="en-US" smtClean="0"/>
              <a:t>(why ‘intermediate features’ are important for difficult classification tasks, and how NNs seem to naturally learn them)</a:t>
            </a:r>
          </a:p>
          <a:p>
            <a:pPr marL="514350" indent="-514350">
              <a:buFontTx/>
              <a:buAutoNum type="arabicPeriod"/>
            </a:pPr>
            <a:r>
              <a:rPr lang="en-GB" altLang="en-US" smtClean="0"/>
              <a:t>The ‘breakthrough’ – the simple trick for training Deep neural networks</a:t>
            </a:r>
          </a:p>
          <a:p>
            <a:pPr marL="514350" indent="-514350">
              <a:buFontTx/>
              <a:buAutoNum type="arabicPeriod"/>
            </a:pPr>
            <a:endParaRPr lang="en-GB" altLang="en-US" b="1" smtClean="0"/>
          </a:p>
        </p:txBody>
      </p:sp>
      <p:sp>
        <p:nvSpPr>
          <p:cNvPr id="5" name="Rectangle 4"/>
          <p:cNvSpPr/>
          <p:nvPr/>
        </p:nvSpPr>
        <p:spPr>
          <a:xfrm>
            <a:off x="295275" y="2022475"/>
            <a:ext cx="8534400" cy="99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4325" y="3048000"/>
            <a:ext cx="853440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4325" y="5151438"/>
            <a:ext cx="8534400" cy="995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W1 </a:t>
            </a:r>
          </a:p>
        </p:txBody>
      </p:sp>
      <p:sp>
        <p:nvSpPr>
          <p:cNvPr id="9222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W2 </a:t>
            </a:r>
          </a:p>
        </p:txBody>
      </p:sp>
      <p:sp>
        <p:nvSpPr>
          <p:cNvPr id="9223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W3 </a:t>
            </a:r>
          </a:p>
        </p:txBody>
      </p:sp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i="1"/>
              <a:t>f</a:t>
            </a:r>
            <a:r>
              <a:rPr lang="en-GB" altLang="en-US" sz="4400" b="1"/>
              <a:t>(</a:t>
            </a:r>
            <a:r>
              <a:rPr lang="en-GB" altLang="en-US" sz="4400" b="1" i="1"/>
              <a:t>x</a:t>
            </a:r>
            <a:r>
              <a:rPr lang="en-GB" altLang="en-US" sz="4400" b="1"/>
              <a:t>)</a:t>
            </a:r>
          </a:p>
        </p:txBody>
      </p:sp>
      <p:sp>
        <p:nvSpPr>
          <p:cNvPr id="9225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1.4</a:t>
            </a:r>
          </a:p>
        </p:txBody>
      </p:sp>
      <p:sp>
        <p:nvSpPr>
          <p:cNvPr id="9226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-2.5</a:t>
            </a:r>
          </a:p>
        </p:txBody>
      </p:sp>
      <p:sp>
        <p:nvSpPr>
          <p:cNvPr id="9227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-0.06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2.7</a:t>
            </a:r>
          </a:p>
        </p:txBody>
      </p:sp>
      <p:sp>
        <p:nvSpPr>
          <p:cNvPr id="10246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-8.6</a:t>
            </a:r>
          </a:p>
        </p:txBody>
      </p:sp>
      <p:sp>
        <p:nvSpPr>
          <p:cNvPr id="10247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0.002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i="1"/>
              <a:t>f</a:t>
            </a:r>
            <a:r>
              <a:rPr lang="en-GB" altLang="en-US" sz="4400" b="1"/>
              <a:t>(</a:t>
            </a:r>
            <a:r>
              <a:rPr lang="en-GB" altLang="en-US" sz="4400" b="1" i="1"/>
              <a:t>x</a:t>
            </a:r>
            <a:r>
              <a:rPr lang="en-GB" altLang="en-US" sz="4400" b="1"/>
              <a:t>)</a:t>
            </a:r>
          </a:p>
        </p:txBody>
      </p:sp>
      <p:sp>
        <p:nvSpPr>
          <p:cNvPr id="10249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1.4</a:t>
            </a:r>
          </a:p>
        </p:txBody>
      </p:sp>
      <p:sp>
        <p:nvSpPr>
          <p:cNvPr id="10250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-2.5</a:t>
            </a:r>
          </a:p>
        </p:txBody>
      </p:sp>
      <p:sp>
        <p:nvSpPr>
          <p:cNvPr id="10251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-0.06</a:t>
            </a:r>
          </a:p>
        </p:txBody>
      </p:sp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x =  -</a:t>
            </a:r>
            <a:r>
              <a:rPr lang="en-GB" altLang="en-US" sz="2400"/>
              <a:t>0.06×2.7 + 2.5×8.6 + 1.4×0.002  = 21.34 </a:t>
            </a:r>
            <a:endParaRPr lang="en-GB" altLang="en-US" sz="24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9689</TotalTime>
  <Words>1693</Words>
  <Application>Microsoft Office PowerPoint</Application>
  <PresentationFormat>On-screen Show (4:3)</PresentationFormat>
  <Paragraphs>406</Paragraphs>
  <Slides>63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Times New Roman</vt:lpstr>
      <vt:lpstr>Arial</vt:lpstr>
      <vt:lpstr>Default Design</vt:lpstr>
      <vt:lpstr>an introduction to:  Deep Learning</vt:lpstr>
      <vt:lpstr>DL is providing breakthrough results in speech recognition and image classification …</vt:lpstr>
      <vt:lpstr>PowerPoint Presentation</vt:lpstr>
      <vt:lpstr>PowerPoint Presentation</vt:lpstr>
      <vt:lpstr>PowerPoint Presentation</vt:lpstr>
      <vt:lpstr>PowerPoint Presentation</vt:lpstr>
      <vt:lpstr>longer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Some other points</vt:lpstr>
      <vt:lpstr>Some other ‘by the way’ points</vt:lpstr>
      <vt:lpstr>Some other ‘by the way’ points</vt:lpstr>
      <vt:lpstr>Some other ‘by the way’ points</vt:lpstr>
      <vt:lpstr>Feature detectors</vt:lpstr>
      <vt:lpstr> what is this  unit doing?</vt:lpstr>
      <vt:lpstr>Hidden layer units become  self-organised feature detectors</vt:lpstr>
      <vt:lpstr>What does this unit detect? </vt:lpstr>
      <vt:lpstr>What does this unit detect? </vt:lpstr>
      <vt:lpstr>What does this unit detect? </vt:lpstr>
      <vt:lpstr>What does this unit detect? </vt:lpstr>
      <vt:lpstr> </vt:lpstr>
      <vt:lpstr> </vt:lpstr>
      <vt:lpstr> </vt:lpstr>
      <vt:lpstr> </vt:lpstr>
      <vt:lpstr> </vt:lpstr>
      <vt:lpstr>successive layers can learn higher-level features …</vt:lpstr>
      <vt:lpstr>successive layers can learn higher-level features …</vt:lpstr>
      <vt:lpstr>So: multiple layers make sense </vt:lpstr>
      <vt:lpstr>So: multiple layers make sense </vt:lpstr>
      <vt:lpstr>So: multiple layers make sense </vt:lpstr>
      <vt:lpstr>But, until very recently, our  weight-learning algorithms simply did not work on multi-layer architectures</vt:lpstr>
      <vt:lpstr>Along came deep learning 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  <vt:lpstr>And that’s that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Corne</dc:creator>
  <cp:lastModifiedBy>liuj</cp:lastModifiedBy>
  <cp:revision>97</cp:revision>
  <dcterms:created xsi:type="dcterms:W3CDTF">1601-01-01T00:00:00Z</dcterms:created>
  <dcterms:modified xsi:type="dcterms:W3CDTF">2017-03-27T17:16:53Z</dcterms:modified>
</cp:coreProperties>
</file>