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4" r:id="rId2"/>
    <p:sldMasterId id="2147483686" r:id="rId3"/>
    <p:sldMasterId id="2147483698" r:id="rId4"/>
  </p:sldMasterIdLst>
  <p:notesMasterIdLst>
    <p:notesMasterId r:id="rId80"/>
  </p:notesMasterIdLst>
  <p:sldIdLst>
    <p:sldId id="257" r:id="rId5"/>
    <p:sldId id="308" r:id="rId6"/>
    <p:sldId id="258" r:id="rId7"/>
    <p:sldId id="259" r:id="rId8"/>
    <p:sldId id="309" r:id="rId9"/>
    <p:sldId id="310" r:id="rId10"/>
    <p:sldId id="311" r:id="rId11"/>
    <p:sldId id="312" r:id="rId12"/>
    <p:sldId id="313" r:id="rId13"/>
    <p:sldId id="314" r:id="rId14"/>
    <p:sldId id="315" r:id="rId15"/>
    <p:sldId id="316" r:id="rId16"/>
    <p:sldId id="317" r:id="rId17"/>
    <p:sldId id="318" r:id="rId18"/>
    <p:sldId id="319" r:id="rId19"/>
    <p:sldId id="320" r:id="rId20"/>
    <p:sldId id="321" r:id="rId21"/>
    <p:sldId id="325" r:id="rId22"/>
    <p:sldId id="326" r:id="rId23"/>
    <p:sldId id="322" r:id="rId24"/>
    <p:sldId id="323" r:id="rId25"/>
    <p:sldId id="324" r:id="rId26"/>
    <p:sldId id="268" r:id="rId27"/>
    <p:sldId id="269" r:id="rId28"/>
    <p:sldId id="270" r:id="rId29"/>
    <p:sldId id="271" r:id="rId30"/>
    <p:sldId id="272" r:id="rId31"/>
    <p:sldId id="273" r:id="rId32"/>
    <p:sldId id="274" r:id="rId33"/>
    <p:sldId id="275" r:id="rId34"/>
    <p:sldId id="276" r:id="rId35"/>
    <p:sldId id="277" r:id="rId36"/>
    <p:sldId id="278" r:id="rId37"/>
    <p:sldId id="279" r:id="rId38"/>
    <p:sldId id="280" r:id="rId39"/>
    <p:sldId id="281" r:id="rId40"/>
    <p:sldId id="282" r:id="rId41"/>
    <p:sldId id="284" r:id="rId42"/>
    <p:sldId id="285" r:id="rId43"/>
    <p:sldId id="286" r:id="rId44"/>
    <p:sldId id="287" r:id="rId45"/>
    <p:sldId id="288" r:id="rId46"/>
    <p:sldId id="289" r:id="rId47"/>
    <p:sldId id="290" r:id="rId48"/>
    <p:sldId id="291" r:id="rId49"/>
    <p:sldId id="292" r:id="rId50"/>
    <p:sldId id="293" r:id="rId51"/>
    <p:sldId id="294" r:id="rId52"/>
    <p:sldId id="295" r:id="rId53"/>
    <p:sldId id="296" r:id="rId54"/>
    <p:sldId id="297" r:id="rId55"/>
    <p:sldId id="298" r:id="rId56"/>
    <p:sldId id="300" r:id="rId57"/>
    <p:sldId id="327" r:id="rId58"/>
    <p:sldId id="328" r:id="rId59"/>
    <p:sldId id="329" r:id="rId60"/>
    <p:sldId id="330" r:id="rId61"/>
    <p:sldId id="331" r:id="rId62"/>
    <p:sldId id="332" r:id="rId63"/>
    <p:sldId id="333" r:id="rId64"/>
    <p:sldId id="334" r:id="rId65"/>
    <p:sldId id="335" r:id="rId66"/>
    <p:sldId id="336" r:id="rId67"/>
    <p:sldId id="337" r:id="rId68"/>
    <p:sldId id="338" r:id="rId69"/>
    <p:sldId id="339" r:id="rId70"/>
    <p:sldId id="340" r:id="rId71"/>
    <p:sldId id="341" r:id="rId72"/>
    <p:sldId id="301" r:id="rId73"/>
    <p:sldId id="302" r:id="rId74"/>
    <p:sldId id="303" r:id="rId75"/>
    <p:sldId id="304" r:id="rId76"/>
    <p:sldId id="305" r:id="rId77"/>
    <p:sldId id="306" r:id="rId78"/>
    <p:sldId id="307" r:id="rId7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63" d="100"/>
          <a:sy n="163" d="100"/>
        </p:scale>
        <p:origin x="15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tableStyles" Target="tableStyles.xml"/><Relationship Id="rId16" Type="http://schemas.openxmlformats.org/officeDocument/2006/relationships/slide" Target="slides/slide12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82" Type="http://schemas.openxmlformats.org/officeDocument/2006/relationships/viewProps" Target="viewProps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NULL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54854-B571-4900-AAE2-B47DC60AF62B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3B3AD5-CD2F-466A-9CB3-8F465E5AE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407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C0AE402A-ECF5-4843-966E-0F35BDBCD251}" type="slidenum">
              <a:rPr lang="en-US" altLang="en-US" sz="1300">
                <a:latin typeface="Arial" panose="020B0604020202020204" pitchFamily="34" charset="0"/>
              </a:rPr>
              <a:pPr/>
              <a:t>1</a:t>
            </a:fld>
            <a:endParaRPr lang="en-US" altLang="en-US" sz="1300">
              <a:latin typeface="Arial" panose="020B0604020202020204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1542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A5D1D76-6694-43AA-AE5C-B4C5E373F914}" type="slidenum">
              <a:rPr lang="en-US" altLang="en-US" sz="1200">
                <a:latin typeface="Tahoma" panose="020B0604030504040204" pitchFamily="34" charset="0"/>
              </a:rPr>
              <a:pPr/>
              <a:t>40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2165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F75955B-29BE-42C0-AB3A-D5434FE2F046}" type="slidenum">
              <a:rPr lang="en-US" altLang="en-US" sz="1200">
                <a:latin typeface="Tahoma" panose="020B0604030504040204" pitchFamily="34" charset="0"/>
              </a:rPr>
              <a:pPr/>
              <a:t>41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607862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C377F-6B4E-452A-AD3B-2B8B2D9F8EDF}" type="slidenum">
              <a:rPr lang="en-US" altLang="en-US" smtClean="0"/>
              <a:pPr/>
              <a:t>44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63765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61444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>
                <a:latin typeface="Arial" panose="020B0604020202020204" pitchFamily="34" charset="0"/>
              </a:rPr>
              <a:t>Vladimir Jelić (jelicvladimir5@gmail.com)</a:t>
            </a:r>
          </a:p>
        </p:txBody>
      </p:sp>
      <p:sp>
        <p:nvSpPr>
          <p:cNvPr id="6144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2AABE58-0E9F-4835-8FDF-C59362F69B59}" type="slidenum">
              <a:rPr lang="en-US" altLang="en-US" sz="1200">
                <a:latin typeface="Arial" panose="020B0604020202020204" pitchFamily="34" charset="0"/>
              </a:rPr>
              <a:pPr/>
              <a:t>45</a:t>
            </a:fld>
            <a:endParaRPr lang="en-US" alt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0797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16A6A8A-192E-4E3C-87BF-99F22AA202A3}" type="slidenum">
              <a:rPr lang="en-US" altLang="en-US" sz="1200">
                <a:latin typeface="Tahoma" panose="020B0604030504040204" pitchFamily="34" charset="0"/>
              </a:rPr>
              <a:pPr/>
              <a:t>47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264697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7BA82E2-94A8-46F9-B23E-5048DA1B3D0E}" type="slidenum">
              <a:rPr lang="en-US" altLang="en-US" sz="1200">
                <a:latin typeface="Tahoma" panose="020B0604030504040204" pitchFamily="34" charset="0"/>
              </a:rPr>
              <a:pPr/>
              <a:t>52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074423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1A9EE3C-EDA8-4DFC-BD22-D75D71B187DA}" type="slidenum">
              <a:rPr lang="en-US" altLang="en-US" sz="1200">
                <a:latin typeface="Tahoma" panose="020B0604030504040204" pitchFamily="34" charset="0"/>
              </a:rPr>
              <a:pPr/>
              <a:t>53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80540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29E5D3C-AE42-4B35-AFCA-2E185130B523}" type="slidenum">
              <a:rPr lang="en-US" altLang="en-US" sz="1200">
                <a:latin typeface="Tahoma" panose="020B0604030504040204" pitchFamily="34" charset="0"/>
              </a:rPr>
              <a:pPr/>
              <a:t>69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784837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B75A12F-A338-4D4E-B793-0CC5EEB8A7BE}" type="slidenum">
              <a:rPr lang="en-US" altLang="en-US" sz="1200">
                <a:latin typeface="Tahoma" panose="020B0604030504040204" pitchFamily="34" charset="0"/>
              </a:rPr>
              <a:pPr/>
              <a:t>70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147010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3D71C1B-AEF2-4FBA-9636-ED6F160F9209}" type="slidenum">
              <a:rPr lang="en-US" altLang="en-US" sz="1200">
                <a:latin typeface="Tahoma" panose="020B0604030504040204" pitchFamily="34" charset="0"/>
              </a:rPr>
              <a:pPr/>
              <a:t>71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78117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84DF75D-9046-4CDF-918B-9A80B72DBD9A}" type="slidenum">
              <a:rPr lang="en-US" altLang="en-US" sz="1200">
                <a:latin typeface="Tahoma" panose="020B0604030504040204" pitchFamily="34" charset="0"/>
              </a:rPr>
              <a:pPr/>
              <a:t>3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911811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FEB413A-AB4E-4357-BE19-21A0F04AED5C}" type="slidenum">
              <a:rPr lang="en-US" altLang="en-US" sz="1200">
                <a:latin typeface="Tahoma" panose="020B0604030504040204" pitchFamily="34" charset="0"/>
              </a:rPr>
              <a:pPr/>
              <a:t>72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8302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FC018E8-589C-4C15-810E-DE3036CB4DEC}" type="slidenum">
              <a:rPr lang="en-US" altLang="en-US" sz="1200">
                <a:latin typeface="Tahoma" panose="020B0604030504040204" pitchFamily="34" charset="0"/>
              </a:rPr>
              <a:pPr/>
              <a:t>73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1049864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0F9B823-31E8-451E-B946-9D0504F67AA7}" type="slidenum">
              <a:rPr lang="en-US" altLang="en-US" sz="1200">
                <a:latin typeface="Tahoma" panose="020B0604030504040204" pitchFamily="34" charset="0"/>
              </a:rPr>
              <a:pPr/>
              <a:t>74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8505906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1A54241-68AA-4761-BA02-2ACC5E5ED22D}" type="slidenum">
              <a:rPr lang="en-US" altLang="en-US" sz="1200">
                <a:latin typeface="Tahoma" panose="020B0604030504040204" pitchFamily="34" charset="0"/>
              </a:rPr>
              <a:pPr/>
              <a:t>75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89085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659FB61-54DC-4B54-816D-C48D0DA3D4C4}" type="slidenum">
              <a:rPr lang="en-US" altLang="en-US" sz="1200">
                <a:latin typeface="Tahoma" panose="020B0604030504040204" pitchFamily="34" charset="0"/>
              </a:rPr>
              <a:pPr/>
              <a:t>18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89596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TW" smtClean="0"/>
              <a:t>1.The time complexity of computing the distance between every pair of data instances is </a:t>
            </a:r>
            <a:r>
              <a:rPr lang="en-US" altLang="zh-TW" i="1" smtClean="0"/>
              <a:t>O(n</a:t>
            </a:r>
            <a:r>
              <a:rPr lang="en-US" altLang="zh-TW" baseline="30000" smtClean="0"/>
              <a:t>2</a:t>
            </a:r>
            <a:r>
              <a:rPr lang="en-US" altLang="zh-TW" i="1" smtClean="0"/>
              <a:t>)</a:t>
            </a:r>
            <a:r>
              <a:rPr lang="en-US" altLang="zh-TW" smtClean="0"/>
              <a:t>.</a:t>
            </a:r>
          </a:p>
          <a:p>
            <a:r>
              <a:rPr lang="en-US" altLang="zh-CN" smtClean="0"/>
              <a:t>2.</a:t>
            </a:r>
            <a:r>
              <a:rPr lang="en-US" altLang="zh-TW" smtClean="0"/>
              <a:t> The time complexity to create the sorted list of inter-cluster distances is </a:t>
            </a:r>
            <a:r>
              <a:rPr lang="en-US" altLang="zh-TW" i="1" smtClean="0"/>
              <a:t>O(n</a:t>
            </a:r>
            <a:r>
              <a:rPr lang="en-US" altLang="zh-TW" baseline="30000" smtClean="0"/>
              <a:t>2</a:t>
            </a:r>
            <a:r>
              <a:rPr lang="en-US" altLang="zh-TW" smtClean="0"/>
              <a:t>log </a:t>
            </a:r>
            <a:r>
              <a:rPr lang="en-US" altLang="zh-TW" i="1" smtClean="0"/>
              <a:t>n)</a:t>
            </a:r>
            <a:r>
              <a:rPr lang="en-US" altLang="zh-TW" smtClean="0"/>
              <a:t>. </a:t>
            </a:r>
          </a:p>
          <a:p>
            <a:r>
              <a:rPr lang="en-US" altLang="zh-CN" smtClean="0"/>
              <a:t>Obviously, the algorithms in these regards are failed to effectively handle large datasets that space and time are considered.</a:t>
            </a:r>
            <a:endParaRPr lang="zh-CN" altLang="en-US" smtClean="0"/>
          </a:p>
        </p:txBody>
      </p:sp>
      <p:sp>
        <p:nvSpPr>
          <p:cNvPr id="51204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71525" indent="-296863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7450" indent="-236538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63700" indent="-236538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38363" indent="-236538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95563" indent="-236538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52763" indent="-236538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09963" indent="-236538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7163" indent="-236538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6868B79-C108-4212-A01A-B41180D7ABAE}" type="slidenum">
              <a:rPr lang="zh-CN" altLang="en-US">
                <a:latin typeface="Times" panose="02020603050405020304" pitchFamily="18" charset="0"/>
              </a:rPr>
              <a:pPr>
                <a:spcBef>
                  <a:spcPct val="0"/>
                </a:spcBef>
              </a:pPr>
              <a:t>23</a:t>
            </a:fld>
            <a:endParaRPr lang="en-US" altLang="zh-CN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1937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D1B55CF-1F0E-4F2F-8E50-C0FECC693D84}" type="slidenum">
              <a:rPr lang="en-US" altLang="en-US" sz="1200">
                <a:latin typeface="Tahoma" panose="020B0604030504040204" pitchFamily="34" charset="0"/>
              </a:rPr>
              <a:pPr/>
              <a:t>25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096808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71525" indent="-296863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7450" indent="-236538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63700" indent="-236538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38363" indent="-236538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95563" indent="-236538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52763" indent="-236538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09963" indent="-236538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7163" indent="-236538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B316E65-DED9-449C-B310-2359FA36D019}" type="slidenum">
              <a:rPr lang="zh-CN" altLang="en-US">
                <a:latin typeface="Times" panose="02020603050405020304" pitchFamily="18" charset="0"/>
              </a:rPr>
              <a:pPr>
                <a:spcBef>
                  <a:spcPct val="0"/>
                </a:spcBef>
              </a:pPr>
              <a:t>26</a:t>
            </a:fld>
            <a:endParaRPr lang="en-US" altLang="zh-CN">
              <a:latin typeface="Times" panose="02020603050405020304" pitchFamily="18" charset="0"/>
            </a:endParaRPr>
          </a:p>
        </p:txBody>
      </p:sp>
      <p:sp>
        <p:nvSpPr>
          <p:cNvPr id="532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55600" indent="-355600" eaLnBrk="1" hangingPunct="1"/>
            <a:endParaRPr lang="en-US" altLang="zh-CN" sz="1900" smtClean="0">
              <a:solidFill>
                <a:srgbClr val="000000"/>
              </a:solidFill>
              <a:latin typeface="Lucida Gran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5834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56EC831-7C49-406B-A527-5AA39C1D98E5}" type="slidenum">
              <a:rPr lang="en-US" altLang="en-US" sz="1300">
                <a:latin typeface="Arial" panose="020B0604020202020204" pitchFamily="34" charset="0"/>
                <a:cs typeface="Arial" panose="020B0604020202020204" pitchFamily="34" charset="0"/>
              </a:rPr>
              <a:pPr/>
              <a:t>37</a:t>
            </a:fld>
            <a:endParaRPr lang="en-US" altLang="en-US" sz="13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0375" y="720725"/>
            <a:ext cx="6396038" cy="3598863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36166917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FFE6A21-D254-4A39-8D40-C998B27943DD}" type="slidenum">
              <a:rPr lang="en-US" altLang="en-US" sz="1200">
                <a:latin typeface="Tahoma" panose="020B0604030504040204" pitchFamily="34" charset="0"/>
              </a:rPr>
              <a:pPr/>
              <a:t>38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50808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E356F9F-0184-4132-95EF-2680F96FBBF2}" type="slidenum">
              <a:rPr lang="en-US" altLang="en-US" sz="1200">
                <a:latin typeface="Tahoma" panose="020B0604030504040204" pitchFamily="34" charset="0"/>
              </a:rPr>
              <a:pPr/>
              <a:t>39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46680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72DB-DD96-488E-A9E5-43AD964CC4FA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7FB0-0136-4942-9E0D-B0BDB51F1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954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72DB-DD96-488E-A9E5-43AD964CC4FA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7FB0-0136-4942-9E0D-B0BDB51F1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98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72DB-DD96-488E-A9E5-43AD964CC4FA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7FB0-0136-4942-9E0D-B0BDB51F1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8840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7F7607-428B-42DE-8DB6-DBE9109E0C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50733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6375-BA15-433A-B69A-062956EFB2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A7B3C-0C02-4D25-BFC1-29CCEB6E3B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3967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6375-BA15-433A-B69A-062956EFB2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A7B3C-0C02-4D25-BFC1-29CCEB6E3B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7285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6375-BA15-433A-B69A-062956EFB2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A7B3C-0C02-4D25-BFC1-29CCEB6E3B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8780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6375-BA15-433A-B69A-062956EFB2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A7B3C-0C02-4D25-BFC1-29CCEB6E3B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8111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6375-BA15-433A-B69A-062956EFB2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A7B3C-0C02-4D25-BFC1-29CCEB6E3B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8119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6375-BA15-433A-B69A-062956EFB2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A7B3C-0C02-4D25-BFC1-29CCEB6E3B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3068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6375-BA15-433A-B69A-062956EFB2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A7B3C-0C02-4D25-BFC1-29CCEB6E3B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39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72DB-DD96-488E-A9E5-43AD964CC4FA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7FB0-0136-4942-9E0D-B0BDB51F1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6148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6375-BA15-433A-B69A-062956EFB2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A7B3C-0C02-4D25-BFC1-29CCEB6E3B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2054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6375-BA15-433A-B69A-062956EFB2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A7B3C-0C02-4D25-BFC1-29CCEB6E3B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066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6375-BA15-433A-B69A-062956EFB2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A7B3C-0C02-4D25-BFC1-29CCEB6E3B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1124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6375-BA15-433A-B69A-062956EFB2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A7B3C-0C02-4D25-BFC1-29CCEB6E3B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7587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7F7607-428B-42DE-8DB6-DBE9109E0C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15277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7325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6628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9276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9776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735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72DB-DD96-488E-A9E5-43AD964CC4FA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7FB0-0136-4942-9E0D-B0BDB51F1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0062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5967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4581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6016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14505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97935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8307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65849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83611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0575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33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72DB-DD96-488E-A9E5-43AD964CC4FA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7FB0-0136-4942-9E0D-B0BDB51F1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02695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8255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24243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5170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71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09764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23520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3293-095C-49C0-A3DA-6E472397C385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89911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7F7607-428B-42DE-8DB6-DBE9109E0C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4208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72DB-DD96-488E-A9E5-43AD964CC4FA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7FB0-0136-4942-9E0D-B0BDB51F1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842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72DB-DD96-488E-A9E5-43AD964CC4FA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7FB0-0136-4942-9E0D-B0BDB51F1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967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72DB-DD96-488E-A9E5-43AD964CC4FA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7FB0-0136-4942-9E0D-B0BDB51F1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561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72DB-DD96-488E-A9E5-43AD964CC4FA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7FB0-0136-4942-9E0D-B0BDB51F1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216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72DB-DD96-488E-A9E5-43AD964CC4FA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C7FB0-0136-4942-9E0D-B0BDB51F1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177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A72DB-DD96-488E-A9E5-43AD964CC4FA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C7FB0-0136-4942-9E0D-B0BDB51F1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25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E6375-BA15-433A-B69A-062956EFB28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A7B3C-0C02-4D25-BFC1-29CCEB6E3B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499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711" r:id="rId12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13293-095C-49C0-A3DA-6E472397C385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338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13293-095C-49C0-A3DA-6E472397C385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947C6-4858-4ED6-B663-A0D91E089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744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9.emf"/><Relationship Id="rId4" Type="http://schemas.openxmlformats.org/officeDocument/2006/relationships/oleObject" Target="../embeddings/oleObject7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1.wmf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5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6.wmf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dirty="0"/>
              <a:t>CS </a:t>
            </a:r>
            <a:r>
              <a:rPr lang="en-US" altLang="en-US" dirty="0" smtClean="0"/>
              <a:t>685G</a:t>
            </a:r>
            <a:r>
              <a:rPr lang="en-US" altLang="en-US" dirty="0"/>
              <a:t>: </a:t>
            </a:r>
            <a:br>
              <a:rPr lang="en-US" altLang="en-US" dirty="0"/>
            </a:br>
            <a:r>
              <a:rPr lang="en-US" altLang="en-US" dirty="0"/>
              <a:t>Special Topics in Data Mining</a:t>
            </a:r>
            <a:br>
              <a:rPr lang="en-US" altLang="en-US" dirty="0"/>
            </a:br>
            <a:endParaRPr lang="en-US" altLang="en-US" dirty="0" smtClean="0"/>
          </a:p>
        </p:txBody>
      </p:sp>
      <p:sp>
        <p:nvSpPr>
          <p:cNvPr id="1843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altLang="en-US" sz="4000" dirty="0"/>
              <a:t>Hierarchical Clustering Analysis</a:t>
            </a:r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sz="3200" dirty="0" err="1"/>
              <a:t>Jinze</a:t>
            </a:r>
            <a:r>
              <a:rPr lang="en-US" altLang="en-US" sz="3200" dirty="0"/>
              <a:t> Liu</a:t>
            </a:r>
          </a:p>
        </p:txBody>
      </p:sp>
    </p:spTree>
    <p:extLst>
      <p:ext uri="{BB962C8B-B14F-4D97-AF65-F5344CB8AC3E}">
        <p14:creationId xmlns:p14="http://schemas.microsoft.com/office/powerpoint/2010/main" val="327956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/>
              <a:t>Closest pair</a:t>
            </a:r>
            <a:r>
              <a:rPr lang="en-US" altLang="en-US"/>
              <a:t> of clusters</a:t>
            </a:r>
          </a:p>
        </p:txBody>
      </p:sp>
      <p:sp>
        <p:nvSpPr>
          <p:cNvPr id="8550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/>
              <a:t>Many variants to defining closest pair of clusters</a:t>
            </a:r>
          </a:p>
          <a:p>
            <a:r>
              <a:rPr lang="en-US" altLang="en-US" b="1">
                <a:sym typeface="Symbol" panose="05050102010706020507" pitchFamily="18" charset="2"/>
              </a:rPr>
              <a:t>Single-link</a:t>
            </a:r>
          </a:p>
          <a:p>
            <a:pPr lvl="1"/>
            <a:r>
              <a:rPr lang="en-US" altLang="en-US">
                <a:sym typeface="Symbol" panose="05050102010706020507" pitchFamily="18" charset="2"/>
              </a:rPr>
              <a:t>Distance of the </a:t>
            </a:r>
            <a:r>
              <a:rPr lang="en-US" altLang="en-US" i="1">
                <a:sym typeface="Symbol" panose="05050102010706020507" pitchFamily="18" charset="2"/>
              </a:rPr>
              <a:t>“closest” points</a:t>
            </a:r>
            <a:r>
              <a:rPr lang="en-US" altLang="en-US">
                <a:sym typeface="Symbol" panose="05050102010706020507" pitchFamily="18" charset="2"/>
              </a:rPr>
              <a:t> (single-link)</a:t>
            </a:r>
          </a:p>
          <a:p>
            <a:r>
              <a:rPr lang="en-US" altLang="en-US" b="1">
                <a:sym typeface="Symbol" panose="05050102010706020507" pitchFamily="18" charset="2"/>
              </a:rPr>
              <a:t>Complete-link</a:t>
            </a:r>
          </a:p>
          <a:p>
            <a:pPr lvl="1"/>
            <a:r>
              <a:rPr lang="en-US" altLang="en-US">
                <a:sym typeface="Symbol" panose="05050102010706020507" pitchFamily="18" charset="2"/>
              </a:rPr>
              <a:t>Distance of the “furthest” points</a:t>
            </a:r>
          </a:p>
          <a:p>
            <a:r>
              <a:rPr lang="en-US" altLang="en-US" b="1"/>
              <a:t>Centroid</a:t>
            </a:r>
          </a:p>
          <a:p>
            <a:pPr lvl="1"/>
            <a:r>
              <a:rPr lang="en-US" altLang="en-US">
                <a:sym typeface="Symbol" panose="05050102010706020507" pitchFamily="18" charset="2"/>
              </a:rPr>
              <a:t>Distance of the centroids (centers of gravity)</a:t>
            </a:r>
          </a:p>
          <a:p>
            <a:r>
              <a:rPr lang="en-US" altLang="en-US" b="1">
                <a:sym typeface="Symbol" panose="05050102010706020507" pitchFamily="18" charset="2"/>
              </a:rPr>
              <a:t>(Average-link)</a:t>
            </a:r>
          </a:p>
          <a:p>
            <a:pPr lvl="1"/>
            <a:r>
              <a:rPr lang="en-US" altLang="en-US">
                <a:sym typeface="Symbol" panose="05050102010706020507" pitchFamily="18" charset="2"/>
              </a:rPr>
              <a:t>Average distance between pairs of elements</a:t>
            </a:r>
          </a:p>
          <a:p>
            <a:pPr lvl="1"/>
            <a:endParaRPr lang="en-US" altLang="en-US">
              <a:sym typeface="Symbol" panose="05050102010706020507" pitchFamily="18" charset="2"/>
            </a:endParaRPr>
          </a:p>
          <a:p>
            <a:pPr lvl="1"/>
            <a:endParaRPr lang="en-US" altLang="en-US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29518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Single Link Agglomerative Clustering</a:t>
            </a:r>
          </a:p>
        </p:txBody>
      </p:sp>
      <p:sp>
        <p:nvSpPr>
          <p:cNvPr id="8560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000"/>
              <a:t>Use maximum similarity of pairs:</a:t>
            </a:r>
          </a:p>
          <a:p>
            <a:endParaRPr lang="en-US" altLang="en-US" sz="3000"/>
          </a:p>
          <a:p>
            <a:endParaRPr lang="en-US" altLang="en-US" sz="3000"/>
          </a:p>
          <a:p>
            <a:r>
              <a:rPr lang="en-US" altLang="en-US" sz="3000"/>
              <a:t>Can result in “straggly” (long and thin) clusters due to chaining effect.</a:t>
            </a:r>
          </a:p>
          <a:p>
            <a:r>
              <a:rPr lang="en-US" altLang="en-US" sz="3000"/>
              <a:t>After merging </a:t>
            </a:r>
            <a:r>
              <a:rPr lang="en-US" altLang="en-US" sz="3000" i="1"/>
              <a:t>c</a:t>
            </a:r>
            <a:r>
              <a:rPr lang="en-US" altLang="en-US" sz="3000" i="1" baseline="-25000"/>
              <a:t>i</a:t>
            </a:r>
            <a:r>
              <a:rPr lang="en-US" altLang="en-US" sz="3000"/>
              <a:t> and </a:t>
            </a:r>
            <a:r>
              <a:rPr lang="en-US" altLang="en-US" sz="3000" i="1"/>
              <a:t>c</a:t>
            </a:r>
            <a:r>
              <a:rPr lang="en-US" altLang="en-US" sz="3000" i="1" baseline="-25000"/>
              <a:t>j</a:t>
            </a:r>
            <a:r>
              <a:rPr lang="en-US" altLang="en-US" sz="3000"/>
              <a:t>, the similarity of the resulting cluster to another cluster, </a:t>
            </a:r>
            <a:r>
              <a:rPr lang="en-US" altLang="en-US" sz="3000" i="1"/>
              <a:t>c</a:t>
            </a:r>
            <a:r>
              <a:rPr lang="en-US" altLang="en-US" sz="3000" i="1" baseline="-25000"/>
              <a:t>k</a:t>
            </a:r>
            <a:r>
              <a:rPr lang="en-US" altLang="en-US" sz="3000"/>
              <a:t>, is:</a:t>
            </a:r>
          </a:p>
          <a:p>
            <a:pPr lvl="1"/>
            <a:endParaRPr lang="en-US" altLang="en-US" sz="2800"/>
          </a:p>
        </p:txBody>
      </p:sp>
      <p:graphicFrame>
        <p:nvGraphicFramePr>
          <p:cNvPr id="856068" name="Object 4"/>
          <p:cNvGraphicFramePr>
            <a:graphicFrameLocks noChangeAspect="1"/>
          </p:cNvGraphicFramePr>
          <p:nvPr/>
        </p:nvGraphicFramePr>
        <p:xfrm>
          <a:off x="3124200" y="2438401"/>
          <a:ext cx="6161088" cy="111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3" imgW="1752480" imgH="317160" progId="Equation.3">
                  <p:embed/>
                </p:oleObj>
              </mc:Choice>
              <mc:Fallback>
                <p:oleObj name="Equation" r:id="rId3" imgW="1752480" imgH="317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438401"/>
                        <a:ext cx="6161088" cy="1116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6069" name="Object 5"/>
          <p:cNvGraphicFramePr>
            <a:graphicFrameLocks noChangeAspect="1"/>
          </p:cNvGraphicFramePr>
          <p:nvPr/>
        </p:nvGraphicFramePr>
        <p:xfrm>
          <a:off x="1828800" y="5602288"/>
          <a:ext cx="8610600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5" imgW="2882880" imgH="241200" progId="Equation.3">
                  <p:embed/>
                </p:oleObj>
              </mc:Choice>
              <mc:Fallback>
                <p:oleObj name="Equation" r:id="rId5" imgW="28828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5602288"/>
                        <a:ext cx="8610600" cy="722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124096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Single Link Example</a:t>
            </a:r>
          </a:p>
        </p:txBody>
      </p:sp>
      <p:grpSp>
        <p:nvGrpSpPr>
          <p:cNvPr id="857091" name="Group 3"/>
          <p:cNvGrpSpPr>
            <a:grpSpLocks/>
          </p:cNvGrpSpPr>
          <p:nvPr/>
        </p:nvGrpSpPr>
        <p:grpSpPr bwMode="auto">
          <a:xfrm>
            <a:off x="2513013" y="1752600"/>
            <a:ext cx="7353300" cy="4046538"/>
            <a:chOff x="623" y="1104"/>
            <a:chExt cx="4632" cy="2549"/>
          </a:xfrm>
        </p:grpSpPr>
        <p:sp>
          <p:nvSpPr>
            <p:cNvPr id="857092" name="Line 4"/>
            <p:cNvSpPr>
              <a:spLocks noChangeShapeType="1"/>
            </p:cNvSpPr>
            <p:nvPr/>
          </p:nvSpPr>
          <p:spPr bwMode="auto">
            <a:xfrm flipV="1">
              <a:off x="624" y="1104"/>
              <a:ext cx="0" cy="25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857093" name="Line 5"/>
            <p:cNvSpPr>
              <a:spLocks noChangeShapeType="1"/>
            </p:cNvSpPr>
            <p:nvPr/>
          </p:nvSpPr>
          <p:spPr bwMode="auto">
            <a:xfrm>
              <a:off x="623" y="3653"/>
              <a:ext cx="46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857094" name="Oval 6"/>
          <p:cNvSpPr>
            <a:spLocks noChangeArrowheads="1"/>
          </p:cNvSpPr>
          <p:nvPr/>
        </p:nvSpPr>
        <p:spPr bwMode="auto">
          <a:xfrm>
            <a:off x="3276601" y="2443098"/>
            <a:ext cx="255677" cy="522418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857095" name="Oval 7"/>
          <p:cNvSpPr>
            <a:spLocks noChangeArrowheads="1"/>
          </p:cNvSpPr>
          <p:nvPr/>
        </p:nvSpPr>
        <p:spPr bwMode="auto">
          <a:xfrm>
            <a:off x="4114801" y="2443098"/>
            <a:ext cx="255677" cy="522418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857096" name="Oval 8"/>
          <p:cNvSpPr>
            <a:spLocks noChangeArrowheads="1"/>
          </p:cNvSpPr>
          <p:nvPr/>
        </p:nvSpPr>
        <p:spPr bwMode="auto">
          <a:xfrm>
            <a:off x="3276601" y="3890898"/>
            <a:ext cx="255677" cy="522418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857097" name="Oval 9"/>
          <p:cNvSpPr>
            <a:spLocks noChangeArrowheads="1"/>
          </p:cNvSpPr>
          <p:nvPr/>
        </p:nvSpPr>
        <p:spPr bwMode="auto">
          <a:xfrm>
            <a:off x="4114801" y="3890898"/>
            <a:ext cx="255677" cy="522418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857098" name="Oval 10"/>
          <p:cNvSpPr>
            <a:spLocks noChangeArrowheads="1"/>
          </p:cNvSpPr>
          <p:nvPr/>
        </p:nvSpPr>
        <p:spPr bwMode="auto">
          <a:xfrm>
            <a:off x="5410201" y="2443098"/>
            <a:ext cx="255677" cy="522418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857099" name="Oval 11"/>
          <p:cNvSpPr>
            <a:spLocks noChangeArrowheads="1"/>
          </p:cNvSpPr>
          <p:nvPr/>
        </p:nvSpPr>
        <p:spPr bwMode="auto">
          <a:xfrm>
            <a:off x="6248401" y="2443098"/>
            <a:ext cx="255677" cy="522418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857100" name="Oval 12"/>
          <p:cNvSpPr>
            <a:spLocks noChangeArrowheads="1"/>
          </p:cNvSpPr>
          <p:nvPr/>
        </p:nvSpPr>
        <p:spPr bwMode="auto">
          <a:xfrm>
            <a:off x="5410201" y="3890898"/>
            <a:ext cx="255677" cy="522418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857101" name="Oval 13"/>
          <p:cNvSpPr>
            <a:spLocks noChangeArrowheads="1"/>
          </p:cNvSpPr>
          <p:nvPr/>
        </p:nvSpPr>
        <p:spPr bwMode="auto">
          <a:xfrm>
            <a:off x="6248401" y="3890898"/>
            <a:ext cx="255677" cy="522418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857102" name="Oval 14"/>
          <p:cNvSpPr>
            <a:spLocks noChangeArrowheads="1"/>
          </p:cNvSpPr>
          <p:nvPr/>
        </p:nvSpPr>
        <p:spPr bwMode="auto">
          <a:xfrm>
            <a:off x="2971801" y="2443891"/>
            <a:ext cx="1705707" cy="522418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857103" name="Oval 15"/>
          <p:cNvSpPr>
            <a:spLocks noChangeArrowheads="1"/>
          </p:cNvSpPr>
          <p:nvPr/>
        </p:nvSpPr>
        <p:spPr bwMode="auto">
          <a:xfrm>
            <a:off x="5105401" y="3891691"/>
            <a:ext cx="1670537" cy="522418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857104" name="Oval 16"/>
          <p:cNvSpPr>
            <a:spLocks noChangeArrowheads="1"/>
          </p:cNvSpPr>
          <p:nvPr/>
        </p:nvSpPr>
        <p:spPr bwMode="auto">
          <a:xfrm>
            <a:off x="5105401" y="2443891"/>
            <a:ext cx="1670537" cy="522418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857105" name="Oval 17"/>
          <p:cNvSpPr>
            <a:spLocks noChangeArrowheads="1"/>
          </p:cNvSpPr>
          <p:nvPr/>
        </p:nvSpPr>
        <p:spPr bwMode="auto">
          <a:xfrm>
            <a:off x="2971801" y="3891691"/>
            <a:ext cx="1705707" cy="522418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857106" name="Oval 18"/>
          <p:cNvSpPr>
            <a:spLocks noChangeArrowheads="1"/>
          </p:cNvSpPr>
          <p:nvPr/>
        </p:nvSpPr>
        <p:spPr bwMode="auto">
          <a:xfrm>
            <a:off x="2743201" y="2443891"/>
            <a:ext cx="4179276" cy="522418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857107" name="Oval 19"/>
          <p:cNvSpPr>
            <a:spLocks noChangeArrowheads="1"/>
          </p:cNvSpPr>
          <p:nvPr/>
        </p:nvSpPr>
        <p:spPr bwMode="auto">
          <a:xfrm>
            <a:off x="2667001" y="3891691"/>
            <a:ext cx="4255476" cy="522418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857108" name="Oval 20"/>
          <p:cNvSpPr>
            <a:spLocks noChangeArrowheads="1"/>
          </p:cNvSpPr>
          <p:nvPr/>
        </p:nvSpPr>
        <p:spPr bwMode="auto">
          <a:xfrm>
            <a:off x="2133600" y="1934308"/>
            <a:ext cx="5099538" cy="3024554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772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7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7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7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7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81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Complete Link Agglomerative Clustering</a:t>
            </a:r>
          </a:p>
        </p:txBody>
      </p:sp>
      <p:sp>
        <p:nvSpPr>
          <p:cNvPr id="8581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Use minimum similarity of pairs:</a:t>
            </a:r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Makes “tighter,” spherical clusters that are typically preferable.</a:t>
            </a:r>
          </a:p>
          <a:p>
            <a:r>
              <a:rPr lang="en-US" altLang="en-US"/>
              <a:t>After merging </a:t>
            </a:r>
            <a:r>
              <a:rPr lang="en-US" altLang="en-US" i="1"/>
              <a:t>c</a:t>
            </a:r>
            <a:r>
              <a:rPr lang="en-US" altLang="en-US" i="1" baseline="-25000"/>
              <a:t>i</a:t>
            </a:r>
            <a:r>
              <a:rPr lang="en-US" altLang="en-US"/>
              <a:t> and </a:t>
            </a:r>
            <a:r>
              <a:rPr lang="en-US" altLang="en-US" i="1"/>
              <a:t>c</a:t>
            </a:r>
            <a:r>
              <a:rPr lang="en-US" altLang="en-US" i="1" baseline="-25000"/>
              <a:t>j</a:t>
            </a:r>
            <a:r>
              <a:rPr lang="en-US" altLang="en-US"/>
              <a:t>, the similarity of the resulting cluster to another cluster, </a:t>
            </a:r>
            <a:r>
              <a:rPr lang="en-US" altLang="en-US" i="1"/>
              <a:t>c</a:t>
            </a:r>
            <a:r>
              <a:rPr lang="en-US" altLang="en-US" i="1" baseline="-25000"/>
              <a:t>k</a:t>
            </a:r>
            <a:r>
              <a:rPr lang="en-US" altLang="en-US"/>
              <a:t>, is: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</p:txBody>
      </p:sp>
      <p:graphicFrame>
        <p:nvGraphicFramePr>
          <p:cNvPr id="858116" name="Object 4"/>
          <p:cNvGraphicFramePr>
            <a:graphicFrameLocks noChangeAspect="1"/>
          </p:cNvGraphicFramePr>
          <p:nvPr/>
        </p:nvGraphicFramePr>
        <p:xfrm>
          <a:off x="2895601" y="2286001"/>
          <a:ext cx="6151563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Equation" r:id="rId3" imgW="1752480" imgH="304560" progId="Equation.3">
                  <p:embed/>
                </p:oleObj>
              </mc:Choice>
              <mc:Fallback>
                <p:oleObj name="Equation" r:id="rId3" imgW="1752480" imgH="304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1" y="2286001"/>
                        <a:ext cx="6151563" cy="1069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8117" name="Object 5"/>
          <p:cNvGraphicFramePr>
            <a:graphicFrameLocks noChangeAspect="1"/>
          </p:cNvGraphicFramePr>
          <p:nvPr/>
        </p:nvGraphicFramePr>
        <p:xfrm>
          <a:off x="1905001" y="4953001"/>
          <a:ext cx="8537575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5" imgW="2857320" imgH="241200" progId="Equation.3">
                  <p:embed/>
                </p:oleObj>
              </mc:Choice>
              <mc:Fallback>
                <p:oleObj name="Equation" r:id="rId5" imgW="28573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1" y="4953001"/>
                        <a:ext cx="8537575" cy="72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8118" name="Oval 6"/>
          <p:cNvSpPr>
            <a:spLocks noChangeArrowheads="1"/>
          </p:cNvSpPr>
          <p:nvPr/>
        </p:nvSpPr>
        <p:spPr bwMode="auto">
          <a:xfrm>
            <a:off x="2895600" y="5867400"/>
            <a:ext cx="1828800" cy="6858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i="1"/>
              <a:t>C</a:t>
            </a:r>
            <a:r>
              <a:rPr lang="en-US" altLang="en-US" i="1" baseline="-25000"/>
              <a:t>i</a:t>
            </a:r>
          </a:p>
        </p:txBody>
      </p:sp>
      <p:sp>
        <p:nvSpPr>
          <p:cNvPr id="858119" name="Oval 7"/>
          <p:cNvSpPr>
            <a:spLocks noChangeArrowheads="1"/>
          </p:cNvSpPr>
          <p:nvPr/>
        </p:nvSpPr>
        <p:spPr bwMode="auto">
          <a:xfrm>
            <a:off x="5181600" y="5867400"/>
            <a:ext cx="1828800" cy="6858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i="1"/>
              <a:t>C</a:t>
            </a:r>
            <a:r>
              <a:rPr lang="en-US" altLang="en-US" i="1" baseline="-25000"/>
              <a:t>j</a:t>
            </a:r>
          </a:p>
        </p:txBody>
      </p:sp>
      <p:sp>
        <p:nvSpPr>
          <p:cNvPr id="858120" name="Oval 8"/>
          <p:cNvSpPr>
            <a:spLocks noChangeArrowheads="1"/>
          </p:cNvSpPr>
          <p:nvPr/>
        </p:nvSpPr>
        <p:spPr bwMode="auto">
          <a:xfrm>
            <a:off x="7848600" y="5867400"/>
            <a:ext cx="1828800" cy="6858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i="1"/>
              <a:t>C</a:t>
            </a:r>
            <a:r>
              <a:rPr lang="en-US" altLang="en-US" i="1" baseline="-25000"/>
              <a:t>k</a:t>
            </a:r>
          </a:p>
        </p:txBody>
      </p:sp>
      <p:cxnSp>
        <p:nvCxnSpPr>
          <p:cNvPr id="858121" name="AutoShape 9"/>
          <p:cNvCxnSpPr>
            <a:cxnSpLocks noChangeShapeType="1"/>
            <a:stCxn id="858118" idx="6"/>
            <a:endCxn id="858119" idx="2"/>
          </p:cNvCxnSpPr>
          <p:nvPr/>
        </p:nvCxnSpPr>
        <p:spPr bwMode="auto">
          <a:xfrm>
            <a:off x="4724400" y="6210300"/>
            <a:ext cx="457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8122" name="AutoShape 10"/>
          <p:cNvCxnSpPr>
            <a:cxnSpLocks noChangeShapeType="1"/>
            <a:stCxn id="858119" idx="6"/>
            <a:endCxn id="858120" idx="2"/>
          </p:cNvCxnSpPr>
          <p:nvPr/>
        </p:nvCxnSpPr>
        <p:spPr bwMode="auto">
          <a:xfrm>
            <a:off x="7010400" y="6210300"/>
            <a:ext cx="838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lg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713043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Complete Link Example</a:t>
            </a:r>
          </a:p>
        </p:txBody>
      </p:sp>
      <p:grpSp>
        <p:nvGrpSpPr>
          <p:cNvPr id="859139" name="Group 3"/>
          <p:cNvGrpSpPr>
            <a:grpSpLocks/>
          </p:cNvGrpSpPr>
          <p:nvPr/>
        </p:nvGrpSpPr>
        <p:grpSpPr bwMode="auto">
          <a:xfrm>
            <a:off x="2513013" y="1752600"/>
            <a:ext cx="7353300" cy="4046538"/>
            <a:chOff x="623" y="1104"/>
            <a:chExt cx="4632" cy="2549"/>
          </a:xfrm>
        </p:grpSpPr>
        <p:sp>
          <p:nvSpPr>
            <p:cNvPr id="859140" name="Line 4"/>
            <p:cNvSpPr>
              <a:spLocks noChangeShapeType="1"/>
            </p:cNvSpPr>
            <p:nvPr/>
          </p:nvSpPr>
          <p:spPr bwMode="auto">
            <a:xfrm flipV="1">
              <a:off x="624" y="1104"/>
              <a:ext cx="0" cy="25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859141" name="Line 5"/>
            <p:cNvSpPr>
              <a:spLocks noChangeShapeType="1"/>
            </p:cNvSpPr>
            <p:nvPr/>
          </p:nvSpPr>
          <p:spPr bwMode="auto">
            <a:xfrm>
              <a:off x="623" y="3653"/>
              <a:ext cx="46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859142" name="Oval 6"/>
          <p:cNvSpPr>
            <a:spLocks noChangeArrowheads="1"/>
          </p:cNvSpPr>
          <p:nvPr/>
        </p:nvSpPr>
        <p:spPr bwMode="auto">
          <a:xfrm>
            <a:off x="3276601" y="2443098"/>
            <a:ext cx="255677" cy="522418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859143" name="Oval 7"/>
          <p:cNvSpPr>
            <a:spLocks noChangeArrowheads="1"/>
          </p:cNvSpPr>
          <p:nvPr/>
        </p:nvSpPr>
        <p:spPr bwMode="auto">
          <a:xfrm>
            <a:off x="4114801" y="2443098"/>
            <a:ext cx="255677" cy="522418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859144" name="Oval 8"/>
          <p:cNvSpPr>
            <a:spLocks noChangeArrowheads="1"/>
          </p:cNvSpPr>
          <p:nvPr/>
        </p:nvSpPr>
        <p:spPr bwMode="auto">
          <a:xfrm>
            <a:off x="3276601" y="3890898"/>
            <a:ext cx="255677" cy="522418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859145" name="Oval 9"/>
          <p:cNvSpPr>
            <a:spLocks noChangeArrowheads="1"/>
          </p:cNvSpPr>
          <p:nvPr/>
        </p:nvSpPr>
        <p:spPr bwMode="auto">
          <a:xfrm>
            <a:off x="4114801" y="3890898"/>
            <a:ext cx="255677" cy="522418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859146" name="Oval 10"/>
          <p:cNvSpPr>
            <a:spLocks noChangeArrowheads="1"/>
          </p:cNvSpPr>
          <p:nvPr/>
        </p:nvSpPr>
        <p:spPr bwMode="auto">
          <a:xfrm>
            <a:off x="5410201" y="2443098"/>
            <a:ext cx="255677" cy="522418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859147" name="Oval 11"/>
          <p:cNvSpPr>
            <a:spLocks noChangeArrowheads="1"/>
          </p:cNvSpPr>
          <p:nvPr/>
        </p:nvSpPr>
        <p:spPr bwMode="auto">
          <a:xfrm>
            <a:off x="6248401" y="2443098"/>
            <a:ext cx="255677" cy="522418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859148" name="Oval 12"/>
          <p:cNvSpPr>
            <a:spLocks noChangeArrowheads="1"/>
          </p:cNvSpPr>
          <p:nvPr/>
        </p:nvSpPr>
        <p:spPr bwMode="auto">
          <a:xfrm>
            <a:off x="5410201" y="3890898"/>
            <a:ext cx="255677" cy="522418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859149" name="Oval 13"/>
          <p:cNvSpPr>
            <a:spLocks noChangeArrowheads="1"/>
          </p:cNvSpPr>
          <p:nvPr/>
        </p:nvSpPr>
        <p:spPr bwMode="auto">
          <a:xfrm>
            <a:off x="6248401" y="3890898"/>
            <a:ext cx="255677" cy="522418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859150" name="Oval 14"/>
          <p:cNvSpPr>
            <a:spLocks noChangeArrowheads="1"/>
          </p:cNvSpPr>
          <p:nvPr/>
        </p:nvSpPr>
        <p:spPr bwMode="auto">
          <a:xfrm>
            <a:off x="2971801" y="2443891"/>
            <a:ext cx="1688122" cy="522418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859151" name="Oval 15"/>
          <p:cNvSpPr>
            <a:spLocks noChangeArrowheads="1"/>
          </p:cNvSpPr>
          <p:nvPr/>
        </p:nvSpPr>
        <p:spPr bwMode="auto">
          <a:xfrm>
            <a:off x="5105401" y="3891691"/>
            <a:ext cx="1652953" cy="522418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859152" name="Oval 16"/>
          <p:cNvSpPr>
            <a:spLocks noChangeArrowheads="1"/>
          </p:cNvSpPr>
          <p:nvPr/>
        </p:nvSpPr>
        <p:spPr bwMode="auto">
          <a:xfrm>
            <a:off x="5105401" y="2443891"/>
            <a:ext cx="1652953" cy="522418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859153" name="Oval 17"/>
          <p:cNvSpPr>
            <a:spLocks noChangeArrowheads="1"/>
          </p:cNvSpPr>
          <p:nvPr/>
        </p:nvSpPr>
        <p:spPr bwMode="auto">
          <a:xfrm>
            <a:off x="2971801" y="3891691"/>
            <a:ext cx="1688122" cy="522418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859154" name="Oval 18"/>
          <p:cNvSpPr>
            <a:spLocks noChangeArrowheads="1"/>
          </p:cNvSpPr>
          <p:nvPr/>
        </p:nvSpPr>
        <p:spPr bwMode="auto">
          <a:xfrm>
            <a:off x="2667003" y="2256692"/>
            <a:ext cx="2332889" cy="2327031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859155" name="Oval 19"/>
          <p:cNvSpPr>
            <a:spLocks noChangeArrowheads="1"/>
          </p:cNvSpPr>
          <p:nvPr/>
        </p:nvSpPr>
        <p:spPr bwMode="auto">
          <a:xfrm>
            <a:off x="4780788" y="2256692"/>
            <a:ext cx="2458212" cy="2215662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859156" name="Oval 20"/>
          <p:cNvSpPr>
            <a:spLocks noChangeArrowheads="1"/>
          </p:cNvSpPr>
          <p:nvPr/>
        </p:nvSpPr>
        <p:spPr bwMode="auto">
          <a:xfrm>
            <a:off x="2256691" y="2057400"/>
            <a:ext cx="5322277" cy="2749062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479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9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9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9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9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Key notion: </a:t>
            </a:r>
            <a:r>
              <a:rPr lang="en-US" altLang="en-US" i="1"/>
              <a:t>cluster representative</a:t>
            </a:r>
            <a:endParaRPr lang="en-US" altLang="en-US"/>
          </a:p>
        </p:txBody>
      </p:sp>
      <p:sp>
        <p:nvSpPr>
          <p:cNvPr id="928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We want a notion of a representative point in a cluster</a:t>
            </a:r>
          </a:p>
          <a:p>
            <a:r>
              <a:rPr lang="en-US" altLang="en-US"/>
              <a:t>Representative should be some sort of “typical” or central point in the cluster, e.g.,</a:t>
            </a:r>
          </a:p>
          <a:p>
            <a:pPr lvl="1"/>
            <a:r>
              <a:rPr lang="en-US" altLang="en-US"/>
              <a:t>point inducing smallest radii to docs in cluster</a:t>
            </a:r>
          </a:p>
          <a:p>
            <a:pPr lvl="1"/>
            <a:r>
              <a:rPr lang="en-US" altLang="en-US"/>
              <a:t>smallest squared distances, etc.</a:t>
            </a:r>
          </a:p>
          <a:p>
            <a:pPr lvl="1"/>
            <a:r>
              <a:rPr lang="en-US" altLang="en-US"/>
              <a:t>point that is the “average” of all docs in the cluster</a:t>
            </a:r>
          </a:p>
          <a:p>
            <a:pPr lvl="2"/>
            <a:r>
              <a:rPr lang="en-US" altLang="en-US"/>
              <a:t>Centroid or center of gravity</a:t>
            </a:r>
          </a:p>
          <a:p>
            <a:pPr lvl="2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56298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28600"/>
            <a:ext cx="8229600" cy="990600"/>
          </a:xfrm>
        </p:spPr>
        <p:txBody>
          <a:bodyPr/>
          <a:lstStyle/>
          <a:p>
            <a:r>
              <a:rPr lang="en-US" altLang="en-US"/>
              <a:t>Centroid-based Similarity</a:t>
            </a:r>
          </a:p>
        </p:txBody>
      </p:sp>
      <p:sp>
        <p:nvSpPr>
          <p:cNvPr id="862211" name="Rectangle 3"/>
          <p:cNvSpPr>
            <a:spLocks noGrp="1" noChangeArrowheads="1"/>
          </p:cNvSpPr>
          <p:nvPr>
            <p:ph idx="1"/>
          </p:nvPr>
        </p:nvSpPr>
        <p:spPr>
          <a:xfrm>
            <a:off x="2209800" y="1752600"/>
            <a:ext cx="8305800" cy="4876800"/>
          </a:xfrm>
        </p:spPr>
        <p:txBody>
          <a:bodyPr>
            <a:normAutofit fontScale="85000" lnSpcReduction="10000"/>
          </a:bodyPr>
          <a:lstStyle/>
          <a:p>
            <a:r>
              <a:rPr lang="en-US" altLang="en-US"/>
              <a:t>Always maintain average of vectors in each cluster:</a:t>
            </a:r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Compute similarity of clusters by:</a:t>
            </a:r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For non-vector data, can’t always make a centroid</a:t>
            </a:r>
          </a:p>
          <a:p>
            <a:endParaRPr lang="en-US" altLang="en-US"/>
          </a:p>
        </p:txBody>
      </p:sp>
      <p:graphicFrame>
        <p:nvGraphicFramePr>
          <p:cNvPr id="862212" name="Object 4"/>
          <p:cNvGraphicFramePr>
            <a:graphicFrameLocks noChangeAspect="1"/>
          </p:cNvGraphicFramePr>
          <p:nvPr/>
        </p:nvGraphicFramePr>
        <p:xfrm>
          <a:off x="4681538" y="2341564"/>
          <a:ext cx="1979612" cy="1544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Equation" r:id="rId3" imgW="812520" imgH="634680" progId="Equation.3">
                  <p:embed/>
                </p:oleObj>
              </mc:Choice>
              <mc:Fallback>
                <p:oleObj name="Equation" r:id="rId3" imgW="81252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1538" y="2341564"/>
                        <a:ext cx="1979612" cy="1544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2213" name="Object 5"/>
          <p:cNvGraphicFramePr>
            <a:graphicFrameLocks noChangeAspect="1"/>
          </p:cNvGraphicFramePr>
          <p:nvPr/>
        </p:nvGraphicFramePr>
        <p:xfrm>
          <a:off x="3617914" y="4899026"/>
          <a:ext cx="4879975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Equation" r:id="rId5" imgW="1777680" imgH="241200" progId="Equation.3">
                  <p:embed/>
                </p:oleObj>
              </mc:Choice>
              <mc:Fallback>
                <p:oleObj name="Equation" r:id="rId5" imgW="17776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7914" y="4899026"/>
                        <a:ext cx="4879975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13520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Computational Complexity</a:t>
            </a:r>
          </a:p>
        </p:txBody>
      </p:sp>
      <p:sp>
        <p:nvSpPr>
          <p:cNvPr id="8601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In the first iteration, all HAC methods need to compute similarity of all pairs of </a:t>
            </a:r>
            <a:r>
              <a:rPr lang="en-US" altLang="en-US" i="1" dirty="0"/>
              <a:t>n </a:t>
            </a:r>
            <a:r>
              <a:rPr lang="en-US" altLang="en-US" dirty="0"/>
              <a:t>individual instances which is O(</a:t>
            </a:r>
            <a:r>
              <a:rPr lang="en-US" altLang="en-US" i="1" dirty="0"/>
              <a:t>mn</a:t>
            </a:r>
            <a:r>
              <a:rPr lang="en-US" altLang="en-US" baseline="30000" dirty="0"/>
              <a:t>2</a:t>
            </a:r>
            <a:r>
              <a:rPr lang="en-US" altLang="en-US" dirty="0"/>
              <a:t>).</a:t>
            </a:r>
          </a:p>
          <a:p>
            <a:r>
              <a:rPr lang="en-US" altLang="en-US" dirty="0"/>
              <a:t>In each of the subsequent </a:t>
            </a:r>
            <a:r>
              <a:rPr lang="en-US" altLang="en-US" i="1" dirty="0"/>
              <a:t>n</a:t>
            </a:r>
            <a:r>
              <a:rPr lang="en-US" altLang="en-US" dirty="0">
                <a:sym typeface="Symbol" panose="05050102010706020507" pitchFamily="18" charset="2"/>
              </a:rPr>
              <a:t>2 merging iterations, compute the distance between the most recently created cluster and all other existing clusters.</a:t>
            </a:r>
          </a:p>
          <a:p>
            <a:r>
              <a:rPr lang="en-US" altLang="en-US" dirty="0">
                <a:sym typeface="Symbol" panose="05050102010706020507" pitchFamily="18" charset="2"/>
              </a:rPr>
              <a:t>Maintaining of heap of distances allows this to be O(</a:t>
            </a:r>
            <a:r>
              <a:rPr lang="en-US" altLang="en-US" i="1" dirty="0">
                <a:sym typeface="Symbol" panose="05050102010706020507" pitchFamily="18" charset="2"/>
              </a:rPr>
              <a:t>mn</a:t>
            </a:r>
            <a:r>
              <a:rPr lang="en-US" altLang="en-US" baseline="30000" dirty="0">
                <a:sym typeface="Symbol" panose="05050102010706020507" pitchFamily="18" charset="2"/>
              </a:rPr>
              <a:t>2</a:t>
            </a:r>
            <a:r>
              <a:rPr lang="en-US" altLang="en-US" dirty="0">
                <a:sym typeface="Symbol" panose="05050102010706020507" pitchFamily="18" charset="2"/>
              </a:rPr>
              <a:t>log</a:t>
            </a:r>
            <a:r>
              <a:rPr lang="en-US" altLang="en-US" i="1" dirty="0">
                <a:sym typeface="Symbol" panose="05050102010706020507" pitchFamily="18" charset="2"/>
              </a:rPr>
              <a:t>n)</a:t>
            </a:r>
            <a:endParaRPr lang="en-US" altLang="en-US" i="1" dirty="0"/>
          </a:p>
        </p:txBody>
      </p:sp>
    </p:spTree>
    <p:extLst>
      <p:ext uri="{BB962C8B-B14F-4D97-AF65-F5344CB8AC3E}">
        <p14:creationId xmlns:p14="http://schemas.microsoft.com/office/powerpoint/2010/main" val="4255594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DIANA (DIvisive ANAlysis)</a:t>
            </a:r>
          </a:p>
        </p:txBody>
      </p:sp>
      <p:sp>
        <p:nvSpPr>
          <p:cNvPr id="12291" name="Rectangle 2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/>
              <a:t>Initially, all objects are in one cluster</a:t>
            </a:r>
          </a:p>
          <a:p>
            <a:r>
              <a:rPr lang="en-US" altLang="zh-CN" smtClean="0"/>
              <a:t>Step-by-step splitting clusters until each cluster contains only one object</a:t>
            </a:r>
          </a:p>
        </p:txBody>
      </p:sp>
      <p:grpSp>
        <p:nvGrpSpPr>
          <p:cNvPr id="12292" name="Group 4"/>
          <p:cNvGrpSpPr>
            <a:grpSpLocks/>
          </p:cNvGrpSpPr>
          <p:nvPr/>
        </p:nvGrpSpPr>
        <p:grpSpPr bwMode="auto">
          <a:xfrm>
            <a:off x="2438400" y="3962401"/>
            <a:ext cx="2209800" cy="2017713"/>
            <a:chOff x="3552" y="2496"/>
            <a:chExt cx="1392" cy="1271"/>
          </a:xfrm>
        </p:grpSpPr>
        <p:graphicFrame>
          <p:nvGraphicFramePr>
            <p:cNvPr id="12309" name="Object 4"/>
            <p:cNvGraphicFramePr>
              <a:graphicFrameLocks noChangeAspect="1"/>
            </p:cNvGraphicFramePr>
            <p:nvPr/>
          </p:nvGraphicFramePr>
          <p:xfrm>
            <a:off x="3552" y="2496"/>
            <a:ext cx="1392" cy="12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51" name="Worksheet" r:id="rId4" imgW="2200656" imgH="2076907" progId="Excel.Sheet.8">
                    <p:embed/>
                  </p:oleObj>
                </mc:Choice>
                <mc:Fallback>
                  <p:oleObj name="Worksheet" r:id="rId4" imgW="2200656" imgH="2076907" progId="Excel.Shee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52" y="2496"/>
                          <a:ext cx="1392" cy="12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310" name="Oval 6"/>
            <p:cNvSpPr>
              <a:spLocks noChangeArrowheads="1"/>
            </p:cNvSpPr>
            <p:nvPr/>
          </p:nvSpPr>
          <p:spPr bwMode="auto">
            <a:xfrm>
              <a:off x="3888" y="2796"/>
              <a:ext cx="384" cy="409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311" name="Oval 7"/>
            <p:cNvSpPr>
              <a:spLocks noChangeArrowheads="1"/>
            </p:cNvSpPr>
            <p:nvPr/>
          </p:nvSpPr>
          <p:spPr bwMode="auto">
            <a:xfrm>
              <a:off x="4272" y="3060"/>
              <a:ext cx="480" cy="409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2293" name="Group 8"/>
          <p:cNvGrpSpPr>
            <a:grpSpLocks/>
          </p:cNvGrpSpPr>
          <p:nvPr/>
        </p:nvGrpSpPr>
        <p:grpSpPr bwMode="auto">
          <a:xfrm>
            <a:off x="5105400" y="3998913"/>
            <a:ext cx="2209800" cy="2017712"/>
            <a:chOff x="1968" y="2496"/>
            <a:chExt cx="1392" cy="1271"/>
          </a:xfrm>
        </p:grpSpPr>
        <p:graphicFrame>
          <p:nvGraphicFramePr>
            <p:cNvPr id="12304" name="Object 3"/>
            <p:cNvGraphicFramePr>
              <a:graphicFrameLocks noChangeAspect="1"/>
            </p:cNvGraphicFramePr>
            <p:nvPr/>
          </p:nvGraphicFramePr>
          <p:xfrm>
            <a:off x="1968" y="2496"/>
            <a:ext cx="1392" cy="12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52" name="Worksheet" r:id="rId6" imgW="2200656" imgH="2076907" progId="Excel.Sheet.8">
                    <p:embed/>
                  </p:oleObj>
                </mc:Choice>
                <mc:Fallback>
                  <p:oleObj name="Worksheet" r:id="rId6" imgW="2200656" imgH="2076907" progId="Excel.Shee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68" y="2496"/>
                          <a:ext cx="1392" cy="12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305" name="Oval 10"/>
            <p:cNvSpPr>
              <a:spLocks noChangeArrowheads="1"/>
            </p:cNvSpPr>
            <p:nvPr/>
          </p:nvSpPr>
          <p:spPr bwMode="auto">
            <a:xfrm>
              <a:off x="2736" y="3204"/>
              <a:ext cx="164" cy="409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306" name="Oval 11"/>
            <p:cNvSpPr>
              <a:spLocks noChangeArrowheads="1"/>
            </p:cNvSpPr>
            <p:nvPr/>
          </p:nvSpPr>
          <p:spPr bwMode="auto">
            <a:xfrm>
              <a:off x="2256" y="2676"/>
              <a:ext cx="384" cy="409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307" name="Oval 12"/>
            <p:cNvSpPr>
              <a:spLocks noChangeArrowheads="1"/>
            </p:cNvSpPr>
            <p:nvPr/>
          </p:nvSpPr>
          <p:spPr bwMode="auto">
            <a:xfrm>
              <a:off x="2352" y="2940"/>
              <a:ext cx="384" cy="409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308" name="Oval 13"/>
            <p:cNvSpPr>
              <a:spLocks noChangeArrowheads="1"/>
            </p:cNvSpPr>
            <p:nvPr/>
          </p:nvSpPr>
          <p:spPr bwMode="auto">
            <a:xfrm>
              <a:off x="2832" y="2964"/>
              <a:ext cx="288" cy="409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2294" name="Group 14"/>
          <p:cNvGrpSpPr>
            <a:grpSpLocks/>
          </p:cNvGrpSpPr>
          <p:nvPr/>
        </p:nvGrpSpPr>
        <p:grpSpPr bwMode="auto">
          <a:xfrm>
            <a:off x="7848600" y="3962401"/>
            <a:ext cx="2209800" cy="2017713"/>
            <a:chOff x="3792" y="2473"/>
            <a:chExt cx="1392" cy="1271"/>
          </a:xfrm>
        </p:grpSpPr>
        <p:graphicFrame>
          <p:nvGraphicFramePr>
            <p:cNvPr id="12297" name="Object 2"/>
            <p:cNvGraphicFramePr>
              <a:graphicFrameLocks noChangeAspect="1"/>
            </p:cNvGraphicFramePr>
            <p:nvPr/>
          </p:nvGraphicFramePr>
          <p:xfrm>
            <a:off x="3792" y="2473"/>
            <a:ext cx="1392" cy="12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53" name="Worksheet" r:id="rId7" imgW="2200656" imgH="2076907" progId="Excel.Sheet.8">
                    <p:embed/>
                  </p:oleObj>
                </mc:Choice>
                <mc:Fallback>
                  <p:oleObj name="Worksheet" r:id="rId7" imgW="2200656" imgH="2076907" progId="Excel.Shee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92" y="2473"/>
                          <a:ext cx="1392" cy="12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298" name="Oval 16"/>
            <p:cNvSpPr>
              <a:spLocks noChangeArrowheads="1"/>
            </p:cNvSpPr>
            <p:nvPr/>
          </p:nvSpPr>
          <p:spPr bwMode="auto">
            <a:xfrm>
              <a:off x="4224" y="2653"/>
              <a:ext cx="164" cy="409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299" name="Oval 17"/>
            <p:cNvSpPr>
              <a:spLocks noChangeArrowheads="1"/>
            </p:cNvSpPr>
            <p:nvPr/>
          </p:nvSpPr>
          <p:spPr bwMode="auto">
            <a:xfrm>
              <a:off x="4224" y="2941"/>
              <a:ext cx="164" cy="409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300" name="Oval 18"/>
            <p:cNvSpPr>
              <a:spLocks noChangeArrowheads="1"/>
            </p:cNvSpPr>
            <p:nvPr/>
          </p:nvSpPr>
          <p:spPr bwMode="auto">
            <a:xfrm>
              <a:off x="4800" y="2941"/>
              <a:ext cx="144" cy="409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301" name="Oval 19"/>
            <p:cNvSpPr>
              <a:spLocks noChangeArrowheads="1"/>
            </p:cNvSpPr>
            <p:nvPr/>
          </p:nvSpPr>
          <p:spPr bwMode="auto">
            <a:xfrm>
              <a:off x="4128" y="2772"/>
              <a:ext cx="96" cy="409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302" name="Oval 20"/>
            <p:cNvSpPr>
              <a:spLocks noChangeArrowheads="1"/>
            </p:cNvSpPr>
            <p:nvPr/>
          </p:nvSpPr>
          <p:spPr bwMode="auto">
            <a:xfrm rot="16200000">
              <a:off x="4608" y="3156"/>
              <a:ext cx="144" cy="409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2303" name="Oval 21"/>
            <p:cNvSpPr>
              <a:spLocks noChangeArrowheads="1"/>
            </p:cNvSpPr>
            <p:nvPr/>
          </p:nvSpPr>
          <p:spPr bwMode="auto">
            <a:xfrm rot="16200000">
              <a:off x="4704" y="2964"/>
              <a:ext cx="96" cy="409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12295" name="Line 22"/>
          <p:cNvSpPr>
            <a:spLocks noChangeShapeType="1"/>
          </p:cNvSpPr>
          <p:nvPr/>
        </p:nvSpPr>
        <p:spPr bwMode="auto">
          <a:xfrm>
            <a:off x="4724400" y="4913313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6" name="Line 23"/>
          <p:cNvSpPr>
            <a:spLocks noChangeShapeType="1"/>
          </p:cNvSpPr>
          <p:nvPr/>
        </p:nvSpPr>
        <p:spPr bwMode="auto">
          <a:xfrm>
            <a:off x="7467600" y="4989513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343518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381000"/>
            <a:ext cx="8458200" cy="990600"/>
          </a:xfrm>
        </p:spPr>
        <p:txBody>
          <a:bodyPr/>
          <a:lstStyle/>
          <a:p>
            <a:r>
              <a:rPr lang="en-US" altLang="en-US" sz="3600"/>
              <a:t>Clustering: Navigation of search results</a:t>
            </a:r>
          </a:p>
        </p:txBody>
      </p:sp>
      <p:sp>
        <p:nvSpPr>
          <p:cNvPr id="572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/>
              <a:t>For grouping search results thematically</a:t>
            </a:r>
          </a:p>
          <a:p>
            <a:pPr lvl="1"/>
            <a:r>
              <a:rPr lang="en-US" altLang="en-US"/>
              <a:t>clusty.com / Vivisimo</a:t>
            </a:r>
          </a:p>
        </p:txBody>
      </p:sp>
      <p:pic>
        <p:nvPicPr>
          <p:cNvPr id="57242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5" t="21382" r="2774" b="7072"/>
          <a:stretch>
            <a:fillRect/>
          </a:stretch>
        </p:blipFill>
        <p:spPr bwMode="auto">
          <a:xfrm>
            <a:off x="2514600" y="2638426"/>
            <a:ext cx="7543800" cy="406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72423" name="AutoShape 7"/>
          <p:cNvSpPr>
            <a:spLocks noChangeArrowheads="1"/>
          </p:cNvSpPr>
          <p:nvPr/>
        </p:nvSpPr>
        <p:spPr bwMode="auto">
          <a:xfrm>
            <a:off x="1905000" y="4343400"/>
            <a:ext cx="533400" cy="2133600"/>
          </a:xfrm>
          <a:prstGeom prst="rightArrow">
            <a:avLst>
              <a:gd name="adj1" fmla="val 51343"/>
              <a:gd name="adj2" fmla="val 41370"/>
            </a:avLst>
          </a:prstGeom>
          <a:solidFill>
            <a:srgbClr val="00A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100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Clustering Presentation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Topic 1</a:t>
            </a:r>
          </a:p>
          <a:p>
            <a:pPr lvl="1"/>
            <a:r>
              <a:rPr lang="en-US" dirty="0" smtClean="0"/>
              <a:t>X-means</a:t>
            </a:r>
          </a:p>
          <a:p>
            <a:pPr lvl="1"/>
            <a:r>
              <a:rPr lang="en-US" dirty="0" smtClean="0"/>
              <a:t>Learning the k in k-means</a:t>
            </a:r>
          </a:p>
          <a:p>
            <a:pPr lvl="1"/>
            <a:r>
              <a:rPr lang="en-US" dirty="0"/>
              <a:t>https://papers.nips.cc/paper/2526-learning-the-k-in-k-means.pdf</a:t>
            </a:r>
            <a:endParaRPr lang="en-US" dirty="0" smtClean="0"/>
          </a:p>
          <a:p>
            <a:r>
              <a:rPr lang="en-US" dirty="0" smtClean="0"/>
              <a:t>Topic 2</a:t>
            </a:r>
          </a:p>
          <a:p>
            <a:pPr lvl="1"/>
            <a:r>
              <a:rPr lang="en-US" dirty="0" smtClean="0"/>
              <a:t>Co-clustering</a:t>
            </a:r>
          </a:p>
          <a:p>
            <a:pPr lvl="1"/>
            <a:r>
              <a:rPr lang="en-US" dirty="0"/>
              <a:t>https://pdfs.semanticscholar.org/4a3e/b95f17a88e14227b05a590639e8cd3346a99.pdf</a:t>
            </a:r>
          </a:p>
          <a:p>
            <a:r>
              <a:rPr lang="en-US" dirty="0" smtClean="0"/>
              <a:t>Topic 3</a:t>
            </a:r>
          </a:p>
          <a:p>
            <a:pPr lvl="1"/>
            <a:r>
              <a:rPr lang="en-US" dirty="0"/>
              <a:t>https://web.cse.ohio-state.edu/~jwdavis/Publications/cvpr11a.pdf</a:t>
            </a:r>
          </a:p>
        </p:txBody>
      </p:sp>
    </p:spTree>
    <p:extLst>
      <p:ext uri="{BB962C8B-B14F-4D97-AF65-F5344CB8AC3E}">
        <p14:creationId xmlns:p14="http://schemas.microsoft.com/office/powerpoint/2010/main" val="17729469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Major issue - labeling</a:t>
            </a:r>
          </a:p>
        </p:txBody>
      </p:sp>
      <p:sp>
        <p:nvSpPr>
          <p:cNvPr id="8970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After clustering algorithm finds clusters - how can they be useful to the end user?</a:t>
            </a:r>
          </a:p>
          <a:p>
            <a:r>
              <a:rPr lang="en-US" altLang="en-US"/>
              <a:t>Need pithy label for each cluster</a:t>
            </a:r>
          </a:p>
          <a:p>
            <a:pPr lvl="1"/>
            <a:r>
              <a:rPr lang="en-US" altLang="en-US"/>
              <a:t>In search results, say “Animal” or “Car” in the </a:t>
            </a:r>
            <a:r>
              <a:rPr lang="en-US" altLang="en-US" b="1" i="1"/>
              <a:t>jaguar</a:t>
            </a:r>
            <a:r>
              <a:rPr lang="en-US" altLang="en-US"/>
              <a:t> example.</a:t>
            </a:r>
          </a:p>
          <a:p>
            <a:pPr lvl="1"/>
            <a:r>
              <a:rPr lang="en-US" altLang="en-US"/>
              <a:t>In topic trees, need navigational cues.</a:t>
            </a:r>
          </a:p>
          <a:p>
            <a:pPr lvl="2"/>
            <a:r>
              <a:rPr lang="en-US" altLang="en-US"/>
              <a:t>Often done by hand, a posteriori.</a:t>
            </a:r>
          </a:p>
          <a:p>
            <a:endParaRPr lang="en-US" altLang="en-US"/>
          </a:p>
          <a:p>
            <a:pP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A000"/>
                </a:solidFill>
              </a:rPr>
              <a:t>How would you do this?</a:t>
            </a:r>
          </a:p>
        </p:txBody>
      </p:sp>
    </p:spTree>
    <p:extLst>
      <p:ext uri="{BB962C8B-B14F-4D97-AF65-F5344CB8AC3E}">
        <p14:creationId xmlns:p14="http://schemas.microsoft.com/office/powerpoint/2010/main" val="25193660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How to Label Clusters</a:t>
            </a:r>
          </a:p>
        </p:txBody>
      </p:sp>
      <p:sp>
        <p:nvSpPr>
          <p:cNvPr id="8980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en-US"/>
              <a:t>Show titles of typical documents</a:t>
            </a:r>
          </a:p>
          <a:p>
            <a:pPr lvl="1"/>
            <a:r>
              <a:rPr lang="en-US" altLang="en-US"/>
              <a:t>Titles are easy to scan</a:t>
            </a:r>
          </a:p>
          <a:p>
            <a:pPr lvl="1"/>
            <a:r>
              <a:rPr lang="en-US" altLang="en-US"/>
              <a:t>Authors create them for quick scanning!</a:t>
            </a:r>
          </a:p>
          <a:p>
            <a:pPr lvl="1"/>
            <a:r>
              <a:rPr lang="en-US" altLang="en-US"/>
              <a:t>But you can only show a few titles which may not fully represent cluster</a:t>
            </a:r>
          </a:p>
          <a:p>
            <a:r>
              <a:rPr lang="en-US" altLang="en-US"/>
              <a:t>Show words/phrases prominent in cluster</a:t>
            </a:r>
          </a:p>
          <a:p>
            <a:pPr lvl="1"/>
            <a:r>
              <a:rPr lang="en-US" altLang="en-US"/>
              <a:t>More likely to fully represent cluster</a:t>
            </a:r>
          </a:p>
          <a:p>
            <a:pPr lvl="1"/>
            <a:r>
              <a:rPr lang="en-US" altLang="en-US"/>
              <a:t>Use distinguishing words/phrases</a:t>
            </a:r>
          </a:p>
          <a:p>
            <a:pPr lvl="2"/>
            <a:r>
              <a:rPr lang="en-US" altLang="en-US"/>
              <a:t>Differential labeling</a:t>
            </a:r>
          </a:p>
          <a:p>
            <a:pPr lvl="1"/>
            <a:r>
              <a:rPr lang="en-US" altLang="en-US"/>
              <a:t>But harder to scan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16981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Labeling</a:t>
            </a:r>
          </a:p>
        </p:txBody>
      </p:sp>
      <p:sp>
        <p:nvSpPr>
          <p:cNvPr id="899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/>
              <a:t>Common heuristics - list 5-10 most frequent terms in the centroid vector.</a:t>
            </a:r>
          </a:p>
          <a:p>
            <a:pPr lvl="1"/>
            <a:r>
              <a:rPr lang="en-US" altLang="en-US"/>
              <a:t>Drop stop-words; stem.</a:t>
            </a:r>
          </a:p>
          <a:p>
            <a:r>
              <a:rPr lang="en-US" altLang="en-US"/>
              <a:t>Differential labeling by frequent terms</a:t>
            </a:r>
          </a:p>
          <a:p>
            <a:pPr lvl="1"/>
            <a:r>
              <a:rPr lang="en-US" altLang="en-US"/>
              <a:t>Within a collection “Computers”, clusters all have the word </a:t>
            </a:r>
            <a:r>
              <a:rPr lang="en-US" altLang="en-US" b="1" i="1"/>
              <a:t>computer</a:t>
            </a:r>
            <a:r>
              <a:rPr lang="en-US" altLang="en-US"/>
              <a:t> as frequent term.</a:t>
            </a:r>
          </a:p>
          <a:p>
            <a:pPr lvl="1"/>
            <a:r>
              <a:rPr lang="en-US" altLang="en-US"/>
              <a:t>Discriminant analysis of centroids.</a:t>
            </a:r>
          </a:p>
          <a:p>
            <a:pPr lvl="1"/>
            <a:endParaRPr lang="en-US" altLang="en-US"/>
          </a:p>
          <a:p>
            <a:r>
              <a:rPr lang="en-US" altLang="en-US"/>
              <a:t>Perhaps better: distinctive noun phrase</a:t>
            </a:r>
          </a:p>
        </p:txBody>
      </p:sp>
    </p:spTree>
    <p:extLst>
      <p:ext uri="{BB962C8B-B14F-4D97-AF65-F5344CB8AC3E}">
        <p14:creationId xmlns:p14="http://schemas.microsoft.com/office/powerpoint/2010/main" val="4134046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Comparison</a:t>
            </a:r>
            <a:endParaRPr lang="zh-CN" altLang="en-US" smtClean="0"/>
          </a:p>
        </p:txBody>
      </p:sp>
      <p:sp>
        <p:nvSpPr>
          <p:cNvPr id="15363" name="日期占位符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22288" indent="-200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03275" indent="-160338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123950" indent="-160338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446213" indent="-160338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903413" indent="-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360613" indent="-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817813" indent="-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275013" indent="-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C94CE6A-8A1C-4C0A-9D41-02861664A1EB}" type="datetime4">
              <a:rPr lang="en-US" altLang="zh-CN" sz="1000">
                <a:latin typeface="Times" panose="02020603050405020304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February 13, 2017</a:t>
            </a:fld>
            <a:endParaRPr lang="en-US" altLang="zh-CN" sz="1000">
              <a:latin typeface="Times" panose="02020603050405020304" pitchFamily="18" charset="0"/>
            </a:endParaRPr>
          </a:p>
        </p:txBody>
      </p:sp>
      <p:sp>
        <p:nvSpPr>
          <p:cNvPr id="15364" name="灯片编号占位符 4"/>
          <p:cNvSpPr>
            <a:spLocks noGrp="1"/>
          </p:cNvSpPr>
          <p:nvPr>
            <p:ph type="sldNum" sz="quarter" idx="12"/>
          </p:nvPr>
        </p:nvSpPr>
        <p:spPr bwMode="auto">
          <a:xfrm>
            <a:off x="4648200" y="6356351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22288" indent="-200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03275" indent="-160338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123950" indent="-160338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446213" indent="-160338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903413" indent="-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360613" indent="-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817813" indent="-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275013" indent="-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4D992559-A7A3-4DA2-A628-5D1BCF6344EF}" type="slidenum">
              <a:rPr lang="zh-CN" altLang="en-US" sz="1000">
                <a:latin typeface="Times" panose="02020603050405020304" pitchFamily="18" charset="0"/>
              </a:rPr>
              <a:pPr algn="ctr" eaLnBrk="1" hangingPunct="1">
                <a:spcBef>
                  <a:spcPct val="0"/>
                </a:spcBef>
                <a:buFontTx/>
                <a:buNone/>
              </a:pPr>
              <a:t>23</a:t>
            </a:fld>
            <a:endParaRPr lang="en-US" altLang="zh-CN" sz="1000">
              <a:latin typeface="Times" panose="02020603050405020304" pitchFamily="18" charset="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2720975" y="2036764"/>
          <a:ext cx="6643688" cy="4026133"/>
        </p:xfrm>
        <a:graphic>
          <a:graphicData uri="http://schemas.openxmlformats.org/drawingml/2006/table">
            <a:tbl>
              <a:tblPr/>
              <a:tblGrid>
                <a:gridCol w="1178719"/>
                <a:gridCol w="2678906"/>
                <a:gridCol w="2786063"/>
              </a:tblGrid>
              <a:tr h="964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" pitchFamily="34" charset="0"/>
                        <a:ea typeface="宋体" pitchFamily="2" charset="-122"/>
                      </a:endParaRPr>
                    </a:p>
                  </a:txBody>
                  <a:tcPr marL="64294" marR="64294" marT="32144" marB="3214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" pitchFamily="34" charset="0"/>
                          <a:ea typeface="新細明體" pitchFamily="18" charset="-120"/>
                        </a:rPr>
                        <a:t>Partitioning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" pitchFamily="34" charset="0"/>
                          <a:ea typeface="新細明體" pitchFamily="18" charset="-120"/>
                        </a:rPr>
                        <a:t>Clustering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" pitchFamily="34" charset="0"/>
                        <a:ea typeface="宋体" pitchFamily="2" charset="-122"/>
                      </a:endParaRPr>
                    </a:p>
                  </a:txBody>
                  <a:tcPr marL="64294" marR="64294" marT="32144" marB="3214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" pitchFamily="34" charset="0"/>
                          <a:ea typeface="宋体" pitchFamily="2" charset="-122"/>
                        </a:rPr>
                        <a:t>Hierarchical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" pitchFamily="34" charset="0"/>
                          <a:ea typeface="宋体" pitchFamily="2" charset="-122"/>
                        </a:rPr>
                        <a:t>Clustering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" pitchFamily="34" charset="0"/>
                        <a:ea typeface="宋体" pitchFamily="2" charset="-122"/>
                      </a:endParaRPr>
                    </a:p>
                  </a:txBody>
                  <a:tcPr marL="64294" marR="64294" marT="32144" marB="3214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663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34" charset="0"/>
                          <a:ea typeface="宋体" pitchFamily="2" charset="-122"/>
                        </a:rPr>
                        <a:t>Time Complexity</a:t>
                      </a:r>
                      <a:endParaRPr kumimoji="0" lang="zh-CN" alt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34" charset="0"/>
                        <a:ea typeface="宋体" pitchFamily="2" charset="-122"/>
                      </a:endParaRPr>
                    </a:p>
                  </a:txBody>
                  <a:tcPr marL="64294" marR="64294" marT="32144" marB="3214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7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34" charset="0"/>
                          <a:ea typeface="新細明體" pitchFamily="18" charset="-120"/>
                        </a:rPr>
                        <a:t>O(n) </a:t>
                      </a:r>
                      <a:endParaRPr kumimoji="0" lang="en-US" altLang="zh-CN" sz="17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34" charset="0"/>
                        <a:ea typeface="新細明體" pitchFamily="18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34" charset="0"/>
                        <a:ea typeface="宋体" pitchFamily="2" charset="-122"/>
                      </a:endParaRPr>
                    </a:p>
                  </a:txBody>
                  <a:tcPr marL="64294" marR="64294" marT="32144" marB="3214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7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34" charset="0"/>
                          <a:ea typeface="新細明體" pitchFamily="18" charset="-120"/>
                        </a:rPr>
                        <a:t>O(n</a:t>
                      </a:r>
                      <a:r>
                        <a:rPr kumimoji="0" lang="en-US" altLang="zh-TW" sz="17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34" charset="0"/>
                          <a:ea typeface="新細明體" pitchFamily="18" charset="-120"/>
                        </a:rPr>
                        <a:t>2</a:t>
                      </a:r>
                      <a:r>
                        <a:rPr kumimoji="0" lang="en-US" altLang="zh-TW" sz="17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34" charset="0"/>
                          <a:ea typeface="新細明體" pitchFamily="18" charset="-120"/>
                        </a:rPr>
                        <a:t>) or O(n</a:t>
                      </a:r>
                      <a:r>
                        <a:rPr kumimoji="0" lang="en-US" altLang="zh-TW" sz="1700" b="0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34" charset="0"/>
                          <a:ea typeface="新細明體" pitchFamily="18" charset="-120"/>
                        </a:rPr>
                        <a:t>3</a:t>
                      </a:r>
                      <a:r>
                        <a:rPr kumimoji="0" lang="en-US" altLang="zh-TW" sz="17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CN" alt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34" charset="0"/>
                        <a:ea typeface="宋体" pitchFamily="2" charset="-122"/>
                      </a:endParaRPr>
                    </a:p>
                  </a:txBody>
                  <a:tcPr marL="64294" marR="64294" marT="32144" marB="3214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10357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34" charset="0"/>
                          <a:ea typeface="宋体" pitchFamily="2" charset="-122"/>
                        </a:rPr>
                        <a:t>Pros</a:t>
                      </a:r>
                      <a:endParaRPr kumimoji="0" lang="zh-CN" alt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34" charset="0"/>
                        <a:ea typeface="宋体" pitchFamily="2" charset="-122"/>
                      </a:endParaRPr>
                    </a:p>
                  </a:txBody>
                  <a:tcPr marL="64294" marR="64294" marT="32144" marB="3214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34" charset="0"/>
                          <a:ea typeface="宋体" pitchFamily="2" charset="-122"/>
                        </a:rPr>
                        <a:t>Easy to use and Relatively efficient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34" charset="0"/>
                        <a:ea typeface="新細明體" pitchFamily="18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34" charset="0"/>
                        <a:ea typeface="宋体" pitchFamily="2" charset="-122"/>
                      </a:endParaRPr>
                    </a:p>
                  </a:txBody>
                  <a:tcPr marL="64294" marR="64294" marT="32144" marB="3214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34" charset="0"/>
                          <a:ea typeface="新細明體" pitchFamily="18" charset="-120"/>
                        </a:rPr>
                        <a:t>Outputs a dendrogram that is desired in many applications.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34" charset="0"/>
                        <a:ea typeface="宋体" pitchFamily="2" charset="-122"/>
                      </a:endParaRPr>
                    </a:p>
                  </a:txBody>
                  <a:tcPr marL="64294" marR="64294" marT="32144" marB="3214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13594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34" charset="0"/>
                          <a:ea typeface="宋体" pitchFamily="2" charset="-122"/>
                        </a:rPr>
                        <a:t>Cons</a:t>
                      </a:r>
                      <a:endParaRPr kumimoji="0" lang="zh-CN" alt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34" charset="0"/>
                        <a:ea typeface="宋体" pitchFamily="2" charset="-122"/>
                      </a:endParaRPr>
                    </a:p>
                  </a:txBody>
                  <a:tcPr marL="64294" marR="64294" marT="32144" marB="3214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34" charset="0"/>
                          <a:ea typeface="宋体" pitchFamily="2" charset="-122"/>
                        </a:rPr>
                        <a:t>Sensitive to initialization; bad initialization might lead to bad results.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34" charset="0"/>
                          <a:ea typeface="宋体" pitchFamily="2" charset="-122"/>
                        </a:rPr>
                        <a:t>Need to store all data in memory.</a:t>
                      </a:r>
                      <a:endParaRPr kumimoji="0" lang="zh-CN" alt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34" charset="0"/>
                        <a:ea typeface="宋体" pitchFamily="2" charset="-122"/>
                      </a:endParaRPr>
                    </a:p>
                  </a:txBody>
                  <a:tcPr marL="64294" marR="64294" marT="32144" marB="3214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34" charset="0"/>
                          <a:ea typeface="新細明體" pitchFamily="18" charset="-120"/>
                        </a:rPr>
                        <a:t>higher time complexity;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34" charset="0"/>
                          <a:ea typeface="宋体" pitchFamily="2" charset="-122"/>
                        </a:rPr>
                        <a:t>Need to store all data in memory.</a:t>
                      </a:r>
                      <a:endParaRPr kumimoji="0" lang="zh-CN" alt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34" charset="0"/>
                        <a:ea typeface="宋体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34" charset="0"/>
                        <a:ea typeface="宋体" pitchFamily="2" charset="-122"/>
                      </a:endParaRPr>
                    </a:p>
                  </a:txBody>
                  <a:tcPr marL="64294" marR="64294" marT="32144" marB="3214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666403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Alternatives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Integrating hierarchical clustering with other techniques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BIRCH, CURE, CHAMELEON, ROCK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3224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smtClean="0"/>
              <a:t>BIRCH</a:t>
            </a:r>
          </a:p>
        </p:txBody>
      </p:sp>
      <p:sp>
        <p:nvSpPr>
          <p:cNvPr id="1126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charset="0"/>
              <a:buNone/>
              <a:defRPr/>
            </a:pPr>
            <a:r>
              <a:rPr lang="en-US" altLang="zh-CN" u="sng" dirty="0" smtClean="0"/>
              <a:t>B</a:t>
            </a:r>
            <a:r>
              <a:rPr lang="en-US" altLang="zh-CN" dirty="0" smtClean="0"/>
              <a:t>alanced </a:t>
            </a:r>
            <a:r>
              <a:rPr lang="en-US" altLang="zh-CN" u="sng" dirty="0" smtClean="0"/>
              <a:t>I</a:t>
            </a:r>
            <a:r>
              <a:rPr lang="en-US" altLang="zh-CN" dirty="0" smtClean="0"/>
              <a:t>terative </a:t>
            </a:r>
            <a:r>
              <a:rPr lang="en-US" altLang="zh-CN" u="sng" dirty="0" smtClean="0"/>
              <a:t>R</a:t>
            </a:r>
            <a:r>
              <a:rPr lang="en-US" altLang="zh-CN" dirty="0" smtClean="0"/>
              <a:t>educing and </a:t>
            </a:r>
            <a:r>
              <a:rPr lang="en-US" altLang="zh-CN" u="sng" dirty="0" smtClean="0"/>
              <a:t>C</a:t>
            </a:r>
            <a:r>
              <a:rPr lang="en-US" altLang="zh-CN" dirty="0" smtClean="0"/>
              <a:t>lustering using </a:t>
            </a:r>
            <a:r>
              <a:rPr lang="en-US" altLang="zh-CN" u="sng" dirty="0" smtClean="0"/>
              <a:t>H</a:t>
            </a:r>
            <a:r>
              <a:rPr lang="en-US" altLang="zh-CN" dirty="0" smtClean="0"/>
              <a:t>ierarchies</a:t>
            </a:r>
          </a:p>
        </p:txBody>
      </p:sp>
    </p:spTree>
    <p:extLst>
      <p:ext uri="{BB962C8B-B14F-4D97-AF65-F5344CB8AC3E}">
        <p14:creationId xmlns:p14="http://schemas.microsoft.com/office/powerpoint/2010/main" val="2084221906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1081088" algn="l"/>
              </a:tabLst>
            </a:pPr>
            <a:r>
              <a:rPr lang="en-US" altLang="zh-CN" smtClean="0"/>
              <a:t>Introduction to BIRCH</a:t>
            </a:r>
          </a:p>
        </p:txBody>
      </p:sp>
      <p:sp>
        <p:nvSpPr>
          <p:cNvPr id="19461" name="Rectangle 2"/>
          <p:cNvSpPr>
            <a:spLocks noGrp="1" noChangeArrowheads="1"/>
          </p:cNvSpPr>
          <p:nvPr>
            <p:ph idx="1"/>
          </p:nvPr>
        </p:nvSpPr>
        <p:spPr>
          <a:xfrm>
            <a:off x="2184401" y="1714501"/>
            <a:ext cx="7743825" cy="4303713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Char char="•"/>
              <a:tabLst>
                <a:tab pos="767926" algn="l"/>
              </a:tabLst>
              <a:defRPr/>
            </a:pPr>
            <a:r>
              <a:rPr lang="en-US" altLang="zh-CN" sz="2500" dirty="0"/>
              <a:t>Designed for very large data sets</a:t>
            </a:r>
          </a:p>
          <a:p>
            <a:pPr lvl="1">
              <a:lnSpc>
                <a:spcPct val="80000"/>
              </a:lnSpc>
              <a:buFont typeface="Arial" charset="0"/>
              <a:buChar char="–"/>
              <a:tabLst>
                <a:tab pos="767926" algn="l"/>
              </a:tabLst>
              <a:defRPr/>
            </a:pPr>
            <a:r>
              <a:rPr lang="en-US" altLang="zh-CN" sz="2200" dirty="0"/>
              <a:t>Time and memory are limited</a:t>
            </a:r>
          </a:p>
          <a:p>
            <a:pPr lvl="1">
              <a:lnSpc>
                <a:spcPct val="80000"/>
              </a:lnSpc>
              <a:buFont typeface="Arial" charset="0"/>
              <a:buChar char="–"/>
              <a:tabLst>
                <a:tab pos="767926" algn="l"/>
              </a:tabLst>
              <a:defRPr/>
            </a:pPr>
            <a:r>
              <a:rPr lang="en-US" altLang="zh-CN" sz="2200" dirty="0"/>
              <a:t>Incremental and dynamic clustering of incoming objects</a:t>
            </a:r>
          </a:p>
          <a:p>
            <a:pPr lvl="1">
              <a:lnSpc>
                <a:spcPct val="80000"/>
              </a:lnSpc>
              <a:buFont typeface="Arial" charset="0"/>
              <a:buChar char="–"/>
              <a:tabLst>
                <a:tab pos="767926" algn="l"/>
              </a:tabLst>
              <a:defRPr/>
            </a:pPr>
            <a:r>
              <a:rPr lang="en-US" altLang="zh-CN" sz="2200" dirty="0"/>
              <a:t>Only one scan of data is necessary</a:t>
            </a:r>
          </a:p>
          <a:p>
            <a:pPr lvl="1">
              <a:lnSpc>
                <a:spcPct val="80000"/>
              </a:lnSpc>
              <a:buFont typeface="Arial" charset="0"/>
              <a:buChar char="–"/>
              <a:tabLst>
                <a:tab pos="767926" algn="l"/>
              </a:tabLst>
              <a:defRPr/>
            </a:pPr>
            <a:r>
              <a:rPr lang="en-US" altLang="zh-CN" sz="2200" dirty="0"/>
              <a:t>Does not need the whole data set in advance</a:t>
            </a:r>
          </a:p>
          <a:p>
            <a:pPr marL="457200" lvl="1" indent="0">
              <a:lnSpc>
                <a:spcPct val="80000"/>
              </a:lnSpc>
              <a:buNone/>
              <a:tabLst>
                <a:tab pos="767926" algn="l"/>
              </a:tabLst>
              <a:defRPr/>
            </a:pPr>
            <a:endParaRPr lang="en-US" altLang="zh-CN" sz="2200" dirty="0"/>
          </a:p>
          <a:p>
            <a:pPr>
              <a:lnSpc>
                <a:spcPct val="80000"/>
              </a:lnSpc>
              <a:buFont typeface="Arial" charset="0"/>
              <a:buChar char="•"/>
              <a:tabLst>
                <a:tab pos="767926" algn="l"/>
              </a:tabLst>
              <a:defRPr/>
            </a:pPr>
            <a:r>
              <a:rPr lang="en-US" altLang="zh-CN" sz="2500" dirty="0"/>
              <a:t>Two key phases:</a:t>
            </a:r>
          </a:p>
          <a:p>
            <a:pPr lvl="1">
              <a:lnSpc>
                <a:spcPct val="80000"/>
              </a:lnSpc>
              <a:buFont typeface="Arial" charset="0"/>
              <a:buChar char="–"/>
              <a:tabLst>
                <a:tab pos="767926" algn="l"/>
              </a:tabLst>
              <a:defRPr/>
            </a:pPr>
            <a:r>
              <a:rPr lang="en-US" altLang="zh-CN" sz="2200" dirty="0"/>
              <a:t>Scans the database to build an in-memory tree</a:t>
            </a:r>
          </a:p>
          <a:p>
            <a:pPr lvl="1">
              <a:lnSpc>
                <a:spcPct val="80000"/>
              </a:lnSpc>
              <a:buFont typeface="Arial" charset="0"/>
              <a:buChar char="–"/>
              <a:tabLst>
                <a:tab pos="767926" algn="l"/>
              </a:tabLst>
              <a:defRPr/>
            </a:pPr>
            <a:r>
              <a:rPr lang="en-US" altLang="zh-CN" sz="2200" dirty="0"/>
              <a:t>Applies clustering algorithm to cluster the leaf nodes</a:t>
            </a:r>
          </a:p>
        </p:txBody>
      </p:sp>
      <p:sp>
        <p:nvSpPr>
          <p:cNvPr id="17410" name="日期占位符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22288" indent="-200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03275" indent="-160338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123950" indent="-160338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446213" indent="-160338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903413" indent="-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360613" indent="-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817813" indent="-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275013" indent="-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98D0B99-3778-4B15-808D-EA58098A2633}" type="datetime4">
              <a:rPr lang="en-US" altLang="zh-CN" sz="1000">
                <a:latin typeface="Times" panose="02020603050405020304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February 13, 2017</a:t>
            </a:fld>
            <a:endParaRPr lang="en-US" altLang="zh-CN" sz="1000">
              <a:latin typeface="Times" panose="02020603050405020304" pitchFamily="18" charset="0"/>
            </a:endParaRPr>
          </a:p>
        </p:txBody>
      </p:sp>
      <p:sp>
        <p:nvSpPr>
          <p:cNvPr id="17411" name="灯片编号占位符 4"/>
          <p:cNvSpPr>
            <a:spLocks noGrp="1"/>
          </p:cNvSpPr>
          <p:nvPr>
            <p:ph type="sldNum" sz="quarter" idx="12"/>
          </p:nvPr>
        </p:nvSpPr>
        <p:spPr bwMode="auto">
          <a:xfrm>
            <a:off x="4648200" y="6356351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22288" indent="-200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03275" indent="-160338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123950" indent="-160338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446213" indent="-160338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903413" indent="-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360613" indent="-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817813" indent="-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275013" indent="-1603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B0827E86-4E51-401D-ABC6-86B9EC1E6535}" type="slidenum">
              <a:rPr lang="zh-CN" altLang="en-US" sz="1000">
                <a:latin typeface="Times" panose="02020603050405020304" pitchFamily="18" charset="0"/>
              </a:rPr>
              <a:pPr algn="ctr" eaLnBrk="1" hangingPunct="1">
                <a:spcBef>
                  <a:spcPct val="0"/>
                </a:spcBef>
                <a:buFontTx/>
                <a:buNone/>
              </a:pPr>
              <a:t>26</a:t>
            </a:fld>
            <a:endParaRPr lang="en-US" altLang="zh-CN" sz="100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79752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1881188" y="152401"/>
            <a:ext cx="8229600" cy="5000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900" b="1"/>
              <a:t>BIRCH: The Idea by example</a:t>
            </a:r>
          </a:p>
        </p:txBody>
      </p:sp>
      <p:sp>
        <p:nvSpPr>
          <p:cNvPr id="32770" name="Text Box 13"/>
          <p:cNvSpPr txBox="1">
            <a:spLocks noChangeArrowheads="1"/>
          </p:cNvSpPr>
          <p:nvPr/>
        </p:nvSpPr>
        <p:spPr bwMode="auto">
          <a:xfrm>
            <a:off x="1617664" y="1001713"/>
            <a:ext cx="16398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Data Objects</a:t>
            </a:r>
          </a:p>
        </p:txBody>
      </p:sp>
      <p:sp>
        <p:nvSpPr>
          <p:cNvPr id="40974" name="Rectangle 14"/>
          <p:cNvSpPr>
            <a:spLocks noChangeArrowheads="1"/>
          </p:cNvSpPr>
          <p:nvPr/>
        </p:nvSpPr>
        <p:spPr bwMode="auto">
          <a:xfrm>
            <a:off x="1774826" y="1543051"/>
            <a:ext cx="12239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83" name="Oval 23"/>
          <p:cNvSpPr>
            <a:spLocks noChangeArrowheads="1"/>
          </p:cNvSpPr>
          <p:nvPr/>
        </p:nvSpPr>
        <p:spPr bwMode="auto">
          <a:xfrm>
            <a:off x="3851276" y="2749551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32773" name="Text Box 25"/>
          <p:cNvSpPr txBox="1">
            <a:spLocks noChangeArrowheads="1"/>
          </p:cNvSpPr>
          <p:nvPr/>
        </p:nvSpPr>
        <p:spPr bwMode="auto">
          <a:xfrm>
            <a:off x="5000626" y="981076"/>
            <a:ext cx="3749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Clustering Process  (build a tree)</a:t>
            </a:r>
          </a:p>
        </p:txBody>
      </p:sp>
      <p:sp>
        <p:nvSpPr>
          <p:cNvPr id="32774" name="Line 26"/>
          <p:cNvSpPr>
            <a:spLocks noChangeShapeType="1"/>
          </p:cNvSpPr>
          <p:nvPr/>
        </p:nvSpPr>
        <p:spPr bwMode="auto">
          <a:xfrm>
            <a:off x="3216275" y="836614"/>
            <a:ext cx="0" cy="6021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87" name="Rectangle 27"/>
          <p:cNvSpPr>
            <a:spLocks noChangeArrowheads="1"/>
          </p:cNvSpPr>
          <p:nvPr/>
        </p:nvSpPr>
        <p:spPr bwMode="auto">
          <a:xfrm>
            <a:off x="4943476" y="1685926"/>
            <a:ext cx="3960813" cy="360363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40988" name="Oval 28"/>
          <p:cNvSpPr>
            <a:spLocks noChangeArrowheads="1"/>
          </p:cNvSpPr>
          <p:nvPr/>
        </p:nvSpPr>
        <p:spPr bwMode="auto">
          <a:xfrm>
            <a:off x="3548064" y="2535239"/>
            <a:ext cx="936625" cy="720725"/>
          </a:xfrm>
          <a:prstGeom prst="ellipse">
            <a:avLst/>
          </a:prstGeom>
          <a:noFill/>
          <a:ln w="25400">
            <a:solidFill>
              <a:srgbClr val="3333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0990" name="AutoShape 30"/>
          <p:cNvCxnSpPr>
            <a:cxnSpLocks noChangeShapeType="1"/>
            <a:stCxn id="40987" idx="2"/>
            <a:endCxn id="40988" idx="0"/>
          </p:cNvCxnSpPr>
          <p:nvPr/>
        </p:nvCxnSpPr>
        <p:spPr bwMode="auto">
          <a:xfrm flipH="1">
            <a:off x="4016375" y="2055814"/>
            <a:ext cx="2908300" cy="466725"/>
          </a:xfrm>
          <a:prstGeom prst="straightConnector1">
            <a:avLst/>
          </a:prstGeom>
          <a:noFill/>
          <a:ln w="19050">
            <a:solidFill>
              <a:srgbClr val="000080"/>
            </a:solidFill>
            <a:round/>
            <a:headEnd/>
            <a:tailEnd/>
          </a:ln>
        </p:spPr>
      </p:cxnSp>
      <p:sp>
        <p:nvSpPr>
          <p:cNvPr id="40991" name="Text Box 31"/>
          <p:cNvSpPr txBox="1">
            <a:spLocks noChangeArrowheads="1"/>
          </p:cNvSpPr>
          <p:nvPr/>
        </p:nvSpPr>
        <p:spPr bwMode="auto">
          <a:xfrm>
            <a:off x="3489326" y="3362325"/>
            <a:ext cx="9663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70C0"/>
                </a:solidFill>
              </a:rPr>
              <a:t>Cluster1</a:t>
            </a:r>
          </a:p>
        </p:txBody>
      </p:sp>
      <p:sp>
        <p:nvSpPr>
          <p:cNvPr id="40992" name="Rectangle 32"/>
          <p:cNvSpPr>
            <a:spLocks noChangeArrowheads="1"/>
          </p:cNvSpPr>
          <p:nvPr/>
        </p:nvSpPr>
        <p:spPr bwMode="auto">
          <a:xfrm>
            <a:off x="1776413" y="1916113"/>
            <a:ext cx="12239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Oval 41"/>
          <p:cNvSpPr>
            <a:spLocks noChangeArrowheads="1"/>
          </p:cNvSpPr>
          <p:nvPr/>
        </p:nvSpPr>
        <p:spPr bwMode="auto">
          <a:xfrm>
            <a:off x="2208214" y="1584326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32781" name="Oval 42"/>
          <p:cNvSpPr>
            <a:spLocks noChangeArrowheads="1"/>
          </p:cNvSpPr>
          <p:nvPr/>
        </p:nvSpPr>
        <p:spPr bwMode="auto">
          <a:xfrm>
            <a:off x="2208214" y="1973264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32782" name="Oval 43"/>
          <p:cNvSpPr>
            <a:spLocks noChangeArrowheads="1"/>
          </p:cNvSpPr>
          <p:nvPr/>
        </p:nvSpPr>
        <p:spPr bwMode="auto">
          <a:xfrm>
            <a:off x="2208214" y="2390776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32783" name="Oval 44"/>
          <p:cNvSpPr>
            <a:spLocks noChangeArrowheads="1"/>
          </p:cNvSpPr>
          <p:nvPr/>
        </p:nvSpPr>
        <p:spPr bwMode="auto">
          <a:xfrm>
            <a:off x="2222501" y="2794001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32784" name="Oval 45"/>
          <p:cNvSpPr>
            <a:spLocks noChangeArrowheads="1"/>
          </p:cNvSpPr>
          <p:nvPr/>
        </p:nvSpPr>
        <p:spPr bwMode="auto">
          <a:xfrm>
            <a:off x="2222501" y="3211514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32785" name="Oval 46"/>
          <p:cNvSpPr>
            <a:spLocks noChangeArrowheads="1"/>
          </p:cNvSpPr>
          <p:nvPr/>
        </p:nvSpPr>
        <p:spPr bwMode="auto">
          <a:xfrm>
            <a:off x="2222501" y="3614739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41009" name="Oval 49"/>
          <p:cNvSpPr>
            <a:spLocks noChangeArrowheads="1"/>
          </p:cNvSpPr>
          <p:nvPr/>
        </p:nvSpPr>
        <p:spPr bwMode="auto">
          <a:xfrm>
            <a:off x="7250114" y="2751139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41010" name="Oval 50"/>
          <p:cNvSpPr>
            <a:spLocks noChangeArrowheads="1"/>
          </p:cNvSpPr>
          <p:nvPr/>
        </p:nvSpPr>
        <p:spPr bwMode="auto">
          <a:xfrm>
            <a:off x="3562351" y="2520951"/>
            <a:ext cx="4549775" cy="720725"/>
          </a:xfrm>
          <a:prstGeom prst="ellipse">
            <a:avLst/>
          </a:prstGeom>
          <a:noFill/>
          <a:ln w="25400">
            <a:solidFill>
              <a:srgbClr val="3333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2" name="Text Box 52"/>
          <p:cNvSpPr txBox="1">
            <a:spLocks noChangeArrowheads="1"/>
          </p:cNvSpPr>
          <p:nvPr/>
        </p:nvSpPr>
        <p:spPr bwMode="auto">
          <a:xfrm>
            <a:off x="3287714" y="4371976"/>
            <a:ext cx="746941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entury Gothic" pitchFamily="34" charset="0"/>
              </a:rPr>
              <a:t>If cluster 1 becomes too large (not compact</a:t>
            </a:r>
            <a:r>
              <a:rPr lang="en-US" b="1">
                <a:solidFill>
                  <a:srgbClr val="FF0000"/>
                </a:solidFill>
                <a:latin typeface="Century Gothic" pitchFamily="34" charset="0"/>
              </a:rPr>
              <a:t>) by adding object 2,</a:t>
            </a:r>
          </a:p>
          <a:p>
            <a:r>
              <a:rPr lang="en-US" b="1" dirty="0">
                <a:solidFill>
                  <a:srgbClr val="FF0000"/>
                </a:solidFill>
                <a:latin typeface="Century Gothic" pitchFamily="34" charset="0"/>
              </a:rPr>
              <a:t>then split the cluster</a:t>
            </a:r>
          </a:p>
        </p:txBody>
      </p:sp>
      <p:cxnSp>
        <p:nvCxnSpPr>
          <p:cNvPr id="41013" name="AutoShape 53"/>
          <p:cNvCxnSpPr>
            <a:cxnSpLocks noChangeShapeType="1"/>
            <a:stCxn id="41010" idx="0"/>
            <a:endCxn id="40987" idx="2"/>
          </p:cNvCxnSpPr>
          <p:nvPr/>
        </p:nvCxnSpPr>
        <p:spPr bwMode="auto">
          <a:xfrm flipV="1">
            <a:off x="5837239" y="2055814"/>
            <a:ext cx="1087437" cy="452437"/>
          </a:xfrm>
          <a:prstGeom prst="straightConnector1">
            <a:avLst/>
          </a:prstGeom>
          <a:noFill/>
          <a:ln w="19050">
            <a:solidFill>
              <a:srgbClr val="333399"/>
            </a:solidFill>
            <a:round/>
            <a:headEnd/>
            <a:tailEnd/>
          </a:ln>
        </p:spPr>
      </p:cxnSp>
      <p:sp>
        <p:nvSpPr>
          <p:cNvPr id="41014" name="Text Box 54"/>
          <p:cNvSpPr txBox="1">
            <a:spLocks noChangeArrowheads="1"/>
          </p:cNvSpPr>
          <p:nvPr/>
        </p:nvSpPr>
        <p:spPr bwMode="auto">
          <a:xfrm>
            <a:off x="8904289" y="1684338"/>
            <a:ext cx="11699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Leaf node</a:t>
            </a:r>
          </a:p>
        </p:txBody>
      </p:sp>
    </p:spTree>
    <p:extLst>
      <p:ext uri="{BB962C8B-B14F-4D97-AF65-F5344CB8AC3E}">
        <p14:creationId xmlns:p14="http://schemas.microsoft.com/office/powerpoint/2010/main" val="477692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0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0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0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1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409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0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1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1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409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409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1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1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4" grpId="0" animBg="1"/>
      <p:bldP spid="40974" grpId="1" animBg="1"/>
      <p:bldP spid="40983" grpId="0" animBg="1"/>
      <p:bldP spid="40987" grpId="0" animBg="1"/>
      <p:bldP spid="40988" grpId="0" animBg="1"/>
      <p:bldP spid="40988" grpId="1" animBg="1"/>
      <p:bldP spid="40991" grpId="0"/>
      <p:bldP spid="40992" grpId="0" animBg="1"/>
      <p:bldP spid="41009" grpId="0" animBg="1"/>
      <p:bldP spid="41010" grpId="0" animBg="1"/>
      <p:bldP spid="41012" grpId="0"/>
      <p:bldP spid="4101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>
          <a:xfrm>
            <a:off x="1881188" y="152401"/>
            <a:ext cx="8229600" cy="5000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900" b="1"/>
              <a:t>BIRCH: The Idea by example</a:t>
            </a:r>
          </a:p>
        </p:txBody>
      </p:sp>
      <p:sp>
        <p:nvSpPr>
          <p:cNvPr id="33794" name="Text Box 3"/>
          <p:cNvSpPr txBox="1">
            <a:spLocks noChangeArrowheads="1"/>
          </p:cNvSpPr>
          <p:nvPr/>
        </p:nvSpPr>
        <p:spPr bwMode="auto">
          <a:xfrm>
            <a:off x="1617664" y="1001713"/>
            <a:ext cx="16398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Data Objects</a:t>
            </a:r>
          </a:p>
        </p:txBody>
      </p:sp>
      <p:sp>
        <p:nvSpPr>
          <p:cNvPr id="33795" name="Oval 5"/>
          <p:cNvSpPr>
            <a:spLocks noChangeArrowheads="1"/>
          </p:cNvSpPr>
          <p:nvPr/>
        </p:nvSpPr>
        <p:spPr bwMode="auto">
          <a:xfrm>
            <a:off x="3851276" y="2749551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33796" name="Text Box 6"/>
          <p:cNvSpPr txBox="1">
            <a:spLocks noChangeArrowheads="1"/>
          </p:cNvSpPr>
          <p:nvPr/>
        </p:nvSpPr>
        <p:spPr bwMode="auto">
          <a:xfrm>
            <a:off x="5000626" y="981076"/>
            <a:ext cx="3749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Clustering Process  (build a tree)</a:t>
            </a:r>
          </a:p>
        </p:txBody>
      </p:sp>
      <p:sp>
        <p:nvSpPr>
          <p:cNvPr id="33797" name="Line 7"/>
          <p:cNvSpPr>
            <a:spLocks noChangeShapeType="1"/>
          </p:cNvSpPr>
          <p:nvPr/>
        </p:nvSpPr>
        <p:spPr bwMode="auto">
          <a:xfrm>
            <a:off x="3216275" y="836614"/>
            <a:ext cx="0" cy="6021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798" name="Rectangle 8"/>
          <p:cNvSpPr>
            <a:spLocks noChangeArrowheads="1"/>
          </p:cNvSpPr>
          <p:nvPr/>
        </p:nvSpPr>
        <p:spPr bwMode="auto">
          <a:xfrm>
            <a:off x="4224339" y="1685926"/>
            <a:ext cx="1800225" cy="360363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33799" name="Oval 9"/>
          <p:cNvSpPr>
            <a:spLocks noChangeArrowheads="1"/>
          </p:cNvSpPr>
          <p:nvPr/>
        </p:nvSpPr>
        <p:spPr bwMode="auto">
          <a:xfrm>
            <a:off x="3763964" y="2535239"/>
            <a:ext cx="574675" cy="720725"/>
          </a:xfrm>
          <a:prstGeom prst="ellipse">
            <a:avLst/>
          </a:prstGeom>
          <a:noFill/>
          <a:ln w="25400">
            <a:solidFill>
              <a:srgbClr val="3333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3800" name="AutoShape 10"/>
          <p:cNvCxnSpPr>
            <a:cxnSpLocks noChangeShapeType="1"/>
            <a:stCxn id="33798" idx="2"/>
            <a:endCxn id="33799" idx="0"/>
          </p:cNvCxnSpPr>
          <p:nvPr/>
        </p:nvCxnSpPr>
        <p:spPr bwMode="auto">
          <a:xfrm flipH="1">
            <a:off x="4051300" y="2055814"/>
            <a:ext cx="1073150" cy="466725"/>
          </a:xfrm>
          <a:prstGeom prst="straightConnector1">
            <a:avLst/>
          </a:prstGeom>
          <a:noFill/>
          <a:ln w="19050">
            <a:solidFill>
              <a:srgbClr val="000080"/>
            </a:solidFill>
            <a:round/>
            <a:headEnd/>
            <a:tailEnd/>
          </a:ln>
        </p:spPr>
      </p:cxnSp>
      <p:sp>
        <p:nvSpPr>
          <p:cNvPr id="33801" name="Text Box 11"/>
          <p:cNvSpPr txBox="1">
            <a:spLocks noChangeArrowheads="1"/>
          </p:cNvSpPr>
          <p:nvPr/>
        </p:nvSpPr>
        <p:spPr bwMode="auto">
          <a:xfrm>
            <a:off x="3532189" y="3313113"/>
            <a:ext cx="9731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Cluster1</a:t>
            </a:r>
          </a:p>
        </p:txBody>
      </p:sp>
      <p:sp>
        <p:nvSpPr>
          <p:cNvPr id="33802" name="Rectangle 12"/>
          <p:cNvSpPr>
            <a:spLocks noChangeArrowheads="1"/>
          </p:cNvSpPr>
          <p:nvPr/>
        </p:nvSpPr>
        <p:spPr bwMode="auto">
          <a:xfrm>
            <a:off x="1776413" y="1916113"/>
            <a:ext cx="12239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Oval 13"/>
          <p:cNvSpPr>
            <a:spLocks noChangeArrowheads="1"/>
          </p:cNvSpPr>
          <p:nvPr/>
        </p:nvSpPr>
        <p:spPr bwMode="auto">
          <a:xfrm>
            <a:off x="2208214" y="1584326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33804" name="Oval 14"/>
          <p:cNvSpPr>
            <a:spLocks noChangeArrowheads="1"/>
          </p:cNvSpPr>
          <p:nvPr/>
        </p:nvSpPr>
        <p:spPr bwMode="auto">
          <a:xfrm>
            <a:off x="2208214" y="1973264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33805" name="Oval 15"/>
          <p:cNvSpPr>
            <a:spLocks noChangeArrowheads="1"/>
          </p:cNvSpPr>
          <p:nvPr/>
        </p:nvSpPr>
        <p:spPr bwMode="auto">
          <a:xfrm>
            <a:off x="2208214" y="2390776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33806" name="Oval 16"/>
          <p:cNvSpPr>
            <a:spLocks noChangeArrowheads="1"/>
          </p:cNvSpPr>
          <p:nvPr/>
        </p:nvSpPr>
        <p:spPr bwMode="auto">
          <a:xfrm>
            <a:off x="2222501" y="2794001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33807" name="Oval 17"/>
          <p:cNvSpPr>
            <a:spLocks noChangeArrowheads="1"/>
          </p:cNvSpPr>
          <p:nvPr/>
        </p:nvSpPr>
        <p:spPr bwMode="auto">
          <a:xfrm>
            <a:off x="2222501" y="3211514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33808" name="Oval 18"/>
          <p:cNvSpPr>
            <a:spLocks noChangeArrowheads="1"/>
          </p:cNvSpPr>
          <p:nvPr/>
        </p:nvSpPr>
        <p:spPr bwMode="auto">
          <a:xfrm>
            <a:off x="2222501" y="3614739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33809" name="Oval 21"/>
          <p:cNvSpPr>
            <a:spLocks noChangeArrowheads="1"/>
          </p:cNvSpPr>
          <p:nvPr/>
        </p:nvSpPr>
        <p:spPr bwMode="auto">
          <a:xfrm>
            <a:off x="7250114" y="2751139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cxnSp>
        <p:nvCxnSpPr>
          <p:cNvPr id="33810" name="AutoShape 24"/>
          <p:cNvCxnSpPr>
            <a:cxnSpLocks noChangeShapeType="1"/>
            <a:stCxn id="33812" idx="0"/>
            <a:endCxn id="33813" idx="2"/>
          </p:cNvCxnSpPr>
          <p:nvPr/>
        </p:nvCxnSpPr>
        <p:spPr bwMode="auto">
          <a:xfrm flipH="1" flipV="1">
            <a:off x="6924675" y="2055813"/>
            <a:ext cx="539750" cy="468312"/>
          </a:xfrm>
          <a:prstGeom prst="straightConnector1">
            <a:avLst/>
          </a:prstGeom>
          <a:noFill/>
          <a:ln w="19050">
            <a:solidFill>
              <a:srgbClr val="333399"/>
            </a:solidFill>
            <a:round/>
            <a:headEnd/>
            <a:tailEnd/>
          </a:ln>
        </p:spPr>
      </p:cxnSp>
      <p:sp>
        <p:nvSpPr>
          <p:cNvPr id="33811" name="Text Box 25"/>
          <p:cNvSpPr txBox="1">
            <a:spLocks noChangeArrowheads="1"/>
          </p:cNvSpPr>
          <p:nvPr/>
        </p:nvSpPr>
        <p:spPr bwMode="auto">
          <a:xfrm>
            <a:off x="7824789" y="1684338"/>
            <a:ext cx="11699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Leaf node</a:t>
            </a:r>
          </a:p>
        </p:txBody>
      </p:sp>
      <p:sp>
        <p:nvSpPr>
          <p:cNvPr id="33812" name="Oval 27"/>
          <p:cNvSpPr>
            <a:spLocks noChangeArrowheads="1"/>
          </p:cNvSpPr>
          <p:nvPr/>
        </p:nvSpPr>
        <p:spPr bwMode="auto">
          <a:xfrm>
            <a:off x="7175501" y="2536826"/>
            <a:ext cx="576263" cy="720725"/>
          </a:xfrm>
          <a:prstGeom prst="ellipse">
            <a:avLst/>
          </a:prstGeom>
          <a:noFill/>
          <a:ln w="25400">
            <a:solidFill>
              <a:srgbClr val="3333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3" name="Rectangle 28"/>
          <p:cNvSpPr>
            <a:spLocks noChangeArrowheads="1"/>
          </p:cNvSpPr>
          <p:nvPr/>
        </p:nvSpPr>
        <p:spPr bwMode="auto">
          <a:xfrm>
            <a:off x="6024564" y="1685926"/>
            <a:ext cx="1800225" cy="360363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33814" name="Text Box 29"/>
          <p:cNvSpPr txBox="1">
            <a:spLocks noChangeArrowheads="1"/>
          </p:cNvSpPr>
          <p:nvPr/>
        </p:nvSpPr>
        <p:spPr bwMode="auto">
          <a:xfrm>
            <a:off x="6985000" y="3308350"/>
            <a:ext cx="9731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Cluster2</a:t>
            </a:r>
          </a:p>
        </p:txBody>
      </p:sp>
      <p:sp>
        <p:nvSpPr>
          <p:cNvPr id="33815" name="Text Box 31"/>
          <p:cNvSpPr txBox="1">
            <a:spLocks noChangeArrowheads="1"/>
          </p:cNvSpPr>
          <p:nvPr/>
        </p:nvSpPr>
        <p:spPr bwMode="auto">
          <a:xfrm>
            <a:off x="4800600" y="1671638"/>
            <a:ext cx="85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entury Gothic" pitchFamily="34" charset="0"/>
              </a:rPr>
              <a:t>entry 1</a:t>
            </a:r>
          </a:p>
        </p:txBody>
      </p:sp>
      <p:sp>
        <p:nvSpPr>
          <p:cNvPr id="33816" name="Text Box 32"/>
          <p:cNvSpPr txBox="1">
            <a:spLocks noChangeArrowheads="1"/>
          </p:cNvSpPr>
          <p:nvPr/>
        </p:nvSpPr>
        <p:spPr bwMode="auto">
          <a:xfrm>
            <a:off x="6411913" y="1679575"/>
            <a:ext cx="85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entury Gothic" pitchFamily="34" charset="0"/>
              </a:rPr>
              <a:t>entry 2</a:t>
            </a:r>
          </a:p>
        </p:txBody>
      </p:sp>
      <p:sp>
        <p:nvSpPr>
          <p:cNvPr id="33817" name="Text Box 33"/>
          <p:cNvSpPr txBox="1">
            <a:spLocks noChangeArrowheads="1"/>
          </p:cNvSpPr>
          <p:nvPr/>
        </p:nvSpPr>
        <p:spPr bwMode="auto">
          <a:xfrm>
            <a:off x="3503614" y="4724401"/>
            <a:ext cx="30432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entury Gothic" pitchFamily="34" charset="0"/>
              </a:rPr>
              <a:t>Leaf node with two entries</a:t>
            </a:r>
            <a:endParaRPr lang="en-US" b="1">
              <a:solidFill>
                <a:srgbClr val="FF000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12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>
          <a:xfrm>
            <a:off x="1881188" y="152401"/>
            <a:ext cx="8229600" cy="5000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900" b="1"/>
              <a:t>BIRCH: The Idea by example</a:t>
            </a:r>
          </a:p>
        </p:txBody>
      </p:sp>
      <p:sp>
        <p:nvSpPr>
          <p:cNvPr id="34818" name="Text Box 3"/>
          <p:cNvSpPr txBox="1">
            <a:spLocks noChangeArrowheads="1"/>
          </p:cNvSpPr>
          <p:nvPr/>
        </p:nvSpPr>
        <p:spPr bwMode="auto">
          <a:xfrm>
            <a:off x="1617664" y="1001713"/>
            <a:ext cx="16398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Data Objects</a:t>
            </a:r>
          </a:p>
        </p:txBody>
      </p:sp>
      <p:sp>
        <p:nvSpPr>
          <p:cNvPr id="34819" name="Oval 4"/>
          <p:cNvSpPr>
            <a:spLocks noChangeArrowheads="1"/>
          </p:cNvSpPr>
          <p:nvPr/>
        </p:nvSpPr>
        <p:spPr bwMode="auto">
          <a:xfrm>
            <a:off x="3851276" y="2749551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34820" name="Text Box 5"/>
          <p:cNvSpPr txBox="1">
            <a:spLocks noChangeArrowheads="1"/>
          </p:cNvSpPr>
          <p:nvPr/>
        </p:nvSpPr>
        <p:spPr bwMode="auto">
          <a:xfrm>
            <a:off x="5000626" y="981076"/>
            <a:ext cx="3749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Clustering Process  (build a tree)</a:t>
            </a:r>
          </a:p>
        </p:txBody>
      </p:sp>
      <p:sp>
        <p:nvSpPr>
          <p:cNvPr id="34821" name="Line 6"/>
          <p:cNvSpPr>
            <a:spLocks noChangeShapeType="1"/>
          </p:cNvSpPr>
          <p:nvPr/>
        </p:nvSpPr>
        <p:spPr bwMode="auto">
          <a:xfrm>
            <a:off x="3216275" y="836614"/>
            <a:ext cx="0" cy="6021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2" name="Rectangle 7"/>
          <p:cNvSpPr>
            <a:spLocks noChangeArrowheads="1"/>
          </p:cNvSpPr>
          <p:nvPr/>
        </p:nvSpPr>
        <p:spPr bwMode="auto">
          <a:xfrm>
            <a:off x="4224339" y="1685926"/>
            <a:ext cx="1800225" cy="360363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34823" name="Oval 8"/>
          <p:cNvSpPr>
            <a:spLocks noChangeArrowheads="1"/>
          </p:cNvSpPr>
          <p:nvPr/>
        </p:nvSpPr>
        <p:spPr bwMode="auto">
          <a:xfrm>
            <a:off x="3748088" y="2535239"/>
            <a:ext cx="576262" cy="720725"/>
          </a:xfrm>
          <a:prstGeom prst="ellipse">
            <a:avLst/>
          </a:prstGeom>
          <a:noFill/>
          <a:ln w="25400">
            <a:solidFill>
              <a:srgbClr val="3333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4824" name="AutoShape 9"/>
          <p:cNvCxnSpPr>
            <a:cxnSpLocks noChangeShapeType="1"/>
            <a:stCxn id="34822" idx="2"/>
            <a:endCxn id="34823" idx="0"/>
          </p:cNvCxnSpPr>
          <p:nvPr/>
        </p:nvCxnSpPr>
        <p:spPr bwMode="auto">
          <a:xfrm flipH="1">
            <a:off x="4037014" y="2055814"/>
            <a:ext cx="1087437" cy="466725"/>
          </a:xfrm>
          <a:prstGeom prst="straightConnector1">
            <a:avLst/>
          </a:prstGeom>
          <a:noFill/>
          <a:ln w="19050">
            <a:solidFill>
              <a:srgbClr val="000080"/>
            </a:solidFill>
            <a:round/>
            <a:headEnd/>
            <a:tailEnd/>
          </a:ln>
        </p:spPr>
      </p:cxnSp>
      <p:sp>
        <p:nvSpPr>
          <p:cNvPr id="34825" name="Text Box 10"/>
          <p:cNvSpPr txBox="1">
            <a:spLocks noChangeArrowheads="1"/>
          </p:cNvSpPr>
          <p:nvPr/>
        </p:nvSpPr>
        <p:spPr bwMode="auto">
          <a:xfrm>
            <a:off x="3532189" y="3327400"/>
            <a:ext cx="9731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Cluster1</a:t>
            </a:r>
          </a:p>
        </p:txBody>
      </p:sp>
      <p:sp>
        <p:nvSpPr>
          <p:cNvPr id="34826" name="Rectangle 11"/>
          <p:cNvSpPr>
            <a:spLocks noChangeArrowheads="1"/>
          </p:cNvSpPr>
          <p:nvPr/>
        </p:nvSpPr>
        <p:spPr bwMode="auto">
          <a:xfrm>
            <a:off x="1776413" y="2349501"/>
            <a:ext cx="12239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7" name="Oval 12"/>
          <p:cNvSpPr>
            <a:spLocks noChangeArrowheads="1"/>
          </p:cNvSpPr>
          <p:nvPr/>
        </p:nvSpPr>
        <p:spPr bwMode="auto">
          <a:xfrm>
            <a:off x="2208214" y="1584326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34828" name="Oval 13"/>
          <p:cNvSpPr>
            <a:spLocks noChangeArrowheads="1"/>
          </p:cNvSpPr>
          <p:nvPr/>
        </p:nvSpPr>
        <p:spPr bwMode="auto">
          <a:xfrm>
            <a:off x="2208214" y="1973264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34829" name="Oval 14"/>
          <p:cNvSpPr>
            <a:spLocks noChangeArrowheads="1"/>
          </p:cNvSpPr>
          <p:nvPr/>
        </p:nvSpPr>
        <p:spPr bwMode="auto">
          <a:xfrm>
            <a:off x="2208214" y="2390776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34830" name="Oval 15"/>
          <p:cNvSpPr>
            <a:spLocks noChangeArrowheads="1"/>
          </p:cNvSpPr>
          <p:nvPr/>
        </p:nvSpPr>
        <p:spPr bwMode="auto">
          <a:xfrm>
            <a:off x="2222501" y="2794001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34831" name="Oval 16"/>
          <p:cNvSpPr>
            <a:spLocks noChangeArrowheads="1"/>
          </p:cNvSpPr>
          <p:nvPr/>
        </p:nvSpPr>
        <p:spPr bwMode="auto">
          <a:xfrm>
            <a:off x="2222501" y="3211514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34832" name="Oval 17"/>
          <p:cNvSpPr>
            <a:spLocks noChangeArrowheads="1"/>
          </p:cNvSpPr>
          <p:nvPr/>
        </p:nvSpPr>
        <p:spPr bwMode="auto">
          <a:xfrm>
            <a:off x="2222501" y="3614739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34833" name="Oval 20"/>
          <p:cNvSpPr>
            <a:spLocks noChangeArrowheads="1"/>
          </p:cNvSpPr>
          <p:nvPr/>
        </p:nvSpPr>
        <p:spPr bwMode="auto">
          <a:xfrm>
            <a:off x="7250114" y="2751139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cxnSp>
        <p:nvCxnSpPr>
          <p:cNvPr id="34834" name="AutoShape 21"/>
          <p:cNvCxnSpPr>
            <a:cxnSpLocks noChangeShapeType="1"/>
            <a:stCxn id="34836" idx="0"/>
            <a:endCxn id="34837" idx="2"/>
          </p:cNvCxnSpPr>
          <p:nvPr/>
        </p:nvCxnSpPr>
        <p:spPr bwMode="auto">
          <a:xfrm flipH="1" flipV="1">
            <a:off x="6924676" y="2055814"/>
            <a:ext cx="517525" cy="496887"/>
          </a:xfrm>
          <a:prstGeom prst="straightConnector1">
            <a:avLst/>
          </a:prstGeom>
          <a:noFill/>
          <a:ln w="19050">
            <a:solidFill>
              <a:srgbClr val="333399"/>
            </a:solidFill>
            <a:round/>
            <a:headEnd/>
            <a:tailEnd/>
          </a:ln>
        </p:spPr>
      </p:cxnSp>
      <p:sp>
        <p:nvSpPr>
          <p:cNvPr id="34835" name="Text Box 22"/>
          <p:cNvSpPr txBox="1">
            <a:spLocks noChangeArrowheads="1"/>
          </p:cNvSpPr>
          <p:nvPr/>
        </p:nvSpPr>
        <p:spPr bwMode="auto">
          <a:xfrm>
            <a:off x="7824789" y="1698625"/>
            <a:ext cx="11699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Leaf node</a:t>
            </a:r>
          </a:p>
        </p:txBody>
      </p:sp>
      <p:sp>
        <p:nvSpPr>
          <p:cNvPr id="34836" name="Oval 23"/>
          <p:cNvSpPr>
            <a:spLocks noChangeArrowheads="1"/>
          </p:cNvSpPr>
          <p:nvPr/>
        </p:nvSpPr>
        <p:spPr bwMode="auto">
          <a:xfrm>
            <a:off x="7118350" y="2565401"/>
            <a:ext cx="647700" cy="720725"/>
          </a:xfrm>
          <a:prstGeom prst="ellipse">
            <a:avLst/>
          </a:prstGeom>
          <a:noFill/>
          <a:ln w="25400">
            <a:solidFill>
              <a:srgbClr val="3333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7" name="Rectangle 24"/>
          <p:cNvSpPr>
            <a:spLocks noChangeArrowheads="1"/>
          </p:cNvSpPr>
          <p:nvPr/>
        </p:nvSpPr>
        <p:spPr bwMode="auto">
          <a:xfrm>
            <a:off x="6024564" y="1685926"/>
            <a:ext cx="1800225" cy="360363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34838" name="Text Box 25"/>
          <p:cNvSpPr txBox="1">
            <a:spLocks noChangeArrowheads="1"/>
          </p:cNvSpPr>
          <p:nvPr/>
        </p:nvSpPr>
        <p:spPr bwMode="auto">
          <a:xfrm>
            <a:off x="6985000" y="3322638"/>
            <a:ext cx="9731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Cluster2</a:t>
            </a:r>
          </a:p>
        </p:txBody>
      </p:sp>
      <p:sp>
        <p:nvSpPr>
          <p:cNvPr id="64538" name="Oval 26"/>
          <p:cNvSpPr>
            <a:spLocks noChangeArrowheads="1"/>
          </p:cNvSpPr>
          <p:nvPr/>
        </p:nvSpPr>
        <p:spPr bwMode="auto">
          <a:xfrm>
            <a:off x="5160964" y="2765426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64539" name="Text Box 27"/>
          <p:cNvSpPr txBox="1">
            <a:spLocks noChangeArrowheads="1"/>
          </p:cNvSpPr>
          <p:nvPr/>
        </p:nvSpPr>
        <p:spPr bwMode="auto">
          <a:xfrm>
            <a:off x="3503614" y="4724401"/>
            <a:ext cx="571023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entury Gothic" pitchFamily="34" charset="0"/>
              </a:rPr>
              <a:t>entry1 is the closest to object 3</a:t>
            </a:r>
          </a:p>
          <a:p>
            <a:endParaRPr lang="en-US" b="1">
              <a:latin typeface="Century Gothic" pitchFamily="34" charset="0"/>
            </a:endParaRPr>
          </a:p>
          <a:p>
            <a:r>
              <a:rPr lang="en-US" b="1">
                <a:solidFill>
                  <a:srgbClr val="FF0000"/>
                </a:solidFill>
                <a:latin typeface="Century Gothic" pitchFamily="34" charset="0"/>
              </a:rPr>
              <a:t>If cluster 1 becomes too large by adding object 3,</a:t>
            </a:r>
          </a:p>
          <a:p>
            <a:r>
              <a:rPr lang="en-US" b="1">
                <a:solidFill>
                  <a:srgbClr val="FF0000"/>
                </a:solidFill>
                <a:latin typeface="Century Gothic" pitchFamily="34" charset="0"/>
              </a:rPr>
              <a:t>then split the cluster</a:t>
            </a:r>
          </a:p>
        </p:txBody>
      </p:sp>
      <p:sp>
        <p:nvSpPr>
          <p:cNvPr id="34841" name="Text Box 28"/>
          <p:cNvSpPr txBox="1">
            <a:spLocks noChangeArrowheads="1"/>
          </p:cNvSpPr>
          <p:nvPr/>
        </p:nvSpPr>
        <p:spPr bwMode="auto">
          <a:xfrm>
            <a:off x="4800600" y="1671638"/>
            <a:ext cx="85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entury Gothic" pitchFamily="34" charset="0"/>
              </a:rPr>
              <a:t>entry 1</a:t>
            </a:r>
          </a:p>
        </p:txBody>
      </p:sp>
      <p:sp>
        <p:nvSpPr>
          <p:cNvPr id="34842" name="Text Box 29"/>
          <p:cNvSpPr txBox="1">
            <a:spLocks noChangeArrowheads="1"/>
          </p:cNvSpPr>
          <p:nvPr/>
        </p:nvSpPr>
        <p:spPr bwMode="auto">
          <a:xfrm>
            <a:off x="6411913" y="1679575"/>
            <a:ext cx="85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entury Gothic" pitchFamily="34" charset="0"/>
              </a:rPr>
              <a:t>entry 2</a:t>
            </a:r>
          </a:p>
        </p:txBody>
      </p:sp>
    </p:spTree>
    <p:extLst>
      <p:ext uri="{BB962C8B-B14F-4D97-AF65-F5344CB8AC3E}">
        <p14:creationId xmlns:p14="http://schemas.microsoft.com/office/powerpoint/2010/main" val="3805180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4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4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4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4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Outline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 smtClean="0">
                <a:solidFill>
                  <a:schemeClr val="bg1">
                    <a:lumMod val="65000"/>
                  </a:schemeClr>
                </a:solidFill>
              </a:rPr>
              <a:t>What is clustering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 smtClean="0">
                <a:solidFill>
                  <a:schemeClr val="bg1">
                    <a:lumMod val="65000"/>
                  </a:schemeClr>
                </a:solidFill>
              </a:rPr>
              <a:t>Partitioning methods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 smtClean="0"/>
              <a:t>Hierarchical methods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 smtClean="0"/>
              <a:t>Density-based methods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 smtClean="0"/>
              <a:t>Grid-based methods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 smtClean="0"/>
              <a:t>Model-based clustering methods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 smtClean="0"/>
              <a:t>Outlier analysis </a:t>
            </a:r>
          </a:p>
        </p:txBody>
      </p:sp>
    </p:spTree>
    <p:extLst>
      <p:ext uri="{BB962C8B-B14F-4D97-AF65-F5344CB8AC3E}">
        <p14:creationId xmlns:p14="http://schemas.microsoft.com/office/powerpoint/2010/main" val="32854510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>
          <a:xfrm>
            <a:off x="1881188" y="152401"/>
            <a:ext cx="8229600" cy="5000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900" b="1"/>
              <a:t>BIRCH: The Idea by example</a:t>
            </a:r>
          </a:p>
        </p:txBody>
      </p:sp>
      <p:sp>
        <p:nvSpPr>
          <p:cNvPr id="35842" name="Text Box 3"/>
          <p:cNvSpPr txBox="1">
            <a:spLocks noChangeArrowheads="1"/>
          </p:cNvSpPr>
          <p:nvPr/>
        </p:nvSpPr>
        <p:spPr bwMode="auto">
          <a:xfrm>
            <a:off x="1617664" y="1001713"/>
            <a:ext cx="16398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Data Objects</a:t>
            </a:r>
          </a:p>
        </p:txBody>
      </p:sp>
      <p:sp>
        <p:nvSpPr>
          <p:cNvPr id="35843" name="Oval 4"/>
          <p:cNvSpPr>
            <a:spLocks noChangeArrowheads="1"/>
          </p:cNvSpPr>
          <p:nvPr/>
        </p:nvSpPr>
        <p:spPr bwMode="auto">
          <a:xfrm>
            <a:off x="3851276" y="2749551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35844" name="Text Box 5"/>
          <p:cNvSpPr txBox="1">
            <a:spLocks noChangeArrowheads="1"/>
          </p:cNvSpPr>
          <p:nvPr/>
        </p:nvSpPr>
        <p:spPr bwMode="auto">
          <a:xfrm>
            <a:off x="5000626" y="981076"/>
            <a:ext cx="3749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Clustering Process  (build a tree)</a:t>
            </a:r>
          </a:p>
        </p:txBody>
      </p:sp>
      <p:sp>
        <p:nvSpPr>
          <p:cNvPr id="35845" name="Line 6"/>
          <p:cNvSpPr>
            <a:spLocks noChangeShapeType="1"/>
          </p:cNvSpPr>
          <p:nvPr/>
        </p:nvSpPr>
        <p:spPr bwMode="auto">
          <a:xfrm>
            <a:off x="3216275" y="836614"/>
            <a:ext cx="0" cy="6021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6" name="Rectangle 7"/>
          <p:cNvSpPr>
            <a:spLocks noChangeArrowheads="1"/>
          </p:cNvSpPr>
          <p:nvPr/>
        </p:nvSpPr>
        <p:spPr bwMode="auto">
          <a:xfrm>
            <a:off x="4224338" y="1685926"/>
            <a:ext cx="1223962" cy="360363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35847" name="Oval 8"/>
          <p:cNvSpPr>
            <a:spLocks noChangeArrowheads="1"/>
          </p:cNvSpPr>
          <p:nvPr/>
        </p:nvSpPr>
        <p:spPr bwMode="auto">
          <a:xfrm>
            <a:off x="3733801" y="2535239"/>
            <a:ext cx="576263" cy="720725"/>
          </a:xfrm>
          <a:prstGeom prst="ellipse">
            <a:avLst/>
          </a:prstGeom>
          <a:noFill/>
          <a:ln w="25400">
            <a:solidFill>
              <a:srgbClr val="3333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5848" name="AutoShape 9"/>
          <p:cNvCxnSpPr>
            <a:cxnSpLocks noChangeShapeType="1"/>
            <a:stCxn id="35846" idx="2"/>
            <a:endCxn id="35847" idx="0"/>
          </p:cNvCxnSpPr>
          <p:nvPr/>
        </p:nvCxnSpPr>
        <p:spPr bwMode="auto">
          <a:xfrm flipH="1">
            <a:off x="4022725" y="2055814"/>
            <a:ext cx="814388" cy="466725"/>
          </a:xfrm>
          <a:prstGeom prst="straightConnector1">
            <a:avLst/>
          </a:prstGeom>
          <a:noFill/>
          <a:ln w="19050">
            <a:solidFill>
              <a:srgbClr val="000080"/>
            </a:solidFill>
            <a:round/>
            <a:headEnd/>
            <a:tailEnd/>
          </a:ln>
        </p:spPr>
      </p:cxnSp>
      <p:sp>
        <p:nvSpPr>
          <p:cNvPr id="35849" name="Text Box 10"/>
          <p:cNvSpPr txBox="1">
            <a:spLocks noChangeArrowheads="1"/>
          </p:cNvSpPr>
          <p:nvPr/>
        </p:nvSpPr>
        <p:spPr bwMode="auto">
          <a:xfrm>
            <a:off x="3517900" y="3284538"/>
            <a:ext cx="9731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Cluster1</a:t>
            </a:r>
          </a:p>
        </p:txBody>
      </p:sp>
      <p:sp>
        <p:nvSpPr>
          <p:cNvPr id="35850" name="Rectangle 11"/>
          <p:cNvSpPr>
            <a:spLocks noChangeArrowheads="1"/>
          </p:cNvSpPr>
          <p:nvPr/>
        </p:nvSpPr>
        <p:spPr bwMode="auto">
          <a:xfrm>
            <a:off x="1776413" y="2349501"/>
            <a:ext cx="12239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1" name="Oval 12"/>
          <p:cNvSpPr>
            <a:spLocks noChangeArrowheads="1"/>
          </p:cNvSpPr>
          <p:nvPr/>
        </p:nvSpPr>
        <p:spPr bwMode="auto">
          <a:xfrm>
            <a:off x="2208214" y="1584326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35852" name="Oval 13"/>
          <p:cNvSpPr>
            <a:spLocks noChangeArrowheads="1"/>
          </p:cNvSpPr>
          <p:nvPr/>
        </p:nvSpPr>
        <p:spPr bwMode="auto">
          <a:xfrm>
            <a:off x="2208214" y="1973264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35853" name="Oval 14"/>
          <p:cNvSpPr>
            <a:spLocks noChangeArrowheads="1"/>
          </p:cNvSpPr>
          <p:nvPr/>
        </p:nvSpPr>
        <p:spPr bwMode="auto">
          <a:xfrm>
            <a:off x="2208214" y="2390776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35854" name="Oval 15"/>
          <p:cNvSpPr>
            <a:spLocks noChangeArrowheads="1"/>
          </p:cNvSpPr>
          <p:nvPr/>
        </p:nvSpPr>
        <p:spPr bwMode="auto">
          <a:xfrm>
            <a:off x="2222501" y="2794001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35855" name="Oval 16"/>
          <p:cNvSpPr>
            <a:spLocks noChangeArrowheads="1"/>
          </p:cNvSpPr>
          <p:nvPr/>
        </p:nvSpPr>
        <p:spPr bwMode="auto">
          <a:xfrm>
            <a:off x="2222501" y="3211514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35856" name="Oval 17"/>
          <p:cNvSpPr>
            <a:spLocks noChangeArrowheads="1"/>
          </p:cNvSpPr>
          <p:nvPr/>
        </p:nvSpPr>
        <p:spPr bwMode="auto">
          <a:xfrm>
            <a:off x="2222501" y="3614739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35857" name="Oval 20"/>
          <p:cNvSpPr>
            <a:spLocks noChangeArrowheads="1"/>
          </p:cNvSpPr>
          <p:nvPr/>
        </p:nvSpPr>
        <p:spPr bwMode="auto">
          <a:xfrm>
            <a:off x="7250114" y="2751139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cxnSp>
        <p:nvCxnSpPr>
          <p:cNvPr id="35858" name="AutoShape 21"/>
          <p:cNvCxnSpPr>
            <a:cxnSpLocks noChangeShapeType="1"/>
            <a:stCxn id="35860" idx="0"/>
            <a:endCxn id="35868" idx="2"/>
          </p:cNvCxnSpPr>
          <p:nvPr/>
        </p:nvCxnSpPr>
        <p:spPr bwMode="auto">
          <a:xfrm flipH="1" flipV="1">
            <a:off x="7283450" y="2003425"/>
            <a:ext cx="158750" cy="520700"/>
          </a:xfrm>
          <a:prstGeom prst="straightConnector1">
            <a:avLst/>
          </a:prstGeom>
          <a:noFill/>
          <a:ln w="19050">
            <a:solidFill>
              <a:srgbClr val="333399"/>
            </a:solidFill>
            <a:round/>
            <a:headEnd/>
            <a:tailEnd/>
          </a:ln>
        </p:spPr>
      </p:cxnSp>
      <p:sp>
        <p:nvSpPr>
          <p:cNvPr id="35859" name="Text Box 22"/>
          <p:cNvSpPr txBox="1">
            <a:spLocks noChangeArrowheads="1"/>
          </p:cNvSpPr>
          <p:nvPr/>
        </p:nvSpPr>
        <p:spPr bwMode="auto">
          <a:xfrm>
            <a:off x="7867650" y="1698625"/>
            <a:ext cx="1169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Leaf node</a:t>
            </a:r>
          </a:p>
        </p:txBody>
      </p:sp>
      <p:sp>
        <p:nvSpPr>
          <p:cNvPr id="35860" name="Oval 23"/>
          <p:cNvSpPr>
            <a:spLocks noChangeArrowheads="1"/>
          </p:cNvSpPr>
          <p:nvPr/>
        </p:nvSpPr>
        <p:spPr bwMode="auto">
          <a:xfrm>
            <a:off x="7118350" y="2536826"/>
            <a:ext cx="647700" cy="720725"/>
          </a:xfrm>
          <a:prstGeom prst="ellipse">
            <a:avLst/>
          </a:prstGeom>
          <a:noFill/>
          <a:ln w="25400">
            <a:solidFill>
              <a:srgbClr val="3333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61" name="Text Box 25"/>
          <p:cNvSpPr txBox="1">
            <a:spLocks noChangeArrowheads="1"/>
          </p:cNvSpPr>
          <p:nvPr/>
        </p:nvSpPr>
        <p:spPr bwMode="auto">
          <a:xfrm>
            <a:off x="6970714" y="3236913"/>
            <a:ext cx="9731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Cluster2</a:t>
            </a:r>
          </a:p>
        </p:txBody>
      </p:sp>
      <p:sp>
        <p:nvSpPr>
          <p:cNvPr id="35862" name="Oval 26"/>
          <p:cNvSpPr>
            <a:spLocks noChangeArrowheads="1"/>
          </p:cNvSpPr>
          <p:nvPr/>
        </p:nvSpPr>
        <p:spPr bwMode="auto">
          <a:xfrm>
            <a:off x="5160964" y="2765426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35863" name="Oval 30"/>
          <p:cNvSpPr>
            <a:spLocks noChangeArrowheads="1"/>
          </p:cNvSpPr>
          <p:nvPr/>
        </p:nvSpPr>
        <p:spPr bwMode="auto">
          <a:xfrm>
            <a:off x="5073651" y="2551114"/>
            <a:ext cx="576263" cy="720725"/>
          </a:xfrm>
          <a:prstGeom prst="ellipse">
            <a:avLst/>
          </a:prstGeom>
          <a:noFill/>
          <a:ln w="25400">
            <a:solidFill>
              <a:srgbClr val="3333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64" name="Rectangle 31"/>
          <p:cNvSpPr>
            <a:spLocks noChangeArrowheads="1"/>
          </p:cNvSpPr>
          <p:nvPr/>
        </p:nvSpPr>
        <p:spPr bwMode="auto">
          <a:xfrm>
            <a:off x="5449888" y="1685926"/>
            <a:ext cx="1223962" cy="360363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35865" name="Text Box 32"/>
          <p:cNvSpPr txBox="1">
            <a:spLocks noChangeArrowheads="1"/>
          </p:cNvSpPr>
          <p:nvPr/>
        </p:nvSpPr>
        <p:spPr bwMode="auto">
          <a:xfrm>
            <a:off x="4543425" y="1666875"/>
            <a:ext cx="85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entury Gothic" pitchFamily="34" charset="0"/>
              </a:rPr>
              <a:t>entry 1</a:t>
            </a:r>
          </a:p>
        </p:txBody>
      </p:sp>
      <p:sp>
        <p:nvSpPr>
          <p:cNvPr id="35866" name="Rectangle 33"/>
          <p:cNvSpPr>
            <a:spLocks noChangeArrowheads="1"/>
          </p:cNvSpPr>
          <p:nvPr/>
        </p:nvSpPr>
        <p:spPr bwMode="auto">
          <a:xfrm>
            <a:off x="6672263" y="1685926"/>
            <a:ext cx="1223962" cy="360363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35867" name="Text Box 34"/>
          <p:cNvSpPr txBox="1">
            <a:spLocks noChangeArrowheads="1"/>
          </p:cNvSpPr>
          <p:nvPr/>
        </p:nvSpPr>
        <p:spPr bwMode="auto">
          <a:xfrm>
            <a:off x="5707063" y="1671638"/>
            <a:ext cx="85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entury Gothic" pitchFamily="34" charset="0"/>
              </a:rPr>
              <a:t>entry 2</a:t>
            </a:r>
          </a:p>
        </p:txBody>
      </p:sp>
      <p:sp>
        <p:nvSpPr>
          <p:cNvPr id="35868" name="Text Box 35"/>
          <p:cNvSpPr txBox="1">
            <a:spLocks noChangeArrowheads="1"/>
          </p:cNvSpPr>
          <p:nvPr/>
        </p:nvSpPr>
        <p:spPr bwMode="auto">
          <a:xfrm>
            <a:off x="6858000" y="1666875"/>
            <a:ext cx="85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entury Gothic" pitchFamily="34" charset="0"/>
              </a:rPr>
              <a:t>entry 3</a:t>
            </a:r>
          </a:p>
        </p:txBody>
      </p:sp>
      <p:cxnSp>
        <p:nvCxnSpPr>
          <p:cNvPr id="35869" name="AutoShape 36"/>
          <p:cNvCxnSpPr>
            <a:cxnSpLocks noChangeShapeType="1"/>
            <a:stCxn id="35863" idx="0"/>
            <a:endCxn id="35864" idx="2"/>
          </p:cNvCxnSpPr>
          <p:nvPr/>
        </p:nvCxnSpPr>
        <p:spPr bwMode="auto">
          <a:xfrm flipV="1">
            <a:off x="5362575" y="2055813"/>
            <a:ext cx="700088" cy="482600"/>
          </a:xfrm>
          <a:prstGeom prst="straightConnector1">
            <a:avLst/>
          </a:prstGeom>
          <a:noFill/>
          <a:ln w="19050">
            <a:solidFill>
              <a:srgbClr val="000080"/>
            </a:solidFill>
            <a:round/>
            <a:headEnd/>
            <a:tailEnd/>
          </a:ln>
        </p:spPr>
      </p:cxnSp>
      <p:sp>
        <p:nvSpPr>
          <p:cNvPr id="35870" name="Text Box 37"/>
          <p:cNvSpPr txBox="1">
            <a:spLocks noChangeArrowheads="1"/>
          </p:cNvSpPr>
          <p:nvPr/>
        </p:nvSpPr>
        <p:spPr bwMode="auto">
          <a:xfrm>
            <a:off x="4857750" y="3279775"/>
            <a:ext cx="9731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Cluster3</a:t>
            </a:r>
          </a:p>
        </p:txBody>
      </p:sp>
      <p:sp>
        <p:nvSpPr>
          <p:cNvPr id="35871" name="Text Box 38"/>
          <p:cNvSpPr txBox="1">
            <a:spLocks noChangeArrowheads="1"/>
          </p:cNvSpPr>
          <p:nvPr/>
        </p:nvSpPr>
        <p:spPr bwMode="auto">
          <a:xfrm>
            <a:off x="3503614" y="4724401"/>
            <a:ext cx="3216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entury Gothic" pitchFamily="34" charset="0"/>
              </a:rPr>
              <a:t>Leaf node with three entries</a:t>
            </a:r>
            <a:endParaRPr lang="en-US" b="1">
              <a:solidFill>
                <a:srgbClr val="FF000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33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>
          <a:xfrm>
            <a:off x="1881188" y="152401"/>
            <a:ext cx="8229600" cy="5000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900" b="1"/>
              <a:t>BIRCH: The Idea by example</a:t>
            </a:r>
          </a:p>
        </p:txBody>
      </p:sp>
      <p:sp>
        <p:nvSpPr>
          <p:cNvPr id="36866" name="Text Box 3"/>
          <p:cNvSpPr txBox="1">
            <a:spLocks noChangeArrowheads="1"/>
          </p:cNvSpPr>
          <p:nvPr/>
        </p:nvSpPr>
        <p:spPr bwMode="auto">
          <a:xfrm>
            <a:off x="1617664" y="1001713"/>
            <a:ext cx="16398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Data Objects</a:t>
            </a:r>
          </a:p>
        </p:txBody>
      </p:sp>
      <p:sp>
        <p:nvSpPr>
          <p:cNvPr id="36867" name="Oval 4"/>
          <p:cNvSpPr>
            <a:spLocks noChangeArrowheads="1"/>
          </p:cNvSpPr>
          <p:nvPr/>
        </p:nvSpPr>
        <p:spPr bwMode="auto">
          <a:xfrm>
            <a:off x="3851276" y="2749551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36868" name="Text Box 5"/>
          <p:cNvSpPr txBox="1">
            <a:spLocks noChangeArrowheads="1"/>
          </p:cNvSpPr>
          <p:nvPr/>
        </p:nvSpPr>
        <p:spPr bwMode="auto">
          <a:xfrm>
            <a:off x="5000626" y="981076"/>
            <a:ext cx="3749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Clustering Process  (build a tree)</a:t>
            </a:r>
          </a:p>
        </p:txBody>
      </p:sp>
      <p:sp>
        <p:nvSpPr>
          <p:cNvPr id="36869" name="Line 6"/>
          <p:cNvSpPr>
            <a:spLocks noChangeShapeType="1"/>
          </p:cNvSpPr>
          <p:nvPr/>
        </p:nvSpPr>
        <p:spPr bwMode="auto">
          <a:xfrm>
            <a:off x="3216275" y="836614"/>
            <a:ext cx="0" cy="6021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70" name="Rectangle 7"/>
          <p:cNvSpPr>
            <a:spLocks noChangeArrowheads="1"/>
          </p:cNvSpPr>
          <p:nvPr/>
        </p:nvSpPr>
        <p:spPr bwMode="auto">
          <a:xfrm>
            <a:off x="4224338" y="1685926"/>
            <a:ext cx="1223962" cy="360363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36871" name="Oval 8"/>
          <p:cNvSpPr>
            <a:spLocks noChangeArrowheads="1"/>
          </p:cNvSpPr>
          <p:nvPr/>
        </p:nvSpPr>
        <p:spPr bwMode="auto">
          <a:xfrm>
            <a:off x="3733801" y="2535239"/>
            <a:ext cx="576263" cy="720725"/>
          </a:xfrm>
          <a:prstGeom prst="ellipse">
            <a:avLst/>
          </a:prstGeom>
          <a:noFill/>
          <a:ln w="25400">
            <a:solidFill>
              <a:srgbClr val="3333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6872" name="AutoShape 9"/>
          <p:cNvCxnSpPr>
            <a:cxnSpLocks noChangeShapeType="1"/>
            <a:stCxn id="36870" idx="2"/>
            <a:endCxn id="36871" idx="0"/>
          </p:cNvCxnSpPr>
          <p:nvPr/>
        </p:nvCxnSpPr>
        <p:spPr bwMode="auto">
          <a:xfrm flipH="1">
            <a:off x="4022725" y="2055814"/>
            <a:ext cx="814388" cy="466725"/>
          </a:xfrm>
          <a:prstGeom prst="straightConnector1">
            <a:avLst/>
          </a:prstGeom>
          <a:noFill/>
          <a:ln w="19050">
            <a:solidFill>
              <a:srgbClr val="000080"/>
            </a:solidFill>
            <a:round/>
            <a:headEnd/>
            <a:tailEnd/>
          </a:ln>
        </p:spPr>
      </p:cxnSp>
      <p:sp>
        <p:nvSpPr>
          <p:cNvPr id="36873" name="Text Box 10"/>
          <p:cNvSpPr txBox="1">
            <a:spLocks noChangeArrowheads="1"/>
          </p:cNvSpPr>
          <p:nvPr/>
        </p:nvSpPr>
        <p:spPr bwMode="auto">
          <a:xfrm>
            <a:off x="3517900" y="3284538"/>
            <a:ext cx="9731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Cluster1</a:t>
            </a:r>
          </a:p>
        </p:txBody>
      </p:sp>
      <p:sp>
        <p:nvSpPr>
          <p:cNvPr id="36874" name="Rectangle 11"/>
          <p:cNvSpPr>
            <a:spLocks noChangeArrowheads="1"/>
          </p:cNvSpPr>
          <p:nvPr/>
        </p:nvSpPr>
        <p:spPr bwMode="auto">
          <a:xfrm>
            <a:off x="1776413" y="2752726"/>
            <a:ext cx="12239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Oval 12"/>
          <p:cNvSpPr>
            <a:spLocks noChangeArrowheads="1"/>
          </p:cNvSpPr>
          <p:nvPr/>
        </p:nvSpPr>
        <p:spPr bwMode="auto">
          <a:xfrm>
            <a:off x="2208214" y="1584326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36876" name="Oval 13"/>
          <p:cNvSpPr>
            <a:spLocks noChangeArrowheads="1"/>
          </p:cNvSpPr>
          <p:nvPr/>
        </p:nvSpPr>
        <p:spPr bwMode="auto">
          <a:xfrm>
            <a:off x="2208214" y="1973264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36877" name="Oval 14"/>
          <p:cNvSpPr>
            <a:spLocks noChangeArrowheads="1"/>
          </p:cNvSpPr>
          <p:nvPr/>
        </p:nvSpPr>
        <p:spPr bwMode="auto">
          <a:xfrm>
            <a:off x="2208214" y="2390776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36878" name="Oval 15"/>
          <p:cNvSpPr>
            <a:spLocks noChangeArrowheads="1"/>
          </p:cNvSpPr>
          <p:nvPr/>
        </p:nvSpPr>
        <p:spPr bwMode="auto">
          <a:xfrm>
            <a:off x="2222501" y="2794001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36879" name="Oval 16"/>
          <p:cNvSpPr>
            <a:spLocks noChangeArrowheads="1"/>
          </p:cNvSpPr>
          <p:nvPr/>
        </p:nvSpPr>
        <p:spPr bwMode="auto">
          <a:xfrm>
            <a:off x="2222501" y="3211514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36880" name="Oval 17"/>
          <p:cNvSpPr>
            <a:spLocks noChangeArrowheads="1"/>
          </p:cNvSpPr>
          <p:nvPr/>
        </p:nvSpPr>
        <p:spPr bwMode="auto">
          <a:xfrm>
            <a:off x="2222501" y="3614739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36881" name="Oval 20"/>
          <p:cNvSpPr>
            <a:spLocks noChangeArrowheads="1"/>
          </p:cNvSpPr>
          <p:nvPr/>
        </p:nvSpPr>
        <p:spPr bwMode="auto">
          <a:xfrm>
            <a:off x="7250114" y="2751139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cxnSp>
        <p:nvCxnSpPr>
          <p:cNvPr id="66581" name="AutoShape 21"/>
          <p:cNvCxnSpPr>
            <a:cxnSpLocks noChangeShapeType="1"/>
            <a:stCxn id="66583" idx="0"/>
            <a:endCxn id="36890" idx="2"/>
          </p:cNvCxnSpPr>
          <p:nvPr/>
        </p:nvCxnSpPr>
        <p:spPr bwMode="auto">
          <a:xfrm flipH="1" flipV="1">
            <a:off x="7285038" y="2055813"/>
            <a:ext cx="157162" cy="468312"/>
          </a:xfrm>
          <a:prstGeom prst="straightConnector1">
            <a:avLst/>
          </a:prstGeom>
          <a:noFill/>
          <a:ln w="19050">
            <a:solidFill>
              <a:srgbClr val="333399"/>
            </a:solidFill>
            <a:round/>
            <a:headEnd/>
            <a:tailEnd/>
          </a:ln>
        </p:spPr>
      </p:cxnSp>
      <p:sp>
        <p:nvSpPr>
          <p:cNvPr id="36883" name="Text Box 22"/>
          <p:cNvSpPr txBox="1">
            <a:spLocks noChangeArrowheads="1"/>
          </p:cNvSpPr>
          <p:nvPr/>
        </p:nvSpPr>
        <p:spPr bwMode="auto">
          <a:xfrm>
            <a:off x="7867650" y="1698625"/>
            <a:ext cx="1169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Leaf node</a:t>
            </a:r>
          </a:p>
        </p:txBody>
      </p:sp>
      <p:sp>
        <p:nvSpPr>
          <p:cNvPr id="66583" name="Oval 23"/>
          <p:cNvSpPr>
            <a:spLocks noChangeArrowheads="1"/>
          </p:cNvSpPr>
          <p:nvPr/>
        </p:nvSpPr>
        <p:spPr bwMode="auto">
          <a:xfrm>
            <a:off x="7118350" y="2536826"/>
            <a:ext cx="647700" cy="720725"/>
          </a:xfrm>
          <a:prstGeom prst="ellipse">
            <a:avLst/>
          </a:prstGeom>
          <a:noFill/>
          <a:ln w="25400">
            <a:solidFill>
              <a:srgbClr val="3333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84" name="Text Box 24"/>
          <p:cNvSpPr txBox="1">
            <a:spLocks noChangeArrowheads="1"/>
          </p:cNvSpPr>
          <p:nvPr/>
        </p:nvSpPr>
        <p:spPr bwMode="auto">
          <a:xfrm>
            <a:off x="6970714" y="3236913"/>
            <a:ext cx="9731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Cluster2</a:t>
            </a:r>
          </a:p>
        </p:txBody>
      </p:sp>
      <p:sp>
        <p:nvSpPr>
          <p:cNvPr id="36886" name="Oval 25"/>
          <p:cNvSpPr>
            <a:spLocks noChangeArrowheads="1"/>
          </p:cNvSpPr>
          <p:nvPr/>
        </p:nvSpPr>
        <p:spPr bwMode="auto">
          <a:xfrm>
            <a:off x="5160964" y="2765426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36887" name="Oval 26"/>
          <p:cNvSpPr>
            <a:spLocks noChangeArrowheads="1"/>
          </p:cNvSpPr>
          <p:nvPr/>
        </p:nvSpPr>
        <p:spPr bwMode="auto">
          <a:xfrm>
            <a:off x="5073651" y="2551114"/>
            <a:ext cx="576263" cy="720725"/>
          </a:xfrm>
          <a:prstGeom prst="ellipse">
            <a:avLst/>
          </a:prstGeom>
          <a:noFill/>
          <a:ln w="25400">
            <a:solidFill>
              <a:srgbClr val="3333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88" name="Rectangle 27"/>
          <p:cNvSpPr>
            <a:spLocks noChangeArrowheads="1"/>
          </p:cNvSpPr>
          <p:nvPr/>
        </p:nvSpPr>
        <p:spPr bwMode="auto">
          <a:xfrm>
            <a:off x="5449888" y="1685926"/>
            <a:ext cx="1223962" cy="360363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36889" name="Text Box 28"/>
          <p:cNvSpPr txBox="1">
            <a:spLocks noChangeArrowheads="1"/>
          </p:cNvSpPr>
          <p:nvPr/>
        </p:nvSpPr>
        <p:spPr bwMode="auto">
          <a:xfrm>
            <a:off x="4543425" y="1666875"/>
            <a:ext cx="85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entury Gothic" pitchFamily="34" charset="0"/>
              </a:rPr>
              <a:t>entry 1</a:t>
            </a:r>
          </a:p>
        </p:txBody>
      </p:sp>
      <p:sp>
        <p:nvSpPr>
          <p:cNvPr id="36890" name="Rectangle 29"/>
          <p:cNvSpPr>
            <a:spLocks noChangeArrowheads="1"/>
          </p:cNvSpPr>
          <p:nvPr/>
        </p:nvSpPr>
        <p:spPr bwMode="auto">
          <a:xfrm>
            <a:off x="6672263" y="1685926"/>
            <a:ext cx="1223962" cy="360363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36891" name="Text Box 30"/>
          <p:cNvSpPr txBox="1">
            <a:spLocks noChangeArrowheads="1"/>
          </p:cNvSpPr>
          <p:nvPr/>
        </p:nvSpPr>
        <p:spPr bwMode="auto">
          <a:xfrm>
            <a:off x="5707063" y="1671638"/>
            <a:ext cx="85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entury Gothic" pitchFamily="34" charset="0"/>
              </a:rPr>
              <a:t>entry 2</a:t>
            </a:r>
          </a:p>
        </p:txBody>
      </p:sp>
      <p:sp>
        <p:nvSpPr>
          <p:cNvPr id="36892" name="Text Box 31"/>
          <p:cNvSpPr txBox="1">
            <a:spLocks noChangeArrowheads="1"/>
          </p:cNvSpPr>
          <p:nvPr/>
        </p:nvSpPr>
        <p:spPr bwMode="auto">
          <a:xfrm>
            <a:off x="6858000" y="1695450"/>
            <a:ext cx="85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entury Gothic" pitchFamily="34" charset="0"/>
              </a:rPr>
              <a:t>entry 3</a:t>
            </a:r>
          </a:p>
        </p:txBody>
      </p:sp>
      <p:cxnSp>
        <p:nvCxnSpPr>
          <p:cNvPr id="36893" name="AutoShape 32"/>
          <p:cNvCxnSpPr>
            <a:cxnSpLocks noChangeShapeType="1"/>
            <a:stCxn id="36887" idx="0"/>
            <a:endCxn id="36888" idx="2"/>
          </p:cNvCxnSpPr>
          <p:nvPr/>
        </p:nvCxnSpPr>
        <p:spPr bwMode="auto">
          <a:xfrm flipV="1">
            <a:off x="5362575" y="2055813"/>
            <a:ext cx="700088" cy="482600"/>
          </a:xfrm>
          <a:prstGeom prst="straightConnector1">
            <a:avLst/>
          </a:prstGeom>
          <a:noFill/>
          <a:ln w="19050">
            <a:solidFill>
              <a:srgbClr val="000080"/>
            </a:solidFill>
            <a:round/>
            <a:headEnd/>
            <a:tailEnd/>
          </a:ln>
        </p:spPr>
      </p:cxnSp>
      <p:sp>
        <p:nvSpPr>
          <p:cNvPr id="36894" name="Text Box 33"/>
          <p:cNvSpPr txBox="1">
            <a:spLocks noChangeArrowheads="1"/>
          </p:cNvSpPr>
          <p:nvPr/>
        </p:nvSpPr>
        <p:spPr bwMode="auto">
          <a:xfrm>
            <a:off x="4857750" y="3279775"/>
            <a:ext cx="9731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Cluster3</a:t>
            </a:r>
          </a:p>
        </p:txBody>
      </p:sp>
      <p:sp>
        <p:nvSpPr>
          <p:cNvPr id="66595" name="Oval 35"/>
          <p:cNvSpPr>
            <a:spLocks noChangeArrowheads="1"/>
          </p:cNvSpPr>
          <p:nvPr/>
        </p:nvSpPr>
        <p:spPr bwMode="auto">
          <a:xfrm>
            <a:off x="7854951" y="2738439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66596" name="Text Box 36"/>
          <p:cNvSpPr txBox="1">
            <a:spLocks noChangeArrowheads="1"/>
          </p:cNvSpPr>
          <p:nvPr/>
        </p:nvSpPr>
        <p:spPr bwMode="auto">
          <a:xfrm>
            <a:off x="3503614" y="4724401"/>
            <a:ext cx="56546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entury Gothic" pitchFamily="34" charset="0"/>
              </a:rPr>
              <a:t>entry3 is the closest to object 4</a:t>
            </a:r>
          </a:p>
          <a:p>
            <a:endParaRPr lang="en-US" b="1">
              <a:latin typeface="Century Gothic" pitchFamily="34" charset="0"/>
            </a:endParaRPr>
          </a:p>
          <a:p>
            <a:r>
              <a:rPr lang="en-US" b="1">
                <a:solidFill>
                  <a:srgbClr val="FF0000"/>
                </a:solidFill>
                <a:latin typeface="Century Gothic" pitchFamily="34" charset="0"/>
              </a:rPr>
              <a:t>Cluster 2 remains compact when adding object 4</a:t>
            </a:r>
          </a:p>
          <a:p>
            <a:r>
              <a:rPr lang="en-US" b="1">
                <a:solidFill>
                  <a:srgbClr val="FF0000"/>
                </a:solidFill>
                <a:latin typeface="Century Gothic" pitchFamily="34" charset="0"/>
              </a:rPr>
              <a:t>then  add object 4 to cluster 2</a:t>
            </a:r>
          </a:p>
        </p:txBody>
      </p:sp>
      <p:sp>
        <p:nvSpPr>
          <p:cNvPr id="66597" name="Oval 37"/>
          <p:cNvSpPr>
            <a:spLocks noChangeArrowheads="1"/>
          </p:cNvSpPr>
          <p:nvPr/>
        </p:nvSpPr>
        <p:spPr bwMode="auto">
          <a:xfrm>
            <a:off x="7146926" y="2535239"/>
            <a:ext cx="1152525" cy="720725"/>
          </a:xfrm>
          <a:prstGeom prst="ellipse">
            <a:avLst/>
          </a:prstGeom>
          <a:noFill/>
          <a:ln w="25400">
            <a:solidFill>
              <a:srgbClr val="3333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98" name="Text Box 38"/>
          <p:cNvSpPr txBox="1">
            <a:spLocks noChangeArrowheads="1"/>
          </p:cNvSpPr>
          <p:nvPr/>
        </p:nvSpPr>
        <p:spPr bwMode="auto">
          <a:xfrm>
            <a:off x="7272339" y="3241675"/>
            <a:ext cx="9731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Cluster2</a:t>
            </a:r>
          </a:p>
        </p:txBody>
      </p:sp>
      <p:cxnSp>
        <p:nvCxnSpPr>
          <p:cNvPr id="66599" name="AutoShape 39"/>
          <p:cNvCxnSpPr>
            <a:cxnSpLocks noChangeShapeType="1"/>
            <a:stCxn id="66597" idx="0"/>
            <a:endCxn id="36890" idx="2"/>
          </p:cNvCxnSpPr>
          <p:nvPr/>
        </p:nvCxnSpPr>
        <p:spPr bwMode="auto">
          <a:xfrm flipH="1" flipV="1">
            <a:off x="7285038" y="2055814"/>
            <a:ext cx="438150" cy="466725"/>
          </a:xfrm>
          <a:prstGeom prst="straightConnector1">
            <a:avLst/>
          </a:prstGeom>
          <a:noFill/>
          <a:ln w="19050">
            <a:solidFill>
              <a:srgbClr val="333399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267399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6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65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65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665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665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665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6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6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6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83" grpId="0" animBg="1"/>
      <p:bldP spid="66584" grpId="0"/>
      <p:bldP spid="66595" grpId="0" animBg="1"/>
      <p:bldP spid="66597" grpId="0" animBg="1"/>
      <p:bldP spid="6659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>
          <a:xfrm>
            <a:off x="1881188" y="152401"/>
            <a:ext cx="8229600" cy="5000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900" b="1"/>
              <a:t>BIRCH: The Idea by example</a:t>
            </a:r>
          </a:p>
        </p:txBody>
      </p:sp>
      <p:sp>
        <p:nvSpPr>
          <p:cNvPr id="37890" name="Text Box 3"/>
          <p:cNvSpPr txBox="1">
            <a:spLocks noChangeArrowheads="1"/>
          </p:cNvSpPr>
          <p:nvPr/>
        </p:nvSpPr>
        <p:spPr bwMode="auto">
          <a:xfrm>
            <a:off x="1617664" y="1001713"/>
            <a:ext cx="16398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Data Objects</a:t>
            </a:r>
          </a:p>
        </p:txBody>
      </p:sp>
      <p:sp>
        <p:nvSpPr>
          <p:cNvPr id="37891" name="Oval 4"/>
          <p:cNvSpPr>
            <a:spLocks noChangeArrowheads="1"/>
          </p:cNvSpPr>
          <p:nvPr/>
        </p:nvSpPr>
        <p:spPr bwMode="auto">
          <a:xfrm>
            <a:off x="3851276" y="2749551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37892" name="Text Box 5"/>
          <p:cNvSpPr txBox="1">
            <a:spLocks noChangeArrowheads="1"/>
          </p:cNvSpPr>
          <p:nvPr/>
        </p:nvSpPr>
        <p:spPr bwMode="auto">
          <a:xfrm>
            <a:off x="5000626" y="981076"/>
            <a:ext cx="3749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Clustering Process  (build a tree)</a:t>
            </a:r>
          </a:p>
        </p:txBody>
      </p:sp>
      <p:sp>
        <p:nvSpPr>
          <p:cNvPr id="37893" name="Line 6"/>
          <p:cNvSpPr>
            <a:spLocks noChangeShapeType="1"/>
          </p:cNvSpPr>
          <p:nvPr/>
        </p:nvSpPr>
        <p:spPr bwMode="auto">
          <a:xfrm>
            <a:off x="3216275" y="836614"/>
            <a:ext cx="0" cy="6021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94" name="Rectangle 7"/>
          <p:cNvSpPr>
            <a:spLocks noChangeArrowheads="1"/>
          </p:cNvSpPr>
          <p:nvPr/>
        </p:nvSpPr>
        <p:spPr bwMode="auto">
          <a:xfrm>
            <a:off x="4224338" y="1685926"/>
            <a:ext cx="1223962" cy="360363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37895" name="Oval 8"/>
          <p:cNvSpPr>
            <a:spLocks noChangeArrowheads="1"/>
          </p:cNvSpPr>
          <p:nvPr/>
        </p:nvSpPr>
        <p:spPr bwMode="auto">
          <a:xfrm>
            <a:off x="3733801" y="2535239"/>
            <a:ext cx="576263" cy="720725"/>
          </a:xfrm>
          <a:prstGeom prst="ellipse">
            <a:avLst/>
          </a:prstGeom>
          <a:noFill/>
          <a:ln w="25400">
            <a:solidFill>
              <a:srgbClr val="3333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7896" name="AutoShape 9"/>
          <p:cNvCxnSpPr>
            <a:cxnSpLocks noChangeShapeType="1"/>
            <a:stCxn id="37894" idx="2"/>
            <a:endCxn id="37895" idx="0"/>
          </p:cNvCxnSpPr>
          <p:nvPr/>
        </p:nvCxnSpPr>
        <p:spPr bwMode="auto">
          <a:xfrm flipH="1">
            <a:off x="4022725" y="2055814"/>
            <a:ext cx="814388" cy="466725"/>
          </a:xfrm>
          <a:prstGeom prst="straightConnector1">
            <a:avLst/>
          </a:prstGeom>
          <a:noFill/>
          <a:ln w="19050">
            <a:solidFill>
              <a:srgbClr val="000080"/>
            </a:solidFill>
            <a:round/>
            <a:headEnd/>
            <a:tailEnd/>
          </a:ln>
        </p:spPr>
      </p:cxnSp>
      <p:sp>
        <p:nvSpPr>
          <p:cNvPr id="37897" name="Text Box 10"/>
          <p:cNvSpPr txBox="1">
            <a:spLocks noChangeArrowheads="1"/>
          </p:cNvSpPr>
          <p:nvPr/>
        </p:nvSpPr>
        <p:spPr bwMode="auto">
          <a:xfrm>
            <a:off x="3517900" y="3284538"/>
            <a:ext cx="9731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Cluster1</a:t>
            </a:r>
          </a:p>
        </p:txBody>
      </p:sp>
      <p:sp>
        <p:nvSpPr>
          <p:cNvPr id="37898" name="Rectangle 11"/>
          <p:cNvSpPr>
            <a:spLocks noChangeArrowheads="1"/>
          </p:cNvSpPr>
          <p:nvPr/>
        </p:nvSpPr>
        <p:spPr bwMode="auto">
          <a:xfrm>
            <a:off x="1776413" y="3168651"/>
            <a:ext cx="12239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9" name="Oval 12"/>
          <p:cNvSpPr>
            <a:spLocks noChangeArrowheads="1"/>
          </p:cNvSpPr>
          <p:nvPr/>
        </p:nvSpPr>
        <p:spPr bwMode="auto">
          <a:xfrm>
            <a:off x="2208214" y="1584326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37900" name="Oval 13"/>
          <p:cNvSpPr>
            <a:spLocks noChangeArrowheads="1"/>
          </p:cNvSpPr>
          <p:nvPr/>
        </p:nvSpPr>
        <p:spPr bwMode="auto">
          <a:xfrm>
            <a:off x="2208214" y="1973264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37901" name="Oval 14"/>
          <p:cNvSpPr>
            <a:spLocks noChangeArrowheads="1"/>
          </p:cNvSpPr>
          <p:nvPr/>
        </p:nvSpPr>
        <p:spPr bwMode="auto">
          <a:xfrm>
            <a:off x="2208214" y="2390776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37902" name="Oval 15"/>
          <p:cNvSpPr>
            <a:spLocks noChangeArrowheads="1"/>
          </p:cNvSpPr>
          <p:nvPr/>
        </p:nvSpPr>
        <p:spPr bwMode="auto">
          <a:xfrm>
            <a:off x="2222501" y="2794001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37903" name="Oval 16"/>
          <p:cNvSpPr>
            <a:spLocks noChangeArrowheads="1"/>
          </p:cNvSpPr>
          <p:nvPr/>
        </p:nvSpPr>
        <p:spPr bwMode="auto">
          <a:xfrm>
            <a:off x="2222501" y="3211514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37904" name="Oval 17"/>
          <p:cNvSpPr>
            <a:spLocks noChangeArrowheads="1"/>
          </p:cNvSpPr>
          <p:nvPr/>
        </p:nvSpPr>
        <p:spPr bwMode="auto">
          <a:xfrm>
            <a:off x="2222501" y="3614739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37905" name="Oval 20"/>
          <p:cNvSpPr>
            <a:spLocks noChangeArrowheads="1"/>
          </p:cNvSpPr>
          <p:nvPr/>
        </p:nvSpPr>
        <p:spPr bwMode="auto">
          <a:xfrm>
            <a:off x="7250114" y="2751139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37906" name="Text Box 22"/>
          <p:cNvSpPr txBox="1">
            <a:spLocks noChangeArrowheads="1"/>
          </p:cNvSpPr>
          <p:nvPr/>
        </p:nvSpPr>
        <p:spPr bwMode="auto">
          <a:xfrm>
            <a:off x="7867650" y="1698625"/>
            <a:ext cx="1169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Leaf node</a:t>
            </a:r>
          </a:p>
        </p:txBody>
      </p:sp>
      <p:sp>
        <p:nvSpPr>
          <p:cNvPr id="37907" name="Oval 25"/>
          <p:cNvSpPr>
            <a:spLocks noChangeArrowheads="1"/>
          </p:cNvSpPr>
          <p:nvPr/>
        </p:nvSpPr>
        <p:spPr bwMode="auto">
          <a:xfrm>
            <a:off x="5160964" y="2765426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37908" name="Oval 26"/>
          <p:cNvSpPr>
            <a:spLocks noChangeArrowheads="1"/>
          </p:cNvSpPr>
          <p:nvPr/>
        </p:nvSpPr>
        <p:spPr bwMode="auto">
          <a:xfrm>
            <a:off x="5073651" y="2551114"/>
            <a:ext cx="576263" cy="720725"/>
          </a:xfrm>
          <a:prstGeom prst="ellipse">
            <a:avLst/>
          </a:prstGeom>
          <a:noFill/>
          <a:ln w="25400">
            <a:solidFill>
              <a:srgbClr val="3333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9" name="Rectangle 27"/>
          <p:cNvSpPr>
            <a:spLocks noChangeArrowheads="1"/>
          </p:cNvSpPr>
          <p:nvPr/>
        </p:nvSpPr>
        <p:spPr bwMode="auto">
          <a:xfrm>
            <a:off x="5449888" y="1685926"/>
            <a:ext cx="1223962" cy="360363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37910" name="Text Box 28"/>
          <p:cNvSpPr txBox="1">
            <a:spLocks noChangeArrowheads="1"/>
          </p:cNvSpPr>
          <p:nvPr/>
        </p:nvSpPr>
        <p:spPr bwMode="auto">
          <a:xfrm>
            <a:off x="4543425" y="1666875"/>
            <a:ext cx="85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entury Gothic" pitchFamily="34" charset="0"/>
              </a:rPr>
              <a:t>entry 1</a:t>
            </a:r>
          </a:p>
        </p:txBody>
      </p:sp>
      <p:sp>
        <p:nvSpPr>
          <p:cNvPr id="37911" name="Rectangle 29"/>
          <p:cNvSpPr>
            <a:spLocks noChangeArrowheads="1"/>
          </p:cNvSpPr>
          <p:nvPr/>
        </p:nvSpPr>
        <p:spPr bwMode="auto">
          <a:xfrm>
            <a:off x="6672263" y="1685926"/>
            <a:ext cx="1223962" cy="360363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37912" name="Text Box 30"/>
          <p:cNvSpPr txBox="1">
            <a:spLocks noChangeArrowheads="1"/>
          </p:cNvSpPr>
          <p:nvPr/>
        </p:nvSpPr>
        <p:spPr bwMode="auto">
          <a:xfrm>
            <a:off x="5707063" y="1671638"/>
            <a:ext cx="85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entury Gothic" pitchFamily="34" charset="0"/>
              </a:rPr>
              <a:t>entry 2</a:t>
            </a:r>
          </a:p>
        </p:txBody>
      </p:sp>
      <p:sp>
        <p:nvSpPr>
          <p:cNvPr id="37913" name="Text Box 31"/>
          <p:cNvSpPr txBox="1">
            <a:spLocks noChangeArrowheads="1"/>
          </p:cNvSpPr>
          <p:nvPr/>
        </p:nvSpPr>
        <p:spPr bwMode="auto">
          <a:xfrm>
            <a:off x="6858000" y="1695450"/>
            <a:ext cx="85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entury Gothic" pitchFamily="34" charset="0"/>
              </a:rPr>
              <a:t>entry 3</a:t>
            </a:r>
          </a:p>
        </p:txBody>
      </p:sp>
      <p:cxnSp>
        <p:nvCxnSpPr>
          <p:cNvPr id="37914" name="AutoShape 32"/>
          <p:cNvCxnSpPr>
            <a:cxnSpLocks noChangeShapeType="1"/>
            <a:stCxn id="37908" idx="0"/>
            <a:endCxn id="37909" idx="2"/>
          </p:cNvCxnSpPr>
          <p:nvPr/>
        </p:nvCxnSpPr>
        <p:spPr bwMode="auto">
          <a:xfrm flipV="1">
            <a:off x="5362575" y="2055813"/>
            <a:ext cx="700088" cy="482600"/>
          </a:xfrm>
          <a:prstGeom prst="straightConnector1">
            <a:avLst/>
          </a:prstGeom>
          <a:noFill/>
          <a:ln w="19050">
            <a:solidFill>
              <a:srgbClr val="000080"/>
            </a:solidFill>
            <a:round/>
            <a:headEnd/>
            <a:tailEnd/>
          </a:ln>
        </p:spPr>
      </p:cxnSp>
      <p:sp>
        <p:nvSpPr>
          <p:cNvPr id="37915" name="Text Box 33"/>
          <p:cNvSpPr txBox="1">
            <a:spLocks noChangeArrowheads="1"/>
          </p:cNvSpPr>
          <p:nvPr/>
        </p:nvSpPr>
        <p:spPr bwMode="auto">
          <a:xfrm>
            <a:off x="4857750" y="3279775"/>
            <a:ext cx="9731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Cluster3</a:t>
            </a:r>
          </a:p>
        </p:txBody>
      </p:sp>
      <p:sp>
        <p:nvSpPr>
          <p:cNvPr id="37916" name="Oval 34"/>
          <p:cNvSpPr>
            <a:spLocks noChangeArrowheads="1"/>
          </p:cNvSpPr>
          <p:nvPr/>
        </p:nvSpPr>
        <p:spPr bwMode="auto">
          <a:xfrm>
            <a:off x="7854951" y="2738439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67619" name="Text Box 35"/>
          <p:cNvSpPr txBox="1">
            <a:spLocks noChangeArrowheads="1"/>
          </p:cNvSpPr>
          <p:nvPr/>
        </p:nvSpPr>
        <p:spPr bwMode="auto">
          <a:xfrm>
            <a:off x="3503613" y="4365625"/>
            <a:ext cx="6792912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entury Gothic" pitchFamily="34" charset="0"/>
              </a:rPr>
              <a:t>entry2 is the closest to object 5</a:t>
            </a:r>
          </a:p>
          <a:p>
            <a:endParaRPr lang="en-US" b="1">
              <a:latin typeface="Century Gothic" pitchFamily="34" charset="0"/>
            </a:endParaRPr>
          </a:p>
          <a:p>
            <a:r>
              <a:rPr lang="en-US" b="1">
                <a:latin typeface="Century Gothic" pitchFamily="34" charset="0"/>
              </a:rPr>
              <a:t>Cluster 3 becomes too large by adding object 5</a:t>
            </a:r>
          </a:p>
          <a:p>
            <a:r>
              <a:rPr lang="en-US" b="1">
                <a:latin typeface="Century Gothic" pitchFamily="34" charset="0"/>
              </a:rPr>
              <a:t>then  split cluster 3?</a:t>
            </a:r>
          </a:p>
          <a:p>
            <a:endParaRPr lang="en-US" b="1">
              <a:latin typeface="Century Gothic" pitchFamily="34" charset="0"/>
            </a:endParaRPr>
          </a:p>
          <a:p>
            <a:r>
              <a:rPr lang="en-US" b="1">
                <a:solidFill>
                  <a:srgbClr val="FF0000"/>
                </a:solidFill>
                <a:latin typeface="Century Gothic" pitchFamily="34" charset="0"/>
              </a:rPr>
              <a:t>BUT there is a limit to the number of entries a node can have</a:t>
            </a:r>
          </a:p>
          <a:p>
            <a:r>
              <a:rPr lang="en-US" b="1">
                <a:solidFill>
                  <a:srgbClr val="FF0000"/>
                </a:solidFill>
                <a:latin typeface="Century Gothic" pitchFamily="34" charset="0"/>
              </a:rPr>
              <a:t>Thus, split the node</a:t>
            </a:r>
          </a:p>
        </p:txBody>
      </p:sp>
      <p:sp>
        <p:nvSpPr>
          <p:cNvPr id="37918" name="Oval 36"/>
          <p:cNvSpPr>
            <a:spLocks noChangeArrowheads="1"/>
          </p:cNvSpPr>
          <p:nvPr/>
        </p:nvSpPr>
        <p:spPr bwMode="auto">
          <a:xfrm>
            <a:off x="7146926" y="2535239"/>
            <a:ext cx="1152525" cy="720725"/>
          </a:xfrm>
          <a:prstGeom prst="ellipse">
            <a:avLst/>
          </a:prstGeom>
          <a:noFill/>
          <a:ln w="25400">
            <a:solidFill>
              <a:srgbClr val="3333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Text Box 37"/>
          <p:cNvSpPr txBox="1">
            <a:spLocks noChangeArrowheads="1"/>
          </p:cNvSpPr>
          <p:nvPr/>
        </p:nvSpPr>
        <p:spPr bwMode="auto">
          <a:xfrm>
            <a:off x="7272339" y="3241675"/>
            <a:ext cx="9731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Cluster2</a:t>
            </a:r>
          </a:p>
        </p:txBody>
      </p:sp>
      <p:cxnSp>
        <p:nvCxnSpPr>
          <p:cNvPr id="37920" name="AutoShape 38"/>
          <p:cNvCxnSpPr>
            <a:cxnSpLocks noChangeShapeType="1"/>
            <a:stCxn id="37918" idx="0"/>
            <a:endCxn id="37911" idx="2"/>
          </p:cNvCxnSpPr>
          <p:nvPr/>
        </p:nvCxnSpPr>
        <p:spPr bwMode="auto">
          <a:xfrm flipH="1" flipV="1">
            <a:off x="7285038" y="2055814"/>
            <a:ext cx="438150" cy="466725"/>
          </a:xfrm>
          <a:prstGeom prst="straightConnector1">
            <a:avLst/>
          </a:prstGeom>
          <a:noFill/>
          <a:ln w="19050">
            <a:solidFill>
              <a:srgbClr val="333399"/>
            </a:solidFill>
            <a:round/>
            <a:headEnd/>
            <a:tailEnd/>
          </a:ln>
        </p:spPr>
      </p:cxnSp>
      <p:sp>
        <p:nvSpPr>
          <p:cNvPr id="67623" name="Oval 39"/>
          <p:cNvSpPr>
            <a:spLocks noChangeArrowheads="1"/>
          </p:cNvSpPr>
          <p:nvPr/>
        </p:nvSpPr>
        <p:spPr bwMode="auto">
          <a:xfrm>
            <a:off x="6170614" y="2722564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273981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7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7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7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7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7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7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62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>
          <a:xfrm>
            <a:off x="1881188" y="152401"/>
            <a:ext cx="8229600" cy="5000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900" b="1"/>
              <a:t>BIRCH: The Idea by example</a:t>
            </a:r>
          </a:p>
        </p:txBody>
      </p:sp>
      <p:sp>
        <p:nvSpPr>
          <p:cNvPr id="38914" name="Text Box 3"/>
          <p:cNvSpPr txBox="1">
            <a:spLocks noChangeArrowheads="1"/>
          </p:cNvSpPr>
          <p:nvPr/>
        </p:nvSpPr>
        <p:spPr bwMode="auto">
          <a:xfrm>
            <a:off x="1617664" y="1001713"/>
            <a:ext cx="16398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Data Objects</a:t>
            </a:r>
          </a:p>
        </p:txBody>
      </p:sp>
      <p:sp>
        <p:nvSpPr>
          <p:cNvPr id="38915" name="Oval 4"/>
          <p:cNvSpPr>
            <a:spLocks noChangeArrowheads="1"/>
          </p:cNvSpPr>
          <p:nvPr/>
        </p:nvSpPr>
        <p:spPr bwMode="auto">
          <a:xfrm>
            <a:off x="3851276" y="4357689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38916" name="Text Box 5"/>
          <p:cNvSpPr txBox="1">
            <a:spLocks noChangeArrowheads="1"/>
          </p:cNvSpPr>
          <p:nvPr/>
        </p:nvSpPr>
        <p:spPr bwMode="auto">
          <a:xfrm>
            <a:off x="5000626" y="981076"/>
            <a:ext cx="3749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Clustering Process  (build a tree)</a:t>
            </a:r>
          </a:p>
        </p:txBody>
      </p:sp>
      <p:sp>
        <p:nvSpPr>
          <p:cNvPr id="38917" name="Line 6"/>
          <p:cNvSpPr>
            <a:spLocks noChangeShapeType="1"/>
          </p:cNvSpPr>
          <p:nvPr/>
        </p:nvSpPr>
        <p:spPr bwMode="auto">
          <a:xfrm>
            <a:off x="3216275" y="836614"/>
            <a:ext cx="0" cy="6021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18" name="Oval 8"/>
          <p:cNvSpPr>
            <a:spLocks noChangeArrowheads="1"/>
          </p:cNvSpPr>
          <p:nvPr/>
        </p:nvSpPr>
        <p:spPr bwMode="auto">
          <a:xfrm>
            <a:off x="3733801" y="4143376"/>
            <a:ext cx="576263" cy="720725"/>
          </a:xfrm>
          <a:prstGeom prst="ellipse">
            <a:avLst/>
          </a:prstGeom>
          <a:noFill/>
          <a:ln w="25400">
            <a:solidFill>
              <a:srgbClr val="3333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8919" name="AutoShape 9"/>
          <p:cNvCxnSpPr>
            <a:cxnSpLocks noChangeShapeType="1"/>
            <a:stCxn id="38943" idx="2"/>
            <a:endCxn id="38918" idx="0"/>
          </p:cNvCxnSpPr>
          <p:nvPr/>
        </p:nvCxnSpPr>
        <p:spPr bwMode="auto">
          <a:xfrm flipH="1">
            <a:off x="4022726" y="3232151"/>
            <a:ext cx="123825" cy="898525"/>
          </a:xfrm>
          <a:prstGeom prst="straightConnector1">
            <a:avLst/>
          </a:prstGeom>
          <a:noFill/>
          <a:ln w="19050">
            <a:solidFill>
              <a:srgbClr val="000080"/>
            </a:solidFill>
            <a:round/>
            <a:headEnd/>
            <a:tailEnd/>
          </a:ln>
        </p:spPr>
      </p:cxnSp>
      <p:sp>
        <p:nvSpPr>
          <p:cNvPr id="38920" name="Text Box 10"/>
          <p:cNvSpPr txBox="1">
            <a:spLocks noChangeArrowheads="1"/>
          </p:cNvSpPr>
          <p:nvPr/>
        </p:nvSpPr>
        <p:spPr bwMode="auto">
          <a:xfrm>
            <a:off x="3517900" y="4892675"/>
            <a:ext cx="9731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Cluster1</a:t>
            </a:r>
          </a:p>
        </p:txBody>
      </p:sp>
      <p:sp>
        <p:nvSpPr>
          <p:cNvPr id="38921" name="Rectangle 11"/>
          <p:cNvSpPr>
            <a:spLocks noChangeArrowheads="1"/>
          </p:cNvSpPr>
          <p:nvPr/>
        </p:nvSpPr>
        <p:spPr bwMode="auto">
          <a:xfrm>
            <a:off x="1776413" y="3168651"/>
            <a:ext cx="12239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2" name="Oval 12"/>
          <p:cNvSpPr>
            <a:spLocks noChangeArrowheads="1"/>
          </p:cNvSpPr>
          <p:nvPr/>
        </p:nvSpPr>
        <p:spPr bwMode="auto">
          <a:xfrm>
            <a:off x="2208214" y="1584326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38923" name="Oval 13"/>
          <p:cNvSpPr>
            <a:spLocks noChangeArrowheads="1"/>
          </p:cNvSpPr>
          <p:nvPr/>
        </p:nvSpPr>
        <p:spPr bwMode="auto">
          <a:xfrm>
            <a:off x="2208214" y="1973264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38924" name="Oval 14"/>
          <p:cNvSpPr>
            <a:spLocks noChangeArrowheads="1"/>
          </p:cNvSpPr>
          <p:nvPr/>
        </p:nvSpPr>
        <p:spPr bwMode="auto">
          <a:xfrm>
            <a:off x="2208214" y="2390776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38925" name="Oval 15"/>
          <p:cNvSpPr>
            <a:spLocks noChangeArrowheads="1"/>
          </p:cNvSpPr>
          <p:nvPr/>
        </p:nvSpPr>
        <p:spPr bwMode="auto">
          <a:xfrm>
            <a:off x="2222501" y="2794001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38926" name="Oval 16"/>
          <p:cNvSpPr>
            <a:spLocks noChangeArrowheads="1"/>
          </p:cNvSpPr>
          <p:nvPr/>
        </p:nvSpPr>
        <p:spPr bwMode="auto">
          <a:xfrm>
            <a:off x="2222501" y="3211514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38927" name="Oval 17"/>
          <p:cNvSpPr>
            <a:spLocks noChangeArrowheads="1"/>
          </p:cNvSpPr>
          <p:nvPr/>
        </p:nvSpPr>
        <p:spPr bwMode="auto">
          <a:xfrm>
            <a:off x="2222501" y="3614739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38928" name="Oval 20"/>
          <p:cNvSpPr>
            <a:spLocks noChangeArrowheads="1"/>
          </p:cNvSpPr>
          <p:nvPr/>
        </p:nvSpPr>
        <p:spPr bwMode="auto">
          <a:xfrm>
            <a:off x="9078914" y="4359276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38929" name="Text Box 21"/>
          <p:cNvSpPr txBox="1">
            <a:spLocks noChangeArrowheads="1"/>
          </p:cNvSpPr>
          <p:nvPr/>
        </p:nvSpPr>
        <p:spPr bwMode="auto">
          <a:xfrm>
            <a:off x="9534525" y="3163888"/>
            <a:ext cx="1169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Leaf node</a:t>
            </a:r>
          </a:p>
        </p:txBody>
      </p:sp>
      <p:sp>
        <p:nvSpPr>
          <p:cNvPr id="38930" name="Oval 22"/>
          <p:cNvSpPr>
            <a:spLocks noChangeArrowheads="1"/>
          </p:cNvSpPr>
          <p:nvPr/>
        </p:nvSpPr>
        <p:spPr bwMode="auto">
          <a:xfrm>
            <a:off x="5160964" y="4373564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38931" name="Oval 23"/>
          <p:cNvSpPr>
            <a:spLocks noChangeArrowheads="1"/>
          </p:cNvSpPr>
          <p:nvPr/>
        </p:nvSpPr>
        <p:spPr bwMode="auto">
          <a:xfrm>
            <a:off x="5073651" y="4159251"/>
            <a:ext cx="576263" cy="720725"/>
          </a:xfrm>
          <a:prstGeom prst="ellipse">
            <a:avLst/>
          </a:prstGeom>
          <a:noFill/>
          <a:ln w="25400">
            <a:solidFill>
              <a:srgbClr val="3333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8932" name="AutoShape 29"/>
          <p:cNvCxnSpPr>
            <a:cxnSpLocks noChangeShapeType="1"/>
            <a:stCxn id="38931" idx="0"/>
            <a:endCxn id="38944" idx="2"/>
          </p:cNvCxnSpPr>
          <p:nvPr/>
        </p:nvCxnSpPr>
        <p:spPr bwMode="auto">
          <a:xfrm flipV="1">
            <a:off x="5362576" y="3232150"/>
            <a:ext cx="9525" cy="914400"/>
          </a:xfrm>
          <a:prstGeom prst="straightConnector1">
            <a:avLst/>
          </a:prstGeom>
          <a:noFill/>
          <a:ln w="19050">
            <a:solidFill>
              <a:srgbClr val="000080"/>
            </a:solidFill>
            <a:round/>
            <a:headEnd/>
            <a:tailEnd/>
          </a:ln>
        </p:spPr>
      </p:cxnSp>
      <p:sp>
        <p:nvSpPr>
          <p:cNvPr id="38933" name="Text Box 30"/>
          <p:cNvSpPr txBox="1">
            <a:spLocks noChangeArrowheads="1"/>
          </p:cNvSpPr>
          <p:nvPr/>
        </p:nvSpPr>
        <p:spPr bwMode="auto">
          <a:xfrm>
            <a:off x="4857750" y="4887913"/>
            <a:ext cx="9731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Cluster3</a:t>
            </a:r>
          </a:p>
        </p:txBody>
      </p:sp>
      <p:sp>
        <p:nvSpPr>
          <p:cNvPr id="38934" name="Oval 31"/>
          <p:cNvSpPr>
            <a:spLocks noChangeArrowheads="1"/>
          </p:cNvSpPr>
          <p:nvPr/>
        </p:nvSpPr>
        <p:spPr bwMode="auto">
          <a:xfrm>
            <a:off x="9683751" y="4346576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38935" name="Oval 33"/>
          <p:cNvSpPr>
            <a:spLocks noChangeArrowheads="1"/>
          </p:cNvSpPr>
          <p:nvPr/>
        </p:nvSpPr>
        <p:spPr bwMode="auto">
          <a:xfrm>
            <a:off x="8975726" y="4143376"/>
            <a:ext cx="1152525" cy="720725"/>
          </a:xfrm>
          <a:prstGeom prst="ellipse">
            <a:avLst/>
          </a:prstGeom>
          <a:noFill/>
          <a:ln w="25400">
            <a:solidFill>
              <a:srgbClr val="3333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36" name="Text Box 34"/>
          <p:cNvSpPr txBox="1">
            <a:spLocks noChangeArrowheads="1"/>
          </p:cNvSpPr>
          <p:nvPr/>
        </p:nvSpPr>
        <p:spPr bwMode="auto">
          <a:xfrm>
            <a:off x="9101139" y="4849813"/>
            <a:ext cx="9731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Cluster2</a:t>
            </a:r>
          </a:p>
        </p:txBody>
      </p:sp>
      <p:cxnSp>
        <p:nvCxnSpPr>
          <p:cNvPr id="38937" name="AutoShape 35"/>
          <p:cNvCxnSpPr>
            <a:cxnSpLocks noChangeShapeType="1"/>
            <a:stCxn id="38935" idx="0"/>
            <a:endCxn id="38948" idx="2"/>
          </p:cNvCxnSpPr>
          <p:nvPr/>
        </p:nvCxnSpPr>
        <p:spPr bwMode="auto">
          <a:xfrm flipH="1" flipV="1">
            <a:off x="9156700" y="3232151"/>
            <a:ext cx="395288" cy="898525"/>
          </a:xfrm>
          <a:prstGeom prst="straightConnector1">
            <a:avLst/>
          </a:prstGeom>
          <a:noFill/>
          <a:ln w="19050">
            <a:solidFill>
              <a:srgbClr val="333399"/>
            </a:solidFill>
            <a:round/>
            <a:headEnd/>
            <a:tailEnd/>
          </a:ln>
        </p:spPr>
      </p:cxnSp>
      <p:sp>
        <p:nvSpPr>
          <p:cNvPr id="38938" name="Oval 36"/>
          <p:cNvSpPr>
            <a:spLocks noChangeArrowheads="1"/>
          </p:cNvSpPr>
          <p:nvPr/>
        </p:nvSpPr>
        <p:spPr bwMode="auto">
          <a:xfrm>
            <a:off x="7681914" y="4330701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38939" name="Rectangle 37"/>
          <p:cNvSpPr>
            <a:spLocks noChangeArrowheads="1"/>
          </p:cNvSpPr>
          <p:nvPr/>
        </p:nvSpPr>
        <p:spPr bwMode="auto">
          <a:xfrm>
            <a:off x="5521326" y="1908176"/>
            <a:ext cx="1223963" cy="360363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38940" name="Rectangle 38"/>
          <p:cNvSpPr>
            <a:spLocks noChangeArrowheads="1"/>
          </p:cNvSpPr>
          <p:nvPr/>
        </p:nvSpPr>
        <p:spPr bwMode="auto">
          <a:xfrm>
            <a:off x="6743701" y="1908176"/>
            <a:ext cx="1223963" cy="360363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38941" name="Text Box 39"/>
          <p:cNvSpPr txBox="1">
            <a:spLocks noChangeArrowheads="1"/>
          </p:cNvSpPr>
          <p:nvPr/>
        </p:nvSpPr>
        <p:spPr bwMode="auto">
          <a:xfrm>
            <a:off x="5778500" y="1893888"/>
            <a:ext cx="85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entury Gothic" pitchFamily="34" charset="0"/>
              </a:rPr>
              <a:t>entry 1</a:t>
            </a:r>
          </a:p>
        </p:txBody>
      </p:sp>
      <p:sp>
        <p:nvSpPr>
          <p:cNvPr id="38942" name="Text Box 40"/>
          <p:cNvSpPr txBox="1">
            <a:spLocks noChangeArrowheads="1"/>
          </p:cNvSpPr>
          <p:nvPr/>
        </p:nvSpPr>
        <p:spPr bwMode="auto">
          <a:xfrm>
            <a:off x="6929438" y="1917700"/>
            <a:ext cx="85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entury Gothic" pitchFamily="34" charset="0"/>
              </a:rPr>
              <a:t>entry 2</a:t>
            </a:r>
          </a:p>
        </p:txBody>
      </p:sp>
      <p:sp>
        <p:nvSpPr>
          <p:cNvPr id="38943" name="Rectangle 41"/>
          <p:cNvSpPr>
            <a:spLocks noChangeArrowheads="1"/>
          </p:cNvSpPr>
          <p:nvPr/>
        </p:nvSpPr>
        <p:spPr bwMode="auto">
          <a:xfrm>
            <a:off x="3533776" y="2862263"/>
            <a:ext cx="1223963" cy="360362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38944" name="Rectangle 42"/>
          <p:cNvSpPr>
            <a:spLocks noChangeArrowheads="1"/>
          </p:cNvSpPr>
          <p:nvPr/>
        </p:nvSpPr>
        <p:spPr bwMode="auto">
          <a:xfrm>
            <a:off x="4759326" y="2862263"/>
            <a:ext cx="1223963" cy="360362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38945" name="Text Box 43"/>
          <p:cNvSpPr txBox="1">
            <a:spLocks noChangeArrowheads="1"/>
          </p:cNvSpPr>
          <p:nvPr/>
        </p:nvSpPr>
        <p:spPr bwMode="auto">
          <a:xfrm>
            <a:off x="3719513" y="2843213"/>
            <a:ext cx="1022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entury Gothic" pitchFamily="34" charset="0"/>
              </a:rPr>
              <a:t>entry 1.1</a:t>
            </a:r>
          </a:p>
        </p:txBody>
      </p:sp>
      <p:sp>
        <p:nvSpPr>
          <p:cNvPr id="38946" name="Text Box 44"/>
          <p:cNvSpPr txBox="1">
            <a:spLocks noChangeArrowheads="1"/>
          </p:cNvSpPr>
          <p:nvPr/>
        </p:nvSpPr>
        <p:spPr bwMode="auto">
          <a:xfrm>
            <a:off x="4902200" y="2847975"/>
            <a:ext cx="1022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entury Gothic" pitchFamily="34" charset="0"/>
              </a:rPr>
              <a:t>entry 1.2</a:t>
            </a:r>
          </a:p>
        </p:txBody>
      </p:sp>
      <p:sp>
        <p:nvSpPr>
          <p:cNvPr id="38947" name="Rectangle 45"/>
          <p:cNvSpPr>
            <a:spLocks noChangeArrowheads="1"/>
          </p:cNvSpPr>
          <p:nvPr/>
        </p:nvSpPr>
        <p:spPr bwMode="auto">
          <a:xfrm>
            <a:off x="7318376" y="2862263"/>
            <a:ext cx="1223963" cy="360362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38948" name="Rectangle 46"/>
          <p:cNvSpPr>
            <a:spLocks noChangeArrowheads="1"/>
          </p:cNvSpPr>
          <p:nvPr/>
        </p:nvSpPr>
        <p:spPr bwMode="auto">
          <a:xfrm>
            <a:off x="8543926" y="2862263"/>
            <a:ext cx="1223963" cy="360362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38949" name="Text Box 47"/>
          <p:cNvSpPr txBox="1">
            <a:spLocks noChangeArrowheads="1"/>
          </p:cNvSpPr>
          <p:nvPr/>
        </p:nvSpPr>
        <p:spPr bwMode="auto">
          <a:xfrm>
            <a:off x="7504113" y="2843213"/>
            <a:ext cx="1022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entury Gothic" pitchFamily="34" charset="0"/>
              </a:rPr>
              <a:t>entry 2.1</a:t>
            </a:r>
          </a:p>
        </p:txBody>
      </p:sp>
      <p:sp>
        <p:nvSpPr>
          <p:cNvPr id="38950" name="Text Box 48"/>
          <p:cNvSpPr txBox="1">
            <a:spLocks noChangeArrowheads="1"/>
          </p:cNvSpPr>
          <p:nvPr/>
        </p:nvSpPr>
        <p:spPr bwMode="auto">
          <a:xfrm>
            <a:off x="8686800" y="2847975"/>
            <a:ext cx="1022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entury Gothic" pitchFamily="34" charset="0"/>
              </a:rPr>
              <a:t>entry 2.2</a:t>
            </a:r>
          </a:p>
        </p:txBody>
      </p:sp>
      <p:sp>
        <p:nvSpPr>
          <p:cNvPr id="38951" name="Text Box 49"/>
          <p:cNvSpPr txBox="1">
            <a:spLocks noChangeArrowheads="1"/>
          </p:cNvSpPr>
          <p:nvPr/>
        </p:nvSpPr>
        <p:spPr bwMode="auto">
          <a:xfrm>
            <a:off x="5762625" y="3163888"/>
            <a:ext cx="1169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Leaf node</a:t>
            </a:r>
          </a:p>
        </p:txBody>
      </p:sp>
      <p:sp>
        <p:nvSpPr>
          <p:cNvPr id="38952" name="Text Box 50"/>
          <p:cNvSpPr txBox="1">
            <a:spLocks noChangeArrowheads="1"/>
          </p:cNvSpPr>
          <p:nvPr/>
        </p:nvSpPr>
        <p:spPr bwMode="auto">
          <a:xfrm>
            <a:off x="7794625" y="1570038"/>
            <a:ext cx="16589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Non-Leaf node</a:t>
            </a:r>
          </a:p>
        </p:txBody>
      </p:sp>
      <p:sp>
        <p:nvSpPr>
          <p:cNvPr id="38953" name="Oval 51"/>
          <p:cNvSpPr>
            <a:spLocks noChangeArrowheads="1"/>
          </p:cNvSpPr>
          <p:nvPr/>
        </p:nvSpPr>
        <p:spPr bwMode="auto">
          <a:xfrm>
            <a:off x="7586663" y="4149726"/>
            <a:ext cx="576262" cy="720725"/>
          </a:xfrm>
          <a:prstGeom prst="ellipse">
            <a:avLst/>
          </a:prstGeom>
          <a:noFill/>
          <a:ln w="25400">
            <a:solidFill>
              <a:srgbClr val="3333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54" name="Text Box 52"/>
          <p:cNvSpPr txBox="1">
            <a:spLocks noChangeArrowheads="1"/>
          </p:cNvSpPr>
          <p:nvPr/>
        </p:nvSpPr>
        <p:spPr bwMode="auto">
          <a:xfrm>
            <a:off x="7370764" y="4878388"/>
            <a:ext cx="9731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Cluster4</a:t>
            </a:r>
          </a:p>
        </p:txBody>
      </p:sp>
      <p:sp>
        <p:nvSpPr>
          <p:cNvPr id="38955" name="Line 53"/>
          <p:cNvSpPr>
            <a:spLocks noChangeShapeType="1"/>
          </p:cNvSpPr>
          <p:nvPr/>
        </p:nvSpPr>
        <p:spPr bwMode="auto">
          <a:xfrm flipV="1">
            <a:off x="4727576" y="2276476"/>
            <a:ext cx="2016125" cy="5762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56" name="Line 54"/>
          <p:cNvSpPr>
            <a:spLocks noChangeShapeType="1"/>
          </p:cNvSpPr>
          <p:nvPr/>
        </p:nvSpPr>
        <p:spPr bwMode="auto">
          <a:xfrm flipH="1" flipV="1">
            <a:off x="6672263" y="2276476"/>
            <a:ext cx="1871662" cy="5762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38957" name="AutoShape 55"/>
          <p:cNvCxnSpPr>
            <a:cxnSpLocks noChangeShapeType="1"/>
            <a:stCxn id="38953" idx="0"/>
            <a:endCxn id="38947" idx="2"/>
          </p:cNvCxnSpPr>
          <p:nvPr/>
        </p:nvCxnSpPr>
        <p:spPr bwMode="auto">
          <a:xfrm flipV="1">
            <a:off x="7875588" y="3232151"/>
            <a:ext cx="55562" cy="904875"/>
          </a:xfrm>
          <a:prstGeom prst="straightConnector1">
            <a:avLst/>
          </a:prstGeom>
          <a:noFill/>
          <a:ln w="19050">
            <a:solidFill>
              <a:srgbClr val="333399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64098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>
          <a:xfrm>
            <a:off x="1881188" y="152401"/>
            <a:ext cx="8229600" cy="5000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900" b="1"/>
              <a:t>BIRCH: The Idea by example</a:t>
            </a:r>
          </a:p>
        </p:txBody>
      </p:sp>
      <p:sp>
        <p:nvSpPr>
          <p:cNvPr id="39938" name="Text Box 3"/>
          <p:cNvSpPr txBox="1">
            <a:spLocks noChangeArrowheads="1"/>
          </p:cNvSpPr>
          <p:nvPr/>
        </p:nvSpPr>
        <p:spPr bwMode="auto">
          <a:xfrm>
            <a:off x="1617664" y="1001713"/>
            <a:ext cx="16398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Data Objects</a:t>
            </a:r>
          </a:p>
        </p:txBody>
      </p:sp>
      <p:sp>
        <p:nvSpPr>
          <p:cNvPr id="39939" name="Oval 4"/>
          <p:cNvSpPr>
            <a:spLocks noChangeArrowheads="1"/>
          </p:cNvSpPr>
          <p:nvPr/>
        </p:nvSpPr>
        <p:spPr bwMode="auto">
          <a:xfrm>
            <a:off x="3851276" y="4357689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39940" name="Text Box 5"/>
          <p:cNvSpPr txBox="1">
            <a:spLocks noChangeArrowheads="1"/>
          </p:cNvSpPr>
          <p:nvPr/>
        </p:nvSpPr>
        <p:spPr bwMode="auto">
          <a:xfrm>
            <a:off x="5000626" y="981076"/>
            <a:ext cx="3749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Clustering Process  (build a tree)</a:t>
            </a:r>
          </a:p>
        </p:txBody>
      </p:sp>
      <p:sp>
        <p:nvSpPr>
          <p:cNvPr id="39941" name="Line 6"/>
          <p:cNvSpPr>
            <a:spLocks noChangeShapeType="1"/>
          </p:cNvSpPr>
          <p:nvPr/>
        </p:nvSpPr>
        <p:spPr bwMode="auto">
          <a:xfrm>
            <a:off x="3216275" y="836614"/>
            <a:ext cx="0" cy="6021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42" name="Oval 7"/>
          <p:cNvSpPr>
            <a:spLocks noChangeArrowheads="1"/>
          </p:cNvSpPr>
          <p:nvPr/>
        </p:nvSpPr>
        <p:spPr bwMode="auto">
          <a:xfrm>
            <a:off x="3733801" y="4143376"/>
            <a:ext cx="576263" cy="720725"/>
          </a:xfrm>
          <a:prstGeom prst="ellipse">
            <a:avLst/>
          </a:prstGeom>
          <a:noFill/>
          <a:ln w="25400">
            <a:solidFill>
              <a:srgbClr val="3333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9943" name="AutoShape 8"/>
          <p:cNvCxnSpPr>
            <a:cxnSpLocks noChangeShapeType="1"/>
            <a:stCxn id="39967" idx="2"/>
            <a:endCxn id="39942" idx="0"/>
          </p:cNvCxnSpPr>
          <p:nvPr/>
        </p:nvCxnSpPr>
        <p:spPr bwMode="auto">
          <a:xfrm flipH="1">
            <a:off x="4022726" y="3232151"/>
            <a:ext cx="123825" cy="898525"/>
          </a:xfrm>
          <a:prstGeom prst="straightConnector1">
            <a:avLst/>
          </a:prstGeom>
          <a:noFill/>
          <a:ln w="19050">
            <a:solidFill>
              <a:srgbClr val="000080"/>
            </a:solidFill>
            <a:round/>
            <a:headEnd/>
            <a:tailEnd/>
          </a:ln>
        </p:spPr>
      </p:cxnSp>
      <p:sp>
        <p:nvSpPr>
          <p:cNvPr id="39944" name="Text Box 9"/>
          <p:cNvSpPr txBox="1">
            <a:spLocks noChangeArrowheads="1"/>
          </p:cNvSpPr>
          <p:nvPr/>
        </p:nvSpPr>
        <p:spPr bwMode="auto">
          <a:xfrm>
            <a:off x="3517900" y="4892675"/>
            <a:ext cx="9731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Cluster1</a:t>
            </a:r>
          </a:p>
        </p:txBody>
      </p:sp>
      <p:sp>
        <p:nvSpPr>
          <p:cNvPr id="39945" name="Rectangle 10"/>
          <p:cNvSpPr>
            <a:spLocks noChangeArrowheads="1"/>
          </p:cNvSpPr>
          <p:nvPr/>
        </p:nvSpPr>
        <p:spPr bwMode="auto">
          <a:xfrm>
            <a:off x="1776413" y="3559176"/>
            <a:ext cx="12239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6" name="Oval 11"/>
          <p:cNvSpPr>
            <a:spLocks noChangeArrowheads="1"/>
          </p:cNvSpPr>
          <p:nvPr/>
        </p:nvSpPr>
        <p:spPr bwMode="auto">
          <a:xfrm>
            <a:off x="2208214" y="1584326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39947" name="Oval 12"/>
          <p:cNvSpPr>
            <a:spLocks noChangeArrowheads="1"/>
          </p:cNvSpPr>
          <p:nvPr/>
        </p:nvSpPr>
        <p:spPr bwMode="auto">
          <a:xfrm>
            <a:off x="2208214" y="1973264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39948" name="Oval 13"/>
          <p:cNvSpPr>
            <a:spLocks noChangeArrowheads="1"/>
          </p:cNvSpPr>
          <p:nvPr/>
        </p:nvSpPr>
        <p:spPr bwMode="auto">
          <a:xfrm>
            <a:off x="2208214" y="2390776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39949" name="Oval 14"/>
          <p:cNvSpPr>
            <a:spLocks noChangeArrowheads="1"/>
          </p:cNvSpPr>
          <p:nvPr/>
        </p:nvSpPr>
        <p:spPr bwMode="auto">
          <a:xfrm>
            <a:off x="2222501" y="2794001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39950" name="Oval 15"/>
          <p:cNvSpPr>
            <a:spLocks noChangeArrowheads="1"/>
          </p:cNvSpPr>
          <p:nvPr/>
        </p:nvSpPr>
        <p:spPr bwMode="auto">
          <a:xfrm>
            <a:off x="2222501" y="3211514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39951" name="Oval 16"/>
          <p:cNvSpPr>
            <a:spLocks noChangeArrowheads="1"/>
          </p:cNvSpPr>
          <p:nvPr/>
        </p:nvSpPr>
        <p:spPr bwMode="auto">
          <a:xfrm>
            <a:off x="2222501" y="3614739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39952" name="Oval 19"/>
          <p:cNvSpPr>
            <a:spLocks noChangeArrowheads="1"/>
          </p:cNvSpPr>
          <p:nvPr/>
        </p:nvSpPr>
        <p:spPr bwMode="auto">
          <a:xfrm>
            <a:off x="9078914" y="4359276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39953" name="Text Box 20"/>
          <p:cNvSpPr txBox="1">
            <a:spLocks noChangeArrowheads="1"/>
          </p:cNvSpPr>
          <p:nvPr/>
        </p:nvSpPr>
        <p:spPr bwMode="auto">
          <a:xfrm>
            <a:off x="9534525" y="3163888"/>
            <a:ext cx="1169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Leaf node</a:t>
            </a:r>
          </a:p>
        </p:txBody>
      </p:sp>
      <p:sp>
        <p:nvSpPr>
          <p:cNvPr id="39954" name="Oval 21"/>
          <p:cNvSpPr>
            <a:spLocks noChangeArrowheads="1"/>
          </p:cNvSpPr>
          <p:nvPr/>
        </p:nvSpPr>
        <p:spPr bwMode="auto">
          <a:xfrm>
            <a:off x="5160964" y="4373564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69654" name="Oval 22"/>
          <p:cNvSpPr>
            <a:spLocks noChangeArrowheads="1"/>
          </p:cNvSpPr>
          <p:nvPr/>
        </p:nvSpPr>
        <p:spPr bwMode="auto">
          <a:xfrm>
            <a:off x="5073651" y="4159251"/>
            <a:ext cx="576263" cy="720725"/>
          </a:xfrm>
          <a:prstGeom prst="ellipse">
            <a:avLst/>
          </a:prstGeom>
          <a:noFill/>
          <a:ln w="25400">
            <a:solidFill>
              <a:srgbClr val="3333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9655" name="AutoShape 23"/>
          <p:cNvCxnSpPr>
            <a:cxnSpLocks noChangeShapeType="1"/>
            <a:stCxn id="69654" idx="0"/>
            <a:endCxn id="39968" idx="2"/>
          </p:cNvCxnSpPr>
          <p:nvPr/>
        </p:nvCxnSpPr>
        <p:spPr bwMode="auto">
          <a:xfrm flipV="1">
            <a:off x="5362576" y="3232150"/>
            <a:ext cx="9525" cy="914400"/>
          </a:xfrm>
          <a:prstGeom prst="straightConnector1">
            <a:avLst/>
          </a:prstGeom>
          <a:noFill/>
          <a:ln w="19050">
            <a:solidFill>
              <a:srgbClr val="000080"/>
            </a:solidFill>
            <a:round/>
            <a:headEnd/>
            <a:tailEnd/>
          </a:ln>
        </p:spPr>
      </p:cxnSp>
      <p:sp>
        <p:nvSpPr>
          <p:cNvPr id="69656" name="Text Box 24"/>
          <p:cNvSpPr txBox="1">
            <a:spLocks noChangeArrowheads="1"/>
          </p:cNvSpPr>
          <p:nvPr/>
        </p:nvSpPr>
        <p:spPr bwMode="auto">
          <a:xfrm>
            <a:off x="4857750" y="4887913"/>
            <a:ext cx="9731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Cluster3</a:t>
            </a:r>
          </a:p>
        </p:txBody>
      </p:sp>
      <p:sp>
        <p:nvSpPr>
          <p:cNvPr id="39958" name="Oval 25"/>
          <p:cNvSpPr>
            <a:spLocks noChangeArrowheads="1"/>
          </p:cNvSpPr>
          <p:nvPr/>
        </p:nvSpPr>
        <p:spPr bwMode="auto">
          <a:xfrm>
            <a:off x="9683751" y="4346576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39959" name="Oval 26"/>
          <p:cNvSpPr>
            <a:spLocks noChangeArrowheads="1"/>
          </p:cNvSpPr>
          <p:nvPr/>
        </p:nvSpPr>
        <p:spPr bwMode="auto">
          <a:xfrm>
            <a:off x="8975726" y="4143376"/>
            <a:ext cx="1152525" cy="720725"/>
          </a:xfrm>
          <a:prstGeom prst="ellipse">
            <a:avLst/>
          </a:prstGeom>
          <a:noFill/>
          <a:ln w="25400">
            <a:solidFill>
              <a:srgbClr val="3333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0" name="Text Box 27"/>
          <p:cNvSpPr txBox="1">
            <a:spLocks noChangeArrowheads="1"/>
          </p:cNvSpPr>
          <p:nvPr/>
        </p:nvSpPr>
        <p:spPr bwMode="auto">
          <a:xfrm>
            <a:off x="9101139" y="4849813"/>
            <a:ext cx="9731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Cluster2</a:t>
            </a:r>
          </a:p>
        </p:txBody>
      </p:sp>
      <p:cxnSp>
        <p:nvCxnSpPr>
          <p:cNvPr id="39961" name="AutoShape 28"/>
          <p:cNvCxnSpPr>
            <a:cxnSpLocks noChangeShapeType="1"/>
            <a:stCxn id="39959" idx="0"/>
            <a:endCxn id="39972" idx="2"/>
          </p:cNvCxnSpPr>
          <p:nvPr/>
        </p:nvCxnSpPr>
        <p:spPr bwMode="auto">
          <a:xfrm flipH="1" flipV="1">
            <a:off x="9156700" y="3232151"/>
            <a:ext cx="395288" cy="898525"/>
          </a:xfrm>
          <a:prstGeom prst="straightConnector1">
            <a:avLst/>
          </a:prstGeom>
          <a:noFill/>
          <a:ln w="19050">
            <a:solidFill>
              <a:srgbClr val="333399"/>
            </a:solidFill>
            <a:round/>
            <a:headEnd/>
            <a:tailEnd/>
          </a:ln>
        </p:spPr>
      </p:cxnSp>
      <p:sp>
        <p:nvSpPr>
          <p:cNvPr id="39962" name="Oval 29"/>
          <p:cNvSpPr>
            <a:spLocks noChangeArrowheads="1"/>
          </p:cNvSpPr>
          <p:nvPr/>
        </p:nvSpPr>
        <p:spPr bwMode="auto">
          <a:xfrm>
            <a:off x="7681914" y="4330701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39963" name="Rectangle 30"/>
          <p:cNvSpPr>
            <a:spLocks noChangeArrowheads="1"/>
          </p:cNvSpPr>
          <p:nvPr/>
        </p:nvSpPr>
        <p:spPr bwMode="auto">
          <a:xfrm>
            <a:off x="5521326" y="1908176"/>
            <a:ext cx="1223963" cy="360363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39964" name="Rectangle 31"/>
          <p:cNvSpPr>
            <a:spLocks noChangeArrowheads="1"/>
          </p:cNvSpPr>
          <p:nvPr/>
        </p:nvSpPr>
        <p:spPr bwMode="auto">
          <a:xfrm>
            <a:off x="6743701" y="1908176"/>
            <a:ext cx="1223963" cy="360363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39965" name="Text Box 32"/>
          <p:cNvSpPr txBox="1">
            <a:spLocks noChangeArrowheads="1"/>
          </p:cNvSpPr>
          <p:nvPr/>
        </p:nvSpPr>
        <p:spPr bwMode="auto">
          <a:xfrm>
            <a:off x="5778500" y="1893888"/>
            <a:ext cx="85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entury Gothic" pitchFamily="34" charset="0"/>
              </a:rPr>
              <a:t>entry 1</a:t>
            </a:r>
          </a:p>
        </p:txBody>
      </p:sp>
      <p:sp>
        <p:nvSpPr>
          <p:cNvPr id="39966" name="Text Box 33"/>
          <p:cNvSpPr txBox="1">
            <a:spLocks noChangeArrowheads="1"/>
          </p:cNvSpPr>
          <p:nvPr/>
        </p:nvSpPr>
        <p:spPr bwMode="auto">
          <a:xfrm>
            <a:off x="6929438" y="1917700"/>
            <a:ext cx="85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entury Gothic" pitchFamily="34" charset="0"/>
              </a:rPr>
              <a:t>entry 2</a:t>
            </a:r>
          </a:p>
        </p:txBody>
      </p:sp>
      <p:sp>
        <p:nvSpPr>
          <p:cNvPr id="39967" name="Rectangle 34"/>
          <p:cNvSpPr>
            <a:spLocks noChangeArrowheads="1"/>
          </p:cNvSpPr>
          <p:nvPr/>
        </p:nvSpPr>
        <p:spPr bwMode="auto">
          <a:xfrm>
            <a:off x="3533776" y="2862263"/>
            <a:ext cx="1223963" cy="360362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39968" name="Rectangle 35"/>
          <p:cNvSpPr>
            <a:spLocks noChangeArrowheads="1"/>
          </p:cNvSpPr>
          <p:nvPr/>
        </p:nvSpPr>
        <p:spPr bwMode="auto">
          <a:xfrm>
            <a:off x="4759326" y="2862263"/>
            <a:ext cx="1223963" cy="360362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39969" name="Text Box 36"/>
          <p:cNvSpPr txBox="1">
            <a:spLocks noChangeArrowheads="1"/>
          </p:cNvSpPr>
          <p:nvPr/>
        </p:nvSpPr>
        <p:spPr bwMode="auto">
          <a:xfrm>
            <a:off x="3719513" y="2843213"/>
            <a:ext cx="1022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entury Gothic" pitchFamily="34" charset="0"/>
              </a:rPr>
              <a:t>entry 1.1</a:t>
            </a:r>
          </a:p>
        </p:txBody>
      </p:sp>
      <p:sp>
        <p:nvSpPr>
          <p:cNvPr id="39970" name="Text Box 37"/>
          <p:cNvSpPr txBox="1">
            <a:spLocks noChangeArrowheads="1"/>
          </p:cNvSpPr>
          <p:nvPr/>
        </p:nvSpPr>
        <p:spPr bwMode="auto">
          <a:xfrm>
            <a:off x="4902200" y="2847975"/>
            <a:ext cx="1022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entury Gothic" pitchFamily="34" charset="0"/>
              </a:rPr>
              <a:t>entry 1.2</a:t>
            </a:r>
          </a:p>
        </p:txBody>
      </p:sp>
      <p:sp>
        <p:nvSpPr>
          <p:cNvPr id="39971" name="Rectangle 38"/>
          <p:cNvSpPr>
            <a:spLocks noChangeArrowheads="1"/>
          </p:cNvSpPr>
          <p:nvPr/>
        </p:nvSpPr>
        <p:spPr bwMode="auto">
          <a:xfrm>
            <a:off x="7318376" y="2862263"/>
            <a:ext cx="1223963" cy="360362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39972" name="Rectangle 39"/>
          <p:cNvSpPr>
            <a:spLocks noChangeArrowheads="1"/>
          </p:cNvSpPr>
          <p:nvPr/>
        </p:nvSpPr>
        <p:spPr bwMode="auto">
          <a:xfrm>
            <a:off x="8543926" y="2862263"/>
            <a:ext cx="1223963" cy="360362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</p:txBody>
      </p:sp>
      <p:sp>
        <p:nvSpPr>
          <p:cNvPr id="39973" name="Text Box 40"/>
          <p:cNvSpPr txBox="1">
            <a:spLocks noChangeArrowheads="1"/>
          </p:cNvSpPr>
          <p:nvPr/>
        </p:nvSpPr>
        <p:spPr bwMode="auto">
          <a:xfrm>
            <a:off x="7504113" y="2843213"/>
            <a:ext cx="1022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entury Gothic" pitchFamily="34" charset="0"/>
              </a:rPr>
              <a:t>entry 2.1</a:t>
            </a:r>
          </a:p>
        </p:txBody>
      </p:sp>
      <p:sp>
        <p:nvSpPr>
          <p:cNvPr id="39974" name="Text Box 41"/>
          <p:cNvSpPr txBox="1">
            <a:spLocks noChangeArrowheads="1"/>
          </p:cNvSpPr>
          <p:nvPr/>
        </p:nvSpPr>
        <p:spPr bwMode="auto">
          <a:xfrm>
            <a:off x="8686800" y="2847975"/>
            <a:ext cx="1022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entury Gothic" pitchFamily="34" charset="0"/>
              </a:rPr>
              <a:t>entry 2.2</a:t>
            </a:r>
          </a:p>
        </p:txBody>
      </p:sp>
      <p:sp>
        <p:nvSpPr>
          <p:cNvPr id="39975" name="Text Box 42"/>
          <p:cNvSpPr txBox="1">
            <a:spLocks noChangeArrowheads="1"/>
          </p:cNvSpPr>
          <p:nvPr/>
        </p:nvSpPr>
        <p:spPr bwMode="auto">
          <a:xfrm>
            <a:off x="5762625" y="3163888"/>
            <a:ext cx="1169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Leaf node</a:t>
            </a:r>
          </a:p>
        </p:txBody>
      </p:sp>
      <p:sp>
        <p:nvSpPr>
          <p:cNvPr id="39976" name="Text Box 43"/>
          <p:cNvSpPr txBox="1">
            <a:spLocks noChangeArrowheads="1"/>
          </p:cNvSpPr>
          <p:nvPr/>
        </p:nvSpPr>
        <p:spPr bwMode="auto">
          <a:xfrm>
            <a:off x="7794625" y="1570038"/>
            <a:ext cx="16589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Non-Leaf node</a:t>
            </a:r>
          </a:p>
        </p:txBody>
      </p:sp>
      <p:sp>
        <p:nvSpPr>
          <p:cNvPr id="39977" name="Oval 44"/>
          <p:cNvSpPr>
            <a:spLocks noChangeArrowheads="1"/>
          </p:cNvSpPr>
          <p:nvPr/>
        </p:nvSpPr>
        <p:spPr bwMode="auto">
          <a:xfrm>
            <a:off x="7586663" y="4149726"/>
            <a:ext cx="576262" cy="720725"/>
          </a:xfrm>
          <a:prstGeom prst="ellipse">
            <a:avLst/>
          </a:prstGeom>
          <a:noFill/>
          <a:ln w="25400">
            <a:solidFill>
              <a:srgbClr val="3333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8" name="Text Box 45"/>
          <p:cNvSpPr txBox="1">
            <a:spLocks noChangeArrowheads="1"/>
          </p:cNvSpPr>
          <p:nvPr/>
        </p:nvSpPr>
        <p:spPr bwMode="auto">
          <a:xfrm>
            <a:off x="7370764" y="4878388"/>
            <a:ext cx="9731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Cluster4</a:t>
            </a:r>
          </a:p>
        </p:txBody>
      </p:sp>
      <p:sp>
        <p:nvSpPr>
          <p:cNvPr id="39979" name="Line 46"/>
          <p:cNvSpPr>
            <a:spLocks noChangeShapeType="1"/>
          </p:cNvSpPr>
          <p:nvPr/>
        </p:nvSpPr>
        <p:spPr bwMode="auto">
          <a:xfrm flipV="1">
            <a:off x="4727576" y="2276476"/>
            <a:ext cx="2016125" cy="5762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80" name="Line 47"/>
          <p:cNvSpPr>
            <a:spLocks noChangeShapeType="1"/>
          </p:cNvSpPr>
          <p:nvPr/>
        </p:nvSpPr>
        <p:spPr bwMode="auto">
          <a:xfrm flipH="1" flipV="1">
            <a:off x="6672263" y="2276476"/>
            <a:ext cx="1871662" cy="5762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39981" name="AutoShape 48"/>
          <p:cNvCxnSpPr>
            <a:cxnSpLocks noChangeShapeType="1"/>
            <a:stCxn id="39977" idx="0"/>
            <a:endCxn id="39971" idx="2"/>
          </p:cNvCxnSpPr>
          <p:nvPr/>
        </p:nvCxnSpPr>
        <p:spPr bwMode="auto">
          <a:xfrm flipV="1">
            <a:off x="7875588" y="3232151"/>
            <a:ext cx="55562" cy="904875"/>
          </a:xfrm>
          <a:prstGeom prst="straightConnector1">
            <a:avLst/>
          </a:prstGeom>
          <a:noFill/>
          <a:ln w="19050">
            <a:solidFill>
              <a:srgbClr val="333399"/>
            </a:solidFill>
            <a:round/>
            <a:headEnd/>
            <a:tailEnd/>
          </a:ln>
        </p:spPr>
      </p:cxnSp>
      <p:sp>
        <p:nvSpPr>
          <p:cNvPr id="69681" name="Oval 49"/>
          <p:cNvSpPr>
            <a:spLocks noChangeArrowheads="1"/>
          </p:cNvSpPr>
          <p:nvPr/>
        </p:nvSpPr>
        <p:spPr bwMode="auto">
          <a:xfrm>
            <a:off x="5694364" y="4378326"/>
            <a:ext cx="358775" cy="288925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69682" name="Text Box 50"/>
          <p:cNvSpPr txBox="1">
            <a:spLocks noChangeArrowheads="1"/>
          </p:cNvSpPr>
          <p:nvPr/>
        </p:nvSpPr>
        <p:spPr bwMode="auto">
          <a:xfrm>
            <a:off x="3609976" y="5407026"/>
            <a:ext cx="56546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entury Gothic" pitchFamily="34" charset="0"/>
              </a:rPr>
              <a:t>entry1.2 is the closest to object 6</a:t>
            </a:r>
          </a:p>
          <a:p>
            <a:endParaRPr lang="en-US" b="1">
              <a:latin typeface="Century Gothic" pitchFamily="34" charset="0"/>
            </a:endParaRPr>
          </a:p>
          <a:p>
            <a:r>
              <a:rPr lang="en-US" b="1">
                <a:solidFill>
                  <a:srgbClr val="FF0000"/>
                </a:solidFill>
                <a:latin typeface="Century Gothic" pitchFamily="34" charset="0"/>
              </a:rPr>
              <a:t>Cluster 3 remains compact when adding object 6</a:t>
            </a:r>
          </a:p>
          <a:p>
            <a:r>
              <a:rPr lang="en-US" b="1">
                <a:solidFill>
                  <a:srgbClr val="FF0000"/>
                </a:solidFill>
                <a:latin typeface="Century Gothic" pitchFamily="34" charset="0"/>
              </a:rPr>
              <a:t>then  add object 6 to cluster 3</a:t>
            </a:r>
          </a:p>
        </p:txBody>
      </p:sp>
      <p:sp>
        <p:nvSpPr>
          <p:cNvPr id="69683" name="Oval 51"/>
          <p:cNvSpPr>
            <a:spLocks noChangeArrowheads="1"/>
          </p:cNvSpPr>
          <p:nvPr/>
        </p:nvSpPr>
        <p:spPr bwMode="auto">
          <a:xfrm>
            <a:off x="5045075" y="4149726"/>
            <a:ext cx="1079500" cy="720725"/>
          </a:xfrm>
          <a:prstGeom prst="ellipse">
            <a:avLst/>
          </a:prstGeom>
          <a:noFill/>
          <a:ln w="25400">
            <a:solidFill>
              <a:srgbClr val="333399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9684" name="AutoShape 52"/>
          <p:cNvCxnSpPr>
            <a:cxnSpLocks noChangeShapeType="1"/>
            <a:stCxn id="69683" idx="0"/>
            <a:endCxn id="39968" idx="2"/>
          </p:cNvCxnSpPr>
          <p:nvPr/>
        </p:nvCxnSpPr>
        <p:spPr bwMode="auto">
          <a:xfrm flipH="1" flipV="1">
            <a:off x="5372101" y="3232151"/>
            <a:ext cx="212725" cy="904875"/>
          </a:xfrm>
          <a:prstGeom prst="straightConnector1">
            <a:avLst/>
          </a:prstGeom>
          <a:noFill/>
          <a:ln w="19050">
            <a:solidFill>
              <a:srgbClr val="333399"/>
            </a:solidFill>
            <a:round/>
            <a:headEnd/>
            <a:tailEnd/>
          </a:ln>
        </p:spPr>
      </p:cxnSp>
      <p:sp>
        <p:nvSpPr>
          <p:cNvPr id="69685" name="Text Box 53"/>
          <p:cNvSpPr txBox="1">
            <a:spLocks noChangeArrowheads="1"/>
          </p:cNvSpPr>
          <p:nvPr/>
        </p:nvSpPr>
        <p:spPr bwMode="auto">
          <a:xfrm>
            <a:off x="5073650" y="4868863"/>
            <a:ext cx="9731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Cluster3</a:t>
            </a:r>
          </a:p>
        </p:txBody>
      </p:sp>
    </p:spTree>
    <p:extLst>
      <p:ext uri="{BB962C8B-B14F-4D97-AF65-F5344CB8AC3E}">
        <p14:creationId xmlns:p14="http://schemas.microsoft.com/office/powerpoint/2010/main" val="1991580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9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9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9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96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696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696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696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9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9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9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54" grpId="0" animBg="1"/>
      <p:bldP spid="69656" grpId="0"/>
      <p:bldP spid="69681" grpId="0" animBg="1"/>
      <p:bldP spid="69683" grpId="0" animBg="1"/>
      <p:bldP spid="6968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>
          <a:xfrm>
            <a:off x="1881188" y="152401"/>
            <a:ext cx="8229600" cy="5000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900" b="1"/>
              <a:t>BIRCH: Key Components</a:t>
            </a:r>
            <a:r>
              <a:rPr lang="en-US" sz="3300" b="1"/>
              <a:t> </a:t>
            </a:r>
          </a:p>
        </p:txBody>
      </p:sp>
      <p:sp>
        <p:nvSpPr>
          <p:cNvPr id="70708" name="Content Placeholder 2"/>
          <p:cNvSpPr>
            <a:spLocks/>
          </p:cNvSpPr>
          <p:nvPr/>
        </p:nvSpPr>
        <p:spPr bwMode="auto">
          <a:xfrm>
            <a:off x="1844676" y="920750"/>
            <a:ext cx="8537575" cy="593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"/>
            </a:pPr>
            <a:r>
              <a:rPr lang="en-US" sz="2000" b="1">
                <a:solidFill>
                  <a:srgbClr val="0070C0"/>
                </a:solidFill>
                <a:latin typeface="Century Gothic" pitchFamily="34" charset="0"/>
              </a:rPr>
              <a:t>Clustering Feature (CF)</a:t>
            </a:r>
          </a:p>
          <a:p>
            <a:pPr marL="742950" lvl="1" indent="-285750" eaLnBrk="0" hangingPunct="0">
              <a:spcBef>
                <a:spcPts val="500"/>
              </a:spcBef>
              <a:buClr>
                <a:srgbClr val="0070C0"/>
              </a:buClr>
              <a:buSzPct val="76000"/>
              <a:buFont typeface="Wingdings 3" pitchFamily="18" charset="2"/>
              <a:buChar char="&quot;"/>
            </a:pPr>
            <a:endParaRPr lang="en-US" sz="1900">
              <a:latin typeface="Century Gothic" pitchFamily="34" charset="0"/>
            </a:endParaRPr>
          </a:p>
          <a:p>
            <a:pPr marL="742950" lvl="1" indent="-285750" eaLnBrk="0" hangingPunct="0">
              <a:spcBef>
                <a:spcPts val="500"/>
              </a:spcBef>
              <a:buClr>
                <a:srgbClr val="0070C0"/>
              </a:buClr>
              <a:buSzPct val="76000"/>
              <a:buFont typeface="Wingdings 3" pitchFamily="18" charset="2"/>
              <a:buChar char="&quot;"/>
            </a:pPr>
            <a:r>
              <a:rPr lang="en-US" sz="1900">
                <a:latin typeface="Century Gothic" pitchFamily="34" charset="0"/>
              </a:rPr>
              <a:t>Summary of the statistics for a given cluster: the 0-th, 1st and 2nd moments of the cluster from the statistical point of view</a:t>
            </a:r>
            <a:r>
              <a:rPr lang="en-US" sz="1900">
                <a:solidFill>
                  <a:schemeClr val="tx2"/>
                </a:solidFill>
                <a:latin typeface="Century Gothic" pitchFamily="34" charset="0"/>
              </a:rPr>
              <a:t> </a:t>
            </a:r>
          </a:p>
          <a:p>
            <a:pPr marL="742950" lvl="1" indent="-285750" eaLnBrk="0" hangingPunct="0">
              <a:spcBef>
                <a:spcPts val="500"/>
              </a:spcBef>
              <a:buClr>
                <a:srgbClr val="0070C0"/>
              </a:buClr>
              <a:buSzPct val="76000"/>
              <a:buFont typeface="Wingdings 3" pitchFamily="18" charset="2"/>
              <a:buChar char="&quot;"/>
            </a:pPr>
            <a:endParaRPr lang="en-US" sz="1900">
              <a:solidFill>
                <a:schemeClr val="tx2"/>
              </a:solidFill>
              <a:latin typeface="Century Gothic" pitchFamily="34" charset="0"/>
            </a:endParaRPr>
          </a:p>
          <a:p>
            <a:pPr marL="742950" lvl="1" indent="-285750" eaLnBrk="0" hangingPunct="0">
              <a:spcBef>
                <a:spcPts val="500"/>
              </a:spcBef>
              <a:buClr>
                <a:srgbClr val="0070C0"/>
              </a:buClr>
              <a:buSzPct val="76000"/>
              <a:buFont typeface="Wingdings 3" pitchFamily="18" charset="2"/>
              <a:buChar char="&quot;"/>
            </a:pPr>
            <a:r>
              <a:rPr lang="en-US" sz="1900">
                <a:latin typeface="Century Gothic" pitchFamily="34" charset="0"/>
              </a:rPr>
              <a:t>Used to  </a:t>
            </a:r>
            <a:r>
              <a:rPr lang="en-US" altLang="zh-CN" sz="1900">
                <a:latin typeface="Century Gothic" pitchFamily="34" charset="0"/>
                <a:ea typeface="SimSun"/>
                <a:cs typeface="SimSun"/>
              </a:rPr>
              <a:t>compute centroids, and measures the compactness and distance of clusters </a:t>
            </a:r>
            <a:endParaRPr lang="en-US" sz="1900">
              <a:latin typeface="Century Gothic" pitchFamily="34" charset="0"/>
            </a:endParaRPr>
          </a:p>
          <a:p>
            <a:pPr marL="273050" indent="-273050" eaLnBrk="0" hangingPunct="0">
              <a:spcBef>
                <a:spcPts val="500"/>
              </a:spcBef>
              <a:buClr>
                <a:srgbClr val="0070C0"/>
              </a:buClr>
              <a:buSzPct val="76000"/>
              <a:buFont typeface="Wingdings 3" pitchFamily="18" charset="2"/>
              <a:buChar char="&quot;"/>
            </a:pPr>
            <a:endParaRPr lang="en-US" sz="1900">
              <a:latin typeface="Century Gothic" pitchFamily="34" charset="0"/>
            </a:endParaRPr>
          </a:p>
          <a:p>
            <a:pPr marL="273050" indent="-273050" eaLnBrk="0" hangingPunct="0">
              <a:spcBef>
                <a:spcPts val="500"/>
              </a:spcBef>
              <a:buClr>
                <a:srgbClr val="0070C0"/>
              </a:buClr>
              <a:buSzPct val="76000"/>
              <a:buFont typeface="Wingdings 3" pitchFamily="18" charset="2"/>
              <a:buChar char=""/>
            </a:pPr>
            <a:r>
              <a:rPr lang="en-US" sz="2000" b="1">
                <a:solidFill>
                  <a:srgbClr val="0070C0"/>
                </a:solidFill>
                <a:latin typeface="Century Gothic" pitchFamily="34" charset="0"/>
              </a:rPr>
              <a:t>CF-Tree</a:t>
            </a:r>
          </a:p>
          <a:p>
            <a:pPr marL="742950" lvl="1" indent="-285750" eaLnBrk="0" hangingPunct="0">
              <a:spcBef>
                <a:spcPts val="500"/>
              </a:spcBef>
              <a:buClr>
                <a:srgbClr val="0070C0"/>
              </a:buClr>
              <a:buFont typeface="Wingdings 3" pitchFamily="18" charset="2"/>
              <a:buChar char="&quot;"/>
            </a:pPr>
            <a:r>
              <a:rPr lang="en-US" altLang="zh-CN" sz="1900">
                <a:latin typeface="Century Gothic" pitchFamily="34" charset="0"/>
                <a:ea typeface="SimSun"/>
                <a:cs typeface="SimSun"/>
              </a:rPr>
              <a:t>height-balanced tree </a:t>
            </a:r>
          </a:p>
          <a:p>
            <a:pPr marL="742950" lvl="1" indent="-285750" eaLnBrk="0" hangingPunct="0">
              <a:spcBef>
                <a:spcPts val="500"/>
              </a:spcBef>
              <a:buClr>
                <a:srgbClr val="0070C0"/>
              </a:buClr>
              <a:buFont typeface="Wingdings 3" pitchFamily="18" charset="2"/>
              <a:buChar char="&quot;"/>
            </a:pPr>
            <a:endParaRPr lang="en-US" altLang="zh-CN" sz="1900">
              <a:latin typeface="Century Gothic" pitchFamily="34" charset="0"/>
              <a:ea typeface="SimSun"/>
              <a:cs typeface="SimSun"/>
            </a:endParaRPr>
          </a:p>
          <a:p>
            <a:pPr marL="742950" lvl="1" indent="-285750" eaLnBrk="0" hangingPunct="0">
              <a:spcBef>
                <a:spcPts val="500"/>
              </a:spcBef>
              <a:buClr>
                <a:srgbClr val="0070C0"/>
              </a:buClr>
              <a:buFont typeface="Wingdings 3" pitchFamily="18" charset="2"/>
              <a:buChar char="&quot;"/>
            </a:pPr>
            <a:r>
              <a:rPr lang="en-US" altLang="zh-CN" sz="1900">
                <a:latin typeface="Century Gothic" pitchFamily="34" charset="0"/>
                <a:ea typeface="SimSun"/>
                <a:cs typeface="SimSun"/>
              </a:rPr>
              <a:t>two parameters:     </a:t>
            </a:r>
          </a:p>
          <a:p>
            <a:pPr marL="1143000" lvl="2" indent="-228600" eaLnBrk="0" hangingPunct="0">
              <a:spcBef>
                <a:spcPts val="500"/>
              </a:spcBef>
              <a:buClr>
                <a:srgbClr val="0070C0"/>
              </a:buClr>
              <a:buFont typeface="Wingdings 3" pitchFamily="18" charset="2"/>
              <a:buChar char="­"/>
            </a:pPr>
            <a:r>
              <a:rPr lang="en-US" altLang="zh-CN" sz="1900">
                <a:latin typeface="Century Gothic" pitchFamily="34" charset="0"/>
                <a:ea typeface="SimSun"/>
                <a:cs typeface="SimSun"/>
              </a:rPr>
              <a:t> </a:t>
            </a:r>
            <a:r>
              <a:rPr lang="en-US" altLang="zh-CN">
                <a:latin typeface="Century Gothic" pitchFamily="34" charset="0"/>
                <a:ea typeface="SimSun"/>
                <a:cs typeface="SimSun"/>
              </a:rPr>
              <a:t>number of entries in each node</a:t>
            </a:r>
          </a:p>
          <a:p>
            <a:pPr marL="1143000" lvl="2" indent="-228600" eaLnBrk="0" hangingPunct="0">
              <a:spcBef>
                <a:spcPts val="500"/>
              </a:spcBef>
              <a:buClr>
                <a:srgbClr val="0070C0"/>
              </a:buClr>
              <a:buFont typeface="Wingdings 3" pitchFamily="18" charset="2"/>
              <a:buChar char="­"/>
            </a:pPr>
            <a:r>
              <a:rPr lang="en-US" altLang="zh-CN">
                <a:latin typeface="Century Gothic" pitchFamily="34" charset="0"/>
                <a:ea typeface="SimSun"/>
                <a:cs typeface="SimSun"/>
              </a:rPr>
              <a:t> The </a:t>
            </a:r>
            <a:r>
              <a:rPr lang="en-US" altLang="zh-CN" i="1">
                <a:latin typeface="Century Gothic" pitchFamily="34" charset="0"/>
                <a:ea typeface="SimSun"/>
                <a:cs typeface="SimSun"/>
              </a:rPr>
              <a:t>diameter </a:t>
            </a:r>
            <a:r>
              <a:rPr lang="en-US" altLang="zh-CN">
                <a:latin typeface="Century Gothic" pitchFamily="34" charset="0"/>
                <a:ea typeface="SimSun"/>
                <a:cs typeface="SimSun"/>
              </a:rPr>
              <a:t>of all entries in a leaf node</a:t>
            </a:r>
          </a:p>
          <a:p>
            <a:pPr marL="1143000" lvl="2" indent="-228600" eaLnBrk="0" hangingPunct="0">
              <a:spcBef>
                <a:spcPts val="500"/>
              </a:spcBef>
              <a:buClr>
                <a:srgbClr val="0070C0"/>
              </a:buClr>
              <a:buFont typeface="Wingdings 3" pitchFamily="18" charset="2"/>
              <a:buChar char="­"/>
            </a:pPr>
            <a:endParaRPr lang="en-US" altLang="zh-CN">
              <a:latin typeface="Century Gothic" pitchFamily="34" charset="0"/>
              <a:ea typeface="SimSun"/>
              <a:cs typeface="SimSun"/>
            </a:endParaRPr>
          </a:p>
          <a:p>
            <a:pPr marL="742950" lvl="1" indent="-285750" eaLnBrk="0" hangingPunct="0">
              <a:spcBef>
                <a:spcPts val="500"/>
              </a:spcBef>
              <a:buClr>
                <a:srgbClr val="0070C0"/>
              </a:buClr>
              <a:buFont typeface="Wingdings 3" pitchFamily="18" charset="2"/>
              <a:buChar char="&quot;"/>
            </a:pPr>
            <a:r>
              <a:rPr lang="en-US" altLang="zh-CN" sz="1900">
                <a:latin typeface="Century Gothic" pitchFamily="34" charset="0"/>
                <a:ea typeface="SimSun"/>
                <a:cs typeface="SimSun"/>
              </a:rPr>
              <a:t>Leaf nodes are connected via </a:t>
            </a:r>
            <a:r>
              <a:rPr lang="en-US" altLang="zh-CN" sz="1900" i="1">
                <a:latin typeface="Century Gothic" pitchFamily="34" charset="0"/>
                <a:ea typeface="SimSun"/>
                <a:cs typeface="SimSun"/>
              </a:rPr>
              <a:t>prev </a:t>
            </a:r>
            <a:r>
              <a:rPr lang="en-US" altLang="zh-CN" sz="1900">
                <a:latin typeface="Century Gothic" pitchFamily="34" charset="0"/>
                <a:ea typeface="SimSun"/>
                <a:cs typeface="SimSun"/>
              </a:rPr>
              <a:t>and </a:t>
            </a:r>
            <a:r>
              <a:rPr lang="en-US" altLang="zh-CN" sz="1900" i="1">
                <a:latin typeface="Century Gothic" pitchFamily="34" charset="0"/>
                <a:ea typeface="SimSun"/>
                <a:cs typeface="SimSun"/>
              </a:rPr>
              <a:t>next </a:t>
            </a:r>
            <a:r>
              <a:rPr lang="en-US" altLang="zh-CN" sz="1900">
                <a:latin typeface="Century Gothic" pitchFamily="34" charset="0"/>
                <a:ea typeface="SimSun"/>
                <a:cs typeface="SimSun"/>
              </a:rPr>
              <a:t>pointers</a:t>
            </a:r>
          </a:p>
          <a:p>
            <a:pPr marL="742950" lvl="1" indent="-285750" eaLnBrk="0" hangingPunct="0">
              <a:spcBef>
                <a:spcPts val="500"/>
              </a:spcBef>
              <a:buClr>
                <a:srgbClr val="0070C0"/>
              </a:buClr>
              <a:buFont typeface="Wingdings 3" pitchFamily="18" charset="2"/>
              <a:buChar char="&quot;"/>
            </a:pPr>
            <a:endParaRPr lang="en-US" sz="1900" b="1">
              <a:latin typeface="Century Gothic" pitchFamily="34" charset="0"/>
            </a:endParaRPr>
          </a:p>
          <a:p>
            <a:pPr marL="273050" indent="-273050" eaLnBrk="0" hangingPunct="0">
              <a:spcBef>
                <a:spcPts val="500"/>
              </a:spcBef>
              <a:buClr>
                <a:srgbClr val="0070C0"/>
              </a:buClr>
              <a:buSzPct val="76000"/>
              <a:buFont typeface="Wingdings 3" pitchFamily="18" charset="2"/>
              <a:buChar char=""/>
            </a:pPr>
            <a:endParaRPr lang="en-US" sz="1900" b="1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59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07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07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07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070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070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070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11" name="Title 1"/>
          <p:cNvSpPr>
            <a:spLocks noGrp="1"/>
          </p:cNvSpPr>
          <p:nvPr>
            <p:ph type="title"/>
          </p:nvPr>
        </p:nvSpPr>
        <p:spPr>
          <a:xfrm>
            <a:off x="1881188" y="152401"/>
            <a:ext cx="8229600" cy="5000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900" b="1"/>
              <a:t>Clustering Feature</a:t>
            </a:r>
            <a:r>
              <a:rPr lang="en-US" sz="3300" b="1"/>
              <a:t> </a:t>
            </a:r>
          </a:p>
        </p:txBody>
      </p:sp>
      <p:sp>
        <p:nvSpPr>
          <p:cNvPr id="72712" name="Content Placeholder 2"/>
          <p:cNvSpPr>
            <a:spLocks/>
          </p:cNvSpPr>
          <p:nvPr/>
        </p:nvSpPr>
        <p:spPr bwMode="auto">
          <a:xfrm>
            <a:off x="1844676" y="920751"/>
            <a:ext cx="8537575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rgbClr val="000099"/>
              </a:buClr>
              <a:buSzPct val="76000"/>
            </a:pPr>
            <a:r>
              <a:rPr lang="en-US" altLang="zh-CN" sz="2000" b="1">
                <a:solidFill>
                  <a:srgbClr val="0070C0"/>
                </a:solidFill>
                <a:latin typeface="Century Gothic" pitchFamily="34" charset="0"/>
                <a:ea typeface="SimSun"/>
                <a:cs typeface="SimSun"/>
              </a:rPr>
              <a:t>Clustering Feature (CF):</a:t>
            </a:r>
            <a:r>
              <a:rPr lang="en-US" altLang="zh-CN" sz="2000">
                <a:solidFill>
                  <a:srgbClr val="0070C0"/>
                </a:solidFill>
                <a:latin typeface="Century Gothic" pitchFamily="34" charset="0"/>
                <a:ea typeface="SimSun"/>
                <a:cs typeface="SimSun"/>
              </a:rPr>
              <a:t>  </a:t>
            </a:r>
            <a:r>
              <a:rPr lang="en-US" altLang="zh-CN" sz="2000" b="1">
                <a:solidFill>
                  <a:srgbClr val="0070C0"/>
                </a:solidFill>
                <a:latin typeface="Century Gothic" pitchFamily="34" charset="0"/>
                <a:ea typeface="SimSun"/>
                <a:cs typeface="SimSun"/>
              </a:rPr>
              <a:t>CF = (N, LS, SS)</a:t>
            </a:r>
            <a:endParaRPr lang="en-US" altLang="zh-CN" sz="2000">
              <a:solidFill>
                <a:srgbClr val="0070C0"/>
              </a:solidFill>
              <a:latin typeface="Century Gothic" pitchFamily="34" charset="0"/>
              <a:ea typeface="SimSun"/>
              <a:cs typeface="SimSun"/>
            </a:endParaRPr>
          </a:p>
          <a:p>
            <a:pPr marL="273050" indent="-273050" eaLnBrk="0" hangingPunct="0">
              <a:spcBef>
                <a:spcPct val="50000"/>
              </a:spcBef>
              <a:buClr>
                <a:srgbClr val="000099"/>
              </a:buClr>
              <a:buSzPct val="76000"/>
            </a:pPr>
            <a:r>
              <a:rPr lang="en-US" altLang="zh-CN" sz="2000" i="1">
                <a:latin typeface="Century Gothic" pitchFamily="34" charset="0"/>
                <a:ea typeface="SimSun"/>
                <a:cs typeface="SimSun"/>
              </a:rPr>
              <a:t>  	</a:t>
            </a:r>
            <a:r>
              <a:rPr lang="en-US" altLang="zh-CN" sz="2000" b="1" i="1">
                <a:solidFill>
                  <a:srgbClr val="660066"/>
                </a:solidFill>
                <a:latin typeface="Century Gothic" pitchFamily="34" charset="0"/>
                <a:ea typeface="SimSun"/>
                <a:cs typeface="SimSun"/>
              </a:rPr>
              <a:t>N</a:t>
            </a:r>
            <a:r>
              <a:rPr lang="en-US" altLang="zh-CN" sz="2000">
                <a:latin typeface="Century Gothic" pitchFamily="34" charset="0"/>
                <a:ea typeface="SimSun"/>
                <a:cs typeface="SimSun"/>
              </a:rPr>
              <a:t>: Number of data points</a:t>
            </a:r>
          </a:p>
          <a:p>
            <a:pPr marL="273050" indent="-273050" eaLnBrk="0" hangingPunct="0">
              <a:spcBef>
                <a:spcPct val="50000"/>
              </a:spcBef>
              <a:buClr>
                <a:srgbClr val="000099"/>
              </a:buClr>
              <a:buSzPct val="76000"/>
            </a:pPr>
            <a:endParaRPr lang="en-US" altLang="zh-CN" sz="2000" i="1">
              <a:latin typeface="Century Gothic" pitchFamily="34" charset="0"/>
              <a:ea typeface="SimSun"/>
              <a:cs typeface="SimSun"/>
            </a:endParaRPr>
          </a:p>
          <a:p>
            <a:pPr marL="273050" indent="-273050" eaLnBrk="0" hangingPunct="0">
              <a:spcBef>
                <a:spcPct val="50000"/>
              </a:spcBef>
              <a:buClr>
                <a:srgbClr val="000099"/>
              </a:buClr>
              <a:buSzPct val="76000"/>
            </a:pPr>
            <a:r>
              <a:rPr lang="en-US" altLang="zh-CN" sz="2000" i="1">
                <a:latin typeface="Century Gothic" pitchFamily="34" charset="0"/>
                <a:ea typeface="SimSun"/>
                <a:cs typeface="SimSun"/>
              </a:rPr>
              <a:t>  </a:t>
            </a:r>
            <a:r>
              <a:rPr lang="en-US" altLang="zh-CN" sz="2000" b="1" i="1">
                <a:solidFill>
                  <a:srgbClr val="660066"/>
                </a:solidFill>
                <a:latin typeface="Century Gothic" pitchFamily="34" charset="0"/>
                <a:ea typeface="SimSun"/>
                <a:cs typeface="SimSun"/>
              </a:rPr>
              <a:t>	LS</a:t>
            </a:r>
            <a:r>
              <a:rPr lang="en-US" altLang="zh-CN" sz="2000" i="1">
                <a:latin typeface="Century Gothic" pitchFamily="34" charset="0"/>
                <a:ea typeface="SimSun"/>
                <a:cs typeface="SimSun"/>
              </a:rPr>
              <a:t>: </a:t>
            </a:r>
            <a:r>
              <a:rPr lang="en-US" altLang="zh-CN" sz="2000">
                <a:latin typeface="Century Gothic" pitchFamily="34" charset="0"/>
                <a:ea typeface="SimSun"/>
                <a:cs typeface="SimSun"/>
              </a:rPr>
              <a:t>linear sum of N points:</a:t>
            </a:r>
          </a:p>
          <a:p>
            <a:pPr marL="273050" indent="-273050" eaLnBrk="0" hangingPunct="0">
              <a:spcBef>
                <a:spcPct val="50000"/>
              </a:spcBef>
              <a:buClr>
                <a:srgbClr val="000099"/>
              </a:buClr>
              <a:buSzPct val="76000"/>
            </a:pPr>
            <a:endParaRPr lang="en-US" altLang="zh-CN" sz="2000" baseline="-25000">
              <a:latin typeface="Century Gothic" pitchFamily="34" charset="0"/>
              <a:ea typeface="SimSun"/>
              <a:cs typeface="SimSun"/>
              <a:sym typeface="Symbol" pitchFamily="18" charset="2"/>
            </a:endParaRPr>
          </a:p>
          <a:p>
            <a:pPr marL="273050" indent="-273050" eaLnBrk="0" hangingPunct="0">
              <a:spcBef>
                <a:spcPct val="50000"/>
              </a:spcBef>
              <a:buClr>
                <a:srgbClr val="000099"/>
              </a:buClr>
              <a:buSzPct val="76000"/>
            </a:pPr>
            <a:endParaRPr lang="en-US" altLang="zh-CN" sz="2000" baseline="-25000">
              <a:latin typeface="Century Gothic" pitchFamily="34" charset="0"/>
              <a:ea typeface="SimSun"/>
              <a:cs typeface="SimSun"/>
              <a:sym typeface="Symbol" pitchFamily="18" charset="2"/>
            </a:endParaRPr>
          </a:p>
          <a:p>
            <a:pPr marL="273050" indent="-273050" eaLnBrk="0" hangingPunct="0">
              <a:spcBef>
                <a:spcPct val="50000"/>
              </a:spcBef>
              <a:buClr>
                <a:srgbClr val="000099"/>
              </a:buClr>
              <a:buSzPct val="76000"/>
            </a:pPr>
            <a:r>
              <a:rPr lang="en-US" altLang="zh-CN" sz="2000" i="1">
                <a:latin typeface="Century Gothic" pitchFamily="34" charset="0"/>
                <a:ea typeface="SimSun"/>
                <a:cs typeface="SimSun"/>
              </a:rPr>
              <a:t>  	</a:t>
            </a:r>
            <a:r>
              <a:rPr lang="en-US" altLang="zh-CN" sz="2000" b="1" i="1">
                <a:solidFill>
                  <a:srgbClr val="660066"/>
                </a:solidFill>
                <a:latin typeface="Century Gothic" pitchFamily="34" charset="0"/>
                <a:ea typeface="SimSun"/>
                <a:cs typeface="SimSun"/>
              </a:rPr>
              <a:t>SS</a:t>
            </a:r>
            <a:r>
              <a:rPr lang="en-US" altLang="zh-CN" sz="2000" i="1">
                <a:latin typeface="Century Gothic" pitchFamily="34" charset="0"/>
                <a:ea typeface="SimSun"/>
                <a:cs typeface="SimSun"/>
              </a:rPr>
              <a:t>: </a:t>
            </a:r>
            <a:r>
              <a:rPr lang="en-US" altLang="zh-CN" sz="2000">
                <a:latin typeface="Century Gothic" pitchFamily="34" charset="0"/>
                <a:ea typeface="SimSun"/>
                <a:cs typeface="SimSun"/>
              </a:rPr>
              <a:t>square sum of N points: </a:t>
            </a:r>
            <a:endParaRPr lang="en-US" altLang="zh-CN" sz="2000" baseline="-25000">
              <a:latin typeface="Century Gothic" pitchFamily="34" charset="0"/>
              <a:ea typeface="SimSun"/>
              <a:cs typeface="SimSun"/>
              <a:sym typeface="Symbol" pitchFamily="18" charset="2"/>
            </a:endParaRPr>
          </a:p>
        </p:txBody>
      </p:sp>
      <p:graphicFrame>
        <p:nvGraphicFramePr>
          <p:cNvPr id="2" name="Object 5"/>
          <p:cNvGraphicFramePr>
            <a:graphicFrameLocks noChangeAspect="1"/>
          </p:cNvGraphicFramePr>
          <p:nvPr/>
        </p:nvGraphicFramePr>
        <p:xfrm>
          <a:off x="5534025" y="2163763"/>
          <a:ext cx="1144588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3" imgW="507960" imgH="291960" progId="Equation.3">
                  <p:embed/>
                </p:oleObj>
              </mc:Choice>
              <mc:Fallback>
                <p:oleObj name="Equation" r:id="rId3" imgW="50796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4025" y="2163763"/>
                        <a:ext cx="1144588" cy="588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6"/>
          <p:cNvGraphicFramePr>
            <a:graphicFrameLocks noChangeAspect="1"/>
          </p:cNvGraphicFramePr>
          <p:nvPr/>
        </p:nvGraphicFramePr>
        <p:xfrm>
          <a:off x="5635625" y="3228976"/>
          <a:ext cx="1258888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Equation" r:id="rId5" imgW="558720" imgH="291960" progId="Equation.3">
                  <p:embed/>
                </p:oleObj>
              </mc:Choice>
              <mc:Fallback>
                <p:oleObj name="Equation" r:id="rId5" imgW="55872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5625" y="3228976"/>
                        <a:ext cx="1258888" cy="588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Oval 7"/>
          <p:cNvSpPr>
            <a:spLocks noChangeArrowheads="1"/>
          </p:cNvSpPr>
          <p:nvPr/>
        </p:nvSpPr>
        <p:spPr bwMode="auto">
          <a:xfrm>
            <a:off x="2927351" y="5294313"/>
            <a:ext cx="792163" cy="576262"/>
          </a:xfrm>
          <a:prstGeom prst="ellipse">
            <a:avLst/>
          </a:prstGeom>
          <a:noFill/>
          <a:ln w="19050">
            <a:solidFill>
              <a:srgbClr val="8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3028951" y="5438776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3" name="Oval 9"/>
          <p:cNvSpPr>
            <a:spLocks noChangeArrowheads="1"/>
          </p:cNvSpPr>
          <p:nvPr/>
        </p:nvSpPr>
        <p:spPr bwMode="auto">
          <a:xfrm>
            <a:off x="3216276" y="5654676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4" name="Oval 10"/>
          <p:cNvSpPr>
            <a:spLocks noChangeArrowheads="1"/>
          </p:cNvSpPr>
          <p:nvPr/>
        </p:nvSpPr>
        <p:spPr bwMode="auto">
          <a:xfrm>
            <a:off x="3432176" y="5438776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6" name="Text Box 12"/>
          <p:cNvSpPr txBox="1">
            <a:spLocks noChangeArrowheads="1"/>
          </p:cNvSpPr>
          <p:nvPr/>
        </p:nvSpPr>
        <p:spPr bwMode="auto">
          <a:xfrm>
            <a:off x="2078039" y="5087939"/>
            <a:ext cx="1030287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660066"/>
                </a:solidFill>
                <a:latin typeface="Century Gothic" pitchFamily="34" charset="0"/>
              </a:rPr>
              <a:t>Cluster 1</a:t>
            </a:r>
          </a:p>
          <a:p>
            <a:r>
              <a:rPr lang="en-US" sz="1600" b="1">
                <a:solidFill>
                  <a:srgbClr val="660066"/>
                </a:solidFill>
                <a:latin typeface="Century Gothic" pitchFamily="34" charset="0"/>
              </a:rPr>
              <a:t> (2,5)</a:t>
            </a:r>
          </a:p>
          <a:p>
            <a:r>
              <a:rPr lang="en-US" sz="1600" b="1">
                <a:solidFill>
                  <a:srgbClr val="660066"/>
                </a:solidFill>
                <a:latin typeface="Century Gothic" pitchFamily="34" charset="0"/>
              </a:rPr>
              <a:t> (3,2)</a:t>
            </a:r>
          </a:p>
          <a:p>
            <a:r>
              <a:rPr lang="en-US" sz="1600" b="1">
                <a:solidFill>
                  <a:srgbClr val="660066"/>
                </a:solidFill>
                <a:latin typeface="Century Gothic" pitchFamily="34" charset="0"/>
              </a:rPr>
              <a:t> (4,3) </a:t>
            </a:r>
          </a:p>
        </p:txBody>
      </p:sp>
      <p:sp>
        <p:nvSpPr>
          <p:cNvPr id="72718" name="Text Box 14"/>
          <p:cNvSpPr txBox="1">
            <a:spLocks noChangeArrowheads="1"/>
          </p:cNvSpPr>
          <p:nvPr/>
        </p:nvSpPr>
        <p:spPr bwMode="auto">
          <a:xfrm>
            <a:off x="7069138" y="5438776"/>
            <a:ext cx="30591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70C0"/>
                </a:solidFill>
                <a:latin typeface="Century Gothic" pitchFamily="34" charset="0"/>
              </a:rPr>
              <a:t>CF</a:t>
            </a:r>
            <a:r>
              <a:rPr lang="en-US" b="1" baseline="-25000">
                <a:solidFill>
                  <a:srgbClr val="0070C0"/>
                </a:solidFill>
                <a:latin typeface="Century Gothic" pitchFamily="34" charset="0"/>
              </a:rPr>
              <a:t>2</a:t>
            </a:r>
            <a:r>
              <a:rPr lang="en-US" b="1">
                <a:solidFill>
                  <a:srgbClr val="0070C0"/>
                </a:solidFill>
                <a:latin typeface="Century Gothic" pitchFamily="34" charset="0"/>
              </a:rPr>
              <a:t>= </a:t>
            </a:r>
            <a:r>
              <a:rPr lang="en-US" b="1">
                <a:solidFill>
                  <a:srgbClr val="0070C0"/>
                </a:solidFill>
                <a:sym typeface="Symbol" pitchFamily="18" charset="2"/>
              </a:rPr>
              <a:t></a:t>
            </a:r>
            <a:r>
              <a:rPr lang="en-US" b="1">
                <a:solidFill>
                  <a:srgbClr val="0070C0"/>
                </a:solidFill>
              </a:rPr>
              <a:t>3, (35,36), (417 ,440)</a:t>
            </a:r>
            <a:r>
              <a:rPr lang="en-US" b="1">
                <a:solidFill>
                  <a:srgbClr val="0070C0"/>
                </a:solidFill>
                <a:sym typeface="Symbol" pitchFamily="18" charset="2"/>
              </a:rPr>
              <a:t></a:t>
            </a:r>
          </a:p>
        </p:txBody>
      </p:sp>
      <p:sp>
        <p:nvSpPr>
          <p:cNvPr id="72719" name="Oval 15"/>
          <p:cNvSpPr>
            <a:spLocks noChangeArrowheads="1"/>
          </p:cNvSpPr>
          <p:nvPr/>
        </p:nvSpPr>
        <p:spPr bwMode="auto">
          <a:xfrm>
            <a:off x="5964238" y="5367338"/>
            <a:ext cx="792162" cy="576262"/>
          </a:xfrm>
          <a:prstGeom prst="ellipse">
            <a:avLst/>
          </a:prstGeom>
          <a:noFill/>
          <a:ln w="19050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20" name="Oval 16"/>
          <p:cNvSpPr>
            <a:spLocks noChangeArrowheads="1"/>
          </p:cNvSpPr>
          <p:nvPr/>
        </p:nvSpPr>
        <p:spPr bwMode="auto">
          <a:xfrm>
            <a:off x="6065839" y="5511801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21" name="Oval 17"/>
          <p:cNvSpPr>
            <a:spLocks noChangeArrowheads="1"/>
          </p:cNvSpPr>
          <p:nvPr/>
        </p:nvSpPr>
        <p:spPr bwMode="auto">
          <a:xfrm>
            <a:off x="6253164" y="5727701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23" name="Text Box 19"/>
          <p:cNvSpPr txBox="1">
            <a:spLocks noChangeArrowheads="1"/>
          </p:cNvSpPr>
          <p:nvPr/>
        </p:nvSpPr>
        <p:spPr bwMode="auto">
          <a:xfrm>
            <a:off x="4943475" y="5203826"/>
            <a:ext cx="10302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Cluster 2</a:t>
            </a:r>
          </a:p>
          <a:p>
            <a:r>
              <a:rPr lang="en-US" sz="1600" b="1">
                <a:solidFill>
                  <a:srgbClr val="0070C0"/>
                </a:solidFill>
                <a:latin typeface="Century Gothic" pitchFamily="34" charset="0"/>
              </a:rPr>
              <a:t> </a:t>
            </a:r>
          </a:p>
        </p:txBody>
      </p:sp>
      <p:sp>
        <p:nvSpPr>
          <p:cNvPr id="72724" name="Oval 20"/>
          <p:cNvSpPr>
            <a:spLocks noChangeArrowheads="1"/>
          </p:cNvSpPr>
          <p:nvPr/>
        </p:nvSpPr>
        <p:spPr bwMode="auto">
          <a:xfrm>
            <a:off x="6469064" y="570706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25" name="Text Box 21"/>
          <p:cNvSpPr txBox="1">
            <a:spLocks noChangeArrowheads="1"/>
          </p:cNvSpPr>
          <p:nvPr/>
        </p:nvSpPr>
        <p:spPr bwMode="auto">
          <a:xfrm>
            <a:off x="1703388" y="6375401"/>
            <a:ext cx="92884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CF</a:t>
            </a:r>
            <a:r>
              <a:rPr lang="en-US" b="1" baseline="-25000">
                <a:solidFill>
                  <a:srgbClr val="660066"/>
                </a:solidFill>
                <a:latin typeface="Century Gothic" pitchFamily="34" charset="0"/>
              </a:rPr>
              <a:t>1</a:t>
            </a:r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= </a:t>
            </a:r>
            <a:r>
              <a:rPr lang="en-US" b="1">
                <a:solidFill>
                  <a:srgbClr val="660066"/>
                </a:solidFill>
                <a:latin typeface="Century Gothic" pitchFamily="34" charset="0"/>
                <a:sym typeface="Symbol" pitchFamily="18" charset="2"/>
              </a:rPr>
              <a:t></a:t>
            </a:r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3, (2+3+4 , 5+2+3), (2</a:t>
            </a:r>
            <a:r>
              <a:rPr lang="en-US" b="1" baseline="30000">
                <a:solidFill>
                  <a:srgbClr val="660066"/>
                </a:solidFill>
                <a:latin typeface="Century Gothic" pitchFamily="34" charset="0"/>
              </a:rPr>
              <a:t>2</a:t>
            </a:r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+3</a:t>
            </a:r>
            <a:r>
              <a:rPr lang="en-US" b="1" baseline="30000">
                <a:solidFill>
                  <a:srgbClr val="660066"/>
                </a:solidFill>
                <a:latin typeface="Century Gothic" pitchFamily="34" charset="0"/>
              </a:rPr>
              <a:t>2</a:t>
            </a:r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+4</a:t>
            </a:r>
            <a:r>
              <a:rPr lang="en-US" b="1" baseline="30000">
                <a:solidFill>
                  <a:srgbClr val="660066"/>
                </a:solidFill>
                <a:latin typeface="Century Gothic" pitchFamily="34" charset="0"/>
              </a:rPr>
              <a:t>2</a:t>
            </a:r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 , 5</a:t>
            </a:r>
            <a:r>
              <a:rPr lang="en-US" b="1" baseline="30000">
                <a:solidFill>
                  <a:srgbClr val="660066"/>
                </a:solidFill>
                <a:latin typeface="Century Gothic" pitchFamily="34" charset="0"/>
              </a:rPr>
              <a:t>2</a:t>
            </a:r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+2</a:t>
            </a:r>
            <a:r>
              <a:rPr lang="en-US" b="1" baseline="30000">
                <a:solidFill>
                  <a:srgbClr val="660066"/>
                </a:solidFill>
                <a:latin typeface="Century Gothic" pitchFamily="34" charset="0"/>
              </a:rPr>
              <a:t>2</a:t>
            </a:r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+3</a:t>
            </a:r>
            <a:r>
              <a:rPr lang="en-US" b="1" baseline="30000">
                <a:solidFill>
                  <a:srgbClr val="660066"/>
                </a:solidFill>
                <a:latin typeface="Century Gothic" pitchFamily="34" charset="0"/>
              </a:rPr>
              <a:t>2</a:t>
            </a:r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)</a:t>
            </a:r>
            <a:r>
              <a:rPr lang="en-US" b="1">
                <a:solidFill>
                  <a:srgbClr val="660066"/>
                </a:solidFill>
                <a:latin typeface="Century Gothic" pitchFamily="34" charset="0"/>
                <a:sym typeface="Symbol" pitchFamily="18" charset="2"/>
              </a:rPr>
              <a:t> </a:t>
            </a:r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= </a:t>
            </a:r>
            <a:r>
              <a:rPr lang="en-US" b="1">
                <a:solidFill>
                  <a:srgbClr val="660066"/>
                </a:solidFill>
                <a:sym typeface="Symbol" pitchFamily="18" charset="2"/>
              </a:rPr>
              <a:t></a:t>
            </a:r>
            <a:r>
              <a:rPr lang="en-US" b="1">
                <a:solidFill>
                  <a:srgbClr val="660066"/>
                </a:solidFill>
              </a:rPr>
              <a:t>3, (9,10), (29 ,38)</a:t>
            </a:r>
            <a:r>
              <a:rPr lang="en-US" b="1">
                <a:solidFill>
                  <a:srgbClr val="660066"/>
                </a:solidFill>
                <a:sym typeface="Symbol" pitchFamily="18" charset="2"/>
              </a:rPr>
              <a:t></a:t>
            </a:r>
          </a:p>
        </p:txBody>
      </p:sp>
      <p:sp>
        <p:nvSpPr>
          <p:cNvPr id="72726" name="Oval 22"/>
          <p:cNvSpPr>
            <a:spLocks noChangeArrowheads="1"/>
          </p:cNvSpPr>
          <p:nvPr/>
        </p:nvSpPr>
        <p:spPr bwMode="auto">
          <a:xfrm>
            <a:off x="1524001" y="4935538"/>
            <a:ext cx="5508625" cy="1439862"/>
          </a:xfrm>
          <a:prstGeom prst="ellips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27" name="Text Box 23"/>
          <p:cNvSpPr txBox="1">
            <a:spLocks noChangeArrowheads="1"/>
          </p:cNvSpPr>
          <p:nvPr/>
        </p:nvSpPr>
        <p:spPr bwMode="auto">
          <a:xfrm>
            <a:off x="1555750" y="4803775"/>
            <a:ext cx="9731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9900"/>
                </a:solidFill>
                <a:latin typeface="Century Gothic" pitchFamily="34" charset="0"/>
              </a:rPr>
              <a:t>Cluster3</a:t>
            </a:r>
          </a:p>
        </p:txBody>
      </p:sp>
      <p:sp>
        <p:nvSpPr>
          <p:cNvPr id="72728" name="Text Box 24"/>
          <p:cNvSpPr txBox="1">
            <a:spLocks noChangeArrowheads="1"/>
          </p:cNvSpPr>
          <p:nvPr/>
        </p:nvSpPr>
        <p:spPr bwMode="auto">
          <a:xfrm>
            <a:off x="1919288" y="4394201"/>
            <a:ext cx="92884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9900"/>
                </a:solidFill>
                <a:latin typeface="Century Gothic" pitchFamily="34" charset="0"/>
              </a:rPr>
              <a:t>CF3=CF1+CF2= </a:t>
            </a:r>
            <a:r>
              <a:rPr lang="en-US" b="1">
                <a:solidFill>
                  <a:srgbClr val="009900"/>
                </a:solidFill>
                <a:latin typeface="Century Gothic" pitchFamily="34" charset="0"/>
                <a:sym typeface="Symbol" pitchFamily="18" charset="2"/>
              </a:rPr>
              <a:t></a:t>
            </a:r>
            <a:r>
              <a:rPr lang="en-US" b="1">
                <a:solidFill>
                  <a:srgbClr val="009900"/>
                </a:solidFill>
                <a:latin typeface="Century Gothic" pitchFamily="34" charset="0"/>
              </a:rPr>
              <a:t>3+3, (9+35, 10+36), (29+417 , 38+440)</a:t>
            </a:r>
            <a:r>
              <a:rPr lang="en-US" b="1">
                <a:solidFill>
                  <a:srgbClr val="009900"/>
                </a:solidFill>
                <a:latin typeface="Century Gothic" pitchFamily="34" charset="0"/>
                <a:sym typeface="Symbol" pitchFamily="18" charset="2"/>
              </a:rPr>
              <a:t> </a:t>
            </a:r>
            <a:r>
              <a:rPr lang="en-US" b="1">
                <a:solidFill>
                  <a:srgbClr val="009900"/>
                </a:solidFill>
                <a:latin typeface="Century Gothic" pitchFamily="34" charset="0"/>
              </a:rPr>
              <a:t>= </a:t>
            </a:r>
            <a:r>
              <a:rPr lang="en-US" b="1">
                <a:solidFill>
                  <a:srgbClr val="009900"/>
                </a:solidFill>
                <a:sym typeface="Symbol" pitchFamily="18" charset="2"/>
              </a:rPr>
              <a:t></a:t>
            </a:r>
            <a:r>
              <a:rPr lang="en-US" b="1">
                <a:solidFill>
                  <a:srgbClr val="009900"/>
                </a:solidFill>
              </a:rPr>
              <a:t>6, (44,46), (446 ,478)</a:t>
            </a:r>
            <a:r>
              <a:rPr lang="en-US" b="1">
                <a:solidFill>
                  <a:srgbClr val="009900"/>
                </a:solidFill>
                <a:sym typeface="Symbol" pitchFamily="18" charset="2"/>
              </a:rPr>
              <a:t></a:t>
            </a:r>
          </a:p>
        </p:txBody>
      </p:sp>
    </p:spTree>
    <p:extLst>
      <p:ext uri="{BB962C8B-B14F-4D97-AF65-F5344CB8AC3E}">
        <p14:creationId xmlns:p14="http://schemas.microsoft.com/office/powerpoint/2010/main" val="442827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2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2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2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2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2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2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2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2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72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72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72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2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2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2713" grpId="0" animBg="1"/>
      <p:bldP spid="72714" grpId="0" animBg="1"/>
      <p:bldP spid="72716" grpId="0"/>
      <p:bldP spid="72718" grpId="0"/>
      <p:bldP spid="72719" grpId="0" animBg="1"/>
      <p:bldP spid="72720" grpId="0" animBg="1"/>
      <p:bldP spid="72721" grpId="0" animBg="1"/>
      <p:bldP spid="72723" grpId="0"/>
      <p:bldP spid="72724" grpId="0" animBg="1"/>
      <p:bldP spid="72725" grpId="0"/>
      <p:bldP spid="72726" grpId="0" animBg="1"/>
      <p:bldP spid="72727" grpId="0"/>
      <p:bldP spid="7272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4000"/>
              <a:t>Some Characteristics of CFVs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05000" y="1676400"/>
            <a:ext cx="8458200" cy="4419600"/>
          </a:xfrm>
        </p:spPr>
        <p:txBody>
          <a:bodyPr>
            <a:normAutofit lnSpcReduction="10000"/>
          </a:bodyPr>
          <a:lstStyle/>
          <a:p>
            <a:pPr eaLnBrk="1" hangingPunct="1">
              <a:spcBef>
                <a:spcPct val="50000"/>
              </a:spcBef>
              <a:buFont typeface="Arial" charset="0"/>
              <a:buChar char="•"/>
              <a:defRPr/>
            </a:pPr>
            <a:r>
              <a:rPr lang="en-US" altLang="ko-KR" sz="2000" dirty="0">
                <a:ea typeface="굴림" pitchFamily="34" charset="-127"/>
              </a:rPr>
              <a:t>Two CFVs can be aggregated.</a:t>
            </a:r>
          </a:p>
          <a:p>
            <a:pPr lvl="1" eaLnBrk="1" hangingPunct="1">
              <a:spcBef>
                <a:spcPct val="50000"/>
              </a:spcBef>
              <a:buFont typeface="Arial" charset="0"/>
              <a:buChar char="–"/>
              <a:defRPr/>
            </a:pPr>
            <a:r>
              <a:rPr lang="en-US" altLang="ko-KR" sz="1800" dirty="0">
                <a:ea typeface="굴림" pitchFamily="34" charset="-127"/>
              </a:rPr>
              <a:t>Given CF1=(N1, LS1, SS1), CF2 = (N2, LS2, SS2),</a:t>
            </a:r>
          </a:p>
          <a:p>
            <a:pPr lvl="1" eaLnBrk="1" hangingPunct="1">
              <a:spcBef>
                <a:spcPct val="50000"/>
              </a:spcBef>
              <a:buFont typeface="Arial" charset="0"/>
              <a:buChar char="–"/>
              <a:defRPr/>
            </a:pPr>
            <a:r>
              <a:rPr lang="en-US" altLang="ko-KR" sz="1800" dirty="0">
                <a:ea typeface="굴림" pitchFamily="34" charset="-127"/>
              </a:rPr>
              <a:t>If combined into one cluster, CF=(N1+N2, LS1+LS2, SS1+SS2).</a:t>
            </a:r>
          </a:p>
          <a:p>
            <a:pPr eaLnBrk="1" hangingPunct="1">
              <a:spcBef>
                <a:spcPct val="50000"/>
              </a:spcBef>
              <a:buFont typeface="Arial" charset="0"/>
              <a:buChar char="•"/>
              <a:defRPr/>
            </a:pPr>
            <a:r>
              <a:rPr lang="en-US" altLang="ko-KR" sz="2000" dirty="0">
                <a:ea typeface="굴림" pitchFamily="34" charset="-127"/>
              </a:rPr>
              <a:t>The centroid and radius can both be computed from CF.</a:t>
            </a:r>
          </a:p>
          <a:p>
            <a:pPr lvl="1" eaLnBrk="1" hangingPunct="1">
              <a:spcBef>
                <a:spcPct val="50000"/>
              </a:spcBef>
              <a:buFont typeface="Arial" charset="0"/>
              <a:buChar char="–"/>
              <a:defRPr/>
            </a:pPr>
            <a:r>
              <a:rPr lang="en-US" altLang="ko-KR" sz="1800" dirty="0">
                <a:ea typeface="굴림" pitchFamily="34" charset="-127"/>
              </a:rPr>
              <a:t>centroid is the center of the cluster</a:t>
            </a:r>
          </a:p>
          <a:p>
            <a:pPr lvl="1" eaLnBrk="1" hangingPunct="1">
              <a:spcBef>
                <a:spcPct val="50000"/>
              </a:spcBef>
              <a:buFont typeface="Arial" charset="0"/>
              <a:buChar char="–"/>
              <a:defRPr/>
            </a:pPr>
            <a:r>
              <a:rPr lang="en-US" altLang="ko-KR" sz="1800" dirty="0">
                <a:ea typeface="굴림" pitchFamily="34" charset="-127"/>
              </a:rPr>
              <a:t>radius is the average distance between an object and the centroid.</a:t>
            </a:r>
          </a:p>
          <a:p>
            <a:pPr lvl="1" eaLnBrk="1" hangingPunct="1">
              <a:spcBef>
                <a:spcPct val="50000"/>
              </a:spcBef>
              <a:buFont typeface="Arial" charset="0"/>
              <a:buChar char="–"/>
              <a:defRPr/>
            </a:pPr>
            <a:endParaRPr lang="en-US" altLang="ko-KR" sz="1800" dirty="0">
              <a:ea typeface="굴림" pitchFamily="34" charset="-127"/>
            </a:endParaRPr>
          </a:p>
          <a:p>
            <a:pPr lvl="1" eaLnBrk="1" hangingPunct="1">
              <a:spcBef>
                <a:spcPct val="50000"/>
              </a:spcBef>
              <a:buFont typeface="Arial" charset="0"/>
              <a:buChar char="–"/>
              <a:defRPr/>
            </a:pPr>
            <a:endParaRPr lang="en-US" altLang="ko-KR" sz="1800" dirty="0">
              <a:ea typeface="굴림" pitchFamily="34" charset="-127"/>
            </a:endParaRPr>
          </a:p>
          <a:p>
            <a:pPr lvl="1" eaLnBrk="1" hangingPunct="1">
              <a:spcBef>
                <a:spcPct val="50000"/>
              </a:spcBef>
              <a:buFont typeface="Arial" charset="0"/>
              <a:buChar char="–"/>
              <a:defRPr/>
            </a:pPr>
            <a:endParaRPr lang="en-US" altLang="zh-CN" sz="1800" dirty="0"/>
          </a:p>
          <a:p>
            <a:pPr lvl="1" eaLnBrk="1" hangingPunct="1">
              <a:spcBef>
                <a:spcPct val="50000"/>
              </a:spcBef>
              <a:buFont typeface="Arial" charset="0"/>
              <a:buChar char="–"/>
              <a:defRPr/>
            </a:pPr>
            <a:r>
              <a:rPr lang="en-US" altLang="zh-CN" sz="1800" dirty="0"/>
              <a:t>X0 = LS/N</a:t>
            </a:r>
          </a:p>
          <a:p>
            <a:pPr lvl="1" eaLnBrk="1" hangingPunct="1">
              <a:spcBef>
                <a:spcPct val="50000"/>
              </a:spcBef>
              <a:buFont typeface="Arial" charset="0"/>
              <a:buChar char="–"/>
              <a:defRPr/>
            </a:pPr>
            <a:r>
              <a:rPr lang="en-US" altLang="zh-CN" sz="1800" dirty="0"/>
              <a:t>R = 1/N * </a:t>
            </a:r>
            <a:r>
              <a:rPr lang="en-US" altLang="zh-CN" sz="1800" dirty="0" err="1"/>
              <a:t>sqrt</a:t>
            </a:r>
            <a:r>
              <a:rPr lang="en-US" altLang="zh-CN" sz="1800" dirty="0"/>
              <a:t>(N*SS-LS^2)</a:t>
            </a:r>
          </a:p>
          <a:p>
            <a:pPr marL="457200" lvl="1" indent="0">
              <a:spcBef>
                <a:spcPct val="50000"/>
              </a:spcBef>
              <a:buNone/>
              <a:defRPr/>
            </a:pPr>
            <a:endParaRPr lang="en-US" altLang="ko-KR" sz="1800" dirty="0">
              <a:ea typeface="굴림" pitchFamily="34" charset="-127"/>
            </a:endParaRPr>
          </a:p>
        </p:txBody>
      </p:sp>
      <p:graphicFrame>
        <p:nvGraphicFramePr>
          <p:cNvPr id="19460" name="Rectangle 4"/>
          <p:cNvGraphicFramePr>
            <a:graphicFrameLocks noGrp="1"/>
          </p:cNvGraphicFramePr>
          <p:nvPr>
            <p:ph sz="quarter" idx="2"/>
          </p:nvPr>
        </p:nvGraphicFramePr>
        <p:xfrm>
          <a:off x="7667625" y="2170113"/>
          <a:ext cx="1047750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Equation" r:id="rId4" imgW="0" imgH="0" progId="Equation.3">
                  <p:embed/>
                </p:oleObj>
              </mc:Choice>
              <mc:Fallback>
                <p:oleObj name="Equation" r:id="rId4" imgW="0" imgH="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7625" y="2170113"/>
                        <a:ext cx="1047750" cy="104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1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892425" y="4143375"/>
          <a:ext cx="1646238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Equation" r:id="rId5" imgW="825500" imgH="482600" progId="Equation.3">
                  <p:embed/>
                </p:oleObj>
              </mc:Choice>
              <mc:Fallback>
                <p:oleObj name="Equation" r:id="rId5" imgW="8255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2425" y="4143375"/>
                        <a:ext cx="1646238" cy="96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5487988" y="4316413"/>
          <a:ext cx="2970212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Equation" r:id="rId7" imgW="1498320" imgH="393480" progId="Equation.3">
                  <p:embed/>
                </p:oleObj>
              </mc:Choice>
              <mc:Fallback>
                <p:oleObj name="Equation" r:id="rId7" imgW="14983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7988" y="4316413"/>
                        <a:ext cx="2970212" cy="779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568846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Clustering Feature</a:t>
            </a:r>
          </a:p>
        </p:txBody>
      </p:sp>
      <p:sp>
        <p:nvSpPr>
          <p:cNvPr id="1331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altLang="en-US" dirty="0"/>
              <a:t>Clustering feature: </a:t>
            </a:r>
          </a:p>
          <a:p>
            <a:pPr lvl="1">
              <a:buFont typeface="Arial" charset="0"/>
              <a:buChar char="–"/>
              <a:defRPr/>
            </a:pPr>
            <a:r>
              <a:rPr lang="en-US" altLang="en-US" dirty="0"/>
              <a:t>Summarize the statistics for a </a:t>
            </a:r>
            <a:r>
              <a:rPr lang="en-US" altLang="en-US" dirty="0" err="1"/>
              <a:t>subcluster</a:t>
            </a:r>
            <a:endParaRPr lang="en-US" altLang="en-US" dirty="0"/>
          </a:p>
          <a:p>
            <a:pPr lvl="2">
              <a:buFont typeface="Arial" charset="0"/>
              <a:buChar char="•"/>
              <a:defRPr/>
            </a:pPr>
            <a:r>
              <a:rPr lang="en-US" altLang="en-US" dirty="0"/>
              <a:t> the 0</a:t>
            </a:r>
            <a:r>
              <a:rPr lang="en-US" altLang="en-US" baseline="30000" dirty="0"/>
              <a:t>th</a:t>
            </a:r>
            <a:r>
              <a:rPr lang="en-US" altLang="en-US" dirty="0"/>
              <a:t>, 1</a:t>
            </a:r>
            <a:r>
              <a:rPr lang="en-US" altLang="en-US" baseline="30000" dirty="0"/>
              <a:t>st</a:t>
            </a:r>
            <a:r>
              <a:rPr lang="en-US" altLang="en-US" dirty="0"/>
              <a:t> and 2</a:t>
            </a:r>
            <a:r>
              <a:rPr lang="en-US" altLang="en-US" baseline="30000" dirty="0"/>
              <a:t>nd</a:t>
            </a:r>
            <a:r>
              <a:rPr lang="en-US" altLang="en-US" dirty="0"/>
              <a:t> moments of the </a:t>
            </a:r>
            <a:r>
              <a:rPr lang="en-US" altLang="en-US" dirty="0" err="1"/>
              <a:t>subcluster</a:t>
            </a:r>
            <a:r>
              <a:rPr lang="en-US" altLang="en-US" dirty="0"/>
              <a:t> </a:t>
            </a:r>
          </a:p>
          <a:p>
            <a:pPr lvl="1">
              <a:buFont typeface="Arial" charset="0"/>
              <a:buChar char="–"/>
              <a:defRPr/>
            </a:pPr>
            <a:r>
              <a:rPr lang="en-US" altLang="en-US" dirty="0"/>
              <a:t>Register crucial measurements for computing cluster and utilize storage efficiently</a:t>
            </a:r>
          </a:p>
          <a:p>
            <a:pPr marL="457200" lvl="1" indent="0">
              <a:buNone/>
              <a:defRPr/>
            </a:pPr>
            <a:endParaRPr lang="en-US" altLang="ko-KR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466619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CF-tree in BIRCH</a:t>
            </a:r>
          </a:p>
        </p:txBody>
      </p:sp>
      <p:sp>
        <p:nvSpPr>
          <p:cNvPr id="2253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>
                <a:ea typeface="굴림" panose="020B0600000101010101" pitchFamily="34" charset="-127"/>
              </a:rPr>
              <a:t>A CF tree: a height-balanced tree storing the clustering features for a hierarchical clustering </a:t>
            </a:r>
          </a:p>
          <a:p>
            <a:pPr lvl="1"/>
            <a:r>
              <a:rPr lang="en-US" altLang="ko-KR">
                <a:ea typeface="굴림" panose="020B0600000101010101" pitchFamily="34" charset="-127"/>
              </a:rPr>
              <a:t>A nonleaf node in a tree has descendants or “children”</a:t>
            </a:r>
          </a:p>
          <a:p>
            <a:pPr lvl="1"/>
            <a:r>
              <a:rPr lang="en-US" altLang="ko-KR">
                <a:ea typeface="굴림" panose="020B0600000101010101" pitchFamily="34" charset="-127"/>
              </a:rPr>
              <a:t>The nonleaf nodes store sums of the CFs of children</a:t>
            </a:r>
          </a:p>
        </p:txBody>
      </p:sp>
    </p:spTree>
    <p:extLst>
      <p:ext uri="{BB962C8B-B14F-4D97-AF65-F5344CB8AC3E}">
        <p14:creationId xmlns:p14="http://schemas.microsoft.com/office/powerpoint/2010/main" val="6629340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Recap of K-Means</a:t>
            </a:r>
          </a:p>
        </p:txBody>
      </p:sp>
      <p:pic>
        <p:nvPicPr>
          <p:cNvPr id="6147" name="Picture 2" descr="https://onlinecourses.science.psu.edu/stat857/sites/onlinecourses.science.psu.edu.stat857/files/lesson06/k-means_result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61050" y="2117726"/>
            <a:ext cx="3206750" cy="2982913"/>
          </a:xfrm>
          <a:noFill/>
        </p:spPr>
      </p:pic>
      <p:pic>
        <p:nvPicPr>
          <p:cNvPr id="6148" name="Picture 4" descr="https://encrypted-tbn2.gstatic.com/images?q=tbn:ANd9GcRA4KKJ9Bf4-FFp4vfnvoCFu-86dkCNLM3H8VKA6TA0luwt8B5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828800"/>
            <a:ext cx="41656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611740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/>
              <a:t>CF Tree</a:t>
            </a:r>
            <a:endParaRPr lang="en-US" altLang="zh-CN" b="1" smtClean="0"/>
          </a:p>
        </p:txBody>
      </p:sp>
      <p:grpSp>
        <p:nvGrpSpPr>
          <p:cNvPr id="23555" name="Group 3"/>
          <p:cNvGrpSpPr>
            <a:grpSpLocks/>
          </p:cNvGrpSpPr>
          <p:nvPr/>
        </p:nvGrpSpPr>
        <p:grpSpPr bwMode="auto">
          <a:xfrm>
            <a:off x="3276600" y="1447801"/>
            <a:ext cx="5029200" cy="811213"/>
            <a:chOff x="1152" y="816"/>
            <a:chExt cx="3120" cy="613"/>
          </a:xfrm>
        </p:grpSpPr>
        <p:sp>
          <p:nvSpPr>
            <p:cNvPr id="23622" name="Line 4"/>
            <p:cNvSpPr>
              <a:spLocks noChangeShapeType="1"/>
            </p:cNvSpPr>
            <p:nvPr/>
          </p:nvSpPr>
          <p:spPr bwMode="auto">
            <a:xfrm>
              <a:off x="2187" y="816"/>
              <a:ext cx="0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23" name="Rectangle 5"/>
            <p:cNvSpPr>
              <a:spLocks noChangeArrowheads="1"/>
            </p:cNvSpPr>
            <p:nvPr/>
          </p:nvSpPr>
          <p:spPr bwMode="auto">
            <a:xfrm>
              <a:off x="1156" y="820"/>
              <a:ext cx="3016" cy="56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3624" name="Line 6"/>
            <p:cNvSpPr>
              <a:spLocks noChangeShapeType="1"/>
            </p:cNvSpPr>
            <p:nvPr/>
          </p:nvSpPr>
          <p:spPr bwMode="auto">
            <a:xfrm>
              <a:off x="1670" y="816"/>
              <a:ext cx="0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25" name="Line 7"/>
            <p:cNvSpPr>
              <a:spLocks noChangeShapeType="1"/>
            </p:cNvSpPr>
            <p:nvPr/>
          </p:nvSpPr>
          <p:spPr bwMode="auto">
            <a:xfrm>
              <a:off x="3570" y="816"/>
              <a:ext cx="0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26" name="Line 8"/>
            <p:cNvSpPr>
              <a:spLocks noChangeShapeType="1"/>
            </p:cNvSpPr>
            <p:nvPr/>
          </p:nvSpPr>
          <p:spPr bwMode="auto">
            <a:xfrm>
              <a:off x="2708" y="816"/>
              <a:ext cx="0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27" name="Line 9"/>
            <p:cNvSpPr>
              <a:spLocks noChangeShapeType="1"/>
            </p:cNvSpPr>
            <p:nvPr/>
          </p:nvSpPr>
          <p:spPr bwMode="auto">
            <a:xfrm>
              <a:off x="1152" y="1104"/>
              <a:ext cx="17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28" name="Line 10"/>
            <p:cNvSpPr>
              <a:spLocks noChangeShapeType="1"/>
            </p:cNvSpPr>
            <p:nvPr/>
          </p:nvSpPr>
          <p:spPr bwMode="auto">
            <a:xfrm>
              <a:off x="3408" y="1104"/>
              <a:ext cx="7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29" name="Rectangle 11"/>
            <p:cNvSpPr>
              <a:spLocks noChangeArrowheads="1"/>
            </p:cNvSpPr>
            <p:nvPr/>
          </p:nvSpPr>
          <p:spPr bwMode="auto">
            <a:xfrm>
              <a:off x="1200" y="816"/>
              <a:ext cx="432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</a:rPr>
                <a:t>CF</a:t>
              </a:r>
              <a:r>
                <a:rPr lang="en-US" altLang="zh-CN" sz="2400" baseline="-25000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23630" name="Rectangle 12"/>
            <p:cNvSpPr>
              <a:spLocks noChangeArrowheads="1"/>
            </p:cNvSpPr>
            <p:nvPr/>
          </p:nvSpPr>
          <p:spPr bwMode="auto">
            <a:xfrm>
              <a:off x="1200" y="1152"/>
              <a:ext cx="576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1800">
                  <a:latin typeface="Times New Roman" panose="02020603050405020304" pitchFamily="18" charset="0"/>
                </a:rPr>
                <a:t>child</a:t>
              </a:r>
              <a:r>
                <a:rPr lang="en-US" altLang="zh-CN" sz="2400" baseline="-25000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23631" name="Rectangle 13"/>
            <p:cNvSpPr>
              <a:spLocks noChangeArrowheads="1"/>
            </p:cNvSpPr>
            <p:nvPr/>
          </p:nvSpPr>
          <p:spPr bwMode="auto">
            <a:xfrm>
              <a:off x="2208" y="816"/>
              <a:ext cx="432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</a:rPr>
                <a:t>CF</a:t>
              </a:r>
              <a:r>
                <a:rPr lang="en-US" altLang="zh-CN" sz="2400" baseline="-25000"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23632" name="Rectangle 14"/>
            <p:cNvSpPr>
              <a:spLocks noChangeArrowheads="1"/>
            </p:cNvSpPr>
            <p:nvPr/>
          </p:nvSpPr>
          <p:spPr bwMode="auto">
            <a:xfrm>
              <a:off x="2208" y="1152"/>
              <a:ext cx="576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1800">
                  <a:latin typeface="Times New Roman" panose="02020603050405020304" pitchFamily="18" charset="0"/>
                </a:rPr>
                <a:t>child</a:t>
              </a:r>
              <a:r>
                <a:rPr lang="en-US" altLang="zh-CN" sz="2400" baseline="-25000"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23633" name="Rectangle 15"/>
            <p:cNvSpPr>
              <a:spLocks noChangeArrowheads="1"/>
            </p:cNvSpPr>
            <p:nvPr/>
          </p:nvSpPr>
          <p:spPr bwMode="auto">
            <a:xfrm>
              <a:off x="1728" y="816"/>
              <a:ext cx="432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</a:rPr>
                <a:t>CF</a:t>
              </a:r>
              <a:r>
                <a:rPr lang="en-US" altLang="zh-CN" sz="2400" baseline="-25000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3634" name="Rectangle 16"/>
            <p:cNvSpPr>
              <a:spLocks noChangeArrowheads="1"/>
            </p:cNvSpPr>
            <p:nvPr/>
          </p:nvSpPr>
          <p:spPr bwMode="auto">
            <a:xfrm>
              <a:off x="1728" y="1152"/>
              <a:ext cx="576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1800">
                  <a:latin typeface="Times New Roman" panose="02020603050405020304" pitchFamily="18" charset="0"/>
                </a:rPr>
                <a:t>child</a:t>
              </a:r>
              <a:r>
                <a:rPr lang="en-US" altLang="zh-CN" sz="2400" baseline="-25000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3635" name="Rectangle 17"/>
            <p:cNvSpPr>
              <a:spLocks noChangeArrowheads="1"/>
            </p:cNvSpPr>
            <p:nvPr/>
          </p:nvSpPr>
          <p:spPr bwMode="auto">
            <a:xfrm>
              <a:off x="3696" y="816"/>
              <a:ext cx="432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</a:rPr>
                <a:t>CF</a:t>
              </a:r>
              <a:r>
                <a:rPr lang="en-US" altLang="zh-CN" sz="2400" baseline="-25000"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23636" name="Rectangle 18"/>
            <p:cNvSpPr>
              <a:spLocks noChangeArrowheads="1"/>
            </p:cNvSpPr>
            <p:nvPr/>
          </p:nvSpPr>
          <p:spPr bwMode="auto">
            <a:xfrm>
              <a:off x="3696" y="1152"/>
              <a:ext cx="576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1800">
                  <a:latin typeface="Times New Roman" panose="02020603050405020304" pitchFamily="18" charset="0"/>
                </a:rPr>
                <a:t>child</a:t>
              </a:r>
              <a:r>
                <a:rPr lang="en-US" altLang="zh-CN" sz="2400" baseline="-25000">
                  <a:latin typeface="Times New Roman" panose="02020603050405020304" pitchFamily="18" charset="0"/>
                </a:rPr>
                <a:t>6</a:t>
              </a:r>
            </a:p>
          </p:txBody>
        </p:sp>
      </p:grpSp>
      <p:sp>
        <p:nvSpPr>
          <p:cNvPr id="23556" name="Line 19"/>
          <p:cNvSpPr>
            <a:spLocks noChangeShapeType="1"/>
          </p:cNvSpPr>
          <p:nvPr/>
        </p:nvSpPr>
        <p:spPr bwMode="auto">
          <a:xfrm>
            <a:off x="4081463" y="32766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Rectangle 20"/>
          <p:cNvSpPr>
            <a:spLocks noChangeArrowheads="1"/>
          </p:cNvSpPr>
          <p:nvPr/>
        </p:nvSpPr>
        <p:spPr bwMode="auto">
          <a:xfrm>
            <a:off x="2444750" y="3282950"/>
            <a:ext cx="4787900" cy="901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3558" name="Line 21"/>
          <p:cNvSpPr>
            <a:spLocks noChangeShapeType="1"/>
          </p:cNvSpPr>
          <p:nvPr/>
        </p:nvSpPr>
        <p:spPr bwMode="auto">
          <a:xfrm>
            <a:off x="3260725" y="32766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Line 22"/>
          <p:cNvSpPr>
            <a:spLocks noChangeShapeType="1"/>
          </p:cNvSpPr>
          <p:nvPr/>
        </p:nvSpPr>
        <p:spPr bwMode="auto">
          <a:xfrm>
            <a:off x="6276975" y="32766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Line 23"/>
          <p:cNvSpPr>
            <a:spLocks noChangeShapeType="1"/>
          </p:cNvSpPr>
          <p:nvPr/>
        </p:nvSpPr>
        <p:spPr bwMode="auto">
          <a:xfrm>
            <a:off x="4908550" y="32766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Line 24"/>
          <p:cNvSpPr>
            <a:spLocks noChangeShapeType="1"/>
          </p:cNvSpPr>
          <p:nvPr/>
        </p:nvSpPr>
        <p:spPr bwMode="auto">
          <a:xfrm>
            <a:off x="2438400" y="3733800"/>
            <a:ext cx="2743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Line 25"/>
          <p:cNvSpPr>
            <a:spLocks noChangeShapeType="1"/>
          </p:cNvSpPr>
          <p:nvPr/>
        </p:nvSpPr>
        <p:spPr bwMode="auto">
          <a:xfrm>
            <a:off x="6019800" y="3733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Rectangle 26"/>
          <p:cNvSpPr>
            <a:spLocks noChangeArrowheads="1"/>
          </p:cNvSpPr>
          <p:nvPr/>
        </p:nvSpPr>
        <p:spPr bwMode="auto">
          <a:xfrm>
            <a:off x="2514600" y="3276601"/>
            <a:ext cx="685800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zh-CN" sz="2400">
                <a:latin typeface="Times New Roman" panose="02020603050405020304" pitchFamily="18" charset="0"/>
              </a:rPr>
              <a:t>CF</a:t>
            </a:r>
            <a:r>
              <a:rPr lang="en-US" altLang="zh-CN" sz="2400" baseline="-250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3564" name="Rectangle 27"/>
          <p:cNvSpPr>
            <a:spLocks noChangeArrowheads="1"/>
          </p:cNvSpPr>
          <p:nvPr/>
        </p:nvSpPr>
        <p:spPr bwMode="auto">
          <a:xfrm>
            <a:off x="2514600" y="3810001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zh-CN" sz="1800">
                <a:latin typeface="Times New Roman" panose="02020603050405020304" pitchFamily="18" charset="0"/>
              </a:rPr>
              <a:t>child</a:t>
            </a:r>
            <a:r>
              <a:rPr lang="en-US" altLang="zh-CN" sz="2400" baseline="-250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3565" name="Rectangle 28"/>
          <p:cNvSpPr>
            <a:spLocks noChangeArrowheads="1"/>
          </p:cNvSpPr>
          <p:nvPr/>
        </p:nvSpPr>
        <p:spPr bwMode="auto">
          <a:xfrm>
            <a:off x="4114800" y="3276601"/>
            <a:ext cx="685800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zh-CN" sz="2400">
                <a:latin typeface="Times New Roman" panose="02020603050405020304" pitchFamily="18" charset="0"/>
              </a:rPr>
              <a:t>CF</a:t>
            </a:r>
            <a:r>
              <a:rPr lang="en-US" altLang="zh-CN" sz="2400" baseline="-2500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23566" name="Rectangle 29"/>
          <p:cNvSpPr>
            <a:spLocks noChangeArrowheads="1"/>
          </p:cNvSpPr>
          <p:nvPr/>
        </p:nvSpPr>
        <p:spPr bwMode="auto">
          <a:xfrm>
            <a:off x="4114800" y="3810001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zh-CN" sz="1800">
                <a:latin typeface="Times New Roman" panose="02020603050405020304" pitchFamily="18" charset="0"/>
              </a:rPr>
              <a:t>child</a:t>
            </a:r>
            <a:r>
              <a:rPr lang="en-US" altLang="zh-CN" sz="2400" baseline="-2500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23567" name="Rectangle 30"/>
          <p:cNvSpPr>
            <a:spLocks noChangeArrowheads="1"/>
          </p:cNvSpPr>
          <p:nvPr/>
        </p:nvSpPr>
        <p:spPr bwMode="auto">
          <a:xfrm>
            <a:off x="3352800" y="3276601"/>
            <a:ext cx="685800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zh-CN" sz="2400">
                <a:latin typeface="Times New Roman" panose="02020603050405020304" pitchFamily="18" charset="0"/>
              </a:rPr>
              <a:t>CF</a:t>
            </a:r>
            <a:r>
              <a:rPr lang="en-US" altLang="zh-CN" sz="2400" baseline="-250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23568" name="Rectangle 31"/>
          <p:cNvSpPr>
            <a:spLocks noChangeArrowheads="1"/>
          </p:cNvSpPr>
          <p:nvPr/>
        </p:nvSpPr>
        <p:spPr bwMode="auto">
          <a:xfrm>
            <a:off x="3352800" y="3810001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zh-CN" sz="1800">
                <a:latin typeface="Times New Roman" panose="02020603050405020304" pitchFamily="18" charset="0"/>
              </a:rPr>
              <a:t>child</a:t>
            </a:r>
            <a:r>
              <a:rPr lang="en-US" altLang="zh-CN" sz="2400" baseline="-250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23569" name="Rectangle 32"/>
          <p:cNvSpPr>
            <a:spLocks noChangeArrowheads="1"/>
          </p:cNvSpPr>
          <p:nvPr/>
        </p:nvSpPr>
        <p:spPr bwMode="auto">
          <a:xfrm>
            <a:off x="6477000" y="3276601"/>
            <a:ext cx="685800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zh-CN" sz="2400">
                <a:latin typeface="Times New Roman" panose="02020603050405020304" pitchFamily="18" charset="0"/>
              </a:rPr>
              <a:t>CF</a:t>
            </a:r>
            <a:r>
              <a:rPr lang="en-US" altLang="zh-CN" sz="2400" baseline="-25000"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23570" name="Rectangle 33"/>
          <p:cNvSpPr>
            <a:spLocks noChangeArrowheads="1"/>
          </p:cNvSpPr>
          <p:nvPr/>
        </p:nvSpPr>
        <p:spPr bwMode="auto">
          <a:xfrm>
            <a:off x="6477000" y="3810001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zh-CN" sz="1800">
                <a:latin typeface="Times New Roman" panose="02020603050405020304" pitchFamily="18" charset="0"/>
              </a:rPr>
              <a:t>child</a:t>
            </a:r>
            <a:r>
              <a:rPr lang="en-US" altLang="zh-CN" sz="2400" baseline="-25000"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23571" name="Line 34"/>
          <p:cNvSpPr>
            <a:spLocks noChangeShapeType="1"/>
          </p:cNvSpPr>
          <p:nvPr/>
        </p:nvSpPr>
        <p:spPr bwMode="auto">
          <a:xfrm flipH="1">
            <a:off x="2819400" y="2209800"/>
            <a:ext cx="990600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2" name="Line 35"/>
          <p:cNvSpPr>
            <a:spLocks noChangeShapeType="1"/>
          </p:cNvSpPr>
          <p:nvPr/>
        </p:nvSpPr>
        <p:spPr bwMode="auto">
          <a:xfrm>
            <a:off x="4572000" y="2209800"/>
            <a:ext cx="4191000" cy="990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3" name="Line 36"/>
          <p:cNvSpPr>
            <a:spLocks noChangeShapeType="1"/>
          </p:cNvSpPr>
          <p:nvPr/>
        </p:nvSpPr>
        <p:spPr bwMode="auto">
          <a:xfrm>
            <a:off x="5257800" y="2209800"/>
            <a:ext cx="5029200" cy="990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4" name="Rectangle 37"/>
          <p:cNvSpPr>
            <a:spLocks noChangeArrowheads="1"/>
          </p:cNvSpPr>
          <p:nvPr/>
        </p:nvSpPr>
        <p:spPr bwMode="auto">
          <a:xfrm>
            <a:off x="1835150" y="5035550"/>
            <a:ext cx="3797300" cy="596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3575" name="Rectangle 38"/>
          <p:cNvSpPr>
            <a:spLocks noChangeArrowheads="1"/>
          </p:cNvSpPr>
          <p:nvPr/>
        </p:nvSpPr>
        <p:spPr bwMode="auto">
          <a:xfrm>
            <a:off x="2514600" y="5105401"/>
            <a:ext cx="685800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zh-CN" sz="2400">
                <a:latin typeface="Times New Roman" panose="02020603050405020304" pitchFamily="18" charset="0"/>
              </a:rPr>
              <a:t>CF</a:t>
            </a:r>
            <a:r>
              <a:rPr lang="en-US" altLang="zh-CN" sz="2400" baseline="-250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3576" name="Line 39"/>
          <p:cNvSpPr>
            <a:spLocks noChangeShapeType="1"/>
          </p:cNvSpPr>
          <p:nvPr/>
        </p:nvSpPr>
        <p:spPr bwMode="auto">
          <a:xfrm>
            <a:off x="2514600" y="50292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7" name="Rectangle 40"/>
          <p:cNvSpPr>
            <a:spLocks noChangeArrowheads="1"/>
          </p:cNvSpPr>
          <p:nvPr/>
        </p:nvSpPr>
        <p:spPr bwMode="auto">
          <a:xfrm>
            <a:off x="3124200" y="5105401"/>
            <a:ext cx="685800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zh-CN" sz="2400">
                <a:latin typeface="Times New Roman" panose="02020603050405020304" pitchFamily="18" charset="0"/>
              </a:rPr>
              <a:t>CF</a:t>
            </a:r>
            <a:r>
              <a:rPr lang="en-US" altLang="zh-CN" sz="2400" baseline="-250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23578" name="Line 41"/>
          <p:cNvSpPr>
            <a:spLocks noChangeShapeType="1"/>
          </p:cNvSpPr>
          <p:nvPr/>
        </p:nvSpPr>
        <p:spPr bwMode="auto">
          <a:xfrm>
            <a:off x="3124200" y="50292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9" name="Rectangle 42"/>
          <p:cNvSpPr>
            <a:spLocks noChangeArrowheads="1"/>
          </p:cNvSpPr>
          <p:nvPr/>
        </p:nvSpPr>
        <p:spPr bwMode="auto">
          <a:xfrm>
            <a:off x="4343400" y="5105401"/>
            <a:ext cx="685800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zh-CN" sz="2400">
                <a:latin typeface="Times New Roman" panose="02020603050405020304" pitchFamily="18" charset="0"/>
              </a:rPr>
              <a:t>CF</a:t>
            </a:r>
            <a:r>
              <a:rPr lang="en-US" altLang="zh-CN" sz="2400" baseline="-25000"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23580" name="Line 43"/>
          <p:cNvSpPr>
            <a:spLocks noChangeShapeType="1"/>
          </p:cNvSpPr>
          <p:nvPr/>
        </p:nvSpPr>
        <p:spPr bwMode="auto">
          <a:xfrm>
            <a:off x="4343400" y="50292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81" name="Line 44"/>
          <p:cNvSpPr>
            <a:spLocks noChangeShapeType="1"/>
          </p:cNvSpPr>
          <p:nvPr/>
        </p:nvSpPr>
        <p:spPr bwMode="auto">
          <a:xfrm>
            <a:off x="3733800" y="50292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82" name="Line 45"/>
          <p:cNvSpPr>
            <a:spLocks noChangeShapeType="1"/>
          </p:cNvSpPr>
          <p:nvPr/>
        </p:nvSpPr>
        <p:spPr bwMode="auto">
          <a:xfrm>
            <a:off x="4953000" y="50292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83" name="Line 46"/>
          <p:cNvSpPr>
            <a:spLocks noChangeShapeType="1"/>
          </p:cNvSpPr>
          <p:nvPr/>
        </p:nvSpPr>
        <p:spPr bwMode="auto">
          <a:xfrm>
            <a:off x="3886200" y="5334000"/>
            <a:ext cx="304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84" name="Rectangle 47"/>
          <p:cNvSpPr>
            <a:spLocks noChangeArrowheads="1"/>
          </p:cNvSpPr>
          <p:nvPr/>
        </p:nvSpPr>
        <p:spPr bwMode="auto">
          <a:xfrm>
            <a:off x="1905000" y="5105400"/>
            <a:ext cx="685800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zh-CN" sz="2000">
                <a:latin typeface="Times New Roman" panose="02020603050405020304" pitchFamily="18" charset="0"/>
              </a:rPr>
              <a:t>prev</a:t>
            </a:r>
          </a:p>
        </p:txBody>
      </p:sp>
      <p:sp>
        <p:nvSpPr>
          <p:cNvPr id="23585" name="Rectangle 48"/>
          <p:cNvSpPr>
            <a:spLocks noChangeArrowheads="1"/>
          </p:cNvSpPr>
          <p:nvPr/>
        </p:nvSpPr>
        <p:spPr bwMode="auto">
          <a:xfrm>
            <a:off x="4953000" y="5105400"/>
            <a:ext cx="685800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zh-CN" sz="2000">
                <a:latin typeface="Times New Roman" panose="02020603050405020304" pitchFamily="18" charset="0"/>
              </a:rPr>
              <a:t>next</a:t>
            </a:r>
          </a:p>
        </p:txBody>
      </p:sp>
      <p:sp>
        <p:nvSpPr>
          <p:cNvPr id="23586" name="Line 49"/>
          <p:cNvSpPr>
            <a:spLocks noChangeShapeType="1"/>
          </p:cNvSpPr>
          <p:nvPr/>
        </p:nvSpPr>
        <p:spPr bwMode="auto">
          <a:xfrm flipH="1">
            <a:off x="2438400" y="4191000"/>
            <a:ext cx="3810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87" name="Rectangle 50"/>
          <p:cNvSpPr>
            <a:spLocks noChangeArrowheads="1"/>
          </p:cNvSpPr>
          <p:nvPr/>
        </p:nvSpPr>
        <p:spPr bwMode="auto">
          <a:xfrm>
            <a:off x="6254750" y="5035550"/>
            <a:ext cx="3797300" cy="596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3588" name="Rectangle 51"/>
          <p:cNvSpPr>
            <a:spLocks noChangeArrowheads="1"/>
          </p:cNvSpPr>
          <p:nvPr/>
        </p:nvSpPr>
        <p:spPr bwMode="auto">
          <a:xfrm>
            <a:off x="6934200" y="5105401"/>
            <a:ext cx="685800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zh-CN" sz="2400">
                <a:latin typeface="Times New Roman" panose="02020603050405020304" pitchFamily="18" charset="0"/>
              </a:rPr>
              <a:t>CF</a:t>
            </a:r>
            <a:r>
              <a:rPr lang="en-US" altLang="zh-CN" sz="2400" baseline="-250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3589" name="Line 52"/>
          <p:cNvSpPr>
            <a:spLocks noChangeShapeType="1"/>
          </p:cNvSpPr>
          <p:nvPr/>
        </p:nvSpPr>
        <p:spPr bwMode="auto">
          <a:xfrm>
            <a:off x="6934200" y="50292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90" name="Rectangle 53"/>
          <p:cNvSpPr>
            <a:spLocks noChangeArrowheads="1"/>
          </p:cNvSpPr>
          <p:nvPr/>
        </p:nvSpPr>
        <p:spPr bwMode="auto">
          <a:xfrm>
            <a:off x="7543800" y="5105401"/>
            <a:ext cx="685800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zh-CN" sz="2400">
                <a:latin typeface="Times New Roman" panose="02020603050405020304" pitchFamily="18" charset="0"/>
              </a:rPr>
              <a:t>CF</a:t>
            </a:r>
            <a:r>
              <a:rPr lang="en-US" altLang="zh-CN" sz="2400" baseline="-250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23591" name="Line 54"/>
          <p:cNvSpPr>
            <a:spLocks noChangeShapeType="1"/>
          </p:cNvSpPr>
          <p:nvPr/>
        </p:nvSpPr>
        <p:spPr bwMode="auto">
          <a:xfrm>
            <a:off x="7543800" y="50292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92" name="Rectangle 55"/>
          <p:cNvSpPr>
            <a:spLocks noChangeArrowheads="1"/>
          </p:cNvSpPr>
          <p:nvPr/>
        </p:nvSpPr>
        <p:spPr bwMode="auto">
          <a:xfrm>
            <a:off x="8763000" y="5105401"/>
            <a:ext cx="685800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zh-CN" sz="2400">
                <a:latin typeface="Times New Roman" panose="02020603050405020304" pitchFamily="18" charset="0"/>
              </a:rPr>
              <a:t>CF</a:t>
            </a:r>
            <a:r>
              <a:rPr lang="en-US" altLang="zh-CN" sz="2400" baseline="-25000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23593" name="Line 56"/>
          <p:cNvSpPr>
            <a:spLocks noChangeShapeType="1"/>
          </p:cNvSpPr>
          <p:nvPr/>
        </p:nvSpPr>
        <p:spPr bwMode="auto">
          <a:xfrm>
            <a:off x="8763000" y="50292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94" name="Line 57"/>
          <p:cNvSpPr>
            <a:spLocks noChangeShapeType="1"/>
          </p:cNvSpPr>
          <p:nvPr/>
        </p:nvSpPr>
        <p:spPr bwMode="auto">
          <a:xfrm>
            <a:off x="8153400" y="50292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95" name="Line 58"/>
          <p:cNvSpPr>
            <a:spLocks noChangeShapeType="1"/>
          </p:cNvSpPr>
          <p:nvPr/>
        </p:nvSpPr>
        <p:spPr bwMode="auto">
          <a:xfrm>
            <a:off x="9372600" y="50292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96" name="Line 59"/>
          <p:cNvSpPr>
            <a:spLocks noChangeShapeType="1"/>
          </p:cNvSpPr>
          <p:nvPr/>
        </p:nvSpPr>
        <p:spPr bwMode="auto">
          <a:xfrm>
            <a:off x="8305800" y="5334000"/>
            <a:ext cx="304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97" name="Rectangle 60"/>
          <p:cNvSpPr>
            <a:spLocks noChangeArrowheads="1"/>
          </p:cNvSpPr>
          <p:nvPr/>
        </p:nvSpPr>
        <p:spPr bwMode="auto">
          <a:xfrm>
            <a:off x="6324600" y="5105400"/>
            <a:ext cx="685800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zh-CN" sz="2000">
                <a:latin typeface="Times New Roman" panose="02020603050405020304" pitchFamily="18" charset="0"/>
              </a:rPr>
              <a:t>prev</a:t>
            </a:r>
          </a:p>
        </p:txBody>
      </p:sp>
      <p:sp>
        <p:nvSpPr>
          <p:cNvPr id="23598" name="Rectangle 61"/>
          <p:cNvSpPr>
            <a:spLocks noChangeArrowheads="1"/>
          </p:cNvSpPr>
          <p:nvPr/>
        </p:nvSpPr>
        <p:spPr bwMode="auto">
          <a:xfrm>
            <a:off x="9372600" y="5105400"/>
            <a:ext cx="685800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zh-CN" sz="2000">
                <a:latin typeface="Times New Roman" panose="02020603050405020304" pitchFamily="18" charset="0"/>
              </a:rPr>
              <a:t>next</a:t>
            </a:r>
          </a:p>
        </p:txBody>
      </p:sp>
      <p:sp>
        <p:nvSpPr>
          <p:cNvPr id="23599" name="Line 62"/>
          <p:cNvSpPr>
            <a:spLocks noChangeShapeType="1"/>
          </p:cNvSpPr>
          <p:nvPr/>
        </p:nvSpPr>
        <p:spPr bwMode="auto">
          <a:xfrm>
            <a:off x="3657600" y="4191000"/>
            <a:ext cx="48006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00" name="Line 63"/>
          <p:cNvSpPr>
            <a:spLocks noChangeShapeType="1"/>
          </p:cNvSpPr>
          <p:nvPr/>
        </p:nvSpPr>
        <p:spPr bwMode="auto">
          <a:xfrm flipH="1">
            <a:off x="5638800" y="51816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01" name="Line 64"/>
          <p:cNvSpPr>
            <a:spLocks noChangeShapeType="1"/>
          </p:cNvSpPr>
          <p:nvPr/>
        </p:nvSpPr>
        <p:spPr bwMode="auto">
          <a:xfrm>
            <a:off x="5638800" y="54864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02" name="Line 65"/>
          <p:cNvSpPr>
            <a:spLocks noChangeShapeType="1"/>
          </p:cNvSpPr>
          <p:nvPr/>
        </p:nvSpPr>
        <p:spPr bwMode="auto">
          <a:xfrm>
            <a:off x="10058400" y="55626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03" name="Line 66"/>
          <p:cNvSpPr>
            <a:spLocks noChangeShapeType="1"/>
          </p:cNvSpPr>
          <p:nvPr/>
        </p:nvSpPr>
        <p:spPr bwMode="auto">
          <a:xfrm flipH="1">
            <a:off x="10058400" y="53340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04" name="Rectangle 67"/>
          <p:cNvSpPr>
            <a:spLocks noChangeArrowheads="1"/>
          </p:cNvSpPr>
          <p:nvPr/>
        </p:nvSpPr>
        <p:spPr bwMode="auto">
          <a:xfrm>
            <a:off x="2438400" y="1649414"/>
            <a:ext cx="1066800" cy="720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60000"/>
              </a:lnSpc>
              <a:spcBef>
                <a:spcPct val="50000"/>
              </a:spcBef>
              <a:buFontTx/>
              <a:buNone/>
            </a:pPr>
            <a:r>
              <a:rPr lang="en-US" altLang="zh-CN" sz="2400">
                <a:latin typeface="Times New Roman" panose="02020603050405020304" pitchFamily="18" charset="0"/>
              </a:rPr>
              <a:t>B = 7</a:t>
            </a:r>
          </a:p>
          <a:p>
            <a:pPr>
              <a:lnSpc>
                <a:spcPct val="60000"/>
              </a:lnSpc>
              <a:spcBef>
                <a:spcPct val="50000"/>
              </a:spcBef>
              <a:buFontTx/>
              <a:buNone/>
            </a:pPr>
            <a:r>
              <a:rPr lang="en-US" altLang="zh-CN" sz="2400">
                <a:latin typeface="Times New Roman" panose="02020603050405020304" pitchFamily="18" charset="0"/>
              </a:rPr>
              <a:t>L = 6</a:t>
            </a:r>
          </a:p>
        </p:txBody>
      </p:sp>
      <p:sp>
        <p:nvSpPr>
          <p:cNvPr id="23605" name="Line 68"/>
          <p:cNvSpPr>
            <a:spLocks noChangeShapeType="1"/>
          </p:cNvSpPr>
          <p:nvPr/>
        </p:nvSpPr>
        <p:spPr bwMode="auto">
          <a:xfrm>
            <a:off x="5486400" y="3733800"/>
            <a:ext cx="304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06" name="Line 69"/>
          <p:cNvSpPr>
            <a:spLocks noChangeShapeType="1"/>
          </p:cNvSpPr>
          <p:nvPr/>
        </p:nvSpPr>
        <p:spPr bwMode="auto">
          <a:xfrm>
            <a:off x="6400800" y="1752600"/>
            <a:ext cx="304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07" name="Line 70"/>
          <p:cNvSpPr>
            <a:spLocks noChangeShapeType="1"/>
          </p:cNvSpPr>
          <p:nvPr/>
        </p:nvSpPr>
        <p:spPr bwMode="auto">
          <a:xfrm>
            <a:off x="8915400" y="3733800"/>
            <a:ext cx="8382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08" name="Rectangle 71"/>
          <p:cNvSpPr>
            <a:spLocks noChangeArrowheads="1"/>
          </p:cNvSpPr>
          <p:nvPr/>
        </p:nvSpPr>
        <p:spPr bwMode="auto">
          <a:xfrm>
            <a:off x="8610600" y="1524001"/>
            <a:ext cx="990600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zh-CN" sz="2400">
                <a:latin typeface="Times New Roman" panose="02020603050405020304" pitchFamily="18" charset="0"/>
              </a:rPr>
              <a:t>Root</a:t>
            </a:r>
          </a:p>
        </p:txBody>
      </p:sp>
      <p:sp>
        <p:nvSpPr>
          <p:cNvPr id="23609" name="Rectangle 72"/>
          <p:cNvSpPr>
            <a:spLocks noChangeArrowheads="1"/>
          </p:cNvSpPr>
          <p:nvPr/>
        </p:nvSpPr>
        <p:spPr bwMode="auto">
          <a:xfrm>
            <a:off x="3962400" y="2819401"/>
            <a:ext cx="1981200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zh-CN" sz="2400">
                <a:latin typeface="Times New Roman" panose="02020603050405020304" pitchFamily="18" charset="0"/>
              </a:rPr>
              <a:t>Non-leaf node</a:t>
            </a:r>
          </a:p>
        </p:txBody>
      </p:sp>
      <p:sp>
        <p:nvSpPr>
          <p:cNvPr id="23610" name="Rectangle 73"/>
          <p:cNvSpPr>
            <a:spLocks noChangeArrowheads="1"/>
          </p:cNvSpPr>
          <p:nvPr/>
        </p:nvSpPr>
        <p:spPr bwMode="auto">
          <a:xfrm>
            <a:off x="3886200" y="4572001"/>
            <a:ext cx="1447800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zh-CN" sz="2400">
                <a:latin typeface="Times New Roman" panose="02020603050405020304" pitchFamily="18" charset="0"/>
              </a:rPr>
              <a:t>Leaf node</a:t>
            </a:r>
          </a:p>
        </p:txBody>
      </p:sp>
      <p:sp>
        <p:nvSpPr>
          <p:cNvPr id="23611" name="Rectangle 74"/>
          <p:cNvSpPr>
            <a:spLocks noChangeArrowheads="1"/>
          </p:cNvSpPr>
          <p:nvPr/>
        </p:nvSpPr>
        <p:spPr bwMode="auto">
          <a:xfrm>
            <a:off x="8534400" y="4572001"/>
            <a:ext cx="1447800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zh-CN" sz="2400">
                <a:latin typeface="Times New Roman" panose="02020603050405020304" pitchFamily="18" charset="0"/>
              </a:rPr>
              <a:t>Leaf node</a:t>
            </a:r>
          </a:p>
        </p:txBody>
      </p:sp>
      <p:grpSp>
        <p:nvGrpSpPr>
          <p:cNvPr id="23612" name="Group 75"/>
          <p:cNvGrpSpPr>
            <a:grpSpLocks/>
          </p:cNvGrpSpPr>
          <p:nvPr/>
        </p:nvGrpSpPr>
        <p:grpSpPr bwMode="auto">
          <a:xfrm>
            <a:off x="2444750" y="5949950"/>
            <a:ext cx="749300" cy="749300"/>
            <a:chOff x="580" y="3748"/>
            <a:chExt cx="472" cy="472"/>
          </a:xfrm>
        </p:grpSpPr>
        <p:sp>
          <p:nvSpPr>
            <p:cNvPr id="23614" name="Oval 76"/>
            <p:cNvSpPr>
              <a:spLocks noChangeArrowheads="1"/>
            </p:cNvSpPr>
            <p:nvPr/>
          </p:nvSpPr>
          <p:spPr bwMode="auto">
            <a:xfrm>
              <a:off x="724" y="3892"/>
              <a:ext cx="40" cy="40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3615" name="Oval 77"/>
            <p:cNvSpPr>
              <a:spLocks noChangeArrowheads="1"/>
            </p:cNvSpPr>
            <p:nvPr/>
          </p:nvSpPr>
          <p:spPr bwMode="auto">
            <a:xfrm>
              <a:off x="820" y="3988"/>
              <a:ext cx="40" cy="40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3616" name="Oval 78"/>
            <p:cNvSpPr>
              <a:spLocks noChangeArrowheads="1"/>
            </p:cNvSpPr>
            <p:nvPr/>
          </p:nvSpPr>
          <p:spPr bwMode="auto">
            <a:xfrm>
              <a:off x="820" y="3892"/>
              <a:ext cx="40" cy="40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3617" name="Oval 79"/>
            <p:cNvSpPr>
              <a:spLocks noChangeArrowheads="1"/>
            </p:cNvSpPr>
            <p:nvPr/>
          </p:nvSpPr>
          <p:spPr bwMode="auto">
            <a:xfrm>
              <a:off x="676" y="4084"/>
              <a:ext cx="40" cy="40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3618" name="Oval 80"/>
            <p:cNvSpPr>
              <a:spLocks noChangeArrowheads="1"/>
            </p:cNvSpPr>
            <p:nvPr/>
          </p:nvSpPr>
          <p:spPr bwMode="auto">
            <a:xfrm>
              <a:off x="676" y="3988"/>
              <a:ext cx="40" cy="40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3619" name="Oval 81"/>
            <p:cNvSpPr>
              <a:spLocks noChangeArrowheads="1"/>
            </p:cNvSpPr>
            <p:nvPr/>
          </p:nvSpPr>
          <p:spPr bwMode="auto">
            <a:xfrm>
              <a:off x="772" y="4036"/>
              <a:ext cx="40" cy="40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3620" name="Oval 82"/>
            <p:cNvSpPr>
              <a:spLocks noChangeArrowheads="1"/>
            </p:cNvSpPr>
            <p:nvPr/>
          </p:nvSpPr>
          <p:spPr bwMode="auto">
            <a:xfrm>
              <a:off x="916" y="4084"/>
              <a:ext cx="40" cy="40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3621" name="Oval 83"/>
            <p:cNvSpPr>
              <a:spLocks noChangeArrowheads="1"/>
            </p:cNvSpPr>
            <p:nvPr/>
          </p:nvSpPr>
          <p:spPr bwMode="auto">
            <a:xfrm>
              <a:off x="580" y="3748"/>
              <a:ext cx="472" cy="47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23613" name="Line 84"/>
          <p:cNvSpPr>
            <a:spLocks noChangeShapeType="1"/>
          </p:cNvSpPr>
          <p:nvPr/>
        </p:nvSpPr>
        <p:spPr bwMode="auto">
          <a:xfrm>
            <a:off x="2819400" y="5715000"/>
            <a:ext cx="0" cy="1524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2063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Parameters of A CF-tree</a:t>
            </a:r>
          </a:p>
        </p:txBody>
      </p:sp>
      <p:sp>
        <p:nvSpPr>
          <p:cNvPr id="24579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34" charset="-127"/>
              </a:rPr>
              <a:t>Branching factor: the maximum number of children</a:t>
            </a:r>
          </a:p>
          <a:p>
            <a:r>
              <a:rPr lang="en-US" altLang="ko-KR" smtClean="0">
                <a:ea typeface="굴림" panose="020B0600000101010101" pitchFamily="34" charset="-127"/>
              </a:rPr>
              <a:t>Threshold: max diameter of sub-clusters stored at the leaf nodes</a:t>
            </a:r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386939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CF Tree Insertion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752601"/>
            <a:ext cx="8229600" cy="437356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altLang="en-US" dirty="0" smtClean="0"/>
              <a:t>Identifying the appropriate leaf: recursively descending the CF tree and choosing the closest child node according to a chosen distance metric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altLang="en-US" dirty="0" smtClean="0"/>
              <a:t>Modifying the leaf: test whether the leaf can absorb the node without violating the threshold. If there is no room, split the node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altLang="en-US" dirty="0" smtClean="0"/>
              <a:t>Modifying the path: update CF information up the path.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27EDDB1-C375-4DAB-B169-F9499E70A849}" type="slidenum">
              <a:rPr lang="en-US" altLang="en-US" sz="1200">
                <a:solidFill>
                  <a:schemeClr val="bg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42</a:t>
            </a:fld>
            <a:r>
              <a:rPr lang="en-US" altLang="en-US" sz="1200">
                <a:solidFill>
                  <a:schemeClr val="bg1"/>
                </a:solidFill>
                <a:latin typeface="Arial" panose="020B0604020202020204" pitchFamily="34" charset="0"/>
              </a:rPr>
              <a:t> of 28</a:t>
            </a:r>
          </a:p>
        </p:txBody>
      </p:sp>
    </p:spTree>
    <p:extLst>
      <p:ext uri="{BB962C8B-B14F-4D97-AF65-F5344CB8AC3E}">
        <p14:creationId xmlns:p14="http://schemas.microsoft.com/office/powerpoint/2010/main" val="157085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Rectangle 2"/>
          <p:cNvSpPr txBox="1">
            <a:spLocks noChangeArrowheads="1"/>
          </p:cNvSpPr>
          <p:nvPr/>
        </p:nvSpPr>
        <p:spPr>
          <a:xfrm>
            <a:off x="2209800" y="914400"/>
            <a:ext cx="7772400" cy="1143000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zh-TW" sz="36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Example of the BIRCH Algorithm</a:t>
            </a:r>
          </a:p>
        </p:txBody>
      </p:sp>
      <p:sp>
        <p:nvSpPr>
          <p:cNvPr id="26627" name="Oval 4"/>
          <p:cNvSpPr>
            <a:spLocks noChangeArrowheads="1"/>
          </p:cNvSpPr>
          <p:nvPr/>
        </p:nvSpPr>
        <p:spPr bwMode="auto">
          <a:xfrm>
            <a:off x="2286000" y="2590800"/>
            <a:ext cx="2438400" cy="1981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28" name="Oval 5"/>
          <p:cNvSpPr>
            <a:spLocks noChangeArrowheads="1"/>
          </p:cNvSpPr>
          <p:nvPr/>
        </p:nvSpPr>
        <p:spPr bwMode="auto">
          <a:xfrm>
            <a:off x="4953000" y="2362200"/>
            <a:ext cx="1981200" cy="1447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29" name="Oval 6"/>
          <p:cNvSpPr>
            <a:spLocks noChangeArrowheads="1"/>
          </p:cNvSpPr>
          <p:nvPr/>
        </p:nvSpPr>
        <p:spPr bwMode="auto">
          <a:xfrm>
            <a:off x="7239000" y="2286000"/>
            <a:ext cx="2743200" cy="1752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30" name="Oval 7"/>
          <p:cNvSpPr>
            <a:spLocks noChangeArrowheads="1"/>
          </p:cNvSpPr>
          <p:nvPr/>
        </p:nvSpPr>
        <p:spPr bwMode="auto">
          <a:xfrm>
            <a:off x="2362200" y="3124200"/>
            <a:ext cx="685800" cy="685800"/>
          </a:xfrm>
          <a:prstGeom prst="ellips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31" name="Oval 8"/>
          <p:cNvSpPr>
            <a:spLocks noChangeArrowheads="1"/>
          </p:cNvSpPr>
          <p:nvPr/>
        </p:nvSpPr>
        <p:spPr bwMode="auto">
          <a:xfrm>
            <a:off x="2590800" y="34290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32" name="Oval 9"/>
          <p:cNvSpPr>
            <a:spLocks noChangeArrowheads="1"/>
          </p:cNvSpPr>
          <p:nvPr/>
        </p:nvSpPr>
        <p:spPr bwMode="auto">
          <a:xfrm>
            <a:off x="2895600" y="33528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33" name="Oval 10"/>
          <p:cNvSpPr>
            <a:spLocks noChangeArrowheads="1"/>
          </p:cNvSpPr>
          <p:nvPr/>
        </p:nvSpPr>
        <p:spPr bwMode="auto">
          <a:xfrm>
            <a:off x="2590800" y="32004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34" name="Oval 11"/>
          <p:cNvSpPr>
            <a:spLocks noChangeArrowheads="1"/>
          </p:cNvSpPr>
          <p:nvPr/>
        </p:nvSpPr>
        <p:spPr bwMode="auto">
          <a:xfrm>
            <a:off x="2743200" y="35052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35" name="Oval 12"/>
          <p:cNvSpPr>
            <a:spLocks noChangeArrowheads="1"/>
          </p:cNvSpPr>
          <p:nvPr/>
        </p:nvSpPr>
        <p:spPr bwMode="auto">
          <a:xfrm>
            <a:off x="2743200" y="3276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36" name="Oval 13"/>
          <p:cNvSpPr>
            <a:spLocks noChangeArrowheads="1"/>
          </p:cNvSpPr>
          <p:nvPr/>
        </p:nvSpPr>
        <p:spPr bwMode="auto">
          <a:xfrm>
            <a:off x="2514600" y="33528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37" name="Oval 14"/>
          <p:cNvSpPr>
            <a:spLocks noChangeArrowheads="1"/>
          </p:cNvSpPr>
          <p:nvPr/>
        </p:nvSpPr>
        <p:spPr bwMode="auto">
          <a:xfrm>
            <a:off x="3124200" y="3581400"/>
            <a:ext cx="685800" cy="685800"/>
          </a:xfrm>
          <a:prstGeom prst="ellips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38" name="Oval 15"/>
          <p:cNvSpPr>
            <a:spLocks noChangeArrowheads="1"/>
          </p:cNvSpPr>
          <p:nvPr/>
        </p:nvSpPr>
        <p:spPr bwMode="auto">
          <a:xfrm>
            <a:off x="3505200" y="37338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39" name="Oval 16"/>
          <p:cNvSpPr>
            <a:spLocks noChangeArrowheads="1"/>
          </p:cNvSpPr>
          <p:nvPr/>
        </p:nvSpPr>
        <p:spPr bwMode="auto">
          <a:xfrm>
            <a:off x="3505200" y="38862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40" name="Oval 17"/>
          <p:cNvSpPr>
            <a:spLocks noChangeArrowheads="1"/>
          </p:cNvSpPr>
          <p:nvPr/>
        </p:nvSpPr>
        <p:spPr bwMode="auto">
          <a:xfrm>
            <a:off x="3276600" y="38862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41" name="Oval 18"/>
          <p:cNvSpPr>
            <a:spLocks noChangeArrowheads="1"/>
          </p:cNvSpPr>
          <p:nvPr/>
        </p:nvSpPr>
        <p:spPr bwMode="auto">
          <a:xfrm>
            <a:off x="3505200" y="39624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42" name="Oval 19"/>
          <p:cNvSpPr>
            <a:spLocks noChangeArrowheads="1"/>
          </p:cNvSpPr>
          <p:nvPr/>
        </p:nvSpPr>
        <p:spPr bwMode="auto">
          <a:xfrm>
            <a:off x="3200400" y="38100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43" name="Oval 20"/>
          <p:cNvSpPr>
            <a:spLocks noChangeArrowheads="1"/>
          </p:cNvSpPr>
          <p:nvPr/>
        </p:nvSpPr>
        <p:spPr bwMode="auto">
          <a:xfrm>
            <a:off x="3352800" y="37338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44" name="Oval 21"/>
          <p:cNvSpPr>
            <a:spLocks noChangeArrowheads="1"/>
          </p:cNvSpPr>
          <p:nvPr/>
        </p:nvSpPr>
        <p:spPr bwMode="auto">
          <a:xfrm>
            <a:off x="3733800" y="3048000"/>
            <a:ext cx="685800" cy="685800"/>
          </a:xfrm>
          <a:prstGeom prst="ellips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45" name="Oval 22"/>
          <p:cNvSpPr>
            <a:spLocks noChangeArrowheads="1"/>
          </p:cNvSpPr>
          <p:nvPr/>
        </p:nvSpPr>
        <p:spPr bwMode="auto">
          <a:xfrm>
            <a:off x="3962400" y="3276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46" name="Oval 23"/>
          <p:cNvSpPr>
            <a:spLocks noChangeArrowheads="1"/>
          </p:cNvSpPr>
          <p:nvPr/>
        </p:nvSpPr>
        <p:spPr bwMode="auto">
          <a:xfrm>
            <a:off x="3962400" y="35052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47" name="Oval 24"/>
          <p:cNvSpPr>
            <a:spLocks noChangeArrowheads="1"/>
          </p:cNvSpPr>
          <p:nvPr/>
        </p:nvSpPr>
        <p:spPr bwMode="auto">
          <a:xfrm>
            <a:off x="4038600" y="35052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48" name="Oval 25"/>
          <p:cNvSpPr>
            <a:spLocks noChangeArrowheads="1"/>
          </p:cNvSpPr>
          <p:nvPr/>
        </p:nvSpPr>
        <p:spPr bwMode="auto">
          <a:xfrm>
            <a:off x="3886200" y="34290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49" name="Oval 26"/>
          <p:cNvSpPr>
            <a:spLocks noChangeArrowheads="1"/>
          </p:cNvSpPr>
          <p:nvPr/>
        </p:nvSpPr>
        <p:spPr bwMode="auto">
          <a:xfrm>
            <a:off x="4038600" y="33528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50" name="Oval 27"/>
          <p:cNvSpPr>
            <a:spLocks noChangeArrowheads="1"/>
          </p:cNvSpPr>
          <p:nvPr/>
        </p:nvSpPr>
        <p:spPr bwMode="auto">
          <a:xfrm>
            <a:off x="3810000" y="3276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51" name="Oval 28"/>
          <p:cNvSpPr>
            <a:spLocks noChangeArrowheads="1"/>
          </p:cNvSpPr>
          <p:nvPr/>
        </p:nvSpPr>
        <p:spPr bwMode="auto">
          <a:xfrm>
            <a:off x="5105400" y="2590800"/>
            <a:ext cx="685800" cy="685800"/>
          </a:xfrm>
          <a:prstGeom prst="ellips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52" name="Oval 29"/>
          <p:cNvSpPr>
            <a:spLocks noChangeArrowheads="1"/>
          </p:cNvSpPr>
          <p:nvPr/>
        </p:nvSpPr>
        <p:spPr bwMode="auto">
          <a:xfrm>
            <a:off x="5486400" y="28194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53" name="Oval 30"/>
          <p:cNvSpPr>
            <a:spLocks noChangeArrowheads="1"/>
          </p:cNvSpPr>
          <p:nvPr/>
        </p:nvSpPr>
        <p:spPr bwMode="auto">
          <a:xfrm>
            <a:off x="5486400" y="29718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54" name="Oval 31"/>
          <p:cNvSpPr>
            <a:spLocks noChangeArrowheads="1"/>
          </p:cNvSpPr>
          <p:nvPr/>
        </p:nvSpPr>
        <p:spPr bwMode="auto">
          <a:xfrm>
            <a:off x="5257800" y="2895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55" name="Oval 32"/>
          <p:cNvSpPr>
            <a:spLocks noChangeArrowheads="1"/>
          </p:cNvSpPr>
          <p:nvPr/>
        </p:nvSpPr>
        <p:spPr bwMode="auto">
          <a:xfrm>
            <a:off x="5410200" y="31242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56" name="Oval 33"/>
          <p:cNvSpPr>
            <a:spLocks noChangeArrowheads="1"/>
          </p:cNvSpPr>
          <p:nvPr/>
        </p:nvSpPr>
        <p:spPr bwMode="auto">
          <a:xfrm>
            <a:off x="5334000" y="2895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57" name="Oval 34"/>
          <p:cNvSpPr>
            <a:spLocks noChangeArrowheads="1"/>
          </p:cNvSpPr>
          <p:nvPr/>
        </p:nvSpPr>
        <p:spPr bwMode="auto">
          <a:xfrm>
            <a:off x="5334000" y="26670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58" name="Oval 35"/>
          <p:cNvSpPr>
            <a:spLocks noChangeArrowheads="1"/>
          </p:cNvSpPr>
          <p:nvPr/>
        </p:nvSpPr>
        <p:spPr bwMode="auto">
          <a:xfrm>
            <a:off x="6019800" y="2667000"/>
            <a:ext cx="685800" cy="685800"/>
          </a:xfrm>
          <a:prstGeom prst="ellips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59" name="Oval 36"/>
          <p:cNvSpPr>
            <a:spLocks noChangeArrowheads="1"/>
          </p:cNvSpPr>
          <p:nvPr/>
        </p:nvSpPr>
        <p:spPr bwMode="auto">
          <a:xfrm>
            <a:off x="6400800" y="2895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60" name="Oval 37"/>
          <p:cNvSpPr>
            <a:spLocks noChangeArrowheads="1"/>
          </p:cNvSpPr>
          <p:nvPr/>
        </p:nvSpPr>
        <p:spPr bwMode="auto">
          <a:xfrm>
            <a:off x="6400800" y="30480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61" name="Oval 38"/>
          <p:cNvSpPr>
            <a:spLocks noChangeArrowheads="1"/>
          </p:cNvSpPr>
          <p:nvPr/>
        </p:nvSpPr>
        <p:spPr bwMode="auto">
          <a:xfrm>
            <a:off x="6172200" y="29718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62" name="Oval 39"/>
          <p:cNvSpPr>
            <a:spLocks noChangeArrowheads="1"/>
          </p:cNvSpPr>
          <p:nvPr/>
        </p:nvSpPr>
        <p:spPr bwMode="auto">
          <a:xfrm>
            <a:off x="6324600" y="32004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63" name="Oval 40"/>
          <p:cNvSpPr>
            <a:spLocks noChangeArrowheads="1"/>
          </p:cNvSpPr>
          <p:nvPr/>
        </p:nvSpPr>
        <p:spPr bwMode="auto">
          <a:xfrm>
            <a:off x="6248400" y="29718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64" name="Oval 41"/>
          <p:cNvSpPr>
            <a:spLocks noChangeArrowheads="1"/>
          </p:cNvSpPr>
          <p:nvPr/>
        </p:nvSpPr>
        <p:spPr bwMode="auto">
          <a:xfrm>
            <a:off x="6248400" y="27432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65" name="Oval 42"/>
          <p:cNvSpPr>
            <a:spLocks noChangeArrowheads="1"/>
          </p:cNvSpPr>
          <p:nvPr/>
        </p:nvSpPr>
        <p:spPr bwMode="auto">
          <a:xfrm>
            <a:off x="8001000" y="2362200"/>
            <a:ext cx="685800" cy="685800"/>
          </a:xfrm>
          <a:prstGeom prst="ellips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66" name="Oval 43"/>
          <p:cNvSpPr>
            <a:spLocks noChangeArrowheads="1"/>
          </p:cNvSpPr>
          <p:nvPr/>
        </p:nvSpPr>
        <p:spPr bwMode="auto">
          <a:xfrm>
            <a:off x="8458200" y="28194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67" name="Oval 44"/>
          <p:cNvSpPr>
            <a:spLocks noChangeArrowheads="1"/>
          </p:cNvSpPr>
          <p:nvPr/>
        </p:nvSpPr>
        <p:spPr bwMode="auto">
          <a:xfrm>
            <a:off x="8382000" y="2514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68" name="Oval 45"/>
          <p:cNvSpPr>
            <a:spLocks noChangeArrowheads="1"/>
          </p:cNvSpPr>
          <p:nvPr/>
        </p:nvSpPr>
        <p:spPr bwMode="auto">
          <a:xfrm>
            <a:off x="8153400" y="24384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69" name="Oval 46"/>
          <p:cNvSpPr>
            <a:spLocks noChangeArrowheads="1"/>
          </p:cNvSpPr>
          <p:nvPr/>
        </p:nvSpPr>
        <p:spPr bwMode="auto">
          <a:xfrm>
            <a:off x="8305800" y="26670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70" name="Oval 47"/>
          <p:cNvSpPr>
            <a:spLocks noChangeArrowheads="1"/>
          </p:cNvSpPr>
          <p:nvPr/>
        </p:nvSpPr>
        <p:spPr bwMode="auto">
          <a:xfrm>
            <a:off x="8229600" y="24384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71" name="Oval 48"/>
          <p:cNvSpPr>
            <a:spLocks noChangeArrowheads="1"/>
          </p:cNvSpPr>
          <p:nvPr/>
        </p:nvSpPr>
        <p:spPr bwMode="auto">
          <a:xfrm>
            <a:off x="8229600" y="26670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72" name="Oval 49"/>
          <p:cNvSpPr>
            <a:spLocks noChangeArrowheads="1"/>
          </p:cNvSpPr>
          <p:nvPr/>
        </p:nvSpPr>
        <p:spPr bwMode="auto">
          <a:xfrm>
            <a:off x="8839200" y="2590800"/>
            <a:ext cx="685800" cy="685800"/>
          </a:xfrm>
          <a:prstGeom prst="ellips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73" name="Oval 50"/>
          <p:cNvSpPr>
            <a:spLocks noChangeArrowheads="1"/>
          </p:cNvSpPr>
          <p:nvPr/>
        </p:nvSpPr>
        <p:spPr bwMode="auto">
          <a:xfrm>
            <a:off x="9220200" y="28194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74" name="Oval 51"/>
          <p:cNvSpPr>
            <a:spLocks noChangeArrowheads="1"/>
          </p:cNvSpPr>
          <p:nvPr/>
        </p:nvSpPr>
        <p:spPr bwMode="auto">
          <a:xfrm>
            <a:off x="9220200" y="29718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75" name="Oval 52"/>
          <p:cNvSpPr>
            <a:spLocks noChangeArrowheads="1"/>
          </p:cNvSpPr>
          <p:nvPr/>
        </p:nvSpPr>
        <p:spPr bwMode="auto">
          <a:xfrm>
            <a:off x="8991600" y="2895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76" name="Oval 53"/>
          <p:cNvSpPr>
            <a:spLocks noChangeArrowheads="1"/>
          </p:cNvSpPr>
          <p:nvPr/>
        </p:nvSpPr>
        <p:spPr bwMode="auto">
          <a:xfrm>
            <a:off x="9144000" y="31242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77" name="Oval 54"/>
          <p:cNvSpPr>
            <a:spLocks noChangeArrowheads="1"/>
          </p:cNvSpPr>
          <p:nvPr/>
        </p:nvSpPr>
        <p:spPr bwMode="auto">
          <a:xfrm>
            <a:off x="9067800" y="2895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78" name="Oval 55"/>
          <p:cNvSpPr>
            <a:spLocks noChangeArrowheads="1"/>
          </p:cNvSpPr>
          <p:nvPr/>
        </p:nvSpPr>
        <p:spPr bwMode="auto">
          <a:xfrm>
            <a:off x="9067800" y="26670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79" name="Oval 56"/>
          <p:cNvSpPr>
            <a:spLocks noChangeArrowheads="1"/>
          </p:cNvSpPr>
          <p:nvPr/>
        </p:nvSpPr>
        <p:spPr bwMode="auto">
          <a:xfrm>
            <a:off x="2971800" y="2590800"/>
            <a:ext cx="685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80" name="Oval 57"/>
          <p:cNvSpPr>
            <a:spLocks noChangeArrowheads="1"/>
          </p:cNvSpPr>
          <p:nvPr/>
        </p:nvSpPr>
        <p:spPr bwMode="auto">
          <a:xfrm>
            <a:off x="5638800" y="42672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81" name="Oval 66"/>
          <p:cNvSpPr>
            <a:spLocks noChangeArrowheads="1"/>
          </p:cNvSpPr>
          <p:nvPr/>
        </p:nvSpPr>
        <p:spPr bwMode="auto">
          <a:xfrm>
            <a:off x="5638800" y="47244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82" name="Oval 67"/>
          <p:cNvSpPr>
            <a:spLocks noChangeArrowheads="1"/>
          </p:cNvSpPr>
          <p:nvPr/>
        </p:nvSpPr>
        <p:spPr bwMode="auto">
          <a:xfrm>
            <a:off x="5105400" y="47244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83" name="Oval 68"/>
          <p:cNvSpPr>
            <a:spLocks noChangeArrowheads="1"/>
          </p:cNvSpPr>
          <p:nvPr/>
        </p:nvSpPr>
        <p:spPr bwMode="auto">
          <a:xfrm>
            <a:off x="6248400" y="47244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6684" name="Oval 69"/>
          <p:cNvSpPr>
            <a:spLocks noChangeArrowheads="1"/>
          </p:cNvSpPr>
          <p:nvPr/>
        </p:nvSpPr>
        <p:spPr bwMode="auto">
          <a:xfrm>
            <a:off x="4495800" y="57150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>
              <a:latin typeface="Times New Roman" panose="02020603050405020304" pitchFamily="18" charset="0"/>
            </a:endParaRPr>
          </a:p>
        </p:txBody>
      </p:sp>
      <p:sp>
        <p:nvSpPr>
          <p:cNvPr id="26685" name="Oval 70"/>
          <p:cNvSpPr>
            <a:spLocks noChangeArrowheads="1"/>
          </p:cNvSpPr>
          <p:nvPr/>
        </p:nvSpPr>
        <p:spPr bwMode="auto">
          <a:xfrm>
            <a:off x="4800600" y="57150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>
              <a:latin typeface="Times New Roman" panose="02020603050405020304" pitchFamily="18" charset="0"/>
            </a:endParaRPr>
          </a:p>
        </p:txBody>
      </p:sp>
      <p:sp>
        <p:nvSpPr>
          <p:cNvPr id="26686" name="Oval 71"/>
          <p:cNvSpPr>
            <a:spLocks noChangeArrowheads="1"/>
          </p:cNvSpPr>
          <p:nvPr/>
        </p:nvSpPr>
        <p:spPr bwMode="auto">
          <a:xfrm>
            <a:off x="5105400" y="57150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>
              <a:latin typeface="Times New Roman" panose="02020603050405020304" pitchFamily="18" charset="0"/>
            </a:endParaRPr>
          </a:p>
        </p:txBody>
      </p:sp>
      <p:sp>
        <p:nvSpPr>
          <p:cNvPr id="26687" name="Oval 72"/>
          <p:cNvSpPr>
            <a:spLocks noChangeArrowheads="1"/>
          </p:cNvSpPr>
          <p:nvPr/>
        </p:nvSpPr>
        <p:spPr bwMode="auto">
          <a:xfrm>
            <a:off x="5638800" y="57150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>
              <a:latin typeface="Times New Roman" panose="02020603050405020304" pitchFamily="18" charset="0"/>
            </a:endParaRPr>
          </a:p>
        </p:txBody>
      </p:sp>
      <p:sp>
        <p:nvSpPr>
          <p:cNvPr id="26688" name="Oval 73"/>
          <p:cNvSpPr>
            <a:spLocks noChangeArrowheads="1"/>
          </p:cNvSpPr>
          <p:nvPr/>
        </p:nvSpPr>
        <p:spPr bwMode="auto">
          <a:xfrm>
            <a:off x="5943600" y="57150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>
              <a:latin typeface="Times New Roman" panose="02020603050405020304" pitchFamily="18" charset="0"/>
            </a:endParaRPr>
          </a:p>
        </p:txBody>
      </p:sp>
      <p:sp>
        <p:nvSpPr>
          <p:cNvPr id="26689" name="Oval 74"/>
          <p:cNvSpPr>
            <a:spLocks noChangeArrowheads="1"/>
          </p:cNvSpPr>
          <p:nvPr/>
        </p:nvSpPr>
        <p:spPr bwMode="auto">
          <a:xfrm>
            <a:off x="6553200" y="57150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>
              <a:latin typeface="Times New Roman" panose="02020603050405020304" pitchFamily="18" charset="0"/>
            </a:endParaRPr>
          </a:p>
        </p:txBody>
      </p:sp>
      <p:sp>
        <p:nvSpPr>
          <p:cNvPr id="26690" name="Oval 75"/>
          <p:cNvSpPr>
            <a:spLocks noChangeArrowheads="1"/>
          </p:cNvSpPr>
          <p:nvPr/>
        </p:nvSpPr>
        <p:spPr bwMode="auto">
          <a:xfrm>
            <a:off x="6858000" y="57150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>
              <a:latin typeface="Times New Roman" panose="02020603050405020304" pitchFamily="18" charset="0"/>
            </a:endParaRPr>
          </a:p>
        </p:txBody>
      </p:sp>
      <p:sp>
        <p:nvSpPr>
          <p:cNvPr id="26691" name="Oval 76"/>
          <p:cNvSpPr>
            <a:spLocks noChangeArrowheads="1"/>
          </p:cNvSpPr>
          <p:nvPr/>
        </p:nvSpPr>
        <p:spPr bwMode="auto">
          <a:xfrm>
            <a:off x="4038600" y="5715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>
              <a:latin typeface="Times New Roman" panose="02020603050405020304" pitchFamily="18" charset="0"/>
            </a:endParaRPr>
          </a:p>
        </p:txBody>
      </p:sp>
      <p:cxnSp>
        <p:nvCxnSpPr>
          <p:cNvPr id="26692" name="AutoShape 78"/>
          <p:cNvCxnSpPr>
            <a:cxnSpLocks noChangeShapeType="1"/>
            <a:stCxn id="26680" idx="4"/>
            <a:endCxn id="26682" idx="7"/>
          </p:cNvCxnSpPr>
          <p:nvPr/>
        </p:nvCxnSpPr>
        <p:spPr bwMode="auto">
          <a:xfrm flipH="1">
            <a:off x="5300664" y="4495800"/>
            <a:ext cx="452437" cy="261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93" name="AutoShape 79"/>
          <p:cNvCxnSpPr>
            <a:cxnSpLocks noChangeShapeType="1"/>
            <a:stCxn id="26680" idx="4"/>
            <a:endCxn id="26681" idx="0"/>
          </p:cNvCxnSpPr>
          <p:nvPr/>
        </p:nvCxnSpPr>
        <p:spPr bwMode="auto">
          <a:xfrm>
            <a:off x="5753100" y="4495800"/>
            <a:ext cx="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94" name="AutoShape 80"/>
          <p:cNvCxnSpPr>
            <a:cxnSpLocks noChangeShapeType="1"/>
            <a:stCxn id="26680" idx="4"/>
            <a:endCxn id="26683" idx="1"/>
          </p:cNvCxnSpPr>
          <p:nvPr/>
        </p:nvCxnSpPr>
        <p:spPr bwMode="auto">
          <a:xfrm>
            <a:off x="5753100" y="4495800"/>
            <a:ext cx="528638" cy="261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95" name="AutoShape 81"/>
          <p:cNvCxnSpPr>
            <a:cxnSpLocks noChangeShapeType="1"/>
            <a:stCxn id="26682" idx="4"/>
            <a:endCxn id="26685" idx="0"/>
          </p:cNvCxnSpPr>
          <p:nvPr/>
        </p:nvCxnSpPr>
        <p:spPr bwMode="auto">
          <a:xfrm flipH="1">
            <a:off x="4914900" y="4953000"/>
            <a:ext cx="30480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96" name="AutoShape 82"/>
          <p:cNvCxnSpPr>
            <a:cxnSpLocks noChangeShapeType="1"/>
            <a:stCxn id="26682" idx="4"/>
            <a:endCxn id="26684" idx="7"/>
          </p:cNvCxnSpPr>
          <p:nvPr/>
        </p:nvCxnSpPr>
        <p:spPr bwMode="auto">
          <a:xfrm flipH="1">
            <a:off x="4691064" y="4953000"/>
            <a:ext cx="528637" cy="795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97" name="AutoShape 83"/>
          <p:cNvCxnSpPr>
            <a:cxnSpLocks noChangeShapeType="1"/>
            <a:stCxn id="26682" idx="4"/>
            <a:endCxn id="26686" idx="0"/>
          </p:cNvCxnSpPr>
          <p:nvPr/>
        </p:nvCxnSpPr>
        <p:spPr bwMode="auto">
          <a:xfrm>
            <a:off x="5219700" y="4953000"/>
            <a:ext cx="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98" name="AutoShape 84"/>
          <p:cNvCxnSpPr>
            <a:cxnSpLocks noChangeShapeType="1"/>
            <a:stCxn id="26681" idx="4"/>
            <a:endCxn id="26687" idx="0"/>
          </p:cNvCxnSpPr>
          <p:nvPr/>
        </p:nvCxnSpPr>
        <p:spPr bwMode="auto">
          <a:xfrm>
            <a:off x="5753100" y="4953000"/>
            <a:ext cx="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99" name="AutoShape 85"/>
          <p:cNvCxnSpPr>
            <a:cxnSpLocks noChangeShapeType="1"/>
            <a:stCxn id="26681" idx="4"/>
            <a:endCxn id="26688" idx="0"/>
          </p:cNvCxnSpPr>
          <p:nvPr/>
        </p:nvCxnSpPr>
        <p:spPr bwMode="auto">
          <a:xfrm>
            <a:off x="5753100" y="4953000"/>
            <a:ext cx="30480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700" name="AutoShape 86"/>
          <p:cNvCxnSpPr>
            <a:cxnSpLocks noChangeShapeType="1"/>
            <a:stCxn id="26683" idx="4"/>
            <a:endCxn id="26689" idx="0"/>
          </p:cNvCxnSpPr>
          <p:nvPr/>
        </p:nvCxnSpPr>
        <p:spPr bwMode="auto">
          <a:xfrm>
            <a:off x="6362700" y="4953000"/>
            <a:ext cx="30480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701" name="AutoShape 87"/>
          <p:cNvCxnSpPr>
            <a:cxnSpLocks noChangeShapeType="1"/>
            <a:stCxn id="26683" idx="4"/>
            <a:endCxn id="26690" idx="0"/>
          </p:cNvCxnSpPr>
          <p:nvPr/>
        </p:nvCxnSpPr>
        <p:spPr bwMode="auto">
          <a:xfrm>
            <a:off x="6362700" y="4953000"/>
            <a:ext cx="60960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702" name="AutoShape 88"/>
          <p:cNvCxnSpPr>
            <a:cxnSpLocks noChangeShapeType="1"/>
            <a:stCxn id="26682" idx="4"/>
            <a:endCxn id="26691" idx="7"/>
          </p:cNvCxnSpPr>
          <p:nvPr/>
        </p:nvCxnSpPr>
        <p:spPr bwMode="auto">
          <a:xfrm flipH="1">
            <a:off x="4233864" y="4953000"/>
            <a:ext cx="985837" cy="795338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703" name="Text Box 89"/>
          <p:cNvSpPr txBox="1">
            <a:spLocks noChangeArrowheads="1"/>
          </p:cNvSpPr>
          <p:nvPr/>
        </p:nvSpPr>
        <p:spPr bwMode="auto">
          <a:xfrm>
            <a:off x="5867401" y="4191001"/>
            <a:ext cx="8354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Root</a:t>
            </a:r>
          </a:p>
        </p:txBody>
      </p:sp>
      <p:sp>
        <p:nvSpPr>
          <p:cNvPr id="26704" name="Text Box 90"/>
          <p:cNvSpPr txBox="1">
            <a:spLocks noChangeArrowheads="1"/>
          </p:cNvSpPr>
          <p:nvPr/>
        </p:nvSpPr>
        <p:spPr bwMode="auto">
          <a:xfrm>
            <a:off x="2743200" y="4724401"/>
            <a:ext cx="7505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LN1</a:t>
            </a:r>
          </a:p>
        </p:txBody>
      </p:sp>
      <p:sp>
        <p:nvSpPr>
          <p:cNvPr id="26705" name="Text Box 91"/>
          <p:cNvSpPr txBox="1">
            <a:spLocks noChangeArrowheads="1"/>
          </p:cNvSpPr>
          <p:nvPr/>
        </p:nvSpPr>
        <p:spPr bwMode="auto">
          <a:xfrm>
            <a:off x="6477000" y="3733801"/>
            <a:ext cx="7505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LN2</a:t>
            </a:r>
          </a:p>
        </p:txBody>
      </p:sp>
      <p:sp>
        <p:nvSpPr>
          <p:cNvPr id="26706" name="Text Box 92"/>
          <p:cNvSpPr txBox="1">
            <a:spLocks noChangeArrowheads="1"/>
          </p:cNvSpPr>
          <p:nvPr/>
        </p:nvSpPr>
        <p:spPr bwMode="auto">
          <a:xfrm>
            <a:off x="8686800" y="3581401"/>
            <a:ext cx="7505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LN3</a:t>
            </a:r>
          </a:p>
        </p:txBody>
      </p:sp>
      <p:sp>
        <p:nvSpPr>
          <p:cNvPr id="26707" name="Text Box 93"/>
          <p:cNvSpPr txBox="1">
            <a:spLocks noChangeArrowheads="1"/>
          </p:cNvSpPr>
          <p:nvPr/>
        </p:nvSpPr>
        <p:spPr bwMode="auto">
          <a:xfrm>
            <a:off x="4572000" y="4572001"/>
            <a:ext cx="7505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LN1</a:t>
            </a:r>
          </a:p>
        </p:txBody>
      </p:sp>
      <p:sp>
        <p:nvSpPr>
          <p:cNvPr id="26708" name="Text Box 94"/>
          <p:cNvSpPr txBox="1">
            <a:spLocks noChangeArrowheads="1"/>
          </p:cNvSpPr>
          <p:nvPr/>
        </p:nvSpPr>
        <p:spPr bwMode="auto">
          <a:xfrm>
            <a:off x="5715000" y="4648201"/>
            <a:ext cx="7505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LN2</a:t>
            </a:r>
          </a:p>
        </p:txBody>
      </p:sp>
      <p:sp>
        <p:nvSpPr>
          <p:cNvPr id="26709" name="Text Box 95"/>
          <p:cNvSpPr txBox="1">
            <a:spLocks noChangeArrowheads="1"/>
          </p:cNvSpPr>
          <p:nvPr/>
        </p:nvSpPr>
        <p:spPr bwMode="auto">
          <a:xfrm>
            <a:off x="6477000" y="4648201"/>
            <a:ext cx="7505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LN3</a:t>
            </a:r>
          </a:p>
        </p:txBody>
      </p:sp>
      <p:sp>
        <p:nvSpPr>
          <p:cNvPr id="26710" name="Text Box 96"/>
          <p:cNvSpPr txBox="1">
            <a:spLocks noChangeArrowheads="1"/>
          </p:cNvSpPr>
          <p:nvPr/>
        </p:nvSpPr>
        <p:spPr bwMode="auto">
          <a:xfrm>
            <a:off x="2362200" y="3810001"/>
            <a:ext cx="663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sc1</a:t>
            </a:r>
          </a:p>
        </p:txBody>
      </p:sp>
      <p:sp>
        <p:nvSpPr>
          <p:cNvPr id="26711" name="Text Box 97"/>
          <p:cNvSpPr txBox="1">
            <a:spLocks noChangeArrowheads="1"/>
          </p:cNvSpPr>
          <p:nvPr/>
        </p:nvSpPr>
        <p:spPr bwMode="auto">
          <a:xfrm>
            <a:off x="3124200" y="4114801"/>
            <a:ext cx="663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sc2</a:t>
            </a:r>
          </a:p>
        </p:txBody>
      </p:sp>
      <p:sp>
        <p:nvSpPr>
          <p:cNvPr id="26712" name="Text Box 98"/>
          <p:cNvSpPr txBox="1">
            <a:spLocks noChangeArrowheads="1"/>
          </p:cNvSpPr>
          <p:nvPr/>
        </p:nvSpPr>
        <p:spPr bwMode="auto">
          <a:xfrm>
            <a:off x="4038600" y="3657601"/>
            <a:ext cx="663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sc3</a:t>
            </a:r>
          </a:p>
        </p:txBody>
      </p:sp>
      <p:sp>
        <p:nvSpPr>
          <p:cNvPr id="26713" name="Text Box 99"/>
          <p:cNvSpPr txBox="1">
            <a:spLocks noChangeArrowheads="1"/>
          </p:cNvSpPr>
          <p:nvPr/>
        </p:nvSpPr>
        <p:spPr bwMode="auto">
          <a:xfrm>
            <a:off x="5334000" y="2362201"/>
            <a:ext cx="663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sc4</a:t>
            </a:r>
          </a:p>
        </p:txBody>
      </p:sp>
      <p:sp>
        <p:nvSpPr>
          <p:cNvPr id="26714" name="Text Box 100"/>
          <p:cNvSpPr txBox="1">
            <a:spLocks noChangeArrowheads="1"/>
          </p:cNvSpPr>
          <p:nvPr/>
        </p:nvSpPr>
        <p:spPr bwMode="auto">
          <a:xfrm>
            <a:off x="6019800" y="2514601"/>
            <a:ext cx="663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sc5</a:t>
            </a:r>
          </a:p>
        </p:txBody>
      </p:sp>
      <p:sp>
        <p:nvSpPr>
          <p:cNvPr id="26715" name="Text Box 101"/>
          <p:cNvSpPr txBox="1">
            <a:spLocks noChangeArrowheads="1"/>
          </p:cNvSpPr>
          <p:nvPr/>
        </p:nvSpPr>
        <p:spPr bwMode="auto">
          <a:xfrm>
            <a:off x="7772400" y="2971801"/>
            <a:ext cx="663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sc6</a:t>
            </a:r>
          </a:p>
        </p:txBody>
      </p:sp>
      <p:sp>
        <p:nvSpPr>
          <p:cNvPr id="26716" name="Text Box 102"/>
          <p:cNvSpPr txBox="1">
            <a:spLocks noChangeArrowheads="1"/>
          </p:cNvSpPr>
          <p:nvPr/>
        </p:nvSpPr>
        <p:spPr bwMode="auto">
          <a:xfrm>
            <a:off x="9448800" y="3124201"/>
            <a:ext cx="663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sc7</a:t>
            </a:r>
          </a:p>
        </p:txBody>
      </p:sp>
      <p:sp>
        <p:nvSpPr>
          <p:cNvPr id="26717" name="Text Box 103"/>
          <p:cNvSpPr txBox="1">
            <a:spLocks noChangeArrowheads="1"/>
          </p:cNvSpPr>
          <p:nvPr/>
        </p:nvSpPr>
        <p:spPr bwMode="auto">
          <a:xfrm>
            <a:off x="4191001" y="6019800"/>
            <a:ext cx="5437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sc1</a:t>
            </a:r>
          </a:p>
        </p:txBody>
      </p:sp>
      <p:sp>
        <p:nvSpPr>
          <p:cNvPr id="26718" name="Text Box 104"/>
          <p:cNvSpPr txBox="1">
            <a:spLocks noChangeArrowheads="1"/>
          </p:cNvSpPr>
          <p:nvPr/>
        </p:nvSpPr>
        <p:spPr bwMode="auto">
          <a:xfrm>
            <a:off x="4648201" y="6096000"/>
            <a:ext cx="5437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sc2</a:t>
            </a:r>
          </a:p>
        </p:txBody>
      </p:sp>
      <p:sp>
        <p:nvSpPr>
          <p:cNvPr id="26719" name="Text Box 105"/>
          <p:cNvSpPr txBox="1">
            <a:spLocks noChangeArrowheads="1"/>
          </p:cNvSpPr>
          <p:nvPr/>
        </p:nvSpPr>
        <p:spPr bwMode="auto">
          <a:xfrm>
            <a:off x="5105401" y="5943600"/>
            <a:ext cx="5437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sc3</a:t>
            </a:r>
          </a:p>
        </p:txBody>
      </p:sp>
      <p:sp>
        <p:nvSpPr>
          <p:cNvPr id="26720" name="Text Box 106"/>
          <p:cNvSpPr txBox="1">
            <a:spLocks noChangeArrowheads="1"/>
          </p:cNvSpPr>
          <p:nvPr/>
        </p:nvSpPr>
        <p:spPr bwMode="auto">
          <a:xfrm>
            <a:off x="5486401" y="6019800"/>
            <a:ext cx="5437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sc4</a:t>
            </a:r>
          </a:p>
        </p:txBody>
      </p:sp>
      <p:sp>
        <p:nvSpPr>
          <p:cNvPr id="26721" name="Text Box 107"/>
          <p:cNvSpPr txBox="1">
            <a:spLocks noChangeArrowheads="1"/>
          </p:cNvSpPr>
          <p:nvPr/>
        </p:nvSpPr>
        <p:spPr bwMode="auto">
          <a:xfrm>
            <a:off x="5867401" y="5867400"/>
            <a:ext cx="5437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sc5</a:t>
            </a:r>
          </a:p>
        </p:txBody>
      </p:sp>
      <p:sp>
        <p:nvSpPr>
          <p:cNvPr id="26722" name="Text Box 108"/>
          <p:cNvSpPr txBox="1">
            <a:spLocks noChangeArrowheads="1"/>
          </p:cNvSpPr>
          <p:nvPr/>
        </p:nvSpPr>
        <p:spPr bwMode="auto">
          <a:xfrm>
            <a:off x="6324601" y="5943600"/>
            <a:ext cx="5437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sc6</a:t>
            </a:r>
          </a:p>
        </p:txBody>
      </p:sp>
      <p:sp>
        <p:nvSpPr>
          <p:cNvPr id="26723" name="Text Box 109"/>
          <p:cNvSpPr txBox="1">
            <a:spLocks noChangeArrowheads="1"/>
          </p:cNvSpPr>
          <p:nvPr/>
        </p:nvSpPr>
        <p:spPr bwMode="auto">
          <a:xfrm>
            <a:off x="7010401" y="5943600"/>
            <a:ext cx="5437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sc7</a:t>
            </a:r>
          </a:p>
        </p:txBody>
      </p:sp>
      <p:sp>
        <p:nvSpPr>
          <p:cNvPr id="26724" name="Text Box 110"/>
          <p:cNvSpPr txBox="1">
            <a:spLocks noChangeArrowheads="1"/>
          </p:cNvSpPr>
          <p:nvPr/>
        </p:nvSpPr>
        <p:spPr bwMode="auto">
          <a:xfrm>
            <a:off x="3581401" y="5867400"/>
            <a:ext cx="5437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sc8</a:t>
            </a:r>
          </a:p>
        </p:txBody>
      </p:sp>
      <p:sp>
        <p:nvSpPr>
          <p:cNvPr id="26725" name="Text Box 111"/>
          <p:cNvSpPr txBox="1">
            <a:spLocks noChangeArrowheads="1"/>
          </p:cNvSpPr>
          <p:nvPr/>
        </p:nvSpPr>
        <p:spPr bwMode="auto">
          <a:xfrm>
            <a:off x="3048000" y="2667001"/>
            <a:ext cx="663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sc8</a:t>
            </a:r>
          </a:p>
        </p:txBody>
      </p:sp>
      <p:sp>
        <p:nvSpPr>
          <p:cNvPr id="26726" name="Text Box 112"/>
          <p:cNvSpPr txBox="1">
            <a:spLocks noChangeArrowheads="1"/>
          </p:cNvSpPr>
          <p:nvPr/>
        </p:nvSpPr>
        <p:spPr bwMode="auto">
          <a:xfrm>
            <a:off x="2370139" y="2054226"/>
            <a:ext cx="2320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New subcluster</a:t>
            </a:r>
          </a:p>
        </p:txBody>
      </p:sp>
      <p:sp>
        <p:nvSpPr>
          <p:cNvPr id="26727" name="Slide Number Placeholder 10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E4DEC13-98B7-4E64-863A-A758F654EA4F}" type="slidenum">
              <a:rPr lang="en-US" altLang="en-US" sz="1800">
                <a:solidFill>
                  <a:schemeClr val="bg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43</a:t>
            </a:fld>
            <a:r>
              <a:rPr lang="en-US" altLang="en-US" sz="1800">
                <a:solidFill>
                  <a:schemeClr val="bg1"/>
                </a:solidFill>
                <a:latin typeface="Arial" panose="020B0604020202020204" pitchFamily="34" charset="0"/>
              </a:rPr>
              <a:t> of 28</a:t>
            </a:r>
          </a:p>
        </p:txBody>
      </p:sp>
    </p:spTree>
    <p:extLst>
      <p:ext uri="{BB962C8B-B14F-4D97-AF65-F5344CB8AC3E}">
        <p14:creationId xmlns:p14="http://schemas.microsoft.com/office/powerpoint/2010/main" val="212317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286000" y="762000"/>
            <a:ext cx="7772400" cy="1143000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zh-TW" sz="36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Insertion Operation in BIRCH</a:t>
            </a:r>
          </a:p>
        </p:txBody>
      </p:sp>
      <p:sp>
        <p:nvSpPr>
          <p:cNvPr id="27652" name="Oval 4"/>
          <p:cNvSpPr>
            <a:spLocks noChangeArrowheads="1"/>
          </p:cNvSpPr>
          <p:nvPr/>
        </p:nvSpPr>
        <p:spPr bwMode="auto">
          <a:xfrm>
            <a:off x="1828800" y="2362200"/>
            <a:ext cx="1447800" cy="1828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4953000" y="2362200"/>
            <a:ext cx="1981200" cy="1447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54" name="Oval 6"/>
          <p:cNvSpPr>
            <a:spLocks noChangeArrowheads="1"/>
          </p:cNvSpPr>
          <p:nvPr/>
        </p:nvSpPr>
        <p:spPr bwMode="auto">
          <a:xfrm>
            <a:off x="7467600" y="2286000"/>
            <a:ext cx="2743200" cy="1752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55" name="Oval 7"/>
          <p:cNvSpPr>
            <a:spLocks noChangeArrowheads="1"/>
          </p:cNvSpPr>
          <p:nvPr/>
        </p:nvSpPr>
        <p:spPr bwMode="auto">
          <a:xfrm>
            <a:off x="2209800" y="2590800"/>
            <a:ext cx="685800" cy="685800"/>
          </a:xfrm>
          <a:prstGeom prst="ellips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56" name="Oval 8"/>
          <p:cNvSpPr>
            <a:spLocks noChangeArrowheads="1"/>
          </p:cNvSpPr>
          <p:nvPr/>
        </p:nvSpPr>
        <p:spPr bwMode="auto">
          <a:xfrm>
            <a:off x="2590800" y="28194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57" name="Oval 9"/>
          <p:cNvSpPr>
            <a:spLocks noChangeArrowheads="1"/>
          </p:cNvSpPr>
          <p:nvPr/>
        </p:nvSpPr>
        <p:spPr bwMode="auto">
          <a:xfrm>
            <a:off x="2590800" y="29718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58" name="Oval 10"/>
          <p:cNvSpPr>
            <a:spLocks noChangeArrowheads="1"/>
          </p:cNvSpPr>
          <p:nvPr/>
        </p:nvSpPr>
        <p:spPr bwMode="auto">
          <a:xfrm>
            <a:off x="2362200" y="2895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59" name="Oval 11"/>
          <p:cNvSpPr>
            <a:spLocks noChangeArrowheads="1"/>
          </p:cNvSpPr>
          <p:nvPr/>
        </p:nvSpPr>
        <p:spPr bwMode="auto">
          <a:xfrm>
            <a:off x="2514600" y="31242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60" name="Oval 12"/>
          <p:cNvSpPr>
            <a:spLocks noChangeArrowheads="1"/>
          </p:cNvSpPr>
          <p:nvPr/>
        </p:nvSpPr>
        <p:spPr bwMode="auto">
          <a:xfrm>
            <a:off x="2438400" y="2895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61" name="Oval 13"/>
          <p:cNvSpPr>
            <a:spLocks noChangeArrowheads="1"/>
          </p:cNvSpPr>
          <p:nvPr/>
        </p:nvSpPr>
        <p:spPr bwMode="auto">
          <a:xfrm>
            <a:off x="2438400" y="26670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62" name="Oval 14"/>
          <p:cNvSpPr>
            <a:spLocks noChangeArrowheads="1"/>
          </p:cNvSpPr>
          <p:nvPr/>
        </p:nvSpPr>
        <p:spPr bwMode="auto">
          <a:xfrm>
            <a:off x="3657600" y="3429000"/>
            <a:ext cx="685800" cy="685800"/>
          </a:xfrm>
          <a:prstGeom prst="ellips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63" name="Oval 15"/>
          <p:cNvSpPr>
            <a:spLocks noChangeArrowheads="1"/>
          </p:cNvSpPr>
          <p:nvPr/>
        </p:nvSpPr>
        <p:spPr bwMode="auto">
          <a:xfrm>
            <a:off x="4038600" y="3657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64" name="Oval 16"/>
          <p:cNvSpPr>
            <a:spLocks noChangeArrowheads="1"/>
          </p:cNvSpPr>
          <p:nvPr/>
        </p:nvSpPr>
        <p:spPr bwMode="auto">
          <a:xfrm>
            <a:off x="4038600" y="38100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65" name="Oval 17"/>
          <p:cNvSpPr>
            <a:spLocks noChangeArrowheads="1"/>
          </p:cNvSpPr>
          <p:nvPr/>
        </p:nvSpPr>
        <p:spPr bwMode="auto">
          <a:xfrm>
            <a:off x="3810000" y="37338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66" name="Oval 18"/>
          <p:cNvSpPr>
            <a:spLocks noChangeArrowheads="1"/>
          </p:cNvSpPr>
          <p:nvPr/>
        </p:nvSpPr>
        <p:spPr bwMode="auto">
          <a:xfrm>
            <a:off x="3962400" y="39624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67" name="Oval 19"/>
          <p:cNvSpPr>
            <a:spLocks noChangeArrowheads="1"/>
          </p:cNvSpPr>
          <p:nvPr/>
        </p:nvSpPr>
        <p:spPr bwMode="auto">
          <a:xfrm>
            <a:off x="3886200" y="37338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68" name="Oval 20"/>
          <p:cNvSpPr>
            <a:spLocks noChangeArrowheads="1"/>
          </p:cNvSpPr>
          <p:nvPr/>
        </p:nvSpPr>
        <p:spPr bwMode="auto">
          <a:xfrm>
            <a:off x="3886200" y="35052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69" name="Oval 21"/>
          <p:cNvSpPr>
            <a:spLocks noChangeArrowheads="1"/>
          </p:cNvSpPr>
          <p:nvPr/>
        </p:nvSpPr>
        <p:spPr bwMode="auto">
          <a:xfrm>
            <a:off x="3733800" y="2514600"/>
            <a:ext cx="685800" cy="685800"/>
          </a:xfrm>
          <a:prstGeom prst="ellips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70" name="Oval 22"/>
          <p:cNvSpPr>
            <a:spLocks noChangeArrowheads="1"/>
          </p:cNvSpPr>
          <p:nvPr/>
        </p:nvSpPr>
        <p:spPr bwMode="auto">
          <a:xfrm>
            <a:off x="4114800" y="27432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71" name="Oval 23"/>
          <p:cNvSpPr>
            <a:spLocks noChangeArrowheads="1"/>
          </p:cNvSpPr>
          <p:nvPr/>
        </p:nvSpPr>
        <p:spPr bwMode="auto">
          <a:xfrm>
            <a:off x="4114800" y="2895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72" name="Oval 24"/>
          <p:cNvSpPr>
            <a:spLocks noChangeArrowheads="1"/>
          </p:cNvSpPr>
          <p:nvPr/>
        </p:nvSpPr>
        <p:spPr bwMode="auto">
          <a:xfrm>
            <a:off x="3886200" y="28194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73" name="Oval 25"/>
          <p:cNvSpPr>
            <a:spLocks noChangeArrowheads="1"/>
          </p:cNvSpPr>
          <p:nvPr/>
        </p:nvSpPr>
        <p:spPr bwMode="auto">
          <a:xfrm>
            <a:off x="4038600" y="30480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74" name="Oval 26"/>
          <p:cNvSpPr>
            <a:spLocks noChangeArrowheads="1"/>
          </p:cNvSpPr>
          <p:nvPr/>
        </p:nvSpPr>
        <p:spPr bwMode="auto">
          <a:xfrm>
            <a:off x="3962400" y="28194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75" name="Oval 27"/>
          <p:cNvSpPr>
            <a:spLocks noChangeArrowheads="1"/>
          </p:cNvSpPr>
          <p:nvPr/>
        </p:nvSpPr>
        <p:spPr bwMode="auto">
          <a:xfrm>
            <a:off x="3962400" y="25908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76" name="Oval 28"/>
          <p:cNvSpPr>
            <a:spLocks noChangeArrowheads="1"/>
          </p:cNvSpPr>
          <p:nvPr/>
        </p:nvSpPr>
        <p:spPr bwMode="auto">
          <a:xfrm>
            <a:off x="5105400" y="2590800"/>
            <a:ext cx="685800" cy="685800"/>
          </a:xfrm>
          <a:prstGeom prst="ellips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77" name="Oval 29"/>
          <p:cNvSpPr>
            <a:spLocks noChangeArrowheads="1"/>
          </p:cNvSpPr>
          <p:nvPr/>
        </p:nvSpPr>
        <p:spPr bwMode="auto">
          <a:xfrm>
            <a:off x="5486400" y="28194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78" name="Oval 30"/>
          <p:cNvSpPr>
            <a:spLocks noChangeArrowheads="1"/>
          </p:cNvSpPr>
          <p:nvPr/>
        </p:nvSpPr>
        <p:spPr bwMode="auto">
          <a:xfrm>
            <a:off x="5486400" y="29718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79" name="Oval 31"/>
          <p:cNvSpPr>
            <a:spLocks noChangeArrowheads="1"/>
          </p:cNvSpPr>
          <p:nvPr/>
        </p:nvSpPr>
        <p:spPr bwMode="auto">
          <a:xfrm>
            <a:off x="5257800" y="2895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80" name="Oval 32"/>
          <p:cNvSpPr>
            <a:spLocks noChangeArrowheads="1"/>
          </p:cNvSpPr>
          <p:nvPr/>
        </p:nvSpPr>
        <p:spPr bwMode="auto">
          <a:xfrm>
            <a:off x="5410200" y="31242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81" name="Oval 33"/>
          <p:cNvSpPr>
            <a:spLocks noChangeArrowheads="1"/>
          </p:cNvSpPr>
          <p:nvPr/>
        </p:nvSpPr>
        <p:spPr bwMode="auto">
          <a:xfrm>
            <a:off x="5334000" y="2895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82" name="Oval 34"/>
          <p:cNvSpPr>
            <a:spLocks noChangeArrowheads="1"/>
          </p:cNvSpPr>
          <p:nvPr/>
        </p:nvSpPr>
        <p:spPr bwMode="auto">
          <a:xfrm>
            <a:off x="5334000" y="26670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83" name="Oval 35"/>
          <p:cNvSpPr>
            <a:spLocks noChangeArrowheads="1"/>
          </p:cNvSpPr>
          <p:nvPr/>
        </p:nvSpPr>
        <p:spPr bwMode="auto">
          <a:xfrm>
            <a:off x="6019800" y="2667000"/>
            <a:ext cx="685800" cy="685800"/>
          </a:xfrm>
          <a:prstGeom prst="ellips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84" name="Oval 36"/>
          <p:cNvSpPr>
            <a:spLocks noChangeArrowheads="1"/>
          </p:cNvSpPr>
          <p:nvPr/>
        </p:nvSpPr>
        <p:spPr bwMode="auto">
          <a:xfrm>
            <a:off x="6400800" y="2895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85" name="Oval 37"/>
          <p:cNvSpPr>
            <a:spLocks noChangeArrowheads="1"/>
          </p:cNvSpPr>
          <p:nvPr/>
        </p:nvSpPr>
        <p:spPr bwMode="auto">
          <a:xfrm>
            <a:off x="6400800" y="30480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86" name="Oval 38"/>
          <p:cNvSpPr>
            <a:spLocks noChangeArrowheads="1"/>
          </p:cNvSpPr>
          <p:nvPr/>
        </p:nvSpPr>
        <p:spPr bwMode="auto">
          <a:xfrm>
            <a:off x="6172200" y="29718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87" name="Oval 39"/>
          <p:cNvSpPr>
            <a:spLocks noChangeArrowheads="1"/>
          </p:cNvSpPr>
          <p:nvPr/>
        </p:nvSpPr>
        <p:spPr bwMode="auto">
          <a:xfrm>
            <a:off x="6324600" y="32004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88" name="Oval 40"/>
          <p:cNvSpPr>
            <a:spLocks noChangeArrowheads="1"/>
          </p:cNvSpPr>
          <p:nvPr/>
        </p:nvSpPr>
        <p:spPr bwMode="auto">
          <a:xfrm>
            <a:off x="6248400" y="29718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89" name="Oval 41"/>
          <p:cNvSpPr>
            <a:spLocks noChangeArrowheads="1"/>
          </p:cNvSpPr>
          <p:nvPr/>
        </p:nvSpPr>
        <p:spPr bwMode="auto">
          <a:xfrm>
            <a:off x="6248400" y="27432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90" name="Oval 42"/>
          <p:cNvSpPr>
            <a:spLocks noChangeArrowheads="1"/>
          </p:cNvSpPr>
          <p:nvPr/>
        </p:nvSpPr>
        <p:spPr bwMode="auto">
          <a:xfrm>
            <a:off x="7924800" y="2438400"/>
            <a:ext cx="685800" cy="685800"/>
          </a:xfrm>
          <a:prstGeom prst="ellips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91" name="Oval 43"/>
          <p:cNvSpPr>
            <a:spLocks noChangeArrowheads="1"/>
          </p:cNvSpPr>
          <p:nvPr/>
        </p:nvSpPr>
        <p:spPr bwMode="auto">
          <a:xfrm>
            <a:off x="8229600" y="28194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92" name="Oval 44"/>
          <p:cNvSpPr>
            <a:spLocks noChangeArrowheads="1"/>
          </p:cNvSpPr>
          <p:nvPr/>
        </p:nvSpPr>
        <p:spPr bwMode="auto">
          <a:xfrm>
            <a:off x="8382000" y="2514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93" name="Oval 45"/>
          <p:cNvSpPr>
            <a:spLocks noChangeArrowheads="1"/>
          </p:cNvSpPr>
          <p:nvPr/>
        </p:nvSpPr>
        <p:spPr bwMode="auto">
          <a:xfrm>
            <a:off x="8229600" y="2514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94" name="Oval 46"/>
          <p:cNvSpPr>
            <a:spLocks noChangeArrowheads="1"/>
          </p:cNvSpPr>
          <p:nvPr/>
        </p:nvSpPr>
        <p:spPr bwMode="auto">
          <a:xfrm>
            <a:off x="8305800" y="26670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95" name="Oval 47"/>
          <p:cNvSpPr>
            <a:spLocks noChangeArrowheads="1"/>
          </p:cNvSpPr>
          <p:nvPr/>
        </p:nvSpPr>
        <p:spPr bwMode="auto">
          <a:xfrm>
            <a:off x="8458200" y="27432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96" name="Oval 48"/>
          <p:cNvSpPr>
            <a:spLocks noChangeArrowheads="1"/>
          </p:cNvSpPr>
          <p:nvPr/>
        </p:nvSpPr>
        <p:spPr bwMode="auto">
          <a:xfrm>
            <a:off x="8153400" y="27432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97" name="Oval 49"/>
          <p:cNvSpPr>
            <a:spLocks noChangeArrowheads="1"/>
          </p:cNvSpPr>
          <p:nvPr/>
        </p:nvSpPr>
        <p:spPr bwMode="auto">
          <a:xfrm>
            <a:off x="8839200" y="2590800"/>
            <a:ext cx="685800" cy="685800"/>
          </a:xfrm>
          <a:prstGeom prst="ellips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98" name="Oval 50"/>
          <p:cNvSpPr>
            <a:spLocks noChangeArrowheads="1"/>
          </p:cNvSpPr>
          <p:nvPr/>
        </p:nvSpPr>
        <p:spPr bwMode="auto">
          <a:xfrm>
            <a:off x="9220200" y="28194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699" name="Oval 51"/>
          <p:cNvSpPr>
            <a:spLocks noChangeArrowheads="1"/>
          </p:cNvSpPr>
          <p:nvPr/>
        </p:nvSpPr>
        <p:spPr bwMode="auto">
          <a:xfrm>
            <a:off x="9220200" y="29718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700" name="Oval 52"/>
          <p:cNvSpPr>
            <a:spLocks noChangeArrowheads="1"/>
          </p:cNvSpPr>
          <p:nvPr/>
        </p:nvSpPr>
        <p:spPr bwMode="auto">
          <a:xfrm>
            <a:off x="8991600" y="2895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701" name="Oval 53"/>
          <p:cNvSpPr>
            <a:spLocks noChangeArrowheads="1"/>
          </p:cNvSpPr>
          <p:nvPr/>
        </p:nvSpPr>
        <p:spPr bwMode="auto">
          <a:xfrm>
            <a:off x="9144000" y="31242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702" name="Oval 54"/>
          <p:cNvSpPr>
            <a:spLocks noChangeArrowheads="1"/>
          </p:cNvSpPr>
          <p:nvPr/>
        </p:nvSpPr>
        <p:spPr bwMode="auto">
          <a:xfrm>
            <a:off x="9067800" y="2895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703" name="Oval 55"/>
          <p:cNvSpPr>
            <a:spLocks noChangeArrowheads="1"/>
          </p:cNvSpPr>
          <p:nvPr/>
        </p:nvSpPr>
        <p:spPr bwMode="auto">
          <a:xfrm>
            <a:off x="9067800" y="26670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704" name="Oval 56"/>
          <p:cNvSpPr>
            <a:spLocks noChangeArrowheads="1"/>
          </p:cNvSpPr>
          <p:nvPr/>
        </p:nvSpPr>
        <p:spPr bwMode="auto">
          <a:xfrm>
            <a:off x="2362200" y="3352800"/>
            <a:ext cx="685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705" name="Oval 57"/>
          <p:cNvSpPr>
            <a:spLocks noChangeArrowheads="1"/>
          </p:cNvSpPr>
          <p:nvPr/>
        </p:nvSpPr>
        <p:spPr bwMode="auto">
          <a:xfrm>
            <a:off x="5638800" y="42672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706" name="Oval 58"/>
          <p:cNvSpPr>
            <a:spLocks noChangeArrowheads="1"/>
          </p:cNvSpPr>
          <p:nvPr/>
        </p:nvSpPr>
        <p:spPr bwMode="auto">
          <a:xfrm>
            <a:off x="5638800" y="47244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707" name="Oval 59"/>
          <p:cNvSpPr>
            <a:spLocks noChangeArrowheads="1"/>
          </p:cNvSpPr>
          <p:nvPr/>
        </p:nvSpPr>
        <p:spPr bwMode="auto">
          <a:xfrm>
            <a:off x="4419600" y="48006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708" name="Oval 60"/>
          <p:cNvSpPr>
            <a:spLocks noChangeArrowheads="1"/>
          </p:cNvSpPr>
          <p:nvPr/>
        </p:nvSpPr>
        <p:spPr bwMode="auto">
          <a:xfrm>
            <a:off x="6248400" y="47244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709" name="Oval 61"/>
          <p:cNvSpPr>
            <a:spLocks noChangeArrowheads="1"/>
          </p:cNvSpPr>
          <p:nvPr/>
        </p:nvSpPr>
        <p:spPr bwMode="auto">
          <a:xfrm>
            <a:off x="4495800" y="57150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>
              <a:latin typeface="Times New Roman" panose="02020603050405020304" pitchFamily="18" charset="0"/>
            </a:endParaRPr>
          </a:p>
        </p:txBody>
      </p:sp>
      <p:sp>
        <p:nvSpPr>
          <p:cNvPr id="27710" name="Oval 62"/>
          <p:cNvSpPr>
            <a:spLocks noChangeArrowheads="1"/>
          </p:cNvSpPr>
          <p:nvPr/>
        </p:nvSpPr>
        <p:spPr bwMode="auto">
          <a:xfrm>
            <a:off x="4800600" y="57150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>
              <a:latin typeface="Times New Roman" panose="02020603050405020304" pitchFamily="18" charset="0"/>
            </a:endParaRPr>
          </a:p>
        </p:txBody>
      </p:sp>
      <p:sp>
        <p:nvSpPr>
          <p:cNvPr id="27711" name="Oval 63"/>
          <p:cNvSpPr>
            <a:spLocks noChangeArrowheads="1"/>
          </p:cNvSpPr>
          <p:nvPr/>
        </p:nvSpPr>
        <p:spPr bwMode="auto">
          <a:xfrm>
            <a:off x="5105400" y="57150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>
              <a:latin typeface="Times New Roman" panose="02020603050405020304" pitchFamily="18" charset="0"/>
            </a:endParaRPr>
          </a:p>
        </p:txBody>
      </p:sp>
      <p:sp>
        <p:nvSpPr>
          <p:cNvPr id="27712" name="Oval 64"/>
          <p:cNvSpPr>
            <a:spLocks noChangeArrowheads="1"/>
          </p:cNvSpPr>
          <p:nvPr/>
        </p:nvSpPr>
        <p:spPr bwMode="auto">
          <a:xfrm>
            <a:off x="5638800" y="57150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>
              <a:latin typeface="Times New Roman" panose="02020603050405020304" pitchFamily="18" charset="0"/>
            </a:endParaRPr>
          </a:p>
        </p:txBody>
      </p:sp>
      <p:sp>
        <p:nvSpPr>
          <p:cNvPr id="27713" name="Oval 65"/>
          <p:cNvSpPr>
            <a:spLocks noChangeArrowheads="1"/>
          </p:cNvSpPr>
          <p:nvPr/>
        </p:nvSpPr>
        <p:spPr bwMode="auto">
          <a:xfrm>
            <a:off x="5943600" y="57150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>
              <a:latin typeface="Times New Roman" panose="02020603050405020304" pitchFamily="18" charset="0"/>
            </a:endParaRPr>
          </a:p>
        </p:txBody>
      </p:sp>
      <p:sp>
        <p:nvSpPr>
          <p:cNvPr id="27714" name="Oval 66"/>
          <p:cNvSpPr>
            <a:spLocks noChangeArrowheads="1"/>
          </p:cNvSpPr>
          <p:nvPr/>
        </p:nvSpPr>
        <p:spPr bwMode="auto">
          <a:xfrm>
            <a:off x="6553200" y="57150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>
              <a:latin typeface="Times New Roman" panose="02020603050405020304" pitchFamily="18" charset="0"/>
            </a:endParaRPr>
          </a:p>
        </p:txBody>
      </p:sp>
      <p:sp>
        <p:nvSpPr>
          <p:cNvPr id="27715" name="Oval 67"/>
          <p:cNvSpPr>
            <a:spLocks noChangeArrowheads="1"/>
          </p:cNvSpPr>
          <p:nvPr/>
        </p:nvSpPr>
        <p:spPr bwMode="auto">
          <a:xfrm>
            <a:off x="6858000" y="57150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>
              <a:latin typeface="Times New Roman" panose="02020603050405020304" pitchFamily="18" charset="0"/>
            </a:endParaRPr>
          </a:p>
        </p:txBody>
      </p:sp>
      <p:sp>
        <p:nvSpPr>
          <p:cNvPr id="27716" name="Oval 68"/>
          <p:cNvSpPr>
            <a:spLocks noChangeArrowheads="1"/>
          </p:cNvSpPr>
          <p:nvPr/>
        </p:nvSpPr>
        <p:spPr bwMode="auto">
          <a:xfrm>
            <a:off x="4038600" y="5715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>
              <a:latin typeface="Times New Roman" panose="02020603050405020304" pitchFamily="18" charset="0"/>
            </a:endParaRPr>
          </a:p>
        </p:txBody>
      </p:sp>
      <p:cxnSp>
        <p:nvCxnSpPr>
          <p:cNvPr id="27717" name="AutoShape 69"/>
          <p:cNvCxnSpPr>
            <a:cxnSpLocks noChangeShapeType="1"/>
            <a:stCxn id="27705" idx="4"/>
            <a:endCxn id="27707" idx="7"/>
          </p:cNvCxnSpPr>
          <p:nvPr/>
        </p:nvCxnSpPr>
        <p:spPr bwMode="auto">
          <a:xfrm flipH="1">
            <a:off x="4614864" y="4495800"/>
            <a:ext cx="1138237" cy="338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18" name="AutoShape 70"/>
          <p:cNvCxnSpPr>
            <a:cxnSpLocks noChangeShapeType="1"/>
            <a:stCxn id="27705" idx="4"/>
            <a:endCxn id="27706" idx="0"/>
          </p:cNvCxnSpPr>
          <p:nvPr/>
        </p:nvCxnSpPr>
        <p:spPr bwMode="auto">
          <a:xfrm>
            <a:off x="5753100" y="4495800"/>
            <a:ext cx="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19" name="AutoShape 71"/>
          <p:cNvCxnSpPr>
            <a:cxnSpLocks noChangeShapeType="1"/>
            <a:stCxn id="27705" idx="4"/>
            <a:endCxn id="27708" idx="1"/>
          </p:cNvCxnSpPr>
          <p:nvPr/>
        </p:nvCxnSpPr>
        <p:spPr bwMode="auto">
          <a:xfrm>
            <a:off x="5753100" y="4495800"/>
            <a:ext cx="528638" cy="261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20" name="AutoShape 72"/>
          <p:cNvCxnSpPr>
            <a:cxnSpLocks noChangeShapeType="1"/>
            <a:stCxn id="27753" idx="4"/>
            <a:endCxn id="27710" idx="0"/>
          </p:cNvCxnSpPr>
          <p:nvPr/>
        </p:nvCxnSpPr>
        <p:spPr bwMode="auto">
          <a:xfrm flipH="1">
            <a:off x="4914900" y="5029200"/>
            <a:ext cx="152400" cy="685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21" name="AutoShape 73"/>
          <p:cNvCxnSpPr>
            <a:cxnSpLocks noChangeShapeType="1"/>
            <a:stCxn id="27707" idx="4"/>
            <a:endCxn id="27709" idx="7"/>
          </p:cNvCxnSpPr>
          <p:nvPr/>
        </p:nvCxnSpPr>
        <p:spPr bwMode="auto">
          <a:xfrm>
            <a:off x="4533901" y="5029200"/>
            <a:ext cx="157163" cy="719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22" name="AutoShape 74"/>
          <p:cNvCxnSpPr>
            <a:cxnSpLocks noChangeShapeType="1"/>
            <a:stCxn id="27753" idx="4"/>
            <a:endCxn id="27711" idx="0"/>
          </p:cNvCxnSpPr>
          <p:nvPr/>
        </p:nvCxnSpPr>
        <p:spPr bwMode="auto">
          <a:xfrm>
            <a:off x="5067300" y="5029200"/>
            <a:ext cx="152400" cy="685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23" name="AutoShape 75"/>
          <p:cNvCxnSpPr>
            <a:cxnSpLocks noChangeShapeType="1"/>
            <a:stCxn id="27706" idx="4"/>
            <a:endCxn id="27712" idx="0"/>
          </p:cNvCxnSpPr>
          <p:nvPr/>
        </p:nvCxnSpPr>
        <p:spPr bwMode="auto">
          <a:xfrm>
            <a:off x="5753100" y="4953000"/>
            <a:ext cx="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24" name="AutoShape 76"/>
          <p:cNvCxnSpPr>
            <a:cxnSpLocks noChangeShapeType="1"/>
            <a:stCxn id="27706" idx="4"/>
            <a:endCxn id="27713" idx="0"/>
          </p:cNvCxnSpPr>
          <p:nvPr/>
        </p:nvCxnSpPr>
        <p:spPr bwMode="auto">
          <a:xfrm>
            <a:off x="5753100" y="4953000"/>
            <a:ext cx="30480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25" name="AutoShape 77"/>
          <p:cNvCxnSpPr>
            <a:cxnSpLocks noChangeShapeType="1"/>
            <a:stCxn id="27708" idx="4"/>
            <a:endCxn id="27714" idx="0"/>
          </p:cNvCxnSpPr>
          <p:nvPr/>
        </p:nvCxnSpPr>
        <p:spPr bwMode="auto">
          <a:xfrm>
            <a:off x="6362700" y="4953000"/>
            <a:ext cx="30480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26" name="AutoShape 78"/>
          <p:cNvCxnSpPr>
            <a:cxnSpLocks noChangeShapeType="1"/>
            <a:stCxn id="27708" idx="4"/>
            <a:endCxn id="27715" idx="0"/>
          </p:cNvCxnSpPr>
          <p:nvPr/>
        </p:nvCxnSpPr>
        <p:spPr bwMode="auto">
          <a:xfrm>
            <a:off x="6362700" y="4953000"/>
            <a:ext cx="60960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27" name="AutoShape 79"/>
          <p:cNvCxnSpPr>
            <a:cxnSpLocks noChangeShapeType="1"/>
            <a:stCxn id="27707" idx="4"/>
            <a:endCxn id="27716" idx="7"/>
          </p:cNvCxnSpPr>
          <p:nvPr/>
        </p:nvCxnSpPr>
        <p:spPr bwMode="auto">
          <a:xfrm flipH="1">
            <a:off x="4233864" y="5029200"/>
            <a:ext cx="300037" cy="719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728" name="Text Box 80"/>
          <p:cNvSpPr txBox="1">
            <a:spLocks noChangeArrowheads="1"/>
          </p:cNvSpPr>
          <p:nvPr/>
        </p:nvSpPr>
        <p:spPr bwMode="auto">
          <a:xfrm>
            <a:off x="5829301" y="4191001"/>
            <a:ext cx="8354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Root</a:t>
            </a:r>
          </a:p>
        </p:txBody>
      </p:sp>
      <p:sp>
        <p:nvSpPr>
          <p:cNvPr id="27729" name="Text Box 81"/>
          <p:cNvSpPr txBox="1">
            <a:spLocks noChangeArrowheads="1"/>
          </p:cNvSpPr>
          <p:nvPr/>
        </p:nvSpPr>
        <p:spPr bwMode="auto">
          <a:xfrm>
            <a:off x="4572001" y="3962401"/>
            <a:ext cx="8531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LN1”</a:t>
            </a:r>
          </a:p>
        </p:txBody>
      </p:sp>
      <p:sp>
        <p:nvSpPr>
          <p:cNvPr id="27730" name="Text Box 82"/>
          <p:cNvSpPr txBox="1">
            <a:spLocks noChangeArrowheads="1"/>
          </p:cNvSpPr>
          <p:nvPr/>
        </p:nvSpPr>
        <p:spPr bwMode="auto">
          <a:xfrm>
            <a:off x="6324600" y="3810001"/>
            <a:ext cx="7505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LN2</a:t>
            </a:r>
          </a:p>
        </p:txBody>
      </p:sp>
      <p:sp>
        <p:nvSpPr>
          <p:cNvPr id="27731" name="Text Box 83"/>
          <p:cNvSpPr txBox="1">
            <a:spLocks noChangeArrowheads="1"/>
          </p:cNvSpPr>
          <p:nvPr/>
        </p:nvSpPr>
        <p:spPr bwMode="auto">
          <a:xfrm>
            <a:off x="8991600" y="4038601"/>
            <a:ext cx="7505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LN3</a:t>
            </a:r>
          </a:p>
        </p:txBody>
      </p:sp>
      <p:sp>
        <p:nvSpPr>
          <p:cNvPr id="27732" name="Text Box 84"/>
          <p:cNvSpPr txBox="1">
            <a:spLocks noChangeArrowheads="1"/>
          </p:cNvSpPr>
          <p:nvPr/>
        </p:nvSpPr>
        <p:spPr bwMode="auto">
          <a:xfrm>
            <a:off x="3810001" y="4724401"/>
            <a:ext cx="8194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LN1’</a:t>
            </a:r>
          </a:p>
        </p:txBody>
      </p:sp>
      <p:sp>
        <p:nvSpPr>
          <p:cNvPr id="27733" name="Text Box 85"/>
          <p:cNvSpPr txBox="1">
            <a:spLocks noChangeArrowheads="1"/>
          </p:cNvSpPr>
          <p:nvPr/>
        </p:nvSpPr>
        <p:spPr bwMode="auto">
          <a:xfrm>
            <a:off x="5715000" y="4648201"/>
            <a:ext cx="7505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LN2</a:t>
            </a:r>
          </a:p>
        </p:txBody>
      </p:sp>
      <p:sp>
        <p:nvSpPr>
          <p:cNvPr id="27734" name="Text Box 86"/>
          <p:cNvSpPr txBox="1">
            <a:spLocks noChangeArrowheads="1"/>
          </p:cNvSpPr>
          <p:nvPr/>
        </p:nvSpPr>
        <p:spPr bwMode="auto">
          <a:xfrm>
            <a:off x="6477000" y="4648201"/>
            <a:ext cx="7505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LN3</a:t>
            </a:r>
          </a:p>
        </p:txBody>
      </p:sp>
      <p:sp>
        <p:nvSpPr>
          <p:cNvPr id="27735" name="Text Box 87"/>
          <p:cNvSpPr txBox="1">
            <a:spLocks noChangeArrowheads="1"/>
          </p:cNvSpPr>
          <p:nvPr/>
        </p:nvSpPr>
        <p:spPr bwMode="auto">
          <a:xfrm>
            <a:off x="2038350" y="2438401"/>
            <a:ext cx="663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sc1</a:t>
            </a:r>
          </a:p>
        </p:txBody>
      </p:sp>
      <p:sp>
        <p:nvSpPr>
          <p:cNvPr id="27736" name="Text Box 88"/>
          <p:cNvSpPr txBox="1">
            <a:spLocks noChangeArrowheads="1"/>
          </p:cNvSpPr>
          <p:nvPr/>
        </p:nvSpPr>
        <p:spPr bwMode="auto">
          <a:xfrm>
            <a:off x="3352800" y="3276601"/>
            <a:ext cx="663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sc2</a:t>
            </a:r>
          </a:p>
        </p:txBody>
      </p:sp>
      <p:sp>
        <p:nvSpPr>
          <p:cNvPr id="27737" name="Text Box 89"/>
          <p:cNvSpPr txBox="1">
            <a:spLocks noChangeArrowheads="1"/>
          </p:cNvSpPr>
          <p:nvPr/>
        </p:nvSpPr>
        <p:spPr bwMode="auto">
          <a:xfrm>
            <a:off x="4191000" y="3048001"/>
            <a:ext cx="663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sc3</a:t>
            </a:r>
          </a:p>
        </p:txBody>
      </p:sp>
      <p:sp>
        <p:nvSpPr>
          <p:cNvPr id="27738" name="Text Box 90"/>
          <p:cNvSpPr txBox="1">
            <a:spLocks noChangeArrowheads="1"/>
          </p:cNvSpPr>
          <p:nvPr/>
        </p:nvSpPr>
        <p:spPr bwMode="auto">
          <a:xfrm>
            <a:off x="5334000" y="2362201"/>
            <a:ext cx="663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sc4</a:t>
            </a:r>
          </a:p>
        </p:txBody>
      </p:sp>
      <p:sp>
        <p:nvSpPr>
          <p:cNvPr id="27739" name="Text Box 91"/>
          <p:cNvSpPr txBox="1">
            <a:spLocks noChangeArrowheads="1"/>
          </p:cNvSpPr>
          <p:nvPr/>
        </p:nvSpPr>
        <p:spPr bwMode="auto">
          <a:xfrm>
            <a:off x="6019800" y="2514601"/>
            <a:ext cx="663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sc5</a:t>
            </a:r>
          </a:p>
        </p:txBody>
      </p:sp>
      <p:sp>
        <p:nvSpPr>
          <p:cNvPr id="27740" name="Text Box 92"/>
          <p:cNvSpPr txBox="1">
            <a:spLocks noChangeArrowheads="1"/>
          </p:cNvSpPr>
          <p:nvPr/>
        </p:nvSpPr>
        <p:spPr bwMode="auto">
          <a:xfrm>
            <a:off x="7924800" y="3048001"/>
            <a:ext cx="663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sc6</a:t>
            </a:r>
          </a:p>
        </p:txBody>
      </p:sp>
      <p:sp>
        <p:nvSpPr>
          <p:cNvPr id="27741" name="Text Box 93"/>
          <p:cNvSpPr txBox="1">
            <a:spLocks noChangeArrowheads="1"/>
          </p:cNvSpPr>
          <p:nvPr/>
        </p:nvSpPr>
        <p:spPr bwMode="auto">
          <a:xfrm>
            <a:off x="9144000" y="3276601"/>
            <a:ext cx="663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sc7</a:t>
            </a:r>
          </a:p>
        </p:txBody>
      </p:sp>
      <p:sp>
        <p:nvSpPr>
          <p:cNvPr id="27742" name="Text Box 94"/>
          <p:cNvSpPr txBox="1">
            <a:spLocks noChangeArrowheads="1"/>
          </p:cNvSpPr>
          <p:nvPr/>
        </p:nvSpPr>
        <p:spPr bwMode="auto">
          <a:xfrm>
            <a:off x="4191001" y="6019800"/>
            <a:ext cx="5437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sc1</a:t>
            </a:r>
          </a:p>
        </p:txBody>
      </p:sp>
      <p:sp>
        <p:nvSpPr>
          <p:cNvPr id="27743" name="Text Box 95"/>
          <p:cNvSpPr txBox="1">
            <a:spLocks noChangeArrowheads="1"/>
          </p:cNvSpPr>
          <p:nvPr/>
        </p:nvSpPr>
        <p:spPr bwMode="auto">
          <a:xfrm>
            <a:off x="4648201" y="6096000"/>
            <a:ext cx="5437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sc2</a:t>
            </a:r>
          </a:p>
        </p:txBody>
      </p:sp>
      <p:sp>
        <p:nvSpPr>
          <p:cNvPr id="27744" name="Text Box 96"/>
          <p:cNvSpPr txBox="1">
            <a:spLocks noChangeArrowheads="1"/>
          </p:cNvSpPr>
          <p:nvPr/>
        </p:nvSpPr>
        <p:spPr bwMode="auto">
          <a:xfrm>
            <a:off x="5105401" y="5943600"/>
            <a:ext cx="5437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sc3</a:t>
            </a:r>
          </a:p>
        </p:txBody>
      </p:sp>
      <p:sp>
        <p:nvSpPr>
          <p:cNvPr id="27745" name="Text Box 97"/>
          <p:cNvSpPr txBox="1">
            <a:spLocks noChangeArrowheads="1"/>
          </p:cNvSpPr>
          <p:nvPr/>
        </p:nvSpPr>
        <p:spPr bwMode="auto">
          <a:xfrm>
            <a:off x="5486401" y="6019800"/>
            <a:ext cx="5437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sc4</a:t>
            </a:r>
          </a:p>
        </p:txBody>
      </p:sp>
      <p:sp>
        <p:nvSpPr>
          <p:cNvPr id="27746" name="Text Box 98"/>
          <p:cNvSpPr txBox="1">
            <a:spLocks noChangeArrowheads="1"/>
          </p:cNvSpPr>
          <p:nvPr/>
        </p:nvSpPr>
        <p:spPr bwMode="auto">
          <a:xfrm>
            <a:off x="5867401" y="5867400"/>
            <a:ext cx="5437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sc5</a:t>
            </a:r>
          </a:p>
        </p:txBody>
      </p:sp>
      <p:sp>
        <p:nvSpPr>
          <p:cNvPr id="27747" name="Text Box 99"/>
          <p:cNvSpPr txBox="1">
            <a:spLocks noChangeArrowheads="1"/>
          </p:cNvSpPr>
          <p:nvPr/>
        </p:nvSpPr>
        <p:spPr bwMode="auto">
          <a:xfrm>
            <a:off x="6324601" y="5943600"/>
            <a:ext cx="5437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sc6</a:t>
            </a:r>
          </a:p>
        </p:txBody>
      </p:sp>
      <p:sp>
        <p:nvSpPr>
          <p:cNvPr id="27748" name="Text Box 100"/>
          <p:cNvSpPr txBox="1">
            <a:spLocks noChangeArrowheads="1"/>
          </p:cNvSpPr>
          <p:nvPr/>
        </p:nvSpPr>
        <p:spPr bwMode="auto">
          <a:xfrm>
            <a:off x="7010401" y="5943600"/>
            <a:ext cx="5437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sc7</a:t>
            </a:r>
          </a:p>
        </p:txBody>
      </p:sp>
      <p:sp>
        <p:nvSpPr>
          <p:cNvPr id="27749" name="Text Box 101"/>
          <p:cNvSpPr txBox="1">
            <a:spLocks noChangeArrowheads="1"/>
          </p:cNvSpPr>
          <p:nvPr/>
        </p:nvSpPr>
        <p:spPr bwMode="auto">
          <a:xfrm>
            <a:off x="3581401" y="5867400"/>
            <a:ext cx="5437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sc8</a:t>
            </a:r>
          </a:p>
        </p:txBody>
      </p:sp>
      <p:sp>
        <p:nvSpPr>
          <p:cNvPr id="27750" name="Text Box 102"/>
          <p:cNvSpPr txBox="1">
            <a:spLocks noChangeArrowheads="1"/>
          </p:cNvSpPr>
          <p:nvPr/>
        </p:nvSpPr>
        <p:spPr bwMode="auto">
          <a:xfrm>
            <a:off x="2362200" y="3505201"/>
            <a:ext cx="663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sc8</a:t>
            </a:r>
          </a:p>
        </p:txBody>
      </p:sp>
      <p:sp>
        <p:nvSpPr>
          <p:cNvPr id="27751" name="Oval 104"/>
          <p:cNvSpPr>
            <a:spLocks noChangeArrowheads="1"/>
          </p:cNvSpPr>
          <p:nvPr/>
        </p:nvSpPr>
        <p:spPr bwMode="auto">
          <a:xfrm>
            <a:off x="3352800" y="2438400"/>
            <a:ext cx="1447800" cy="1828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7752" name="Text Box 105"/>
          <p:cNvSpPr txBox="1">
            <a:spLocks noChangeArrowheads="1"/>
          </p:cNvSpPr>
          <p:nvPr/>
        </p:nvSpPr>
        <p:spPr bwMode="auto">
          <a:xfrm>
            <a:off x="2209801" y="4267201"/>
            <a:ext cx="8194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LN1’</a:t>
            </a:r>
          </a:p>
        </p:txBody>
      </p:sp>
      <p:sp>
        <p:nvSpPr>
          <p:cNvPr id="27753" name="Oval 106"/>
          <p:cNvSpPr>
            <a:spLocks noChangeArrowheads="1"/>
          </p:cNvSpPr>
          <p:nvPr/>
        </p:nvSpPr>
        <p:spPr bwMode="auto">
          <a:xfrm>
            <a:off x="4953000" y="48006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cxnSp>
        <p:nvCxnSpPr>
          <p:cNvPr id="27754" name="AutoShape 107"/>
          <p:cNvCxnSpPr>
            <a:cxnSpLocks noChangeShapeType="1"/>
            <a:stCxn id="27705" idx="4"/>
            <a:endCxn id="27753" idx="0"/>
          </p:cNvCxnSpPr>
          <p:nvPr/>
        </p:nvCxnSpPr>
        <p:spPr bwMode="auto">
          <a:xfrm flipH="1">
            <a:off x="5067300" y="4495800"/>
            <a:ext cx="68580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755" name="Text Box 108"/>
          <p:cNvSpPr txBox="1">
            <a:spLocks noChangeArrowheads="1"/>
          </p:cNvSpPr>
          <p:nvPr/>
        </p:nvSpPr>
        <p:spPr bwMode="auto">
          <a:xfrm>
            <a:off x="5018089" y="4800601"/>
            <a:ext cx="8531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LN1”</a:t>
            </a:r>
          </a:p>
        </p:txBody>
      </p:sp>
      <p:sp>
        <p:nvSpPr>
          <p:cNvPr id="27756" name="Text Box 109"/>
          <p:cNvSpPr txBox="1">
            <a:spLocks noChangeArrowheads="1"/>
          </p:cNvSpPr>
          <p:nvPr/>
        </p:nvSpPr>
        <p:spPr bwMode="auto">
          <a:xfrm>
            <a:off x="2282826" y="1549400"/>
            <a:ext cx="73120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If the branching factor of a leaf node can not exceed 3, then LN1 is split</a:t>
            </a:r>
          </a:p>
        </p:txBody>
      </p:sp>
    </p:spTree>
    <p:extLst>
      <p:ext uri="{BB962C8B-B14F-4D97-AF65-F5344CB8AC3E}">
        <p14:creationId xmlns:p14="http://schemas.microsoft.com/office/powerpoint/2010/main" val="241778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bg1"/>
                </a:solidFill>
                <a:latin typeface="Arial" panose="020B0604020202020204" pitchFamily="34" charset="0"/>
              </a:rPr>
              <a:t>19 of 28</a:t>
            </a:r>
          </a:p>
        </p:txBody>
      </p:sp>
      <p:sp>
        <p:nvSpPr>
          <p:cNvPr id="4" name="Rectangle 2050"/>
          <p:cNvSpPr txBox="1">
            <a:spLocks noChangeArrowheads="1"/>
          </p:cNvSpPr>
          <p:nvPr/>
        </p:nvSpPr>
        <p:spPr>
          <a:xfrm>
            <a:off x="2286000" y="685800"/>
            <a:ext cx="7772400" cy="838200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zh-TW" sz="36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Insertion Operation in BIRCH</a:t>
            </a:r>
          </a:p>
        </p:txBody>
      </p:sp>
      <p:sp>
        <p:nvSpPr>
          <p:cNvPr id="28676" name="Oval 2051"/>
          <p:cNvSpPr>
            <a:spLocks noChangeArrowheads="1"/>
          </p:cNvSpPr>
          <p:nvPr/>
        </p:nvSpPr>
        <p:spPr bwMode="auto">
          <a:xfrm>
            <a:off x="1828800" y="2667000"/>
            <a:ext cx="1447800" cy="1828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677" name="Oval 2052"/>
          <p:cNvSpPr>
            <a:spLocks noChangeArrowheads="1"/>
          </p:cNvSpPr>
          <p:nvPr/>
        </p:nvSpPr>
        <p:spPr bwMode="auto">
          <a:xfrm>
            <a:off x="6400800" y="2743200"/>
            <a:ext cx="1981200" cy="1447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678" name="Oval 2053"/>
          <p:cNvSpPr>
            <a:spLocks noChangeArrowheads="1"/>
          </p:cNvSpPr>
          <p:nvPr/>
        </p:nvSpPr>
        <p:spPr bwMode="auto">
          <a:xfrm>
            <a:off x="8458200" y="2667000"/>
            <a:ext cx="1905000" cy="1371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679" name="Oval 2054"/>
          <p:cNvSpPr>
            <a:spLocks noChangeArrowheads="1"/>
          </p:cNvSpPr>
          <p:nvPr/>
        </p:nvSpPr>
        <p:spPr bwMode="auto">
          <a:xfrm>
            <a:off x="2209800" y="2986088"/>
            <a:ext cx="685800" cy="685800"/>
          </a:xfrm>
          <a:prstGeom prst="ellips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680" name="Oval 2055"/>
          <p:cNvSpPr>
            <a:spLocks noChangeArrowheads="1"/>
          </p:cNvSpPr>
          <p:nvPr/>
        </p:nvSpPr>
        <p:spPr bwMode="auto">
          <a:xfrm>
            <a:off x="2590800" y="3214688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681" name="Oval 2056"/>
          <p:cNvSpPr>
            <a:spLocks noChangeArrowheads="1"/>
          </p:cNvSpPr>
          <p:nvPr/>
        </p:nvSpPr>
        <p:spPr bwMode="auto">
          <a:xfrm>
            <a:off x="2590800" y="3367088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682" name="Oval 2057"/>
          <p:cNvSpPr>
            <a:spLocks noChangeArrowheads="1"/>
          </p:cNvSpPr>
          <p:nvPr/>
        </p:nvSpPr>
        <p:spPr bwMode="auto">
          <a:xfrm>
            <a:off x="2362200" y="3290888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683" name="Oval 2058"/>
          <p:cNvSpPr>
            <a:spLocks noChangeArrowheads="1"/>
          </p:cNvSpPr>
          <p:nvPr/>
        </p:nvSpPr>
        <p:spPr bwMode="auto">
          <a:xfrm>
            <a:off x="2514600" y="3519488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684" name="Oval 2059"/>
          <p:cNvSpPr>
            <a:spLocks noChangeArrowheads="1"/>
          </p:cNvSpPr>
          <p:nvPr/>
        </p:nvSpPr>
        <p:spPr bwMode="auto">
          <a:xfrm>
            <a:off x="2438400" y="3290888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685" name="Oval 2060"/>
          <p:cNvSpPr>
            <a:spLocks noChangeArrowheads="1"/>
          </p:cNvSpPr>
          <p:nvPr/>
        </p:nvSpPr>
        <p:spPr bwMode="auto">
          <a:xfrm>
            <a:off x="2438400" y="3062288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686" name="Oval 2061"/>
          <p:cNvSpPr>
            <a:spLocks noChangeArrowheads="1"/>
          </p:cNvSpPr>
          <p:nvPr/>
        </p:nvSpPr>
        <p:spPr bwMode="auto">
          <a:xfrm>
            <a:off x="3657600" y="3824288"/>
            <a:ext cx="685800" cy="685800"/>
          </a:xfrm>
          <a:prstGeom prst="ellips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687" name="Oval 2062"/>
          <p:cNvSpPr>
            <a:spLocks noChangeArrowheads="1"/>
          </p:cNvSpPr>
          <p:nvPr/>
        </p:nvSpPr>
        <p:spPr bwMode="auto">
          <a:xfrm>
            <a:off x="4038600" y="4052888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688" name="Oval 2063"/>
          <p:cNvSpPr>
            <a:spLocks noChangeArrowheads="1"/>
          </p:cNvSpPr>
          <p:nvPr/>
        </p:nvSpPr>
        <p:spPr bwMode="auto">
          <a:xfrm>
            <a:off x="4038600" y="4205288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689" name="Oval 2064"/>
          <p:cNvSpPr>
            <a:spLocks noChangeArrowheads="1"/>
          </p:cNvSpPr>
          <p:nvPr/>
        </p:nvSpPr>
        <p:spPr bwMode="auto">
          <a:xfrm>
            <a:off x="3810000" y="4129088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690" name="Oval 2065"/>
          <p:cNvSpPr>
            <a:spLocks noChangeArrowheads="1"/>
          </p:cNvSpPr>
          <p:nvPr/>
        </p:nvSpPr>
        <p:spPr bwMode="auto">
          <a:xfrm>
            <a:off x="3962400" y="4357688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691" name="Oval 2066"/>
          <p:cNvSpPr>
            <a:spLocks noChangeArrowheads="1"/>
          </p:cNvSpPr>
          <p:nvPr/>
        </p:nvSpPr>
        <p:spPr bwMode="auto">
          <a:xfrm>
            <a:off x="3886200" y="4129088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692" name="Oval 2067"/>
          <p:cNvSpPr>
            <a:spLocks noChangeArrowheads="1"/>
          </p:cNvSpPr>
          <p:nvPr/>
        </p:nvSpPr>
        <p:spPr bwMode="auto">
          <a:xfrm>
            <a:off x="3886200" y="3900488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693" name="Oval 2068"/>
          <p:cNvSpPr>
            <a:spLocks noChangeArrowheads="1"/>
          </p:cNvSpPr>
          <p:nvPr/>
        </p:nvSpPr>
        <p:spPr bwMode="auto">
          <a:xfrm>
            <a:off x="3733800" y="2909888"/>
            <a:ext cx="685800" cy="685800"/>
          </a:xfrm>
          <a:prstGeom prst="ellips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694" name="Oval 2069"/>
          <p:cNvSpPr>
            <a:spLocks noChangeArrowheads="1"/>
          </p:cNvSpPr>
          <p:nvPr/>
        </p:nvSpPr>
        <p:spPr bwMode="auto">
          <a:xfrm>
            <a:off x="4114800" y="3138488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695" name="Oval 2070"/>
          <p:cNvSpPr>
            <a:spLocks noChangeArrowheads="1"/>
          </p:cNvSpPr>
          <p:nvPr/>
        </p:nvSpPr>
        <p:spPr bwMode="auto">
          <a:xfrm>
            <a:off x="4114800" y="3290888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696" name="Oval 2071"/>
          <p:cNvSpPr>
            <a:spLocks noChangeArrowheads="1"/>
          </p:cNvSpPr>
          <p:nvPr/>
        </p:nvSpPr>
        <p:spPr bwMode="auto">
          <a:xfrm>
            <a:off x="3886200" y="3214688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697" name="Oval 2072"/>
          <p:cNvSpPr>
            <a:spLocks noChangeArrowheads="1"/>
          </p:cNvSpPr>
          <p:nvPr/>
        </p:nvSpPr>
        <p:spPr bwMode="auto">
          <a:xfrm>
            <a:off x="4038600" y="3443288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698" name="Oval 2073"/>
          <p:cNvSpPr>
            <a:spLocks noChangeArrowheads="1"/>
          </p:cNvSpPr>
          <p:nvPr/>
        </p:nvSpPr>
        <p:spPr bwMode="auto">
          <a:xfrm>
            <a:off x="3962400" y="3214688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699" name="Oval 2074"/>
          <p:cNvSpPr>
            <a:spLocks noChangeArrowheads="1"/>
          </p:cNvSpPr>
          <p:nvPr/>
        </p:nvSpPr>
        <p:spPr bwMode="auto">
          <a:xfrm>
            <a:off x="3962400" y="2986088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00" name="Oval 2075"/>
          <p:cNvSpPr>
            <a:spLocks noChangeArrowheads="1"/>
          </p:cNvSpPr>
          <p:nvPr/>
        </p:nvSpPr>
        <p:spPr bwMode="auto">
          <a:xfrm>
            <a:off x="6553200" y="3200400"/>
            <a:ext cx="685800" cy="685800"/>
          </a:xfrm>
          <a:prstGeom prst="ellips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01" name="Oval 2076"/>
          <p:cNvSpPr>
            <a:spLocks noChangeArrowheads="1"/>
          </p:cNvSpPr>
          <p:nvPr/>
        </p:nvSpPr>
        <p:spPr bwMode="auto">
          <a:xfrm>
            <a:off x="7010400" y="34290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02" name="Oval 2077"/>
          <p:cNvSpPr>
            <a:spLocks noChangeArrowheads="1"/>
          </p:cNvSpPr>
          <p:nvPr/>
        </p:nvSpPr>
        <p:spPr bwMode="auto">
          <a:xfrm>
            <a:off x="6705600" y="35814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03" name="Oval 2078"/>
          <p:cNvSpPr>
            <a:spLocks noChangeArrowheads="1"/>
          </p:cNvSpPr>
          <p:nvPr/>
        </p:nvSpPr>
        <p:spPr bwMode="auto">
          <a:xfrm>
            <a:off x="6858000" y="37338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04" name="Oval 2079"/>
          <p:cNvSpPr>
            <a:spLocks noChangeArrowheads="1"/>
          </p:cNvSpPr>
          <p:nvPr/>
        </p:nvSpPr>
        <p:spPr bwMode="auto">
          <a:xfrm>
            <a:off x="6477000" y="33528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05" name="Oval 2080"/>
          <p:cNvSpPr>
            <a:spLocks noChangeArrowheads="1"/>
          </p:cNvSpPr>
          <p:nvPr/>
        </p:nvSpPr>
        <p:spPr bwMode="auto">
          <a:xfrm>
            <a:off x="7010400" y="35814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06" name="Oval 2081"/>
          <p:cNvSpPr>
            <a:spLocks noChangeArrowheads="1"/>
          </p:cNvSpPr>
          <p:nvPr/>
        </p:nvSpPr>
        <p:spPr bwMode="auto">
          <a:xfrm>
            <a:off x="6781800" y="34290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07" name="Oval 2082"/>
          <p:cNvSpPr>
            <a:spLocks noChangeArrowheads="1"/>
          </p:cNvSpPr>
          <p:nvPr/>
        </p:nvSpPr>
        <p:spPr bwMode="auto">
          <a:xfrm>
            <a:off x="7391400" y="2971800"/>
            <a:ext cx="685800" cy="685800"/>
          </a:xfrm>
          <a:prstGeom prst="ellips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08" name="Oval 2083"/>
          <p:cNvSpPr>
            <a:spLocks noChangeArrowheads="1"/>
          </p:cNvSpPr>
          <p:nvPr/>
        </p:nvSpPr>
        <p:spPr bwMode="auto">
          <a:xfrm>
            <a:off x="7772400" y="3276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09" name="Oval 2084"/>
          <p:cNvSpPr>
            <a:spLocks noChangeArrowheads="1"/>
          </p:cNvSpPr>
          <p:nvPr/>
        </p:nvSpPr>
        <p:spPr bwMode="auto">
          <a:xfrm>
            <a:off x="7620000" y="3276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10" name="Oval 2085"/>
          <p:cNvSpPr>
            <a:spLocks noChangeArrowheads="1"/>
          </p:cNvSpPr>
          <p:nvPr/>
        </p:nvSpPr>
        <p:spPr bwMode="auto">
          <a:xfrm>
            <a:off x="7620000" y="31242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11" name="Oval 2086"/>
          <p:cNvSpPr>
            <a:spLocks noChangeArrowheads="1"/>
          </p:cNvSpPr>
          <p:nvPr/>
        </p:nvSpPr>
        <p:spPr bwMode="auto">
          <a:xfrm>
            <a:off x="7543800" y="34290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12" name="Oval 2087"/>
          <p:cNvSpPr>
            <a:spLocks noChangeArrowheads="1"/>
          </p:cNvSpPr>
          <p:nvPr/>
        </p:nvSpPr>
        <p:spPr bwMode="auto">
          <a:xfrm>
            <a:off x="7543800" y="3276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13" name="Oval 2088"/>
          <p:cNvSpPr>
            <a:spLocks noChangeArrowheads="1"/>
          </p:cNvSpPr>
          <p:nvPr/>
        </p:nvSpPr>
        <p:spPr bwMode="auto">
          <a:xfrm>
            <a:off x="7696200" y="34290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14" name="Oval 2089"/>
          <p:cNvSpPr>
            <a:spLocks noChangeArrowheads="1"/>
          </p:cNvSpPr>
          <p:nvPr/>
        </p:nvSpPr>
        <p:spPr bwMode="auto">
          <a:xfrm>
            <a:off x="9601200" y="3048000"/>
            <a:ext cx="685800" cy="685800"/>
          </a:xfrm>
          <a:prstGeom prst="ellips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15" name="Oval 2090"/>
          <p:cNvSpPr>
            <a:spLocks noChangeArrowheads="1"/>
          </p:cNvSpPr>
          <p:nvPr/>
        </p:nvSpPr>
        <p:spPr bwMode="auto">
          <a:xfrm>
            <a:off x="9982200" y="3276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16" name="Oval 2091"/>
          <p:cNvSpPr>
            <a:spLocks noChangeArrowheads="1"/>
          </p:cNvSpPr>
          <p:nvPr/>
        </p:nvSpPr>
        <p:spPr bwMode="auto">
          <a:xfrm>
            <a:off x="9982200" y="32004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17" name="Oval 2092"/>
          <p:cNvSpPr>
            <a:spLocks noChangeArrowheads="1"/>
          </p:cNvSpPr>
          <p:nvPr/>
        </p:nvSpPr>
        <p:spPr bwMode="auto">
          <a:xfrm>
            <a:off x="9906000" y="34290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18" name="Oval 2093"/>
          <p:cNvSpPr>
            <a:spLocks noChangeArrowheads="1"/>
          </p:cNvSpPr>
          <p:nvPr/>
        </p:nvSpPr>
        <p:spPr bwMode="auto">
          <a:xfrm>
            <a:off x="10134600" y="34290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19" name="Oval 2094"/>
          <p:cNvSpPr>
            <a:spLocks noChangeArrowheads="1"/>
          </p:cNvSpPr>
          <p:nvPr/>
        </p:nvSpPr>
        <p:spPr bwMode="auto">
          <a:xfrm>
            <a:off x="9753600" y="32004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20" name="Oval 2095"/>
          <p:cNvSpPr>
            <a:spLocks noChangeArrowheads="1"/>
          </p:cNvSpPr>
          <p:nvPr/>
        </p:nvSpPr>
        <p:spPr bwMode="auto">
          <a:xfrm>
            <a:off x="9829800" y="33528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21" name="Oval 2096"/>
          <p:cNvSpPr>
            <a:spLocks noChangeArrowheads="1"/>
          </p:cNvSpPr>
          <p:nvPr/>
        </p:nvSpPr>
        <p:spPr bwMode="auto">
          <a:xfrm>
            <a:off x="8839200" y="2986088"/>
            <a:ext cx="609600" cy="685800"/>
          </a:xfrm>
          <a:prstGeom prst="ellips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22" name="Oval 2097"/>
          <p:cNvSpPr>
            <a:spLocks noChangeArrowheads="1"/>
          </p:cNvSpPr>
          <p:nvPr/>
        </p:nvSpPr>
        <p:spPr bwMode="auto">
          <a:xfrm>
            <a:off x="9296400" y="3276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23" name="Oval 2098"/>
          <p:cNvSpPr>
            <a:spLocks noChangeArrowheads="1"/>
          </p:cNvSpPr>
          <p:nvPr/>
        </p:nvSpPr>
        <p:spPr bwMode="auto">
          <a:xfrm>
            <a:off x="9220200" y="3367088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24" name="Oval 2099"/>
          <p:cNvSpPr>
            <a:spLocks noChangeArrowheads="1"/>
          </p:cNvSpPr>
          <p:nvPr/>
        </p:nvSpPr>
        <p:spPr bwMode="auto">
          <a:xfrm>
            <a:off x="8991600" y="3290888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25" name="Oval 2100"/>
          <p:cNvSpPr>
            <a:spLocks noChangeArrowheads="1"/>
          </p:cNvSpPr>
          <p:nvPr/>
        </p:nvSpPr>
        <p:spPr bwMode="auto">
          <a:xfrm>
            <a:off x="9067800" y="34290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26" name="Oval 2101"/>
          <p:cNvSpPr>
            <a:spLocks noChangeArrowheads="1"/>
          </p:cNvSpPr>
          <p:nvPr/>
        </p:nvSpPr>
        <p:spPr bwMode="auto">
          <a:xfrm>
            <a:off x="9067800" y="32766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27" name="Oval 2102"/>
          <p:cNvSpPr>
            <a:spLocks noChangeArrowheads="1"/>
          </p:cNvSpPr>
          <p:nvPr/>
        </p:nvSpPr>
        <p:spPr bwMode="auto">
          <a:xfrm>
            <a:off x="9144000" y="3124200"/>
            <a:ext cx="76200" cy="762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28" name="Oval 2103"/>
          <p:cNvSpPr>
            <a:spLocks noChangeArrowheads="1"/>
          </p:cNvSpPr>
          <p:nvPr/>
        </p:nvSpPr>
        <p:spPr bwMode="auto">
          <a:xfrm>
            <a:off x="2286000" y="3733800"/>
            <a:ext cx="685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29" name="Oval 2104"/>
          <p:cNvSpPr>
            <a:spLocks noChangeArrowheads="1"/>
          </p:cNvSpPr>
          <p:nvPr/>
        </p:nvSpPr>
        <p:spPr bwMode="auto">
          <a:xfrm>
            <a:off x="5029200" y="40386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30" name="Oval 2105"/>
          <p:cNvSpPr>
            <a:spLocks noChangeArrowheads="1"/>
          </p:cNvSpPr>
          <p:nvPr/>
        </p:nvSpPr>
        <p:spPr bwMode="auto">
          <a:xfrm>
            <a:off x="5943600" y="51816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31" name="Oval 2106"/>
          <p:cNvSpPr>
            <a:spLocks noChangeArrowheads="1"/>
          </p:cNvSpPr>
          <p:nvPr/>
        </p:nvSpPr>
        <p:spPr bwMode="auto">
          <a:xfrm>
            <a:off x="4724400" y="49530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32" name="Oval 2107"/>
          <p:cNvSpPr>
            <a:spLocks noChangeArrowheads="1"/>
          </p:cNvSpPr>
          <p:nvPr/>
        </p:nvSpPr>
        <p:spPr bwMode="auto">
          <a:xfrm>
            <a:off x="6781800" y="52578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33" name="Oval 2108"/>
          <p:cNvSpPr>
            <a:spLocks noChangeArrowheads="1"/>
          </p:cNvSpPr>
          <p:nvPr/>
        </p:nvSpPr>
        <p:spPr bwMode="auto">
          <a:xfrm>
            <a:off x="4648200" y="56388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000">
              <a:latin typeface="Times New Roman" panose="02020603050405020304" pitchFamily="18" charset="0"/>
            </a:endParaRPr>
          </a:p>
        </p:txBody>
      </p:sp>
      <p:sp>
        <p:nvSpPr>
          <p:cNvPr id="28734" name="Oval 2109"/>
          <p:cNvSpPr>
            <a:spLocks noChangeArrowheads="1"/>
          </p:cNvSpPr>
          <p:nvPr/>
        </p:nvSpPr>
        <p:spPr bwMode="auto">
          <a:xfrm>
            <a:off x="4953000" y="57912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000">
              <a:latin typeface="Times New Roman" panose="02020603050405020304" pitchFamily="18" charset="0"/>
            </a:endParaRPr>
          </a:p>
        </p:txBody>
      </p:sp>
      <p:sp>
        <p:nvSpPr>
          <p:cNvPr id="28735" name="Oval 2110"/>
          <p:cNvSpPr>
            <a:spLocks noChangeArrowheads="1"/>
          </p:cNvSpPr>
          <p:nvPr/>
        </p:nvSpPr>
        <p:spPr bwMode="auto">
          <a:xfrm>
            <a:off x="5257800" y="57912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000">
              <a:latin typeface="Times New Roman" panose="02020603050405020304" pitchFamily="18" charset="0"/>
            </a:endParaRPr>
          </a:p>
        </p:txBody>
      </p:sp>
      <p:sp>
        <p:nvSpPr>
          <p:cNvPr id="28736" name="Oval 2111"/>
          <p:cNvSpPr>
            <a:spLocks noChangeArrowheads="1"/>
          </p:cNvSpPr>
          <p:nvPr/>
        </p:nvSpPr>
        <p:spPr bwMode="auto">
          <a:xfrm>
            <a:off x="5791200" y="57912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000">
              <a:latin typeface="Times New Roman" panose="02020603050405020304" pitchFamily="18" charset="0"/>
            </a:endParaRPr>
          </a:p>
        </p:txBody>
      </p:sp>
      <p:sp>
        <p:nvSpPr>
          <p:cNvPr id="28737" name="Oval 2112"/>
          <p:cNvSpPr>
            <a:spLocks noChangeArrowheads="1"/>
          </p:cNvSpPr>
          <p:nvPr/>
        </p:nvSpPr>
        <p:spPr bwMode="auto">
          <a:xfrm>
            <a:off x="6248400" y="58674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000">
              <a:latin typeface="Times New Roman" panose="02020603050405020304" pitchFamily="18" charset="0"/>
            </a:endParaRPr>
          </a:p>
        </p:txBody>
      </p:sp>
      <p:sp>
        <p:nvSpPr>
          <p:cNvPr id="28738" name="Oval 2113"/>
          <p:cNvSpPr>
            <a:spLocks noChangeArrowheads="1"/>
          </p:cNvSpPr>
          <p:nvPr/>
        </p:nvSpPr>
        <p:spPr bwMode="auto">
          <a:xfrm>
            <a:off x="6781800" y="57912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000">
              <a:latin typeface="Times New Roman" panose="02020603050405020304" pitchFamily="18" charset="0"/>
            </a:endParaRPr>
          </a:p>
        </p:txBody>
      </p:sp>
      <p:sp>
        <p:nvSpPr>
          <p:cNvPr id="28739" name="Oval 2114"/>
          <p:cNvSpPr>
            <a:spLocks noChangeArrowheads="1"/>
          </p:cNvSpPr>
          <p:nvPr/>
        </p:nvSpPr>
        <p:spPr bwMode="auto">
          <a:xfrm>
            <a:off x="7391400" y="57912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000">
              <a:latin typeface="Times New Roman" panose="02020603050405020304" pitchFamily="18" charset="0"/>
            </a:endParaRPr>
          </a:p>
        </p:txBody>
      </p:sp>
      <p:sp>
        <p:nvSpPr>
          <p:cNvPr id="28740" name="Oval 2115"/>
          <p:cNvSpPr>
            <a:spLocks noChangeArrowheads="1"/>
          </p:cNvSpPr>
          <p:nvPr/>
        </p:nvSpPr>
        <p:spPr bwMode="auto">
          <a:xfrm>
            <a:off x="4114800" y="5638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000">
              <a:latin typeface="Times New Roman" panose="02020603050405020304" pitchFamily="18" charset="0"/>
            </a:endParaRPr>
          </a:p>
        </p:txBody>
      </p:sp>
      <p:cxnSp>
        <p:nvCxnSpPr>
          <p:cNvPr id="28741" name="AutoShape 2116"/>
          <p:cNvCxnSpPr>
            <a:cxnSpLocks noChangeShapeType="1"/>
            <a:stCxn id="28729" idx="4"/>
            <a:endCxn id="28731" idx="7"/>
          </p:cNvCxnSpPr>
          <p:nvPr/>
        </p:nvCxnSpPr>
        <p:spPr bwMode="auto">
          <a:xfrm rot="5400000">
            <a:off x="4672013" y="4514851"/>
            <a:ext cx="719138" cy="223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42" name="AutoShape 2117"/>
          <p:cNvCxnSpPr>
            <a:cxnSpLocks noChangeShapeType="1"/>
            <a:stCxn id="28783" idx="4"/>
            <a:endCxn id="28730" idx="0"/>
          </p:cNvCxnSpPr>
          <p:nvPr/>
        </p:nvCxnSpPr>
        <p:spPr bwMode="auto">
          <a:xfrm rot="5400000">
            <a:off x="5600701" y="4724401"/>
            <a:ext cx="914400" cy="3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43" name="AutoShape 2118"/>
          <p:cNvCxnSpPr>
            <a:cxnSpLocks noChangeShapeType="1"/>
            <a:stCxn id="28783" idx="4"/>
            <a:endCxn id="28732" idx="1"/>
          </p:cNvCxnSpPr>
          <p:nvPr/>
        </p:nvCxnSpPr>
        <p:spPr bwMode="auto">
          <a:xfrm rot="16200000" flipH="1">
            <a:off x="5924550" y="4400550"/>
            <a:ext cx="1023938" cy="7572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44" name="AutoShape 2119"/>
          <p:cNvCxnSpPr>
            <a:cxnSpLocks noChangeShapeType="1"/>
            <a:stCxn id="28777" idx="4"/>
            <a:endCxn id="28734" idx="0"/>
          </p:cNvCxnSpPr>
          <p:nvPr/>
        </p:nvCxnSpPr>
        <p:spPr bwMode="auto">
          <a:xfrm rot="5400000">
            <a:off x="4838700" y="5410200"/>
            <a:ext cx="60960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45" name="AutoShape 2120"/>
          <p:cNvCxnSpPr>
            <a:cxnSpLocks noChangeShapeType="1"/>
            <a:stCxn id="28731" idx="4"/>
            <a:endCxn id="28733" idx="7"/>
          </p:cNvCxnSpPr>
          <p:nvPr/>
        </p:nvCxnSpPr>
        <p:spPr bwMode="auto">
          <a:xfrm rot="16200000" flipH="1">
            <a:off x="4595813" y="5424488"/>
            <a:ext cx="490538" cy="4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46" name="AutoShape 2121"/>
          <p:cNvCxnSpPr>
            <a:cxnSpLocks noChangeShapeType="1"/>
            <a:stCxn id="28777" idx="4"/>
            <a:endCxn id="28735" idx="0"/>
          </p:cNvCxnSpPr>
          <p:nvPr/>
        </p:nvCxnSpPr>
        <p:spPr bwMode="auto">
          <a:xfrm rot="16200000" flipH="1">
            <a:off x="4991100" y="5410200"/>
            <a:ext cx="60960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47" name="AutoShape 2122"/>
          <p:cNvCxnSpPr>
            <a:cxnSpLocks noChangeShapeType="1"/>
            <a:stCxn id="28730" idx="4"/>
            <a:endCxn id="28736" idx="0"/>
          </p:cNvCxnSpPr>
          <p:nvPr/>
        </p:nvCxnSpPr>
        <p:spPr bwMode="auto">
          <a:xfrm rot="5400000">
            <a:off x="5791200" y="5524500"/>
            <a:ext cx="38100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48" name="AutoShape 2123"/>
          <p:cNvCxnSpPr>
            <a:cxnSpLocks noChangeShapeType="1"/>
            <a:stCxn id="28730" idx="4"/>
            <a:endCxn id="28737" idx="0"/>
          </p:cNvCxnSpPr>
          <p:nvPr/>
        </p:nvCxnSpPr>
        <p:spPr bwMode="auto">
          <a:xfrm rot="16200000" flipH="1">
            <a:off x="5981700" y="5486400"/>
            <a:ext cx="45720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49" name="AutoShape 2124"/>
          <p:cNvCxnSpPr>
            <a:cxnSpLocks noChangeShapeType="1"/>
            <a:stCxn id="28732" idx="4"/>
            <a:endCxn id="28738" idx="0"/>
          </p:cNvCxnSpPr>
          <p:nvPr/>
        </p:nvCxnSpPr>
        <p:spPr bwMode="auto">
          <a:xfrm rot="5400000">
            <a:off x="6743701" y="5638801"/>
            <a:ext cx="304800" cy="3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50" name="AutoShape 2125"/>
          <p:cNvCxnSpPr>
            <a:cxnSpLocks noChangeShapeType="1"/>
            <a:stCxn id="28732" idx="4"/>
            <a:endCxn id="28739" idx="0"/>
          </p:cNvCxnSpPr>
          <p:nvPr/>
        </p:nvCxnSpPr>
        <p:spPr bwMode="auto">
          <a:xfrm rot="16200000" flipH="1">
            <a:off x="7048500" y="5334000"/>
            <a:ext cx="30480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51" name="AutoShape 2126"/>
          <p:cNvCxnSpPr>
            <a:cxnSpLocks noChangeShapeType="1"/>
            <a:stCxn id="28731" idx="4"/>
            <a:endCxn id="28740" idx="7"/>
          </p:cNvCxnSpPr>
          <p:nvPr/>
        </p:nvCxnSpPr>
        <p:spPr bwMode="auto">
          <a:xfrm rot="5400000">
            <a:off x="4329113" y="5162551"/>
            <a:ext cx="490538" cy="5286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752" name="Text Box 2127"/>
          <p:cNvSpPr txBox="1">
            <a:spLocks noChangeArrowheads="1"/>
          </p:cNvSpPr>
          <p:nvPr/>
        </p:nvSpPr>
        <p:spPr bwMode="auto">
          <a:xfrm>
            <a:off x="5257801" y="3048001"/>
            <a:ext cx="8354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Root</a:t>
            </a:r>
          </a:p>
        </p:txBody>
      </p:sp>
      <p:sp>
        <p:nvSpPr>
          <p:cNvPr id="28753" name="Text Box 2128"/>
          <p:cNvSpPr txBox="1">
            <a:spLocks noChangeArrowheads="1"/>
          </p:cNvSpPr>
          <p:nvPr/>
        </p:nvSpPr>
        <p:spPr bwMode="auto">
          <a:xfrm>
            <a:off x="3581401" y="4724401"/>
            <a:ext cx="8531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LN1”</a:t>
            </a:r>
          </a:p>
        </p:txBody>
      </p:sp>
      <p:sp>
        <p:nvSpPr>
          <p:cNvPr id="28754" name="Text Box 2129"/>
          <p:cNvSpPr txBox="1">
            <a:spLocks noChangeArrowheads="1"/>
          </p:cNvSpPr>
          <p:nvPr/>
        </p:nvSpPr>
        <p:spPr bwMode="auto">
          <a:xfrm>
            <a:off x="7315200" y="4114801"/>
            <a:ext cx="7505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LN2</a:t>
            </a:r>
          </a:p>
        </p:txBody>
      </p:sp>
      <p:sp>
        <p:nvSpPr>
          <p:cNvPr id="28755" name="Text Box 2130"/>
          <p:cNvSpPr txBox="1">
            <a:spLocks noChangeArrowheads="1"/>
          </p:cNvSpPr>
          <p:nvPr/>
        </p:nvSpPr>
        <p:spPr bwMode="auto">
          <a:xfrm>
            <a:off x="8686800" y="3976689"/>
            <a:ext cx="7505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LN3</a:t>
            </a:r>
          </a:p>
        </p:txBody>
      </p:sp>
      <p:sp>
        <p:nvSpPr>
          <p:cNvPr id="28756" name="Text Box 2131"/>
          <p:cNvSpPr txBox="1">
            <a:spLocks noChangeArrowheads="1"/>
          </p:cNvSpPr>
          <p:nvPr/>
        </p:nvSpPr>
        <p:spPr bwMode="auto">
          <a:xfrm>
            <a:off x="4495801" y="4724401"/>
            <a:ext cx="8194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LN1’</a:t>
            </a:r>
          </a:p>
        </p:txBody>
      </p:sp>
      <p:sp>
        <p:nvSpPr>
          <p:cNvPr id="28757" name="Text Box 2132"/>
          <p:cNvSpPr txBox="1">
            <a:spLocks noChangeArrowheads="1"/>
          </p:cNvSpPr>
          <p:nvPr/>
        </p:nvSpPr>
        <p:spPr bwMode="auto">
          <a:xfrm>
            <a:off x="6019800" y="5181601"/>
            <a:ext cx="7505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LN2</a:t>
            </a:r>
          </a:p>
        </p:txBody>
      </p:sp>
      <p:sp>
        <p:nvSpPr>
          <p:cNvPr id="28758" name="Text Box 2133"/>
          <p:cNvSpPr txBox="1">
            <a:spLocks noChangeArrowheads="1"/>
          </p:cNvSpPr>
          <p:nvPr/>
        </p:nvSpPr>
        <p:spPr bwMode="auto">
          <a:xfrm>
            <a:off x="7010400" y="5334001"/>
            <a:ext cx="7505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LN3</a:t>
            </a:r>
          </a:p>
        </p:txBody>
      </p:sp>
      <p:sp>
        <p:nvSpPr>
          <p:cNvPr id="28759" name="Text Box 2134"/>
          <p:cNvSpPr txBox="1">
            <a:spLocks noChangeArrowheads="1"/>
          </p:cNvSpPr>
          <p:nvPr/>
        </p:nvSpPr>
        <p:spPr bwMode="auto">
          <a:xfrm>
            <a:off x="2038350" y="2833689"/>
            <a:ext cx="663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sc1</a:t>
            </a:r>
          </a:p>
        </p:txBody>
      </p:sp>
      <p:sp>
        <p:nvSpPr>
          <p:cNvPr id="28760" name="Text Box 2135"/>
          <p:cNvSpPr txBox="1">
            <a:spLocks noChangeArrowheads="1"/>
          </p:cNvSpPr>
          <p:nvPr/>
        </p:nvSpPr>
        <p:spPr bwMode="auto">
          <a:xfrm>
            <a:off x="3581400" y="3519489"/>
            <a:ext cx="663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sc2</a:t>
            </a:r>
          </a:p>
        </p:txBody>
      </p:sp>
      <p:sp>
        <p:nvSpPr>
          <p:cNvPr id="28761" name="Text Box 2136"/>
          <p:cNvSpPr txBox="1">
            <a:spLocks noChangeArrowheads="1"/>
          </p:cNvSpPr>
          <p:nvPr/>
        </p:nvSpPr>
        <p:spPr bwMode="auto">
          <a:xfrm>
            <a:off x="3733800" y="2605089"/>
            <a:ext cx="663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sc3</a:t>
            </a:r>
          </a:p>
        </p:txBody>
      </p:sp>
      <p:sp>
        <p:nvSpPr>
          <p:cNvPr id="28762" name="Text Box 2137"/>
          <p:cNvSpPr txBox="1">
            <a:spLocks noChangeArrowheads="1"/>
          </p:cNvSpPr>
          <p:nvPr/>
        </p:nvSpPr>
        <p:spPr bwMode="auto">
          <a:xfrm>
            <a:off x="6629400" y="2895601"/>
            <a:ext cx="663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sc4</a:t>
            </a:r>
          </a:p>
        </p:txBody>
      </p:sp>
      <p:sp>
        <p:nvSpPr>
          <p:cNvPr id="28763" name="Text Box 2138"/>
          <p:cNvSpPr txBox="1">
            <a:spLocks noChangeArrowheads="1"/>
          </p:cNvSpPr>
          <p:nvPr/>
        </p:nvSpPr>
        <p:spPr bwMode="auto">
          <a:xfrm>
            <a:off x="7772400" y="3657601"/>
            <a:ext cx="663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sc5</a:t>
            </a:r>
          </a:p>
        </p:txBody>
      </p:sp>
      <p:sp>
        <p:nvSpPr>
          <p:cNvPr id="28764" name="Text Box 2139"/>
          <p:cNvSpPr txBox="1">
            <a:spLocks noChangeArrowheads="1"/>
          </p:cNvSpPr>
          <p:nvPr/>
        </p:nvSpPr>
        <p:spPr bwMode="auto">
          <a:xfrm>
            <a:off x="9601200" y="2819401"/>
            <a:ext cx="663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sc6</a:t>
            </a:r>
          </a:p>
        </p:txBody>
      </p:sp>
      <p:sp>
        <p:nvSpPr>
          <p:cNvPr id="28765" name="Text Box 2140"/>
          <p:cNvSpPr txBox="1">
            <a:spLocks noChangeArrowheads="1"/>
          </p:cNvSpPr>
          <p:nvPr/>
        </p:nvSpPr>
        <p:spPr bwMode="auto">
          <a:xfrm>
            <a:off x="8915400" y="3581401"/>
            <a:ext cx="663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sc7</a:t>
            </a:r>
          </a:p>
        </p:txBody>
      </p:sp>
      <p:sp>
        <p:nvSpPr>
          <p:cNvPr id="28766" name="Text Box 2141"/>
          <p:cNvSpPr txBox="1">
            <a:spLocks noChangeArrowheads="1"/>
          </p:cNvSpPr>
          <p:nvPr/>
        </p:nvSpPr>
        <p:spPr bwMode="auto">
          <a:xfrm>
            <a:off x="4419600" y="5715000"/>
            <a:ext cx="5838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sc1</a:t>
            </a:r>
          </a:p>
        </p:txBody>
      </p:sp>
      <p:sp>
        <p:nvSpPr>
          <p:cNvPr id="28767" name="Text Box 2142"/>
          <p:cNvSpPr txBox="1">
            <a:spLocks noChangeArrowheads="1"/>
          </p:cNvSpPr>
          <p:nvPr/>
        </p:nvSpPr>
        <p:spPr bwMode="auto">
          <a:xfrm>
            <a:off x="4800600" y="6019800"/>
            <a:ext cx="5838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sc2</a:t>
            </a:r>
          </a:p>
        </p:txBody>
      </p:sp>
      <p:sp>
        <p:nvSpPr>
          <p:cNvPr id="28768" name="Text Box 2143"/>
          <p:cNvSpPr txBox="1">
            <a:spLocks noChangeArrowheads="1"/>
          </p:cNvSpPr>
          <p:nvPr/>
        </p:nvSpPr>
        <p:spPr bwMode="auto">
          <a:xfrm>
            <a:off x="5257800" y="5943600"/>
            <a:ext cx="5838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sc3</a:t>
            </a:r>
          </a:p>
        </p:txBody>
      </p:sp>
      <p:sp>
        <p:nvSpPr>
          <p:cNvPr id="28769" name="Text Box 2144"/>
          <p:cNvSpPr txBox="1">
            <a:spLocks noChangeArrowheads="1"/>
          </p:cNvSpPr>
          <p:nvPr/>
        </p:nvSpPr>
        <p:spPr bwMode="auto">
          <a:xfrm>
            <a:off x="5791200" y="5867400"/>
            <a:ext cx="5838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sc4</a:t>
            </a:r>
          </a:p>
        </p:txBody>
      </p:sp>
      <p:sp>
        <p:nvSpPr>
          <p:cNvPr id="28770" name="Text Box 2145"/>
          <p:cNvSpPr txBox="1">
            <a:spLocks noChangeArrowheads="1"/>
          </p:cNvSpPr>
          <p:nvPr/>
        </p:nvSpPr>
        <p:spPr bwMode="auto">
          <a:xfrm>
            <a:off x="6172200" y="6019800"/>
            <a:ext cx="5838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sc5</a:t>
            </a:r>
          </a:p>
        </p:txBody>
      </p:sp>
      <p:sp>
        <p:nvSpPr>
          <p:cNvPr id="28771" name="Text Box 2146"/>
          <p:cNvSpPr txBox="1">
            <a:spLocks noChangeArrowheads="1"/>
          </p:cNvSpPr>
          <p:nvPr/>
        </p:nvSpPr>
        <p:spPr bwMode="auto">
          <a:xfrm>
            <a:off x="6858000" y="5943600"/>
            <a:ext cx="5838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sc6</a:t>
            </a:r>
          </a:p>
        </p:txBody>
      </p:sp>
      <p:sp>
        <p:nvSpPr>
          <p:cNvPr id="28772" name="Text Box 2147"/>
          <p:cNvSpPr txBox="1">
            <a:spLocks noChangeArrowheads="1"/>
          </p:cNvSpPr>
          <p:nvPr/>
        </p:nvSpPr>
        <p:spPr bwMode="auto">
          <a:xfrm>
            <a:off x="7620000" y="5867400"/>
            <a:ext cx="5838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sc7</a:t>
            </a:r>
          </a:p>
        </p:txBody>
      </p:sp>
      <p:sp>
        <p:nvSpPr>
          <p:cNvPr id="28773" name="Text Box 2148"/>
          <p:cNvSpPr txBox="1">
            <a:spLocks noChangeArrowheads="1"/>
          </p:cNvSpPr>
          <p:nvPr/>
        </p:nvSpPr>
        <p:spPr bwMode="auto">
          <a:xfrm>
            <a:off x="3657600" y="5638800"/>
            <a:ext cx="5838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sc8</a:t>
            </a:r>
          </a:p>
        </p:txBody>
      </p:sp>
      <p:sp>
        <p:nvSpPr>
          <p:cNvPr id="28774" name="Text Box 2149"/>
          <p:cNvSpPr txBox="1">
            <a:spLocks noChangeArrowheads="1"/>
          </p:cNvSpPr>
          <p:nvPr/>
        </p:nvSpPr>
        <p:spPr bwMode="auto">
          <a:xfrm>
            <a:off x="2362200" y="3810001"/>
            <a:ext cx="663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sc8</a:t>
            </a:r>
          </a:p>
        </p:txBody>
      </p:sp>
      <p:sp>
        <p:nvSpPr>
          <p:cNvPr id="28775" name="Oval 2150"/>
          <p:cNvSpPr>
            <a:spLocks noChangeArrowheads="1"/>
          </p:cNvSpPr>
          <p:nvPr/>
        </p:nvSpPr>
        <p:spPr bwMode="auto">
          <a:xfrm>
            <a:off x="3352800" y="2819400"/>
            <a:ext cx="1447800" cy="1828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76" name="Text Box 2151"/>
          <p:cNvSpPr txBox="1">
            <a:spLocks noChangeArrowheads="1"/>
          </p:cNvSpPr>
          <p:nvPr/>
        </p:nvSpPr>
        <p:spPr bwMode="auto">
          <a:xfrm>
            <a:off x="2362201" y="4648201"/>
            <a:ext cx="8194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LN1’</a:t>
            </a:r>
          </a:p>
        </p:txBody>
      </p:sp>
      <p:sp>
        <p:nvSpPr>
          <p:cNvPr id="28777" name="Oval 2152"/>
          <p:cNvSpPr>
            <a:spLocks noChangeArrowheads="1"/>
          </p:cNvSpPr>
          <p:nvPr/>
        </p:nvSpPr>
        <p:spPr bwMode="auto">
          <a:xfrm>
            <a:off x="5105400" y="49530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cxnSp>
        <p:nvCxnSpPr>
          <p:cNvPr id="28778" name="AutoShape 2153"/>
          <p:cNvCxnSpPr>
            <a:cxnSpLocks noChangeShapeType="1"/>
            <a:stCxn id="28729" idx="4"/>
            <a:endCxn id="28777" idx="0"/>
          </p:cNvCxnSpPr>
          <p:nvPr/>
        </p:nvCxnSpPr>
        <p:spPr bwMode="auto">
          <a:xfrm rot="16200000" flipH="1">
            <a:off x="4838700" y="4572000"/>
            <a:ext cx="68580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779" name="Text Box 2154"/>
          <p:cNvSpPr txBox="1">
            <a:spLocks noChangeArrowheads="1"/>
          </p:cNvSpPr>
          <p:nvPr/>
        </p:nvSpPr>
        <p:spPr bwMode="auto">
          <a:xfrm>
            <a:off x="5181601" y="4953001"/>
            <a:ext cx="8531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LN1”</a:t>
            </a:r>
          </a:p>
        </p:txBody>
      </p:sp>
      <p:sp>
        <p:nvSpPr>
          <p:cNvPr id="28780" name="Text Box 2155"/>
          <p:cNvSpPr txBox="1">
            <a:spLocks noChangeArrowheads="1"/>
          </p:cNvSpPr>
          <p:nvPr/>
        </p:nvSpPr>
        <p:spPr bwMode="auto">
          <a:xfrm>
            <a:off x="2133600" y="1673226"/>
            <a:ext cx="7543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If the branching factor of a non-leaf node can not exceed 3, then the root is split and the height of the CF Tree increases by one</a:t>
            </a:r>
          </a:p>
        </p:txBody>
      </p:sp>
      <p:sp>
        <p:nvSpPr>
          <p:cNvPr id="28781" name="Oval 2156"/>
          <p:cNvSpPr>
            <a:spLocks noChangeArrowheads="1"/>
          </p:cNvSpPr>
          <p:nvPr/>
        </p:nvSpPr>
        <p:spPr bwMode="auto">
          <a:xfrm>
            <a:off x="1676400" y="2362200"/>
            <a:ext cx="3276600" cy="2819400"/>
          </a:xfrm>
          <a:prstGeom prst="ellips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82" name="Oval 2157"/>
          <p:cNvSpPr>
            <a:spLocks noChangeArrowheads="1"/>
          </p:cNvSpPr>
          <p:nvPr/>
        </p:nvSpPr>
        <p:spPr bwMode="auto">
          <a:xfrm>
            <a:off x="6172200" y="2362200"/>
            <a:ext cx="4495800" cy="2286000"/>
          </a:xfrm>
          <a:prstGeom prst="ellips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83" name="Oval 2158"/>
          <p:cNvSpPr>
            <a:spLocks noChangeArrowheads="1"/>
          </p:cNvSpPr>
          <p:nvPr/>
        </p:nvSpPr>
        <p:spPr bwMode="auto">
          <a:xfrm>
            <a:off x="5943600" y="40386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sp>
        <p:nvSpPr>
          <p:cNvPr id="28784" name="Text Box 2159"/>
          <p:cNvSpPr txBox="1">
            <a:spLocks noChangeArrowheads="1"/>
          </p:cNvSpPr>
          <p:nvPr/>
        </p:nvSpPr>
        <p:spPr bwMode="auto">
          <a:xfrm>
            <a:off x="4800601" y="3733801"/>
            <a:ext cx="9733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NLN1</a:t>
            </a:r>
          </a:p>
        </p:txBody>
      </p:sp>
      <p:sp>
        <p:nvSpPr>
          <p:cNvPr id="28785" name="Text Box 2160"/>
          <p:cNvSpPr txBox="1">
            <a:spLocks noChangeArrowheads="1"/>
          </p:cNvSpPr>
          <p:nvPr/>
        </p:nvSpPr>
        <p:spPr bwMode="auto">
          <a:xfrm>
            <a:off x="6096001" y="4267201"/>
            <a:ext cx="9733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NLN2</a:t>
            </a:r>
          </a:p>
        </p:txBody>
      </p:sp>
      <p:sp>
        <p:nvSpPr>
          <p:cNvPr id="28786" name="Oval 2161"/>
          <p:cNvSpPr>
            <a:spLocks noChangeArrowheads="1"/>
          </p:cNvSpPr>
          <p:nvPr/>
        </p:nvSpPr>
        <p:spPr bwMode="auto">
          <a:xfrm>
            <a:off x="5486400" y="3429000"/>
            <a:ext cx="228600" cy="228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anose="02020603050405020304" pitchFamily="18" charset="0"/>
            </a:endParaRPr>
          </a:p>
        </p:txBody>
      </p:sp>
      <p:cxnSp>
        <p:nvCxnSpPr>
          <p:cNvPr id="28787" name="AutoShape 2162"/>
          <p:cNvCxnSpPr>
            <a:cxnSpLocks noChangeShapeType="1"/>
          </p:cNvCxnSpPr>
          <p:nvPr/>
        </p:nvCxnSpPr>
        <p:spPr bwMode="auto">
          <a:xfrm rot="5400000" flipH="1" flipV="1">
            <a:off x="5162550" y="3676650"/>
            <a:ext cx="414338" cy="3762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88" name="AutoShape 2163"/>
          <p:cNvCxnSpPr>
            <a:cxnSpLocks noChangeShapeType="1"/>
            <a:stCxn id="28786" idx="4"/>
            <a:endCxn id="28783" idx="1"/>
          </p:cNvCxnSpPr>
          <p:nvPr/>
        </p:nvCxnSpPr>
        <p:spPr bwMode="auto">
          <a:xfrm rot="16200000" flipH="1">
            <a:off x="5581650" y="3676650"/>
            <a:ext cx="414338" cy="3762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46344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Birch Clustering Algorithm (1)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Phase 1: Scan all data and build an initial in-memory CF tree.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Phase 2: condense into desirable length by building a smaller CF tree.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Phase 3: Global clustering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Phase 4: Cluster refining – this is optional, and requires more passes over the data to refine the results</a:t>
            </a: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bg1"/>
                </a:solidFill>
                <a:latin typeface="Arial" panose="020B0604020202020204" pitchFamily="34" charset="0"/>
              </a:rPr>
              <a:t>20 of 28</a:t>
            </a:r>
          </a:p>
        </p:txBody>
      </p:sp>
    </p:spTree>
    <p:extLst>
      <p:ext uri="{BB962C8B-B14F-4D97-AF65-F5344CB8AC3E}">
        <p14:creationId xmlns:p14="http://schemas.microsoft.com/office/powerpoint/2010/main" val="127865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Pros &amp; Cons of BIRCH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/>
              <a:t>Linear scalability</a:t>
            </a:r>
          </a:p>
          <a:p>
            <a:pPr lvl="1"/>
            <a:r>
              <a:rPr lang="en-US" altLang="zh-CN" smtClean="0"/>
              <a:t>Good clustering with a single scan </a:t>
            </a:r>
          </a:p>
          <a:p>
            <a:pPr lvl="1"/>
            <a:r>
              <a:rPr lang="en-US" altLang="zh-CN" smtClean="0"/>
              <a:t>Quality can be further improved by a few additional scans</a:t>
            </a:r>
          </a:p>
          <a:p>
            <a:r>
              <a:rPr lang="en-US" altLang="zh-CN" smtClean="0"/>
              <a:t>Can handle only numeric data</a:t>
            </a:r>
          </a:p>
          <a:p>
            <a:r>
              <a:rPr lang="en-US" altLang="zh-CN" smtClean="0"/>
              <a:t>Sensitive to the order of the data records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689388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Title 1"/>
          <p:cNvSpPr>
            <a:spLocks noGrp="1"/>
          </p:cNvSpPr>
          <p:nvPr>
            <p:ph type="title"/>
          </p:nvPr>
        </p:nvSpPr>
        <p:spPr>
          <a:xfrm>
            <a:off x="1881188" y="152401"/>
            <a:ext cx="8229600" cy="5000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900" b="1"/>
              <a:t>3.3.4 ROCK: for Categorical Data</a:t>
            </a:r>
            <a:r>
              <a:rPr lang="en-US" sz="3300" b="1"/>
              <a:t> </a:t>
            </a:r>
          </a:p>
        </p:txBody>
      </p:sp>
      <p:sp>
        <p:nvSpPr>
          <p:cNvPr id="82946" name="Content Placeholder 2"/>
          <p:cNvSpPr>
            <a:spLocks/>
          </p:cNvSpPr>
          <p:nvPr/>
        </p:nvSpPr>
        <p:spPr bwMode="auto">
          <a:xfrm>
            <a:off x="1844676" y="920750"/>
            <a:ext cx="8537575" cy="593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"/>
            </a:pPr>
            <a:endParaRPr lang="en-US" sz="2000">
              <a:latin typeface="Century Gothic" pitchFamily="34" charset="0"/>
            </a:endParaRPr>
          </a:p>
          <a:p>
            <a:pPr marL="273050" indent="-27305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"/>
            </a:pPr>
            <a:r>
              <a:rPr lang="en-US" sz="2000">
                <a:latin typeface="Century Gothic" pitchFamily="34" charset="0"/>
              </a:rPr>
              <a:t>Experiments show that distance functions do not lead to high quality clusters when clustering categorical data</a:t>
            </a:r>
          </a:p>
          <a:p>
            <a:pPr marL="273050" indent="-27305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"/>
            </a:pPr>
            <a:endParaRPr lang="en-US" sz="2000">
              <a:latin typeface="Century Gothic" pitchFamily="34" charset="0"/>
            </a:endParaRPr>
          </a:p>
          <a:p>
            <a:pPr marL="273050" indent="-27305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"/>
            </a:pPr>
            <a:r>
              <a:rPr lang="en-US" sz="2000">
                <a:latin typeface="Century Gothic" pitchFamily="34" charset="0"/>
              </a:rPr>
              <a:t>Most clustering techniques assess the similarity between points to create clusters</a:t>
            </a:r>
          </a:p>
          <a:p>
            <a:pPr marL="273050" indent="-27305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"/>
            </a:pPr>
            <a:endParaRPr lang="en-US" sz="2000">
              <a:latin typeface="Century Gothic" pitchFamily="34" charset="0"/>
            </a:endParaRPr>
          </a:p>
          <a:p>
            <a:pPr marL="273050" indent="-27305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"/>
            </a:pPr>
            <a:r>
              <a:rPr lang="en-US" sz="2000">
                <a:latin typeface="Century Gothic" pitchFamily="34" charset="0"/>
              </a:rPr>
              <a:t>At each step, points that are similar are merged into a single cluster</a:t>
            </a:r>
          </a:p>
          <a:p>
            <a:pPr marL="273050" indent="-27305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"/>
            </a:pPr>
            <a:endParaRPr lang="en-US" sz="2000">
              <a:latin typeface="Century Gothic" pitchFamily="34" charset="0"/>
            </a:endParaRPr>
          </a:p>
          <a:p>
            <a:pPr marL="273050" indent="-27305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"/>
            </a:pPr>
            <a:r>
              <a:rPr lang="en-US" sz="2000">
                <a:latin typeface="Century Gothic" pitchFamily="34" charset="0"/>
              </a:rPr>
              <a:t>Localized approach prone to errors</a:t>
            </a:r>
          </a:p>
          <a:p>
            <a:pPr marL="273050" indent="-27305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"/>
            </a:pPr>
            <a:endParaRPr lang="en-US" sz="2000">
              <a:latin typeface="Century Gothic" pitchFamily="34" charset="0"/>
            </a:endParaRPr>
          </a:p>
          <a:p>
            <a:pPr marL="273050" indent="-27305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"/>
            </a:pPr>
            <a:r>
              <a:rPr lang="en-US" sz="2000">
                <a:latin typeface="Century Gothic" pitchFamily="34" charset="0"/>
              </a:rPr>
              <a:t>ROCK: used links instead of distances</a:t>
            </a:r>
          </a:p>
        </p:txBody>
      </p:sp>
    </p:spTree>
    <p:extLst>
      <p:ext uri="{BB962C8B-B14F-4D97-AF65-F5344CB8AC3E}">
        <p14:creationId xmlns:p14="http://schemas.microsoft.com/office/powerpoint/2010/main" val="391309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8" name="Title 1"/>
          <p:cNvSpPr>
            <a:spLocks noGrp="1"/>
          </p:cNvSpPr>
          <p:nvPr>
            <p:ph type="title"/>
          </p:nvPr>
        </p:nvSpPr>
        <p:spPr>
          <a:xfrm>
            <a:off x="1881188" y="152401"/>
            <a:ext cx="8229600" cy="5000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900" b="1"/>
              <a:t>Example: Compute Jaccard Coefficient </a:t>
            </a:r>
            <a:r>
              <a:rPr lang="en-US" sz="3300" b="1"/>
              <a:t> </a:t>
            </a:r>
          </a:p>
        </p:txBody>
      </p:sp>
      <p:sp>
        <p:nvSpPr>
          <p:cNvPr id="94219" name="Content Placeholder 2"/>
          <p:cNvSpPr>
            <a:spLocks/>
          </p:cNvSpPr>
          <p:nvPr/>
        </p:nvSpPr>
        <p:spPr bwMode="auto">
          <a:xfrm>
            <a:off x="1844675" y="820739"/>
            <a:ext cx="461168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/>
            <a:r>
              <a:rPr lang="en-US" sz="2000" b="1">
                <a:solidFill>
                  <a:srgbClr val="0070C0"/>
                </a:solidFill>
                <a:latin typeface="Century Gothic" pitchFamily="34" charset="0"/>
              </a:rPr>
              <a:t>Transaction items</a:t>
            </a:r>
            <a:r>
              <a:rPr lang="en-US" sz="2000">
                <a:latin typeface="Century Gothic" pitchFamily="34" charset="0"/>
              </a:rPr>
              <a:t>: </a:t>
            </a:r>
            <a:r>
              <a:rPr lang="en-US" sz="2000" b="1">
                <a:latin typeface="Century Gothic" pitchFamily="34" charset="0"/>
              </a:rPr>
              <a:t>a,b,c,d,e,f,g</a:t>
            </a:r>
          </a:p>
          <a:p>
            <a:pPr marL="742950" lvl="1" indent="-285750"/>
            <a:endParaRPr lang="en-US" sz="2000" b="1">
              <a:solidFill>
                <a:srgbClr val="0070C0"/>
              </a:solidFill>
              <a:latin typeface="Century Gothic" pitchFamily="34" charset="0"/>
            </a:endParaRPr>
          </a:p>
        </p:txBody>
      </p:sp>
      <p:sp>
        <p:nvSpPr>
          <p:cNvPr id="2" name="Content Placeholder 2"/>
          <p:cNvSpPr>
            <a:spLocks/>
          </p:cNvSpPr>
          <p:nvPr/>
        </p:nvSpPr>
        <p:spPr bwMode="auto">
          <a:xfrm>
            <a:off x="6880225" y="822325"/>
            <a:ext cx="367188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/>
            <a:r>
              <a:rPr lang="en-US" sz="2000" b="1">
                <a:solidFill>
                  <a:srgbClr val="0070C0"/>
                </a:solidFill>
                <a:latin typeface="Century Gothic" pitchFamily="34" charset="0"/>
              </a:rPr>
              <a:t>Two clusters of transactions</a:t>
            </a:r>
          </a:p>
          <a:p>
            <a:pPr marL="742950" lvl="1" indent="-285750"/>
            <a:endParaRPr lang="en-US" sz="2000" b="1">
              <a:solidFill>
                <a:srgbClr val="0070C0"/>
              </a:solidFill>
              <a:latin typeface="Century Gothic" pitchFamily="34" charset="0"/>
            </a:endParaRPr>
          </a:p>
          <a:p>
            <a:pPr marL="742950" lvl="1" indent="-285750"/>
            <a:endParaRPr lang="en-US" sz="2000" b="1">
              <a:solidFill>
                <a:srgbClr val="0070C0"/>
              </a:solidFill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/>
          </p:cNvSpPr>
          <p:nvPr/>
        </p:nvSpPr>
        <p:spPr bwMode="auto">
          <a:xfrm>
            <a:off x="1558925" y="1268414"/>
            <a:ext cx="4103688" cy="69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/>
            <a:r>
              <a:rPr lang="en-US" sz="2000" b="1">
                <a:solidFill>
                  <a:srgbClr val="0070C0"/>
                </a:solidFill>
                <a:latin typeface="Century Gothic" pitchFamily="34" charset="0"/>
              </a:rPr>
              <a:t>    Compute Jaccard coefficient between transactions</a:t>
            </a:r>
            <a:endParaRPr lang="en-US" sz="2000" b="1">
              <a:latin typeface="Century Gothic" pitchFamily="34" charset="0"/>
            </a:endParaRPr>
          </a:p>
          <a:p>
            <a:pPr marL="742950" lvl="1" indent="-285750"/>
            <a:endParaRPr lang="en-US" sz="2000" b="1">
              <a:solidFill>
                <a:srgbClr val="0070C0"/>
              </a:solidFill>
              <a:latin typeface="Century Gothic" pitchFamily="34" charset="0"/>
            </a:endParaRPr>
          </a:p>
        </p:txBody>
      </p:sp>
      <p:graphicFrame>
        <p:nvGraphicFramePr>
          <p:cNvPr id="94217" name="Object 1028"/>
          <p:cNvGraphicFramePr>
            <a:graphicFrameLocks/>
          </p:cNvGraphicFramePr>
          <p:nvPr/>
        </p:nvGraphicFramePr>
        <p:xfrm>
          <a:off x="2408239" y="2259013"/>
          <a:ext cx="2579687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3" imgW="1218960" imgH="469800" progId="Equation.3">
                  <p:embed/>
                </p:oleObj>
              </mc:Choice>
              <mc:Fallback>
                <p:oleObj name="Equation" r:id="rId3" imgW="1218960" imgH="4698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8239" y="2259013"/>
                        <a:ext cx="2579687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2"/>
          <p:cNvSpPr>
            <a:spLocks/>
          </p:cNvSpPr>
          <p:nvPr/>
        </p:nvSpPr>
        <p:spPr bwMode="auto">
          <a:xfrm>
            <a:off x="1774825" y="3141663"/>
            <a:ext cx="4103688" cy="152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/>
            <a:r>
              <a:rPr lang="en-US" sz="2000" b="1">
                <a:latin typeface="Century Gothic" pitchFamily="34" charset="0"/>
              </a:rPr>
              <a:t>Sim({a,b,c},{b,d,e})=1/5=0.2</a:t>
            </a:r>
          </a:p>
          <a:p>
            <a:pPr marL="742950" lvl="1" indent="-285750"/>
            <a:endParaRPr lang="en-US" sz="2000" b="1">
              <a:latin typeface="Century Gothic" pitchFamily="34" charset="0"/>
            </a:endParaRPr>
          </a:p>
          <a:p>
            <a:pPr marL="742950" lvl="1" indent="-285750"/>
            <a:r>
              <a:rPr lang="en-US" sz="2000" b="1">
                <a:solidFill>
                  <a:srgbClr val="0070C0"/>
                </a:solidFill>
                <a:latin typeface="Century Gothic" pitchFamily="34" charset="0"/>
              </a:rPr>
              <a:t>Jaccard coefficient between transactions of Cluster1 ranges  from 0.2 to 0.5 </a:t>
            </a:r>
          </a:p>
          <a:p>
            <a:pPr marL="742950" lvl="1" indent="-285750"/>
            <a:endParaRPr lang="en-US" sz="2000" b="1">
              <a:solidFill>
                <a:srgbClr val="0070C0"/>
              </a:solidFill>
              <a:latin typeface="Century Gothic" pitchFamily="34" charset="0"/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7553325" y="4192589"/>
            <a:ext cx="1512888" cy="287337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4220" name="Rectangle 12"/>
          <p:cNvSpPr>
            <a:spLocks noChangeArrowheads="1"/>
          </p:cNvSpPr>
          <p:nvPr/>
        </p:nvSpPr>
        <p:spPr bwMode="auto">
          <a:xfrm>
            <a:off x="7567614" y="1773239"/>
            <a:ext cx="1512887" cy="287337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4221" name="Rectangle 13"/>
          <p:cNvSpPr>
            <a:spLocks noChangeArrowheads="1"/>
          </p:cNvSpPr>
          <p:nvPr/>
        </p:nvSpPr>
        <p:spPr bwMode="auto">
          <a:xfrm>
            <a:off x="7567614" y="1773239"/>
            <a:ext cx="1512887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4222" name="Rectangle 14"/>
          <p:cNvSpPr>
            <a:spLocks noChangeArrowheads="1"/>
          </p:cNvSpPr>
          <p:nvPr/>
        </p:nvSpPr>
        <p:spPr bwMode="auto">
          <a:xfrm>
            <a:off x="7535864" y="5430839"/>
            <a:ext cx="1512887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Content Placeholder 2"/>
          <p:cNvSpPr>
            <a:spLocks/>
          </p:cNvSpPr>
          <p:nvPr/>
        </p:nvSpPr>
        <p:spPr bwMode="auto">
          <a:xfrm>
            <a:off x="7199314" y="1379539"/>
            <a:ext cx="3792537" cy="409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/>
            <a:r>
              <a:rPr lang="en-US" sz="2000" b="1">
                <a:solidFill>
                  <a:srgbClr val="660066"/>
                </a:solidFill>
                <a:latin typeface="Century Gothic" pitchFamily="34" charset="0"/>
              </a:rPr>
              <a:t>Cluster1. &lt;a, b, c, d, e&gt;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{a, b, c}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{a, b, d}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{a, b, e}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{a, c, d}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{a, c, e}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{a, d, e}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{b, c, d}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{b, c, e}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{b, d, e}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{c, d, e}</a:t>
            </a:r>
          </a:p>
        </p:txBody>
      </p:sp>
      <p:sp>
        <p:nvSpPr>
          <p:cNvPr id="6" name="Content Placeholder 2"/>
          <p:cNvSpPr>
            <a:spLocks/>
          </p:cNvSpPr>
          <p:nvPr/>
        </p:nvSpPr>
        <p:spPr bwMode="auto">
          <a:xfrm>
            <a:off x="7196138" y="5051425"/>
            <a:ext cx="3471862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/>
            <a:r>
              <a:rPr lang="en-US" sz="2000" b="1">
                <a:solidFill>
                  <a:srgbClr val="660066"/>
                </a:solidFill>
                <a:latin typeface="Century Gothic" pitchFamily="34" charset="0"/>
              </a:rPr>
              <a:t>Cluster2. &lt;a, b, f, g&gt;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{a, b, f}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{a, b, g}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{a, f, g}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{b, f, g}</a:t>
            </a:r>
          </a:p>
        </p:txBody>
      </p:sp>
      <p:sp>
        <p:nvSpPr>
          <p:cNvPr id="7" name="Content Placeholder 2"/>
          <p:cNvSpPr>
            <a:spLocks/>
          </p:cNvSpPr>
          <p:nvPr/>
        </p:nvSpPr>
        <p:spPr bwMode="auto">
          <a:xfrm>
            <a:off x="1703388" y="4652964"/>
            <a:ext cx="4392612" cy="206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/>
            <a:endParaRPr lang="en-US" sz="2000" b="1">
              <a:latin typeface="Century Gothic" pitchFamily="34" charset="0"/>
            </a:endParaRPr>
          </a:p>
          <a:p>
            <a:pPr marL="742950" lvl="1" indent="-285750"/>
            <a:r>
              <a:rPr lang="en-US" sz="2000" b="1">
                <a:solidFill>
                  <a:srgbClr val="FF0000"/>
                </a:solidFill>
                <a:latin typeface="Century Gothic" pitchFamily="34" charset="0"/>
              </a:rPr>
              <a:t>Jaccard coefficient between transactions belonging to different clusters can also reach  0.5 </a:t>
            </a:r>
          </a:p>
          <a:p>
            <a:pPr marL="742950" lvl="1" indent="-285750"/>
            <a:endParaRPr lang="en-US" sz="2000" b="1">
              <a:solidFill>
                <a:srgbClr val="FF0000"/>
              </a:solidFill>
              <a:latin typeface="Century Gothic" pitchFamily="34" charset="0"/>
            </a:endParaRPr>
          </a:p>
          <a:p>
            <a:pPr marL="742950" lvl="1" indent="-285750"/>
            <a:r>
              <a:rPr lang="en-US" b="1"/>
              <a:t>Sim({a,b,c},{a,b,f})=2/4=0.5</a:t>
            </a:r>
          </a:p>
          <a:p>
            <a:pPr marL="742950" lvl="1" indent="-285750"/>
            <a:endParaRPr lang="en-US" sz="2000" b="1">
              <a:solidFill>
                <a:srgbClr val="0070C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715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4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4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94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94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build="allAtOnce"/>
      <p:bldP spid="8" grpId="0" animBg="1"/>
      <p:bldP spid="94220" grpId="0" animBg="1"/>
      <p:bldP spid="94221" grpId="0" animBg="1"/>
      <p:bldP spid="94222" grpId="0" animBg="1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Hierarchical Clustering</a:t>
            </a:r>
          </a:p>
        </p:txBody>
      </p:sp>
      <p:sp>
        <p:nvSpPr>
          <p:cNvPr id="8519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000"/>
              <a:t>Build a tree-based hierarchical taxonomy (</a:t>
            </a:r>
            <a:r>
              <a:rPr lang="en-US" altLang="en-US" sz="3000" i="1"/>
              <a:t>dendrogram</a:t>
            </a:r>
            <a:r>
              <a:rPr lang="en-US" altLang="en-US" sz="3000"/>
              <a:t>) from a set of documents.</a:t>
            </a:r>
          </a:p>
          <a:p>
            <a:endParaRPr lang="en-US" altLang="en-US"/>
          </a:p>
          <a:p>
            <a:pPr>
              <a:buFont typeface="Wingdings" panose="05000000000000000000" pitchFamily="2" charset="2"/>
              <a:buNone/>
            </a:pPr>
            <a:endParaRPr lang="en-US" altLang="en-US" sz="2200"/>
          </a:p>
          <a:p>
            <a:endParaRPr lang="en-US" altLang="en-US" sz="2200"/>
          </a:p>
          <a:p>
            <a:endParaRPr lang="en-US" altLang="en-US" sz="2200"/>
          </a:p>
          <a:p>
            <a:endParaRPr lang="en-US" altLang="en-US" sz="2200"/>
          </a:p>
          <a:p>
            <a:endParaRPr lang="en-US" altLang="en-US" sz="2200"/>
          </a:p>
        </p:txBody>
      </p:sp>
      <p:grpSp>
        <p:nvGrpSpPr>
          <p:cNvPr id="851972" name="Group 4"/>
          <p:cNvGrpSpPr>
            <a:grpSpLocks/>
          </p:cNvGrpSpPr>
          <p:nvPr/>
        </p:nvGrpSpPr>
        <p:grpSpPr bwMode="auto">
          <a:xfrm>
            <a:off x="3171826" y="2819400"/>
            <a:ext cx="5922963" cy="1981200"/>
            <a:chOff x="1038" y="1536"/>
            <a:chExt cx="3731" cy="1248"/>
          </a:xfrm>
        </p:grpSpPr>
        <p:sp>
          <p:nvSpPr>
            <p:cNvPr id="851973" name="Text Box 5"/>
            <p:cNvSpPr txBox="1">
              <a:spLocks noChangeArrowheads="1"/>
            </p:cNvSpPr>
            <p:nvPr/>
          </p:nvSpPr>
          <p:spPr bwMode="auto">
            <a:xfrm>
              <a:off x="2688" y="1536"/>
              <a:ext cx="864" cy="2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2000">
                  <a:solidFill>
                    <a:schemeClr val="tx2"/>
                  </a:solidFill>
                  <a:latin typeface="Times New Roman" panose="02020603050405020304" pitchFamily="18" charset="0"/>
                </a:rPr>
                <a:t>animal</a:t>
              </a:r>
            </a:p>
          </p:txBody>
        </p:sp>
        <p:sp>
          <p:nvSpPr>
            <p:cNvPr id="851974" name="Text Box 6"/>
            <p:cNvSpPr txBox="1">
              <a:spLocks noChangeArrowheads="1"/>
            </p:cNvSpPr>
            <p:nvPr/>
          </p:nvSpPr>
          <p:spPr bwMode="auto">
            <a:xfrm>
              <a:off x="1725" y="1872"/>
              <a:ext cx="759" cy="2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altLang="en-US" sz="2000">
                  <a:solidFill>
                    <a:schemeClr val="tx2"/>
                  </a:solidFill>
                  <a:latin typeface="Times New Roman" panose="02020603050405020304" pitchFamily="18" charset="0"/>
                </a:rPr>
                <a:t>vertebrate</a:t>
              </a:r>
            </a:p>
          </p:txBody>
        </p:sp>
        <p:sp>
          <p:nvSpPr>
            <p:cNvPr id="851975" name="Text Box 7"/>
            <p:cNvSpPr txBox="1">
              <a:spLocks noChangeArrowheads="1"/>
            </p:cNvSpPr>
            <p:nvPr/>
          </p:nvSpPr>
          <p:spPr bwMode="auto">
            <a:xfrm>
              <a:off x="1038" y="2256"/>
              <a:ext cx="3731" cy="2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altLang="en-US" sz="2000">
                  <a:solidFill>
                    <a:schemeClr val="tx2"/>
                  </a:solidFill>
                  <a:latin typeface="Times New Roman" panose="02020603050405020304" pitchFamily="18" charset="0"/>
                </a:rPr>
                <a:t>fish reptile amphib. mammal      worm insect crustacean</a:t>
              </a:r>
            </a:p>
          </p:txBody>
        </p:sp>
        <p:sp>
          <p:nvSpPr>
            <p:cNvPr id="851976" name="Text Box 8"/>
            <p:cNvSpPr txBox="1">
              <a:spLocks noChangeArrowheads="1"/>
            </p:cNvSpPr>
            <p:nvPr/>
          </p:nvSpPr>
          <p:spPr bwMode="auto">
            <a:xfrm>
              <a:off x="3308" y="1872"/>
              <a:ext cx="884" cy="2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altLang="en-US" sz="2000">
                  <a:solidFill>
                    <a:schemeClr val="tx2"/>
                  </a:solidFill>
                  <a:latin typeface="Times New Roman" panose="02020603050405020304" pitchFamily="18" charset="0"/>
                </a:rPr>
                <a:t>invertebrate</a:t>
              </a:r>
            </a:p>
          </p:txBody>
        </p:sp>
        <p:sp>
          <p:nvSpPr>
            <p:cNvPr id="851977" name="Line 9"/>
            <p:cNvSpPr>
              <a:spLocks noChangeShapeType="1"/>
            </p:cNvSpPr>
            <p:nvPr/>
          </p:nvSpPr>
          <p:spPr bwMode="auto">
            <a:xfrm flipH="1">
              <a:off x="2124" y="1736"/>
              <a:ext cx="962" cy="20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851978" name="Line 10"/>
            <p:cNvSpPr>
              <a:spLocks noChangeShapeType="1"/>
            </p:cNvSpPr>
            <p:nvPr/>
          </p:nvSpPr>
          <p:spPr bwMode="auto">
            <a:xfrm>
              <a:off x="3094" y="1736"/>
              <a:ext cx="639" cy="2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851979" name="Line 11"/>
            <p:cNvSpPr>
              <a:spLocks noChangeShapeType="1"/>
            </p:cNvSpPr>
            <p:nvPr/>
          </p:nvSpPr>
          <p:spPr bwMode="auto">
            <a:xfrm flipH="1">
              <a:off x="1232" y="2059"/>
              <a:ext cx="876" cy="26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851980" name="Line 12"/>
            <p:cNvSpPr>
              <a:spLocks noChangeShapeType="1"/>
            </p:cNvSpPr>
            <p:nvPr/>
          </p:nvSpPr>
          <p:spPr bwMode="auto">
            <a:xfrm flipH="1">
              <a:off x="1635" y="2059"/>
              <a:ext cx="473" cy="27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851981" name="Line 13"/>
            <p:cNvSpPr>
              <a:spLocks noChangeShapeType="1"/>
            </p:cNvSpPr>
            <p:nvPr/>
          </p:nvSpPr>
          <p:spPr bwMode="auto">
            <a:xfrm>
              <a:off x="2108" y="2059"/>
              <a:ext cx="0" cy="31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851982" name="Line 14"/>
            <p:cNvSpPr>
              <a:spLocks noChangeShapeType="1"/>
            </p:cNvSpPr>
            <p:nvPr/>
          </p:nvSpPr>
          <p:spPr bwMode="auto">
            <a:xfrm>
              <a:off x="2108" y="2059"/>
              <a:ext cx="513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851983" name="Line 15"/>
            <p:cNvSpPr>
              <a:spLocks noChangeShapeType="1"/>
            </p:cNvSpPr>
            <p:nvPr/>
          </p:nvSpPr>
          <p:spPr bwMode="auto">
            <a:xfrm flipH="1">
              <a:off x="3386" y="2044"/>
              <a:ext cx="347" cy="30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851984" name="Line 16"/>
            <p:cNvSpPr>
              <a:spLocks noChangeShapeType="1"/>
            </p:cNvSpPr>
            <p:nvPr/>
          </p:nvSpPr>
          <p:spPr bwMode="auto">
            <a:xfrm>
              <a:off x="3733" y="2052"/>
              <a:ext cx="0" cy="30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851985" name="Line 17"/>
            <p:cNvSpPr>
              <a:spLocks noChangeShapeType="1"/>
            </p:cNvSpPr>
            <p:nvPr/>
          </p:nvSpPr>
          <p:spPr bwMode="auto">
            <a:xfrm>
              <a:off x="3733" y="2059"/>
              <a:ext cx="537" cy="2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grpSp>
          <p:nvGrpSpPr>
            <p:cNvPr id="851986" name="Group 18"/>
            <p:cNvGrpSpPr>
              <a:grpSpLocks/>
            </p:cNvGrpSpPr>
            <p:nvPr/>
          </p:nvGrpSpPr>
          <p:grpSpPr bwMode="auto">
            <a:xfrm>
              <a:off x="1104" y="2448"/>
              <a:ext cx="192" cy="336"/>
              <a:chOff x="1104" y="2448"/>
              <a:chExt cx="192" cy="336"/>
            </a:xfrm>
          </p:grpSpPr>
          <p:sp>
            <p:nvSpPr>
              <p:cNvPr id="851987" name="Line 19"/>
              <p:cNvSpPr>
                <a:spLocks noChangeShapeType="1"/>
              </p:cNvSpPr>
              <p:nvPr/>
            </p:nvSpPr>
            <p:spPr bwMode="auto">
              <a:xfrm flipH="1">
                <a:off x="1104" y="2448"/>
                <a:ext cx="96" cy="2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51988" name="Line 20"/>
              <p:cNvSpPr>
                <a:spLocks noChangeShapeType="1"/>
              </p:cNvSpPr>
              <p:nvPr/>
            </p:nvSpPr>
            <p:spPr bwMode="auto">
              <a:xfrm>
                <a:off x="1207" y="2454"/>
                <a:ext cx="89" cy="33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851989" name="Group 21"/>
            <p:cNvGrpSpPr>
              <a:grpSpLocks/>
            </p:cNvGrpSpPr>
            <p:nvPr/>
          </p:nvGrpSpPr>
          <p:grpSpPr bwMode="auto">
            <a:xfrm>
              <a:off x="1440" y="2448"/>
              <a:ext cx="192" cy="336"/>
              <a:chOff x="1104" y="2448"/>
              <a:chExt cx="192" cy="336"/>
            </a:xfrm>
          </p:grpSpPr>
          <p:sp>
            <p:nvSpPr>
              <p:cNvPr id="851990" name="Line 22"/>
              <p:cNvSpPr>
                <a:spLocks noChangeShapeType="1"/>
              </p:cNvSpPr>
              <p:nvPr/>
            </p:nvSpPr>
            <p:spPr bwMode="auto">
              <a:xfrm flipH="1">
                <a:off x="1104" y="2448"/>
                <a:ext cx="96" cy="2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51991" name="Line 23"/>
              <p:cNvSpPr>
                <a:spLocks noChangeShapeType="1"/>
              </p:cNvSpPr>
              <p:nvPr/>
            </p:nvSpPr>
            <p:spPr bwMode="auto">
              <a:xfrm>
                <a:off x="1207" y="2454"/>
                <a:ext cx="89" cy="33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851992" name="Group 24"/>
            <p:cNvGrpSpPr>
              <a:grpSpLocks/>
            </p:cNvGrpSpPr>
            <p:nvPr/>
          </p:nvGrpSpPr>
          <p:grpSpPr bwMode="auto">
            <a:xfrm>
              <a:off x="1968" y="2448"/>
              <a:ext cx="192" cy="336"/>
              <a:chOff x="1104" y="2448"/>
              <a:chExt cx="192" cy="336"/>
            </a:xfrm>
          </p:grpSpPr>
          <p:sp>
            <p:nvSpPr>
              <p:cNvPr id="851993" name="Line 25"/>
              <p:cNvSpPr>
                <a:spLocks noChangeShapeType="1"/>
              </p:cNvSpPr>
              <p:nvPr/>
            </p:nvSpPr>
            <p:spPr bwMode="auto">
              <a:xfrm flipH="1">
                <a:off x="1104" y="2448"/>
                <a:ext cx="96" cy="2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51994" name="Line 26"/>
              <p:cNvSpPr>
                <a:spLocks noChangeShapeType="1"/>
              </p:cNvSpPr>
              <p:nvPr/>
            </p:nvSpPr>
            <p:spPr bwMode="auto">
              <a:xfrm>
                <a:off x="1207" y="2454"/>
                <a:ext cx="89" cy="33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851995" name="Group 27"/>
            <p:cNvGrpSpPr>
              <a:grpSpLocks/>
            </p:cNvGrpSpPr>
            <p:nvPr/>
          </p:nvGrpSpPr>
          <p:grpSpPr bwMode="auto">
            <a:xfrm>
              <a:off x="2544" y="2448"/>
              <a:ext cx="192" cy="336"/>
              <a:chOff x="1104" y="2448"/>
              <a:chExt cx="192" cy="336"/>
            </a:xfrm>
          </p:grpSpPr>
          <p:sp>
            <p:nvSpPr>
              <p:cNvPr id="851996" name="Line 28"/>
              <p:cNvSpPr>
                <a:spLocks noChangeShapeType="1"/>
              </p:cNvSpPr>
              <p:nvPr/>
            </p:nvSpPr>
            <p:spPr bwMode="auto">
              <a:xfrm flipH="1">
                <a:off x="1104" y="2448"/>
                <a:ext cx="96" cy="2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51997" name="Line 29"/>
              <p:cNvSpPr>
                <a:spLocks noChangeShapeType="1"/>
              </p:cNvSpPr>
              <p:nvPr/>
            </p:nvSpPr>
            <p:spPr bwMode="auto">
              <a:xfrm>
                <a:off x="1207" y="2454"/>
                <a:ext cx="89" cy="33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851998" name="Group 30"/>
            <p:cNvGrpSpPr>
              <a:grpSpLocks/>
            </p:cNvGrpSpPr>
            <p:nvPr/>
          </p:nvGrpSpPr>
          <p:grpSpPr bwMode="auto">
            <a:xfrm>
              <a:off x="3264" y="2448"/>
              <a:ext cx="192" cy="336"/>
              <a:chOff x="1104" y="2448"/>
              <a:chExt cx="192" cy="336"/>
            </a:xfrm>
          </p:grpSpPr>
          <p:sp>
            <p:nvSpPr>
              <p:cNvPr id="851999" name="Line 31"/>
              <p:cNvSpPr>
                <a:spLocks noChangeShapeType="1"/>
              </p:cNvSpPr>
              <p:nvPr/>
            </p:nvSpPr>
            <p:spPr bwMode="auto">
              <a:xfrm flipH="1">
                <a:off x="1104" y="2448"/>
                <a:ext cx="96" cy="2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52000" name="Line 32"/>
              <p:cNvSpPr>
                <a:spLocks noChangeShapeType="1"/>
              </p:cNvSpPr>
              <p:nvPr/>
            </p:nvSpPr>
            <p:spPr bwMode="auto">
              <a:xfrm>
                <a:off x="1207" y="2454"/>
                <a:ext cx="89" cy="33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852001" name="Group 33"/>
            <p:cNvGrpSpPr>
              <a:grpSpLocks/>
            </p:cNvGrpSpPr>
            <p:nvPr/>
          </p:nvGrpSpPr>
          <p:grpSpPr bwMode="auto">
            <a:xfrm>
              <a:off x="3648" y="2448"/>
              <a:ext cx="192" cy="336"/>
              <a:chOff x="1104" y="2448"/>
              <a:chExt cx="192" cy="336"/>
            </a:xfrm>
          </p:grpSpPr>
          <p:sp>
            <p:nvSpPr>
              <p:cNvPr id="852002" name="Line 34"/>
              <p:cNvSpPr>
                <a:spLocks noChangeShapeType="1"/>
              </p:cNvSpPr>
              <p:nvPr/>
            </p:nvSpPr>
            <p:spPr bwMode="auto">
              <a:xfrm flipH="1">
                <a:off x="1104" y="2448"/>
                <a:ext cx="96" cy="2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52003" name="Line 35"/>
              <p:cNvSpPr>
                <a:spLocks noChangeShapeType="1"/>
              </p:cNvSpPr>
              <p:nvPr/>
            </p:nvSpPr>
            <p:spPr bwMode="auto">
              <a:xfrm>
                <a:off x="1207" y="2454"/>
                <a:ext cx="89" cy="33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852004" name="Group 36"/>
            <p:cNvGrpSpPr>
              <a:grpSpLocks/>
            </p:cNvGrpSpPr>
            <p:nvPr/>
          </p:nvGrpSpPr>
          <p:grpSpPr bwMode="auto">
            <a:xfrm>
              <a:off x="4224" y="2448"/>
              <a:ext cx="192" cy="336"/>
              <a:chOff x="1104" y="2448"/>
              <a:chExt cx="192" cy="336"/>
            </a:xfrm>
          </p:grpSpPr>
          <p:sp>
            <p:nvSpPr>
              <p:cNvPr id="852005" name="Line 37"/>
              <p:cNvSpPr>
                <a:spLocks noChangeShapeType="1"/>
              </p:cNvSpPr>
              <p:nvPr/>
            </p:nvSpPr>
            <p:spPr bwMode="auto">
              <a:xfrm flipH="1">
                <a:off x="1104" y="2448"/>
                <a:ext cx="96" cy="2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52006" name="Line 38"/>
              <p:cNvSpPr>
                <a:spLocks noChangeShapeType="1"/>
              </p:cNvSpPr>
              <p:nvPr/>
            </p:nvSpPr>
            <p:spPr bwMode="auto">
              <a:xfrm>
                <a:off x="1207" y="2454"/>
                <a:ext cx="89" cy="33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852007" name="Text Box 39"/>
          <p:cNvSpPr txBox="1">
            <a:spLocks noChangeArrowheads="1"/>
          </p:cNvSpPr>
          <p:nvPr/>
        </p:nvSpPr>
        <p:spPr bwMode="auto">
          <a:xfrm>
            <a:off x="2362200" y="5791200"/>
            <a:ext cx="6400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A000"/>
                </a:solidFill>
              </a:rPr>
              <a:t>How could you do this with k-means?</a:t>
            </a:r>
          </a:p>
        </p:txBody>
      </p:sp>
    </p:spTree>
    <p:extLst>
      <p:ext uri="{BB962C8B-B14F-4D97-AF65-F5344CB8AC3E}">
        <p14:creationId xmlns:p14="http://schemas.microsoft.com/office/powerpoint/2010/main" val="896186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Title 1"/>
          <p:cNvSpPr>
            <a:spLocks noGrp="1"/>
          </p:cNvSpPr>
          <p:nvPr>
            <p:ph type="title"/>
          </p:nvPr>
        </p:nvSpPr>
        <p:spPr>
          <a:xfrm>
            <a:off x="1881188" y="152401"/>
            <a:ext cx="8229600" cy="5000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900" b="1"/>
              <a:t>Example: Using Links </a:t>
            </a:r>
            <a:r>
              <a:rPr lang="en-US" sz="3300" b="1"/>
              <a:t> </a:t>
            </a:r>
          </a:p>
        </p:txBody>
      </p:sp>
      <p:sp>
        <p:nvSpPr>
          <p:cNvPr id="95234" name="Content Placeholder 2"/>
          <p:cNvSpPr>
            <a:spLocks/>
          </p:cNvSpPr>
          <p:nvPr/>
        </p:nvSpPr>
        <p:spPr bwMode="auto">
          <a:xfrm>
            <a:off x="1844675" y="820739"/>
            <a:ext cx="461168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/>
            <a:r>
              <a:rPr lang="en-US" sz="2000" b="1">
                <a:solidFill>
                  <a:srgbClr val="0070C0"/>
                </a:solidFill>
                <a:latin typeface="Century Gothic" pitchFamily="34" charset="0"/>
              </a:rPr>
              <a:t>Transaction items</a:t>
            </a:r>
            <a:r>
              <a:rPr lang="en-US" sz="2000">
                <a:latin typeface="Century Gothic" pitchFamily="34" charset="0"/>
              </a:rPr>
              <a:t>: </a:t>
            </a:r>
            <a:r>
              <a:rPr lang="en-US" sz="2000" b="1">
                <a:latin typeface="Century Gothic" pitchFamily="34" charset="0"/>
              </a:rPr>
              <a:t>a,b,c,d,e,f,g</a:t>
            </a:r>
          </a:p>
          <a:p>
            <a:pPr marL="742950" lvl="1" indent="-285750"/>
            <a:endParaRPr lang="en-US" sz="2000" b="1">
              <a:solidFill>
                <a:srgbClr val="0070C0"/>
              </a:solidFill>
              <a:latin typeface="Century Gothic" pitchFamily="34" charset="0"/>
            </a:endParaRPr>
          </a:p>
        </p:txBody>
      </p:sp>
      <p:sp>
        <p:nvSpPr>
          <p:cNvPr id="95235" name="Content Placeholder 2"/>
          <p:cNvSpPr>
            <a:spLocks/>
          </p:cNvSpPr>
          <p:nvPr/>
        </p:nvSpPr>
        <p:spPr bwMode="auto">
          <a:xfrm>
            <a:off x="6683375" y="692150"/>
            <a:ext cx="367188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/>
            <a:r>
              <a:rPr lang="en-US" sz="2000" b="1">
                <a:solidFill>
                  <a:srgbClr val="0070C0"/>
                </a:solidFill>
                <a:latin typeface="Century Gothic" pitchFamily="34" charset="0"/>
              </a:rPr>
              <a:t>Two clusters of transactions</a:t>
            </a:r>
          </a:p>
          <a:p>
            <a:pPr marL="742950" lvl="1" indent="-285750"/>
            <a:endParaRPr lang="en-US" sz="2000" b="1">
              <a:solidFill>
                <a:srgbClr val="0070C0"/>
              </a:solidFill>
              <a:latin typeface="Century Gothic" pitchFamily="34" charset="0"/>
            </a:endParaRPr>
          </a:p>
          <a:p>
            <a:pPr marL="742950" lvl="1" indent="-285750"/>
            <a:endParaRPr lang="en-US" sz="2000" b="1">
              <a:solidFill>
                <a:srgbClr val="0070C0"/>
              </a:solidFill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/>
          </p:cNvSpPr>
          <p:nvPr/>
        </p:nvSpPr>
        <p:spPr bwMode="auto">
          <a:xfrm>
            <a:off x="1847850" y="1298576"/>
            <a:ext cx="5327650" cy="486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/>
            <a:r>
              <a:rPr lang="en-US" sz="2000" b="1">
                <a:latin typeface="Century Gothic" pitchFamily="34" charset="0"/>
              </a:rPr>
              <a:t>The number of links between T</a:t>
            </a:r>
            <a:r>
              <a:rPr lang="en-US" sz="2000" b="1" baseline="-25000">
                <a:latin typeface="Century Gothic" pitchFamily="34" charset="0"/>
              </a:rPr>
              <a:t>i</a:t>
            </a:r>
            <a:r>
              <a:rPr lang="en-US" sz="2000" b="1">
                <a:latin typeface="Century Gothic" pitchFamily="34" charset="0"/>
              </a:rPr>
              <a:t> and T</a:t>
            </a:r>
            <a:r>
              <a:rPr lang="en-US" sz="2000" b="1" baseline="-25000">
                <a:latin typeface="Century Gothic" pitchFamily="34" charset="0"/>
              </a:rPr>
              <a:t>j</a:t>
            </a:r>
            <a:r>
              <a:rPr lang="en-US" sz="2000" b="1">
                <a:latin typeface="Century Gothic" pitchFamily="34" charset="0"/>
              </a:rPr>
              <a:t> is the number of common neighbors</a:t>
            </a:r>
          </a:p>
          <a:p>
            <a:pPr marL="742950" lvl="1" indent="-285750"/>
            <a:endParaRPr lang="en-US" sz="2000" b="1">
              <a:latin typeface="Century Gothic" pitchFamily="34" charset="0"/>
            </a:endParaRPr>
          </a:p>
          <a:p>
            <a:pPr marL="742950" lvl="1" indent="-285750"/>
            <a:r>
              <a:rPr lang="en-US" sz="2000" b="1">
                <a:solidFill>
                  <a:srgbClr val="660066"/>
                </a:solidFill>
                <a:latin typeface="Century Gothic" pitchFamily="34" charset="0"/>
              </a:rPr>
              <a:t>T</a:t>
            </a:r>
            <a:r>
              <a:rPr lang="en-US" sz="2000" b="1" baseline="-25000">
                <a:solidFill>
                  <a:srgbClr val="660066"/>
                </a:solidFill>
                <a:latin typeface="Century Gothic" pitchFamily="34" charset="0"/>
              </a:rPr>
              <a:t>i</a:t>
            </a:r>
            <a:r>
              <a:rPr lang="en-US" sz="2000" b="1">
                <a:solidFill>
                  <a:srgbClr val="660066"/>
                </a:solidFill>
                <a:latin typeface="Century Gothic" pitchFamily="34" charset="0"/>
              </a:rPr>
              <a:t> and T</a:t>
            </a:r>
            <a:r>
              <a:rPr lang="en-US" sz="2000" b="1" baseline="-25000">
                <a:solidFill>
                  <a:srgbClr val="660066"/>
                </a:solidFill>
                <a:latin typeface="Century Gothic" pitchFamily="34" charset="0"/>
              </a:rPr>
              <a:t>j</a:t>
            </a:r>
            <a:r>
              <a:rPr lang="en-US" sz="2000" b="1">
                <a:solidFill>
                  <a:srgbClr val="660066"/>
                </a:solidFill>
                <a:latin typeface="Century Gothic" pitchFamily="34" charset="0"/>
              </a:rPr>
              <a:t> are neighbors if </a:t>
            </a:r>
          </a:p>
          <a:p>
            <a:pPr marL="742950" lvl="1" indent="-285750"/>
            <a:r>
              <a:rPr lang="en-US" sz="2000" b="1">
                <a:solidFill>
                  <a:srgbClr val="660066"/>
                </a:solidFill>
                <a:latin typeface="Century Gothic" pitchFamily="34" charset="0"/>
              </a:rPr>
              <a:t>Sim(Ti,Tj)&gt;</a:t>
            </a:r>
            <a:r>
              <a:rPr lang="en-US" sz="2000" b="1">
                <a:solidFill>
                  <a:srgbClr val="660066"/>
                </a:solidFill>
                <a:latin typeface="Century Gothic" pitchFamily="34" charset="0"/>
                <a:sym typeface="Symbol" pitchFamily="18" charset="2"/>
              </a:rPr>
              <a:t></a:t>
            </a:r>
          </a:p>
          <a:p>
            <a:pPr marL="742950" lvl="1" indent="-285750"/>
            <a:endParaRPr lang="en-US" sz="2000" b="1">
              <a:solidFill>
                <a:srgbClr val="660066"/>
              </a:solidFill>
              <a:latin typeface="Century Gothic" pitchFamily="34" charset="0"/>
              <a:sym typeface="Symbol" pitchFamily="18" charset="2"/>
            </a:endParaRPr>
          </a:p>
          <a:p>
            <a:pPr marL="742950" lvl="1" indent="-285750"/>
            <a:r>
              <a:rPr lang="en-US" sz="2000" b="1">
                <a:solidFill>
                  <a:srgbClr val="660066"/>
                </a:solidFill>
                <a:latin typeface="Century Gothic" pitchFamily="34" charset="0"/>
                <a:sym typeface="Symbol" pitchFamily="18" charset="2"/>
              </a:rPr>
              <a:t>Consider </a:t>
            </a:r>
            <a:r>
              <a:rPr lang="en-US" b="1">
                <a:solidFill>
                  <a:srgbClr val="660066"/>
                </a:solidFill>
                <a:sym typeface="Symbol" pitchFamily="18" charset="2"/>
              </a:rPr>
              <a:t>=0.5</a:t>
            </a:r>
          </a:p>
          <a:p>
            <a:pPr marL="742950" lvl="1" indent="-285750"/>
            <a:endParaRPr lang="en-US" b="1">
              <a:solidFill>
                <a:srgbClr val="660066"/>
              </a:solidFill>
              <a:sym typeface="Symbol" pitchFamily="18" charset="2"/>
            </a:endParaRPr>
          </a:p>
          <a:p>
            <a:pPr marL="742950" lvl="1" indent="-285750"/>
            <a:endParaRPr lang="en-US" b="1">
              <a:sym typeface="Symbol" pitchFamily="18" charset="2"/>
            </a:endParaRPr>
          </a:p>
          <a:p>
            <a:pPr marL="742950" lvl="1" indent="-285750"/>
            <a:r>
              <a:rPr lang="en-US" b="1">
                <a:sym typeface="Symbol" pitchFamily="18" charset="2"/>
              </a:rPr>
              <a:t>Link({a,b,f}, {a,b,g}) = 5 </a:t>
            </a:r>
          </a:p>
          <a:p>
            <a:pPr marL="742950" lvl="1" indent="-285750"/>
            <a:r>
              <a:rPr lang="en-US" b="1">
                <a:sym typeface="Symbol" pitchFamily="18" charset="2"/>
              </a:rPr>
              <a:t>                                    (common neighbors)</a:t>
            </a:r>
          </a:p>
          <a:p>
            <a:pPr marL="742950" lvl="1" indent="-285750"/>
            <a:endParaRPr lang="en-US" b="1">
              <a:sym typeface="Symbol" pitchFamily="18" charset="2"/>
            </a:endParaRPr>
          </a:p>
          <a:p>
            <a:pPr marL="742950" lvl="1" indent="-285750"/>
            <a:r>
              <a:rPr lang="en-US" b="1">
                <a:sym typeface="Symbol" pitchFamily="18" charset="2"/>
              </a:rPr>
              <a:t>Link({a,b,f},{a,b,c})=3</a:t>
            </a:r>
          </a:p>
          <a:p>
            <a:pPr marL="742950" lvl="1" indent="-285750"/>
            <a:r>
              <a:rPr lang="en-US" b="1">
                <a:sym typeface="Symbol" pitchFamily="18" charset="2"/>
              </a:rPr>
              <a:t>                                (common neighbors)</a:t>
            </a:r>
          </a:p>
          <a:p>
            <a:pPr marL="742950" lvl="1" indent="-285750"/>
            <a:endParaRPr lang="en-US" b="1">
              <a:sym typeface="Symbol" pitchFamily="18" charset="2"/>
            </a:endParaRPr>
          </a:p>
        </p:txBody>
      </p:sp>
      <p:sp>
        <p:nvSpPr>
          <p:cNvPr id="95240" name="Rectangle 8"/>
          <p:cNvSpPr>
            <a:spLocks noChangeArrowheads="1"/>
          </p:cNvSpPr>
          <p:nvPr/>
        </p:nvSpPr>
        <p:spPr bwMode="auto">
          <a:xfrm>
            <a:off x="7183439" y="1617664"/>
            <a:ext cx="1512887" cy="287337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5241" name="Rectangle 9"/>
          <p:cNvSpPr>
            <a:spLocks noChangeArrowheads="1"/>
          </p:cNvSpPr>
          <p:nvPr/>
        </p:nvSpPr>
        <p:spPr bwMode="auto">
          <a:xfrm>
            <a:off x="7170739" y="5591175"/>
            <a:ext cx="1512887" cy="287338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5243" name="Rectangle 11"/>
          <p:cNvSpPr>
            <a:spLocks noChangeArrowheads="1"/>
          </p:cNvSpPr>
          <p:nvPr/>
        </p:nvSpPr>
        <p:spPr bwMode="auto">
          <a:xfrm>
            <a:off x="7169150" y="5300664"/>
            <a:ext cx="1512888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Content Placeholder 2"/>
          <p:cNvSpPr>
            <a:spLocks/>
          </p:cNvSpPr>
          <p:nvPr/>
        </p:nvSpPr>
        <p:spPr bwMode="auto">
          <a:xfrm>
            <a:off x="7002463" y="1249364"/>
            <a:ext cx="3676650" cy="409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/>
            <a:r>
              <a:rPr lang="en-US" sz="2000" b="1">
                <a:solidFill>
                  <a:srgbClr val="660066"/>
                </a:solidFill>
                <a:latin typeface="Century Gothic" pitchFamily="34" charset="0"/>
              </a:rPr>
              <a:t>Cluster1. &lt;a, b, c, d, e&gt;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{a, b, c}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{a, b, d}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{a, b, e}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{a, c, d}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{a, c, e}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{a, d, e}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{b, c, d}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{b, c, e}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{b, d, e}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{c, d, e}</a:t>
            </a:r>
          </a:p>
        </p:txBody>
      </p:sp>
      <p:sp>
        <p:nvSpPr>
          <p:cNvPr id="4" name="Content Placeholder 2"/>
          <p:cNvSpPr>
            <a:spLocks/>
          </p:cNvSpPr>
          <p:nvPr/>
        </p:nvSpPr>
        <p:spPr bwMode="auto">
          <a:xfrm>
            <a:off x="6999288" y="4921250"/>
            <a:ext cx="3128962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/>
            <a:r>
              <a:rPr lang="en-US" sz="2000" b="1">
                <a:solidFill>
                  <a:srgbClr val="660066"/>
                </a:solidFill>
                <a:latin typeface="Century Gothic" pitchFamily="34" charset="0"/>
              </a:rPr>
              <a:t>Cluster2. &lt;a, b, f, g&gt;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{a, b, f}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{a, b, g}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{a, f, g}</a:t>
            </a:r>
          </a:p>
          <a:p>
            <a:pPr marL="742950" lvl="1" indent="-285750"/>
            <a:r>
              <a:rPr lang="en-US" sz="2000">
                <a:latin typeface="Century Gothic" pitchFamily="34" charset="0"/>
              </a:rPr>
              <a:t>{b, f, g}</a:t>
            </a:r>
          </a:p>
        </p:txBody>
      </p:sp>
      <p:sp>
        <p:nvSpPr>
          <p:cNvPr id="95247" name="Rectangle 15"/>
          <p:cNvSpPr>
            <a:spLocks noChangeArrowheads="1"/>
          </p:cNvSpPr>
          <p:nvPr/>
        </p:nvSpPr>
        <p:spPr bwMode="auto">
          <a:xfrm>
            <a:off x="2687638" y="5788025"/>
            <a:ext cx="323999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000" b="1">
                <a:solidFill>
                  <a:srgbClr val="FF0000"/>
                </a:solidFill>
                <a:latin typeface="Century Gothic" pitchFamily="34" charset="0"/>
              </a:rPr>
              <a:t>Link is a better measure </a:t>
            </a:r>
          </a:p>
          <a:p>
            <a:pPr>
              <a:lnSpc>
                <a:spcPct val="12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000" b="1">
                <a:solidFill>
                  <a:srgbClr val="FF0000"/>
                </a:solidFill>
                <a:latin typeface="Century Gothic" pitchFamily="34" charset="0"/>
              </a:rPr>
              <a:t>than Jaccard coefficient</a:t>
            </a:r>
          </a:p>
        </p:txBody>
      </p:sp>
    </p:spTree>
    <p:extLst>
      <p:ext uri="{BB962C8B-B14F-4D97-AF65-F5344CB8AC3E}">
        <p14:creationId xmlns:p14="http://schemas.microsoft.com/office/powerpoint/2010/main" val="2465987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5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95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95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5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95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40" grpId="0" animBg="1"/>
      <p:bldP spid="95241" grpId="0" animBg="1"/>
      <p:bldP spid="95241" grpId="1" animBg="1"/>
      <p:bldP spid="95243" grpId="0" animBg="1"/>
      <p:bldP spid="95247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1" name="Title 1"/>
          <p:cNvSpPr>
            <a:spLocks noGrp="1"/>
          </p:cNvSpPr>
          <p:nvPr>
            <p:ph type="title"/>
          </p:nvPr>
        </p:nvSpPr>
        <p:spPr>
          <a:xfrm>
            <a:off x="1881188" y="152401"/>
            <a:ext cx="8229600" cy="5000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900" b="1"/>
              <a:t> ROCK </a:t>
            </a:r>
            <a:r>
              <a:rPr lang="en-US" sz="3300" b="1"/>
              <a:t> </a:t>
            </a:r>
          </a:p>
        </p:txBody>
      </p:sp>
      <p:sp>
        <p:nvSpPr>
          <p:cNvPr id="82947" name="Content Placeholder 2"/>
          <p:cNvSpPr>
            <a:spLocks/>
          </p:cNvSpPr>
          <p:nvPr/>
        </p:nvSpPr>
        <p:spPr bwMode="auto">
          <a:xfrm>
            <a:off x="1844676" y="920750"/>
            <a:ext cx="8537575" cy="593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"/>
            </a:pPr>
            <a:r>
              <a:rPr lang="en-US" sz="2000" b="1">
                <a:solidFill>
                  <a:srgbClr val="0070C0"/>
                </a:solidFill>
                <a:latin typeface="Century Gothic" pitchFamily="34" charset="0"/>
              </a:rPr>
              <a:t>ROCK: </a:t>
            </a:r>
            <a:r>
              <a:rPr lang="en-US" sz="2000">
                <a:latin typeface="Century Gothic" pitchFamily="34" charset="0"/>
              </a:rPr>
              <a:t>Robust Clustering using linKs</a:t>
            </a:r>
          </a:p>
          <a:p>
            <a:pPr marL="273050" indent="-27305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"/>
            </a:pPr>
            <a:endParaRPr lang="en-US" sz="2000">
              <a:latin typeface="Century Gothic" pitchFamily="34" charset="0"/>
            </a:endParaRPr>
          </a:p>
          <a:p>
            <a:pPr marL="273050" indent="-27305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"/>
            </a:pPr>
            <a:r>
              <a:rPr lang="en-US" sz="2000" b="1">
                <a:solidFill>
                  <a:srgbClr val="0070C0"/>
                </a:solidFill>
                <a:latin typeface="Century Gothic" pitchFamily="34" charset="0"/>
              </a:rPr>
              <a:t>Major Ideas</a:t>
            </a:r>
          </a:p>
          <a:p>
            <a:pPr marL="742950" lvl="1" indent="-28575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&quot;"/>
            </a:pPr>
            <a:r>
              <a:rPr lang="en-US" sz="1900">
                <a:latin typeface="Century Gothic" pitchFamily="34" charset="0"/>
              </a:rPr>
              <a:t>Use links to measure similarity/proximity</a:t>
            </a:r>
          </a:p>
          <a:p>
            <a:pPr marL="742950" lvl="1" indent="-28575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&quot;"/>
            </a:pPr>
            <a:r>
              <a:rPr lang="en-US" sz="1900">
                <a:latin typeface="Century Gothic" pitchFamily="34" charset="0"/>
              </a:rPr>
              <a:t>Not distance-based</a:t>
            </a:r>
          </a:p>
          <a:p>
            <a:pPr marL="742950" lvl="1" indent="-28575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&quot;"/>
            </a:pPr>
            <a:r>
              <a:rPr lang="en-US" sz="1900">
                <a:latin typeface="Century Gothic" pitchFamily="34" charset="0"/>
              </a:rPr>
              <a:t>Computational complexity</a:t>
            </a:r>
          </a:p>
          <a:p>
            <a:pPr marL="1143000" lvl="2" indent="-22860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­"/>
            </a:pPr>
            <a:r>
              <a:rPr lang="en-US">
                <a:latin typeface="Century Gothic" pitchFamily="34" charset="0"/>
              </a:rPr>
              <a:t> </a:t>
            </a:r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m</a:t>
            </a:r>
            <a:r>
              <a:rPr lang="en-US" b="1" baseline="-25000">
                <a:solidFill>
                  <a:srgbClr val="660066"/>
                </a:solidFill>
                <a:latin typeface="Century Gothic" pitchFamily="34" charset="0"/>
              </a:rPr>
              <a:t>a</a:t>
            </a:r>
            <a:r>
              <a:rPr lang="en-US">
                <a:latin typeface="Century Gothic" pitchFamily="34" charset="0"/>
              </a:rPr>
              <a:t>: average number of neighbors</a:t>
            </a:r>
          </a:p>
          <a:p>
            <a:pPr marL="1143000" lvl="2" indent="-22860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­"/>
            </a:pPr>
            <a:r>
              <a:rPr lang="en-US">
                <a:latin typeface="Century Gothic" pitchFamily="34" charset="0"/>
              </a:rPr>
              <a:t> </a:t>
            </a:r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m</a:t>
            </a:r>
            <a:r>
              <a:rPr lang="en-US" b="1" baseline="-25000">
                <a:solidFill>
                  <a:srgbClr val="660066"/>
                </a:solidFill>
                <a:latin typeface="Century Gothic" pitchFamily="34" charset="0"/>
              </a:rPr>
              <a:t>m</a:t>
            </a:r>
            <a:r>
              <a:rPr lang="en-US">
                <a:latin typeface="Century Gothic" pitchFamily="34" charset="0"/>
              </a:rPr>
              <a:t>: maximum number of neighbors</a:t>
            </a:r>
          </a:p>
          <a:p>
            <a:pPr marL="1143000" lvl="2" indent="-22860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­"/>
            </a:pPr>
            <a:r>
              <a:rPr lang="en-US">
                <a:latin typeface="Century Gothic" pitchFamily="34" charset="0"/>
              </a:rPr>
              <a:t> </a:t>
            </a:r>
            <a:r>
              <a:rPr lang="en-US" b="1">
                <a:solidFill>
                  <a:srgbClr val="660066"/>
                </a:solidFill>
                <a:latin typeface="Century Gothic" pitchFamily="34" charset="0"/>
              </a:rPr>
              <a:t>n</a:t>
            </a:r>
            <a:r>
              <a:rPr lang="en-US">
                <a:latin typeface="Century Gothic" pitchFamily="34" charset="0"/>
              </a:rPr>
              <a:t>: number of objects</a:t>
            </a:r>
          </a:p>
          <a:p>
            <a:pPr marL="742950" lvl="1" indent="-28575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&quot;"/>
            </a:pPr>
            <a:endParaRPr lang="en-US">
              <a:latin typeface="Century Gothic" pitchFamily="34" charset="0"/>
            </a:endParaRPr>
          </a:p>
          <a:p>
            <a:pPr marL="273050" indent="-27305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"/>
            </a:pPr>
            <a:r>
              <a:rPr lang="en-US" sz="2000" b="1">
                <a:solidFill>
                  <a:srgbClr val="0070C0"/>
                </a:solidFill>
                <a:latin typeface="Century Gothic" pitchFamily="34" charset="0"/>
              </a:rPr>
              <a:t>Algorithm </a:t>
            </a:r>
          </a:p>
          <a:p>
            <a:pPr marL="742950" lvl="1" indent="-28575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&quot;"/>
            </a:pPr>
            <a:r>
              <a:rPr lang="en-US" sz="1900">
                <a:latin typeface="Century Gothic" pitchFamily="34" charset="0"/>
              </a:rPr>
              <a:t>Sampling-based clustering</a:t>
            </a:r>
          </a:p>
          <a:p>
            <a:pPr marL="742950" lvl="1" indent="-28575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&quot;"/>
            </a:pPr>
            <a:r>
              <a:rPr lang="en-US" sz="1900">
                <a:latin typeface="Century Gothic" pitchFamily="34" charset="0"/>
              </a:rPr>
              <a:t>Draw random sample</a:t>
            </a:r>
          </a:p>
          <a:p>
            <a:pPr marL="742950" lvl="1" indent="-28575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&quot;"/>
            </a:pPr>
            <a:r>
              <a:rPr lang="en-US" sz="1900">
                <a:latin typeface="Century Gothic" pitchFamily="34" charset="0"/>
              </a:rPr>
              <a:t>Cluster with links</a:t>
            </a:r>
          </a:p>
          <a:p>
            <a:pPr marL="742950" lvl="1" indent="-285750" eaLnBrk="0" hangingPunct="0">
              <a:spcBef>
                <a:spcPts val="600"/>
              </a:spcBef>
              <a:buClr>
                <a:srgbClr val="0070C0"/>
              </a:buClr>
              <a:buSzPct val="76000"/>
              <a:buFont typeface="Wingdings 3" pitchFamily="18" charset="2"/>
              <a:buChar char="&quot;"/>
            </a:pPr>
            <a:r>
              <a:rPr lang="en-US" sz="1900">
                <a:latin typeface="Century Gothic" pitchFamily="34" charset="0"/>
              </a:rPr>
              <a:t>Label data in disk </a:t>
            </a:r>
          </a:p>
        </p:txBody>
      </p:sp>
      <p:graphicFrame>
        <p:nvGraphicFramePr>
          <p:cNvPr id="96260" name="Object 1028"/>
          <p:cNvGraphicFramePr>
            <a:graphicFrameLocks/>
          </p:cNvGraphicFramePr>
          <p:nvPr/>
        </p:nvGraphicFramePr>
        <p:xfrm>
          <a:off x="5986463" y="2797175"/>
          <a:ext cx="3733800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3" imgW="1765080" imgH="253800" progId="Equation.3">
                  <p:embed/>
                </p:oleObj>
              </mc:Choice>
              <mc:Fallback>
                <p:oleObj name="Equation" r:id="rId3" imgW="1765080" imgH="2538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6463" y="2797175"/>
                        <a:ext cx="3733800" cy="433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0431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2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2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6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2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29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829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829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29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7" descr="cure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267200"/>
            <a:ext cx="4267200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7" name="Picture 4" descr="cure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048126"/>
            <a:ext cx="4419600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Drawbacks of Square Error Based Methods</a:t>
            </a:r>
          </a:p>
        </p:txBody>
      </p:sp>
      <p:sp>
        <p:nvSpPr>
          <p:cNvPr id="31749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zh-CN" smtClean="0"/>
              <a:t>One representative per cluster</a:t>
            </a:r>
          </a:p>
          <a:p>
            <a:pPr lvl="1">
              <a:lnSpc>
                <a:spcPct val="80000"/>
              </a:lnSpc>
            </a:pPr>
            <a:r>
              <a:rPr lang="en-US" altLang="zh-CN" smtClean="0"/>
              <a:t>Good only for convex shaped having similar size and density</a:t>
            </a:r>
          </a:p>
          <a:p>
            <a:pPr>
              <a:lnSpc>
                <a:spcPct val="80000"/>
              </a:lnSpc>
            </a:pPr>
            <a:r>
              <a:rPr lang="en-US" altLang="zh-CN" smtClean="0"/>
              <a:t>A number of clusters parameter k</a:t>
            </a:r>
          </a:p>
          <a:p>
            <a:pPr lvl="1">
              <a:lnSpc>
                <a:spcPct val="80000"/>
              </a:lnSpc>
            </a:pPr>
            <a:r>
              <a:rPr lang="en-US" altLang="zh-CN" smtClean="0"/>
              <a:t>Good only if k can be reasonably estimated</a:t>
            </a:r>
          </a:p>
        </p:txBody>
      </p:sp>
    </p:spTree>
    <p:extLst>
      <p:ext uri="{BB962C8B-B14F-4D97-AF65-F5344CB8AC3E}">
        <p14:creationId xmlns:p14="http://schemas.microsoft.com/office/powerpoint/2010/main" val="37850595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Drawback of Distance-based Methods</a:t>
            </a:r>
          </a:p>
        </p:txBody>
      </p:sp>
      <p:sp>
        <p:nvSpPr>
          <p:cNvPr id="33795" name="Rectangle 205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Hard to find clusters with irregular shapes</a:t>
            </a:r>
          </a:p>
          <a:p>
            <a:r>
              <a:rPr lang="en-US" altLang="en-US" smtClean="0"/>
              <a:t>Hard to specify the number of clusters</a:t>
            </a:r>
          </a:p>
          <a:p>
            <a:r>
              <a:rPr lang="en-US" altLang="en-US" smtClean="0"/>
              <a:t>Heuristic: a cluster must be dense</a:t>
            </a:r>
          </a:p>
        </p:txBody>
      </p:sp>
      <p:grpSp>
        <p:nvGrpSpPr>
          <p:cNvPr id="33796" name="Group 2083"/>
          <p:cNvGrpSpPr>
            <a:grpSpLocks/>
          </p:cNvGrpSpPr>
          <p:nvPr/>
        </p:nvGrpSpPr>
        <p:grpSpPr bwMode="auto">
          <a:xfrm>
            <a:off x="7162800" y="5410200"/>
            <a:ext cx="1447800" cy="914400"/>
            <a:chOff x="3552" y="3408"/>
            <a:chExt cx="912" cy="576"/>
          </a:xfrm>
        </p:grpSpPr>
        <p:sp>
          <p:nvSpPr>
            <p:cNvPr id="33808" name="Oval 2052"/>
            <p:cNvSpPr>
              <a:spLocks noChangeArrowheads="1"/>
            </p:cNvSpPr>
            <p:nvPr/>
          </p:nvSpPr>
          <p:spPr bwMode="auto">
            <a:xfrm>
              <a:off x="3552" y="3840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3809" name="Oval 2053"/>
            <p:cNvSpPr>
              <a:spLocks noChangeArrowheads="1"/>
            </p:cNvSpPr>
            <p:nvPr/>
          </p:nvSpPr>
          <p:spPr bwMode="auto">
            <a:xfrm>
              <a:off x="3648" y="3936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3810" name="Oval 2054"/>
            <p:cNvSpPr>
              <a:spLocks noChangeArrowheads="1"/>
            </p:cNvSpPr>
            <p:nvPr/>
          </p:nvSpPr>
          <p:spPr bwMode="auto">
            <a:xfrm>
              <a:off x="3696" y="3696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3811" name="Oval 2055"/>
            <p:cNvSpPr>
              <a:spLocks noChangeArrowheads="1"/>
            </p:cNvSpPr>
            <p:nvPr/>
          </p:nvSpPr>
          <p:spPr bwMode="auto">
            <a:xfrm>
              <a:off x="3936" y="3648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3812" name="Oval 2056"/>
            <p:cNvSpPr>
              <a:spLocks noChangeArrowheads="1"/>
            </p:cNvSpPr>
            <p:nvPr/>
          </p:nvSpPr>
          <p:spPr bwMode="auto">
            <a:xfrm>
              <a:off x="3840" y="3744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3813" name="Oval 2057"/>
            <p:cNvSpPr>
              <a:spLocks noChangeArrowheads="1"/>
            </p:cNvSpPr>
            <p:nvPr/>
          </p:nvSpPr>
          <p:spPr bwMode="auto">
            <a:xfrm>
              <a:off x="3840" y="3600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3814" name="Oval 2058"/>
            <p:cNvSpPr>
              <a:spLocks noChangeArrowheads="1"/>
            </p:cNvSpPr>
            <p:nvPr/>
          </p:nvSpPr>
          <p:spPr bwMode="auto">
            <a:xfrm>
              <a:off x="3936" y="3744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3815" name="Oval 2059"/>
            <p:cNvSpPr>
              <a:spLocks noChangeArrowheads="1"/>
            </p:cNvSpPr>
            <p:nvPr/>
          </p:nvSpPr>
          <p:spPr bwMode="auto">
            <a:xfrm>
              <a:off x="3744" y="3840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3816" name="Oval 2060"/>
            <p:cNvSpPr>
              <a:spLocks noChangeArrowheads="1"/>
            </p:cNvSpPr>
            <p:nvPr/>
          </p:nvSpPr>
          <p:spPr bwMode="auto">
            <a:xfrm>
              <a:off x="4032" y="3696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3817" name="Oval 2061"/>
            <p:cNvSpPr>
              <a:spLocks noChangeArrowheads="1"/>
            </p:cNvSpPr>
            <p:nvPr/>
          </p:nvSpPr>
          <p:spPr bwMode="auto">
            <a:xfrm>
              <a:off x="4080" y="3600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3818" name="Oval 2062"/>
            <p:cNvSpPr>
              <a:spLocks noChangeArrowheads="1"/>
            </p:cNvSpPr>
            <p:nvPr/>
          </p:nvSpPr>
          <p:spPr bwMode="auto">
            <a:xfrm>
              <a:off x="4128" y="3744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3819" name="Oval 2063"/>
            <p:cNvSpPr>
              <a:spLocks noChangeArrowheads="1"/>
            </p:cNvSpPr>
            <p:nvPr/>
          </p:nvSpPr>
          <p:spPr bwMode="auto">
            <a:xfrm>
              <a:off x="4224" y="3648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3820" name="Oval 2064"/>
            <p:cNvSpPr>
              <a:spLocks noChangeArrowheads="1"/>
            </p:cNvSpPr>
            <p:nvPr/>
          </p:nvSpPr>
          <p:spPr bwMode="auto">
            <a:xfrm>
              <a:off x="4416" y="3552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3821" name="Oval 2065"/>
            <p:cNvSpPr>
              <a:spLocks noChangeArrowheads="1"/>
            </p:cNvSpPr>
            <p:nvPr/>
          </p:nvSpPr>
          <p:spPr bwMode="auto">
            <a:xfrm>
              <a:off x="4176" y="3504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3822" name="Oval 2066"/>
            <p:cNvSpPr>
              <a:spLocks noChangeArrowheads="1"/>
            </p:cNvSpPr>
            <p:nvPr/>
          </p:nvSpPr>
          <p:spPr bwMode="auto">
            <a:xfrm>
              <a:off x="4272" y="3696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3823" name="Oval 2067"/>
            <p:cNvSpPr>
              <a:spLocks noChangeArrowheads="1"/>
            </p:cNvSpPr>
            <p:nvPr/>
          </p:nvSpPr>
          <p:spPr bwMode="auto">
            <a:xfrm>
              <a:off x="4320" y="3408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3824" name="Oval 2068"/>
            <p:cNvSpPr>
              <a:spLocks noChangeArrowheads="1"/>
            </p:cNvSpPr>
            <p:nvPr/>
          </p:nvSpPr>
          <p:spPr bwMode="auto">
            <a:xfrm>
              <a:off x="4368" y="3504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3825" name="Oval 2069"/>
            <p:cNvSpPr>
              <a:spLocks noChangeArrowheads="1"/>
            </p:cNvSpPr>
            <p:nvPr/>
          </p:nvSpPr>
          <p:spPr bwMode="auto">
            <a:xfrm>
              <a:off x="4272" y="3552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3797" name="Group 2081"/>
          <p:cNvGrpSpPr>
            <a:grpSpLocks/>
          </p:cNvGrpSpPr>
          <p:nvPr/>
        </p:nvGrpSpPr>
        <p:grpSpPr bwMode="auto">
          <a:xfrm>
            <a:off x="8763000" y="4724400"/>
            <a:ext cx="609600" cy="685800"/>
            <a:chOff x="3504" y="1968"/>
            <a:chExt cx="384" cy="432"/>
          </a:xfrm>
        </p:grpSpPr>
        <p:sp>
          <p:nvSpPr>
            <p:cNvPr id="33799" name="Oval 2071"/>
            <p:cNvSpPr>
              <a:spLocks noChangeArrowheads="1"/>
            </p:cNvSpPr>
            <p:nvPr/>
          </p:nvSpPr>
          <p:spPr bwMode="auto">
            <a:xfrm>
              <a:off x="3600" y="2208"/>
              <a:ext cx="48" cy="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3800" name="Oval 2072"/>
            <p:cNvSpPr>
              <a:spLocks noChangeArrowheads="1"/>
            </p:cNvSpPr>
            <p:nvPr/>
          </p:nvSpPr>
          <p:spPr bwMode="auto">
            <a:xfrm>
              <a:off x="3552" y="2112"/>
              <a:ext cx="48" cy="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3801" name="Oval 2073"/>
            <p:cNvSpPr>
              <a:spLocks noChangeArrowheads="1"/>
            </p:cNvSpPr>
            <p:nvPr/>
          </p:nvSpPr>
          <p:spPr bwMode="auto">
            <a:xfrm>
              <a:off x="3648" y="2112"/>
              <a:ext cx="48" cy="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3802" name="Oval 2074"/>
            <p:cNvSpPr>
              <a:spLocks noChangeArrowheads="1"/>
            </p:cNvSpPr>
            <p:nvPr/>
          </p:nvSpPr>
          <p:spPr bwMode="auto">
            <a:xfrm>
              <a:off x="3504" y="2304"/>
              <a:ext cx="48" cy="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3803" name="Oval 2075"/>
            <p:cNvSpPr>
              <a:spLocks noChangeArrowheads="1"/>
            </p:cNvSpPr>
            <p:nvPr/>
          </p:nvSpPr>
          <p:spPr bwMode="auto">
            <a:xfrm>
              <a:off x="3744" y="2304"/>
              <a:ext cx="48" cy="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3804" name="Oval 2076"/>
            <p:cNvSpPr>
              <a:spLocks noChangeArrowheads="1"/>
            </p:cNvSpPr>
            <p:nvPr/>
          </p:nvSpPr>
          <p:spPr bwMode="auto">
            <a:xfrm>
              <a:off x="3648" y="2352"/>
              <a:ext cx="48" cy="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3805" name="Oval 2077"/>
            <p:cNvSpPr>
              <a:spLocks noChangeArrowheads="1"/>
            </p:cNvSpPr>
            <p:nvPr/>
          </p:nvSpPr>
          <p:spPr bwMode="auto">
            <a:xfrm>
              <a:off x="3792" y="2160"/>
              <a:ext cx="48" cy="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3806" name="Oval 2078"/>
            <p:cNvSpPr>
              <a:spLocks noChangeArrowheads="1"/>
            </p:cNvSpPr>
            <p:nvPr/>
          </p:nvSpPr>
          <p:spPr bwMode="auto">
            <a:xfrm>
              <a:off x="3696" y="1968"/>
              <a:ext cx="48" cy="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3807" name="Oval 2079"/>
            <p:cNvSpPr>
              <a:spLocks noChangeArrowheads="1"/>
            </p:cNvSpPr>
            <p:nvPr/>
          </p:nvSpPr>
          <p:spPr bwMode="auto">
            <a:xfrm>
              <a:off x="3840" y="2016"/>
              <a:ext cx="48" cy="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33798" name="Oval 2080"/>
          <p:cNvSpPr>
            <a:spLocks noChangeArrowheads="1"/>
          </p:cNvSpPr>
          <p:nvPr/>
        </p:nvSpPr>
        <p:spPr bwMode="auto">
          <a:xfrm>
            <a:off x="7924800" y="4038600"/>
            <a:ext cx="2133600" cy="2133600"/>
          </a:xfrm>
          <a:prstGeom prst="ellipse">
            <a:avLst/>
          </a:prstGeom>
          <a:noFill/>
          <a:ln w="28575">
            <a:solidFill>
              <a:schemeClr val="hlink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5956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62200" y="1443038"/>
            <a:ext cx="7391400" cy="1600200"/>
          </a:xfrm>
        </p:spPr>
        <p:txBody>
          <a:bodyPr/>
          <a:lstStyle/>
          <a:p>
            <a:r>
              <a:rPr lang="en-US" altLang="en-US" sz="3200"/>
              <a:t>DBSCAN – Density-Based Spatial Clustering of Applications with Noise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38400" y="4648200"/>
            <a:ext cx="7848600" cy="1295400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sz="2800"/>
              <a:t>M.Ester, H.P.Kriegel, J.Sander and Xu. </a:t>
            </a:r>
          </a:p>
          <a:p>
            <a:r>
              <a:rPr lang="en-US" altLang="en-US" sz="2800"/>
              <a:t>A density-based algorithm for discovering clusters in large spatial databases, Aug 1996</a:t>
            </a:r>
          </a:p>
          <a:p>
            <a:endParaRPr lang="en-US" altLang="en-US" sz="2800"/>
          </a:p>
          <a:p>
            <a:endParaRPr lang="en-US" altLang="en-US" sz="280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5715000" y="32766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chemeClr val="tx2"/>
                </a:solidFill>
              </a:rPr>
              <a:t>Reference:</a:t>
            </a:r>
          </a:p>
        </p:txBody>
      </p:sp>
    </p:spTree>
    <p:extLst>
      <p:ext uri="{BB962C8B-B14F-4D97-AF65-F5344CB8AC3E}">
        <p14:creationId xmlns:p14="http://schemas.microsoft.com/office/powerpoint/2010/main" val="389530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DBSCAN</a:t>
            </a:r>
          </a:p>
        </p:txBody>
      </p:sp>
      <p:sp>
        <p:nvSpPr>
          <p:cNvPr id="22531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en-US" sz="2400" u="sng"/>
              <a:t>Density-based Clustering</a:t>
            </a:r>
            <a:r>
              <a:rPr lang="en-US" altLang="en-US" sz="2400"/>
              <a:t> locates regions of high density that are separated from one another by regions of low density.  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Density = number of points within a specified radius (Eps)</a:t>
            </a:r>
          </a:p>
          <a:p>
            <a:pPr>
              <a:lnSpc>
                <a:spcPct val="90000"/>
              </a:lnSpc>
            </a:pPr>
            <a:r>
              <a:rPr lang="en-US" altLang="en-US"/>
              <a:t>DBSCAN is a density-based algorithm.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A point is a </a:t>
            </a:r>
            <a:r>
              <a:rPr lang="en-US" altLang="en-US" sz="2000">
                <a:solidFill>
                  <a:srgbClr val="FF0000"/>
                </a:solidFill>
              </a:rPr>
              <a:t>core point</a:t>
            </a:r>
            <a:r>
              <a:rPr lang="en-US" altLang="en-US" sz="2000"/>
              <a:t> if it has more than a specified number of points (MinPts) within Eps</a:t>
            </a:r>
            <a:r>
              <a:rPr lang="en-US" altLang="en-US"/>
              <a:t> 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These are points that are at the interior of a cluster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A </a:t>
            </a:r>
            <a:r>
              <a:rPr lang="en-US" altLang="en-US" sz="2000">
                <a:solidFill>
                  <a:srgbClr val="FF0000"/>
                </a:solidFill>
              </a:rPr>
              <a:t>border point</a:t>
            </a:r>
            <a:r>
              <a:rPr lang="en-US" altLang="en-US" sz="2000"/>
              <a:t> has fewer than MinPts within Eps, but is in the neighborhood of a core point</a:t>
            </a:r>
          </a:p>
        </p:txBody>
      </p:sp>
    </p:spTree>
    <p:extLst>
      <p:ext uri="{BB962C8B-B14F-4D97-AF65-F5344CB8AC3E}">
        <p14:creationId xmlns:p14="http://schemas.microsoft.com/office/powerpoint/2010/main" val="24791838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2387600" y="685800"/>
            <a:ext cx="8280400" cy="552450"/>
          </a:xfrm>
        </p:spPr>
        <p:txBody>
          <a:bodyPr>
            <a:normAutofit fontScale="90000"/>
          </a:bodyPr>
          <a:lstStyle/>
          <a:p>
            <a:r>
              <a:rPr lang="en-US" altLang="en-US" sz="3600"/>
              <a:t>DBSCAN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2057400" y="1828800"/>
            <a:ext cx="7367588" cy="4114800"/>
          </a:xfrm>
        </p:spPr>
        <p:txBody>
          <a:bodyPr>
            <a:normAutofit lnSpcReduction="10000"/>
          </a:bodyPr>
          <a:lstStyle/>
          <a:p>
            <a:pPr marL="990600" lvl="1" indent="-533400"/>
            <a:r>
              <a:rPr lang="en-US" altLang="en-US"/>
              <a:t>A </a:t>
            </a:r>
            <a:r>
              <a:rPr lang="en-US" altLang="en-US">
                <a:solidFill>
                  <a:srgbClr val="FF0000"/>
                </a:solidFill>
              </a:rPr>
              <a:t>noise point</a:t>
            </a:r>
            <a:r>
              <a:rPr lang="en-US" altLang="en-US"/>
              <a:t> is any point that is not a core point or a border point. </a:t>
            </a:r>
          </a:p>
          <a:p>
            <a:pPr marL="990600" lvl="1" indent="-533400"/>
            <a:r>
              <a:rPr lang="en-US" altLang="en-US"/>
              <a:t>Any two core points are close enough– within a distance </a:t>
            </a:r>
            <a:r>
              <a:rPr lang="en-US" altLang="en-US" i="1"/>
              <a:t>Eps </a:t>
            </a:r>
            <a:r>
              <a:rPr lang="en-US" altLang="en-US"/>
              <a:t>of one another – are put in the same cluster</a:t>
            </a:r>
          </a:p>
          <a:p>
            <a:pPr marL="990600" lvl="1" indent="-533400"/>
            <a:r>
              <a:rPr lang="en-US" altLang="en-US"/>
              <a:t>Any border point that is close enough to a core point is put in the same cluster as the core point</a:t>
            </a:r>
          </a:p>
          <a:p>
            <a:pPr marL="990600" lvl="1" indent="-533400"/>
            <a:r>
              <a:rPr lang="en-US" altLang="en-US"/>
              <a:t>Noise points are discarded</a:t>
            </a:r>
          </a:p>
          <a:p>
            <a:pPr marL="533400" indent="-533400"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734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Border &amp; Core</a:t>
            </a:r>
          </a:p>
        </p:txBody>
      </p:sp>
      <p:sp>
        <p:nvSpPr>
          <p:cNvPr id="82947" name="Oval 3"/>
          <p:cNvSpPr>
            <a:spLocks noChangeArrowheads="1"/>
          </p:cNvSpPr>
          <p:nvPr/>
        </p:nvSpPr>
        <p:spPr bwMode="auto">
          <a:xfrm>
            <a:off x="4519613" y="3159126"/>
            <a:ext cx="196850" cy="187325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48" name="Oval 4"/>
          <p:cNvSpPr>
            <a:spLocks noChangeArrowheads="1"/>
          </p:cNvSpPr>
          <p:nvPr/>
        </p:nvSpPr>
        <p:spPr bwMode="auto">
          <a:xfrm>
            <a:off x="4452939" y="3470276"/>
            <a:ext cx="198437" cy="187325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49" name="Oval 5"/>
          <p:cNvSpPr>
            <a:spLocks noChangeArrowheads="1"/>
          </p:cNvSpPr>
          <p:nvPr/>
        </p:nvSpPr>
        <p:spPr bwMode="auto">
          <a:xfrm>
            <a:off x="4783138" y="3532189"/>
            <a:ext cx="196850" cy="187325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50" name="Oval 6"/>
          <p:cNvSpPr>
            <a:spLocks noChangeArrowheads="1"/>
          </p:cNvSpPr>
          <p:nvPr/>
        </p:nvSpPr>
        <p:spPr bwMode="auto">
          <a:xfrm>
            <a:off x="4914900" y="3159126"/>
            <a:ext cx="196850" cy="187325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51" name="Oval 7"/>
          <p:cNvSpPr>
            <a:spLocks noChangeArrowheads="1"/>
          </p:cNvSpPr>
          <p:nvPr/>
        </p:nvSpPr>
        <p:spPr bwMode="auto">
          <a:xfrm>
            <a:off x="5046663" y="3719514"/>
            <a:ext cx="196850" cy="187325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52" name="Oval 8"/>
          <p:cNvSpPr>
            <a:spLocks noChangeArrowheads="1"/>
          </p:cNvSpPr>
          <p:nvPr/>
        </p:nvSpPr>
        <p:spPr bwMode="auto">
          <a:xfrm>
            <a:off x="4519613" y="3783014"/>
            <a:ext cx="196850" cy="185737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53" name="Oval 9"/>
          <p:cNvSpPr>
            <a:spLocks noChangeArrowheads="1"/>
          </p:cNvSpPr>
          <p:nvPr/>
        </p:nvSpPr>
        <p:spPr bwMode="auto">
          <a:xfrm>
            <a:off x="4783138" y="3968751"/>
            <a:ext cx="196850" cy="187325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54" name="Oval 10"/>
          <p:cNvSpPr>
            <a:spLocks noChangeArrowheads="1"/>
          </p:cNvSpPr>
          <p:nvPr/>
        </p:nvSpPr>
        <p:spPr bwMode="auto">
          <a:xfrm>
            <a:off x="4651375" y="4281489"/>
            <a:ext cx="196850" cy="187325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55" name="Oval 11"/>
          <p:cNvSpPr>
            <a:spLocks noChangeArrowheads="1"/>
          </p:cNvSpPr>
          <p:nvPr/>
        </p:nvSpPr>
        <p:spPr bwMode="auto">
          <a:xfrm>
            <a:off x="4979989" y="4468814"/>
            <a:ext cx="198437" cy="185737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56" name="Oval 12"/>
          <p:cNvSpPr>
            <a:spLocks noChangeArrowheads="1"/>
          </p:cNvSpPr>
          <p:nvPr/>
        </p:nvSpPr>
        <p:spPr bwMode="auto">
          <a:xfrm>
            <a:off x="5111750" y="4718050"/>
            <a:ext cx="198438" cy="185738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57" name="Oval 13"/>
          <p:cNvSpPr>
            <a:spLocks noChangeArrowheads="1"/>
          </p:cNvSpPr>
          <p:nvPr/>
        </p:nvSpPr>
        <p:spPr bwMode="auto">
          <a:xfrm>
            <a:off x="5046663" y="4156076"/>
            <a:ext cx="196850" cy="187325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58" name="Oval 14"/>
          <p:cNvSpPr>
            <a:spLocks noChangeArrowheads="1"/>
          </p:cNvSpPr>
          <p:nvPr/>
        </p:nvSpPr>
        <p:spPr bwMode="auto">
          <a:xfrm>
            <a:off x="5902325" y="2411414"/>
            <a:ext cx="198438" cy="185737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59" name="Oval 15"/>
          <p:cNvSpPr>
            <a:spLocks noChangeArrowheads="1"/>
          </p:cNvSpPr>
          <p:nvPr/>
        </p:nvSpPr>
        <p:spPr bwMode="auto">
          <a:xfrm>
            <a:off x="6034089" y="3159126"/>
            <a:ext cx="198437" cy="187325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60" name="Oval 16"/>
          <p:cNvSpPr>
            <a:spLocks noChangeArrowheads="1"/>
          </p:cNvSpPr>
          <p:nvPr/>
        </p:nvSpPr>
        <p:spPr bwMode="auto">
          <a:xfrm>
            <a:off x="5837238" y="3408364"/>
            <a:ext cx="196850" cy="187325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61" name="Oval 17"/>
          <p:cNvSpPr>
            <a:spLocks noChangeArrowheads="1"/>
          </p:cNvSpPr>
          <p:nvPr/>
        </p:nvSpPr>
        <p:spPr bwMode="auto">
          <a:xfrm>
            <a:off x="6297614" y="3532189"/>
            <a:ext cx="198437" cy="187325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62" name="Oval 18"/>
          <p:cNvSpPr>
            <a:spLocks noChangeArrowheads="1"/>
          </p:cNvSpPr>
          <p:nvPr/>
        </p:nvSpPr>
        <p:spPr bwMode="auto">
          <a:xfrm>
            <a:off x="6429375" y="3221039"/>
            <a:ext cx="198438" cy="187325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63" name="Oval 19"/>
          <p:cNvSpPr>
            <a:spLocks noChangeArrowheads="1"/>
          </p:cNvSpPr>
          <p:nvPr/>
        </p:nvSpPr>
        <p:spPr bwMode="auto">
          <a:xfrm>
            <a:off x="6034089" y="3657601"/>
            <a:ext cx="198437" cy="187325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64" name="Rectangle 20"/>
          <p:cNvSpPr>
            <a:spLocks noChangeArrowheads="1"/>
          </p:cNvSpPr>
          <p:nvPr/>
        </p:nvSpPr>
        <p:spPr bwMode="auto">
          <a:xfrm>
            <a:off x="3860800" y="2286000"/>
            <a:ext cx="3359150" cy="274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65" name="Oval 21"/>
          <p:cNvSpPr>
            <a:spLocks noChangeArrowheads="1"/>
          </p:cNvSpPr>
          <p:nvPr/>
        </p:nvSpPr>
        <p:spPr bwMode="auto">
          <a:xfrm>
            <a:off x="4124326" y="2909889"/>
            <a:ext cx="790575" cy="809625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66" name="Oval 22"/>
          <p:cNvSpPr>
            <a:spLocks noChangeArrowheads="1"/>
          </p:cNvSpPr>
          <p:nvPr/>
        </p:nvSpPr>
        <p:spPr bwMode="auto">
          <a:xfrm>
            <a:off x="4519614" y="3657601"/>
            <a:ext cx="790575" cy="811213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67" name="Oval 23"/>
          <p:cNvSpPr>
            <a:spLocks noChangeArrowheads="1"/>
          </p:cNvSpPr>
          <p:nvPr/>
        </p:nvSpPr>
        <p:spPr bwMode="auto">
          <a:xfrm>
            <a:off x="5638801" y="2286001"/>
            <a:ext cx="790575" cy="811213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68" name="AutoShape 24"/>
          <p:cNvSpPr>
            <a:spLocks/>
          </p:cNvSpPr>
          <p:nvPr/>
        </p:nvSpPr>
        <p:spPr bwMode="auto">
          <a:xfrm>
            <a:off x="3451226" y="3975101"/>
            <a:ext cx="790575" cy="466725"/>
          </a:xfrm>
          <a:prstGeom prst="borderCallout1">
            <a:avLst>
              <a:gd name="adj1" fmla="val 18750"/>
              <a:gd name="adj2" fmla="val 108333"/>
              <a:gd name="adj3" fmla="val 18750"/>
              <a:gd name="adj4" fmla="val 16875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Core</a:t>
            </a:r>
          </a:p>
        </p:txBody>
      </p:sp>
      <p:sp>
        <p:nvSpPr>
          <p:cNvPr id="82969" name="AutoShape 25"/>
          <p:cNvSpPr>
            <a:spLocks/>
          </p:cNvSpPr>
          <p:nvPr/>
        </p:nvSpPr>
        <p:spPr bwMode="auto">
          <a:xfrm>
            <a:off x="2871789" y="3194051"/>
            <a:ext cx="1120775" cy="466725"/>
          </a:xfrm>
          <a:prstGeom prst="borderCallout1">
            <a:avLst>
              <a:gd name="adj1" fmla="val 14458"/>
              <a:gd name="adj2" fmla="val 105884"/>
              <a:gd name="adj3" fmla="val 14458"/>
              <a:gd name="adj4" fmla="val 14852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Border</a:t>
            </a:r>
          </a:p>
        </p:txBody>
      </p:sp>
      <p:sp>
        <p:nvSpPr>
          <p:cNvPr id="82970" name="AutoShape 26"/>
          <p:cNvSpPr>
            <a:spLocks/>
          </p:cNvSpPr>
          <p:nvPr/>
        </p:nvSpPr>
        <p:spPr bwMode="auto">
          <a:xfrm>
            <a:off x="7023100" y="2411414"/>
            <a:ext cx="1131888" cy="466725"/>
          </a:xfrm>
          <a:prstGeom prst="borderCallout1">
            <a:avLst>
              <a:gd name="adj1" fmla="val 24491"/>
              <a:gd name="adj2" fmla="val -5810"/>
              <a:gd name="adj3" fmla="val 21431"/>
              <a:gd name="adj4" fmla="val -8281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Outlier</a:t>
            </a:r>
          </a:p>
        </p:txBody>
      </p:sp>
      <p:sp>
        <p:nvSpPr>
          <p:cNvPr id="82971" name="Text Box 27"/>
          <p:cNvSpPr txBox="1">
            <a:spLocks noChangeArrowheads="1"/>
          </p:cNvSpPr>
          <p:nvPr/>
        </p:nvSpPr>
        <p:spPr bwMode="auto">
          <a:xfrm>
            <a:off x="7620000" y="3886201"/>
            <a:ext cx="1646238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3200">
                <a:sym typeface="Symbol" panose="05050102010706020507" pitchFamily="18" charset="2"/>
              </a:rPr>
              <a:t></a:t>
            </a:r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 = 1unit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MinPts = 5</a:t>
            </a:r>
          </a:p>
        </p:txBody>
      </p:sp>
      <p:sp>
        <p:nvSpPr>
          <p:cNvPr id="82972" name="Oval 28"/>
          <p:cNvSpPr>
            <a:spLocks noChangeArrowheads="1"/>
          </p:cNvSpPr>
          <p:nvPr/>
        </p:nvSpPr>
        <p:spPr bwMode="auto">
          <a:xfrm>
            <a:off x="5243514" y="4405314"/>
            <a:ext cx="198437" cy="187325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21723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Line 2"/>
          <p:cNvSpPr>
            <a:spLocks noChangeShapeType="1"/>
          </p:cNvSpPr>
          <p:nvPr/>
        </p:nvSpPr>
        <p:spPr bwMode="auto">
          <a:xfrm>
            <a:off x="2362200" y="5181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796" dir="12393903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5" name="Oval 3"/>
          <p:cNvSpPr>
            <a:spLocks noChangeArrowheads="1"/>
          </p:cNvSpPr>
          <p:nvPr/>
        </p:nvSpPr>
        <p:spPr bwMode="auto">
          <a:xfrm>
            <a:off x="2362200" y="4495800"/>
            <a:ext cx="1447800" cy="1447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6" name="Oval 4"/>
          <p:cNvSpPr>
            <a:spLocks noChangeArrowheads="1"/>
          </p:cNvSpPr>
          <p:nvPr/>
        </p:nvSpPr>
        <p:spPr bwMode="auto">
          <a:xfrm>
            <a:off x="3048000" y="4419600"/>
            <a:ext cx="1447800" cy="1447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Concepts: ε-Neighborhood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idx="1"/>
          </p:nvPr>
        </p:nvSpPr>
        <p:spPr>
          <a:xfrm>
            <a:off x="2473326" y="1981200"/>
            <a:ext cx="7661275" cy="1981200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ε-Neighborhood</a:t>
            </a:r>
            <a:r>
              <a:rPr lang="en-US" altLang="en-US"/>
              <a:t> - Objects within a radius of ε from an object. (epsilon-neighborhood)</a:t>
            </a:r>
          </a:p>
          <a:p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Core objects</a:t>
            </a:r>
            <a:r>
              <a:rPr lang="en-US" altLang="en-US"/>
              <a:t> - ε-Neighborhood of an object contains at least </a:t>
            </a: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MinPts</a:t>
            </a:r>
            <a:r>
              <a:rPr lang="en-US" altLang="en-US"/>
              <a:t> of objects</a:t>
            </a:r>
          </a:p>
          <a:p>
            <a:endParaRPr lang="en-US" altLang="en-US"/>
          </a:p>
          <a:p>
            <a:endParaRPr lang="en-US" altLang="en-US"/>
          </a:p>
        </p:txBody>
      </p:sp>
      <p:sp>
        <p:nvSpPr>
          <p:cNvPr id="64519" name="Oval 7"/>
          <p:cNvSpPr>
            <a:spLocks noChangeArrowheads="1"/>
          </p:cNvSpPr>
          <p:nvPr/>
        </p:nvSpPr>
        <p:spPr bwMode="auto">
          <a:xfrm>
            <a:off x="2971800" y="5105400"/>
            <a:ext cx="228600" cy="228600"/>
          </a:xfrm>
          <a:prstGeom prst="ellipse">
            <a:avLst/>
          </a:prstGeom>
          <a:solidFill>
            <a:srgbClr val="95FFE3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56796" dir="12393903" algn="ctr" rotWithShape="0">
              <a:schemeClr val="bg2"/>
            </a:outerShdw>
          </a:effectLst>
        </p:spPr>
        <p:txBody>
          <a:bodyPr wrap="none" anchorCtr="1"/>
          <a:lstStyle/>
          <a:p>
            <a:pPr algn="ctr"/>
            <a:r>
              <a:rPr lang="en-US" altLang="en-US" sz="24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</a:p>
        </p:txBody>
      </p:sp>
      <p:sp>
        <p:nvSpPr>
          <p:cNvPr id="64520" name="Oval 8"/>
          <p:cNvSpPr>
            <a:spLocks noChangeArrowheads="1"/>
          </p:cNvSpPr>
          <p:nvPr/>
        </p:nvSpPr>
        <p:spPr bwMode="auto">
          <a:xfrm>
            <a:off x="3352800" y="5257800"/>
            <a:ext cx="228600" cy="228600"/>
          </a:xfrm>
          <a:prstGeom prst="ellipse">
            <a:avLst/>
          </a:prstGeom>
          <a:solidFill>
            <a:srgbClr val="95FFE3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56796" dir="12393903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1" name="Oval 9"/>
          <p:cNvSpPr>
            <a:spLocks noChangeArrowheads="1"/>
          </p:cNvSpPr>
          <p:nvPr/>
        </p:nvSpPr>
        <p:spPr bwMode="auto">
          <a:xfrm>
            <a:off x="4267200" y="5410200"/>
            <a:ext cx="228600" cy="228600"/>
          </a:xfrm>
          <a:prstGeom prst="ellipse">
            <a:avLst/>
          </a:prstGeom>
          <a:solidFill>
            <a:srgbClr val="95FFE3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56796" dir="12393903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2" name="Oval 10"/>
          <p:cNvSpPr>
            <a:spLocks noChangeArrowheads="1"/>
          </p:cNvSpPr>
          <p:nvPr/>
        </p:nvSpPr>
        <p:spPr bwMode="auto">
          <a:xfrm>
            <a:off x="3657600" y="5029200"/>
            <a:ext cx="228600" cy="228600"/>
          </a:xfrm>
          <a:prstGeom prst="ellipse">
            <a:avLst/>
          </a:prstGeom>
          <a:solidFill>
            <a:srgbClr val="95FFE3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56796" dir="12393903" algn="ctr" rotWithShape="0">
              <a:schemeClr val="bg2"/>
            </a:outerShdw>
          </a:effectLst>
        </p:spPr>
        <p:txBody>
          <a:bodyPr wrap="none" anchorCtr="1"/>
          <a:lstStyle/>
          <a:p>
            <a:pPr algn="ctr"/>
            <a:r>
              <a:rPr lang="en-US" altLang="en-US" sz="24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</a:p>
        </p:txBody>
      </p:sp>
      <p:sp>
        <p:nvSpPr>
          <p:cNvPr id="64523" name="Line 11"/>
          <p:cNvSpPr>
            <a:spLocks noChangeShapeType="1"/>
          </p:cNvSpPr>
          <p:nvPr/>
        </p:nvSpPr>
        <p:spPr bwMode="auto">
          <a:xfrm>
            <a:off x="3886200" y="5105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796" dir="12393903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4" name="Text Box 12"/>
          <p:cNvSpPr txBox="1">
            <a:spLocks noChangeArrowheads="1"/>
          </p:cNvSpPr>
          <p:nvPr/>
        </p:nvSpPr>
        <p:spPr bwMode="auto">
          <a:xfrm>
            <a:off x="3962401" y="4800600"/>
            <a:ext cx="314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5FFE3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796" dir="12393903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400" b="1">
                <a:solidFill>
                  <a:srgbClr val="23238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</a:p>
        </p:txBody>
      </p:sp>
      <p:sp>
        <p:nvSpPr>
          <p:cNvPr id="64525" name="Text Box 13"/>
          <p:cNvSpPr txBox="1">
            <a:spLocks noChangeArrowheads="1"/>
          </p:cNvSpPr>
          <p:nvPr/>
        </p:nvSpPr>
        <p:spPr bwMode="auto">
          <a:xfrm>
            <a:off x="2505076" y="4800600"/>
            <a:ext cx="314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5FFE3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796" dir="12393903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400" b="1">
                <a:solidFill>
                  <a:srgbClr val="23238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</a:p>
        </p:txBody>
      </p:sp>
      <p:sp>
        <p:nvSpPr>
          <p:cNvPr id="64526" name="Text Box 14"/>
          <p:cNvSpPr txBox="1">
            <a:spLocks noChangeArrowheads="1"/>
          </p:cNvSpPr>
          <p:nvPr/>
        </p:nvSpPr>
        <p:spPr bwMode="auto">
          <a:xfrm>
            <a:off x="5584826" y="4487863"/>
            <a:ext cx="3178175" cy="457200"/>
          </a:xfrm>
          <a:prstGeom prst="rect">
            <a:avLst/>
          </a:prstGeom>
          <a:noFill/>
          <a:ln>
            <a:noFill/>
          </a:ln>
          <a:effectLst>
            <a:outerShdw dist="56796" dir="12393903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95FFE3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Ctr="1">
            <a:spAutoFit/>
          </a:bodyPr>
          <a:lstStyle/>
          <a:p>
            <a:pPr algn="ctr">
              <a:spcBef>
                <a:spcPct val="50000"/>
              </a:spcBef>
            </a:pPr>
            <a:endParaRPr lang="en-US" altLang="en-US" sz="2400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527" name="Text Box 15"/>
          <p:cNvSpPr txBox="1">
            <a:spLocks noChangeArrowheads="1"/>
          </p:cNvSpPr>
          <p:nvPr/>
        </p:nvSpPr>
        <p:spPr bwMode="auto">
          <a:xfrm>
            <a:off x="5508626" y="4487863"/>
            <a:ext cx="3940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5FFE3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796" dir="12393903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Ctr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>
                <a:solidFill>
                  <a:srgbClr val="23238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ε-Neighborhood of </a:t>
            </a:r>
            <a:r>
              <a:rPr lang="en-US" altLang="en-US" sz="2400" i="1">
                <a:solidFill>
                  <a:srgbClr val="23238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</a:p>
        </p:txBody>
      </p:sp>
      <p:sp>
        <p:nvSpPr>
          <p:cNvPr id="64528" name="Text Box 16"/>
          <p:cNvSpPr txBox="1">
            <a:spLocks noChangeArrowheads="1"/>
          </p:cNvSpPr>
          <p:nvPr/>
        </p:nvSpPr>
        <p:spPr bwMode="auto">
          <a:xfrm>
            <a:off x="5486401" y="4876800"/>
            <a:ext cx="3940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5FFE3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796" dir="12393903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Ctr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>
                <a:solidFill>
                  <a:srgbClr val="23238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ε-Neighborhood of </a:t>
            </a:r>
            <a:r>
              <a:rPr lang="en-US" altLang="en-US" sz="2400" i="1">
                <a:solidFill>
                  <a:srgbClr val="23238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</a:p>
        </p:txBody>
      </p:sp>
      <p:sp>
        <p:nvSpPr>
          <p:cNvPr id="64529" name="Text Box 17"/>
          <p:cNvSpPr txBox="1">
            <a:spLocks noChangeArrowheads="1"/>
          </p:cNvSpPr>
          <p:nvPr/>
        </p:nvSpPr>
        <p:spPr bwMode="auto">
          <a:xfrm>
            <a:off x="5486401" y="5334001"/>
            <a:ext cx="394017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5FFE3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796" dir="12393903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Ctr="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i="1">
                <a:solidFill>
                  <a:srgbClr val="23238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 </a:t>
            </a:r>
            <a:r>
              <a:rPr lang="en-US" altLang="en-US" sz="2400">
                <a:solidFill>
                  <a:srgbClr val="23238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 core object (MinPts = 4)</a:t>
            </a:r>
          </a:p>
          <a:p>
            <a:pPr algn="ctr">
              <a:spcBef>
                <a:spcPct val="50000"/>
              </a:spcBef>
            </a:pPr>
            <a:r>
              <a:rPr lang="en-US" altLang="en-US" sz="2400" i="1">
                <a:solidFill>
                  <a:srgbClr val="23238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en-US" sz="2400">
                <a:solidFill>
                  <a:srgbClr val="23238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not a core object</a:t>
            </a:r>
            <a:endParaRPr lang="en-US" altLang="en-US" sz="2400" i="1">
              <a:solidFill>
                <a:srgbClr val="23238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5047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4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4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4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4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9" grpId="0" animBg="1" autoUpdateAnimBg="0"/>
      <p:bldP spid="64522" grpId="0" animBg="1" autoUpdateAnimBg="0"/>
      <p:bldP spid="64524" grpId="0" autoUpdateAnimBg="0"/>
      <p:bldP spid="64525" grpId="0" autoUpdateAnimBg="0"/>
      <p:bldP spid="64527" grpId="0" autoUpdateAnimBg="0"/>
      <p:bldP spid="64528" grpId="0" autoUpdateAnimBg="0"/>
      <p:bldP spid="64529" grpId="0" autoUpdateAnimBg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Concepts: Reachability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2473326" y="1981200"/>
            <a:ext cx="7661275" cy="190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Directly density-reachable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An object q is directly density-reachable from object p if q is within the ε-Neighborhood of p and p is a core object.</a:t>
            </a:r>
          </a:p>
        </p:txBody>
      </p:sp>
      <p:sp>
        <p:nvSpPr>
          <p:cNvPr id="65540" name="Line 4"/>
          <p:cNvSpPr>
            <a:spLocks noChangeShapeType="1"/>
          </p:cNvSpPr>
          <p:nvPr/>
        </p:nvSpPr>
        <p:spPr bwMode="auto">
          <a:xfrm>
            <a:off x="2362200" y="5181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796" dir="12393903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1" name="Oval 5"/>
          <p:cNvSpPr>
            <a:spLocks noChangeArrowheads="1"/>
          </p:cNvSpPr>
          <p:nvPr/>
        </p:nvSpPr>
        <p:spPr bwMode="auto">
          <a:xfrm>
            <a:off x="2362200" y="4495800"/>
            <a:ext cx="1447800" cy="1447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2" name="Oval 6"/>
          <p:cNvSpPr>
            <a:spLocks noChangeArrowheads="1"/>
          </p:cNvSpPr>
          <p:nvPr/>
        </p:nvSpPr>
        <p:spPr bwMode="auto">
          <a:xfrm>
            <a:off x="3048000" y="4419600"/>
            <a:ext cx="1447800" cy="1447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3" name="Oval 7"/>
          <p:cNvSpPr>
            <a:spLocks noChangeArrowheads="1"/>
          </p:cNvSpPr>
          <p:nvPr/>
        </p:nvSpPr>
        <p:spPr bwMode="auto">
          <a:xfrm>
            <a:off x="3657600" y="4495800"/>
            <a:ext cx="228600" cy="228600"/>
          </a:xfrm>
          <a:prstGeom prst="ellipse">
            <a:avLst/>
          </a:prstGeom>
          <a:solidFill>
            <a:srgbClr val="95FFE3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56796" dir="12393903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4" name="Oval 8"/>
          <p:cNvSpPr>
            <a:spLocks noChangeArrowheads="1"/>
          </p:cNvSpPr>
          <p:nvPr/>
        </p:nvSpPr>
        <p:spPr bwMode="auto">
          <a:xfrm>
            <a:off x="2971800" y="5105400"/>
            <a:ext cx="228600" cy="228600"/>
          </a:xfrm>
          <a:prstGeom prst="ellipse">
            <a:avLst/>
          </a:prstGeom>
          <a:solidFill>
            <a:srgbClr val="95FFE3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56796" dir="12393903" algn="ctr" rotWithShape="0">
              <a:schemeClr val="bg2"/>
            </a:outerShdw>
          </a:effectLst>
        </p:spPr>
        <p:txBody>
          <a:bodyPr wrap="none" anchorCtr="1"/>
          <a:lstStyle/>
          <a:p>
            <a:pPr algn="ctr"/>
            <a:r>
              <a:rPr lang="en-US" altLang="en-US" sz="24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</a:p>
        </p:txBody>
      </p:sp>
      <p:sp>
        <p:nvSpPr>
          <p:cNvPr id="65545" name="Oval 9"/>
          <p:cNvSpPr>
            <a:spLocks noChangeArrowheads="1"/>
          </p:cNvSpPr>
          <p:nvPr/>
        </p:nvSpPr>
        <p:spPr bwMode="auto">
          <a:xfrm>
            <a:off x="3352800" y="5257800"/>
            <a:ext cx="228600" cy="228600"/>
          </a:xfrm>
          <a:prstGeom prst="ellipse">
            <a:avLst/>
          </a:prstGeom>
          <a:solidFill>
            <a:srgbClr val="95FFE3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56796" dir="12393903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6" name="Oval 10"/>
          <p:cNvSpPr>
            <a:spLocks noChangeArrowheads="1"/>
          </p:cNvSpPr>
          <p:nvPr/>
        </p:nvSpPr>
        <p:spPr bwMode="auto">
          <a:xfrm>
            <a:off x="4267200" y="5410200"/>
            <a:ext cx="228600" cy="228600"/>
          </a:xfrm>
          <a:prstGeom prst="ellipse">
            <a:avLst/>
          </a:prstGeom>
          <a:solidFill>
            <a:srgbClr val="95FFE3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56796" dir="12393903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7" name="Oval 11"/>
          <p:cNvSpPr>
            <a:spLocks noChangeArrowheads="1"/>
          </p:cNvSpPr>
          <p:nvPr/>
        </p:nvSpPr>
        <p:spPr bwMode="auto">
          <a:xfrm>
            <a:off x="3657600" y="5029200"/>
            <a:ext cx="228600" cy="228600"/>
          </a:xfrm>
          <a:prstGeom prst="ellipse">
            <a:avLst/>
          </a:prstGeom>
          <a:solidFill>
            <a:srgbClr val="95FFE3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56796" dir="12393903" algn="ctr" rotWithShape="0">
              <a:schemeClr val="bg2"/>
            </a:outerShdw>
          </a:effectLst>
        </p:spPr>
        <p:txBody>
          <a:bodyPr wrap="none" anchorCtr="1"/>
          <a:lstStyle/>
          <a:p>
            <a:pPr algn="ctr"/>
            <a:r>
              <a:rPr lang="en-US" altLang="en-US" sz="24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</a:p>
        </p:txBody>
      </p:sp>
      <p:sp>
        <p:nvSpPr>
          <p:cNvPr id="65548" name="Line 12"/>
          <p:cNvSpPr>
            <a:spLocks noChangeShapeType="1"/>
          </p:cNvSpPr>
          <p:nvPr/>
        </p:nvSpPr>
        <p:spPr bwMode="auto">
          <a:xfrm>
            <a:off x="3886200" y="5105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796" dir="12393903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9" name="Text Box 13"/>
          <p:cNvSpPr txBox="1">
            <a:spLocks noChangeArrowheads="1"/>
          </p:cNvSpPr>
          <p:nvPr/>
        </p:nvSpPr>
        <p:spPr bwMode="auto">
          <a:xfrm>
            <a:off x="3962401" y="4800600"/>
            <a:ext cx="314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5FFE3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796" dir="12393903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400" b="1">
                <a:solidFill>
                  <a:srgbClr val="23238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</a:p>
        </p:txBody>
      </p:sp>
      <p:sp>
        <p:nvSpPr>
          <p:cNvPr id="65550" name="Text Box 14"/>
          <p:cNvSpPr txBox="1">
            <a:spLocks noChangeArrowheads="1"/>
          </p:cNvSpPr>
          <p:nvPr/>
        </p:nvSpPr>
        <p:spPr bwMode="auto">
          <a:xfrm>
            <a:off x="2505076" y="4800600"/>
            <a:ext cx="314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5FFE3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796" dir="12393903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400" b="1">
                <a:solidFill>
                  <a:srgbClr val="23238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</a:p>
        </p:txBody>
      </p:sp>
      <p:sp>
        <p:nvSpPr>
          <p:cNvPr id="65551" name="Rectangle 15"/>
          <p:cNvSpPr>
            <a:spLocks noChangeArrowheads="1"/>
          </p:cNvSpPr>
          <p:nvPr/>
        </p:nvSpPr>
        <p:spPr bwMode="auto">
          <a:xfrm>
            <a:off x="4953000" y="3810000"/>
            <a:ext cx="51816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47675" indent="-447675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89000" indent="-439738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93813" indent="-403225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81163" indent="-385763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70100" indent="-3873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27300" indent="-38735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84500" indent="-38735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41700" indent="-38735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98900" indent="-38735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dirty="0"/>
              <a:t>q is directly density-reachable from p</a:t>
            </a:r>
          </a:p>
          <a:p>
            <a:r>
              <a:rPr lang="en-US" altLang="en-US" sz="2800" dirty="0"/>
              <a:t>p is not directly density- reachable from q?</a:t>
            </a:r>
          </a:p>
        </p:txBody>
      </p:sp>
    </p:spTree>
    <p:extLst>
      <p:ext uri="{BB962C8B-B14F-4D97-AF65-F5344CB8AC3E}">
        <p14:creationId xmlns:p14="http://schemas.microsoft.com/office/powerpoint/2010/main" val="304177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7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Hierarchical Clustering algorithms</a:t>
            </a:r>
          </a:p>
        </p:txBody>
      </p:sp>
      <p:sp>
        <p:nvSpPr>
          <p:cNvPr id="927746" name="Rectangle 2"/>
          <p:cNvSpPr>
            <a:spLocks noGrp="1" noChangeArrowheads="1"/>
          </p:cNvSpPr>
          <p:nvPr>
            <p:ph idx="1"/>
          </p:nvPr>
        </p:nvSpPr>
        <p:spPr>
          <a:xfrm>
            <a:off x="1905000" y="1981200"/>
            <a:ext cx="8305800" cy="4572000"/>
          </a:xfrm>
          <a:noFill/>
          <a:ln/>
        </p:spPr>
        <p:txBody>
          <a:bodyPr vert="horz" lIns="92075" tIns="46038" rIns="92075" bIns="46038" rtlCol="0">
            <a:normAutofit/>
          </a:bodyPr>
          <a:lstStyle/>
          <a:p>
            <a:pPr>
              <a:spcBef>
                <a:spcPct val="0"/>
              </a:spcBef>
            </a:pPr>
            <a:r>
              <a:rPr lang="en-US" altLang="zh-CN" sz="2400" b="1">
                <a:ea typeface="宋体" panose="02010600030101010101" pitchFamily="2" charset="-122"/>
              </a:rPr>
              <a:t>Agglomerative (bottom-up): </a:t>
            </a:r>
          </a:p>
          <a:p>
            <a:pPr lvl="1">
              <a:spcBef>
                <a:spcPct val="0"/>
              </a:spcBef>
            </a:pPr>
            <a:r>
              <a:rPr lang="en-US" altLang="zh-CN" sz="2000">
                <a:ea typeface="宋体" panose="02010600030101010101" pitchFamily="2" charset="-122"/>
              </a:rPr>
              <a:t>Start with each document being a single cluster.</a:t>
            </a:r>
          </a:p>
          <a:p>
            <a:pPr lvl="1">
              <a:spcBef>
                <a:spcPct val="0"/>
              </a:spcBef>
            </a:pPr>
            <a:r>
              <a:rPr lang="en-US" altLang="zh-CN" sz="2000">
                <a:ea typeface="宋体" panose="02010600030101010101" pitchFamily="2" charset="-122"/>
              </a:rPr>
              <a:t>Eventually all documents belong to the same cluster.</a:t>
            </a:r>
          </a:p>
          <a:p>
            <a:pPr>
              <a:spcBef>
                <a:spcPct val="50000"/>
              </a:spcBef>
            </a:pPr>
            <a:r>
              <a:rPr lang="en-US" altLang="zh-CN" sz="2400" b="1">
                <a:ea typeface="宋体" panose="02010600030101010101" pitchFamily="2" charset="-122"/>
              </a:rPr>
              <a:t>Divisive (top-down): </a:t>
            </a:r>
          </a:p>
          <a:p>
            <a:pPr lvl="1"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ea typeface="宋体" panose="02010600030101010101" pitchFamily="2" charset="-122"/>
              </a:rPr>
              <a:t>Start with all documents belong to the same cluster. </a:t>
            </a:r>
          </a:p>
          <a:p>
            <a:pPr lvl="1"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ea typeface="宋体" panose="02010600030101010101" pitchFamily="2" charset="-122"/>
              </a:rPr>
              <a:t>Eventually each node forms a cluster on its own.</a:t>
            </a:r>
          </a:p>
          <a:p>
            <a:pPr lvl="1"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ea typeface="宋体" panose="02010600030101010101" pitchFamily="2" charset="-122"/>
              </a:rPr>
              <a:t>Could be a recursive application of k-means like algorithms</a:t>
            </a:r>
          </a:p>
          <a:p>
            <a:pPr>
              <a:spcBef>
                <a:spcPct val="50000"/>
              </a:spcBef>
            </a:pPr>
            <a:r>
              <a:rPr lang="en-US" altLang="zh-CN" sz="2400">
                <a:ea typeface="宋体" panose="02010600030101010101" pitchFamily="2" charset="-122"/>
              </a:rPr>
              <a:t>Does not require the number of clusters </a:t>
            </a:r>
            <a:r>
              <a:rPr lang="en-US" altLang="zh-CN" sz="2400" b="1" i="1">
                <a:solidFill>
                  <a:srgbClr val="4A87B9"/>
                </a:solidFill>
                <a:ea typeface="宋体" panose="02010600030101010101" pitchFamily="2" charset="-122"/>
              </a:rPr>
              <a:t>k</a:t>
            </a:r>
            <a:r>
              <a:rPr lang="en-US" altLang="zh-CN" sz="2400">
                <a:ea typeface="宋体" panose="02010600030101010101" pitchFamily="2" charset="-122"/>
              </a:rPr>
              <a:t> in advance</a:t>
            </a:r>
          </a:p>
          <a:p>
            <a:pPr>
              <a:spcBef>
                <a:spcPct val="50000"/>
              </a:spcBef>
            </a:pPr>
            <a:r>
              <a:rPr lang="en-US" altLang="zh-CN" sz="2400">
                <a:ea typeface="宋体" panose="02010600030101010101" pitchFamily="2" charset="-122"/>
              </a:rPr>
              <a:t> Needs a termination/readout condition </a:t>
            </a:r>
          </a:p>
          <a:p>
            <a:pPr lvl="1">
              <a:spcBef>
                <a:spcPct val="50000"/>
              </a:spcBef>
              <a:buFont typeface="Wingdings" panose="05000000000000000000" pitchFamily="2" charset="2"/>
              <a:buNone/>
            </a:pPr>
            <a:endParaRPr lang="en-US" altLang="zh-CN" sz="200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300794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Concepts: Reachability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2473326" y="1981200"/>
            <a:ext cx="7661275" cy="20574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Density-reachable: 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An object </a:t>
            </a:r>
            <a:r>
              <a:rPr lang="en-US" altLang="en-US" i="1"/>
              <a:t>p</a:t>
            </a:r>
            <a:r>
              <a:rPr lang="en-US" altLang="en-US"/>
              <a:t> is density-reachable from </a:t>
            </a:r>
            <a:r>
              <a:rPr lang="en-US" altLang="en-US" i="1"/>
              <a:t>q</a:t>
            </a:r>
            <a:r>
              <a:rPr lang="en-US" altLang="en-US"/>
              <a:t> w.r.t ε and </a:t>
            </a:r>
            <a:r>
              <a:rPr lang="en-US" altLang="en-US" i="1"/>
              <a:t>MinPts</a:t>
            </a:r>
            <a:r>
              <a:rPr lang="en-US" altLang="en-US"/>
              <a:t> if there is a chain of objects </a:t>
            </a:r>
            <a:r>
              <a:rPr lang="en-US" altLang="en-US" i="1"/>
              <a:t>p</a:t>
            </a:r>
            <a:r>
              <a:rPr lang="en-US" altLang="en-US" i="1" baseline="-25000"/>
              <a:t>1</a:t>
            </a:r>
            <a:r>
              <a:rPr lang="en-US" altLang="en-US"/>
              <a:t>,…,</a:t>
            </a:r>
            <a:r>
              <a:rPr lang="en-US" altLang="en-US" i="1"/>
              <a:t>p</a:t>
            </a:r>
            <a:r>
              <a:rPr lang="en-US" altLang="en-US" i="1" baseline="-25000"/>
              <a:t>n</a:t>
            </a:r>
            <a:r>
              <a:rPr lang="en-US" altLang="en-US"/>
              <a:t>, with </a:t>
            </a:r>
            <a:r>
              <a:rPr lang="en-US" altLang="en-US" i="1"/>
              <a:t>p</a:t>
            </a:r>
            <a:r>
              <a:rPr lang="en-US" altLang="en-US" i="1" baseline="-25000"/>
              <a:t>1</a:t>
            </a:r>
            <a:r>
              <a:rPr lang="en-US" altLang="en-US"/>
              <a:t>=</a:t>
            </a:r>
            <a:r>
              <a:rPr lang="en-US" altLang="en-US" i="1"/>
              <a:t>q</a:t>
            </a:r>
            <a:r>
              <a:rPr lang="en-US" altLang="en-US"/>
              <a:t>, </a:t>
            </a:r>
            <a:r>
              <a:rPr lang="en-US" altLang="en-US" i="1"/>
              <a:t>p</a:t>
            </a:r>
            <a:r>
              <a:rPr lang="en-US" altLang="en-US" i="1" baseline="-25000"/>
              <a:t>n</a:t>
            </a:r>
            <a:r>
              <a:rPr lang="en-US" altLang="en-US"/>
              <a:t>=</a:t>
            </a:r>
            <a:r>
              <a:rPr lang="en-US" altLang="en-US" i="1"/>
              <a:t>p</a:t>
            </a:r>
            <a:r>
              <a:rPr lang="en-US" altLang="en-US"/>
              <a:t> such that </a:t>
            </a:r>
            <a:r>
              <a:rPr lang="en-US" altLang="en-US" i="1"/>
              <a:t>p</a:t>
            </a:r>
            <a:r>
              <a:rPr lang="en-US" altLang="en-US" i="1" baseline="-25000"/>
              <a:t>i+1</a:t>
            </a:r>
            <a:r>
              <a:rPr lang="en-US" altLang="en-US"/>
              <a:t>is directly density-reachable from </a:t>
            </a:r>
            <a:r>
              <a:rPr lang="en-US" altLang="en-US" i="1"/>
              <a:t>p</a:t>
            </a:r>
            <a:r>
              <a:rPr lang="en-US" altLang="en-US" i="1" baseline="-25000"/>
              <a:t>i</a:t>
            </a:r>
            <a:r>
              <a:rPr lang="en-US" altLang="en-US"/>
              <a:t> w.r.t ε and </a:t>
            </a:r>
            <a:r>
              <a:rPr lang="en-US" altLang="en-US" i="1"/>
              <a:t>MinPts</a:t>
            </a:r>
            <a:r>
              <a:rPr lang="en-US" altLang="en-US"/>
              <a:t> for all 1 &lt;= </a:t>
            </a:r>
            <a:r>
              <a:rPr lang="en-US" altLang="en-US" i="1"/>
              <a:t>i</a:t>
            </a:r>
            <a:r>
              <a:rPr lang="en-US" altLang="en-US"/>
              <a:t> &lt;= </a:t>
            </a:r>
            <a:r>
              <a:rPr lang="en-US" altLang="en-US" i="1"/>
              <a:t>n</a:t>
            </a:r>
          </a:p>
        </p:txBody>
      </p:sp>
      <p:sp>
        <p:nvSpPr>
          <p:cNvPr id="66564" name="Oval 4"/>
          <p:cNvSpPr>
            <a:spLocks noChangeArrowheads="1"/>
          </p:cNvSpPr>
          <p:nvPr/>
        </p:nvSpPr>
        <p:spPr bwMode="auto">
          <a:xfrm>
            <a:off x="2590800" y="5029200"/>
            <a:ext cx="1447800" cy="1447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65" name="Oval 5"/>
          <p:cNvSpPr>
            <a:spLocks noChangeArrowheads="1"/>
          </p:cNvSpPr>
          <p:nvPr/>
        </p:nvSpPr>
        <p:spPr bwMode="auto">
          <a:xfrm>
            <a:off x="3276600" y="4953000"/>
            <a:ext cx="1447800" cy="1447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66" name="Oval 6"/>
          <p:cNvSpPr>
            <a:spLocks noChangeArrowheads="1"/>
          </p:cNvSpPr>
          <p:nvPr/>
        </p:nvSpPr>
        <p:spPr bwMode="auto">
          <a:xfrm>
            <a:off x="3886200" y="5029200"/>
            <a:ext cx="228600" cy="228600"/>
          </a:xfrm>
          <a:prstGeom prst="ellipse">
            <a:avLst/>
          </a:prstGeom>
          <a:solidFill>
            <a:srgbClr val="95FFE3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56796" dir="12393903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67" name="Oval 7"/>
          <p:cNvSpPr>
            <a:spLocks noChangeArrowheads="1"/>
          </p:cNvSpPr>
          <p:nvPr/>
        </p:nvSpPr>
        <p:spPr bwMode="auto">
          <a:xfrm>
            <a:off x="3581400" y="5791200"/>
            <a:ext cx="228600" cy="228600"/>
          </a:xfrm>
          <a:prstGeom prst="ellipse">
            <a:avLst/>
          </a:prstGeom>
          <a:solidFill>
            <a:srgbClr val="95FFE3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56796" dir="12393903" algn="ctr" rotWithShape="0">
              <a:schemeClr val="bg2"/>
            </a:outerShdw>
          </a:effectLst>
        </p:spPr>
        <p:txBody>
          <a:bodyPr wrap="none" anchorCtr="1"/>
          <a:lstStyle/>
          <a:p>
            <a:pPr algn="ctr"/>
            <a:endParaRPr lang="en-US" altLang="en-US" sz="2400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568" name="Oval 8"/>
          <p:cNvSpPr>
            <a:spLocks noChangeArrowheads="1"/>
          </p:cNvSpPr>
          <p:nvPr/>
        </p:nvSpPr>
        <p:spPr bwMode="auto">
          <a:xfrm>
            <a:off x="4495800" y="5943600"/>
            <a:ext cx="228600" cy="228600"/>
          </a:xfrm>
          <a:prstGeom prst="ellipse">
            <a:avLst/>
          </a:prstGeom>
          <a:solidFill>
            <a:srgbClr val="95FFE3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56796" dir="12393903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69" name="Oval 9"/>
          <p:cNvSpPr>
            <a:spLocks noChangeArrowheads="1"/>
          </p:cNvSpPr>
          <p:nvPr/>
        </p:nvSpPr>
        <p:spPr bwMode="auto">
          <a:xfrm>
            <a:off x="3886200" y="5562600"/>
            <a:ext cx="228600" cy="228600"/>
          </a:xfrm>
          <a:prstGeom prst="ellipse">
            <a:avLst/>
          </a:prstGeom>
          <a:solidFill>
            <a:srgbClr val="95FFE3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56796" dir="12393903" algn="ctr" rotWithShape="0">
              <a:schemeClr val="bg2"/>
            </a:outerShdw>
          </a:effectLst>
        </p:spPr>
        <p:txBody>
          <a:bodyPr wrap="none" anchorCtr="1"/>
          <a:lstStyle/>
          <a:p>
            <a:pPr algn="ctr"/>
            <a:r>
              <a:rPr lang="en-US" altLang="en-US" sz="24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</a:p>
        </p:txBody>
      </p:sp>
      <p:sp>
        <p:nvSpPr>
          <p:cNvPr id="66570" name="Rectangle 10"/>
          <p:cNvSpPr>
            <a:spLocks noChangeArrowheads="1"/>
          </p:cNvSpPr>
          <p:nvPr/>
        </p:nvSpPr>
        <p:spPr bwMode="auto">
          <a:xfrm>
            <a:off x="4800599" y="3733800"/>
            <a:ext cx="5410201" cy="3757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47675" indent="-447675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89000" indent="-439738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93813" indent="-403225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81163" indent="-385763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70100" indent="-3873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27300" indent="-38735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84500" indent="-38735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41700" indent="-38735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98900" indent="-38735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i="1" dirty="0"/>
              <a:t>q</a:t>
            </a:r>
            <a:r>
              <a:rPr lang="en-US" altLang="en-US" sz="2800" dirty="0"/>
              <a:t> is density-reachable from </a:t>
            </a:r>
            <a:r>
              <a:rPr lang="en-US" altLang="en-US" sz="2800" i="1" dirty="0"/>
              <a:t>p</a:t>
            </a:r>
          </a:p>
          <a:p>
            <a:r>
              <a:rPr lang="en-US" altLang="en-US" sz="2800" i="1" dirty="0"/>
              <a:t>p</a:t>
            </a:r>
            <a:r>
              <a:rPr lang="en-US" altLang="en-US" sz="2800" dirty="0"/>
              <a:t> is not density- reachable from </a:t>
            </a:r>
            <a:r>
              <a:rPr lang="en-US" altLang="en-US" sz="2800" i="1" dirty="0"/>
              <a:t>q</a:t>
            </a:r>
            <a:r>
              <a:rPr lang="en-US" altLang="en-US" sz="2800" dirty="0"/>
              <a:t>?</a:t>
            </a:r>
          </a:p>
          <a:p>
            <a:r>
              <a:rPr lang="en-US" altLang="en-US" sz="2800" dirty="0"/>
              <a:t>Transitive closure of direct density-Reachability, asymmetric</a:t>
            </a:r>
          </a:p>
        </p:txBody>
      </p:sp>
      <p:sp>
        <p:nvSpPr>
          <p:cNvPr id="66571" name="Oval 11"/>
          <p:cNvSpPr>
            <a:spLocks noChangeArrowheads="1"/>
          </p:cNvSpPr>
          <p:nvPr/>
        </p:nvSpPr>
        <p:spPr bwMode="auto">
          <a:xfrm>
            <a:off x="3124200" y="4953000"/>
            <a:ext cx="228600" cy="228600"/>
          </a:xfrm>
          <a:prstGeom prst="ellipse">
            <a:avLst/>
          </a:prstGeom>
          <a:solidFill>
            <a:srgbClr val="95FFE3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56796" dir="12393903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2" name="Oval 12"/>
          <p:cNvSpPr>
            <a:spLocks noChangeArrowheads="1"/>
          </p:cNvSpPr>
          <p:nvPr/>
        </p:nvSpPr>
        <p:spPr bwMode="auto">
          <a:xfrm>
            <a:off x="2057400" y="4495800"/>
            <a:ext cx="1447800" cy="1447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3" name="Oval 13"/>
          <p:cNvSpPr>
            <a:spLocks noChangeArrowheads="1"/>
          </p:cNvSpPr>
          <p:nvPr/>
        </p:nvSpPr>
        <p:spPr bwMode="auto">
          <a:xfrm>
            <a:off x="2819400" y="6248400"/>
            <a:ext cx="228600" cy="228600"/>
          </a:xfrm>
          <a:prstGeom prst="ellipse">
            <a:avLst/>
          </a:prstGeom>
          <a:solidFill>
            <a:srgbClr val="95FFE3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56796" dir="12393903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4" name="Oval 14"/>
          <p:cNvSpPr>
            <a:spLocks noChangeArrowheads="1"/>
          </p:cNvSpPr>
          <p:nvPr/>
        </p:nvSpPr>
        <p:spPr bwMode="auto">
          <a:xfrm>
            <a:off x="2667000" y="5105400"/>
            <a:ext cx="228600" cy="228600"/>
          </a:xfrm>
          <a:prstGeom prst="ellipse">
            <a:avLst/>
          </a:prstGeom>
          <a:solidFill>
            <a:srgbClr val="95FFE3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56796" dir="12393903" algn="ctr" rotWithShape="0">
              <a:schemeClr val="bg2"/>
            </a:outerShdw>
          </a:effectLst>
        </p:spPr>
        <p:txBody>
          <a:bodyPr wrap="none" anchorCtr="1"/>
          <a:lstStyle/>
          <a:p>
            <a:pPr algn="ctr"/>
            <a:r>
              <a:rPr lang="en-US" altLang="en-US" sz="24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</a:p>
        </p:txBody>
      </p:sp>
      <p:sp>
        <p:nvSpPr>
          <p:cNvPr id="66575" name="Oval 15"/>
          <p:cNvSpPr>
            <a:spLocks noChangeArrowheads="1"/>
          </p:cNvSpPr>
          <p:nvPr/>
        </p:nvSpPr>
        <p:spPr bwMode="auto">
          <a:xfrm>
            <a:off x="3200400" y="5638800"/>
            <a:ext cx="228600" cy="228600"/>
          </a:xfrm>
          <a:prstGeom prst="ellipse">
            <a:avLst/>
          </a:prstGeom>
          <a:solidFill>
            <a:srgbClr val="95FFE3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56796" dir="12393903" algn="ctr" rotWithShape="0">
              <a:schemeClr val="bg2"/>
            </a:outerShdw>
          </a:effectLst>
        </p:spPr>
        <p:txBody>
          <a:bodyPr wrap="none" anchorCtr="1"/>
          <a:lstStyle/>
          <a:p>
            <a:pPr algn="ctr"/>
            <a:endParaRPr lang="en-US" altLang="en-US" sz="2400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81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Concepts: Connectivity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Density-connectivity</a:t>
            </a:r>
          </a:p>
          <a:p>
            <a:pPr lvl="1"/>
            <a:r>
              <a:rPr lang="en-US" altLang="en-US"/>
              <a:t>Object </a:t>
            </a:r>
            <a:r>
              <a:rPr lang="en-US" altLang="en-US" i="1"/>
              <a:t>p</a:t>
            </a:r>
            <a:r>
              <a:rPr lang="en-US" altLang="en-US"/>
              <a:t> is density-connected to object </a:t>
            </a:r>
            <a:r>
              <a:rPr lang="en-US" altLang="en-US" i="1"/>
              <a:t>q</a:t>
            </a:r>
            <a:r>
              <a:rPr lang="en-US" altLang="en-US"/>
              <a:t> w.r.t ε and </a:t>
            </a:r>
            <a:r>
              <a:rPr lang="en-US" altLang="en-US" i="1"/>
              <a:t>MinPts</a:t>
            </a:r>
            <a:r>
              <a:rPr lang="en-US" altLang="en-US"/>
              <a:t> if there is an object </a:t>
            </a:r>
            <a:r>
              <a:rPr lang="en-US" altLang="en-US" i="1"/>
              <a:t>o</a:t>
            </a:r>
            <a:r>
              <a:rPr lang="en-US" altLang="en-US"/>
              <a:t> such that both </a:t>
            </a:r>
            <a:r>
              <a:rPr lang="en-US" altLang="en-US" i="1"/>
              <a:t>p</a:t>
            </a:r>
            <a:r>
              <a:rPr lang="en-US" altLang="en-US"/>
              <a:t> and </a:t>
            </a:r>
            <a:r>
              <a:rPr lang="en-US" altLang="en-US" i="1"/>
              <a:t>q</a:t>
            </a:r>
            <a:r>
              <a:rPr lang="en-US" altLang="en-US"/>
              <a:t> are density-reachable from </a:t>
            </a:r>
            <a:r>
              <a:rPr lang="en-US" altLang="en-US" i="1"/>
              <a:t>o</a:t>
            </a:r>
            <a:r>
              <a:rPr lang="en-US" altLang="en-US"/>
              <a:t> w.r.t ε and </a:t>
            </a:r>
            <a:r>
              <a:rPr lang="en-US" altLang="en-US" i="1"/>
              <a:t>MinPts</a:t>
            </a:r>
          </a:p>
        </p:txBody>
      </p:sp>
      <p:sp>
        <p:nvSpPr>
          <p:cNvPr id="67588" name="Oval 4"/>
          <p:cNvSpPr>
            <a:spLocks noChangeArrowheads="1"/>
          </p:cNvSpPr>
          <p:nvPr/>
        </p:nvSpPr>
        <p:spPr bwMode="auto">
          <a:xfrm>
            <a:off x="2590800" y="4953000"/>
            <a:ext cx="1447800" cy="1447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89" name="Oval 5"/>
          <p:cNvSpPr>
            <a:spLocks noChangeArrowheads="1"/>
          </p:cNvSpPr>
          <p:nvPr/>
        </p:nvSpPr>
        <p:spPr bwMode="auto">
          <a:xfrm>
            <a:off x="3276600" y="4876800"/>
            <a:ext cx="1447800" cy="1447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0" name="Oval 6"/>
          <p:cNvSpPr>
            <a:spLocks noChangeArrowheads="1"/>
          </p:cNvSpPr>
          <p:nvPr/>
        </p:nvSpPr>
        <p:spPr bwMode="auto">
          <a:xfrm>
            <a:off x="3886200" y="4953000"/>
            <a:ext cx="228600" cy="228600"/>
          </a:xfrm>
          <a:prstGeom prst="ellipse">
            <a:avLst/>
          </a:prstGeom>
          <a:solidFill>
            <a:srgbClr val="95FFE3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56796" dir="12393903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1" name="Oval 7"/>
          <p:cNvSpPr>
            <a:spLocks noChangeArrowheads="1"/>
          </p:cNvSpPr>
          <p:nvPr/>
        </p:nvSpPr>
        <p:spPr bwMode="auto">
          <a:xfrm>
            <a:off x="3581400" y="5715000"/>
            <a:ext cx="228600" cy="228600"/>
          </a:xfrm>
          <a:prstGeom prst="ellipse">
            <a:avLst/>
          </a:prstGeom>
          <a:solidFill>
            <a:srgbClr val="95FFE3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56796" dir="12393903" algn="ctr" rotWithShape="0">
              <a:schemeClr val="bg2"/>
            </a:outerShdw>
          </a:effectLst>
        </p:spPr>
        <p:txBody>
          <a:bodyPr wrap="none" anchorCtr="1"/>
          <a:lstStyle/>
          <a:p>
            <a:pPr algn="ctr"/>
            <a:endParaRPr lang="en-US" altLang="en-US" sz="2400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592" name="Oval 8"/>
          <p:cNvSpPr>
            <a:spLocks noChangeArrowheads="1"/>
          </p:cNvSpPr>
          <p:nvPr/>
        </p:nvSpPr>
        <p:spPr bwMode="auto">
          <a:xfrm>
            <a:off x="4495800" y="5867400"/>
            <a:ext cx="228600" cy="228600"/>
          </a:xfrm>
          <a:prstGeom prst="ellipse">
            <a:avLst/>
          </a:prstGeom>
          <a:solidFill>
            <a:srgbClr val="95FFE3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56796" dir="12393903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3" name="Oval 9"/>
          <p:cNvSpPr>
            <a:spLocks noChangeArrowheads="1"/>
          </p:cNvSpPr>
          <p:nvPr/>
        </p:nvSpPr>
        <p:spPr bwMode="auto">
          <a:xfrm>
            <a:off x="3886200" y="5486400"/>
            <a:ext cx="228600" cy="228600"/>
          </a:xfrm>
          <a:prstGeom prst="ellipse">
            <a:avLst/>
          </a:prstGeom>
          <a:solidFill>
            <a:srgbClr val="95FFE3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56796" dir="12393903" algn="ctr" rotWithShape="0">
              <a:schemeClr val="bg2"/>
            </a:outerShdw>
          </a:effectLst>
        </p:spPr>
        <p:txBody>
          <a:bodyPr wrap="none" anchorCtr="1"/>
          <a:lstStyle/>
          <a:p>
            <a:pPr algn="ctr"/>
            <a:r>
              <a:rPr lang="en-US" altLang="en-US" sz="24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</a:p>
        </p:txBody>
      </p:sp>
      <p:sp>
        <p:nvSpPr>
          <p:cNvPr id="67594" name="Oval 10"/>
          <p:cNvSpPr>
            <a:spLocks noChangeArrowheads="1"/>
          </p:cNvSpPr>
          <p:nvPr/>
        </p:nvSpPr>
        <p:spPr bwMode="auto">
          <a:xfrm>
            <a:off x="3124200" y="4876800"/>
            <a:ext cx="228600" cy="228600"/>
          </a:xfrm>
          <a:prstGeom prst="ellipse">
            <a:avLst/>
          </a:prstGeom>
          <a:solidFill>
            <a:srgbClr val="95FFE3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56796" dir="12393903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5" name="Oval 11"/>
          <p:cNvSpPr>
            <a:spLocks noChangeArrowheads="1"/>
          </p:cNvSpPr>
          <p:nvPr/>
        </p:nvSpPr>
        <p:spPr bwMode="auto">
          <a:xfrm>
            <a:off x="2057400" y="4419600"/>
            <a:ext cx="1447800" cy="1447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6" name="Oval 12"/>
          <p:cNvSpPr>
            <a:spLocks noChangeArrowheads="1"/>
          </p:cNvSpPr>
          <p:nvPr/>
        </p:nvSpPr>
        <p:spPr bwMode="auto">
          <a:xfrm>
            <a:off x="2819400" y="6172200"/>
            <a:ext cx="228600" cy="228600"/>
          </a:xfrm>
          <a:prstGeom prst="ellipse">
            <a:avLst/>
          </a:prstGeom>
          <a:solidFill>
            <a:srgbClr val="95FFE3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56796" dir="12393903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7" name="Oval 13"/>
          <p:cNvSpPr>
            <a:spLocks noChangeArrowheads="1"/>
          </p:cNvSpPr>
          <p:nvPr/>
        </p:nvSpPr>
        <p:spPr bwMode="auto">
          <a:xfrm>
            <a:off x="2667000" y="5029200"/>
            <a:ext cx="228600" cy="228600"/>
          </a:xfrm>
          <a:prstGeom prst="ellipse">
            <a:avLst/>
          </a:prstGeom>
          <a:solidFill>
            <a:srgbClr val="95FFE3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56796" dir="12393903" algn="ctr" rotWithShape="0">
              <a:schemeClr val="bg2"/>
            </a:outerShdw>
          </a:effectLst>
        </p:spPr>
        <p:txBody>
          <a:bodyPr wrap="none" anchorCtr="1"/>
          <a:lstStyle/>
          <a:p>
            <a:pPr algn="ctr"/>
            <a:r>
              <a:rPr lang="en-US" altLang="en-US" sz="24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</a:p>
        </p:txBody>
      </p:sp>
      <p:sp>
        <p:nvSpPr>
          <p:cNvPr id="67598" name="Oval 14"/>
          <p:cNvSpPr>
            <a:spLocks noChangeArrowheads="1"/>
          </p:cNvSpPr>
          <p:nvPr/>
        </p:nvSpPr>
        <p:spPr bwMode="auto">
          <a:xfrm>
            <a:off x="3200400" y="5562600"/>
            <a:ext cx="228600" cy="228600"/>
          </a:xfrm>
          <a:prstGeom prst="ellipse">
            <a:avLst/>
          </a:prstGeom>
          <a:solidFill>
            <a:srgbClr val="95FFE3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56796" dir="12393903" algn="ctr" rotWithShape="0">
              <a:schemeClr val="bg2"/>
            </a:outerShdw>
          </a:effectLst>
        </p:spPr>
        <p:txBody>
          <a:bodyPr wrap="none" anchorCtr="1"/>
          <a:lstStyle/>
          <a:p>
            <a:pPr algn="ctr"/>
            <a:r>
              <a:rPr lang="en-US" altLang="en-US" sz="24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67599" name="Oval 15"/>
          <p:cNvSpPr>
            <a:spLocks noChangeArrowheads="1"/>
          </p:cNvSpPr>
          <p:nvPr/>
        </p:nvSpPr>
        <p:spPr bwMode="auto">
          <a:xfrm>
            <a:off x="2743200" y="5486400"/>
            <a:ext cx="228600" cy="228600"/>
          </a:xfrm>
          <a:prstGeom prst="ellipse">
            <a:avLst/>
          </a:prstGeom>
          <a:solidFill>
            <a:srgbClr val="95FFE3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56796" dir="12393903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00" name="Oval 16"/>
          <p:cNvSpPr>
            <a:spLocks noChangeArrowheads="1"/>
          </p:cNvSpPr>
          <p:nvPr/>
        </p:nvSpPr>
        <p:spPr bwMode="auto">
          <a:xfrm>
            <a:off x="2209800" y="4953000"/>
            <a:ext cx="228600" cy="228600"/>
          </a:xfrm>
          <a:prstGeom prst="ellipse">
            <a:avLst/>
          </a:prstGeom>
          <a:solidFill>
            <a:srgbClr val="95FFE3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56796" dir="12393903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01" name="Rectangle 17"/>
          <p:cNvSpPr>
            <a:spLocks noChangeArrowheads="1"/>
          </p:cNvSpPr>
          <p:nvPr/>
        </p:nvSpPr>
        <p:spPr bwMode="auto">
          <a:xfrm>
            <a:off x="5257800" y="4267200"/>
            <a:ext cx="5181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47675" indent="-447675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89000" indent="-439738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93813" indent="-403225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81163" indent="-385763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70100" indent="-3873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27300" indent="-38735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84500" indent="-38735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41700" indent="-38735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98900" indent="-38735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i="1" dirty="0"/>
              <a:t>P </a:t>
            </a:r>
            <a:r>
              <a:rPr lang="en-US" altLang="en-US" sz="2800" dirty="0"/>
              <a:t>and</a:t>
            </a:r>
            <a:r>
              <a:rPr lang="en-US" altLang="en-US" sz="2800" i="1" dirty="0"/>
              <a:t> q</a:t>
            </a:r>
            <a:r>
              <a:rPr lang="en-US" altLang="en-US" sz="2800" dirty="0"/>
              <a:t> are density-connected to each other by </a:t>
            </a:r>
            <a:r>
              <a:rPr lang="en-US" altLang="en-US" sz="2800" i="1" dirty="0"/>
              <a:t>r</a:t>
            </a:r>
          </a:p>
          <a:p>
            <a:r>
              <a:rPr lang="en-US" altLang="en-US" sz="2800" dirty="0"/>
              <a:t>Density-connectivity is symmetric</a:t>
            </a:r>
          </a:p>
        </p:txBody>
      </p:sp>
    </p:spTree>
    <p:extLst>
      <p:ext uri="{BB962C8B-B14F-4D97-AF65-F5344CB8AC3E}">
        <p14:creationId xmlns:p14="http://schemas.microsoft.com/office/powerpoint/2010/main" val="175267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Concepts: cluster &amp; noise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/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Cluster</a:t>
            </a:r>
            <a:r>
              <a:rPr lang="en-US" altLang="en-US"/>
              <a:t>: a cluster </a:t>
            </a:r>
            <a:r>
              <a:rPr lang="en-US" altLang="en-US" b="1" i="1"/>
              <a:t>C</a:t>
            </a:r>
            <a:r>
              <a:rPr lang="en-US" altLang="en-US"/>
              <a:t> in a set of objects </a:t>
            </a:r>
            <a:r>
              <a:rPr lang="en-US" altLang="en-US" b="1" i="1"/>
              <a:t>D </a:t>
            </a:r>
            <a:r>
              <a:rPr lang="en-US" altLang="en-US"/>
              <a:t>w.r.t ε and </a:t>
            </a:r>
            <a:r>
              <a:rPr lang="en-US" altLang="en-US" i="1"/>
              <a:t>MinPts </a:t>
            </a:r>
            <a:r>
              <a:rPr lang="en-US" altLang="en-US"/>
              <a:t>is a non empty subset of </a:t>
            </a:r>
            <a:r>
              <a:rPr lang="en-US" altLang="en-US" b="1" i="1"/>
              <a:t>D</a:t>
            </a:r>
            <a:r>
              <a:rPr lang="en-US" altLang="en-US"/>
              <a:t> satisfying</a:t>
            </a:r>
            <a:endParaRPr lang="en-US" altLang="en-US" b="1" i="1"/>
          </a:p>
          <a:p>
            <a:pPr marL="742950" lvl="1" indent="-285750"/>
            <a:r>
              <a:rPr lang="en-US" altLang="en-US"/>
              <a:t>Maximality: For all </a:t>
            </a:r>
            <a:r>
              <a:rPr lang="en-US" altLang="en-US" i="1"/>
              <a:t>p</a:t>
            </a:r>
            <a:r>
              <a:rPr lang="en-US" altLang="en-US"/>
              <a:t>, </a:t>
            </a:r>
            <a:r>
              <a:rPr lang="en-US" altLang="en-US" i="1"/>
              <a:t>q</a:t>
            </a:r>
            <a:r>
              <a:rPr lang="en-US" altLang="en-US"/>
              <a:t> if </a:t>
            </a:r>
            <a:r>
              <a:rPr lang="en-US" altLang="en-US" i="1"/>
              <a:t>p</a:t>
            </a:r>
            <a:r>
              <a:rPr lang="en-US" altLang="en-US"/>
              <a:t> </a:t>
            </a:r>
            <a:r>
              <a:rPr lang="en-US" altLang="en-US">
                <a:latin typeface="Symbol" panose="05050102010706020507" pitchFamily="18" charset="2"/>
              </a:rPr>
              <a:t>Î </a:t>
            </a:r>
            <a:r>
              <a:rPr lang="en-US" altLang="en-US" b="1" i="1"/>
              <a:t>C</a:t>
            </a:r>
            <a:r>
              <a:rPr lang="en-US" altLang="en-US"/>
              <a:t> and if </a:t>
            </a:r>
            <a:r>
              <a:rPr lang="en-US" altLang="en-US" i="1"/>
              <a:t>q</a:t>
            </a:r>
            <a:r>
              <a:rPr lang="en-US" altLang="en-US"/>
              <a:t> is density-reachable from </a:t>
            </a:r>
            <a:r>
              <a:rPr lang="en-US" altLang="en-US" i="1"/>
              <a:t>p</a:t>
            </a:r>
            <a:r>
              <a:rPr lang="en-US" altLang="en-US"/>
              <a:t> w.r.t ε and </a:t>
            </a:r>
            <a:r>
              <a:rPr lang="en-US" altLang="en-US" i="1"/>
              <a:t>MinPts</a:t>
            </a:r>
            <a:r>
              <a:rPr lang="en-US" altLang="en-US"/>
              <a:t>, then also </a:t>
            </a:r>
            <a:r>
              <a:rPr lang="en-US" altLang="en-US" i="1"/>
              <a:t>q</a:t>
            </a:r>
            <a:r>
              <a:rPr lang="en-US" altLang="en-US"/>
              <a:t> </a:t>
            </a:r>
            <a:r>
              <a:rPr lang="en-US" altLang="en-US">
                <a:latin typeface="Symbol" panose="05050102010706020507" pitchFamily="18" charset="2"/>
              </a:rPr>
              <a:t>Î</a:t>
            </a:r>
            <a:r>
              <a:rPr lang="en-US" altLang="en-US"/>
              <a:t> </a:t>
            </a:r>
            <a:r>
              <a:rPr lang="en-US" altLang="en-US" b="1" i="1"/>
              <a:t>C.</a:t>
            </a:r>
          </a:p>
          <a:p>
            <a:pPr marL="742950" lvl="1" indent="-285750"/>
            <a:r>
              <a:rPr lang="en-US" altLang="en-US"/>
              <a:t>Connectivity: for all </a:t>
            </a:r>
            <a:r>
              <a:rPr lang="en-US" altLang="en-US" i="1"/>
              <a:t>p</a:t>
            </a:r>
            <a:r>
              <a:rPr lang="en-US" altLang="en-US"/>
              <a:t>, </a:t>
            </a:r>
            <a:r>
              <a:rPr lang="en-US" altLang="en-US" i="1"/>
              <a:t>q</a:t>
            </a:r>
            <a:r>
              <a:rPr lang="en-US" altLang="en-US"/>
              <a:t> </a:t>
            </a:r>
            <a:r>
              <a:rPr lang="en-US" altLang="en-US">
                <a:latin typeface="Symbol" panose="05050102010706020507" pitchFamily="18" charset="2"/>
              </a:rPr>
              <a:t>Î</a:t>
            </a:r>
            <a:r>
              <a:rPr lang="en-US" altLang="en-US"/>
              <a:t> </a:t>
            </a:r>
            <a:r>
              <a:rPr lang="en-US" altLang="en-US" b="1" i="1"/>
              <a:t>C</a:t>
            </a:r>
            <a:r>
              <a:rPr lang="en-US" altLang="en-US"/>
              <a:t>, </a:t>
            </a:r>
            <a:r>
              <a:rPr lang="en-US" altLang="en-US" i="1"/>
              <a:t>p</a:t>
            </a:r>
            <a:r>
              <a:rPr lang="en-US" altLang="en-US"/>
              <a:t> is density-connected to </a:t>
            </a:r>
            <a:r>
              <a:rPr lang="en-US" altLang="en-US" i="1"/>
              <a:t>q</a:t>
            </a:r>
            <a:r>
              <a:rPr lang="en-US" altLang="en-US"/>
              <a:t> w.r.t ε and </a:t>
            </a:r>
            <a:r>
              <a:rPr lang="en-US" altLang="en-US" i="1"/>
              <a:t>MinPts</a:t>
            </a:r>
            <a:r>
              <a:rPr lang="en-US" altLang="en-US"/>
              <a:t> in </a:t>
            </a:r>
            <a:r>
              <a:rPr lang="en-US" altLang="en-US" b="1" i="1"/>
              <a:t>D.</a:t>
            </a:r>
          </a:p>
          <a:p>
            <a:pPr marL="742950" lvl="1" indent="-285750"/>
            <a:r>
              <a:rPr lang="en-US" altLang="en-US" b="1" i="1"/>
              <a:t>Note: </a:t>
            </a:r>
            <a:r>
              <a:rPr lang="en-US" altLang="en-US"/>
              <a:t>cluster contains </a:t>
            </a:r>
            <a:r>
              <a:rPr lang="en-US" altLang="en-US" i="1"/>
              <a:t>core objects</a:t>
            </a:r>
            <a:r>
              <a:rPr lang="en-US" altLang="en-US"/>
              <a:t> as well as </a:t>
            </a:r>
            <a:r>
              <a:rPr lang="en-US" altLang="en-US" i="1"/>
              <a:t>border objects</a:t>
            </a:r>
          </a:p>
          <a:p>
            <a:pPr marL="342900" indent="-342900"/>
            <a:r>
              <a:rPr lang="en-US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Noise:</a:t>
            </a:r>
            <a:r>
              <a:rPr lang="en-US" altLang="en-US"/>
              <a:t> objects which are not directly density-reachable from at least one core object.</a:t>
            </a:r>
          </a:p>
          <a:p>
            <a:pPr marL="742950" lvl="1" indent="-285750">
              <a:buNone/>
            </a:pPr>
            <a:endParaRPr lang="en-US" altLang="en-US" b="1"/>
          </a:p>
          <a:p>
            <a:pPr marL="742950" lvl="1" indent="-285750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731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(Indirectly) Density-reachable:</a:t>
            </a:r>
            <a:endParaRPr lang="en-US" altLang="en-US">
              <a:ea typeface="宋体" panose="02010600030101010101" pitchFamily="2" charset="-122"/>
            </a:endParaRPr>
          </a:p>
        </p:txBody>
      </p:sp>
      <p:sp>
        <p:nvSpPr>
          <p:cNvPr id="27675" name="Oval 27"/>
          <p:cNvSpPr>
            <a:spLocks noChangeArrowheads="1"/>
          </p:cNvSpPr>
          <p:nvPr/>
        </p:nvSpPr>
        <p:spPr bwMode="auto">
          <a:xfrm>
            <a:off x="4841876" y="2465389"/>
            <a:ext cx="100013" cy="98425"/>
          </a:xfrm>
          <a:prstGeom prst="ellipse">
            <a:avLst/>
          </a:prstGeom>
          <a:solidFill>
            <a:srgbClr val="CC33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6" name="Oval 28"/>
          <p:cNvSpPr>
            <a:spLocks noChangeArrowheads="1"/>
          </p:cNvSpPr>
          <p:nvPr/>
        </p:nvSpPr>
        <p:spPr bwMode="auto">
          <a:xfrm>
            <a:off x="5178426" y="2576513"/>
            <a:ext cx="98425" cy="100012"/>
          </a:xfrm>
          <a:prstGeom prst="ellipse">
            <a:avLst/>
          </a:prstGeom>
          <a:solidFill>
            <a:srgbClr val="CC33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7" name="Oval 29"/>
          <p:cNvSpPr>
            <a:spLocks noChangeArrowheads="1"/>
          </p:cNvSpPr>
          <p:nvPr/>
        </p:nvSpPr>
        <p:spPr bwMode="auto">
          <a:xfrm>
            <a:off x="5178426" y="2241551"/>
            <a:ext cx="98425" cy="98425"/>
          </a:xfrm>
          <a:prstGeom prst="ellipse">
            <a:avLst/>
          </a:prstGeom>
          <a:solidFill>
            <a:srgbClr val="CC33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8" name="Oval 30"/>
          <p:cNvSpPr>
            <a:spLocks noChangeArrowheads="1"/>
          </p:cNvSpPr>
          <p:nvPr/>
        </p:nvSpPr>
        <p:spPr bwMode="auto">
          <a:xfrm>
            <a:off x="4730751" y="2911476"/>
            <a:ext cx="98425" cy="100013"/>
          </a:xfrm>
          <a:prstGeom prst="ellipse">
            <a:avLst/>
          </a:prstGeom>
          <a:solidFill>
            <a:srgbClr val="CC33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9" name="Oval 31"/>
          <p:cNvSpPr>
            <a:spLocks noChangeArrowheads="1"/>
          </p:cNvSpPr>
          <p:nvPr/>
        </p:nvSpPr>
        <p:spPr bwMode="auto">
          <a:xfrm>
            <a:off x="4954589" y="2689226"/>
            <a:ext cx="98425" cy="98425"/>
          </a:xfrm>
          <a:prstGeom prst="ellipse">
            <a:avLst/>
          </a:prstGeom>
          <a:solidFill>
            <a:srgbClr val="CC33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80" name="Oval 32"/>
          <p:cNvSpPr>
            <a:spLocks noChangeArrowheads="1"/>
          </p:cNvSpPr>
          <p:nvPr/>
        </p:nvSpPr>
        <p:spPr bwMode="auto">
          <a:xfrm>
            <a:off x="4954589" y="2911476"/>
            <a:ext cx="98425" cy="100013"/>
          </a:xfrm>
          <a:prstGeom prst="ellipse">
            <a:avLst/>
          </a:prstGeom>
          <a:solidFill>
            <a:srgbClr val="CC33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81" name="Oval 33"/>
          <p:cNvSpPr>
            <a:spLocks noChangeArrowheads="1"/>
          </p:cNvSpPr>
          <p:nvPr/>
        </p:nvSpPr>
        <p:spPr bwMode="auto">
          <a:xfrm>
            <a:off x="5289551" y="3024189"/>
            <a:ext cx="98425" cy="98425"/>
          </a:xfrm>
          <a:prstGeom prst="ellipse">
            <a:avLst/>
          </a:prstGeom>
          <a:solidFill>
            <a:srgbClr val="CC33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82" name="Oval 34"/>
          <p:cNvSpPr>
            <a:spLocks noChangeArrowheads="1"/>
          </p:cNvSpPr>
          <p:nvPr/>
        </p:nvSpPr>
        <p:spPr bwMode="auto">
          <a:xfrm>
            <a:off x="5289551" y="2017713"/>
            <a:ext cx="98425" cy="100012"/>
          </a:xfrm>
          <a:prstGeom prst="ellipse">
            <a:avLst/>
          </a:prstGeom>
          <a:solidFill>
            <a:srgbClr val="CC33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83" name="Oval 35"/>
          <p:cNvSpPr>
            <a:spLocks noChangeArrowheads="1"/>
          </p:cNvSpPr>
          <p:nvPr/>
        </p:nvSpPr>
        <p:spPr bwMode="auto">
          <a:xfrm>
            <a:off x="5959476" y="2689226"/>
            <a:ext cx="100013" cy="98425"/>
          </a:xfrm>
          <a:prstGeom prst="ellipse">
            <a:avLst/>
          </a:prstGeom>
          <a:solidFill>
            <a:srgbClr val="CC33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84" name="Oval 36"/>
          <p:cNvSpPr>
            <a:spLocks noChangeArrowheads="1"/>
          </p:cNvSpPr>
          <p:nvPr/>
        </p:nvSpPr>
        <p:spPr bwMode="auto">
          <a:xfrm>
            <a:off x="5737226" y="2241551"/>
            <a:ext cx="98425" cy="98425"/>
          </a:xfrm>
          <a:prstGeom prst="ellipse">
            <a:avLst/>
          </a:prstGeom>
          <a:solidFill>
            <a:srgbClr val="CC33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85" name="Oval 37"/>
          <p:cNvSpPr>
            <a:spLocks noChangeArrowheads="1"/>
          </p:cNvSpPr>
          <p:nvPr/>
        </p:nvSpPr>
        <p:spPr bwMode="auto">
          <a:xfrm>
            <a:off x="5178426" y="2800351"/>
            <a:ext cx="98425" cy="98425"/>
          </a:xfrm>
          <a:prstGeom prst="ellipse">
            <a:avLst/>
          </a:prstGeom>
          <a:solidFill>
            <a:srgbClr val="CC33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86" name="Oval 38"/>
          <p:cNvSpPr>
            <a:spLocks noChangeArrowheads="1"/>
          </p:cNvSpPr>
          <p:nvPr/>
        </p:nvSpPr>
        <p:spPr bwMode="auto">
          <a:xfrm>
            <a:off x="5400676" y="2576513"/>
            <a:ext cx="100013" cy="100012"/>
          </a:xfrm>
          <a:prstGeom prst="ellipse">
            <a:avLst/>
          </a:prstGeom>
          <a:solidFill>
            <a:srgbClr val="CC33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87" name="Oval 39"/>
          <p:cNvSpPr>
            <a:spLocks noChangeArrowheads="1"/>
          </p:cNvSpPr>
          <p:nvPr/>
        </p:nvSpPr>
        <p:spPr bwMode="auto">
          <a:xfrm>
            <a:off x="5624513" y="2911476"/>
            <a:ext cx="100012" cy="100013"/>
          </a:xfrm>
          <a:prstGeom prst="ellipse">
            <a:avLst/>
          </a:prstGeom>
          <a:solidFill>
            <a:srgbClr val="CC33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88" name="Oval 40"/>
          <p:cNvSpPr>
            <a:spLocks noChangeArrowheads="1"/>
          </p:cNvSpPr>
          <p:nvPr/>
        </p:nvSpPr>
        <p:spPr bwMode="auto">
          <a:xfrm>
            <a:off x="6183313" y="3024189"/>
            <a:ext cx="100012" cy="98425"/>
          </a:xfrm>
          <a:prstGeom prst="ellipse">
            <a:avLst/>
          </a:prstGeom>
          <a:solidFill>
            <a:srgbClr val="CC33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89" name="Oval 41"/>
          <p:cNvSpPr>
            <a:spLocks noChangeArrowheads="1"/>
          </p:cNvSpPr>
          <p:nvPr/>
        </p:nvSpPr>
        <p:spPr bwMode="auto">
          <a:xfrm>
            <a:off x="4908550" y="2444750"/>
            <a:ext cx="1104900" cy="11049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0" name="Oval 42"/>
          <p:cNvSpPr>
            <a:spLocks noChangeArrowheads="1"/>
          </p:cNvSpPr>
          <p:nvPr/>
        </p:nvSpPr>
        <p:spPr bwMode="auto">
          <a:xfrm>
            <a:off x="4192588" y="2317750"/>
            <a:ext cx="1104900" cy="11049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1" name="Rectangle 43"/>
          <p:cNvSpPr>
            <a:spLocks noChangeArrowheads="1"/>
          </p:cNvSpPr>
          <p:nvPr/>
        </p:nvSpPr>
        <p:spPr bwMode="auto">
          <a:xfrm>
            <a:off x="5791200" y="2057401"/>
            <a:ext cx="381000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400" b="1" i="1">
                <a:latin typeface="Times New Roman" panose="02020603050405020304" pitchFamily="18" charset="0"/>
                <a:ea typeface="宋体" panose="02010600030101010101" pitchFamily="2" charset="-122"/>
              </a:rPr>
              <a:t>p</a:t>
            </a:r>
          </a:p>
        </p:txBody>
      </p:sp>
      <p:sp>
        <p:nvSpPr>
          <p:cNvPr id="27692" name="Rectangle 44"/>
          <p:cNvSpPr>
            <a:spLocks noChangeArrowheads="1"/>
          </p:cNvSpPr>
          <p:nvPr/>
        </p:nvSpPr>
        <p:spPr bwMode="auto">
          <a:xfrm>
            <a:off x="4419600" y="2743201"/>
            <a:ext cx="381000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400" b="1" i="1">
                <a:latin typeface="Times New Roman" panose="02020603050405020304" pitchFamily="18" charset="0"/>
                <a:ea typeface="宋体" panose="02010600030101010101" pitchFamily="2" charset="-122"/>
              </a:rPr>
              <a:t>q</a:t>
            </a:r>
          </a:p>
        </p:txBody>
      </p:sp>
      <p:sp>
        <p:nvSpPr>
          <p:cNvPr id="27693" name="Oval 45"/>
          <p:cNvSpPr>
            <a:spLocks noChangeArrowheads="1"/>
          </p:cNvSpPr>
          <p:nvPr/>
        </p:nvSpPr>
        <p:spPr bwMode="auto">
          <a:xfrm>
            <a:off x="5137150" y="1758950"/>
            <a:ext cx="1104900" cy="11049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4" name="Rectangle 46"/>
          <p:cNvSpPr>
            <a:spLocks noChangeArrowheads="1"/>
          </p:cNvSpPr>
          <p:nvPr/>
        </p:nvSpPr>
        <p:spPr bwMode="auto">
          <a:xfrm>
            <a:off x="5181600" y="2514601"/>
            <a:ext cx="609600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400" b="1" i="1">
                <a:latin typeface="Times New Roman" panose="02020603050405020304" pitchFamily="18" charset="0"/>
                <a:ea typeface="宋体" panose="02010600030101010101" pitchFamily="2" charset="-122"/>
              </a:rPr>
              <a:t>p</a:t>
            </a:r>
            <a:r>
              <a:rPr lang="en-US" altLang="zh-CN" sz="2400" b="1" i="1" baseline="-2500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</a:p>
        </p:txBody>
      </p:sp>
      <p:sp>
        <p:nvSpPr>
          <p:cNvPr id="27695" name="Line 47"/>
          <p:cNvSpPr>
            <a:spLocks noChangeShapeType="1"/>
          </p:cNvSpPr>
          <p:nvPr/>
        </p:nvSpPr>
        <p:spPr bwMode="auto">
          <a:xfrm flipH="1">
            <a:off x="5257800" y="2362200"/>
            <a:ext cx="4572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lg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6" name="Line 48"/>
          <p:cNvSpPr>
            <a:spLocks noChangeShapeType="1"/>
          </p:cNvSpPr>
          <p:nvPr/>
        </p:nvSpPr>
        <p:spPr bwMode="auto">
          <a:xfrm flipV="1">
            <a:off x="4756150" y="2673350"/>
            <a:ext cx="4572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7" name="Oval 49"/>
          <p:cNvSpPr>
            <a:spLocks noChangeArrowheads="1"/>
          </p:cNvSpPr>
          <p:nvPr/>
        </p:nvSpPr>
        <p:spPr bwMode="auto">
          <a:xfrm>
            <a:off x="5343526" y="5354639"/>
            <a:ext cx="100013" cy="98425"/>
          </a:xfrm>
          <a:prstGeom prst="ellipse">
            <a:avLst/>
          </a:prstGeom>
          <a:solidFill>
            <a:srgbClr val="0000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8" name="Oval 50"/>
          <p:cNvSpPr>
            <a:spLocks noChangeArrowheads="1"/>
          </p:cNvSpPr>
          <p:nvPr/>
        </p:nvSpPr>
        <p:spPr bwMode="auto">
          <a:xfrm>
            <a:off x="5680076" y="5465763"/>
            <a:ext cx="98425" cy="100012"/>
          </a:xfrm>
          <a:prstGeom prst="ellipse">
            <a:avLst/>
          </a:prstGeom>
          <a:solidFill>
            <a:srgbClr val="0000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9" name="Oval 51"/>
          <p:cNvSpPr>
            <a:spLocks noChangeArrowheads="1"/>
          </p:cNvSpPr>
          <p:nvPr/>
        </p:nvSpPr>
        <p:spPr bwMode="auto">
          <a:xfrm>
            <a:off x="5680076" y="5130801"/>
            <a:ext cx="98425" cy="98425"/>
          </a:xfrm>
          <a:prstGeom prst="ellipse">
            <a:avLst/>
          </a:prstGeom>
          <a:solidFill>
            <a:srgbClr val="0000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00" name="Oval 52"/>
          <p:cNvSpPr>
            <a:spLocks noChangeArrowheads="1"/>
          </p:cNvSpPr>
          <p:nvPr/>
        </p:nvSpPr>
        <p:spPr bwMode="auto">
          <a:xfrm>
            <a:off x="5232401" y="5800726"/>
            <a:ext cx="98425" cy="100013"/>
          </a:xfrm>
          <a:prstGeom prst="ellipse">
            <a:avLst/>
          </a:prstGeom>
          <a:solidFill>
            <a:srgbClr val="0000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01" name="Oval 53"/>
          <p:cNvSpPr>
            <a:spLocks noChangeArrowheads="1"/>
          </p:cNvSpPr>
          <p:nvPr/>
        </p:nvSpPr>
        <p:spPr bwMode="auto">
          <a:xfrm>
            <a:off x="5456239" y="5578476"/>
            <a:ext cx="98425" cy="98425"/>
          </a:xfrm>
          <a:prstGeom prst="ellipse">
            <a:avLst/>
          </a:prstGeom>
          <a:solidFill>
            <a:srgbClr val="0000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02" name="Oval 54"/>
          <p:cNvSpPr>
            <a:spLocks noChangeArrowheads="1"/>
          </p:cNvSpPr>
          <p:nvPr/>
        </p:nvSpPr>
        <p:spPr bwMode="auto">
          <a:xfrm>
            <a:off x="5684839" y="6029326"/>
            <a:ext cx="98425" cy="100013"/>
          </a:xfrm>
          <a:prstGeom prst="ellipse">
            <a:avLst/>
          </a:prstGeom>
          <a:solidFill>
            <a:srgbClr val="0000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03" name="Oval 55"/>
          <p:cNvSpPr>
            <a:spLocks noChangeArrowheads="1"/>
          </p:cNvSpPr>
          <p:nvPr/>
        </p:nvSpPr>
        <p:spPr bwMode="auto">
          <a:xfrm>
            <a:off x="5791201" y="5684839"/>
            <a:ext cx="98425" cy="98425"/>
          </a:xfrm>
          <a:prstGeom prst="ellipse">
            <a:avLst/>
          </a:prstGeom>
          <a:solidFill>
            <a:srgbClr val="0000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04" name="Oval 56"/>
          <p:cNvSpPr>
            <a:spLocks noChangeArrowheads="1"/>
          </p:cNvSpPr>
          <p:nvPr/>
        </p:nvSpPr>
        <p:spPr bwMode="auto">
          <a:xfrm>
            <a:off x="5791201" y="4906963"/>
            <a:ext cx="98425" cy="100012"/>
          </a:xfrm>
          <a:prstGeom prst="ellipse">
            <a:avLst/>
          </a:prstGeom>
          <a:solidFill>
            <a:srgbClr val="0000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05" name="Oval 57"/>
          <p:cNvSpPr>
            <a:spLocks noChangeArrowheads="1"/>
          </p:cNvSpPr>
          <p:nvPr/>
        </p:nvSpPr>
        <p:spPr bwMode="auto">
          <a:xfrm>
            <a:off x="6461126" y="5578476"/>
            <a:ext cx="100013" cy="98425"/>
          </a:xfrm>
          <a:prstGeom prst="ellipse">
            <a:avLst/>
          </a:prstGeom>
          <a:solidFill>
            <a:srgbClr val="0000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06" name="Oval 58"/>
          <p:cNvSpPr>
            <a:spLocks noChangeArrowheads="1"/>
          </p:cNvSpPr>
          <p:nvPr/>
        </p:nvSpPr>
        <p:spPr bwMode="auto">
          <a:xfrm>
            <a:off x="6238876" y="5130801"/>
            <a:ext cx="98425" cy="98425"/>
          </a:xfrm>
          <a:prstGeom prst="ellipse">
            <a:avLst/>
          </a:prstGeom>
          <a:solidFill>
            <a:srgbClr val="0000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07" name="Oval 59"/>
          <p:cNvSpPr>
            <a:spLocks noChangeArrowheads="1"/>
          </p:cNvSpPr>
          <p:nvPr/>
        </p:nvSpPr>
        <p:spPr bwMode="auto">
          <a:xfrm>
            <a:off x="4994276" y="5613401"/>
            <a:ext cx="98425" cy="98425"/>
          </a:xfrm>
          <a:prstGeom prst="ellipse">
            <a:avLst/>
          </a:prstGeom>
          <a:solidFill>
            <a:srgbClr val="0000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08" name="Oval 60"/>
          <p:cNvSpPr>
            <a:spLocks noChangeArrowheads="1"/>
          </p:cNvSpPr>
          <p:nvPr/>
        </p:nvSpPr>
        <p:spPr bwMode="auto">
          <a:xfrm>
            <a:off x="5902326" y="5465763"/>
            <a:ext cx="100013" cy="100012"/>
          </a:xfrm>
          <a:prstGeom prst="ellipse">
            <a:avLst/>
          </a:prstGeom>
          <a:solidFill>
            <a:srgbClr val="0000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09" name="Oval 61"/>
          <p:cNvSpPr>
            <a:spLocks noChangeArrowheads="1"/>
          </p:cNvSpPr>
          <p:nvPr/>
        </p:nvSpPr>
        <p:spPr bwMode="auto">
          <a:xfrm>
            <a:off x="6126163" y="5800726"/>
            <a:ext cx="100012" cy="100013"/>
          </a:xfrm>
          <a:prstGeom prst="ellipse">
            <a:avLst/>
          </a:prstGeom>
          <a:solidFill>
            <a:srgbClr val="0000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10" name="Oval 62"/>
          <p:cNvSpPr>
            <a:spLocks noChangeArrowheads="1"/>
          </p:cNvSpPr>
          <p:nvPr/>
        </p:nvSpPr>
        <p:spPr bwMode="auto">
          <a:xfrm>
            <a:off x="6684963" y="5913439"/>
            <a:ext cx="100012" cy="98425"/>
          </a:xfrm>
          <a:prstGeom prst="ellipse">
            <a:avLst/>
          </a:prstGeom>
          <a:solidFill>
            <a:srgbClr val="0000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11" name="Rectangle 63"/>
          <p:cNvSpPr>
            <a:spLocks noChangeArrowheads="1"/>
          </p:cNvSpPr>
          <p:nvPr/>
        </p:nvSpPr>
        <p:spPr bwMode="auto">
          <a:xfrm>
            <a:off x="4692650" y="4946651"/>
            <a:ext cx="381000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400" b="1" i="1">
                <a:latin typeface="Times New Roman" panose="02020603050405020304" pitchFamily="18" charset="0"/>
                <a:ea typeface="宋体" panose="02010600030101010101" pitchFamily="2" charset="-122"/>
              </a:rPr>
              <a:t>p</a:t>
            </a:r>
          </a:p>
        </p:txBody>
      </p:sp>
      <p:sp>
        <p:nvSpPr>
          <p:cNvPr id="27712" name="Rectangle 64"/>
          <p:cNvSpPr>
            <a:spLocks noChangeArrowheads="1"/>
          </p:cNvSpPr>
          <p:nvPr/>
        </p:nvSpPr>
        <p:spPr bwMode="auto">
          <a:xfrm>
            <a:off x="7054850" y="4946651"/>
            <a:ext cx="381000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400" b="1" i="1">
                <a:latin typeface="Times New Roman" panose="02020603050405020304" pitchFamily="18" charset="0"/>
                <a:ea typeface="宋体" panose="02010600030101010101" pitchFamily="2" charset="-122"/>
              </a:rPr>
              <a:t>q</a:t>
            </a:r>
          </a:p>
        </p:txBody>
      </p:sp>
      <p:sp>
        <p:nvSpPr>
          <p:cNvPr id="27713" name="Oval 65"/>
          <p:cNvSpPr>
            <a:spLocks noChangeArrowheads="1"/>
          </p:cNvSpPr>
          <p:nvPr/>
        </p:nvSpPr>
        <p:spPr bwMode="auto">
          <a:xfrm>
            <a:off x="6842126" y="5502276"/>
            <a:ext cx="100013" cy="98425"/>
          </a:xfrm>
          <a:prstGeom prst="ellipse">
            <a:avLst/>
          </a:prstGeom>
          <a:solidFill>
            <a:srgbClr val="0000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14" name="Oval 66"/>
          <p:cNvSpPr>
            <a:spLocks noChangeArrowheads="1"/>
          </p:cNvSpPr>
          <p:nvPr/>
        </p:nvSpPr>
        <p:spPr bwMode="auto">
          <a:xfrm>
            <a:off x="6283326" y="5541963"/>
            <a:ext cx="100013" cy="100012"/>
          </a:xfrm>
          <a:prstGeom prst="ellipse">
            <a:avLst/>
          </a:prstGeom>
          <a:solidFill>
            <a:srgbClr val="0000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15" name="Oval 67"/>
          <p:cNvSpPr>
            <a:spLocks noChangeArrowheads="1"/>
          </p:cNvSpPr>
          <p:nvPr/>
        </p:nvSpPr>
        <p:spPr bwMode="auto">
          <a:xfrm>
            <a:off x="6507163" y="5724526"/>
            <a:ext cx="100012" cy="100013"/>
          </a:xfrm>
          <a:prstGeom prst="ellipse">
            <a:avLst/>
          </a:prstGeom>
          <a:solidFill>
            <a:srgbClr val="0000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16" name="Oval 68"/>
          <p:cNvSpPr>
            <a:spLocks noChangeArrowheads="1"/>
          </p:cNvSpPr>
          <p:nvPr/>
        </p:nvSpPr>
        <p:spPr bwMode="auto">
          <a:xfrm>
            <a:off x="6994526" y="5121276"/>
            <a:ext cx="100013" cy="98425"/>
          </a:xfrm>
          <a:prstGeom prst="ellipse">
            <a:avLst/>
          </a:prstGeom>
          <a:solidFill>
            <a:srgbClr val="0000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17" name="Oval 69"/>
          <p:cNvSpPr>
            <a:spLocks noChangeArrowheads="1"/>
          </p:cNvSpPr>
          <p:nvPr/>
        </p:nvSpPr>
        <p:spPr bwMode="auto">
          <a:xfrm>
            <a:off x="6435726" y="5008563"/>
            <a:ext cx="100013" cy="100012"/>
          </a:xfrm>
          <a:prstGeom prst="ellipse">
            <a:avLst/>
          </a:prstGeom>
          <a:solidFill>
            <a:srgbClr val="0000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18" name="Oval 70"/>
          <p:cNvSpPr>
            <a:spLocks noChangeArrowheads="1"/>
          </p:cNvSpPr>
          <p:nvPr/>
        </p:nvSpPr>
        <p:spPr bwMode="auto">
          <a:xfrm>
            <a:off x="6735763" y="5267326"/>
            <a:ext cx="100012" cy="100013"/>
          </a:xfrm>
          <a:prstGeom prst="ellipse">
            <a:avLst/>
          </a:prstGeom>
          <a:solidFill>
            <a:srgbClr val="0000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19" name="Oval 71"/>
          <p:cNvSpPr>
            <a:spLocks noChangeArrowheads="1"/>
          </p:cNvSpPr>
          <p:nvPr/>
        </p:nvSpPr>
        <p:spPr bwMode="auto">
          <a:xfrm>
            <a:off x="4724400" y="5181600"/>
            <a:ext cx="1104900" cy="11049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20" name="Oval 72"/>
          <p:cNvSpPr>
            <a:spLocks noChangeArrowheads="1"/>
          </p:cNvSpPr>
          <p:nvPr/>
        </p:nvSpPr>
        <p:spPr bwMode="auto">
          <a:xfrm>
            <a:off x="5257800" y="5334000"/>
            <a:ext cx="1104900" cy="11049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21" name="Oval 73"/>
          <p:cNvSpPr>
            <a:spLocks noChangeArrowheads="1"/>
          </p:cNvSpPr>
          <p:nvPr/>
        </p:nvSpPr>
        <p:spPr bwMode="auto">
          <a:xfrm>
            <a:off x="5867400" y="5181600"/>
            <a:ext cx="1104900" cy="11049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22" name="Oval 74"/>
          <p:cNvSpPr>
            <a:spLocks noChangeArrowheads="1"/>
          </p:cNvSpPr>
          <p:nvPr/>
        </p:nvSpPr>
        <p:spPr bwMode="auto">
          <a:xfrm>
            <a:off x="6248400" y="4800600"/>
            <a:ext cx="1104900" cy="11049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23" name="Line 75"/>
          <p:cNvSpPr>
            <a:spLocks noChangeShapeType="1"/>
          </p:cNvSpPr>
          <p:nvPr/>
        </p:nvSpPr>
        <p:spPr bwMode="auto">
          <a:xfrm flipV="1">
            <a:off x="5302250" y="5708650"/>
            <a:ext cx="4572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24" name="Line 76"/>
          <p:cNvSpPr>
            <a:spLocks noChangeShapeType="1"/>
          </p:cNvSpPr>
          <p:nvPr/>
        </p:nvSpPr>
        <p:spPr bwMode="auto">
          <a:xfrm flipH="1">
            <a:off x="5911850" y="5632450"/>
            <a:ext cx="381000" cy="7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25" name="Oval 77"/>
          <p:cNvSpPr>
            <a:spLocks noChangeArrowheads="1"/>
          </p:cNvSpPr>
          <p:nvPr/>
        </p:nvSpPr>
        <p:spPr bwMode="auto">
          <a:xfrm>
            <a:off x="5191126" y="5202239"/>
            <a:ext cx="100013" cy="98425"/>
          </a:xfrm>
          <a:prstGeom prst="ellipse">
            <a:avLst/>
          </a:prstGeom>
          <a:solidFill>
            <a:srgbClr val="0000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26" name="Oval 78"/>
          <p:cNvSpPr>
            <a:spLocks noChangeArrowheads="1"/>
          </p:cNvSpPr>
          <p:nvPr/>
        </p:nvSpPr>
        <p:spPr bwMode="auto">
          <a:xfrm>
            <a:off x="4994276" y="5283201"/>
            <a:ext cx="98425" cy="98425"/>
          </a:xfrm>
          <a:prstGeom prst="ellipse">
            <a:avLst/>
          </a:prstGeom>
          <a:solidFill>
            <a:srgbClr val="0000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27" name="Oval 79"/>
          <p:cNvSpPr>
            <a:spLocks noChangeArrowheads="1"/>
          </p:cNvSpPr>
          <p:nvPr/>
        </p:nvSpPr>
        <p:spPr bwMode="auto">
          <a:xfrm>
            <a:off x="5257801" y="4906963"/>
            <a:ext cx="98425" cy="100012"/>
          </a:xfrm>
          <a:prstGeom prst="ellipse">
            <a:avLst/>
          </a:prstGeom>
          <a:solidFill>
            <a:srgbClr val="0000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28" name="Oval 80"/>
          <p:cNvSpPr>
            <a:spLocks noChangeArrowheads="1"/>
          </p:cNvSpPr>
          <p:nvPr/>
        </p:nvSpPr>
        <p:spPr bwMode="auto">
          <a:xfrm>
            <a:off x="4572000" y="4800600"/>
            <a:ext cx="1104900" cy="11049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29" name="Line 81"/>
          <p:cNvSpPr>
            <a:spLocks noChangeShapeType="1"/>
          </p:cNvSpPr>
          <p:nvPr/>
        </p:nvSpPr>
        <p:spPr bwMode="auto">
          <a:xfrm>
            <a:off x="5073650" y="5327650"/>
            <a:ext cx="1524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30" name="Line 82"/>
          <p:cNvSpPr>
            <a:spLocks noChangeShapeType="1"/>
          </p:cNvSpPr>
          <p:nvPr/>
        </p:nvSpPr>
        <p:spPr bwMode="auto">
          <a:xfrm flipH="1">
            <a:off x="6369050" y="5327650"/>
            <a:ext cx="3810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31" name="Rectangle 83"/>
          <p:cNvSpPr>
            <a:spLocks noChangeArrowheads="1"/>
          </p:cNvSpPr>
          <p:nvPr/>
        </p:nvSpPr>
        <p:spPr bwMode="auto">
          <a:xfrm>
            <a:off x="5759450" y="5708651"/>
            <a:ext cx="381000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400" b="1" i="1">
                <a:latin typeface="Times New Roman" panose="02020603050405020304" pitchFamily="18" charset="0"/>
                <a:ea typeface="宋体" panose="02010600030101010101" pitchFamily="2" charset="-122"/>
              </a:rPr>
              <a:t>o</a:t>
            </a:r>
          </a:p>
        </p:txBody>
      </p:sp>
      <p:sp>
        <p:nvSpPr>
          <p:cNvPr id="27732" name="Text Box 84"/>
          <p:cNvSpPr txBox="1">
            <a:spLocks noChangeArrowheads="1"/>
          </p:cNvSpPr>
          <p:nvPr/>
        </p:nvSpPr>
        <p:spPr bwMode="auto">
          <a:xfrm>
            <a:off x="2651125" y="3846513"/>
            <a:ext cx="194514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chemeClr val="tx2"/>
                </a:solidFill>
                <a:ea typeface="宋体" panose="02010600030101010101" pitchFamily="2" charset="-122"/>
              </a:rPr>
              <a:t>Density-connected</a:t>
            </a:r>
            <a:endParaRPr lang="en-US" alt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14343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anose="02010600030101010101" pitchFamily="2" charset="-122"/>
              </a:rPr>
              <a:t>DBSCAN: The Algorithm</a:t>
            </a:r>
            <a:endParaRPr lang="en-US" altLang="en-US">
              <a:ea typeface="宋体" panose="02010600030101010101" pitchFamily="2" charset="-122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838201" y="1600199"/>
            <a:ext cx="9261476" cy="5070231"/>
          </a:xfrm>
        </p:spPr>
        <p:txBody>
          <a:bodyPr>
            <a:noAutofit/>
          </a:bodyPr>
          <a:lstStyle/>
          <a:p>
            <a:pPr lvl="1">
              <a:lnSpc>
                <a:spcPct val="120000"/>
              </a:lnSpc>
              <a:spcBef>
                <a:spcPct val="50000"/>
              </a:spcBef>
            </a:pPr>
            <a:r>
              <a:rPr lang="en-US" altLang="zh-CN" dirty="0">
                <a:ea typeface="宋体" panose="02010600030101010101" pitchFamily="2" charset="-122"/>
              </a:rPr>
              <a:t>select a point </a:t>
            </a:r>
            <a:r>
              <a:rPr lang="en-US" altLang="zh-CN" b="1" i="1" dirty="0">
                <a:ea typeface="宋体" panose="02010600030101010101" pitchFamily="2" charset="-122"/>
              </a:rPr>
              <a:t>p</a:t>
            </a:r>
            <a:endParaRPr lang="en-US" altLang="zh-CN" dirty="0">
              <a:ea typeface="宋体" panose="02010600030101010101" pitchFamily="2" charset="-122"/>
            </a:endParaRPr>
          </a:p>
          <a:p>
            <a:pPr lvl="1">
              <a:lnSpc>
                <a:spcPct val="120000"/>
              </a:lnSpc>
              <a:spcBef>
                <a:spcPct val="50000"/>
              </a:spcBef>
            </a:pPr>
            <a:r>
              <a:rPr lang="en-US" altLang="zh-CN" dirty="0">
                <a:ea typeface="宋体" panose="02010600030101010101" pitchFamily="2" charset="-122"/>
              </a:rPr>
              <a:t>Retrieve all points density-reachable from </a:t>
            </a:r>
            <a:r>
              <a:rPr lang="en-US" altLang="zh-CN" b="1" i="1" dirty="0">
                <a:ea typeface="宋体" panose="02010600030101010101" pitchFamily="2" charset="-122"/>
              </a:rPr>
              <a:t>p</a:t>
            </a:r>
            <a:r>
              <a:rPr lang="en-US" altLang="zh-CN" dirty="0">
                <a:ea typeface="宋体" panose="02010600030101010101" pitchFamily="2" charset="-122"/>
              </a:rPr>
              <a:t> </a:t>
            </a:r>
            <a:r>
              <a:rPr lang="en-US" altLang="zh-CN" dirty="0" err="1">
                <a:ea typeface="宋体" panose="02010600030101010101" pitchFamily="2" charset="-122"/>
              </a:rPr>
              <a:t>wrt</a:t>
            </a:r>
            <a:r>
              <a:rPr lang="en-US" altLang="zh-CN" dirty="0">
                <a:ea typeface="宋体" panose="02010600030101010101" pitchFamily="2" charset="-122"/>
              </a:rPr>
              <a:t> </a:t>
            </a:r>
            <a:r>
              <a:rPr lang="en-US" altLang="en-US" dirty="0">
                <a:sym typeface="Symbol" panose="05050102010706020507" pitchFamily="18" charset="2"/>
              </a:rPr>
              <a:t></a:t>
            </a:r>
            <a:r>
              <a:rPr lang="en-US" altLang="zh-CN" dirty="0">
                <a:ea typeface="宋体" panose="02010600030101010101" pitchFamily="2" charset="-122"/>
              </a:rPr>
              <a:t> and </a:t>
            </a:r>
            <a:r>
              <a:rPr lang="en-US" altLang="zh-CN" b="1" i="1" dirty="0" err="1">
                <a:ea typeface="宋体" panose="02010600030101010101" pitchFamily="2" charset="-122"/>
              </a:rPr>
              <a:t>MinPts</a:t>
            </a:r>
            <a:r>
              <a:rPr lang="en-US" altLang="zh-CN" dirty="0">
                <a:ea typeface="宋体" panose="02010600030101010101" pitchFamily="2" charset="-122"/>
              </a:rPr>
              <a:t>.</a:t>
            </a:r>
          </a:p>
          <a:p>
            <a:pPr lvl="1">
              <a:lnSpc>
                <a:spcPct val="120000"/>
              </a:lnSpc>
              <a:spcBef>
                <a:spcPct val="50000"/>
              </a:spcBef>
            </a:pPr>
            <a:r>
              <a:rPr lang="en-US" altLang="zh-CN" dirty="0">
                <a:ea typeface="宋体" panose="02010600030101010101" pitchFamily="2" charset="-122"/>
              </a:rPr>
              <a:t>If </a:t>
            </a:r>
            <a:r>
              <a:rPr lang="en-US" altLang="zh-CN" b="1" i="1" dirty="0">
                <a:ea typeface="宋体" panose="02010600030101010101" pitchFamily="2" charset="-122"/>
              </a:rPr>
              <a:t>p</a:t>
            </a:r>
            <a:r>
              <a:rPr lang="en-US" altLang="zh-CN" dirty="0">
                <a:ea typeface="宋体" panose="02010600030101010101" pitchFamily="2" charset="-122"/>
              </a:rPr>
              <a:t> is a core point, a cluster is formed.</a:t>
            </a:r>
          </a:p>
          <a:p>
            <a:pPr lvl="1">
              <a:lnSpc>
                <a:spcPct val="120000"/>
              </a:lnSpc>
              <a:spcBef>
                <a:spcPct val="50000"/>
              </a:spcBef>
            </a:pPr>
            <a:r>
              <a:rPr lang="en-US" altLang="zh-CN" dirty="0">
                <a:ea typeface="宋体" panose="02010600030101010101" pitchFamily="2" charset="-122"/>
              </a:rPr>
              <a:t>If </a:t>
            </a:r>
            <a:r>
              <a:rPr lang="en-US" altLang="zh-CN" b="1" i="1" dirty="0">
                <a:ea typeface="宋体" panose="02010600030101010101" pitchFamily="2" charset="-122"/>
              </a:rPr>
              <a:t>p</a:t>
            </a:r>
            <a:r>
              <a:rPr lang="en-US" altLang="zh-CN" dirty="0">
                <a:ea typeface="宋体" panose="02010600030101010101" pitchFamily="2" charset="-122"/>
              </a:rPr>
              <a:t> is a border point, no points are density-reachable from </a:t>
            </a:r>
            <a:r>
              <a:rPr lang="en-US" altLang="zh-CN" b="1" i="1" dirty="0">
                <a:ea typeface="宋体" panose="02010600030101010101" pitchFamily="2" charset="-122"/>
              </a:rPr>
              <a:t>p</a:t>
            </a:r>
            <a:r>
              <a:rPr lang="en-US" altLang="zh-CN" dirty="0">
                <a:ea typeface="宋体" panose="02010600030101010101" pitchFamily="2" charset="-122"/>
              </a:rPr>
              <a:t> and DBSCAN visits the next point of the database.</a:t>
            </a:r>
          </a:p>
          <a:p>
            <a:pPr lvl="1">
              <a:lnSpc>
                <a:spcPct val="120000"/>
              </a:lnSpc>
              <a:spcBef>
                <a:spcPct val="50000"/>
              </a:spcBef>
            </a:pPr>
            <a:r>
              <a:rPr lang="en-US" altLang="zh-CN" dirty="0">
                <a:ea typeface="宋体" panose="02010600030101010101" pitchFamily="2" charset="-122"/>
              </a:rPr>
              <a:t>Continue the process until all of the points have been processed.</a:t>
            </a:r>
          </a:p>
          <a:p>
            <a:pPr lvl="1">
              <a:lnSpc>
                <a:spcPct val="12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zh-CN" sz="2000" dirty="0">
                <a:ea typeface="宋体" panose="02010600030101010101" pitchFamily="2" charset="-122"/>
              </a:rPr>
              <a:t>Result is independent of the order of processing the points</a:t>
            </a:r>
          </a:p>
          <a:p>
            <a:pPr lvl="1">
              <a:lnSpc>
                <a:spcPct val="12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endParaRPr lang="en-US" altLang="zh-CN" sz="2000" dirty="0">
              <a:ea typeface="宋体" panose="02010600030101010101" pitchFamily="2" charset="-122"/>
            </a:endParaRP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3284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 Example</a:t>
            </a:r>
          </a:p>
        </p:txBody>
      </p:sp>
      <p:grpSp>
        <p:nvGrpSpPr>
          <p:cNvPr id="32853" name="Group 85"/>
          <p:cNvGrpSpPr>
            <a:grpSpLocks/>
          </p:cNvGrpSpPr>
          <p:nvPr/>
        </p:nvGrpSpPr>
        <p:grpSpPr bwMode="auto">
          <a:xfrm>
            <a:off x="1676401" y="1676401"/>
            <a:ext cx="2295525" cy="2600325"/>
            <a:chOff x="96" y="1056"/>
            <a:chExt cx="1446" cy="1638"/>
          </a:xfrm>
        </p:grpSpPr>
        <p:sp>
          <p:nvSpPr>
            <p:cNvPr id="32772" name="Oval 4"/>
            <p:cNvSpPr>
              <a:spLocks noChangeArrowheads="1"/>
            </p:cNvSpPr>
            <p:nvPr/>
          </p:nvSpPr>
          <p:spPr bwMode="auto">
            <a:xfrm>
              <a:off x="384" y="1392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73" name="Oval 5"/>
            <p:cNvSpPr>
              <a:spLocks noChangeArrowheads="1"/>
            </p:cNvSpPr>
            <p:nvPr/>
          </p:nvSpPr>
          <p:spPr bwMode="auto">
            <a:xfrm>
              <a:off x="432" y="1632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74" name="Oval 6"/>
            <p:cNvSpPr>
              <a:spLocks noChangeArrowheads="1"/>
            </p:cNvSpPr>
            <p:nvPr/>
          </p:nvSpPr>
          <p:spPr bwMode="auto">
            <a:xfrm>
              <a:off x="624" y="1584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75" name="Oval 7"/>
            <p:cNvSpPr>
              <a:spLocks noChangeArrowheads="1"/>
            </p:cNvSpPr>
            <p:nvPr/>
          </p:nvSpPr>
          <p:spPr bwMode="auto">
            <a:xfrm>
              <a:off x="288" y="1872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76" name="Oval 8"/>
            <p:cNvSpPr>
              <a:spLocks noChangeArrowheads="1"/>
            </p:cNvSpPr>
            <p:nvPr/>
          </p:nvSpPr>
          <p:spPr bwMode="auto">
            <a:xfrm>
              <a:off x="816" y="1632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77" name="Oval 9"/>
            <p:cNvSpPr>
              <a:spLocks noChangeArrowheads="1"/>
            </p:cNvSpPr>
            <p:nvPr/>
          </p:nvSpPr>
          <p:spPr bwMode="auto">
            <a:xfrm>
              <a:off x="624" y="1392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78" name="Oval 10"/>
            <p:cNvSpPr>
              <a:spLocks noChangeArrowheads="1"/>
            </p:cNvSpPr>
            <p:nvPr/>
          </p:nvSpPr>
          <p:spPr bwMode="auto">
            <a:xfrm>
              <a:off x="480" y="2064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79" name="Oval 11"/>
            <p:cNvSpPr>
              <a:spLocks noChangeArrowheads="1"/>
            </p:cNvSpPr>
            <p:nvPr/>
          </p:nvSpPr>
          <p:spPr bwMode="auto">
            <a:xfrm>
              <a:off x="1008" y="1488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0" name="Oval 12"/>
            <p:cNvSpPr>
              <a:spLocks noChangeArrowheads="1"/>
            </p:cNvSpPr>
            <p:nvPr/>
          </p:nvSpPr>
          <p:spPr bwMode="auto">
            <a:xfrm>
              <a:off x="864" y="1296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1" name="Oval 13"/>
            <p:cNvSpPr>
              <a:spLocks noChangeArrowheads="1"/>
            </p:cNvSpPr>
            <p:nvPr/>
          </p:nvSpPr>
          <p:spPr bwMode="auto">
            <a:xfrm>
              <a:off x="1008" y="1728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2" name="Oval 14"/>
            <p:cNvSpPr>
              <a:spLocks noChangeArrowheads="1"/>
            </p:cNvSpPr>
            <p:nvPr/>
          </p:nvSpPr>
          <p:spPr bwMode="auto">
            <a:xfrm>
              <a:off x="912" y="1920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3" name="Oval 15"/>
            <p:cNvSpPr>
              <a:spLocks noChangeArrowheads="1"/>
            </p:cNvSpPr>
            <p:nvPr/>
          </p:nvSpPr>
          <p:spPr bwMode="auto">
            <a:xfrm>
              <a:off x="624" y="1776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4" name="Oval 16"/>
            <p:cNvSpPr>
              <a:spLocks noChangeArrowheads="1"/>
            </p:cNvSpPr>
            <p:nvPr/>
          </p:nvSpPr>
          <p:spPr bwMode="auto">
            <a:xfrm>
              <a:off x="144" y="1632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6" name="Oval 18"/>
            <p:cNvSpPr>
              <a:spLocks noChangeArrowheads="1"/>
            </p:cNvSpPr>
            <p:nvPr/>
          </p:nvSpPr>
          <p:spPr bwMode="auto">
            <a:xfrm>
              <a:off x="768" y="2112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3" name="Oval 25"/>
            <p:cNvSpPr>
              <a:spLocks noChangeArrowheads="1"/>
            </p:cNvSpPr>
            <p:nvPr/>
          </p:nvSpPr>
          <p:spPr bwMode="auto">
            <a:xfrm>
              <a:off x="1152" y="1296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4" name="Oval 26"/>
            <p:cNvSpPr>
              <a:spLocks noChangeArrowheads="1"/>
            </p:cNvSpPr>
            <p:nvPr/>
          </p:nvSpPr>
          <p:spPr bwMode="auto">
            <a:xfrm>
              <a:off x="96" y="1344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5" name="Oval 27"/>
            <p:cNvSpPr>
              <a:spLocks noChangeArrowheads="1"/>
            </p:cNvSpPr>
            <p:nvPr/>
          </p:nvSpPr>
          <p:spPr bwMode="auto">
            <a:xfrm>
              <a:off x="240" y="2544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6" name="Oval 28"/>
            <p:cNvSpPr>
              <a:spLocks noChangeArrowheads="1"/>
            </p:cNvSpPr>
            <p:nvPr/>
          </p:nvSpPr>
          <p:spPr bwMode="auto">
            <a:xfrm>
              <a:off x="1392" y="1056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7" name="Oval 29"/>
            <p:cNvSpPr>
              <a:spLocks noChangeArrowheads="1"/>
            </p:cNvSpPr>
            <p:nvPr/>
          </p:nvSpPr>
          <p:spPr bwMode="auto">
            <a:xfrm>
              <a:off x="1392" y="1728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8" name="Oval 30"/>
            <p:cNvSpPr>
              <a:spLocks noChangeArrowheads="1"/>
            </p:cNvSpPr>
            <p:nvPr/>
          </p:nvSpPr>
          <p:spPr bwMode="auto">
            <a:xfrm>
              <a:off x="1200" y="2256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9" name="Oval 31"/>
            <p:cNvSpPr>
              <a:spLocks noChangeArrowheads="1"/>
            </p:cNvSpPr>
            <p:nvPr/>
          </p:nvSpPr>
          <p:spPr bwMode="auto">
            <a:xfrm>
              <a:off x="816" y="2448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2846" name="Text Box 78"/>
          <p:cNvSpPr txBox="1">
            <a:spLocks noChangeArrowheads="1"/>
          </p:cNvSpPr>
          <p:nvPr/>
        </p:nvSpPr>
        <p:spPr bwMode="auto">
          <a:xfrm>
            <a:off x="7772400" y="1524001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MinPts = 4</a:t>
            </a:r>
          </a:p>
        </p:txBody>
      </p:sp>
      <p:grpSp>
        <p:nvGrpSpPr>
          <p:cNvPr id="32854" name="Group 86"/>
          <p:cNvGrpSpPr>
            <a:grpSpLocks/>
          </p:cNvGrpSpPr>
          <p:nvPr/>
        </p:nvGrpSpPr>
        <p:grpSpPr bwMode="auto">
          <a:xfrm>
            <a:off x="6324601" y="2057401"/>
            <a:ext cx="2600325" cy="2447925"/>
            <a:chOff x="3024" y="1296"/>
            <a:chExt cx="1638" cy="1542"/>
          </a:xfrm>
        </p:grpSpPr>
        <p:sp>
          <p:nvSpPr>
            <p:cNvPr id="32789" name="Oval 21"/>
            <p:cNvSpPr>
              <a:spLocks noChangeArrowheads="1"/>
            </p:cNvSpPr>
            <p:nvPr/>
          </p:nvSpPr>
          <p:spPr bwMode="auto">
            <a:xfrm>
              <a:off x="3360" y="1824"/>
              <a:ext cx="624" cy="62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0" name="Oval 32"/>
            <p:cNvSpPr>
              <a:spLocks noChangeArrowheads="1"/>
            </p:cNvSpPr>
            <p:nvPr/>
          </p:nvSpPr>
          <p:spPr bwMode="auto">
            <a:xfrm>
              <a:off x="3504" y="1632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1" name="Oval 33"/>
            <p:cNvSpPr>
              <a:spLocks noChangeArrowheads="1"/>
            </p:cNvSpPr>
            <p:nvPr/>
          </p:nvSpPr>
          <p:spPr bwMode="auto">
            <a:xfrm>
              <a:off x="3552" y="1872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2" name="Oval 34"/>
            <p:cNvSpPr>
              <a:spLocks noChangeArrowheads="1"/>
            </p:cNvSpPr>
            <p:nvPr/>
          </p:nvSpPr>
          <p:spPr bwMode="auto">
            <a:xfrm>
              <a:off x="3744" y="1824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3" name="Oval 35"/>
            <p:cNvSpPr>
              <a:spLocks noChangeArrowheads="1"/>
            </p:cNvSpPr>
            <p:nvPr/>
          </p:nvSpPr>
          <p:spPr bwMode="auto">
            <a:xfrm>
              <a:off x="3408" y="2112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4" name="Oval 36"/>
            <p:cNvSpPr>
              <a:spLocks noChangeArrowheads="1"/>
            </p:cNvSpPr>
            <p:nvPr/>
          </p:nvSpPr>
          <p:spPr bwMode="auto">
            <a:xfrm>
              <a:off x="3936" y="1824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5" name="Oval 37"/>
            <p:cNvSpPr>
              <a:spLocks noChangeArrowheads="1"/>
            </p:cNvSpPr>
            <p:nvPr/>
          </p:nvSpPr>
          <p:spPr bwMode="auto">
            <a:xfrm>
              <a:off x="3744" y="1632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6" name="Oval 38"/>
            <p:cNvSpPr>
              <a:spLocks noChangeArrowheads="1"/>
            </p:cNvSpPr>
            <p:nvPr/>
          </p:nvSpPr>
          <p:spPr bwMode="auto">
            <a:xfrm>
              <a:off x="3600" y="2304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7" name="Oval 39"/>
            <p:cNvSpPr>
              <a:spLocks noChangeArrowheads="1"/>
            </p:cNvSpPr>
            <p:nvPr/>
          </p:nvSpPr>
          <p:spPr bwMode="auto">
            <a:xfrm>
              <a:off x="4128" y="1728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8" name="Oval 40"/>
            <p:cNvSpPr>
              <a:spLocks noChangeArrowheads="1"/>
            </p:cNvSpPr>
            <p:nvPr/>
          </p:nvSpPr>
          <p:spPr bwMode="auto">
            <a:xfrm>
              <a:off x="3984" y="1536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9" name="Oval 41"/>
            <p:cNvSpPr>
              <a:spLocks noChangeArrowheads="1"/>
            </p:cNvSpPr>
            <p:nvPr/>
          </p:nvSpPr>
          <p:spPr bwMode="auto">
            <a:xfrm>
              <a:off x="4128" y="1968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10" name="Oval 42"/>
            <p:cNvSpPr>
              <a:spLocks noChangeArrowheads="1"/>
            </p:cNvSpPr>
            <p:nvPr/>
          </p:nvSpPr>
          <p:spPr bwMode="auto">
            <a:xfrm>
              <a:off x="4032" y="2160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12" name="Oval 44"/>
            <p:cNvSpPr>
              <a:spLocks noChangeArrowheads="1"/>
            </p:cNvSpPr>
            <p:nvPr/>
          </p:nvSpPr>
          <p:spPr bwMode="auto">
            <a:xfrm>
              <a:off x="3216" y="1824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13" name="Oval 45"/>
            <p:cNvSpPr>
              <a:spLocks noChangeArrowheads="1"/>
            </p:cNvSpPr>
            <p:nvPr/>
          </p:nvSpPr>
          <p:spPr bwMode="auto">
            <a:xfrm>
              <a:off x="3936" y="2352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14" name="Oval 46"/>
            <p:cNvSpPr>
              <a:spLocks noChangeArrowheads="1"/>
            </p:cNvSpPr>
            <p:nvPr/>
          </p:nvSpPr>
          <p:spPr bwMode="auto">
            <a:xfrm>
              <a:off x="4272" y="1536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15" name="Oval 47"/>
            <p:cNvSpPr>
              <a:spLocks noChangeArrowheads="1"/>
            </p:cNvSpPr>
            <p:nvPr/>
          </p:nvSpPr>
          <p:spPr bwMode="auto">
            <a:xfrm>
              <a:off x="3216" y="1584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17" name="Oval 49"/>
            <p:cNvSpPr>
              <a:spLocks noChangeArrowheads="1"/>
            </p:cNvSpPr>
            <p:nvPr/>
          </p:nvSpPr>
          <p:spPr bwMode="auto">
            <a:xfrm>
              <a:off x="4512" y="1296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18" name="Oval 50"/>
            <p:cNvSpPr>
              <a:spLocks noChangeArrowheads="1"/>
            </p:cNvSpPr>
            <p:nvPr/>
          </p:nvSpPr>
          <p:spPr bwMode="auto">
            <a:xfrm>
              <a:off x="4512" y="1968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19" name="Oval 51"/>
            <p:cNvSpPr>
              <a:spLocks noChangeArrowheads="1"/>
            </p:cNvSpPr>
            <p:nvPr/>
          </p:nvSpPr>
          <p:spPr bwMode="auto">
            <a:xfrm>
              <a:off x="4320" y="2496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20" name="Oval 52"/>
            <p:cNvSpPr>
              <a:spLocks noChangeArrowheads="1"/>
            </p:cNvSpPr>
            <p:nvPr/>
          </p:nvSpPr>
          <p:spPr bwMode="auto">
            <a:xfrm>
              <a:off x="3936" y="2688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21" name="Line 53"/>
            <p:cNvSpPr>
              <a:spLocks noChangeShapeType="1"/>
            </p:cNvSpPr>
            <p:nvPr/>
          </p:nvSpPr>
          <p:spPr bwMode="auto">
            <a:xfrm flipV="1">
              <a:off x="3696" y="2064"/>
              <a:ext cx="28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11" name="Oval 43"/>
            <p:cNvSpPr>
              <a:spLocks noChangeArrowheads="1"/>
            </p:cNvSpPr>
            <p:nvPr/>
          </p:nvSpPr>
          <p:spPr bwMode="auto">
            <a:xfrm>
              <a:off x="3600" y="2064"/>
              <a:ext cx="150" cy="150"/>
            </a:xfrm>
            <a:prstGeom prst="ellipse">
              <a:avLst/>
            </a:prstGeom>
            <a:solidFill>
              <a:srgbClr val="80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22" name="Rectangle 54"/>
            <p:cNvSpPr>
              <a:spLocks noChangeArrowheads="1"/>
            </p:cNvSpPr>
            <p:nvPr/>
          </p:nvSpPr>
          <p:spPr bwMode="auto">
            <a:xfrm>
              <a:off x="3744" y="1968"/>
              <a:ext cx="1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2400">
                  <a:sym typeface="Symbol" panose="05050102010706020507" pitchFamily="18" charset="2"/>
                </a:rPr>
                <a:t></a:t>
              </a:r>
            </a:p>
          </p:txBody>
        </p:sp>
        <p:sp>
          <p:nvSpPr>
            <p:cNvPr id="32850" name="Text Box 82"/>
            <p:cNvSpPr txBox="1">
              <a:spLocks noChangeArrowheads="1"/>
            </p:cNvSpPr>
            <p:nvPr/>
          </p:nvSpPr>
          <p:spPr bwMode="auto">
            <a:xfrm>
              <a:off x="3024" y="2256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C</a:t>
              </a:r>
              <a:r>
                <a:rPr lang="en-US" altLang="en-US" baseline="-25000"/>
                <a:t>1</a:t>
              </a:r>
              <a:endParaRPr lang="en-US" altLang="en-US"/>
            </a:p>
          </p:txBody>
        </p:sp>
      </p:grpSp>
      <p:grpSp>
        <p:nvGrpSpPr>
          <p:cNvPr id="32856" name="Group 88"/>
          <p:cNvGrpSpPr>
            <a:grpSpLocks/>
          </p:cNvGrpSpPr>
          <p:nvPr/>
        </p:nvGrpSpPr>
        <p:grpSpPr bwMode="auto">
          <a:xfrm>
            <a:off x="3657601" y="4114801"/>
            <a:ext cx="2524125" cy="2600325"/>
            <a:chOff x="1344" y="2592"/>
            <a:chExt cx="1590" cy="1638"/>
          </a:xfrm>
        </p:grpSpPr>
        <p:sp>
          <p:nvSpPr>
            <p:cNvPr id="32823" name="Oval 55"/>
            <p:cNvSpPr>
              <a:spLocks noChangeArrowheads="1"/>
            </p:cNvSpPr>
            <p:nvPr/>
          </p:nvSpPr>
          <p:spPr bwMode="auto">
            <a:xfrm>
              <a:off x="1584" y="3216"/>
              <a:ext cx="624" cy="62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24" name="Oval 56"/>
            <p:cNvSpPr>
              <a:spLocks noChangeArrowheads="1"/>
            </p:cNvSpPr>
            <p:nvPr/>
          </p:nvSpPr>
          <p:spPr bwMode="auto">
            <a:xfrm>
              <a:off x="1728" y="3024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25" name="Oval 57"/>
            <p:cNvSpPr>
              <a:spLocks noChangeArrowheads="1"/>
            </p:cNvSpPr>
            <p:nvPr/>
          </p:nvSpPr>
          <p:spPr bwMode="auto">
            <a:xfrm>
              <a:off x="1776" y="3264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27" name="Oval 59"/>
            <p:cNvSpPr>
              <a:spLocks noChangeArrowheads="1"/>
            </p:cNvSpPr>
            <p:nvPr/>
          </p:nvSpPr>
          <p:spPr bwMode="auto">
            <a:xfrm>
              <a:off x="1632" y="3504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28" name="Oval 60"/>
            <p:cNvSpPr>
              <a:spLocks noChangeArrowheads="1"/>
            </p:cNvSpPr>
            <p:nvPr/>
          </p:nvSpPr>
          <p:spPr bwMode="auto">
            <a:xfrm>
              <a:off x="2160" y="3216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29" name="Oval 61"/>
            <p:cNvSpPr>
              <a:spLocks noChangeArrowheads="1"/>
            </p:cNvSpPr>
            <p:nvPr/>
          </p:nvSpPr>
          <p:spPr bwMode="auto">
            <a:xfrm>
              <a:off x="1968" y="3024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30" name="Oval 62"/>
            <p:cNvSpPr>
              <a:spLocks noChangeArrowheads="1"/>
            </p:cNvSpPr>
            <p:nvPr/>
          </p:nvSpPr>
          <p:spPr bwMode="auto">
            <a:xfrm>
              <a:off x="1824" y="3696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31" name="Oval 63"/>
            <p:cNvSpPr>
              <a:spLocks noChangeArrowheads="1"/>
            </p:cNvSpPr>
            <p:nvPr/>
          </p:nvSpPr>
          <p:spPr bwMode="auto">
            <a:xfrm>
              <a:off x="2400" y="3120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32" name="Oval 64"/>
            <p:cNvSpPr>
              <a:spLocks noChangeArrowheads="1"/>
            </p:cNvSpPr>
            <p:nvPr/>
          </p:nvSpPr>
          <p:spPr bwMode="auto">
            <a:xfrm>
              <a:off x="2208" y="2928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33" name="Oval 65"/>
            <p:cNvSpPr>
              <a:spLocks noChangeArrowheads="1"/>
            </p:cNvSpPr>
            <p:nvPr/>
          </p:nvSpPr>
          <p:spPr bwMode="auto">
            <a:xfrm>
              <a:off x="2352" y="3360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34" name="Oval 66"/>
            <p:cNvSpPr>
              <a:spLocks noChangeArrowheads="1"/>
            </p:cNvSpPr>
            <p:nvPr/>
          </p:nvSpPr>
          <p:spPr bwMode="auto">
            <a:xfrm>
              <a:off x="2256" y="3552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35" name="Oval 67"/>
            <p:cNvSpPr>
              <a:spLocks noChangeArrowheads="1"/>
            </p:cNvSpPr>
            <p:nvPr/>
          </p:nvSpPr>
          <p:spPr bwMode="auto">
            <a:xfrm>
              <a:off x="1440" y="3216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36" name="Oval 68"/>
            <p:cNvSpPr>
              <a:spLocks noChangeArrowheads="1"/>
            </p:cNvSpPr>
            <p:nvPr/>
          </p:nvSpPr>
          <p:spPr bwMode="auto">
            <a:xfrm>
              <a:off x="2160" y="3744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37" name="Oval 69"/>
            <p:cNvSpPr>
              <a:spLocks noChangeArrowheads="1"/>
            </p:cNvSpPr>
            <p:nvPr/>
          </p:nvSpPr>
          <p:spPr bwMode="auto">
            <a:xfrm>
              <a:off x="2592" y="2880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38" name="Oval 70"/>
            <p:cNvSpPr>
              <a:spLocks noChangeArrowheads="1"/>
            </p:cNvSpPr>
            <p:nvPr/>
          </p:nvSpPr>
          <p:spPr bwMode="auto">
            <a:xfrm>
              <a:off x="1440" y="2976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39" name="Oval 71"/>
            <p:cNvSpPr>
              <a:spLocks noChangeArrowheads="1"/>
            </p:cNvSpPr>
            <p:nvPr/>
          </p:nvSpPr>
          <p:spPr bwMode="auto">
            <a:xfrm>
              <a:off x="2784" y="2736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40" name="Oval 72"/>
            <p:cNvSpPr>
              <a:spLocks noChangeArrowheads="1"/>
            </p:cNvSpPr>
            <p:nvPr/>
          </p:nvSpPr>
          <p:spPr bwMode="auto">
            <a:xfrm>
              <a:off x="2736" y="3360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41" name="Oval 73"/>
            <p:cNvSpPr>
              <a:spLocks noChangeArrowheads="1"/>
            </p:cNvSpPr>
            <p:nvPr/>
          </p:nvSpPr>
          <p:spPr bwMode="auto">
            <a:xfrm>
              <a:off x="2544" y="3888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42" name="Oval 74"/>
            <p:cNvSpPr>
              <a:spLocks noChangeArrowheads="1"/>
            </p:cNvSpPr>
            <p:nvPr/>
          </p:nvSpPr>
          <p:spPr bwMode="auto">
            <a:xfrm>
              <a:off x="2160" y="4080"/>
              <a:ext cx="150" cy="150"/>
            </a:xfrm>
            <a:prstGeom prst="ellipse">
              <a:avLst/>
            </a:prstGeom>
            <a:solidFill>
              <a:srgbClr val="003366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43" name="Line 75"/>
            <p:cNvSpPr>
              <a:spLocks noChangeShapeType="1"/>
            </p:cNvSpPr>
            <p:nvPr/>
          </p:nvSpPr>
          <p:spPr bwMode="auto">
            <a:xfrm flipV="1">
              <a:off x="1920" y="3456"/>
              <a:ext cx="28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44" name="Oval 76"/>
            <p:cNvSpPr>
              <a:spLocks noChangeArrowheads="1"/>
            </p:cNvSpPr>
            <p:nvPr/>
          </p:nvSpPr>
          <p:spPr bwMode="auto">
            <a:xfrm>
              <a:off x="1824" y="3456"/>
              <a:ext cx="150" cy="150"/>
            </a:xfrm>
            <a:prstGeom prst="ellipse">
              <a:avLst/>
            </a:prstGeom>
            <a:solidFill>
              <a:srgbClr val="80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45" name="Rectangle 77"/>
            <p:cNvSpPr>
              <a:spLocks noChangeArrowheads="1"/>
            </p:cNvSpPr>
            <p:nvPr/>
          </p:nvSpPr>
          <p:spPr bwMode="auto">
            <a:xfrm>
              <a:off x="1968" y="3360"/>
              <a:ext cx="1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2400">
                  <a:sym typeface="Symbol" panose="05050102010706020507" pitchFamily="18" charset="2"/>
                </a:rPr>
                <a:t></a:t>
              </a:r>
            </a:p>
          </p:txBody>
        </p:sp>
        <p:sp>
          <p:nvSpPr>
            <p:cNvPr id="32847" name="Oval 79"/>
            <p:cNvSpPr>
              <a:spLocks noChangeArrowheads="1"/>
            </p:cNvSpPr>
            <p:nvPr/>
          </p:nvSpPr>
          <p:spPr bwMode="auto">
            <a:xfrm>
              <a:off x="1728" y="2928"/>
              <a:ext cx="624" cy="62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48" name="Line 80"/>
            <p:cNvSpPr>
              <a:spLocks noChangeShapeType="1"/>
            </p:cNvSpPr>
            <p:nvPr/>
          </p:nvSpPr>
          <p:spPr bwMode="auto">
            <a:xfrm flipV="1">
              <a:off x="2064" y="3216"/>
              <a:ext cx="28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49" name="Rectangle 81"/>
            <p:cNvSpPr>
              <a:spLocks noChangeArrowheads="1"/>
            </p:cNvSpPr>
            <p:nvPr/>
          </p:nvSpPr>
          <p:spPr bwMode="auto">
            <a:xfrm>
              <a:off x="2112" y="2976"/>
              <a:ext cx="1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2400">
                  <a:sym typeface="Symbol" panose="05050102010706020507" pitchFamily="18" charset="2"/>
                </a:rPr>
                <a:t></a:t>
              </a:r>
            </a:p>
          </p:txBody>
        </p:sp>
        <p:sp>
          <p:nvSpPr>
            <p:cNvPr id="32851" name="Rectangle 83"/>
            <p:cNvSpPr>
              <a:spLocks noChangeArrowheads="1"/>
            </p:cNvSpPr>
            <p:nvPr/>
          </p:nvSpPr>
          <p:spPr bwMode="auto">
            <a:xfrm>
              <a:off x="1344" y="3744"/>
              <a:ext cx="24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C</a:t>
              </a:r>
              <a:r>
                <a:rPr lang="en-US" altLang="en-US" baseline="-25000"/>
                <a:t>1</a:t>
              </a:r>
            </a:p>
          </p:txBody>
        </p:sp>
        <p:sp>
          <p:nvSpPr>
            <p:cNvPr id="32852" name="Rectangle 84"/>
            <p:cNvSpPr>
              <a:spLocks noChangeArrowheads="1"/>
            </p:cNvSpPr>
            <p:nvPr/>
          </p:nvSpPr>
          <p:spPr bwMode="auto">
            <a:xfrm>
              <a:off x="1776" y="2592"/>
              <a:ext cx="24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C</a:t>
              </a:r>
              <a:r>
                <a:rPr lang="en-US" altLang="en-US" baseline="-25000"/>
                <a:t>1</a:t>
              </a:r>
            </a:p>
          </p:txBody>
        </p:sp>
        <p:sp>
          <p:nvSpPr>
            <p:cNvPr id="32826" name="Oval 58"/>
            <p:cNvSpPr>
              <a:spLocks noChangeArrowheads="1"/>
            </p:cNvSpPr>
            <p:nvPr/>
          </p:nvSpPr>
          <p:spPr bwMode="auto">
            <a:xfrm>
              <a:off x="1968" y="3216"/>
              <a:ext cx="150" cy="150"/>
            </a:xfrm>
            <a:prstGeom prst="ellipse">
              <a:avLst/>
            </a:prstGeom>
            <a:solidFill>
              <a:srgbClr val="80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5689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2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2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2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2387600" y="685800"/>
            <a:ext cx="8280400" cy="552450"/>
          </a:xfrm>
        </p:spPr>
        <p:txBody>
          <a:bodyPr>
            <a:normAutofit fontScale="90000"/>
          </a:bodyPr>
          <a:lstStyle/>
          <a:p>
            <a:r>
              <a:rPr lang="en-US" altLang="en-US" sz="3600" dirty="0"/>
              <a:t>DBSCAN: Determining EPS and </a:t>
            </a:r>
            <a:r>
              <a:rPr lang="en-US" altLang="en-US" sz="3600" dirty="0" err="1"/>
              <a:t>MinPts</a:t>
            </a:r>
            <a:endParaRPr lang="en-US" altLang="en-US" sz="3600" dirty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1670539" y="1506416"/>
            <a:ext cx="7367588" cy="4114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rtlCol="0">
            <a:normAutofit/>
          </a:bodyPr>
          <a:lstStyle/>
          <a:p>
            <a:pPr marL="533400" indent="-533400"/>
            <a:r>
              <a:rPr lang="en-US" altLang="en-US" sz="2400" dirty="0"/>
              <a:t>Idea is that for points in a cluster, their k</a:t>
            </a:r>
            <a:r>
              <a:rPr lang="en-US" altLang="en-US" sz="2400" baseline="30000" dirty="0"/>
              <a:t>th</a:t>
            </a:r>
            <a:r>
              <a:rPr lang="en-US" altLang="en-US" sz="2400" dirty="0"/>
              <a:t> nearest neighbors are at roughly the same distance</a:t>
            </a:r>
          </a:p>
          <a:p>
            <a:pPr marL="533400" indent="-533400"/>
            <a:r>
              <a:rPr lang="en-US" altLang="en-US" sz="2400" dirty="0"/>
              <a:t>Noise points have the k</a:t>
            </a:r>
            <a:r>
              <a:rPr lang="en-US" altLang="en-US" sz="2400" baseline="30000" dirty="0"/>
              <a:t>th</a:t>
            </a:r>
            <a:r>
              <a:rPr lang="en-US" altLang="en-US" sz="2400" dirty="0"/>
              <a:t> nearest neighbor at farther distance</a:t>
            </a:r>
          </a:p>
          <a:p>
            <a:pPr marL="533400" indent="-533400"/>
            <a:r>
              <a:rPr lang="en-US" altLang="en-US" sz="2400" dirty="0"/>
              <a:t>So, plot sorted distance of every point to its k</a:t>
            </a:r>
            <a:r>
              <a:rPr lang="en-US" altLang="en-US" sz="2400" baseline="30000" dirty="0"/>
              <a:t>th</a:t>
            </a:r>
            <a:r>
              <a:rPr lang="en-US" altLang="en-US" sz="2400" dirty="0"/>
              <a:t> nearest neighbor</a:t>
            </a:r>
          </a:p>
        </p:txBody>
      </p:sp>
      <p:pic>
        <p:nvPicPr>
          <p:cNvPr id="798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737" y="3408022"/>
            <a:ext cx="4438583" cy="3256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47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2387600" y="685800"/>
            <a:ext cx="8280400" cy="552450"/>
          </a:xfrm>
        </p:spPr>
        <p:txBody>
          <a:bodyPr>
            <a:normAutofit fontScale="90000"/>
          </a:bodyPr>
          <a:lstStyle/>
          <a:p>
            <a:r>
              <a:rPr lang="en-US" altLang="en-US" sz="3600"/>
              <a:t>DBSCAN: Determining EPS and MinPts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1905000" y="1447800"/>
            <a:ext cx="7367588" cy="4114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rtlCol="0">
            <a:normAutofit lnSpcReduction="10000"/>
          </a:bodyPr>
          <a:lstStyle/>
          <a:p>
            <a:pPr marL="533400" indent="-533400"/>
            <a:r>
              <a:rPr lang="en-US" altLang="en-US" sz="2400"/>
              <a:t>Distance from a point to its </a:t>
            </a:r>
            <a:r>
              <a:rPr lang="en-US" altLang="en-US" sz="2400" i="1"/>
              <a:t>k</a:t>
            </a:r>
            <a:r>
              <a:rPr lang="en-US" altLang="en-US" sz="2400" i="1" baseline="30000"/>
              <a:t>th</a:t>
            </a:r>
            <a:r>
              <a:rPr lang="en-US" altLang="en-US" sz="2400" baseline="30000"/>
              <a:t> </a:t>
            </a:r>
            <a:r>
              <a:rPr lang="en-US" altLang="en-US" sz="2400"/>
              <a:t>nearest neighbor=&gt;k-dist</a:t>
            </a:r>
          </a:p>
          <a:p>
            <a:pPr marL="533400" indent="-533400"/>
            <a:r>
              <a:rPr lang="en-US" altLang="en-US" sz="2400"/>
              <a:t>For points that belong to some clusters, the value of k-dist will be small if k is not larger than cluster size</a:t>
            </a:r>
          </a:p>
          <a:p>
            <a:pPr marL="533400" indent="-533400"/>
            <a:r>
              <a:rPr lang="en-US" altLang="en-US" sz="2400"/>
              <a:t>For points that are not in a cluster such as noise points, the k-dist will be relatively large</a:t>
            </a:r>
          </a:p>
          <a:p>
            <a:pPr marL="533400" indent="-533400"/>
            <a:r>
              <a:rPr lang="en-US" altLang="en-US" sz="2400"/>
              <a:t>Compute k-dist for all points for some k</a:t>
            </a:r>
          </a:p>
          <a:p>
            <a:pPr marL="533400" indent="-533400"/>
            <a:r>
              <a:rPr lang="en-US" altLang="en-US" sz="2400"/>
              <a:t>Sort them in increasing order and plot sorted values</a:t>
            </a:r>
          </a:p>
          <a:p>
            <a:pPr marL="533400" indent="-533400"/>
            <a:r>
              <a:rPr lang="en-US" altLang="en-US" sz="2400"/>
              <a:t>A sharp change at the value of k-dist that corresponds to suitable value of eps and the value of k as MinPts</a:t>
            </a:r>
          </a:p>
          <a:p>
            <a:pPr marL="533400" indent="-533400"/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144993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2387600" y="685800"/>
            <a:ext cx="8280400" cy="552450"/>
          </a:xfrm>
        </p:spPr>
        <p:txBody>
          <a:bodyPr>
            <a:normAutofit fontScale="90000"/>
          </a:bodyPr>
          <a:lstStyle/>
          <a:p>
            <a:r>
              <a:rPr lang="en-US" altLang="en-US" sz="3600"/>
              <a:t>DBSCAN: Determining EPS and MinPts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>
          <a:xfrm>
            <a:off x="1676400" y="1524000"/>
            <a:ext cx="7367588" cy="4114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rtlCol="0">
            <a:normAutofit lnSpcReduction="10000"/>
          </a:bodyPr>
          <a:lstStyle/>
          <a:p>
            <a:pPr marL="533400" indent="-533400"/>
            <a:r>
              <a:rPr lang="en-US" altLang="en-US" sz="2400"/>
              <a:t>A sharp change at the value of k-dist that corresponds to suitable value of eps and the value of k as MinPts</a:t>
            </a:r>
          </a:p>
          <a:p>
            <a:pPr marL="990600" lvl="1" indent="-533400"/>
            <a:r>
              <a:rPr lang="en-US" altLang="en-US" sz="2000"/>
              <a:t>Points for which k-dist is less than eps will be labeled as core points while other points will be labeled as noise or border points.</a:t>
            </a:r>
          </a:p>
          <a:p>
            <a:pPr marL="533400" indent="-533400"/>
            <a:r>
              <a:rPr lang="en-US" altLang="en-US" sz="2400"/>
              <a:t>If k is too large=&gt; small clusters (of size less than k)   are likely to be labeled as noise</a:t>
            </a:r>
          </a:p>
          <a:p>
            <a:pPr marL="533400" indent="-533400"/>
            <a:r>
              <a:rPr lang="en-US" altLang="en-US" sz="2400"/>
              <a:t>If k is too small=&gt; Even a small number of closely spaced that are noise or outliers will be incorrectly labeled as clusters</a:t>
            </a:r>
          </a:p>
          <a:p>
            <a:pPr marL="533400" indent="-533400"/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226869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07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Directly Density Reachable</a:t>
            </a:r>
          </a:p>
        </p:txBody>
      </p:sp>
      <p:sp>
        <p:nvSpPr>
          <p:cNvPr id="34819" name="Rectangle 207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mtClean="0"/>
              <a:t>Parameters</a:t>
            </a:r>
          </a:p>
          <a:p>
            <a:pPr lvl="1">
              <a:lnSpc>
                <a:spcPct val="90000"/>
              </a:lnSpc>
            </a:pPr>
            <a:r>
              <a:rPr lang="en-US" altLang="zh-CN" smtClean="0"/>
              <a:t>Eps: Maximum radius of the neighborhood</a:t>
            </a:r>
          </a:p>
          <a:p>
            <a:pPr lvl="1">
              <a:lnSpc>
                <a:spcPct val="90000"/>
              </a:lnSpc>
            </a:pPr>
            <a:r>
              <a:rPr lang="en-US" altLang="zh-CN" smtClean="0"/>
              <a:t>MinPts: Minimum number of points in an Eps-neighborhood of that point</a:t>
            </a:r>
          </a:p>
          <a:p>
            <a:pPr lvl="1">
              <a:lnSpc>
                <a:spcPct val="90000"/>
              </a:lnSpc>
            </a:pPr>
            <a:r>
              <a:rPr lang="en-US" altLang="zh-CN" smtClean="0"/>
              <a:t>NEps(p):  {q | dist(p,q) </a:t>
            </a:r>
            <a:r>
              <a:rPr lang="en-US" altLang="zh-CN" smtClean="0">
                <a:sym typeface="Symbol" panose="05050102010706020507" pitchFamily="18" charset="2"/>
              </a:rPr>
              <a:t></a:t>
            </a:r>
            <a:r>
              <a:rPr lang="en-US" altLang="zh-CN" smtClean="0"/>
              <a:t>Eps}</a:t>
            </a:r>
          </a:p>
          <a:p>
            <a:pPr>
              <a:lnSpc>
                <a:spcPct val="90000"/>
              </a:lnSpc>
            </a:pPr>
            <a:r>
              <a:rPr lang="en-US" altLang="zh-CN" smtClean="0"/>
              <a:t>Core object p: |Neps(p)|</a:t>
            </a:r>
            <a:r>
              <a:rPr lang="en-US" altLang="zh-CN" smtClean="0">
                <a:sym typeface="Symbol" panose="05050102010706020507" pitchFamily="18" charset="2"/>
              </a:rPr>
              <a:t>MinPts</a:t>
            </a:r>
            <a:r>
              <a:rPr lang="en-US" altLang="zh-CN" smtClean="0"/>
              <a:t> </a:t>
            </a:r>
          </a:p>
          <a:p>
            <a:pPr>
              <a:lnSpc>
                <a:spcPct val="90000"/>
              </a:lnSpc>
            </a:pPr>
            <a:r>
              <a:rPr lang="en-US" altLang="zh-CN" smtClean="0"/>
              <a:t>Point q directly density-reachable from p iff  q </a:t>
            </a:r>
            <a:r>
              <a:rPr lang="en-US" altLang="zh-CN" smtClean="0">
                <a:sym typeface="Symbol" panose="05050102010706020507" pitchFamily="18" charset="2"/>
              </a:rPr>
              <a:t>Neps(p) and p is a core object</a:t>
            </a:r>
            <a:r>
              <a:rPr lang="en-US" altLang="zh-CN" smtClean="0"/>
              <a:t> </a:t>
            </a:r>
          </a:p>
        </p:txBody>
      </p:sp>
      <p:grpSp>
        <p:nvGrpSpPr>
          <p:cNvPr id="34820" name="Group 2053"/>
          <p:cNvGrpSpPr>
            <a:grpSpLocks/>
          </p:cNvGrpSpPr>
          <p:nvPr/>
        </p:nvGrpSpPr>
        <p:grpSpPr bwMode="auto">
          <a:xfrm>
            <a:off x="8763000" y="1143000"/>
            <a:ext cx="1663700" cy="1663700"/>
            <a:chOff x="3316" y="2788"/>
            <a:chExt cx="1048" cy="1048"/>
          </a:xfrm>
        </p:grpSpPr>
        <p:sp>
          <p:nvSpPr>
            <p:cNvPr id="34822" name="Oval 2054"/>
            <p:cNvSpPr>
              <a:spLocks noChangeArrowheads="1"/>
            </p:cNvSpPr>
            <p:nvPr/>
          </p:nvSpPr>
          <p:spPr bwMode="auto">
            <a:xfrm>
              <a:off x="3386" y="3281"/>
              <a:ext cx="63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4823" name="Oval 2055"/>
            <p:cNvSpPr>
              <a:spLocks noChangeArrowheads="1"/>
            </p:cNvSpPr>
            <p:nvPr/>
          </p:nvSpPr>
          <p:spPr bwMode="auto">
            <a:xfrm>
              <a:off x="3598" y="3351"/>
              <a:ext cx="62" cy="63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4824" name="Oval 2056"/>
            <p:cNvSpPr>
              <a:spLocks noChangeArrowheads="1"/>
            </p:cNvSpPr>
            <p:nvPr/>
          </p:nvSpPr>
          <p:spPr bwMode="auto">
            <a:xfrm>
              <a:off x="3598" y="3140"/>
              <a:ext cx="62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4825" name="Oval 2057"/>
            <p:cNvSpPr>
              <a:spLocks noChangeArrowheads="1"/>
            </p:cNvSpPr>
            <p:nvPr/>
          </p:nvSpPr>
          <p:spPr bwMode="auto">
            <a:xfrm>
              <a:off x="3316" y="3562"/>
              <a:ext cx="62" cy="63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4826" name="Oval 2058"/>
            <p:cNvSpPr>
              <a:spLocks noChangeArrowheads="1"/>
            </p:cNvSpPr>
            <p:nvPr/>
          </p:nvSpPr>
          <p:spPr bwMode="auto">
            <a:xfrm>
              <a:off x="3457" y="3422"/>
              <a:ext cx="62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4827" name="Oval 2059"/>
            <p:cNvSpPr>
              <a:spLocks noChangeArrowheads="1"/>
            </p:cNvSpPr>
            <p:nvPr/>
          </p:nvSpPr>
          <p:spPr bwMode="auto">
            <a:xfrm>
              <a:off x="3457" y="3562"/>
              <a:ext cx="62" cy="63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4828" name="Oval 2060"/>
            <p:cNvSpPr>
              <a:spLocks noChangeArrowheads="1"/>
            </p:cNvSpPr>
            <p:nvPr/>
          </p:nvSpPr>
          <p:spPr bwMode="auto">
            <a:xfrm>
              <a:off x="3668" y="3633"/>
              <a:ext cx="62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4829" name="Oval 2061"/>
            <p:cNvSpPr>
              <a:spLocks noChangeArrowheads="1"/>
            </p:cNvSpPr>
            <p:nvPr/>
          </p:nvSpPr>
          <p:spPr bwMode="auto">
            <a:xfrm>
              <a:off x="3668" y="2788"/>
              <a:ext cx="696" cy="6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4830" name="Oval 2062"/>
            <p:cNvSpPr>
              <a:spLocks noChangeArrowheads="1"/>
            </p:cNvSpPr>
            <p:nvPr/>
          </p:nvSpPr>
          <p:spPr bwMode="auto">
            <a:xfrm>
              <a:off x="3668" y="2999"/>
              <a:ext cx="62" cy="63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4831" name="Oval 2063"/>
            <p:cNvSpPr>
              <a:spLocks noChangeArrowheads="1"/>
            </p:cNvSpPr>
            <p:nvPr/>
          </p:nvSpPr>
          <p:spPr bwMode="auto">
            <a:xfrm>
              <a:off x="4090" y="3422"/>
              <a:ext cx="63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4832" name="Oval 2064"/>
            <p:cNvSpPr>
              <a:spLocks noChangeArrowheads="1"/>
            </p:cNvSpPr>
            <p:nvPr/>
          </p:nvSpPr>
          <p:spPr bwMode="auto">
            <a:xfrm>
              <a:off x="3950" y="3140"/>
              <a:ext cx="62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4833" name="Oval 2065"/>
            <p:cNvSpPr>
              <a:spLocks noChangeArrowheads="1"/>
            </p:cNvSpPr>
            <p:nvPr/>
          </p:nvSpPr>
          <p:spPr bwMode="auto">
            <a:xfrm>
              <a:off x="3598" y="3492"/>
              <a:ext cx="62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4834" name="Oval 2066"/>
            <p:cNvSpPr>
              <a:spLocks noChangeArrowheads="1"/>
            </p:cNvSpPr>
            <p:nvPr/>
          </p:nvSpPr>
          <p:spPr bwMode="auto">
            <a:xfrm>
              <a:off x="3738" y="3351"/>
              <a:ext cx="63" cy="63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4835" name="Oval 2067"/>
            <p:cNvSpPr>
              <a:spLocks noChangeArrowheads="1"/>
            </p:cNvSpPr>
            <p:nvPr/>
          </p:nvSpPr>
          <p:spPr bwMode="auto">
            <a:xfrm>
              <a:off x="3879" y="3562"/>
              <a:ext cx="63" cy="63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4836" name="Oval 2068"/>
            <p:cNvSpPr>
              <a:spLocks noChangeArrowheads="1"/>
            </p:cNvSpPr>
            <p:nvPr/>
          </p:nvSpPr>
          <p:spPr bwMode="auto">
            <a:xfrm>
              <a:off x="4231" y="3633"/>
              <a:ext cx="63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4837" name="Oval 2069"/>
            <p:cNvSpPr>
              <a:spLocks noChangeArrowheads="1"/>
            </p:cNvSpPr>
            <p:nvPr/>
          </p:nvSpPr>
          <p:spPr bwMode="auto">
            <a:xfrm>
              <a:off x="3457" y="3140"/>
              <a:ext cx="696" cy="6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4838" name="Rectangle 2070"/>
            <p:cNvSpPr>
              <a:spLocks noChangeArrowheads="1"/>
            </p:cNvSpPr>
            <p:nvPr/>
          </p:nvSpPr>
          <p:spPr bwMode="auto">
            <a:xfrm>
              <a:off x="3984" y="2976"/>
              <a:ext cx="24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34839" name="Rectangle 2071"/>
            <p:cNvSpPr>
              <a:spLocks noChangeArrowheads="1"/>
            </p:cNvSpPr>
            <p:nvPr/>
          </p:nvSpPr>
          <p:spPr bwMode="auto">
            <a:xfrm>
              <a:off x="3792" y="3216"/>
              <a:ext cx="24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</a:rPr>
                <a:t>q</a:t>
              </a:r>
            </a:p>
          </p:txBody>
        </p:sp>
      </p:grpSp>
      <p:sp>
        <p:nvSpPr>
          <p:cNvPr id="34821" name="Rectangle 2072"/>
          <p:cNvSpPr>
            <a:spLocks noChangeArrowheads="1"/>
          </p:cNvSpPr>
          <p:nvPr/>
        </p:nvSpPr>
        <p:spPr bwMode="auto">
          <a:xfrm>
            <a:off x="6781800" y="1600201"/>
            <a:ext cx="1828800" cy="831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zh-CN" sz="2400">
                <a:solidFill>
                  <a:schemeClr val="accent1"/>
                </a:solidFill>
                <a:latin typeface="Times New Roman" panose="02020603050405020304" pitchFamily="18" charset="0"/>
              </a:rPr>
              <a:t>MinPts = 3 Eps = 1 cm</a:t>
            </a:r>
          </a:p>
        </p:txBody>
      </p:sp>
    </p:spTree>
    <p:extLst>
      <p:ext uri="{BB962C8B-B14F-4D97-AF65-F5344CB8AC3E}">
        <p14:creationId xmlns:p14="http://schemas.microsoft.com/office/powerpoint/2010/main" val="629785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450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381000"/>
            <a:ext cx="8382000" cy="990600"/>
          </a:xfrm>
        </p:spPr>
        <p:txBody>
          <a:bodyPr/>
          <a:lstStyle/>
          <a:p>
            <a:r>
              <a:rPr lang="en-US" altLang="en-US" sz="3200"/>
              <a:t>Hierarchical Agglomerative Clustering (HAC)</a:t>
            </a:r>
          </a:p>
        </p:txBody>
      </p:sp>
      <p:sp>
        <p:nvSpPr>
          <p:cNvPr id="8724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Assumes a similarity function for determining the similarity of two instances.</a:t>
            </a:r>
          </a:p>
          <a:p>
            <a:r>
              <a:rPr lang="en-US" altLang="en-US"/>
              <a:t>Starts with all instances in a separate cluster and then repeatedly joins the two clusters that are most similar until there is only one cluster.</a:t>
            </a:r>
          </a:p>
          <a:p>
            <a:r>
              <a:rPr lang="en-US" altLang="en-US"/>
              <a:t>The history of merging forms a binary tree or hierarchy.</a:t>
            </a:r>
          </a:p>
        </p:txBody>
      </p:sp>
    </p:spTree>
    <p:extLst>
      <p:ext uri="{BB962C8B-B14F-4D97-AF65-F5344CB8AC3E}">
        <p14:creationId xmlns:p14="http://schemas.microsoft.com/office/powerpoint/2010/main" val="1705357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8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Density-Based Clustering: Background (II)</a:t>
            </a:r>
          </a:p>
        </p:txBody>
      </p:sp>
      <p:sp>
        <p:nvSpPr>
          <p:cNvPr id="35843" name="Rectangle 108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/>
              <a:t>Density-reachable</a:t>
            </a:r>
          </a:p>
          <a:p>
            <a:pPr lvl="1"/>
            <a:r>
              <a:rPr lang="en-US" altLang="zh-CN" smtClean="0"/>
              <a:t>Directly density reachable p</a:t>
            </a:r>
            <a:r>
              <a:rPr lang="en-US" altLang="zh-CN" baseline="-25000" smtClean="0"/>
              <a:t>1</a:t>
            </a:r>
            <a:r>
              <a:rPr lang="en-US" altLang="zh-CN" smtClean="0">
                <a:sym typeface="Wingdings" panose="05000000000000000000" pitchFamily="2" charset="2"/>
              </a:rPr>
              <a:t>p</a:t>
            </a:r>
            <a:r>
              <a:rPr lang="en-US" altLang="zh-CN" baseline="-25000" smtClean="0">
                <a:sym typeface="Wingdings" panose="05000000000000000000" pitchFamily="2" charset="2"/>
              </a:rPr>
              <a:t>2</a:t>
            </a:r>
            <a:r>
              <a:rPr lang="en-US" altLang="zh-CN" smtClean="0">
                <a:sym typeface="Wingdings" panose="05000000000000000000" pitchFamily="2" charset="2"/>
              </a:rPr>
              <a:t>, p</a:t>
            </a:r>
            <a:r>
              <a:rPr lang="en-US" altLang="zh-CN" baseline="-25000" smtClean="0">
                <a:sym typeface="Wingdings" panose="05000000000000000000" pitchFamily="2" charset="2"/>
              </a:rPr>
              <a:t>2</a:t>
            </a:r>
            <a:r>
              <a:rPr lang="en-US" altLang="zh-CN" smtClean="0">
                <a:sym typeface="Wingdings" panose="05000000000000000000" pitchFamily="2" charset="2"/>
              </a:rPr>
              <a:t>p</a:t>
            </a:r>
            <a:r>
              <a:rPr lang="en-US" altLang="zh-CN" baseline="-25000" smtClean="0">
                <a:sym typeface="Wingdings" panose="05000000000000000000" pitchFamily="2" charset="2"/>
              </a:rPr>
              <a:t>3</a:t>
            </a:r>
            <a:r>
              <a:rPr lang="en-US" altLang="zh-CN" smtClean="0">
                <a:sym typeface="Wingdings" panose="05000000000000000000" pitchFamily="2" charset="2"/>
              </a:rPr>
              <a:t>, …, p</a:t>
            </a:r>
            <a:r>
              <a:rPr lang="en-US" altLang="zh-CN" baseline="-25000" smtClean="0">
                <a:sym typeface="Wingdings" panose="05000000000000000000" pitchFamily="2" charset="2"/>
              </a:rPr>
              <a:t>n-1</a:t>
            </a:r>
            <a:r>
              <a:rPr lang="en-US" altLang="zh-CN" smtClean="0">
                <a:sym typeface="Wingdings" panose="05000000000000000000" pitchFamily="2" charset="2"/>
              </a:rPr>
              <a:t> p</a:t>
            </a:r>
            <a:r>
              <a:rPr lang="en-US" altLang="zh-CN" baseline="-25000" smtClean="0">
                <a:sym typeface="Wingdings" panose="05000000000000000000" pitchFamily="2" charset="2"/>
              </a:rPr>
              <a:t>n</a:t>
            </a:r>
            <a:r>
              <a:rPr lang="en-US" altLang="zh-CN" smtClean="0">
                <a:sym typeface="Wingdings" panose="05000000000000000000" pitchFamily="2" charset="2"/>
              </a:rPr>
              <a:t>  p</a:t>
            </a:r>
            <a:r>
              <a:rPr lang="en-US" altLang="zh-CN" baseline="-25000" smtClean="0">
                <a:sym typeface="Wingdings" panose="05000000000000000000" pitchFamily="2" charset="2"/>
              </a:rPr>
              <a:t>n</a:t>
            </a:r>
            <a:r>
              <a:rPr lang="en-US" altLang="zh-CN" smtClean="0">
                <a:sym typeface="Wingdings" panose="05000000000000000000" pitchFamily="2" charset="2"/>
              </a:rPr>
              <a:t> density-reachable from p</a:t>
            </a:r>
            <a:r>
              <a:rPr lang="en-US" altLang="zh-CN" baseline="-25000" smtClean="0">
                <a:sym typeface="Wingdings" panose="05000000000000000000" pitchFamily="2" charset="2"/>
              </a:rPr>
              <a:t>1</a:t>
            </a:r>
            <a:endParaRPr lang="en-US" altLang="zh-CN" baseline="-25000" smtClean="0"/>
          </a:p>
          <a:p>
            <a:r>
              <a:rPr lang="en-US" altLang="zh-CN" smtClean="0"/>
              <a:t>Density-connected</a:t>
            </a:r>
          </a:p>
          <a:p>
            <a:pPr lvl="1"/>
            <a:r>
              <a:rPr lang="en-US" altLang="zh-CN" smtClean="0"/>
              <a:t>Points p, q are density-reachable from o </a:t>
            </a:r>
            <a:r>
              <a:rPr lang="en-US" altLang="zh-CN" smtClean="0">
                <a:sym typeface="Wingdings" panose="05000000000000000000" pitchFamily="2" charset="2"/>
              </a:rPr>
              <a:t> p and q are density-connected</a:t>
            </a:r>
            <a:endParaRPr lang="en-US" altLang="zh-CN" smtClean="0"/>
          </a:p>
        </p:txBody>
      </p:sp>
      <p:grpSp>
        <p:nvGrpSpPr>
          <p:cNvPr id="35844" name="Group 1049"/>
          <p:cNvGrpSpPr>
            <a:grpSpLocks/>
          </p:cNvGrpSpPr>
          <p:nvPr/>
        </p:nvGrpSpPr>
        <p:grpSpPr bwMode="auto">
          <a:xfrm>
            <a:off x="7467600" y="4800600"/>
            <a:ext cx="2863850" cy="1638300"/>
            <a:chOff x="3428" y="2740"/>
            <a:chExt cx="1804" cy="1032"/>
          </a:xfrm>
        </p:grpSpPr>
        <p:sp>
          <p:nvSpPr>
            <p:cNvPr id="35868" name="Oval 1050"/>
            <p:cNvSpPr>
              <a:spLocks noChangeArrowheads="1"/>
            </p:cNvSpPr>
            <p:nvPr/>
          </p:nvSpPr>
          <p:spPr bwMode="auto">
            <a:xfrm>
              <a:off x="3914" y="3089"/>
              <a:ext cx="63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69" name="Oval 1051"/>
            <p:cNvSpPr>
              <a:spLocks noChangeArrowheads="1"/>
            </p:cNvSpPr>
            <p:nvPr/>
          </p:nvSpPr>
          <p:spPr bwMode="auto">
            <a:xfrm>
              <a:off x="4126" y="3159"/>
              <a:ext cx="62" cy="63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70" name="Oval 1052"/>
            <p:cNvSpPr>
              <a:spLocks noChangeArrowheads="1"/>
            </p:cNvSpPr>
            <p:nvPr/>
          </p:nvSpPr>
          <p:spPr bwMode="auto">
            <a:xfrm>
              <a:off x="4126" y="2948"/>
              <a:ext cx="62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71" name="Oval 1053"/>
            <p:cNvSpPr>
              <a:spLocks noChangeArrowheads="1"/>
            </p:cNvSpPr>
            <p:nvPr/>
          </p:nvSpPr>
          <p:spPr bwMode="auto">
            <a:xfrm>
              <a:off x="3844" y="3370"/>
              <a:ext cx="62" cy="63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72" name="Oval 1054"/>
            <p:cNvSpPr>
              <a:spLocks noChangeArrowheads="1"/>
            </p:cNvSpPr>
            <p:nvPr/>
          </p:nvSpPr>
          <p:spPr bwMode="auto">
            <a:xfrm>
              <a:off x="3985" y="3230"/>
              <a:ext cx="62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73" name="Oval 1055"/>
            <p:cNvSpPr>
              <a:spLocks noChangeArrowheads="1"/>
            </p:cNvSpPr>
            <p:nvPr/>
          </p:nvSpPr>
          <p:spPr bwMode="auto">
            <a:xfrm>
              <a:off x="4129" y="3514"/>
              <a:ext cx="62" cy="63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74" name="Oval 1056"/>
            <p:cNvSpPr>
              <a:spLocks noChangeArrowheads="1"/>
            </p:cNvSpPr>
            <p:nvPr/>
          </p:nvSpPr>
          <p:spPr bwMode="auto">
            <a:xfrm>
              <a:off x="4196" y="3297"/>
              <a:ext cx="62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75" name="Oval 1057"/>
            <p:cNvSpPr>
              <a:spLocks noChangeArrowheads="1"/>
            </p:cNvSpPr>
            <p:nvPr/>
          </p:nvSpPr>
          <p:spPr bwMode="auto">
            <a:xfrm>
              <a:off x="4196" y="2807"/>
              <a:ext cx="62" cy="63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76" name="Oval 1058"/>
            <p:cNvSpPr>
              <a:spLocks noChangeArrowheads="1"/>
            </p:cNvSpPr>
            <p:nvPr/>
          </p:nvSpPr>
          <p:spPr bwMode="auto">
            <a:xfrm>
              <a:off x="4618" y="3230"/>
              <a:ext cx="63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77" name="Oval 1059"/>
            <p:cNvSpPr>
              <a:spLocks noChangeArrowheads="1"/>
            </p:cNvSpPr>
            <p:nvPr/>
          </p:nvSpPr>
          <p:spPr bwMode="auto">
            <a:xfrm>
              <a:off x="4478" y="2948"/>
              <a:ext cx="62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78" name="Oval 1060"/>
            <p:cNvSpPr>
              <a:spLocks noChangeArrowheads="1"/>
            </p:cNvSpPr>
            <p:nvPr/>
          </p:nvSpPr>
          <p:spPr bwMode="auto">
            <a:xfrm>
              <a:off x="3694" y="3252"/>
              <a:ext cx="62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79" name="Oval 1061"/>
            <p:cNvSpPr>
              <a:spLocks noChangeArrowheads="1"/>
            </p:cNvSpPr>
            <p:nvPr/>
          </p:nvSpPr>
          <p:spPr bwMode="auto">
            <a:xfrm>
              <a:off x="4266" y="3159"/>
              <a:ext cx="63" cy="63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80" name="Oval 1062"/>
            <p:cNvSpPr>
              <a:spLocks noChangeArrowheads="1"/>
            </p:cNvSpPr>
            <p:nvPr/>
          </p:nvSpPr>
          <p:spPr bwMode="auto">
            <a:xfrm>
              <a:off x="4407" y="3370"/>
              <a:ext cx="63" cy="63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81" name="Oval 1063"/>
            <p:cNvSpPr>
              <a:spLocks noChangeArrowheads="1"/>
            </p:cNvSpPr>
            <p:nvPr/>
          </p:nvSpPr>
          <p:spPr bwMode="auto">
            <a:xfrm>
              <a:off x="4759" y="3441"/>
              <a:ext cx="63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82" name="Rectangle 1064"/>
            <p:cNvSpPr>
              <a:spLocks noChangeArrowheads="1"/>
            </p:cNvSpPr>
            <p:nvPr/>
          </p:nvSpPr>
          <p:spPr bwMode="auto">
            <a:xfrm>
              <a:off x="3504" y="2832"/>
              <a:ext cx="24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400" i="1">
                  <a:latin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35883" name="Rectangle 1065"/>
            <p:cNvSpPr>
              <a:spLocks noChangeArrowheads="1"/>
            </p:cNvSpPr>
            <p:nvPr/>
          </p:nvSpPr>
          <p:spPr bwMode="auto">
            <a:xfrm>
              <a:off x="4992" y="2832"/>
              <a:ext cx="24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400" i="1">
                  <a:latin typeface="Times New Roman" panose="02020603050405020304" pitchFamily="18" charset="0"/>
                </a:rPr>
                <a:t>q</a:t>
              </a:r>
            </a:p>
          </p:txBody>
        </p:sp>
        <p:sp>
          <p:nvSpPr>
            <p:cNvPr id="35884" name="Oval 1066"/>
            <p:cNvSpPr>
              <a:spLocks noChangeArrowheads="1"/>
            </p:cNvSpPr>
            <p:nvPr/>
          </p:nvSpPr>
          <p:spPr bwMode="auto">
            <a:xfrm>
              <a:off x="4858" y="3182"/>
              <a:ext cx="63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85" name="Oval 1067"/>
            <p:cNvSpPr>
              <a:spLocks noChangeArrowheads="1"/>
            </p:cNvSpPr>
            <p:nvPr/>
          </p:nvSpPr>
          <p:spPr bwMode="auto">
            <a:xfrm>
              <a:off x="4506" y="3207"/>
              <a:ext cx="63" cy="63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86" name="Oval 1068"/>
            <p:cNvSpPr>
              <a:spLocks noChangeArrowheads="1"/>
            </p:cNvSpPr>
            <p:nvPr/>
          </p:nvSpPr>
          <p:spPr bwMode="auto">
            <a:xfrm>
              <a:off x="4647" y="3322"/>
              <a:ext cx="63" cy="63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87" name="Oval 1069"/>
            <p:cNvSpPr>
              <a:spLocks noChangeArrowheads="1"/>
            </p:cNvSpPr>
            <p:nvPr/>
          </p:nvSpPr>
          <p:spPr bwMode="auto">
            <a:xfrm>
              <a:off x="4954" y="2942"/>
              <a:ext cx="63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88" name="Oval 1070"/>
            <p:cNvSpPr>
              <a:spLocks noChangeArrowheads="1"/>
            </p:cNvSpPr>
            <p:nvPr/>
          </p:nvSpPr>
          <p:spPr bwMode="auto">
            <a:xfrm>
              <a:off x="4602" y="2871"/>
              <a:ext cx="63" cy="63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89" name="Oval 1071"/>
            <p:cNvSpPr>
              <a:spLocks noChangeArrowheads="1"/>
            </p:cNvSpPr>
            <p:nvPr/>
          </p:nvSpPr>
          <p:spPr bwMode="auto">
            <a:xfrm>
              <a:off x="4791" y="3034"/>
              <a:ext cx="63" cy="63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90" name="Oval 1072"/>
            <p:cNvSpPr>
              <a:spLocks noChangeArrowheads="1"/>
            </p:cNvSpPr>
            <p:nvPr/>
          </p:nvSpPr>
          <p:spPr bwMode="auto">
            <a:xfrm>
              <a:off x="3524" y="2980"/>
              <a:ext cx="696" cy="6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91" name="Oval 1073"/>
            <p:cNvSpPr>
              <a:spLocks noChangeArrowheads="1"/>
            </p:cNvSpPr>
            <p:nvPr/>
          </p:nvSpPr>
          <p:spPr bwMode="auto">
            <a:xfrm>
              <a:off x="3860" y="3076"/>
              <a:ext cx="696" cy="6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92" name="Oval 1074"/>
            <p:cNvSpPr>
              <a:spLocks noChangeArrowheads="1"/>
            </p:cNvSpPr>
            <p:nvPr/>
          </p:nvSpPr>
          <p:spPr bwMode="auto">
            <a:xfrm>
              <a:off x="4244" y="2980"/>
              <a:ext cx="696" cy="6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93" name="Oval 1075"/>
            <p:cNvSpPr>
              <a:spLocks noChangeArrowheads="1"/>
            </p:cNvSpPr>
            <p:nvPr/>
          </p:nvSpPr>
          <p:spPr bwMode="auto">
            <a:xfrm>
              <a:off x="4484" y="2740"/>
              <a:ext cx="696" cy="6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94" name="Line 1076"/>
            <p:cNvSpPr>
              <a:spLocks noChangeShapeType="1"/>
            </p:cNvSpPr>
            <p:nvPr/>
          </p:nvSpPr>
          <p:spPr bwMode="auto">
            <a:xfrm flipV="1">
              <a:off x="3888" y="3312"/>
              <a:ext cx="288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med" len="lg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5" name="Line 1077"/>
            <p:cNvSpPr>
              <a:spLocks noChangeShapeType="1"/>
            </p:cNvSpPr>
            <p:nvPr/>
          </p:nvSpPr>
          <p:spPr bwMode="auto">
            <a:xfrm flipH="1">
              <a:off x="4272" y="3264"/>
              <a:ext cx="240" cy="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med" len="lg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6" name="Oval 1078"/>
            <p:cNvSpPr>
              <a:spLocks noChangeArrowheads="1"/>
            </p:cNvSpPr>
            <p:nvPr/>
          </p:nvSpPr>
          <p:spPr bwMode="auto">
            <a:xfrm>
              <a:off x="3818" y="2993"/>
              <a:ext cx="63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97" name="Oval 1079"/>
            <p:cNvSpPr>
              <a:spLocks noChangeArrowheads="1"/>
            </p:cNvSpPr>
            <p:nvPr/>
          </p:nvSpPr>
          <p:spPr bwMode="auto">
            <a:xfrm>
              <a:off x="3694" y="3044"/>
              <a:ext cx="62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98" name="Oval 1080"/>
            <p:cNvSpPr>
              <a:spLocks noChangeArrowheads="1"/>
            </p:cNvSpPr>
            <p:nvPr/>
          </p:nvSpPr>
          <p:spPr bwMode="auto">
            <a:xfrm>
              <a:off x="3860" y="2807"/>
              <a:ext cx="62" cy="63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99" name="Oval 1081"/>
            <p:cNvSpPr>
              <a:spLocks noChangeArrowheads="1"/>
            </p:cNvSpPr>
            <p:nvPr/>
          </p:nvSpPr>
          <p:spPr bwMode="auto">
            <a:xfrm>
              <a:off x="3428" y="2740"/>
              <a:ext cx="696" cy="6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900" name="Line 1082"/>
            <p:cNvSpPr>
              <a:spLocks noChangeShapeType="1"/>
            </p:cNvSpPr>
            <p:nvPr/>
          </p:nvSpPr>
          <p:spPr bwMode="auto">
            <a:xfrm>
              <a:off x="3744" y="3072"/>
              <a:ext cx="96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med" len="lg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1" name="Line 1083"/>
            <p:cNvSpPr>
              <a:spLocks noChangeShapeType="1"/>
            </p:cNvSpPr>
            <p:nvPr/>
          </p:nvSpPr>
          <p:spPr bwMode="auto">
            <a:xfrm flipH="1">
              <a:off x="4560" y="3072"/>
              <a:ext cx="24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med" len="lg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2" name="Rectangle 1084"/>
            <p:cNvSpPr>
              <a:spLocks noChangeArrowheads="1"/>
            </p:cNvSpPr>
            <p:nvPr/>
          </p:nvSpPr>
          <p:spPr bwMode="auto">
            <a:xfrm>
              <a:off x="4176" y="3312"/>
              <a:ext cx="24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400" i="1">
                  <a:latin typeface="Times New Roman" panose="02020603050405020304" pitchFamily="18" charset="0"/>
                </a:rPr>
                <a:t>o</a:t>
              </a:r>
            </a:p>
          </p:txBody>
        </p:sp>
      </p:grpSp>
      <p:grpSp>
        <p:nvGrpSpPr>
          <p:cNvPr id="35845" name="Group 1088"/>
          <p:cNvGrpSpPr>
            <a:grpSpLocks/>
          </p:cNvGrpSpPr>
          <p:nvPr/>
        </p:nvGrpSpPr>
        <p:grpSpPr bwMode="auto">
          <a:xfrm>
            <a:off x="8229600" y="914400"/>
            <a:ext cx="2090738" cy="1790700"/>
            <a:chOff x="4013" y="1104"/>
            <a:chExt cx="1317" cy="1128"/>
          </a:xfrm>
        </p:grpSpPr>
        <p:sp>
          <p:nvSpPr>
            <p:cNvPr id="35846" name="Oval 1028"/>
            <p:cNvSpPr>
              <a:spLocks noChangeArrowheads="1"/>
            </p:cNvSpPr>
            <p:nvPr/>
          </p:nvSpPr>
          <p:spPr bwMode="auto">
            <a:xfrm>
              <a:off x="4422" y="1549"/>
              <a:ext cx="63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47" name="Oval 1029"/>
            <p:cNvSpPr>
              <a:spLocks noChangeArrowheads="1"/>
            </p:cNvSpPr>
            <p:nvPr/>
          </p:nvSpPr>
          <p:spPr bwMode="auto">
            <a:xfrm>
              <a:off x="4634" y="1619"/>
              <a:ext cx="62" cy="63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48" name="Oval 1030"/>
            <p:cNvSpPr>
              <a:spLocks noChangeArrowheads="1"/>
            </p:cNvSpPr>
            <p:nvPr/>
          </p:nvSpPr>
          <p:spPr bwMode="auto">
            <a:xfrm>
              <a:off x="4634" y="1408"/>
              <a:ext cx="62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49" name="Oval 1031"/>
            <p:cNvSpPr>
              <a:spLocks noChangeArrowheads="1"/>
            </p:cNvSpPr>
            <p:nvPr/>
          </p:nvSpPr>
          <p:spPr bwMode="auto">
            <a:xfrm>
              <a:off x="4352" y="1830"/>
              <a:ext cx="62" cy="63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50" name="Oval 1032"/>
            <p:cNvSpPr>
              <a:spLocks noChangeArrowheads="1"/>
            </p:cNvSpPr>
            <p:nvPr/>
          </p:nvSpPr>
          <p:spPr bwMode="auto">
            <a:xfrm>
              <a:off x="4493" y="1690"/>
              <a:ext cx="62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51" name="Oval 1033"/>
            <p:cNvSpPr>
              <a:spLocks noChangeArrowheads="1"/>
            </p:cNvSpPr>
            <p:nvPr/>
          </p:nvSpPr>
          <p:spPr bwMode="auto">
            <a:xfrm>
              <a:off x="4493" y="1830"/>
              <a:ext cx="62" cy="63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52" name="Oval 1034"/>
            <p:cNvSpPr>
              <a:spLocks noChangeArrowheads="1"/>
            </p:cNvSpPr>
            <p:nvPr/>
          </p:nvSpPr>
          <p:spPr bwMode="auto">
            <a:xfrm>
              <a:off x="4704" y="1901"/>
              <a:ext cx="62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53" name="Oval 1035"/>
            <p:cNvSpPr>
              <a:spLocks noChangeArrowheads="1"/>
            </p:cNvSpPr>
            <p:nvPr/>
          </p:nvSpPr>
          <p:spPr bwMode="auto">
            <a:xfrm>
              <a:off x="4704" y="1267"/>
              <a:ext cx="62" cy="63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54" name="Oval 1036"/>
            <p:cNvSpPr>
              <a:spLocks noChangeArrowheads="1"/>
            </p:cNvSpPr>
            <p:nvPr/>
          </p:nvSpPr>
          <p:spPr bwMode="auto">
            <a:xfrm>
              <a:off x="5126" y="1690"/>
              <a:ext cx="63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55" name="Oval 1037"/>
            <p:cNvSpPr>
              <a:spLocks noChangeArrowheads="1"/>
            </p:cNvSpPr>
            <p:nvPr/>
          </p:nvSpPr>
          <p:spPr bwMode="auto">
            <a:xfrm>
              <a:off x="4986" y="1408"/>
              <a:ext cx="62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56" name="Oval 1038"/>
            <p:cNvSpPr>
              <a:spLocks noChangeArrowheads="1"/>
            </p:cNvSpPr>
            <p:nvPr/>
          </p:nvSpPr>
          <p:spPr bwMode="auto">
            <a:xfrm>
              <a:off x="4634" y="1760"/>
              <a:ext cx="62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57" name="Oval 1039"/>
            <p:cNvSpPr>
              <a:spLocks noChangeArrowheads="1"/>
            </p:cNvSpPr>
            <p:nvPr/>
          </p:nvSpPr>
          <p:spPr bwMode="auto">
            <a:xfrm>
              <a:off x="4774" y="1619"/>
              <a:ext cx="63" cy="63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58" name="Oval 1040"/>
            <p:cNvSpPr>
              <a:spLocks noChangeArrowheads="1"/>
            </p:cNvSpPr>
            <p:nvPr/>
          </p:nvSpPr>
          <p:spPr bwMode="auto">
            <a:xfrm>
              <a:off x="4915" y="1830"/>
              <a:ext cx="63" cy="63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59" name="Oval 1041"/>
            <p:cNvSpPr>
              <a:spLocks noChangeArrowheads="1"/>
            </p:cNvSpPr>
            <p:nvPr/>
          </p:nvSpPr>
          <p:spPr bwMode="auto">
            <a:xfrm>
              <a:off x="5267" y="1901"/>
              <a:ext cx="63" cy="62"/>
            </a:xfrm>
            <a:prstGeom prst="ellipse">
              <a:avLst/>
            </a:prstGeom>
            <a:solidFill>
              <a:srgbClr val="CC33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60" name="Oval 1042"/>
            <p:cNvSpPr>
              <a:spLocks noChangeArrowheads="1"/>
            </p:cNvSpPr>
            <p:nvPr/>
          </p:nvSpPr>
          <p:spPr bwMode="auto">
            <a:xfrm>
              <a:off x="4464" y="1536"/>
              <a:ext cx="696" cy="6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61" name="Oval 1043"/>
            <p:cNvSpPr>
              <a:spLocks noChangeArrowheads="1"/>
            </p:cNvSpPr>
            <p:nvPr/>
          </p:nvSpPr>
          <p:spPr bwMode="auto">
            <a:xfrm>
              <a:off x="4013" y="1456"/>
              <a:ext cx="696" cy="6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62" name="Rectangle 1044"/>
            <p:cNvSpPr>
              <a:spLocks noChangeArrowheads="1"/>
            </p:cNvSpPr>
            <p:nvPr/>
          </p:nvSpPr>
          <p:spPr bwMode="auto">
            <a:xfrm>
              <a:off x="5020" y="1292"/>
              <a:ext cx="24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400" i="1">
                  <a:latin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35863" name="Rectangle 1045"/>
            <p:cNvSpPr>
              <a:spLocks noChangeArrowheads="1"/>
            </p:cNvSpPr>
            <p:nvPr/>
          </p:nvSpPr>
          <p:spPr bwMode="auto">
            <a:xfrm>
              <a:off x="4156" y="1724"/>
              <a:ext cx="24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400" i="1">
                  <a:latin typeface="Times New Roman" panose="02020603050405020304" pitchFamily="18" charset="0"/>
                </a:rPr>
                <a:t>q</a:t>
              </a:r>
            </a:p>
          </p:txBody>
        </p:sp>
        <p:sp>
          <p:nvSpPr>
            <p:cNvPr id="35864" name="Oval 1046"/>
            <p:cNvSpPr>
              <a:spLocks noChangeArrowheads="1"/>
            </p:cNvSpPr>
            <p:nvPr/>
          </p:nvSpPr>
          <p:spPr bwMode="auto">
            <a:xfrm>
              <a:off x="4608" y="1104"/>
              <a:ext cx="696" cy="6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5865" name="Rectangle 1047"/>
            <p:cNvSpPr>
              <a:spLocks noChangeArrowheads="1"/>
            </p:cNvSpPr>
            <p:nvPr/>
          </p:nvSpPr>
          <p:spPr bwMode="auto">
            <a:xfrm>
              <a:off x="4636" y="1580"/>
              <a:ext cx="38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400" i="1">
                  <a:latin typeface="Times New Roman" panose="02020603050405020304" pitchFamily="18" charset="0"/>
                </a:rPr>
                <a:t>p</a:t>
              </a:r>
              <a:r>
                <a:rPr lang="en-US" altLang="zh-CN" sz="2400" i="1" baseline="-25000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35866" name="Line 1048"/>
            <p:cNvSpPr>
              <a:spLocks noChangeShapeType="1"/>
            </p:cNvSpPr>
            <p:nvPr/>
          </p:nvSpPr>
          <p:spPr bwMode="auto">
            <a:xfrm flipH="1">
              <a:off x="4684" y="1484"/>
              <a:ext cx="288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lg" len="med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7" name="Line 1085"/>
            <p:cNvSpPr>
              <a:spLocks noChangeShapeType="1"/>
            </p:cNvSpPr>
            <p:nvPr/>
          </p:nvSpPr>
          <p:spPr bwMode="auto">
            <a:xfrm flipV="1">
              <a:off x="4368" y="1680"/>
              <a:ext cx="288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548437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DBSCAN</a:t>
            </a:r>
          </a:p>
        </p:txBody>
      </p:sp>
      <p:sp>
        <p:nvSpPr>
          <p:cNvPr id="36867" name="Rectangle 3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/>
              <a:t>A cluster: a maximal set of density-connected points</a:t>
            </a:r>
          </a:p>
          <a:p>
            <a:pPr lvl="1"/>
            <a:r>
              <a:rPr lang="en-US" altLang="zh-CN" smtClean="0"/>
              <a:t>Discover clusters of arbitrary shape in spatial databases with noise</a:t>
            </a:r>
          </a:p>
        </p:txBody>
      </p:sp>
      <p:grpSp>
        <p:nvGrpSpPr>
          <p:cNvPr id="36868" name="Group 33"/>
          <p:cNvGrpSpPr>
            <a:grpSpLocks/>
          </p:cNvGrpSpPr>
          <p:nvPr/>
        </p:nvGrpSpPr>
        <p:grpSpPr bwMode="auto">
          <a:xfrm>
            <a:off x="3505200" y="3859214"/>
            <a:ext cx="6324600" cy="2617787"/>
            <a:chOff x="1776" y="2304"/>
            <a:chExt cx="3984" cy="1649"/>
          </a:xfrm>
        </p:grpSpPr>
        <p:sp>
          <p:nvSpPr>
            <p:cNvPr id="36869" name="Oval 5"/>
            <p:cNvSpPr>
              <a:spLocks noChangeArrowheads="1"/>
            </p:cNvSpPr>
            <p:nvPr/>
          </p:nvSpPr>
          <p:spPr bwMode="auto">
            <a:xfrm>
              <a:off x="2814" y="2854"/>
              <a:ext cx="124" cy="11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6870" name="Oval 6"/>
            <p:cNvSpPr>
              <a:spLocks noChangeArrowheads="1"/>
            </p:cNvSpPr>
            <p:nvPr/>
          </p:nvSpPr>
          <p:spPr bwMode="auto">
            <a:xfrm>
              <a:off x="2772" y="3050"/>
              <a:ext cx="125" cy="11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6871" name="Oval 7"/>
            <p:cNvSpPr>
              <a:spLocks noChangeArrowheads="1"/>
            </p:cNvSpPr>
            <p:nvPr/>
          </p:nvSpPr>
          <p:spPr bwMode="auto">
            <a:xfrm>
              <a:off x="2980" y="3089"/>
              <a:ext cx="124" cy="11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6872" name="Oval 8"/>
            <p:cNvSpPr>
              <a:spLocks noChangeArrowheads="1"/>
            </p:cNvSpPr>
            <p:nvPr/>
          </p:nvSpPr>
          <p:spPr bwMode="auto">
            <a:xfrm>
              <a:off x="3063" y="2854"/>
              <a:ext cx="124" cy="11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6873" name="Oval 9"/>
            <p:cNvSpPr>
              <a:spLocks noChangeArrowheads="1"/>
            </p:cNvSpPr>
            <p:nvPr/>
          </p:nvSpPr>
          <p:spPr bwMode="auto">
            <a:xfrm>
              <a:off x="3146" y="3207"/>
              <a:ext cx="124" cy="11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6874" name="Oval 10"/>
            <p:cNvSpPr>
              <a:spLocks noChangeArrowheads="1"/>
            </p:cNvSpPr>
            <p:nvPr/>
          </p:nvSpPr>
          <p:spPr bwMode="auto">
            <a:xfrm>
              <a:off x="2814" y="3247"/>
              <a:ext cx="124" cy="11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6875" name="Oval 11"/>
            <p:cNvSpPr>
              <a:spLocks noChangeArrowheads="1"/>
            </p:cNvSpPr>
            <p:nvPr/>
          </p:nvSpPr>
          <p:spPr bwMode="auto">
            <a:xfrm>
              <a:off x="2980" y="3364"/>
              <a:ext cx="124" cy="11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6876" name="Oval 12"/>
            <p:cNvSpPr>
              <a:spLocks noChangeArrowheads="1"/>
            </p:cNvSpPr>
            <p:nvPr/>
          </p:nvSpPr>
          <p:spPr bwMode="auto">
            <a:xfrm>
              <a:off x="2897" y="3561"/>
              <a:ext cx="124" cy="11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6877" name="Oval 13"/>
            <p:cNvSpPr>
              <a:spLocks noChangeArrowheads="1"/>
            </p:cNvSpPr>
            <p:nvPr/>
          </p:nvSpPr>
          <p:spPr bwMode="auto">
            <a:xfrm>
              <a:off x="3104" y="3679"/>
              <a:ext cx="125" cy="11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6878" name="Oval 14"/>
            <p:cNvSpPr>
              <a:spLocks noChangeArrowheads="1"/>
            </p:cNvSpPr>
            <p:nvPr/>
          </p:nvSpPr>
          <p:spPr bwMode="auto">
            <a:xfrm>
              <a:off x="3187" y="3836"/>
              <a:ext cx="125" cy="11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6879" name="Oval 15"/>
            <p:cNvSpPr>
              <a:spLocks noChangeArrowheads="1"/>
            </p:cNvSpPr>
            <p:nvPr/>
          </p:nvSpPr>
          <p:spPr bwMode="auto">
            <a:xfrm>
              <a:off x="3146" y="3482"/>
              <a:ext cx="124" cy="11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6880" name="Oval 16"/>
            <p:cNvSpPr>
              <a:spLocks noChangeArrowheads="1"/>
            </p:cNvSpPr>
            <p:nvPr/>
          </p:nvSpPr>
          <p:spPr bwMode="auto">
            <a:xfrm>
              <a:off x="3685" y="2383"/>
              <a:ext cx="125" cy="11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6881" name="Oval 17"/>
            <p:cNvSpPr>
              <a:spLocks noChangeArrowheads="1"/>
            </p:cNvSpPr>
            <p:nvPr/>
          </p:nvSpPr>
          <p:spPr bwMode="auto">
            <a:xfrm>
              <a:off x="3768" y="2854"/>
              <a:ext cx="125" cy="11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6882" name="Oval 18"/>
            <p:cNvSpPr>
              <a:spLocks noChangeArrowheads="1"/>
            </p:cNvSpPr>
            <p:nvPr/>
          </p:nvSpPr>
          <p:spPr bwMode="auto">
            <a:xfrm>
              <a:off x="3644" y="3011"/>
              <a:ext cx="124" cy="11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6883" name="Oval 19"/>
            <p:cNvSpPr>
              <a:spLocks noChangeArrowheads="1"/>
            </p:cNvSpPr>
            <p:nvPr/>
          </p:nvSpPr>
          <p:spPr bwMode="auto">
            <a:xfrm>
              <a:off x="3934" y="3089"/>
              <a:ext cx="125" cy="11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6884" name="Oval 20"/>
            <p:cNvSpPr>
              <a:spLocks noChangeArrowheads="1"/>
            </p:cNvSpPr>
            <p:nvPr/>
          </p:nvSpPr>
          <p:spPr bwMode="auto">
            <a:xfrm>
              <a:off x="4017" y="2893"/>
              <a:ext cx="125" cy="11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6885" name="Oval 21"/>
            <p:cNvSpPr>
              <a:spLocks noChangeArrowheads="1"/>
            </p:cNvSpPr>
            <p:nvPr/>
          </p:nvSpPr>
          <p:spPr bwMode="auto">
            <a:xfrm>
              <a:off x="3768" y="3168"/>
              <a:ext cx="125" cy="11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6886" name="Oval 23"/>
            <p:cNvSpPr>
              <a:spLocks noChangeArrowheads="1"/>
            </p:cNvSpPr>
            <p:nvPr/>
          </p:nvSpPr>
          <p:spPr bwMode="auto">
            <a:xfrm>
              <a:off x="2565" y="2697"/>
              <a:ext cx="498" cy="51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6887" name="Oval 24"/>
            <p:cNvSpPr>
              <a:spLocks noChangeArrowheads="1"/>
            </p:cNvSpPr>
            <p:nvPr/>
          </p:nvSpPr>
          <p:spPr bwMode="auto">
            <a:xfrm>
              <a:off x="2814" y="3168"/>
              <a:ext cx="498" cy="51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6888" name="Oval 25"/>
            <p:cNvSpPr>
              <a:spLocks noChangeArrowheads="1"/>
            </p:cNvSpPr>
            <p:nvPr/>
          </p:nvSpPr>
          <p:spPr bwMode="auto">
            <a:xfrm>
              <a:off x="3519" y="2304"/>
              <a:ext cx="498" cy="51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6889" name="AutoShape 26"/>
            <p:cNvSpPr>
              <a:spLocks/>
            </p:cNvSpPr>
            <p:nvPr/>
          </p:nvSpPr>
          <p:spPr bwMode="auto">
            <a:xfrm>
              <a:off x="2141" y="3368"/>
              <a:ext cx="498" cy="294"/>
            </a:xfrm>
            <a:prstGeom prst="borderCallout1">
              <a:avLst>
                <a:gd name="adj1" fmla="val 18750"/>
                <a:gd name="adj2" fmla="val 108333"/>
                <a:gd name="adj3" fmla="val 18750"/>
                <a:gd name="adj4" fmla="val 16875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</a:rPr>
                <a:t>Core</a:t>
              </a:r>
            </a:p>
          </p:txBody>
        </p:sp>
        <p:sp>
          <p:nvSpPr>
            <p:cNvPr id="36890" name="AutoShape 27"/>
            <p:cNvSpPr>
              <a:spLocks/>
            </p:cNvSpPr>
            <p:nvPr/>
          </p:nvSpPr>
          <p:spPr bwMode="auto">
            <a:xfrm>
              <a:off x="1776" y="2876"/>
              <a:ext cx="706" cy="294"/>
            </a:xfrm>
            <a:prstGeom prst="borderCallout1">
              <a:avLst>
                <a:gd name="adj1" fmla="val 14458"/>
                <a:gd name="adj2" fmla="val 105884"/>
                <a:gd name="adj3" fmla="val 14458"/>
                <a:gd name="adj4" fmla="val 148528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</a:rPr>
                <a:t>Border</a:t>
              </a:r>
            </a:p>
          </p:txBody>
        </p:sp>
        <p:sp>
          <p:nvSpPr>
            <p:cNvPr id="36891" name="AutoShape 28"/>
            <p:cNvSpPr>
              <a:spLocks/>
            </p:cNvSpPr>
            <p:nvPr/>
          </p:nvSpPr>
          <p:spPr bwMode="auto">
            <a:xfrm>
              <a:off x="4391" y="2383"/>
              <a:ext cx="713" cy="294"/>
            </a:xfrm>
            <a:prstGeom prst="borderCallout1">
              <a:avLst>
                <a:gd name="adj1" fmla="val 24491"/>
                <a:gd name="adj2" fmla="val -5810"/>
                <a:gd name="adj3" fmla="val 21431"/>
                <a:gd name="adj4" fmla="val -8281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</a:rPr>
                <a:t>Outlier</a:t>
              </a:r>
            </a:p>
          </p:txBody>
        </p:sp>
        <p:sp>
          <p:nvSpPr>
            <p:cNvPr id="36892" name="Text Box 29"/>
            <p:cNvSpPr txBox="1">
              <a:spLocks noChangeArrowheads="1"/>
            </p:cNvSpPr>
            <p:nvPr/>
          </p:nvSpPr>
          <p:spPr bwMode="auto">
            <a:xfrm>
              <a:off x="4723" y="3050"/>
              <a:ext cx="1037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</a:rPr>
                <a:t>Eps = 1cm</a:t>
              </a:r>
            </a:p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zh-CN" sz="2400">
                  <a:latin typeface="Times New Roman" panose="02020603050405020304" pitchFamily="18" charset="0"/>
                </a:rPr>
                <a:t>MinPts = 5</a:t>
              </a:r>
            </a:p>
          </p:txBody>
        </p:sp>
        <p:sp>
          <p:nvSpPr>
            <p:cNvPr id="36893" name="Oval 30"/>
            <p:cNvSpPr>
              <a:spLocks noChangeArrowheads="1"/>
            </p:cNvSpPr>
            <p:nvPr/>
          </p:nvSpPr>
          <p:spPr bwMode="auto">
            <a:xfrm>
              <a:off x="3270" y="3639"/>
              <a:ext cx="125" cy="11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434855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DBSCAN: the Algorithm</a:t>
            </a:r>
          </a:p>
        </p:txBody>
      </p:sp>
      <p:sp>
        <p:nvSpPr>
          <p:cNvPr id="3789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/>
              <a:t>Arbitrary select a point p</a:t>
            </a:r>
          </a:p>
          <a:p>
            <a:pPr>
              <a:lnSpc>
                <a:spcPct val="90000"/>
              </a:lnSpc>
            </a:pPr>
            <a:r>
              <a:rPr lang="en-US" altLang="zh-CN"/>
              <a:t>Retrieve all points density-reachable from p wrt Eps and MinPts</a:t>
            </a:r>
          </a:p>
          <a:p>
            <a:pPr>
              <a:lnSpc>
                <a:spcPct val="90000"/>
              </a:lnSpc>
            </a:pPr>
            <a:r>
              <a:rPr lang="en-US" altLang="zh-CN"/>
              <a:t>If p is a core point, a cluster is formed</a:t>
            </a:r>
          </a:p>
          <a:p>
            <a:pPr>
              <a:lnSpc>
                <a:spcPct val="90000"/>
              </a:lnSpc>
            </a:pPr>
            <a:r>
              <a:rPr lang="en-US" altLang="zh-CN"/>
              <a:t>If p is a border point, no points are density-reachable from p and DBSCAN visits the next point of the database</a:t>
            </a:r>
          </a:p>
          <a:p>
            <a:pPr>
              <a:lnSpc>
                <a:spcPct val="90000"/>
              </a:lnSpc>
            </a:pPr>
            <a:r>
              <a:rPr lang="en-US" altLang="zh-CN"/>
              <a:t>Continue the process until all of the points have been processed</a:t>
            </a:r>
          </a:p>
        </p:txBody>
      </p:sp>
    </p:spTree>
    <p:extLst>
      <p:ext uri="{BB962C8B-B14F-4D97-AF65-F5344CB8AC3E}">
        <p14:creationId xmlns:p14="http://schemas.microsoft.com/office/powerpoint/2010/main" val="41394152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Problems of DBSCAN</a:t>
            </a:r>
          </a:p>
        </p:txBody>
      </p:sp>
      <p:sp>
        <p:nvSpPr>
          <p:cNvPr id="38915" name="Rectangle 205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Different clusters may have very different densities</a:t>
            </a:r>
          </a:p>
          <a:p>
            <a:r>
              <a:rPr lang="en-US" altLang="en-US" smtClean="0"/>
              <a:t>Clusters may be in hierarchies</a:t>
            </a:r>
          </a:p>
        </p:txBody>
      </p:sp>
      <p:grpSp>
        <p:nvGrpSpPr>
          <p:cNvPr id="38916" name="Group 2095"/>
          <p:cNvGrpSpPr>
            <a:grpSpLocks/>
          </p:cNvGrpSpPr>
          <p:nvPr/>
        </p:nvGrpSpPr>
        <p:grpSpPr bwMode="auto">
          <a:xfrm>
            <a:off x="3505200" y="4114800"/>
            <a:ext cx="5181600" cy="2286000"/>
            <a:chOff x="1248" y="2544"/>
            <a:chExt cx="3264" cy="1440"/>
          </a:xfrm>
        </p:grpSpPr>
        <p:sp>
          <p:nvSpPr>
            <p:cNvPr id="38917" name="Oval 2053"/>
            <p:cNvSpPr>
              <a:spLocks noChangeArrowheads="1"/>
            </p:cNvSpPr>
            <p:nvPr/>
          </p:nvSpPr>
          <p:spPr bwMode="auto">
            <a:xfrm>
              <a:off x="2016" y="3072"/>
              <a:ext cx="48" cy="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18" name="Oval 2054"/>
            <p:cNvSpPr>
              <a:spLocks noChangeArrowheads="1"/>
            </p:cNvSpPr>
            <p:nvPr/>
          </p:nvSpPr>
          <p:spPr bwMode="auto">
            <a:xfrm>
              <a:off x="2112" y="3168"/>
              <a:ext cx="48" cy="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19" name="Oval 2055"/>
            <p:cNvSpPr>
              <a:spLocks noChangeArrowheads="1"/>
            </p:cNvSpPr>
            <p:nvPr/>
          </p:nvSpPr>
          <p:spPr bwMode="auto">
            <a:xfrm>
              <a:off x="2208" y="3024"/>
              <a:ext cx="48" cy="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20" name="Oval 2056"/>
            <p:cNvSpPr>
              <a:spLocks noChangeArrowheads="1"/>
            </p:cNvSpPr>
            <p:nvPr/>
          </p:nvSpPr>
          <p:spPr bwMode="auto">
            <a:xfrm>
              <a:off x="2256" y="3120"/>
              <a:ext cx="48" cy="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21" name="Oval 2057"/>
            <p:cNvSpPr>
              <a:spLocks noChangeArrowheads="1"/>
            </p:cNvSpPr>
            <p:nvPr/>
          </p:nvSpPr>
          <p:spPr bwMode="auto">
            <a:xfrm>
              <a:off x="2352" y="3024"/>
              <a:ext cx="48" cy="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22" name="Oval 2058"/>
            <p:cNvSpPr>
              <a:spLocks noChangeArrowheads="1"/>
            </p:cNvSpPr>
            <p:nvPr/>
          </p:nvSpPr>
          <p:spPr bwMode="auto">
            <a:xfrm>
              <a:off x="2112" y="3072"/>
              <a:ext cx="48" cy="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23" name="Oval 2059"/>
            <p:cNvSpPr>
              <a:spLocks noChangeArrowheads="1"/>
            </p:cNvSpPr>
            <p:nvPr/>
          </p:nvSpPr>
          <p:spPr bwMode="auto">
            <a:xfrm>
              <a:off x="2352" y="3120"/>
              <a:ext cx="48" cy="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24" name="Oval 2060"/>
            <p:cNvSpPr>
              <a:spLocks noChangeArrowheads="1"/>
            </p:cNvSpPr>
            <p:nvPr/>
          </p:nvSpPr>
          <p:spPr bwMode="auto">
            <a:xfrm>
              <a:off x="2208" y="3168"/>
              <a:ext cx="48" cy="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25" name="Oval 2061"/>
            <p:cNvSpPr>
              <a:spLocks noChangeArrowheads="1"/>
            </p:cNvSpPr>
            <p:nvPr/>
          </p:nvSpPr>
          <p:spPr bwMode="auto">
            <a:xfrm>
              <a:off x="2160" y="3024"/>
              <a:ext cx="48" cy="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26" name="Oval 2062"/>
            <p:cNvSpPr>
              <a:spLocks noChangeArrowheads="1"/>
            </p:cNvSpPr>
            <p:nvPr/>
          </p:nvSpPr>
          <p:spPr bwMode="auto">
            <a:xfrm>
              <a:off x="2208" y="3264"/>
              <a:ext cx="48" cy="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27" name="Oval 2063"/>
            <p:cNvSpPr>
              <a:spLocks noChangeArrowheads="1"/>
            </p:cNvSpPr>
            <p:nvPr/>
          </p:nvSpPr>
          <p:spPr bwMode="auto">
            <a:xfrm>
              <a:off x="2544" y="3024"/>
              <a:ext cx="48" cy="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28" name="Oval 2064"/>
            <p:cNvSpPr>
              <a:spLocks noChangeArrowheads="1"/>
            </p:cNvSpPr>
            <p:nvPr/>
          </p:nvSpPr>
          <p:spPr bwMode="auto">
            <a:xfrm>
              <a:off x="2448" y="3072"/>
              <a:ext cx="48" cy="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29" name="Oval 2065"/>
            <p:cNvSpPr>
              <a:spLocks noChangeArrowheads="1"/>
            </p:cNvSpPr>
            <p:nvPr/>
          </p:nvSpPr>
          <p:spPr bwMode="auto">
            <a:xfrm>
              <a:off x="2544" y="3072"/>
              <a:ext cx="48" cy="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30" name="Oval 2066"/>
            <p:cNvSpPr>
              <a:spLocks noChangeArrowheads="1"/>
            </p:cNvSpPr>
            <p:nvPr/>
          </p:nvSpPr>
          <p:spPr bwMode="auto">
            <a:xfrm>
              <a:off x="2448" y="3168"/>
              <a:ext cx="48" cy="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31" name="Oval 2069"/>
            <p:cNvSpPr>
              <a:spLocks noChangeArrowheads="1"/>
            </p:cNvSpPr>
            <p:nvPr/>
          </p:nvSpPr>
          <p:spPr bwMode="auto">
            <a:xfrm>
              <a:off x="3024" y="3072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32" name="Oval 2070"/>
            <p:cNvSpPr>
              <a:spLocks noChangeArrowheads="1"/>
            </p:cNvSpPr>
            <p:nvPr/>
          </p:nvSpPr>
          <p:spPr bwMode="auto">
            <a:xfrm>
              <a:off x="3120" y="3168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33" name="Oval 2071"/>
            <p:cNvSpPr>
              <a:spLocks noChangeArrowheads="1"/>
            </p:cNvSpPr>
            <p:nvPr/>
          </p:nvSpPr>
          <p:spPr bwMode="auto">
            <a:xfrm>
              <a:off x="3360" y="3168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34" name="Oval 2072"/>
            <p:cNvSpPr>
              <a:spLocks noChangeArrowheads="1"/>
            </p:cNvSpPr>
            <p:nvPr/>
          </p:nvSpPr>
          <p:spPr bwMode="auto">
            <a:xfrm>
              <a:off x="3120" y="3360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35" name="Oval 2073"/>
            <p:cNvSpPr>
              <a:spLocks noChangeArrowheads="1"/>
            </p:cNvSpPr>
            <p:nvPr/>
          </p:nvSpPr>
          <p:spPr bwMode="auto">
            <a:xfrm>
              <a:off x="3312" y="3360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36" name="Oval 2074"/>
            <p:cNvSpPr>
              <a:spLocks noChangeArrowheads="1"/>
            </p:cNvSpPr>
            <p:nvPr/>
          </p:nvSpPr>
          <p:spPr bwMode="auto">
            <a:xfrm>
              <a:off x="3456" y="3264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37" name="Oval 2075"/>
            <p:cNvSpPr>
              <a:spLocks noChangeArrowheads="1"/>
            </p:cNvSpPr>
            <p:nvPr/>
          </p:nvSpPr>
          <p:spPr bwMode="auto">
            <a:xfrm>
              <a:off x="3312" y="3504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38" name="Oval 2076"/>
            <p:cNvSpPr>
              <a:spLocks noChangeArrowheads="1"/>
            </p:cNvSpPr>
            <p:nvPr/>
          </p:nvSpPr>
          <p:spPr bwMode="auto">
            <a:xfrm>
              <a:off x="3264" y="3024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39" name="Oval 2077"/>
            <p:cNvSpPr>
              <a:spLocks noChangeArrowheads="1"/>
            </p:cNvSpPr>
            <p:nvPr/>
          </p:nvSpPr>
          <p:spPr bwMode="auto">
            <a:xfrm>
              <a:off x="2736" y="2784"/>
              <a:ext cx="48" cy="4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40" name="Oval 2078"/>
            <p:cNvSpPr>
              <a:spLocks noChangeArrowheads="1"/>
            </p:cNvSpPr>
            <p:nvPr/>
          </p:nvSpPr>
          <p:spPr bwMode="auto">
            <a:xfrm>
              <a:off x="2784" y="3072"/>
              <a:ext cx="48" cy="4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41" name="Oval 2079"/>
            <p:cNvSpPr>
              <a:spLocks noChangeArrowheads="1"/>
            </p:cNvSpPr>
            <p:nvPr/>
          </p:nvSpPr>
          <p:spPr bwMode="auto">
            <a:xfrm>
              <a:off x="2160" y="2784"/>
              <a:ext cx="48" cy="4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42" name="Oval 2080"/>
            <p:cNvSpPr>
              <a:spLocks noChangeArrowheads="1"/>
            </p:cNvSpPr>
            <p:nvPr/>
          </p:nvSpPr>
          <p:spPr bwMode="auto">
            <a:xfrm>
              <a:off x="1728" y="2928"/>
              <a:ext cx="48" cy="4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43" name="Oval 2081"/>
            <p:cNvSpPr>
              <a:spLocks noChangeArrowheads="1"/>
            </p:cNvSpPr>
            <p:nvPr/>
          </p:nvSpPr>
          <p:spPr bwMode="auto">
            <a:xfrm>
              <a:off x="1824" y="3264"/>
              <a:ext cx="48" cy="4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44" name="Oval 2082"/>
            <p:cNvSpPr>
              <a:spLocks noChangeArrowheads="1"/>
            </p:cNvSpPr>
            <p:nvPr/>
          </p:nvSpPr>
          <p:spPr bwMode="auto">
            <a:xfrm>
              <a:off x="2496" y="3456"/>
              <a:ext cx="48" cy="4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45" name="Oval 2083"/>
            <p:cNvSpPr>
              <a:spLocks noChangeArrowheads="1"/>
            </p:cNvSpPr>
            <p:nvPr/>
          </p:nvSpPr>
          <p:spPr bwMode="auto">
            <a:xfrm>
              <a:off x="3504" y="2688"/>
              <a:ext cx="48" cy="4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46" name="Oval 2084"/>
            <p:cNvSpPr>
              <a:spLocks noChangeArrowheads="1"/>
            </p:cNvSpPr>
            <p:nvPr/>
          </p:nvSpPr>
          <p:spPr bwMode="auto">
            <a:xfrm>
              <a:off x="3168" y="3792"/>
              <a:ext cx="48" cy="4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47" name="Oval 2085"/>
            <p:cNvSpPr>
              <a:spLocks noChangeArrowheads="1"/>
            </p:cNvSpPr>
            <p:nvPr/>
          </p:nvSpPr>
          <p:spPr bwMode="auto">
            <a:xfrm>
              <a:off x="2160" y="3552"/>
              <a:ext cx="48" cy="4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48" name="Oval 2086"/>
            <p:cNvSpPr>
              <a:spLocks noChangeArrowheads="1"/>
            </p:cNvSpPr>
            <p:nvPr/>
          </p:nvSpPr>
          <p:spPr bwMode="auto">
            <a:xfrm>
              <a:off x="3792" y="2976"/>
              <a:ext cx="48" cy="4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49" name="Oval 2087"/>
            <p:cNvSpPr>
              <a:spLocks noChangeArrowheads="1"/>
            </p:cNvSpPr>
            <p:nvPr/>
          </p:nvSpPr>
          <p:spPr bwMode="auto">
            <a:xfrm>
              <a:off x="2640" y="3648"/>
              <a:ext cx="48" cy="4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50" name="Oval 2088"/>
            <p:cNvSpPr>
              <a:spLocks noChangeArrowheads="1"/>
            </p:cNvSpPr>
            <p:nvPr/>
          </p:nvSpPr>
          <p:spPr bwMode="auto">
            <a:xfrm>
              <a:off x="2400" y="2688"/>
              <a:ext cx="48" cy="4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51" name="Oval 2089"/>
            <p:cNvSpPr>
              <a:spLocks noChangeArrowheads="1"/>
            </p:cNvSpPr>
            <p:nvPr/>
          </p:nvSpPr>
          <p:spPr bwMode="auto">
            <a:xfrm>
              <a:off x="3696" y="3696"/>
              <a:ext cx="48" cy="4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52" name="Oval 2090"/>
            <p:cNvSpPr>
              <a:spLocks noChangeArrowheads="1"/>
            </p:cNvSpPr>
            <p:nvPr/>
          </p:nvSpPr>
          <p:spPr bwMode="auto">
            <a:xfrm>
              <a:off x="4080" y="3360"/>
              <a:ext cx="48" cy="4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53" name="Oval 2092"/>
            <p:cNvSpPr>
              <a:spLocks noChangeArrowheads="1"/>
            </p:cNvSpPr>
            <p:nvPr/>
          </p:nvSpPr>
          <p:spPr bwMode="auto">
            <a:xfrm>
              <a:off x="1824" y="2976"/>
              <a:ext cx="912" cy="336"/>
            </a:xfrm>
            <a:prstGeom prst="ellipse">
              <a:avLst/>
            </a:prstGeom>
            <a:noFill/>
            <a:ln w="28575">
              <a:solidFill>
                <a:schemeClr val="hlink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54" name="Oval 2093"/>
            <p:cNvSpPr>
              <a:spLocks noChangeArrowheads="1"/>
            </p:cNvSpPr>
            <p:nvPr/>
          </p:nvSpPr>
          <p:spPr bwMode="auto">
            <a:xfrm>
              <a:off x="2976" y="2832"/>
              <a:ext cx="528" cy="864"/>
            </a:xfrm>
            <a:prstGeom prst="ellipse">
              <a:avLst/>
            </a:prstGeom>
            <a:noFill/>
            <a:ln w="28575">
              <a:solidFill>
                <a:schemeClr val="accent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8955" name="Oval 2094"/>
            <p:cNvSpPr>
              <a:spLocks noChangeArrowheads="1"/>
            </p:cNvSpPr>
            <p:nvPr/>
          </p:nvSpPr>
          <p:spPr bwMode="auto">
            <a:xfrm>
              <a:off x="1248" y="2544"/>
              <a:ext cx="3264" cy="1440"/>
            </a:xfrm>
            <a:prstGeom prst="ellipse">
              <a:avLst/>
            </a:prstGeom>
            <a:noFill/>
            <a:ln w="28575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996855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OPTICS:  A Cluster-ordering Method</a:t>
            </a:r>
          </a:p>
        </p:txBody>
      </p:sp>
      <p:sp>
        <p:nvSpPr>
          <p:cNvPr id="3993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/>
              <a:t>OPTICS: ordering points to identify the clustering structure</a:t>
            </a:r>
          </a:p>
          <a:p>
            <a:r>
              <a:rPr lang="en-US" altLang="zh-CN" smtClean="0"/>
              <a:t>“Group” points by density connectivity</a:t>
            </a:r>
          </a:p>
          <a:p>
            <a:pPr lvl="1"/>
            <a:r>
              <a:rPr lang="en-US" altLang="zh-CN" smtClean="0"/>
              <a:t>Hierarchies of clusters</a:t>
            </a:r>
          </a:p>
          <a:p>
            <a:r>
              <a:rPr lang="en-US" altLang="zh-CN" smtClean="0"/>
              <a:t>Visualize clusters and the hierarchy</a:t>
            </a:r>
          </a:p>
        </p:txBody>
      </p:sp>
    </p:spTree>
    <p:extLst>
      <p:ext uri="{BB962C8B-B14F-4D97-AF65-F5344CB8AC3E}">
        <p14:creationId xmlns:p14="http://schemas.microsoft.com/office/powerpoint/2010/main" val="40682322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DENCLUE: Using Density Functions</a:t>
            </a:r>
          </a:p>
        </p:txBody>
      </p:sp>
      <p:sp>
        <p:nvSpPr>
          <p:cNvPr id="40963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/>
              <a:t>DENsity-based CLUstEring </a:t>
            </a:r>
          </a:p>
          <a:p>
            <a:r>
              <a:rPr lang="en-US" altLang="zh-CN"/>
              <a:t>Major features</a:t>
            </a:r>
          </a:p>
          <a:p>
            <a:pPr lvl="1"/>
            <a:r>
              <a:rPr lang="en-US" altLang="zh-CN"/>
              <a:t>Solid mathematical foundation</a:t>
            </a:r>
          </a:p>
          <a:p>
            <a:pPr lvl="1"/>
            <a:r>
              <a:rPr lang="en-US" altLang="zh-CN"/>
              <a:t>Good for data sets with large amounts of noise</a:t>
            </a:r>
          </a:p>
          <a:p>
            <a:pPr lvl="1"/>
            <a:r>
              <a:rPr lang="en-US" altLang="zh-CN"/>
              <a:t>Allow a compact mathematical description of arbitrarily shaped clusters in high-dimensional data sets</a:t>
            </a:r>
          </a:p>
          <a:p>
            <a:pPr lvl="1"/>
            <a:r>
              <a:rPr lang="en-US" altLang="zh-CN"/>
              <a:t>Significantly faster than existing algorithms (faster than DBSCAN by a factor of up to 45)</a:t>
            </a:r>
          </a:p>
          <a:p>
            <a:pPr lvl="1"/>
            <a:r>
              <a:rPr lang="en-US" altLang="zh-CN"/>
              <a:t>But need a large number of parameters</a:t>
            </a:r>
          </a:p>
        </p:txBody>
      </p:sp>
    </p:spTree>
    <p:extLst>
      <p:ext uri="{BB962C8B-B14F-4D97-AF65-F5344CB8AC3E}">
        <p14:creationId xmlns:p14="http://schemas.microsoft.com/office/powerpoint/2010/main" val="332777816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2994" name="Group 2"/>
          <p:cNvGrpSpPr>
            <a:grpSpLocks/>
          </p:cNvGrpSpPr>
          <p:nvPr/>
        </p:nvGrpSpPr>
        <p:grpSpPr bwMode="auto">
          <a:xfrm>
            <a:off x="6324600" y="1600200"/>
            <a:ext cx="4114800" cy="4267200"/>
            <a:chOff x="288" y="720"/>
            <a:chExt cx="4992" cy="3072"/>
          </a:xfrm>
        </p:grpSpPr>
        <p:sp>
          <p:nvSpPr>
            <p:cNvPr id="852995" name="Oval 3"/>
            <p:cNvSpPr>
              <a:spLocks noChangeArrowheads="1"/>
            </p:cNvSpPr>
            <p:nvPr/>
          </p:nvSpPr>
          <p:spPr bwMode="auto">
            <a:xfrm>
              <a:off x="5184" y="3696"/>
              <a:ext cx="96" cy="9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2996" name="Oval 4"/>
            <p:cNvSpPr>
              <a:spLocks noChangeArrowheads="1"/>
            </p:cNvSpPr>
            <p:nvPr/>
          </p:nvSpPr>
          <p:spPr bwMode="auto">
            <a:xfrm>
              <a:off x="4512" y="3696"/>
              <a:ext cx="96" cy="9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2997" name="Oval 5"/>
            <p:cNvSpPr>
              <a:spLocks noChangeArrowheads="1"/>
            </p:cNvSpPr>
            <p:nvPr/>
          </p:nvSpPr>
          <p:spPr bwMode="auto">
            <a:xfrm>
              <a:off x="3888" y="3696"/>
              <a:ext cx="96" cy="9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2998" name="Oval 6"/>
            <p:cNvSpPr>
              <a:spLocks noChangeArrowheads="1"/>
            </p:cNvSpPr>
            <p:nvPr/>
          </p:nvSpPr>
          <p:spPr bwMode="auto">
            <a:xfrm>
              <a:off x="3312" y="3696"/>
              <a:ext cx="96" cy="9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2999" name="Oval 7"/>
            <p:cNvSpPr>
              <a:spLocks noChangeArrowheads="1"/>
            </p:cNvSpPr>
            <p:nvPr/>
          </p:nvSpPr>
          <p:spPr bwMode="auto">
            <a:xfrm>
              <a:off x="2688" y="3696"/>
              <a:ext cx="96" cy="9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3000" name="Oval 8"/>
            <p:cNvSpPr>
              <a:spLocks noChangeArrowheads="1"/>
            </p:cNvSpPr>
            <p:nvPr/>
          </p:nvSpPr>
          <p:spPr bwMode="auto">
            <a:xfrm>
              <a:off x="2064" y="3696"/>
              <a:ext cx="96" cy="9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3001" name="Oval 9"/>
            <p:cNvSpPr>
              <a:spLocks noChangeArrowheads="1"/>
            </p:cNvSpPr>
            <p:nvPr/>
          </p:nvSpPr>
          <p:spPr bwMode="auto">
            <a:xfrm>
              <a:off x="1488" y="3696"/>
              <a:ext cx="96" cy="9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3002" name="Oval 10"/>
            <p:cNvSpPr>
              <a:spLocks noChangeArrowheads="1"/>
            </p:cNvSpPr>
            <p:nvPr/>
          </p:nvSpPr>
          <p:spPr bwMode="auto">
            <a:xfrm>
              <a:off x="864" y="3696"/>
              <a:ext cx="96" cy="9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3003" name="Oval 11"/>
            <p:cNvSpPr>
              <a:spLocks noChangeArrowheads="1"/>
            </p:cNvSpPr>
            <p:nvPr/>
          </p:nvSpPr>
          <p:spPr bwMode="auto">
            <a:xfrm>
              <a:off x="288" y="3696"/>
              <a:ext cx="96" cy="9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3004" name="Line 12"/>
            <p:cNvSpPr>
              <a:spLocks noChangeShapeType="1"/>
            </p:cNvSpPr>
            <p:nvPr/>
          </p:nvSpPr>
          <p:spPr bwMode="auto">
            <a:xfrm>
              <a:off x="336" y="3168"/>
              <a:ext cx="5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3005" name="Line 13"/>
            <p:cNvSpPr>
              <a:spLocks noChangeShapeType="1"/>
            </p:cNvSpPr>
            <p:nvPr/>
          </p:nvSpPr>
          <p:spPr bwMode="auto">
            <a:xfrm>
              <a:off x="912" y="3168"/>
              <a:ext cx="0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3006" name="Line 14"/>
            <p:cNvSpPr>
              <a:spLocks noChangeShapeType="1"/>
            </p:cNvSpPr>
            <p:nvPr/>
          </p:nvSpPr>
          <p:spPr bwMode="auto">
            <a:xfrm>
              <a:off x="2112" y="3168"/>
              <a:ext cx="0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3007" name="Line 15"/>
            <p:cNvSpPr>
              <a:spLocks noChangeShapeType="1"/>
            </p:cNvSpPr>
            <p:nvPr/>
          </p:nvSpPr>
          <p:spPr bwMode="auto">
            <a:xfrm>
              <a:off x="2112" y="3168"/>
              <a:ext cx="6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3008" name="Line 16"/>
            <p:cNvSpPr>
              <a:spLocks noChangeShapeType="1"/>
            </p:cNvSpPr>
            <p:nvPr/>
          </p:nvSpPr>
          <p:spPr bwMode="auto">
            <a:xfrm>
              <a:off x="2736" y="3168"/>
              <a:ext cx="0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3009" name="Line 17"/>
            <p:cNvSpPr>
              <a:spLocks noChangeShapeType="1"/>
            </p:cNvSpPr>
            <p:nvPr/>
          </p:nvSpPr>
          <p:spPr bwMode="auto">
            <a:xfrm>
              <a:off x="4560" y="3216"/>
              <a:ext cx="0" cy="5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3010" name="Line 18"/>
            <p:cNvSpPr>
              <a:spLocks noChangeShapeType="1"/>
            </p:cNvSpPr>
            <p:nvPr/>
          </p:nvSpPr>
          <p:spPr bwMode="auto">
            <a:xfrm>
              <a:off x="4560" y="3216"/>
              <a:ext cx="6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3011" name="Line 19"/>
            <p:cNvSpPr>
              <a:spLocks noChangeShapeType="1"/>
            </p:cNvSpPr>
            <p:nvPr/>
          </p:nvSpPr>
          <p:spPr bwMode="auto">
            <a:xfrm>
              <a:off x="5232" y="3216"/>
              <a:ext cx="0" cy="5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3012" name="Line 20"/>
            <p:cNvSpPr>
              <a:spLocks noChangeShapeType="1"/>
            </p:cNvSpPr>
            <p:nvPr/>
          </p:nvSpPr>
          <p:spPr bwMode="auto">
            <a:xfrm>
              <a:off x="624" y="2688"/>
              <a:ext cx="0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3013" name="Line 21"/>
            <p:cNvSpPr>
              <a:spLocks noChangeShapeType="1"/>
            </p:cNvSpPr>
            <p:nvPr/>
          </p:nvSpPr>
          <p:spPr bwMode="auto">
            <a:xfrm>
              <a:off x="624" y="2688"/>
              <a:ext cx="9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3014" name="Line 22"/>
            <p:cNvSpPr>
              <a:spLocks noChangeShapeType="1"/>
            </p:cNvSpPr>
            <p:nvPr/>
          </p:nvSpPr>
          <p:spPr bwMode="auto">
            <a:xfrm>
              <a:off x="1536" y="2688"/>
              <a:ext cx="0" cy="10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3015" name="Line 23"/>
            <p:cNvSpPr>
              <a:spLocks noChangeShapeType="1"/>
            </p:cNvSpPr>
            <p:nvPr/>
          </p:nvSpPr>
          <p:spPr bwMode="auto">
            <a:xfrm>
              <a:off x="2352" y="2688"/>
              <a:ext cx="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3016" name="Line 24"/>
            <p:cNvSpPr>
              <a:spLocks noChangeShapeType="1"/>
            </p:cNvSpPr>
            <p:nvPr/>
          </p:nvSpPr>
          <p:spPr bwMode="auto">
            <a:xfrm>
              <a:off x="2400" y="2688"/>
              <a:ext cx="0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3017" name="Line 25"/>
            <p:cNvSpPr>
              <a:spLocks noChangeShapeType="1"/>
            </p:cNvSpPr>
            <p:nvPr/>
          </p:nvSpPr>
          <p:spPr bwMode="auto">
            <a:xfrm>
              <a:off x="2448" y="2688"/>
              <a:ext cx="9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3018" name="Line 26"/>
            <p:cNvSpPr>
              <a:spLocks noChangeShapeType="1"/>
            </p:cNvSpPr>
            <p:nvPr/>
          </p:nvSpPr>
          <p:spPr bwMode="auto">
            <a:xfrm>
              <a:off x="3360" y="2688"/>
              <a:ext cx="0" cy="10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3019" name="Line 27"/>
            <p:cNvSpPr>
              <a:spLocks noChangeShapeType="1"/>
            </p:cNvSpPr>
            <p:nvPr/>
          </p:nvSpPr>
          <p:spPr bwMode="auto">
            <a:xfrm>
              <a:off x="2400" y="268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3020" name="Line 28"/>
            <p:cNvSpPr>
              <a:spLocks noChangeShapeType="1"/>
            </p:cNvSpPr>
            <p:nvPr/>
          </p:nvSpPr>
          <p:spPr bwMode="auto">
            <a:xfrm>
              <a:off x="2880" y="2160"/>
              <a:ext cx="0" cy="5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3021" name="Line 29"/>
            <p:cNvSpPr>
              <a:spLocks noChangeShapeType="1"/>
            </p:cNvSpPr>
            <p:nvPr/>
          </p:nvSpPr>
          <p:spPr bwMode="auto">
            <a:xfrm flipV="1">
              <a:off x="3936" y="2160"/>
              <a:ext cx="0" cy="15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3022" name="Line 30"/>
            <p:cNvSpPr>
              <a:spLocks noChangeShapeType="1"/>
            </p:cNvSpPr>
            <p:nvPr/>
          </p:nvSpPr>
          <p:spPr bwMode="auto">
            <a:xfrm>
              <a:off x="2880" y="2160"/>
              <a:ext cx="105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3023" name="Line 31"/>
            <p:cNvSpPr>
              <a:spLocks noChangeShapeType="1"/>
            </p:cNvSpPr>
            <p:nvPr/>
          </p:nvSpPr>
          <p:spPr bwMode="auto">
            <a:xfrm>
              <a:off x="3408" y="1632"/>
              <a:ext cx="0" cy="5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3024" name="Line 32"/>
            <p:cNvSpPr>
              <a:spLocks noChangeShapeType="1"/>
            </p:cNvSpPr>
            <p:nvPr/>
          </p:nvSpPr>
          <p:spPr bwMode="auto">
            <a:xfrm flipV="1">
              <a:off x="4896" y="1584"/>
              <a:ext cx="0" cy="16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3025" name="Line 33"/>
            <p:cNvSpPr>
              <a:spLocks noChangeShapeType="1"/>
            </p:cNvSpPr>
            <p:nvPr/>
          </p:nvSpPr>
          <p:spPr bwMode="auto">
            <a:xfrm flipH="1">
              <a:off x="3408" y="1584"/>
              <a:ext cx="1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3026" name="Line 34"/>
            <p:cNvSpPr>
              <a:spLocks noChangeShapeType="1"/>
            </p:cNvSpPr>
            <p:nvPr/>
          </p:nvSpPr>
          <p:spPr bwMode="auto">
            <a:xfrm flipV="1">
              <a:off x="3408" y="158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3027" name="Line 35"/>
            <p:cNvSpPr>
              <a:spLocks noChangeShapeType="1"/>
            </p:cNvSpPr>
            <p:nvPr/>
          </p:nvSpPr>
          <p:spPr bwMode="auto">
            <a:xfrm>
              <a:off x="4128" y="1008"/>
              <a:ext cx="0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3028" name="Line 36"/>
            <p:cNvSpPr>
              <a:spLocks noChangeShapeType="1"/>
            </p:cNvSpPr>
            <p:nvPr/>
          </p:nvSpPr>
          <p:spPr bwMode="auto">
            <a:xfrm flipH="1">
              <a:off x="1152" y="1008"/>
              <a:ext cx="29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3029" name="Line 37"/>
            <p:cNvSpPr>
              <a:spLocks noChangeShapeType="1"/>
            </p:cNvSpPr>
            <p:nvPr/>
          </p:nvSpPr>
          <p:spPr bwMode="auto">
            <a:xfrm flipV="1">
              <a:off x="1056" y="1008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3030" name="Line 38"/>
            <p:cNvSpPr>
              <a:spLocks noChangeShapeType="1"/>
            </p:cNvSpPr>
            <p:nvPr/>
          </p:nvSpPr>
          <p:spPr bwMode="auto">
            <a:xfrm>
              <a:off x="1392" y="1008"/>
              <a:ext cx="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3031" name="Line 39"/>
            <p:cNvSpPr>
              <a:spLocks noChangeShapeType="1"/>
            </p:cNvSpPr>
            <p:nvPr/>
          </p:nvSpPr>
          <p:spPr bwMode="auto">
            <a:xfrm flipH="1">
              <a:off x="1056" y="1008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3032" name="Line 40"/>
            <p:cNvSpPr>
              <a:spLocks noChangeShapeType="1"/>
            </p:cNvSpPr>
            <p:nvPr/>
          </p:nvSpPr>
          <p:spPr bwMode="auto">
            <a:xfrm flipV="1">
              <a:off x="2592" y="720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3033" name="Line 41"/>
            <p:cNvSpPr>
              <a:spLocks noChangeShapeType="1"/>
            </p:cNvSpPr>
            <p:nvPr/>
          </p:nvSpPr>
          <p:spPr bwMode="auto">
            <a:xfrm>
              <a:off x="336" y="3168"/>
              <a:ext cx="0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53034" name="Rectangle 42"/>
          <p:cNvSpPr>
            <a:spLocks noChangeArrowheads="1"/>
          </p:cNvSpPr>
          <p:nvPr/>
        </p:nvSpPr>
        <p:spPr bwMode="auto">
          <a:xfrm>
            <a:off x="1600200" y="1981200"/>
            <a:ext cx="47244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0" hangingPunct="0">
              <a:lnSpc>
                <a:spcPct val="90000"/>
              </a:lnSpc>
              <a:buClr>
                <a:schemeClr val="bg2"/>
              </a:buClr>
              <a:buFontTx/>
              <a:buChar char="•"/>
            </a:pPr>
            <a:r>
              <a:rPr lang="en-US" altLang="zh-CN" sz="3200">
                <a:solidFill>
                  <a:srgbClr val="465142"/>
                </a:solidFill>
                <a:ea typeface="宋体" panose="02010600030101010101" pitchFamily="2" charset="-122"/>
              </a:rPr>
              <a:t>Clustering obtained by cutting the dendrogram at a desired level: each </a:t>
            </a:r>
            <a:r>
              <a:rPr lang="en-US" altLang="zh-CN" sz="3200">
                <a:solidFill>
                  <a:srgbClr val="4A87B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anose="02010600030101010101" pitchFamily="2" charset="-122"/>
              </a:rPr>
              <a:t>connected</a:t>
            </a:r>
            <a:r>
              <a:rPr lang="en-US" altLang="zh-CN" sz="3200">
                <a:solidFill>
                  <a:srgbClr val="465142"/>
                </a:solidFill>
                <a:ea typeface="宋体" panose="02010600030101010101" pitchFamily="2" charset="-122"/>
              </a:rPr>
              <a:t> component forms a cluster.</a:t>
            </a:r>
          </a:p>
        </p:txBody>
      </p:sp>
      <p:sp>
        <p:nvSpPr>
          <p:cNvPr id="853035" name="Rectangle 43"/>
          <p:cNvSpPr>
            <a:spLocks noChangeArrowheads="1"/>
          </p:cNvSpPr>
          <p:nvPr/>
        </p:nvSpPr>
        <p:spPr bwMode="auto">
          <a:xfrm>
            <a:off x="2286000" y="728663"/>
            <a:ext cx="7848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altLang="en-US" sz="3600">
                <a:solidFill>
                  <a:schemeClr val="tx2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Dendogram: Hierarchical Clustering</a:t>
            </a:r>
          </a:p>
        </p:txBody>
      </p:sp>
      <p:sp>
        <p:nvSpPr>
          <p:cNvPr id="853036" name="Line 44"/>
          <p:cNvSpPr>
            <a:spLocks noChangeShapeType="1"/>
          </p:cNvSpPr>
          <p:nvPr/>
        </p:nvSpPr>
        <p:spPr bwMode="auto">
          <a:xfrm>
            <a:off x="6477000" y="3962400"/>
            <a:ext cx="3886200" cy="0"/>
          </a:xfrm>
          <a:prstGeom prst="line">
            <a:avLst/>
          </a:prstGeom>
          <a:noFill/>
          <a:ln w="9525">
            <a:solidFill>
              <a:schemeClr val="hlink"/>
            </a:solidFill>
            <a:prstDash val="lg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3037" name="Oval 45"/>
          <p:cNvSpPr>
            <a:spLocks noChangeArrowheads="1"/>
          </p:cNvSpPr>
          <p:nvPr/>
        </p:nvSpPr>
        <p:spPr bwMode="auto">
          <a:xfrm>
            <a:off x="6172200" y="5486400"/>
            <a:ext cx="1371600" cy="609600"/>
          </a:xfrm>
          <a:prstGeom prst="ellipse">
            <a:avLst/>
          </a:prstGeom>
          <a:noFill/>
          <a:ln w="38100">
            <a:solidFill>
              <a:srgbClr val="00A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3039" name="Oval 47"/>
          <p:cNvSpPr>
            <a:spLocks noChangeArrowheads="1"/>
          </p:cNvSpPr>
          <p:nvPr/>
        </p:nvSpPr>
        <p:spPr bwMode="auto">
          <a:xfrm>
            <a:off x="7696200" y="5486400"/>
            <a:ext cx="1295400" cy="609600"/>
          </a:xfrm>
          <a:prstGeom prst="ellipse">
            <a:avLst/>
          </a:prstGeom>
          <a:noFill/>
          <a:ln w="38100">
            <a:solidFill>
              <a:srgbClr val="00A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3040" name="Oval 48"/>
          <p:cNvSpPr>
            <a:spLocks noChangeArrowheads="1"/>
          </p:cNvSpPr>
          <p:nvPr/>
        </p:nvSpPr>
        <p:spPr bwMode="auto">
          <a:xfrm>
            <a:off x="9144000" y="5486400"/>
            <a:ext cx="381000" cy="533400"/>
          </a:xfrm>
          <a:prstGeom prst="ellipse">
            <a:avLst/>
          </a:prstGeom>
          <a:noFill/>
          <a:ln w="38100">
            <a:solidFill>
              <a:srgbClr val="00A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3041" name="Oval 49"/>
          <p:cNvSpPr>
            <a:spLocks noChangeArrowheads="1"/>
          </p:cNvSpPr>
          <p:nvPr/>
        </p:nvSpPr>
        <p:spPr bwMode="auto">
          <a:xfrm>
            <a:off x="9677400" y="5486400"/>
            <a:ext cx="838200" cy="533400"/>
          </a:xfrm>
          <a:prstGeom prst="ellipse">
            <a:avLst/>
          </a:prstGeom>
          <a:noFill/>
          <a:ln w="38100">
            <a:solidFill>
              <a:srgbClr val="00A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341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Hierarchical Agglomerative Clustering (HAC)</a:t>
            </a:r>
          </a:p>
        </p:txBody>
      </p:sp>
      <p:sp>
        <p:nvSpPr>
          <p:cNvPr id="8540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400"/>
              <a:t>Starts with each doc in a separate cluster</a:t>
            </a:r>
          </a:p>
          <a:p>
            <a:pPr lvl="1"/>
            <a:r>
              <a:rPr lang="en-US" altLang="en-US" sz="3200"/>
              <a:t>then repeatedly joins the </a:t>
            </a:r>
            <a:r>
              <a:rPr lang="en-US" altLang="en-US" sz="3200" i="1" u="sng"/>
              <a:t>closest pair</a:t>
            </a:r>
            <a:r>
              <a:rPr lang="en-US" altLang="en-US" sz="3200"/>
              <a:t> of clusters, until there is only one cluster.</a:t>
            </a:r>
          </a:p>
          <a:p>
            <a:r>
              <a:rPr lang="en-US" altLang="en-US" sz="3400"/>
              <a:t>The history of merging forms a binary tree or hierarchy.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3400">
                <a:solidFill>
                  <a:srgbClr val="00A000"/>
                </a:solidFill>
              </a:rPr>
              <a:t>How to measure distance of clusters??</a:t>
            </a:r>
          </a:p>
        </p:txBody>
      </p:sp>
    </p:spTree>
    <p:extLst>
      <p:ext uri="{BB962C8B-B14F-4D97-AF65-F5344CB8AC3E}">
        <p14:creationId xmlns:p14="http://schemas.microsoft.com/office/powerpoint/2010/main" val="3502925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Ky-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Ky-ppt" id="{EC91EDE6-36E9-4AFF-8649-ED1D7B679F67}" vid="{9E3EDB22-C1FA-42A4-8CD4-B260B72BAB78}"/>
    </a:ext>
  </a:extLst>
</a:theme>
</file>

<file path=ppt/theme/theme2.xml><?xml version="1.0" encoding="utf-8"?>
<a:theme xmlns:a="http://schemas.openxmlformats.org/drawingml/2006/main" name="Liu_lab_uky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UKy-ppt</Template>
  <TotalTime>10027</TotalTime>
  <Words>3903</Words>
  <Application>Microsoft Office PowerPoint</Application>
  <PresentationFormat>Widescreen</PresentationFormat>
  <Paragraphs>827</Paragraphs>
  <Slides>75</Slides>
  <Notes>23</Notes>
  <HiddenSlides>2</HiddenSlides>
  <MMClips>0</MMClips>
  <ScaleCrop>false</ScaleCrop>
  <HeadingPairs>
    <vt:vector size="8" baseType="variant">
      <vt:variant>
        <vt:lpstr>Fonts Used</vt:lpstr>
      </vt:variant>
      <vt:variant>
        <vt:i4>14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75</vt:i4>
      </vt:variant>
    </vt:vector>
  </HeadingPairs>
  <TitlesOfParts>
    <vt:vector size="95" baseType="lpstr">
      <vt:lpstr>굴림</vt:lpstr>
      <vt:lpstr>Lucida Grande</vt:lpstr>
      <vt:lpstr>新細明體</vt:lpstr>
      <vt:lpstr>宋体</vt:lpstr>
      <vt:lpstr>宋体</vt:lpstr>
      <vt:lpstr>Arial</vt:lpstr>
      <vt:lpstr>Calibri</vt:lpstr>
      <vt:lpstr>Century Gothic</vt:lpstr>
      <vt:lpstr>Symbol</vt:lpstr>
      <vt:lpstr>Tahoma</vt:lpstr>
      <vt:lpstr>Times</vt:lpstr>
      <vt:lpstr>Times New Roman</vt:lpstr>
      <vt:lpstr>Wingdings</vt:lpstr>
      <vt:lpstr>Wingdings 3</vt:lpstr>
      <vt:lpstr>UKy-ppt</vt:lpstr>
      <vt:lpstr>Liu_lab_uky_template</vt:lpstr>
      <vt:lpstr>1_Custom Design</vt:lpstr>
      <vt:lpstr>2_Custom Design</vt:lpstr>
      <vt:lpstr>Equation</vt:lpstr>
      <vt:lpstr>Worksheet</vt:lpstr>
      <vt:lpstr>CS 685G:  Special Topics in Data Mining </vt:lpstr>
      <vt:lpstr>Clustering Presentation Topics</vt:lpstr>
      <vt:lpstr>Outline</vt:lpstr>
      <vt:lpstr>Recap of K-Means</vt:lpstr>
      <vt:lpstr>Hierarchical Clustering</vt:lpstr>
      <vt:lpstr>Hierarchical Clustering algorithms</vt:lpstr>
      <vt:lpstr>Hierarchical Agglomerative Clustering (HAC)</vt:lpstr>
      <vt:lpstr>PowerPoint Presentation</vt:lpstr>
      <vt:lpstr>Hierarchical Agglomerative Clustering (HAC)</vt:lpstr>
      <vt:lpstr>Closest pair of clusters</vt:lpstr>
      <vt:lpstr>Single Link Agglomerative Clustering</vt:lpstr>
      <vt:lpstr>Single Link Example</vt:lpstr>
      <vt:lpstr>Complete Link Agglomerative Clustering</vt:lpstr>
      <vt:lpstr>Complete Link Example</vt:lpstr>
      <vt:lpstr>Key notion: cluster representative</vt:lpstr>
      <vt:lpstr>Centroid-based Similarity</vt:lpstr>
      <vt:lpstr>Computational Complexity</vt:lpstr>
      <vt:lpstr>DIANA (DIvisive ANAlysis)</vt:lpstr>
      <vt:lpstr>Clustering: Navigation of search results</vt:lpstr>
      <vt:lpstr>Major issue - labeling</vt:lpstr>
      <vt:lpstr>How to Label Clusters</vt:lpstr>
      <vt:lpstr>Labeling</vt:lpstr>
      <vt:lpstr>Comparison</vt:lpstr>
      <vt:lpstr>Other Alternatives</vt:lpstr>
      <vt:lpstr>BIRCH</vt:lpstr>
      <vt:lpstr>Introduction to BIRCH</vt:lpstr>
      <vt:lpstr>BIRCH: The Idea by example</vt:lpstr>
      <vt:lpstr>BIRCH: The Idea by example</vt:lpstr>
      <vt:lpstr>BIRCH: The Idea by example</vt:lpstr>
      <vt:lpstr>BIRCH: The Idea by example</vt:lpstr>
      <vt:lpstr>BIRCH: The Idea by example</vt:lpstr>
      <vt:lpstr>BIRCH: The Idea by example</vt:lpstr>
      <vt:lpstr>BIRCH: The Idea by example</vt:lpstr>
      <vt:lpstr>BIRCH: The Idea by example</vt:lpstr>
      <vt:lpstr>BIRCH: Key Components </vt:lpstr>
      <vt:lpstr>Clustering Feature </vt:lpstr>
      <vt:lpstr>Some Characteristics of CFVs</vt:lpstr>
      <vt:lpstr>Clustering Feature</vt:lpstr>
      <vt:lpstr>CF-tree in BIRCH</vt:lpstr>
      <vt:lpstr>CF Tree</vt:lpstr>
      <vt:lpstr>Parameters of A CF-tree</vt:lpstr>
      <vt:lpstr>CF Tree Insertion</vt:lpstr>
      <vt:lpstr>PowerPoint Presentation</vt:lpstr>
      <vt:lpstr>PowerPoint Presentation</vt:lpstr>
      <vt:lpstr>PowerPoint Presentation</vt:lpstr>
      <vt:lpstr>Birch Clustering Algorithm (1)</vt:lpstr>
      <vt:lpstr>Pros &amp; Cons of BIRCH</vt:lpstr>
      <vt:lpstr>3.3.4 ROCK: for Categorical Data </vt:lpstr>
      <vt:lpstr>Example: Compute Jaccard Coefficient  </vt:lpstr>
      <vt:lpstr>Example: Using Links  </vt:lpstr>
      <vt:lpstr> ROCK  </vt:lpstr>
      <vt:lpstr>Drawbacks of Square Error Based Methods</vt:lpstr>
      <vt:lpstr>Drawback of Distance-based Methods</vt:lpstr>
      <vt:lpstr>DBSCAN – Density-Based Spatial Clustering of Applications with Noise</vt:lpstr>
      <vt:lpstr>DBSCAN</vt:lpstr>
      <vt:lpstr>DBSCAN</vt:lpstr>
      <vt:lpstr>Border &amp; Core</vt:lpstr>
      <vt:lpstr>Concepts: ε-Neighborhood</vt:lpstr>
      <vt:lpstr>Concepts: Reachability</vt:lpstr>
      <vt:lpstr>Concepts: Reachability</vt:lpstr>
      <vt:lpstr>Concepts: Connectivity</vt:lpstr>
      <vt:lpstr>Concepts: cluster &amp; noise</vt:lpstr>
      <vt:lpstr>(Indirectly) Density-reachable:</vt:lpstr>
      <vt:lpstr>DBSCAN: The Algorithm</vt:lpstr>
      <vt:lpstr>An Example</vt:lpstr>
      <vt:lpstr>DBSCAN: Determining EPS and MinPts</vt:lpstr>
      <vt:lpstr>DBSCAN: Determining EPS and MinPts</vt:lpstr>
      <vt:lpstr>DBSCAN: Determining EPS and MinPts</vt:lpstr>
      <vt:lpstr>Directly Density Reachable</vt:lpstr>
      <vt:lpstr>Density-Based Clustering: Background (II)</vt:lpstr>
      <vt:lpstr>DBSCAN</vt:lpstr>
      <vt:lpstr>DBSCAN: the Algorithm</vt:lpstr>
      <vt:lpstr>Problems of DBSCAN</vt:lpstr>
      <vt:lpstr>OPTICS:  A Cluster-ordering Method</vt:lpstr>
      <vt:lpstr>DENCLUE: Using Density Functions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485G:  Special Topics in Data Mining</dc:title>
  <dc:creator>liuj</dc:creator>
  <cp:lastModifiedBy>liuj</cp:lastModifiedBy>
  <cp:revision>9</cp:revision>
  <dcterms:created xsi:type="dcterms:W3CDTF">2016-02-09T14:40:14Z</dcterms:created>
  <dcterms:modified xsi:type="dcterms:W3CDTF">2017-02-20T15:07:19Z</dcterms:modified>
</cp:coreProperties>
</file>