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52AC-B68D-4F26-A677-32B2F23326C7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12516-88A7-4410-8759-94436FD9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42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2516-88A7-4410-8759-94436FD923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03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8450-DC72-4E7C-B78E-E6432AB5A3C6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64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D0A-C707-4DD7-9D49-FA6802A36846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7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9587-63A2-4D52-A6DA-21E5CFCEB1FB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2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6B6E-81FC-4262-A01E-BB1FF7F75DF0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2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8FEC-CCFF-4CA7-A445-C580DB31CA4D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28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4E0D-CC3F-44DA-96D2-4E8D823AEEEC}" type="datetime1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F9AF-A30B-4608-8859-5AF8C113704F}" type="datetime1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FDC-464E-4EC5-BC74-8C7CFB1B5C03}" type="datetime1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5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87CC-8E8C-44D6-9496-3D3DBD642D59}" type="datetime1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4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BEBD67B-2FF7-4A13-9F8C-F22C04832657}" type="datetime1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DAE-07B6-46F1-9426-612886F46C13}" type="datetime1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5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6A108C-15EA-4CE2-9F56-78A7A6A2C8D4}" type="datetime1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424F15E-41FF-4BF3-8A87-DAA0B3A8C50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13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Frequent Pattern Mining: Current Status and Future Direction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508452"/>
          </a:xfrm>
        </p:spPr>
        <p:txBody>
          <a:bodyPr>
            <a:normAutofit fontScale="40000" lnSpcReduction="20000"/>
          </a:bodyPr>
          <a:lstStyle/>
          <a:p>
            <a:r>
              <a:rPr lang="en-US" sz="5900" dirty="0" smtClean="0"/>
              <a:t>Jiawei Han, Hong Cheng, Dong Xin, </a:t>
            </a:r>
            <a:r>
              <a:rPr lang="en-US" sz="5900" dirty="0" err="1" smtClean="0"/>
              <a:t>Xifeng</a:t>
            </a:r>
            <a:r>
              <a:rPr lang="en-US" sz="5900" dirty="0" smtClean="0"/>
              <a:t> Yan</a:t>
            </a:r>
          </a:p>
          <a:p>
            <a:endParaRPr lang="en-US" sz="5900" dirty="0"/>
          </a:p>
          <a:p>
            <a:r>
              <a:rPr lang="en-US" sz="3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Presented by</a:t>
            </a:r>
          </a:p>
          <a:p>
            <a:r>
              <a:rPr lang="en-US" sz="3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Tarannum</a:t>
            </a:r>
            <a:r>
              <a:rPr lang="en-US" sz="3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Shaila Zaman</a:t>
            </a:r>
            <a:endParaRPr lang="en-US" sz="38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55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and scalable methods for mining frequent patterns….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91645"/>
            <a:ext cx="10058400" cy="4023360"/>
          </a:xfrm>
        </p:spPr>
        <p:txBody>
          <a:bodyPr/>
          <a:lstStyle/>
          <a:p>
            <a:pPr marL="571500" indent="-571500">
              <a:buAutoNum type="romanUcPeriod" startAt="4"/>
            </a:pPr>
            <a:r>
              <a:rPr lang="en-US" dirty="0" err="1" smtClean="0"/>
              <a:t>CloSpan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ethod </a:t>
            </a:r>
            <a:r>
              <a:rPr lang="en-US" dirty="0"/>
              <a:t>is based on a property of sequence </a:t>
            </a:r>
            <a:r>
              <a:rPr lang="en-US" dirty="0" smtClean="0"/>
              <a:t>databases, called </a:t>
            </a:r>
            <a:r>
              <a:rPr lang="en-US" i="1" dirty="0"/>
              <a:t>equivalence of projected </a:t>
            </a:r>
            <a:r>
              <a:rPr lang="en-US" i="1" dirty="0" smtClean="0"/>
              <a:t>databases.</a:t>
            </a:r>
          </a:p>
          <a:p>
            <a:pPr marL="0" indent="0">
              <a:buNone/>
            </a:pPr>
            <a:r>
              <a:rPr lang="en-US" b="1" dirty="0" smtClean="0"/>
              <a:t>Extensions: </a:t>
            </a:r>
            <a:r>
              <a:rPr lang="en-US" dirty="0" err="1"/>
              <a:t>IncSpan</a:t>
            </a:r>
            <a:r>
              <a:rPr lang="en-US" dirty="0" smtClean="0"/>
              <a:t>, </a:t>
            </a:r>
            <a:r>
              <a:rPr lang="en-US" dirty="0" err="1"/>
              <a:t>SeqIndex</a:t>
            </a:r>
            <a:r>
              <a:rPr lang="en-US" dirty="0" smtClean="0"/>
              <a:t>, </a:t>
            </a:r>
            <a:r>
              <a:rPr lang="en-US" dirty="0"/>
              <a:t>MSPX,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0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and scalable methods for mining frequent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6. Mining </a:t>
            </a:r>
            <a:r>
              <a:rPr lang="en-US" dirty="0"/>
              <a:t>structural patterns: graphs, trees and </a:t>
            </a:r>
            <a:r>
              <a:rPr lang="en-US" dirty="0" smtClean="0"/>
              <a:t>lattices</a:t>
            </a:r>
          </a:p>
          <a:p>
            <a:pPr marL="571500" indent="-571500">
              <a:buFont typeface="+mj-lt"/>
              <a:buAutoNum type="romanUcPeriod"/>
            </a:pPr>
            <a:r>
              <a:rPr lang="en-US" b="1" dirty="0" err="1" smtClean="0"/>
              <a:t>Apriori</a:t>
            </a:r>
            <a:r>
              <a:rPr lang="en-US" b="1" dirty="0" smtClean="0"/>
              <a:t>-based approach</a:t>
            </a:r>
          </a:p>
          <a:p>
            <a:pPr lvl="1"/>
            <a:r>
              <a:rPr lang="en-US" b="1" dirty="0" smtClean="0"/>
              <a:t>AGM</a:t>
            </a:r>
            <a:r>
              <a:rPr lang="en-US" dirty="0" smtClean="0"/>
              <a:t> </a:t>
            </a:r>
            <a:r>
              <a:rPr lang="en-US" dirty="0"/>
              <a:t>algorithm uses a </a:t>
            </a:r>
            <a:r>
              <a:rPr lang="en-US" i="1" dirty="0"/>
              <a:t>vertex-based candidate generation </a:t>
            </a:r>
            <a:r>
              <a:rPr lang="en-US" dirty="0"/>
              <a:t>method </a:t>
            </a:r>
            <a:r>
              <a:rPr lang="en-US" dirty="0" smtClean="0"/>
              <a:t>that increases </a:t>
            </a:r>
            <a:r>
              <a:rPr lang="en-US" dirty="0"/>
              <a:t>the substructure size by one vertex at each </a:t>
            </a:r>
            <a:r>
              <a:rPr lang="en-US" dirty="0" smtClean="0"/>
              <a:t>iteration.</a:t>
            </a:r>
          </a:p>
          <a:p>
            <a:pPr lvl="1"/>
            <a:r>
              <a:rPr lang="en-US" b="1" dirty="0" smtClean="0"/>
              <a:t>FSG</a:t>
            </a:r>
            <a:r>
              <a:rPr lang="en-US" dirty="0" smtClean="0"/>
              <a:t> </a:t>
            </a:r>
            <a:r>
              <a:rPr lang="en-US" dirty="0"/>
              <a:t>algorithm adopts an </a:t>
            </a:r>
            <a:r>
              <a:rPr lang="en-US" i="1" dirty="0"/>
              <a:t>edge-based candidate generation </a:t>
            </a:r>
            <a:r>
              <a:rPr lang="en-US" dirty="0"/>
              <a:t>strategy </a:t>
            </a:r>
            <a:r>
              <a:rPr lang="en-US" dirty="0" smtClean="0"/>
              <a:t>that increases </a:t>
            </a:r>
            <a:r>
              <a:rPr lang="en-US" dirty="0"/>
              <a:t>the substructure size by one edge in each iteration</a:t>
            </a:r>
            <a:r>
              <a:rPr lang="en-US" dirty="0" smtClean="0"/>
              <a:t>.</a:t>
            </a:r>
            <a:endParaRPr lang="en-US" b="1" dirty="0" smtClean="0"/>
          </a:p>
          <a:p>
            <a:pPr marL="571500" indent="-571500">
              <a:buFont typeface="+mj-lt"/>
              <a:buAutoNum type="romanUcPeriod"/>
            </a:pPr>
            <a:r>
              <a:rPr lang="en-US" b="1" dirty="0"/>
              <a:t>Pattern-growth </a:t>
            </a:r>
            <a:r>
              <a:rPr lang="en-US" b="1" dirty="0" smtClean="0"/>
              <a:t>approach</a:t>
            </a:r>
          </a:p>
          <a:p>
            <a:pPr lvl="1"/>
            <a:r>
              <a:rPr lang="en-US" b="1" dirty="0" smtClean="0"/>
              <a:t>Algorithms:</a:t>
            </a:r>
            <a:r>
              <a:rPr lang="en-US" dirty="0" smtClean="0"/>
              <a:t> </a:t>
            </a:r>
            <a:r>
              <a:rPr lang="en-US" dirty="0" err="1" smtClean="0"/>
              <a:t>gSpan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MoFa</a:t>
            </a:r>
            <a:r>
              <a:rPr lang="en-US" dirty="0" smtClean="0"/>
              <a:t>, FFSM, SPIN.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pattern-growth mining algorithm extends a frequent graph by adding </a:t>
            </a:r>
            <a:r>
              <a:rPr lang="en-US" dirty="0" smtClean="0"/>
              <a:t>a new </a:t>
            </a:r>
            <a:r>
              <a:rPr lang="en-US" dirty="0"/>
              <a:t>edge, in every possible position.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potential problem with the edge </a:t>
            </a:r>
            <a:r>
              <a:rPr lang="en-US" dirty="0" smtClean="0"/>
              <a:t>extension is </a:t>
            </a:r>
            <a:r>
              <a:rPr lang="en-US" dirty="0"/>
              <a:t>that the same graph can be discovered many times.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59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</a:t>
            </a:r>
            <a:r>
              <a:rPr lang="en-US" dirty="0"/>
              <a:t>interesting frequent </a:t>
            </a:r>
            <a:r>
              <a:rPr lang="en-US" dirty="0" smtClean="0"/>
              <a:t>patterns…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Constraint-based </a:t>
            </a:r>
            <a:r>
              <a:rPr lang="en-US" dirty="0" smtClean="0"/>
              <a:t>mining:</a:t>
            </a:r>
          </a:p>
          <a:p>
            <a:r>
              <a:rPr lang="en-US" dirty="0" smtClean="0"/>
              <a:t>Efficient </a:t>
            </a:r>
            <a:r>
              <a:rPr lang="en-US" dirty="0"/>
              <a:t>mining only the </a:t>
            </a:r>
            <a:r>
              <a:rPr lang="en-US" dirty="0" smtClean="0"/>
              <a:t>patterns that </a:t>
            </a:r>
            <a:r>
              <a:rPr lang="en-US" dirty="0"/>
              <a:t>satisfy </a:t>
            </a:r>
            <a:r>
              <a:rPr lang="en-US" dirty="0" smtClean="0"/>
              <a:t>user-specified constraints.</a:t>
            </a:r>
          </a:p>
          <a:p>
            <a:r>
              <a:rPr lang="en-US" dirty="0" smtClean="0"/>
              <a:t>Constraints </a:t>
            </a:r>
            <a:r>
              <a:rPr lang="en-US" dirty="0"/>
              <a:t>can be categorized into several </a:t>
            </a:r>
            <a:r>
              <a:rPr lang="en-US" dirty="0" smtClean="0"/>
              <a:t>categories according </a:t>
            </a:r>
            <a:r>
              <a:rPr lang="en-US" dirty="0"/>
              <a:t>to their interaction with the mining </a:t>
            </a:r>
            <a:r>
              <a:rPr lang="en-US" dirty="0" smtClean="0"/>
              <a:t>process: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b="1" i="1" dirty="0" smtClean="0"/>
              <a:t>Succinct </a:t>
            </a:r>
            <a:r>
              <a:rPr lang="en-US" b="1" dirty="0" smtClean="0"/>
              <a:t>constraints:</a:t>
            </a:r>
            <a:r>
              <a:rPr lang="en-US" dirty="0" smtClean="0"/>
              <a:t> </a:t>
            </a:r>
            <a:r>
              <a:rPr lang="en-US" dirty="0"/>
              <a:t>can be pushed into the initial data selection process at </a:t>
            </a:r>
            <a:r>
              <a:rPr lang="en-US" dirty="0" smtClean="0"/>
              <a:t>the start </a:t>
            </a:r>
            <a:r>
              <a:rPr lang="en-US" dirty="0"/>
              <a:t>of mining</a:t>
            </a:r>
            <a:r>
              <a:rPr lang="en-US" dirty="0" smtClean="0"/>
              <a:t>,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b="1" i="1" dirty="0" smtClean="0"/>
              <a:t>Anti-monotonic:</a:t>
            </a:r>
            <a:r>
              <a:rPr lang="en-US" i="1" dirty="0" smtClean="0"/>
              <a:t> </a:t>
            </a:r>
            <a:r>
              <a:rPr lang="en-US" dirty="0"/>
              <a:t>can be pushed deep to restrain pattern </a:t>
            </a:r>
            <a:r>
              <a:rPr lang="en-US" dirty="0" smtClean="0"/>
              <a:t>growth during </a:t>
            </a:r>
            <a:r>
              <a:rPr lang="en-US" dirty="0"/>
              <a:t>mining, and </a:t>
            </a:r>
            <a:endParaRPr lang="en-US" dirty="0" smtClean="0"/>
          </a:p>
          <a:p>
            <a:pPr marL="971550" lvl="1" indent="-514350">
              <a:buFont typeface="+mj-lt"/>
              <a:buAutoNum type="romanUcPeriod"/>
            </a:pPr>
            <a:r>
              <a:rPr lang="en-US" b="1" i="1" dirty="0"/>
              <a:t>M</a:t>
            </a:r>
            <a:r>
              <a:rPr lang="en-US" b="1" i="1" dirty="0" smtClean="0"/>
              <a:t>onotonic </a:t>
            </a:r>
            <a:r>
              <a:rPr lang="en-US" b="1" dirty="0" smtClean="0"/>
              <a:t>constraints:</a:t>
            </a:r>
            <a:r>
              <a:rPr lang="en-US" dirty="0" smtClean="0"/>
              <a:t> </a:t>
            </a:r>
            <a:r>
              <a:rPr lang="en-US" dirty="0"/>
              <a:t>can be checked, and once </a:t>
            </a:r>
            <a:r>
              <a:rPr lang="en-US" dirty="0" smtClean="0"/>
              <a:t>satisfied, not </a:t>
            </a:r>
            <a:r>
              <a:rPr lang="en-US" dirty="0"/>
              <a:t>to do more constraint checking at their further pattern </a:t>
            </a:r>
            <a:r>
              <a:rPr lang="en-US" dirty="0" smtClean="0"/>
              <a:t>growth.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29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interesting frequent patterns…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/>
              <a:t>Mining compressed or approximate </a:t>
            </a:r>
            <a:r>
              <a:rPr lang="en-US" dirty="0" smtClean="0"/>
              <a:t>patterns:</a:t>
            </a:r>
          </a:p>
          <a:p>
            <a:r>
              <a:rPr lang="en-US" dirty="0" smtClean="0"/>
              <a:t>Pattern compression can </a:t>
            </a:r>
            <a:r>
              <a:rPr lang="en-US" dirty="0"/>
              <a:t>be divided into two categories: </a:t>
            </a:r>
            <a:endParaRPr lang="en-US" dirty="0" smtClean="0"/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L</a:t>
            </a:r>
            <a:r>
              <a:rPr lang="en-US" dirty="0" smtClean="0"/>
              <a:t>ossless compression</a:t>
            </a:r>
          </a:p>
          <a:p>
            <a:pPr lvl="2"/>
            <a:r>
              <a:rPr lang="en-US" dirty="0" smtClean="0"/>
              <a:t>Mining closed patterns,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 smtClean="0"/>
              <a:t> </a:t>
            </a:r>
            <a:r>
              <a:rPr lang="en-US" dirty="0" err="1" smtClean="0"/>
              <a:t>Lossy</a:t>
            </a:r>
            <a:r>
              <a:rPr lang="en-US" dirty="0" smtClean="0"/>
              <a:t> compression</a:t>
            </a:r>
          </a:p>
          <a:p>
            <a:pPr lvl="2"/>
            <a:r>
              <a:rPr lang="en-US" dirty="0" smtClean="0"/>
              <a:t>maximal patterns, </a:t>
            </a:r>
            <a:r>
              <a:rPr lang="en-US" dirty="0"/>
              <a:t>top-</a:t>
            </a:r>
            <a:r>
              <a:rPr lang="en-US" i="1" dirty="0"/>
              <a:t>k </a:t>
            </a:r>
            <a:r>
              <a:rPr lang="en-US" dirty="0" smtClean="0"/>
              <a:t>most frequent </a:t>
            </a:r>
            <a:r>
              <a:rPr lang="en-US" dirty="0"/>
              <a:t>closed </a:t>
            </a:r>
            <a:r>
              <a:rPr lang="en-US" dirty="0" smtClean="0"/>
              <a:t>patterns, condensed pattern, </a:t>
            </a:r>
            <a:r>
              <a:rPr lang="en-US" i="1" dirty="0" smtClean="0"/>
              <a:t>k</a:t>
            </a:r>
            <a:r>
              <a:rPr lang="en-US" dirty="0" smtClean="0"/>
              <a:t>-summarized </a:t>
            </a:r>
            <a:r>
              <a:rPr lang="en-US" dirty="0"/>
              <a:t>patterns or pattern profiles </a:t>
            </a:r>
            <a:r>
              <a:rPr lang="en-US" dirty="0" smtClean="0"/>
              <a:t>and clustering-based compression.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23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interesting frequent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From </a:t>
            </a:r>
            <a:r>
              <a:rPr lang="en-US" dirty="0"/>
              <a:t>frequent patterns to interestingness and correlation </a:t>
            </a:r>
            <a:r>
              <a:rPr lang="en-US" dirty="0" smtClean="0"/>
              <a:t>analysis:</a:t>
            </a:r>
          </a:p>
          <a:p>
            <a:pPr lvl="1"/>
            <a:r>
              <a:rPr lang="en-US" dirty="0" smtClean="0"/>
              <a:t>An association </a:t>
            </a:r>
            <a:r>
              <a:rPr lang="en-US" dirty="0"/>
              <a:t>rule takes the form of </a:t>
            </a:r>
            <a:r>
              <a:rPr lang="en-US" i="1" dirty="0"/>
              <a:t>α </a:t>
            </a:r>
            <a:r>
              <a:rPr lang="en-US" dirty="0"/>
              <a:t>⇒ </a:t>
            </a:r>
            <a:r>
              <a:rPr lang="en-US" i="1" dirty="0"/>
              <a:t>β</a:t>
            </a:r>
            <a:r>
              <a:rPr lang="en-US" dirty="0"/>
              <a:t>, where </a:t>
            </a:r>
            <a:r>
              <a:rPr lang="en-US" i="1" dirty="0"/>
              <a:t>α </a:t>
            </a:r>
            <a:r>
              <a:rPr lang="en-US" dirty="0"/>
              <a:t>⊂ 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β </a:t>
            </a:r>
            <a:r>
              <a:rPr lang="en-US" dirty="0"/>
              <a:t>⊂ </a:t>
            </a:r>
            <a:r>
              <a:rPr lang="en-US" i="1" dirty="0"/>
              <a:t>I</a:t>
            </a:r>
            <a:r>
              <a:rPr lang="en-US" dirty="0"/>
              <a:t>, and </a:t>
            </a:r>
            <a:r>
              <a:rPr lang="en-US" i="1" dirty="0"/>
              <a:t>α </a:t>
            </a:r>
            <a:r>
              <a:rPr lang="en-US" dirty="0"/>
              <a:t>∩ </a:t>
            </a:r>
            <a:r>
              <a:rPr lang="en-US" i="1" dirty="0"/>
              <a:t>β </a:t>
            </a:r>
            <a:r>
              <a:rPr lang="en-US" dirty="0"/>
              <a:t>= </a:t>
            </a:r>
            <a:r>
              <a:rPr lang="en-US" i="1" dirty="0" smtClean="0"/>
              <a:t>φ</a:t>
            </a:r>
            <a:endParaRPr lang="en-US" dirty="0"/>
          </a:p>
          <a:p>
            <a:pPr lvl="1"/>
            <a:r>
              <a:rPr lang="en-US" i="1" dirty="0"/>
              <a:t>S</a:t>
            </a:r>
            <a:r>
              <a:rPr lang="en-US" i="1" dirty="0" smtClean="0"/>
              <a:t>upport </a:t>
            </a:r>
            <a:r>
              <a:rPr lang="en-US" dirty="0"/>
              <a:t>and </a:t>
            </a:r>
            <a:r>
              <a:rPr lang="en-US" i="1" dirty="0"/>
              <a:t>confidence </a:t>
            </a:r>
            <a:r>
              <a:rPr lang="en-US" dirty="0"/>
              <a:t>are two measures of rule interestingness. </a:t>
            </a:r>
            <a:endParaRPr lang="en-US" dirty="0" smtClean="0"/>
          </a:p>
          <a:p>
            <a:pPr lvl="1"/>
            <a:r>
              <a:rPr lang="en-US" dirty="0" smtClean="0"/>
              <a:t>An association rule </a:t>
            </a:r>
            <a:r>
              <a:rPr lang="en-US" dirty="0"/>
              <a:t>is considered interesting if it satisfies both a </a:t>
            </a:r>
            <a:r>
              <a:rPr lang="en-US" i="1" dirty="0" err="1"/>
              <a:t>min</a:t>
            </a:r>
            <a:r>
              <a:rPr lang="en-US" dirty="0" err="1"/>
              <a:t>_</a:t>
            </a:r>
            <a:r>
              <a:rPr lang="en-US" i="1" dirty="0" err="1"/>
              <a:t>sup</a:t>
            </a:r>
            <a:r>
              <a:rPr lang="en-US" i="1" dirty="0"/>
              <a:t> </a:t>
            </a:r>
            <a:r>
              <a:rPr lang="en-US" dirty="0"/>
              <a:t>threshold </a:t>
            </a:r>
            <a:r>
              <a:rPr lang="en-US" dirty="0" smtClean="0"/>
              <a:t>and a </a:t>
            </a:r>
            <a:r>
              <a:rPr lang="en-US" i="1" dirty="0" err="1"/>
              <a:t>min_conf</a:t>
            </a:r>
            <a:r>
              <a:rPr lang="en-US" i="1" dirty="0"/>
              <a:t> </a:t>
            </a:r>
            <a:r>
              <a:rPr lang="en-US" dirty="0"/>
              <a:t>threshold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To mine </a:t>
            </a:r>
            <a:r>
              <a:rPr lang="en-US" dirty="0" smtClean="0"/>
              <a:t>interesting rules</a:t>
            </a:r>
            <a:r>
              <a:rPr lang="en-US" dirty="0"/>
              <a:t>, a correlation measure has been used to augment the </a:t>
            </a:r>
            <a:r>
              <a:rPr lang="en-US" dirty="0" smtClean="0"/>
              <a:t>support-confidence framework </a:t>
            </a:r>
            <a:r>
              <a:rPr lang="en-US" dirty="0"/>
              <a:t>of association rules.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71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to data analysis and mining </a:t>
            </a:r>
            <a:r>
              <a:rPr lang="en-US" dirty="0" smtClean="0"/>
              <a:t>tasks…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Frequent pattern-based </a:t>
            </a:r>
            <a:r>
              <a:rPr lang="en-US" sz="2400" dirty="0" smtClean="0"/>
              <a:t>classification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trong associations between </a:t>
            </a:r>
            <a:r>
              <a:rPr lang="en-US" sz="2400" dirty="0"/>
              <a:t>frequent patterns and class labels can be discovered. </a:t>
            </a:r>
            <a:endParaRPr lang="en-US" sz="2400" dirty="0" smtClean="0"/>
          </a:p>
          <a:p>
            <a:pPr lvl="1"/>
            <a:r>
              <a:rPr lang="en-US" sz="2400" dirty="0" smtClean="0"/>
              <a:t>Then </a:t>
            </a:r>
            <a:r>
              <a:rPr lang="en-US" sz="2400" dirty="0"/>
              <a:t>the </a:t>
            </a:r>
            <a:r>
              <a:rPr lang="en-US" sz="2400" dirty="0" smtClean="0"/>
              <a:t>association rules </a:t>
            </a:r>
            <a:r>
              <a:rPr lang="en-US" sz="2400" dirty="0"/>
              <a:t>are used for prediction. </a:t>
            </a:r>
            <a:endParaRPr lang="en-US" sz="2400" dirty="0" smtClean="0"/>
          </a:p>
          <a:p>
            <a:pPr lvl="1"/>
            <a:r>
              <a:rPr lang="en-US" sz="2400" dirty="0" smtClean="0"/>
              <a:t>In </a:t>
            </a:r>
            <a:r>
              <a:rPr lang="en-US" sz="2400" dirty="0"/>
              <a:t>many studies, associative classification </a:t>
            </a:r>
            <a:r>
              <a:rPr lang="en-US" sz="2400" dirty="0" smtClean="0"/>
              <a:t>has been found to be more accurate than some traditional classification methods</a:t>
            </a:r>
            <a:r>
              <a:rPr lang="en-US" sz="2400" dirty="0"/>
              <a:t>, </a:t>
            </a:r>
            <a:r>
              <a:rPr lang="en-US" sz="2400" dirty="0" smtClean="0"/>
              <a:t>such as </a:t>
            </a:r>
            <a:r>
              <a:rPr lang="en-US" sz="2400" dirty="0"/>
              <a:t>C4.5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Algorithms: CBA, A classifier:</a:t>
            </a:r>
            <a:r>
              <a:rPr lang="en-US" sz="2400" dirty="0"/>
              <a:t> </a:t>
            </a:r>
            <a:r>
              <a:rPr lang="en-US" sz="2400" dirty="0" smtClean="0"/>
              <a:t>using </a:t>
            </a:r>
            <a:r>
              <a:rPr lang="en-US" sz="2400" dirty="0"/>
              <a:t>emerging </a:t>
            </a:r>
            <a:r>
              <a:rPr lang="en-US" sz="2400" dirty="0" smtClean="0"/>
              <a:t>patterns, </a:t>
            </a:r>
            <a:r>
              <a:rPr lang="en-US" sz="2400" dirty="0"/>
              <a:t>Classification based on Multiple Association </a:t>
            </a:r>
            <a:r>
              <a:rPr lang="en-US" sz="2400" dirty="0" smtClean="0"/>
              <a:t>Rules (CMAR), </a:t>
            </a:r>
            <a:r>
              <a:rPr lang="en-US" sz="2400" dirty="0"/>
              <a:t>Classification based on </a:t>
            </a:r>
            <a:r>
              <a:rPr lang="en-US" sz="2400" dirty="0" smtClean="0"/>
              <a:t>Predictive Association </a:t>
            </a:r>
            <a:r>
              <a:rPr lang="en-US" sz="2400" dirty="0"/>
              <a:t>Rules (CPAR</a:t>
            </a:r>
            <a:r>
              <a:rPr lang="en-US" sz="2400" dirty="0" smtClean="0"/>
              <a:t>), </a:t>
            </a:r>
            <a:r>
              <a:rPr lang="en-US" sz="2400" dirty="0"/>
              <a:t>HARMONY,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5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to data analysis and mining tasks…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2. Frequent </a:t>
            </a:r>
            <a:r>
              <a:rPr lang="en-US" dirty="0"/>
              <a:t>pattern-based cluster </a:t>
            </a:r>
            <a:r>
              <a:rPr lang="en-US" dirty="0" smtClean="0"/>
              <a:t>analysis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dirty="0" smtClean="0"/>
              <a:t>CLIQUE:</a:t>
            </a:r>
          </a:p>
          <a:p>
            <a:pPr lvl="1"/>
            <a:r>
              <a:rPr lang="en-US" dirty="0" smtClean="0"/>
              <a:t>Apriori-based </a:t>
            </a:r>
            <a:r>
              <a:rPr lang="en-US" dirty="0"/>
              <a:t>dimension-growth </a:t>
            </a:r>
            <a:r>
              <a:rPr lang="en-US" dirty="0" smtClean="0"/>
              <a:t>subspace clustering algorithm.</a:t>
            </a:r>
          </a:p>
          <a:p>
            <a:pPr lvl="1"/>
            <a:r>
              <a:rPr lang="en-US" dirty="0" smtClean="0"/>
              <a:t>integrates </a:t>
            </a:r>
            <a:r>
              <a:rPr lang="en-US" dirty="0"/>
              <a:t>density-based and grid-based clustering methods. </a:t>
            </a:r>
          </a:p>
          <a:p>
            <a:pPr lvl="1"/>
            <a:r>
              <a:rPr lang="en-US" dirty="0" smtClean="0"/>
              <a:t>Apriori property is </a:t>
            </a:r>
            <a:r>
              <a:rPr lang="en-US" dirty="0"/>
              <a:t>used to find clusterable subspaces and dense units are identified. </a:t>
            </a:r>
            <a:endParaRPr lang="en-US" dirty="0" smtClean="0"/>
          </a:p>
          <a:p>
            <a:pPr marL="971550" lvl="1" indent="-514350">
              <a:buAutoNum type="romanUcPeriod" startAt="2"/>
            </a:pPr>
            <a:r>
              <a:rPr lang="en-US" dirty="0" smtClean="0"/>
              <a:t> ENCLUS:</a:t>
            </a:r>
          </a:p>
          <a:p>
            <a:pPr lvl="1"/>
            <a:r>
              <a:rPr lang="en-US" dirty="0" smtClean="0"/>
              <a:t>Entropy-based </a:t>
            </a:r>
            <a:r>
              <a:rPr lang="en-US" dirty="0"/>
              <a:t>subspace clustering algorithm for mining numerical </a:t>
            </a:r>
            <a:r>
              <a:rPr lang="en-US" dirty="0" smtClean="0"/>
              <a:t>data.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ses </a:t>
            </a:r>
            <a:r>
              <a:rPr lang="en-US" dirty="0"/>
              <a:t>the </a:t>
            </a:r>
            <a:r>
              <a:rPr lang="en-US" dirty="0" smtClean="0"/>
              <a:t>same Apriori </a:t>
            </a:r>
            <a:r>
              <a:rPr lang="en-US" dirty="0"/>
              <a:t>property to mine interesting subspaces, as </a:t>
            </a:r>
            <a:r>
              <a:rPr lang="en-US" dirty="0" smtClean="0"/>
              <a:t>CLIQUE.</a:t>
            </a:r>
          </a:p>
          <a:p>
            <a:pPr lvl="1"/>
            <a:r>
              <a:rPr lang="en-US" dirty="0" smtClean="0"/>
              <a:t>Uses </a:t>
            </a:r>
            <a:r>
              <a:rPr lang="en-US" dirty="0"/>
              <a:t>entropy as the basic measure</a:t>
            </a:r>
            <a:r>
              <a:rPr lang="en-US" dirty="0" smtClean="0"/>
              <a:t>.</a:t>
            </a:r>
          </a:p>
          <a:p>
            <a:pPr marL="971550" lvl="1" indent="-514350">
              <a:buAutoNum type="romanUcPeriod" startAt="3"/>
            </a:pPr>
            <a:r>
              <a:rPr lang="en-US" dirty="0" err="1" smtClean="0"/>
              <a:t>pCluster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a pattern similarity-based clustering method </a:t>
            </a:r>
            <a:r>
              <a:rPr lang="en-US" dirty="0" smtClean="0"/>
              <a:t>for microarray data </a:t>
            </a:r>
            <a:r>
              <a:rPr lang="en-US" dirty="0"/>
              <a:t>analysis</a:t>
            </a:r>
            <a:endParaRPr lang="en-US" dirty="0" smtClean="0"/>
          </a:p>
          <a:p>
            <a:pPr lvl="1"/>
            <a:endParaRPr lang="en-US" dirty="0" smtClean="0"/>
          </a:p>
          <a:p>
            <a:pPr marL="971550" lvl="1" indent="-514350">
              <a:buFont typeface="+mj-lt"/>
              <a:buAutoNum type="roman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5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to data analysis and mining tasks…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/>
              <a:t>Frequent pattern analysis versus cube </a:t>
            </a:r>
            <a:r>
              <a:rPr lang="en-US" dirty="0" smtClean="0"/>
              <a:t>computation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Share many similarities because both need to orderly compute a large number of itemsets.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Frequent pattern analysis </a:t>
            </a:r>
            <a:r>
              <a:rPr lang="en-US" dirty="0" smtClean="0"/>
              <a:t>computes </a:t>
            </a:r>
            <a:r>
              <a:rPr lang="en-US" dirty="0"/>
              <a:t>such itemsets by “joining” frequent </a:t>
            </a:r>
            <a:r>
              <a:rPr lang="en-US" i="1" dirty="0"/>
              <a:t>k</a:t>
            </a:r>
            <a:r>
              <a:rPr lang="en-US" dirty="0"/>
              <a:t>-itemsets for some lower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ube computation </a:t>
            </a:r>
            <a:r>
              <a:rPr lang="en-US" dirty="0" smtClean="0"/>
              <a:t>computes </a:t>
            </a:r>
            <a:r>
              <a:rPr lang="en-US" dirty="0"/>
              <a:t>such </a:t>
            </a:r>
            <a:r>
              <a:rPr lang="en-US" dirty="0" err="1"/>
              <a:t>itemset</a:t>
            </a:r>
            <a:r>
              <a:rPr lang="en-US" dirty="0"/>
              <a:t> by teaming up </a:t>
            </a:r>
            <a:r>
              <a:rPr lang="en-US" dirty="0" smtClean="0"/>
              <a:t>the corresponding items </a:t>
            </a:r>
            <a:r>
              <a:rPr lang="en-US" dirty="0"/>
              <a:t>from the involving dimensions.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direct link of frequent pattern to </a:t>
            </a:r>
            <a:r>
              <a:rPr lang="en-US" dirty="0" smtClean="0"/>
              <a:t>data cube </a:t>
            </a:r>
            <a:r>
              <a:rPr lang="en-US" dirty="0"/>
              <a:t>is the iceberg cube which consists of only the cells whose measure </a:t>
            </a:r>
            <a:r>
              <a:rPr lang="en-US" dirty="0" smtClean="0"/>
              <a:t>is </a:t>
            </a:r>
            <a:r>
              <a:rPr lang="en-US" dirty="0"/>
              <a:t>no lower than a user-specified threshold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Algorithms: BUC, H-Cubing, </a:t>
            </a:r>
            <a:r>
              <a:rPr lang="en-US" dirty="0" err="1" smtClean="0"/>
              <a:t>HTree</a:t>
            </a:r>
            <a:r>
              <a:rPr lang="en-US" dirty="0" smtClean="0"/>
              <a:t>, Star-Cubing, C-Cubing.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23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to data analysis and mining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/>
              <a:t>Gradient mining and discriminant </a:t>
            </a:r>
            <a:r>
              <a:rPr lang="en-US" dirty="0" smtClean="0"/>
              <a:t>analysis:</a:t>
            </a:r>
          </a:p>
          <a:p>
            <a:r>
              <a:rPr lang="en-US" b="1" dirty="0" smtClean="0"/>
              <a:t>Gradient mining </a:t>
            </a:r>
          </a:p>
          <a:p>
            <a:pPr lvl="1"/>
            <a:r>
              <a:rPr lang="en-US" dirty="0" smtClean="0"/>
              <a:t>Mine notable changes in multidimensional space.</a:t>
            </a:r>
          </a:p>
          <a:p>
            <a:pPr lvl="1"/>
            <a:r>
              <a:rPr lang="en-US" b="1" i="1" dirty="0" err="1" smtClean="0"/>
              <a:t>Cubegrade</a:t>
            </a:r>
            <a:r>
              <a:rPr lang="en-US" i="1" dirty="0" smtClean="0"/>
              <a:t>: </a:t>
            </a:r>
            <a:r>
              <a:rPr lang="en-US" dirty="0" smtClean="0"/>
              <a:t>focuses </a:t>
            </a:r>
            <a:r>
              <a:rPr lang="en-US" dirty="0"/>
              <a:t>on the notable changes in measures in the context of data cube </a:t>
            </a:r>
            <a:r>
              <a:rPr lang="en-US" dirty="0" smtClean="0"/>
              <a:t>by comparing </a:t>
            </a:r>
            <a:r>
              <a:rPr lang="en-US" dirty="0"/>
              <a:t>a cube cell </a:t>
            </a:r>
            <a:r>
              <a:rPr lang="en-US" dirty="0" smtClean="0"/>
              <a:t>with </a:t>
            </a:r>
            <a:r>
              <a:rPr lang="en-US" dirty="0"/>
              <a:t>its gradient cells, namely, </a:t>
            </a:r>
            <a:r>
              <a:rPr lang="en-US" dirty="0" smtClean="0"/>
              <a:t>its ancestors</a:t>
            </a:r>
            <a:r>
              <a:rPr lang="en-US" dirty="0"/>
              <a:t>, descendants, and siblings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Algorithm: </a:t>
            </a:r>
            <a:r>
              <a:rPr lang="en-US" dirty="0" err="1" smtClean="0"/>
              <a:t>LiveSet</a:t>
            </a:r>
            <a:r>
              <a:rPr lang="en-US" dirty="0" smtClean="0"/>
              <a:t>-Driven</a:t>
            </a:r>
          </a:p>
          <a:p>
            <a:r>
              <a:rPr lang="en-US" b="1" dirty="0"/>
              <a:t>D</a:t>
            </a:r>
            <a:r>
              <a:rPr lang="en-US" b="1" dirty="0" smtClean="0"/>
              <a:t>iscriminative </a:t>
            </a:r>
            <a:r>
              <a:rPr lang="en-US" b="1" dirty="0"/>
              <a:t>analysis </a:t>
            </a:r>
            <a:endParaRPr lang="en-US" b="1" dirty="0" smtClean="0"/>
          </a:p>
          <a:p>
            <a:pPr lvl="1"/>
            <a:r>
              <a:rPr lang="en-US" dirty="0" smtClean="0"/>
              <a:t>studied </a:t>
            </a:r>
            <a:r>
              <a:rPr lang="en-US" dirty="0"/>
              <a:t>the mining of </a:t>
            </a:r>
            <a:r>
              <a:rPr lang="en-US" i="1" dirty="0"/>
              <a:t>minimal distinguishing </a:t>
            </a:r>
            <a:r>
              <a:rPr lang="en-US" i="1" dirty="0" smtClean="0"/>
              <a:t>subsequence </a:t>
            </a:r>
            <a:r>
              <a:rPr lang="en-US" dirty="0" smtClean="0"/>
              <a:t>that </a:t>
            </a:r>
            <a:r>
              <a:rPr lang="en-US" dirty="0"/>
              <a:t>occurs frequently in one class of sequences and infrequently in </a:t>
            </a:r>
            <a:r>
              <a:rPr lang="en-US" dirty="0" smtClean="0"/>
              <a:t>sequences of </a:t>
            </a:r>
            <a:r>
              <a:rPr lang="en-US" dirty="0"/>
              <a:t>another class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Algorithm: </a:t>
            </a:r>
            <a:r>
              <a:rPr lang="en-US" dirty="0" err="1" smtClean="0"/>
              <a:t>ConSGapMiner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64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Indexing and similarity search of complex structured </a:t>
            </a:r>
            <a:r>
              <a:rPr lang="en-US" dirty="0" smtClean="0"/>
              <a:t>data</a:t>
            </a:r>
          </a:p>
          <a:p>
            <a:pPr lvl="1"/>
            <a:r>
              <a:rPr lang="en-US" sz="2000" dirty="0"/>
              <a:t>Complex objects such as transaction sequence, event logs, proteins and </a:t>
            </a:r>
            <a:r>
              <a:rPr lang="en-US" sz="2000" dirty="0" smtClean="0"/>
              <a:t>images are </a:t>
            </a:r>
            <a:r>
              <a:rPr lang="en-US" sz="2000" dirty="0"/>
              <a:t>widely used in many fields. </a:t>
            </a:r>
            <a:endParaRPr lang="en-US" sz="2000" dirty="0" smtClean="0"/>
          </a:p>
          <a:p>
            <a:pPr lvl="1"/>
            <a:r>
              <a:rPr lang="en-US" sz="2000" dirty="0" smtClean="0"/>
              <a:t>Efficient </a:t>
            </a:r>
            <a:r>
              <a:rPr lang="en-US" sz="2000" dirty="0"/>
              <a:t>search of these objects becomes </a:t>
            </a:r>
            <a:r>
              <a:rPr lang="en-US" sz="2000" dirty="0" smtClean="0"/>
              <a:t>a critical problem for many applications. </a:t>
            </a:r>
          </a:p>
          <a:p>
            <a:pPr lvl="1"/>
            <a:r>
              <a:rPr lang="en-US" sz="2000" dirty="0" smtClean="0"/>
              <a:t>Due </a:t>
            </a:r>
            <a:r>
              <a:rPr lang="en-US" sz="2000" dirty="0"/>
              <a:t>to the large volume of data, it </a:t>
            </a:r>
            <a:r>
              <a:rPr lang="en-US" sz="2000" dirty="0" smtClean="0"/>
              <a:t>is inefficient </a:t>
            </a:r>
            <a:r>
              <a:rPr lang="en-US" sz="2000" dirty="0"/>
              <a:t>to perform a sequential scan on the whole database and </a:t>
            </a:r>
            <a:r>
              <a:rPr lang="en-US" sz="2000" dirty="0" smtClean="0"/>
              <a:t>examine objects </a:t>
            </a:r>
            <a:r>
              <a:rPr lang="en-US" sz="2000" dirty="0"/>
              <a:t>one by one. </a:t>
            </a:r>
            <a:endParaRPr lang="en-US" sz="2000" dirty="0" smtClean="0"/>
          </a:p>
          <a:p>
            <a:pPr lvl="1"/>
            <a:r>
              <a:rPr lang="en-US" sz="2000" dirty="0" smtClean="0"/>
              <a:t>High </a:t>
            </a:r>
            <a:r>
              <a:rPr lang="en-US" sz="2000" dirty="0"/>
              <a:t>performance indexing mechanisms thus are in </a:t>
            </a:r>
            <a:r>
              <a:rPr lang="en-US" sz="2000" dirty="0" smtClean="0"/>
              <a:t>heavy demand </a:t>
            </a:r>
            <a:r>
              <a:rPr lang="en-US" sz="2000" dirty="0"/>
              <a:t>in filtering objects that obviously violate the query requirement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Algorithms: </a:t>
            </a:r>
            <a:r>
              <a:rPr lang="en-US" sz="2000" dirty="0" err="1" smtClean="0"/>
              <a:t>gIndex</a:t>
            </a:r>
            <a:r>
              <a:rPr lang="en-US" sz="2000" dirty="0" smtClean="0"/>
              <a:t>, </a:t>
            </a:r>
            <a:r>
              <a:rPr lang="en-US" sz="2000" dirty="0" err="1" smtClean="0"/>
              <a:t>SeqIndex</a:t>
            </a:r>
            <a:r>
              <a:rPr lang="en-US" sz="2000" dirty="0" smtClean="0"/>
              <a:t>, </a:t>
            </a:r>
            <a:r>
              <a:rPr lang="en-US" sz="2000" dirty="0" err="1" smtClean="0"/>
              <a:t>Grafil</a:t>
            </a:r>
            <a:r>
              <a:rPr lang="en-US" sz="2000" dirty="0" smtClean="0"/>
              <a:t>, PIS.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5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Contribution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Efficient and scalable methods for mining frequent </a:t>
            </a:r>
            <a:r>
              <a:rPr lang="en-US" sz="2400" b="1" dirty="0" smtClean="0"/>
              <a:t>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Mining interesting frequent </a:t>
            </a:r>
            <a:r>
              <a:rPr lang="en-US" sz="2400" b="1" dirty="0" smtClean="0"/>
              <a:t>patterns.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Impact to data analysis and mining </a:t>
            </a:r>
            <a:r>
              <a:rPr lang="en-US" sz="2400" b="1" dirty="0" smtClean="0"/>
              <a:t>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Research </a:t>
            </a:r>
            <a:r>
              <a:rPr lang="en-US" sz="2400" b="1" dirty="0" smtClean="0"/>
              <a:t>directions.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Conclusion.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7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/>
              <a:t>Spatiotemporal and multimedia data </a:t>
            </a:r>
            <a:r>
              <a:rPr lang="en-US" dirty="0" smtClean="0"/>
              <a:t>mining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Spatial </a:t>
            </a:r>
            <a:r>
              <a:rPr lang="en-US" dirty="0"/>
              <a:t>database stores a large amount of space-related data, such as </a:t>
            </a:r>
            <a:r>
              <a:rPr lang="en-US" dirty="0" smtClean="0"/>
              <a:t>maps, preprocessed </a:t>
            </a:r>
            <a:r>
              <a:rPr lang="en-US" dirty="0"/>
              <a:t>remote sensing or medical imaging data, and VLSI chip </a:t>
            </a:r>
            <a:r>
              <a:rPr lang="en-US" dirty="0" smtClean="0"/>
              <a:t>layout data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spatiotemporal database stores time-related spatial data, such </a:t>
            </a:r>
            <a:r>
              <a:rPr lang="en-US" dirty="0" smtClean="0"/>
              <a:t>as weather </a:t>
            </a:r>
            <a:r>
              <a:rPr lang="en-US" dirty="0"/>
              <a:t>dynamics, moving objects, or regional developments.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Spatial data mining </a:t>
            </a:r>
            <a:r>
              <a:rPr lang="en-US" dirty="0"/>
              <a:t>refers to the extraction of knowledge, spatial relationships, or </a:t>
            </a:r>
            <a:r>
              <a:rPr lang="en-US" dirty="0" smtClean="0"/>
              <a:t>other interesting </a:t>
            </a:r>
            <a:r>
              <a:rPr lang="en-US" dirty="0"/>
              <a:t>patterns from spatial </a:t>
            </a:r>
            <a:r>
              <a:rPr lang="en-US" dirty="0" smtClean="0"/>
              <a:t>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S</a:t>
            </a:r>
            <a:r>
              <a:rPr lang="en-US" i="1" dirty="0" smtClean="0"/>
              <a:t>patiotemporal </a:t>
            </a:r>
            <a:r>
              <a:rPr lang="en-US" i="1" dirty="0"/>
              <a:t>data mining </a:t>
            </a:r>
            <a:r>
              <a:rPr lang="en-US" dirty="0" smtClean="0"/>
              <a:t>is to </a:t>
            </a:r>
            <a:r>
              <a:rPr lang="en-US" dirty="0"/>
              <a:t>find spatiotemporal knowledge and patterns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40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Multimedia data mining </a:t>
            </a:r>
            <a:r>
              <a:rPr lang="en-US" dirty="0" smtClean="0"/>
              <a:t>is finding patterns and knowledge from </a:t>
            </a:r>
            <a:r>
              <a:rPr lang="en-US" dirty="0" err="1" smtClean="0"/>
              <a:t>multimediadata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mine frequent patterns in multimedia data, </a:t>
            </a:r>
            <a:r>
              <a:rPr lang="en-US" dirty="0" smtClean="0"/>
              <a:t>each image </a:t>
            </a:r>
            <a:r>
              <a:rPr lang="en-US" dirty="0"/>
              <a:t>object can be treated as a transaction and frequently occurring </a:t>
            </a:r>
            <a:r>
              <a:rPr lang="en-US" dirty="0" smtClean="0"/>
              <a:t>patterns among </a:t>
            </a:r>
            <a:r>
              <a:rPr lang="en-US" dirty="0"/>
              <a:t>different images can be discovered.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image may </a:t>
            </a:r>
            <a:r>
              <a:rPr lang="en-US" dirty="0" smtClean="0"/>
              <a:t>contain multiple </a:t>
            </a:r>
            <a:r>
              <a:rPr lang="en-US" dirty="0"/>
              <a:t>objects, each with many features such as color, shape, texture, </a:t>
            </a:r>
            <a:r>
              <a:rPr lang="en-US" dirty="0" smtClean="0"/>
              <a:t>keyword, and </a:t>
            </a:r>
            <a:r>
              <a:rPr lang="en-US" dirty="0"/>
              <a:t>spatial location, so there could be many possible associations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ecurrence </a:t>
            </a:r>
            <a:r>
              <a:rPr lang="en-US" dirty="0"/>
              <a:t>of the same object should be considered as </a:t>
            </a:r>
            <a:r>
              <a:rPr lang="en-US" dirty="0" smtClean="0"/>
              <a:t>important in </a:t>
            </a:r>
            <a:r>
              <a:rPr lang="en-US" dirty="0"/>
              <a:t>frequent pattern analysis.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spatial </a:t>
            </a:r>
            <a:r>
              <a:rPr lang="en-US" dirty="0"/>
              <a:t>relationships among </a:t>
            </a:r>
            <a:r>
              <a:rPr lang="en-US" dirty="0" smtClean="0"/>
              <a:t>different objects </a:t>
            </a:r>
            <a:r>
              <a:rPr lang="en-US" dirty="0"/>
              <a:t>in an image are also considered crucial in image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3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Mining </a:t>
            </a:r>
            <a:r>
              <a:rPr lang="en-US" dirty="0"/>
              <a:t>data </a:t>
            </a:r>
            <a:r>
              <a:rPr lang="en-US" dirty="0" smtClean="0"/>
              <a:t>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Stream data </a:t>
            </a:r>
            <a:r>
              <a:rPr lang="en-US" dirty="0"/>
              <a:t>flow in and out of a computer system continuously and with varying </a:t>
            </a:r>
            <a:r>
              <a:rPr lang="en-US" dirty="0" smtClean="0"/>
              <a:t>update rates.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mpossible </a:t>
            </a:r>
            <a:r>
              <a:rPr lang="en-US" dirty="0"/>
              <a:t>to store an entire data stream or to scan through </a:t>
            </a:r>
            <a:r>
              <a:rPr lang="en-US" dirty="0" smtClean="0"/>
              <a:t>it multiple </a:t>
            </a:r>
            <a:r>
              <a:rPr lang="en-US" dirty="0"/>
              <a:t>times due to its tremendous volume.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discover knowledge or </a:t>
            </a:r>
            <a:r>
              <a:rPr lang="en-US" dirty="0" smtClean="0"/>
              <a:t>patterns from </a:t>
            </a:r>
            <a:r>
              <a:rPr lang="en-US" dirty="0"/>
              <a:t>data streams, it is necessary to develop single-scan and on-line </a:t>
            </a:r>
            <a:r>
              <a:rPr lang="en-US" dirty="0" smtClean="0"/>
              <a:t>mining methods.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Algorithms:</a:t>
            </a:r>
          </a:p>
          <a:p>
            <a:pPr lvl="1"/>
            <a:r>
              <a:rPr lang="en-US" dirty="0" smtClean="0"/>
              <a:t>Sticky </a:t>
            </a:r>
            <a:r>
              <a:rPr lang="en-US" dirty="0"/>
              <a:t>sampling and </a:t>
            </a:r>
            <a:r>
              <a:rPr lang="en-US" dirty="0" err="1"/>
              <a:t>lossy</a:t>
            </a:r>
            <a:r>
              <a:rPr lang="en-US" dirty="0"/>
              <a:t> counting algorithms for </a:t>
            </a:r>
            <a:r>
              <a:rPr lang="en-US" dirty="0" smtClean="0"/>
              <a:t>approximate frequency counts.</a:t>
            </a:r>
          </a:p>
          <a:p>
            <a:pPr lvl="1"/>
            <a:r>
              <a:rPr lang="en-US" dirty="0" smtClean="0"/>
              <a:t>Counting </a:t>
            </a:r>
            <a:r>
              <a:rPr lang="en-US" dirty="0"/>
              <a:t>algorithm for finding frequent elements in data </a:t>
            </a:r>
            <a:r>
              <a:rPr lang="en-US" dirty="0" smtClean="0"/>
              <a:t>streams.</a:t>
            </a:r>
          </a:p>
          <a:p>
            <a:pPr lvl="1"/>
            <a:r>
              <a:rPr lang="en-US" dirty="0"/>
              <a:t>FDPM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22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/>
              <a:t>Web </a:t>
            </a:r>
            <a:r>
              <a:rPr lang="en-US" dirty="0" smtClean="0"/>
              <a:t>mining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Web mining is the application of data mining techniques to discover </a:t>
            </a:r>
            <a:r>
              <a:rPr lang="en-US" dirty="0" smtClean="0"/>
              <a:t>patterns and </a:t>
            </a:r>
            <a:r>
              <a:rPr lang="en-US" dirty="0"/>
              <a:t>knowledge from </a:t>
            </a:r>
            <a:r>
              <a:rPr lang="en-US" dirty="0" smtClean="0"/>
              <a:t>the Web.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Web </a:t>
            </a:r>
            <a:r>
              <a:rPr lang="en-US" b="1" dirty="0"/>
              <a:t>content mining</a:t>
            </a:r>
            <a:r>
              <a:rPr lang="en-US" dirty="0"/>
              <a:t> is a knowledge </a:t>
            </a:r>
            <a:r>
              <a:rPr lang="en-US" dirty="0" smtClean="0"/>
              <a:t>discovery task </a:t>
            </a:r>
            <a:r>
              <a:rPr lang="en-US" dirty="0"/>
              <a:t>of finding information within web </a:t>
            </a:r>
            <a:r>
              <a:rPr lang="en-US" dirty="0" smtClean="0"/>
              <a:t>pages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</a:t>
            </a:r>
            <a:r>
              <a:rPr lang="en-US" b="1" dirty="0" smtClean="0"/>
              <a:t>eb </a:t>
            </a:r>
            <a:r>
              <a:rPr lang="en-US" b="1" dirty="0"/>
              <a:t>structure </a:t>
            </a:r>
            <a:r>
              <a:rPr lang="en-US" b="1" dirty="0" smtClean="0"/>
              <a:t>mining </a:t>
            </a:r>
            <a:r>
              <a:rPr lang="en-US" dirty="0" smtClean="0"/>
              <a:t>aims </a:t>
            </a:r>
            <a:r>
              <a:rPr lang="en-US" dirty="0"/>
              <a:t>to discover knowledge hidden in the structures linking web pages.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Web usage </a:t>
            </a:r>
            <a:r>
              <a:rPr lang="en-US" b="1" dirty="0"/>
              <a:t>mining</a:t>
            </a:r>
            <a:r>
              <a:rPr lang="en-US" dirty="0"/>
              <a:t> is focused on the analysis of users’ activities when they browse </a:t>
            </a:r>
            <a:r>
              <a:rPr lang="en-US" dirty="0" smtClean="0"/>
              <a:t>and navigate </a:t>
            </a:r>
            <a:r>
              <a:rPr lang="en-US" dirty="0"/>
              <a:t>through </a:t>
            </a:r>
            <a:r>
              <a:rPr lang="en-US" dirty="0" smtClean="0"/>
              <a:t>the Web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40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/>
              <a:t>Software bug mining and system </a:t>
            </a:r>
            <a:r>
              <a:rPr lang="en-US" dirty="0" smtClean="0"/>
              <a:t>caching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Analyzing the executions of a buggy software program is essentially a </a:t>
            </a:r>
            <a:r>
              <a:rPr lang="en-US" dirty="0" smtClean="0"/>
              <a:t>datamining process.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interesting methods have been developed to trace crashing </a:t>
            </a:r>
            <a:r>
              <a:rPr lang="en-US" dirty="0" smtClean="0"/>
              <a:t>bugs.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successfully applied for mining </a:t>
            </a:r>
            <a:r>
              <a:rPr lang="en-US" dirty="0" smtClean="0"/>
              <a:t>block correlations </a:t>
            </a:r>
            <a:r>
              <a:rPr lang="en-US" dirty="0"/>
              <a:t>in storage systems.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Algorithm: </a:t>
            </a:r>
            <a:r>
              <a:rPr lang="en-US" dirty="0" err="1" smtClean="0"/>
              <a:t>Cp</a:t>
            </a:r>
            <a:r>
              <a:rPr lang="en-US" dirty="0" smtClean="0"/>
              <a:t>-Miner, PR-Miner.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37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directions…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042" y="173736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Scalable </a:t>
            </a:r>
            <a:r>
              <a:rPr lang="en-US" dirty="0"/>
              <a:t>mining </a:t>
            </a:r>
            <a:r>
              <a:rPr lang="en-US" dirty="0" smtClean="0"/>
              <a:t>methods</a:t>
            </a:r>
          </a:p>
          <a:p>
            <a:r>
              <a:rPr lang="en-US" dirty="0"/>
              <a:t>The set of frequent patterns derived by </a:t>
            </a:r>
            <a:r>
              <a:rPr lang="en-US" dirty="0" smtClean="0"/>
              <a:t>most of </a:t>
            </a:r>
            <a:r>
              <a:rPr lang="en-US" dirty="0"/>
              <a:t>the current pattern mining methods is too huge for effective </a:t>
            </a:r>
            <a:r>
              <a:rPr lang="en-US" dirty="0" smtClean="0"/>
              <a:t>usage.</a:t>
            </a:r>
          </a:p>
          <a:p>
            <a:r>
              <a:rPr lang="en-US" dirty="0"/>
              <a:t>P</a:t>
            </a:r>
            <a:r>
              <a:rPr lang="en-US" dirty="0" smtClean="0"/>
              <a:t>roposals </a:t>
            </a:r>
            <a:r>
              <a:rPr lang="en-US" dirty="0"/>
              <a:t>on reduction of such a huge </a:t>
            </a:r>
            <a:r>
              <a:rPr lang="en-US" dirty="0" smtClean="0"/>
              <a:t>set:</a:t>
            </a:r>
          </a:p>
          <a:p>
            <a:pPr lvl="1"/>
            <a:r>
              <a:rPr lang="en-US" dirty="0" smtClean="0"/>
              <a:t>closed patterns,</a:t>
            </a:r>
          </a:p>
          <a:p>
            <a:pPr lvl="1"/>
            <a:r>
              <a:rPr lang="en-US" dirty="0" smtClean="0"/>
              <a:t>maximal patterns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approximate </a:t>
            </a:r>
            <a:r>
              <a:rPr lang="en-US" dirty="0"/>
              <a:t>patterns, </a:t>
            </a:r>
            <a:endParaRPr lang="en-US" dirty="0" smtClean="0"/>
          </a:p>
          <a:p>
            <a:pPr lvl="1"/>
            <a:r>
              <a:rPr lang="en-US" dirty="0" smtClean="0"/>
              <a:t>condensed </a:t>
            </a:r>
            <a:r>
              <a:rPr lang="en-US" dirty="0"/>
              <a:t>pattern bases, </a:t>
            </a:r>
            <a:endParaRPr lang="en-US" dirty="0" smtClean="0"/>
          </a:p>
          <a:p>
            <a:pPr lvl="1"/>
            <a:r>
              <a:rPr lang="en-US" dirty="0" smtClean="0"/>
              <a:t>Representative patterns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clustered </a:t>
            </a:r>
            <a:r>
              <a:rPr lang="en-US" dirty="0"/>
              <a:t>patterns, and </a:t>
            </a:r>
            <a:endParaRPr lang="en-US" dirty="0" smtClean="0"/>
          </a:p>
          <a:p>
            <a:pPr lvl="1"/>
            <a:r>
              <a:rPr lang="en-US" dirty="0" smtClean="0"/>
              <a:t>discriminative </a:t>
            </a:r>
            <a:r>
              <a:rPr lang="en-US" dirty="0"/>
              <a:t>frequent </a:t>
            </a:r>
            <a:r>
              <a:rPr lang="en-US" dirty="0" smtClean="0"/>
              <a:t>patterns.</a:t>
            </a:r>
          </a:p>
          <a:p>
            <a:r>
              <a:rPr lang="en-US" dirty="0"/>
              <a:t>Much research is still needed to substantially reduce the size </a:t>
            </a:r>
            <a:r>
              <a:rPr lang="en-US" dirty="0" smtClean="0"/>
              <a:t>of derived </a:t>
            </a:r>
            <a:r>
              <a:rPr lang="en-US" dirty="0"/>
              <a:t>pattern sets and enhance the quality of retained </a:t>
            </a:r>
            <a:r>
              <a:rPr lang="en-US" dirty="0" smtClean="0"/>
              <a:t>patterns.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34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91069"/>
            <a:ext cx="10058400" cy="1450757"/>
          </a:xfrm>
        </p:spPr>
        <p:txBody>
          <a:bodyPr/>
          <a:lstStyle/>
          <a:p>
            <a:r>
              <a:rPr lang="en-US" dirty="0" smtClean="0"/>
              <a:t>Research directions…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745" y="2159633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2. Methods to find </a:t>
            </a:r>
            <a:r>
              <a:rPr lang="en-US" dirty="0"/>
              <a:t>approximate frequent patterns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Have </a:t>
            </a:r>
            <a:r>
              <a:rPr lang="en-US" dirty="0"/>
              <a:t>efficient methods for mining precise and </a:t>
            </a:r>
            <a:r>
              <a:rPr lang="en-US" dirty="0" smtClean="0"/>
              <a:t>complete set </a:t>
            </a:r>
            <a:r>
              <a:rPr lang="en-US" dirty="0"/>
              <a:t>of frequent </a:t>
            </a:r>
            <a:r>
              <a:rPr lang="en-US" dirty="0" smtClean="0"/>
              <a:t>patterns.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Approximate </a:t>
            </a:r>
            <a:r>
              <a:rPr lang="en-US" dirty="0"/>
              <a:t>frequent patterns could be the </a:t>
            </a:r>
            <a:r>
              <a:rPr lang="en-US" dirty="0" smtClean="0"/>
              <a:t>best choice </a:t>
            </a:r>
            <a:r>
              <a:rPr lang="en-US" dirty="0"/>
              <a:t>in many applications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Much research is still needed to make </a:t>
            </a:r>
            <a:r>
              <a:rPr lang="en-US" dirty="0" smtClean="0"/>
              <a:t>approximate frequent </a:t>
            </a:r>
            <a:r>
              <a:rPr lang="en-US" dirty="0" smtClean="0"/>
              <a:t>mining more effective </a:t>
            </a:r>
            <a:r>
              <a:rPr lang="en-US" dirty="0"/>
              <a:t>than the currently available tools in bioinformatics.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175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directions…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/>
              <a:t>P</a:t>
            </a:r>
            <a:r>
              <a:rPr lang="en-US" dirty="0" smtClean="0"/>
              <a:t>attern-based </a:t>
            </a:r>
            <a:r>
              <a:rPr lang="en-US" dirty="0"/>
              <a:t>mining </a:t>
            </a:r>
            <a:r>
              <a:rPr lang="en-US" dirty="0" smtClean="0"/>
              <a:t>methods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Classification </a:t>
            </a:r>
            <a:r>
              <a:rPr lang="en-US" dirty="0"/>
              <a:t>is an essential task in data mining.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</a:t>
            </a:r>
            <a:r>
              <a:rPr lang="en-US" dirty="0"/>
              <a:t>we </a:t>
            </a:r>
            <a:r>
              <a:rPr lang="en-US" dirty="0" smtClean="0"/>
              <a:t>construct better </a:t>
            </a:r>
            <a:r>
              <a:rPr lang="en-US" dirty="0"/>
              <a:t>classification models using frequent patterns than most other </a:t>
            </a:r>
            <a:r>
              <a:rPr lang="en-US" dirty="0" smtClean="0"/>
              <a:t>classification methods</a:t>
            </a:r>
            <a:r>
              <a:rPr lang="en-US" dirty="0"/>
              <a:t>?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kind of frequent patterns are more effective than </a:t>
            </a:r>
            <a:r>
              <a:rPr lang="en-US" dirty="0" smtClean="0"/>
              <a:t>other frequent </a:t>
            </a:r>
            <a:r>
              <a:rPr lang="en-US" dirty="0"/>
              <a:t>patterns. Can we mine such pattern directly from 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123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directions…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4. Mechanisms for deep understanding and interpretation of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mechanisms for deep understanding and interpretation of patterns, e.g., semantic annotation for frequent patterns, and contextual analysis of frequent patterns.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main research work on pattern analysis has been focused on pattern composition (e.g., the set of items in item-set patterns) and frequency.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many cases, frequent patterns are mined from certain data sets which also contain structural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contextual analysis of frequent patterns over the structural information can help respond other questions.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believe the deep understanding of frequent patterns is essential to improve the interpretability and the usability of frequent patterns.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47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pplications </a:t>
            </a:r>
            <a:r>
              <a:rPr lang="en-US" dirty="0"/>
              <a:t>often raise new research issues and bring deep insight </a:t>
            </a:r>
            <a:r>
              <a:rPr lang="en-US" dirty="0" smtClean="0"/>
              <a:t>on the </a:t>
            </a:r>
            <a:r>
              <a:rPr lang="en-US" dirty="0"/>
              <a:t>strength and weakness of an existing solution.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important to go to the core part of </a:t>
            </a:r>
            <a:r>
              <a:rPr lang="en-US" dirty="0" smtClean="0"/>
              <a:t>pattern mining </a:t>
            </a:r>
            <a:r>
              <a:rPr lang="en-US" dirty="0"/>
              <a:t>algorithms, and analyze the theoretical properties of different solutions.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requent </a:t>
            </a:r>
            <a:r>
              <a:rPr lang="en-US" dirty="0"/>
              <a:t>pattern mining has claimed a broad spectrum of </a:t>
            </a:r>
            <a:r>
              <a:rPr lang="en-US" dirty="0" smtClean="0"/>
              <a:t>applications and </a:t>
            </a:r>
            <a:r>
              <a:rPr lang="en-US" dirty="0"/>
              <a:t>demonstrated its strength at solving some problems.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Much </a:t>
            </a:r>
            <a:r>
              <a:rPr lang="en-US" dirty="0"/>
              <a:t>work is </a:t>
            </a:r>
            <a:r>
              <a:rPr lang="en-US" dirty="0" smtClean="0"/>
              <a:t>needed to </a:t>
            </a:r>
            <a:r>
              <a:rPr lang="en-US" dirty="0"/>
              <a:t>explore new applications of frequent pattern mining.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4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Frequent P</a:t>
            </a:r>
            <a:r>
              <a:rPr lang="en-US" b="1" dirty="0" smtClean="0"/>
              <a:t>atterns</a:t>
            </a:r>
            <a:r>
              <a:rPr lang="en-US" dirty="0" smtClean="0"/>
              <a:t>: Itemsets</a:t>
            </a:r>
            <a:r>
              <a:rPr lang="en-US" dirty="0"/>
              <a:t>, subsequences, or substructures that appear </a:t>
            </a:r>
            <a:r>
              <a:rPr lang="en-US" dirty="0" smtClean="0"/>
              <a:t>in a </a:t>
            </a:r>
            <a:r>
              <a:rPr lang="en-US" dirty="0"/>
              <a:t>data set with frequency no less than a user-specified threshold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Frequent </a:t>
            </a:r>
            <a:r>
              <a:rPr lang="en-US" b="1" dirty="0" err="1"/>
              <a:t>I</a:t>
            </a:r>
            <a:r>
              <a:rPr lang="en-US" b="1" dirty="0" err="1" smtClean="0"/>
              <a:t>temset</a:t>
            </a:r>
            <a:r>
              <a:rPr lang="en-US" dirty="0" smtClean="0"/>
              <a:t>: Items that appear frequently together in a transaction data set.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(</a:t>
            </a:r>
            <a:r>
              <a:rPr lang="en-US" b="1" i="1" dirty="0"/>
              <a:t>F</a:t>
            </a:r>
            <a:r>
              <a:rPr lang="en-US" b="1" i="1" dirty="0" smtClean="0"/>
              <a:t>requent</a:t>
            </a:r>
            <a:r>
              <a:rPr lang="en-US" b="1" dirty="0" smtClean="0"/>
              <a:t>) </a:t>
            </a:r>
            <a:r>
              <a:rPr lang="en-US" b="1" i="1" dirty="0"/>
              <a:t>S</a:t>
            </a:r>
            <a:r>
              <a:rPr lang="en-US" b="1" i="1" dirty="0" smtClean="0"/>
              <a:t>equential Pattern</a:t>
            </a:r>
            <a:r>
              <a:rPr lang="en-US" b="1" dirty="0" smtClean="0"/>
              <a:t>:</a:t>
            </a:r>
            <a:r>
              <a:rPr lang="en-US" dirty="0" smtClean="0"/>
              <a:t> A </a:t>
            </a:r>
            <a:r>
              <a:rPr lang="en-US" dirty="0"/>
              <a:t>subsequence, such as buying </a:t>
            </a:r>
            <a:r>
              <a:rPr lang="en-US" dirty="0" smtClean="0"/>
              <a:t>first a </a:t>
            </a:r>
            <a:r>
              <a:rPr lang="en-US" dirty="0"/>
              <a:t>PC, then a digital camera, and then a memory card, if it occurs frequently </a:t>
            </a:r>
            <a:r>
              <a:rPr lang="en-US" dirty="0" smtClean="0"/>
              <a:t>in a </a:t>
            </a:r>
            <a:r>
              <a:rPr lang="en-US" dirty="0"/>
              <a:t>shopping history </a:t>
            </a:r>
            <a:r>
              <a:rPr lang="en-US" dirty="0" smtClean="0"/>
              <a:t>database.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(</a:t>
            </a:r>
            <a:r>
              <a:rPr lang="en-US" b="1" i="1" dirty="0"/>
              <a:t>F</a:t>
            </a:r>
            <a:r>
              <a:rPr lang="en-US" b="1" i="1" dirty="0" smtClean="0"/>
              <a:t>requent</a:t>
            </a:r>
            <a:r>
              <a:rPr lang="en-US" b="1" dirty="0" smtClean="0"/>
              <a:t>) </a:t>
            </a:r>
            <a:r>
              <a:rPr lang="en-US" b="1" i="1" dirty="0"/>
              <a:t>S</a:t>
            </a:r>
            <a:r>
              <a:rPr lang="en-US" b="1" i="1" dirty="0" smtClean="0"/>
              <a:t>tructural Pattern</a:t>
            </a:r>
            <a:r>
              <a:rPr lang="en-US" b="1" dirty="0" smtClean="0"/>
              <a:t>:</a:t>
            </a:r>
            <a:r>
              <a:rPr lang="en-US" dirty="0" smtClean="0"/>
              <a:t> A substructure occurs </a:t>
            </a:r>
            <a:r>
              <a:rPr lang="en-US" dirty="0"/>
              <a:t>frequently in a graph </a:t>
            </a:r>
            <a:r>
              <a:rPr lang="en-US" dirty="0" smtClean="0"/>
              <a:t>database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79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59632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It is impossible for </a:t>
            </a:r>
            <a:r>
              <a:rPr lang="en-US" dirty="0" smtClean="0"/>
              <a:t>the authors </a:t>
            </a:r>
            <a:r>
              <a:rPr lang="en-US" dirty="0"/>
              <a:t>to give </a:t>
            </a:r>
            <a:r>
              <a:rPr lang="en-US" dirty="0" smtClean="0"/>
              <a:t>a complete </a:t>
            </a:r>
            <a:r>
              <a:rPr lang="en-US" dirty="0"/>
              <a:t>coverage on this topic with limited </a:t>
            </a:r>
            <a:r>
              <a:rPr lang="en-US" dirty="0" smtClean="0"/>
              <a:t>space. But this </a:t>
            </a:r>
            <a:r>
              <a:rPr lang="en-US" dirty="0"/>
              <a:t>short overview </a:t>
            </a:r>
            <a:r>
              <a:rPr lang="en-US" dirty="0" smtClean="0"/>
              <a:t>provide </a:t>
            </a:r>
            <a:r>
              <a:rPr lang="en-US" dirty="0"/>
              <a:t>a rough outline of the recent </a:t>
            </a:r>
            <a:r>
              <a:rPr lang="en-US" dirty="0" smtClean="0"/>
              <a:t>work and </a:t>
            </a:r>
            <a:r>
              <a:rPr lang="en-US" dirty="0"/>
              <a:t>give people a general view of the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06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9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Performed </a:t>
            </a:r>
            <a:r>
              <a:rPr lang="en-US" dirty="0"/>
              <a:t>a high-level overview of frequent pattern </a:t>
            </a:r>
            <a:r>
              <a:rPr lang="en-US" dirty="0" smtClean="0"/>
              <a:t>mining methods</a:t>
            </a:r>
            <a:r>
              <a:rPr lang="en-US" dirty="0"/>
              <a:t>, extensions and applications.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resent </a:t>
            </a:r>
            <a:r>
              <a:rPr lang="en-US" dirty="0"/>
              <a:t>a brief overview of the current status and future </a:t>
            </a:r>
            <a:r>
              <a:rPr lang="en-US" dirty="0" smtClean="0"/>
              <a:t>directions of </a:t>
            </a:r>
            <a:r>
              <a:rPr lang="en-US" dirty="0"/>
              <a:t>frequent pattern </a:t>
            </a:r>
            <a:r>
              <a:rPr lang="en-US" dirty="0" smtClean="0"/>
              <a:t>mining.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9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and scalable methods for mining frequent </a:t>
            </a:r>
            <a:r>
              <a:rPr lang="en-US" dirty="0" smtClean="0"/>
              <a:t>patterns….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Basic Mining Methodologies: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b="1" dirty="0" smtClean="0"/>
              <a:t>Apriori:</a:t>
            </a:r>
            <a:r>
              <a:rPr lang="en-US" dirty="0" smtClean="0"/>
              <a:t> A </a:t>
            </a:r>
            <a:r>
              <a:rPr lang="en-US" i="1" dirty="0"/>
              <a:t>k-</a:t>
            </a:r>
            <a:r>
              <a:rPr lang="en-US" i="1" dirty="0" err="1"/>
              <a:t>itemset</a:t>
            </a:r>
            <a:r>
              <a:rPr lang="en-US" i="1" dirty="0"/>
              <a:t> is frequent only if all of its sub-itemsets are </a:t>
            </a:r>
            <a:r>
              <a:rPr lang="en-US" i="1" dirty="0" smtClean="0"/>
              <a:t>frequent. </a:t>
            </a:r>
            <a:r>
              <a:rPr lang="en-US" b="1" i="1" dirty="0" smtClean="0"/>
              <a:t>Extensions:</a:t>
            </a:r>
            <a:r>
              <a:rPr lang="en-US" i="1" dirty="0" smtClean="0"/>
              <a:t> </a:t>
            </a:r>
            <a:r>
              <a:rPr lang="en-US" dirty="0"/>
              <a:t>hashing </a:t>
            </a:r>
            <a:r>
              <a:rPr lang="en-US" dirty="0" smtClean="0"/>
              <a:t>technique</a:t>
            </a:r>
            <a:r>
              <a:rPr lang="fr-FR" dirty="0" smtClean="0"/>
              <a:t>, </a:t>
            </a:r>
            <a:r>
              <a:rPr lang="fr-FR" dirty="0" err="1"/>
              <a:t>partitioning</a:t>
            </a:r>
            <a:r>
              <a:rPr lang="fr-FR" dirty="0"/>
              <a:t> </a:t>
            </a:r>
            <a:r>
              <a:rPr lang="fr-FR" dirty="0" smtClean="0"/>
              <a:t>technique , </a:t>
            </a:r>
            <a:r>
              <a:rPr lang="fr-FR" dirty="0" err="1"/>
              <a:t>sampling</a:t>
            </a:r>
            <a:r>
              <a:rPr lang="fr-FR" dirty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, </a:t>
            </a:r>
            <a:r>
              <a:rPr lang="en-US" dirty="0" smtClean="0"/>
              <a:t>dynamic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/>
              <a:t>counting, </a:t>
            </a:r>
            <a:r>
              <a:rPr lang="en-US" dirty="0"/>
              <a:t>incremental </a:t>
            </a:r>
            <a:r>
              <a:rPr lang="en-US" dirty="0" smtClean="0"/>
              <a:t>mining, </a:t>
            </a:r>
            <a:r>
              <a:rPr lang="en-US" dirty="0"/>
              <a:t>parallel and distributed </a:t>
            </a:r>
            <a:r>
              <a:rPr lang="en-US" dirty="0" smtClean="0"/>
              <a:t>mining </a:t>
            </a:r>
            <a:r>
              <a:rPr lang="da-DK" dirty="0" smtClean="0"/>
              <a:t>, </a:t>
            </a:r>
            <a:r>
              <a:rPr lang="da-DK" dirty="0"/>
              <a:t>and </a:t>
            </a:r>
            <a:r>
              <a:rPr lang="da-DK" dirty="0" smtClean="0"/>
              <a:t>integrating </a:t>
            </a:r>
            <a:r>
              <a:rPr lang="en-US" dirty="0" smtClean="0"/>
              <a:t>mining </a:t>
            </a:r>
            <a:r>
              <a:rPr lang="en-US" dirty="0"/>
              <a:t>with relational database </a:t>
            </a:r>
            <a:r>
              <a:rPr lang="en-US" dirty="0" smtClean="0"/>
              <a:t>systems.</a:t>
            </a:r>
          </a:p>
          <a:p>
            <a:pPr marL="971550" lvl="1" indent="-514350" algn="just">
              <a:buAutoNum type="romanUcPeriod" startAt="2"/>
            </a:pPr>
            <a:r>
              <a:rPr lang="en-US" b="1" dirty="0" err="1" smtClean="0"/>
              <a:t>Fp</a:t>
            </a:r>
            <a:r>
              <a:rPr lang="en-US" b="1" dirty="0" smtClean="0"/>
              <a:t>-Growth:</a:t>
            </a:r>
            <a:r>
              <a:rPr lang="en-US" dirty="0" smtClean="0"/>
              <a:t> Works in a </a:t>
            </a:r>
            <a:r>
              <a:rPr lang="en-US" i="1" dirty="0"/>
              <a:t>divide-and-conquer </a:t>
            </a:r>
            <a:r>
              <a:rPr lang="en-US" dirty="0" smtClean="0"/>
              <a:t>way. </a:t>
            </a:r>
            <a:r>
              <a:rPr lang="en-US" b="1" dirty="0" smtClean="0"/>
              <a:t>Alternatives </a:t>
            </a:r>
            <a:r>
              <a:rPr lang="en-US" b="1" dirty="0"/>
              <a:t>and </a:t>
            </a:r>
            <a:r>
              <a:rPr lang="en-US" b="1" dirty="0" smtClean="0"/>
              <a:t>Extensions: </a:t>
            </a:r>
            <a:r>
              <a:rPr lang="en-US" dirty="0" smtClean="0"/>
              <a:t>H-Mine, </a:t>
            </a:r>
            <a:r>
              <a:rPr lang="en-US" dirty="0"/>
              <a:t>exploring top-down and </a:t>
            </a:r>
            <a:r>
              <a:rPr lang="en-US" dirty="0" smtClean="0"/>
              <a:t> bottom-up traversal </a:t>
            </a:r>
            <a:r>
              <a:rPr lang="en-US" dirty="0"/>
              <a:t>of such trees in </a:t>
            </a:r>
            <a:r>
              <a:rPr lang="en-US" dirty="0" smtClean="0"/>
              <a:t>pattern-growth mining, an array-based implementation </a:t>
            </a:r>
            <a:r>
              <a:rPr lang="en-US" dirty="0"/>
              <a:t>of prefix-tree-structure for efficient </a:t>
            </a:r>
            <a:r>
              <a:rPr lang="en-US" dirty="0" smtClean="0"/>
              <a:t>pattern growth mining.</a:t>
            </a:r>
          </a:p>
          <a:p>
            <a:pPr marL="971550" lvl="1" indent="-514350">
              <a:buAutoNum type="romanUcPeriod" startAt="2"/>
            </a:pPr>
            <a:r>
              <a:rPr lang="en-US" b="1" dirty="0" err="1" smtClean="0"/>
              <a:t>Eclat</a:t>
            </a:r>
            <a:r>
              <a:rPr lang="en-US" b="1" dirty="0" smtClean="0"/>
              <a:t>: </a:t>
            </a:r>
            <a:r>
              <a:rPr lang="en-US" dirty="0" smtClean="0"/>
              <a:t>Explore vertical data format.</a:t>
            </a:r>
          </a:p>
          <a:p>
            <a:pPr marL="292608" lvl="1" indent="0">
              <a:buNone/>
            </a:pPr>
            <a:r>
              <a:rPr lang="en-US" dirty="0" smtClean="0"/>
              <a:t>	Advantages: </a:t>
            </a:r>
          </a:p>
          <a:p>
            <a:pPr lvl="4"/>
            <a:r>
              <a:rPr lang="en-US" sz="1800" dirty="0" smtClean="0"/>
              <a:t>Take advantage </a:t>
            </a:r>
            <a:r>
              <a:rPr lang="en-US" sz="1800" dirty="0"/>
              <a:t>of the Apriori property in the generation of </a:t>
            </a:r>
            <a:r>
              <a:rPr lang="en-US" sz="1800" dirty="0" smtClean="0"/>
              <a:t>candidate </a:t>
            </a:r>
            <a:r>
              <a:rPr lang="en-US" sz="1800" i="1" dirty="0" smtClean="0"/>
              <a:t>(k </a:t>
            </a:r>
            <a:r>
              <a:rPr lang="en-US" sz="1800" dirty="0"/>
              <a:t>+ </a:t>
            </a:r>
            <a:r>
              <a:rPr lang="en-US" sz="1800" dirty="0" smtClean="0"/>
              <a:t>1</a:t>
            </a:r>
            <a:r>
              <a:rPr lang="en-US" sz="1800" i="1" dirty="0" smtClean="0"/>
              <a:t>)</a:t>
            </a:r>
            <a:r>
              <a:rPr lang="en-US" sz="1800" dirty="0"/>
              <a:t> </a:t>
            </a:r>
            <a:r>
              <a:rPr lang="en-US" sz="1800" dirty="0" err="1" smtClean="0"/>
              <a:t>itemset</a:t>
            </a:r>
            <a:r>
              <a:rPr lang="en-US" sz="1800" dirty="0" smtClean="0"/>
              <a:t> </a:t>
            </a:r>
            <a:r>
              <a:rPr lang="en-US" sz="1800" dirty="0"/>
              <a:t>from frequent </a:t>
            </a:r>
            <a:r>
              <a:rPr lang="en-US" sz="1800" i="1" dirty="0"/>
              <a:t>k</a:t>
            </a:r>
            <a:r>
              <a:rPr lang="en-US" sz="1800" dirty="0"/>
              <a:t>-itemsets, </a:t>
            </a:r>
          </a:p>
          <a:p>
            <a:pPr lvl="4"/>
            <a:r>
              <a:rPr lang="en-US" sz="1800" dirty="0" smtClean="0"/>
              <a:t>there </a:t>
            </a:r>
            <a:r>
              <a:rPr lang="en-US" sz="1800" dirty="0"/>
              <a:t>is no need to scan the database to find the support of </a:t>
            </a:r>
            <a:r>
              <a:rPr lang="en-US" sz="1800" i="1" dirty="0"/>
              <a:t>(k </a:t>
            </a:r>
            <a:r>
              <a:rPr lang="en-US" sz="1800" dirty="0"/>
              <a:t>+ 1</a:t>
            </a:r>
            <a:r>
              <a:rPr lang="en-US" sz="1800" i="1" dirty="0"/>
              <a:t>)</a:t>
            </a:r>
            <a:r>
              <a:rPr lang="en-US" sz="1800" dirty="0"/>
              <a:t>-</a:t>
            </a:r>
            <a:r>
              <a:rPr lang="en-US" sz="1800" dirty="0" smtClean="0"/>
              <a:t>itemsets (for </a:t>
            </a:r>
            <a:r>
              <a:rPr lang="en-US" sz="1800" i="1" dirty="0"/>
              <a:t>k </a:t>
            </a:r>
            <a:r>
              <a:rPr lang="en-US" sz="1800" dirty="0"/>
              <a:t>≥ 1). 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74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and scalable methods for mining frequent patterns….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73281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/>
              <a:t>Mining multilevel, multidimensional, and quantitative association </a:t>
            </a:r>
            <a:r>
              <a:rPr lang="en-US" dirty="0" smtClean="0"/>
              <a:t>rules:</a:t>
            </a:r>
          </a:p>
          <a:p>
            <a:r>
              <a:rPr lang="en-US" b="1" i="1" dirty="0"/>
              <a:t>Multilevel association </a:t>
            </a:r>
            <a:r>
              <a:rPr lang="en-US" b="1" i="1" dirty="0" smtClean="0"/>
              <a:t>rules: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nvolve </a:t>
            </a:r>
            <a:r>
              <a:rPr lang="en-US" dirty="0"/>
              <a:t>concepts at different levels </a:t>
            </a:r>
            <a:r>
              <a:rPr lang="en-US" dirty="0" smtClean="0"/>
              <a:t>of abstraction</a:t>
            </a:r>
          </a:p>
          <a:p>
            <a:pPr lvl="1"/>
            <a:r>
              <a:rPr lang="en-US" dirty="0" smtClean="0"/>
              <a:t>Can be mined efficiently using </a:t>
            </a:r>
            <a:r>
              <a:rPr lang="en-US" dirty="0"/>
              <a:t>concept hierarchies under a support-confidence </a:t>
            </a:r>
            <a:r>
              <a:rPr lang="en-US" dirty="0" smtClean="0"/>
              <a:t>framework.</a:t>
            </a:r>
          </a:p>
          <a:p>
            <a:r>
              <a:rPr lang="en-US" b="1" i="1" dirty="0" smtClean="0"/>
              <a:t>Multidimensional </a:t>
            </a:r>
            <a:r>
              <a:rPr lang="en-US" b="1" i="1" dirty="0"/>
              <a:t>association rules</a:t>
            </a:r>
            <a:r>
              <a:rPr lang="en-US" i="1" dirty="0"/>
              <a:t> </a:t>
            </a:r>
            <a:r>
              <a:rPr lang="en-US" dirty="0"/>
              <a:t>involve more than </a:t>
            </a:r>
            <a:r>
              <a:rPr lang="en-US" dirty="0" smtClean="0"/>
              <a:t>one dimension </a:t>
            </a:r>
            <a:r>
              <a:rPr lang="en-US" dirty="0"/>
              <a:t>or predicate</a:t>
            </a:r>
            <a:r>
              <a:rPr lang="en-US" dirty="0" smtClean="0"/>
              <a:t>.</a:t>
            </a:r>
          </a:p>
          <a:p>
            <a:r>
              <a:rPr lang="en-US" b="1" dirty="0"/>
              <a:t>Statistical quantitative </a:t>
            </a:r>
            <a:r>
              <a:rPr lang="en-US" b="1" dirty="0" smtClean="0"/>
              <a:t>rules:</a:t>
            </a:r>
            <a:r>
              <a:rPr lang="en-US" dirty="0" smtClean="0"/>
              <a:t> </a:t>
            </a:r>
            <a:r>
              <a:rPr lang="en-US" dirty="0"/>
              <a:t>the right hand side of a rule can be any statistic that is computed for the </a:t>
            </a:r>
            <a:r>
              <a:rPr lang="en-US" dirty="0" smtClean="0"/>
              <a:t>segment satisfying </a:t>
            </a:r>
            <a:r>
              <a:rPr lang="en-US" dirty="0"/>
              <a:t>the left hand side of the rule.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00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and scalable methods for mining frequent patterns….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41519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/>
              <a:t>Mining closed and maximal frequent </a:t>
            </a:r>
            <a:r>
              <a:rPr lang="en-US" dirty="0" smtClean="0"/>
              <a:t>itemsets.</a:t>
            </a:r>
          </a:p>
          <a:p>
            <a:pPr marL="571500" indent="-571500">
              <a:buFont typeface="+mj-lt"/>
              <a:buAutoNum type="romanUcPeriod"/>
            </a:pPr>
            <a:r>
              <a:rPr lang="en-US" b="1" dirty="0" smtClean="0"/>
              <a:t>Closed </a:t>
            </a:r>
            <a:r>
              <a:rPr lang="en-US" b="1" dirty="0"/>
              <a:t>pattern mining </a:t>
            </a:r>
            <a:r>
              <a:rPr lang="en-US" b="1" dirty="0" smtClean="0"/>
              <a:t>algorithms:</a:t>
            </a:r>
            <a:r>
              <a:rPr lang="en-US" dirty="0"/>
              <a:t> </a:t>
            </a:r>
            <a:r>
              <a:rPr lang="en-US" dirty="0" smtClean="0"/>
              <a:t>A-Close, CLOSET, CHARM, CLOSET+, </a:t>
            </a:r>
            <a:r>
              <a:rPr lang="en-US" dirty="0" err="1" smtClean="0"/>
              <a:t>FPClose</a:t>
            </a:r>
            <a:r>
              <a:rPr lang="en-US" dirty="0" smtClean="0"/>
              <a:t> and AFOPT.</a:t>
            </a:r>
          </a:p>
          <a:p>
            <a:pPr lvl="1"/>
            <a:r>
              <a:rPr lang="en-US" dirty="0"/>
              <a:t>Better scalability and interpretability </a:t>
            </a:r>
            <a:r>
              <a:rPr lang="en-US" dirty="0" smtClean="0"/>
              <a:t>is achieved </a:t>
            </a:r>
            <a:r>
              <a:rPr lang="en-US" dirty="0"/>
              <a:t>with closed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/>
              <a:t>mining.</a:t>
            </a:r>
            <a:endParaRPr lang="en-US" b="1" dirty="0"/>
          </a:p>
          <a:p>
            <a:pPr marL="514350" indent="-514350">
              <a:buFont typeface="+mj-lt"/>
              <a:buAutoNum type="romanUcPeriod"/>
            </a:pPr>
            <a:r>
              <a:rPr lang="en-US" b="1" dirty="0" smtClean="0"/>
              <a:t>Mining max-patterns: </a:t>
            </a:r>
            <a:r>
              <a:rPr lang="en-US" dirty="0" err="1" smtClean="0"/>
              <a:t>MaxMiner</a:t>
            </a:r>
            <a:r>
              <a:rPr lang="en-US" dirty="0" smtClean="0"/>
              <a:t>, MAFIA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1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and scalable methods for mining frequent patterns….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4. Mining </a:t>
            </a:r>
            <a:r>
              <a:rPr lang="en-US" dirty="0"/>
              <a:t>high-dimensional datasets and mining colossal </a:t>
            </a:r>
            <a:r>
              <a:rPr lang="en-US" dirty="0" smtClean="0"/>
              <a:t>patterns: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CARPENTER 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ethod </a:t>
            </a:r>
            <a:r>
              <a:rPr lang="en-US" dirty="0"/>
              <a:t>for finding closed </a:t>
            </a:r>
            <a:r>
              <a:rPr lang="en-US" dirty="0" smtClean="0"/>
              <a:t>patterns in </a:t>
            </a:r>
            <a:r>
              <a:rPr lang="en-US" dirty="0"/>
              <a:t>high-dimensional biological </a:t>
            </a:r>
            <a:r>
              <a:rPr lang="en-US" dirty="0" smtClean="0"/>
              <a:t>datasets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ntegrates </a:t>
            </a:r>
            <a:r>
              <a:rPr lang="en-US" dirty="0"/>
              <a:t>the advantages </a:t>
            </a:r>
            <a:r>
              <a:rPr lang="en-US" dirty="0" smtClean="0"/>
              <a:t>of vertical </a:t>
            </a:r>
            <a:r>
              <a:rPr lang="en-US" dirty="0"/>
              <a:t>data formats and pattern growth methods. </a:t>
            </a:r>
            <a:endParaRPr lang="en-US" dirty="0" smtClean="0"/>
          </a:p>
          <a:p>
            <a:pPr marL="571500" indent="-571500">
              <a:buAutoNum type="romanUcPeriod" startAt="2"/>
            </a:pPr>
            <a:r>
              <a:rPr lang="en-US" dirty="0" smtClean="0"/>
              <a:t>COBBLER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ind </a:t>
            </a:r>
            <a:r>
              <a:rPr lang="en-US" dirty="0"/>
              <a:t>frequent closed </a:t>
            </a:r>
            <a:r>
              <a:rPr lang="en-US" dirty="0" err="1"/>
              <a:t>itemset</a:t>
            </a:r>
            <a:r>
              <a:rPr lang="en-US" dirty="0"/>
              <a:t> by </a:t>
            </a:r>
            <a:r>
              <a:rPr lang="en-US" dirty="0" smtClean="0"/>
              <a:t>integrating row enumeration with </a:t>
            </a:r>
            <a:r>
              <a:rPr lang="en-US" dirty="0"/>
              <a:t>column enumeration. </a:t>
            </a:r>
          </a:p>
          <a:p>
            <a:pPr marL="514350" indent="-514350">
              <a:buFont typeface="+mj-lt"/>
              <a:buAutoNum type="romanUcPeriod" startAt="2"/>
            </a:pPr>
            <a:r>
              <a:rPr lang="en-US" dirty="0" smtClean="0"/>
              <a:t>TD-Close</a:t>
            </a:r>
          </a:p>
          <a:p>
            <a:pPr lvl="1"/>
            <a:r>
              <a:rPr lang="en-US" dirty="0" smtClean="0"/>
              <a:t>Find the </a:t>
            </a:r>
            <a:r>
              <a:rPr lang="en-US" dirty="0"/>
              <a:t>complete set of frequent </a:t>
            </a:r>
            <a:r>
              <a:rPr lang="en-US" dirty="0" smtClean="0"/>
              <a:t>closed patterns </a:t>
            </a:r>
            <a:r>
              <a:rPr lang="en-US" dirty="0"/>
              <a:t>in high dimensional data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xploits </a:t>
            </a:r>
            <a:r>
              <a:rPr lang="en-US" dirty="0"/>
              <a:t>a new search strategy, </a:t>
            </a:r>
            <a:r>
              <a:rPr lang="en-US" dirty="0" smtClean="0"/>
              <a:t>top-down mining</a:t>
            </a:r>
            <a:r>
              <a:rPr lang="en-US" dirty="0"/>
              <a:t>, by starting from the </a:t>
            </a:r>
            <a:r>
              <a:rPr lang="en-US" dirty="0" smtClean="0"/>
              <a:t>maximal </a:t>
            </a:r>
            <a:r>
              <a:rPr lang="en-US" dirty="0" err="1" smtClean="0"/>
              <a:t>rowset</a:t>
            </a:r>
            <a:r>
              <a:rPr lang="en-US" dirty="0"/>
              <a:t>, integrated with a novel row </a:t>
            </a:r>
            <a:r>
              <a:rPr lang="en-US" dirty="0" smtClean="0"/>
              <a:t>enumeration tree</a:t>
            </a:r>
            <a:r>
              <a:rPr lang="en-US" dirty="0"/>
              <a:t>, which makes full use of the pruning power of the </a:t>
            </a:r>
            <a:r>
              <a:rPr lang="en-US" i="1" dirty="0" err="1"/>
              <a:t>min</a:t>
            </a:r>
            <a:r>
              <a:rPr lang="en-US" dirty="0" err="1"/>
              <a:t>_</a:t>
            </a:r>
            <a:r>
              <a:rPr lang="en-US" i="1" dirty="0" err="1"/>
              <a:t>sup</a:t>
            </a:r>
            <a:r>
              <a:rPr lang="en-US" i="1" dirty="0"/>
              <a:t> </a:t>
            </a:r>
            <a:r>
              <a:rPr lang="en-US" dirty="0" smtClean="0"/>
              <a:t>threshold to </a:t>
            </a:r>
            <a:r>
              <a:rPr lang="en-US" dirty="0"/>
              <a:t>cut down the search </a:t>
            </a:r>
            <a:r>
              <a:rPr lang="en-US" dirty="0" smtClean="0"/>
              <a:t>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98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and scalable methods for mining frequent patterns….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/>
              <a:t>Mining sequential </a:t>
            </a:r>
            <a:r>
              <a:rPr lang="en-US" dirty="0" smtClean="0"/>
              <a:t>patterns:</a:t>
            </a:r>
          </a:p>
          <a:p>
            <a:r>
              <a:rPr lang="en-US" b="1" i="1" dirty="0" smtClean="0"/>
              <a:t>Sequential </a:t>
            </a:r>
            <a:r>
              <a:rPr lang="en-US" b="1" i="1" dirty="0"/>
              <a:t>pattern </a:t>
            </a:r>
            <a:r>
              <a:rPr lang="en-US" b="1" i="1" dirty="0" smtClean="0"/>
              <a:t>mining</a:t>
            </a:r>
            <a:r>
              <a:rPr lang="en-US" dirty="0" smtClean="0"/>
              <a:t>: Mining </a:t>
            </a:r>
            <a:r>
              <a:rPr lang="en-US" dirty="0"/>
              <a:t>of frequently </a:t>
            </a:r>
            <a:r>
              <a:rPr lang="en-US" dirty="0" smtClean="0"/>
              <a:t>occurring ordered </a:t>
            </a:r>
            <a:r>
              <a:rPr lang="en-US" dirty="0"/>
              <a:t>events or subsequences as </a:t>
            </a:r>
            <a:r>
              <a:rPr lang="en-US" dirty="0" smtClean="0"/>
              <a:t>patterns.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Generalized Sequential Patterns (</a:t>
            </a:r>
            <a:r>
              <a:rPr lang="en-US" dirty="0" smtClean="0"/>
              <a:t>GSP): </a:t>
            </a:r>
          </a:p>
          <a:p>
            <a:pPr lvl="1"/>
            <a:r>
              <a:rPr lang="en-US" dirty="0" err="1" smtClean="0"/>
              <a:t>Apriori</a:t>
            </a:r>
            <a:r>
              <a:rPr lang="en-US" dirty="0" smtClean="0"/>
              <a:t>-based sequential pattern </a:t>
            </a:r>
            <a:r>
              <a:rPr lang="en-US" dirty="0"/>
              <a:t>mining </a:t>
            </a:r>
            <a:r>
              <a:rPr lang="en-US" dirty="0" smtClean="0"/>
              <a:t>algorithm.</a:t>
            </a:r>
          </a:p>
          <a:p>
            <a:pPr lvl="1"/>
            <a:r>
              <a:rPr lang="en-US" dirty="0" smtClean="0"/>
              <a:t>Uses the </a:t>
            </a:r>
            <a:r>
              <a:rPr lang="en-US" dirty="0"/>
              <a:t>downward-closure property of sequential </a:t>
            </a:r>
            <a:r>
              <a:rPr lang="en-US" dirty="0" smtClean="0"/>
              <a:t>patterns. </a:t>
            </a:r>
            <a:endParaRPr lang="en-US" dirty="0"/>
          </a:p>
          <a:p>
            <a:pPr lvl="1"/>
            <a:r>
              <a:rPr lang="en-US" dirty="0" smtClean="0"/>
              <a:t>adopts </a:t>
            </a:r>
            <a:r>
              <a:rPr lang="en-US" dirty="0"/>
              <a:t>a </a:t>
            </a:r>
            <a:r>
              <a:rPr lang="en-US" dirty="0" err="1" smtClean="0"/>
              <a:t>multiplepass</a:t>
            </a:r>
            <a:r>
              <a:rPr lang="en-US" dirty="0" smtClean="0"/>
              <a:t>, candidate </a:t>
            </a:r>
            <a:r>
              <a:rPr lang="en-US" dirty="0"/>
              <a:t>generate-and-test </a:t>
            </a:r>
            <a:r>
              <a:rPr lang="en-US" dirty="0" smtClean="0"/>
              <a:t>approach.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SPADE :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ertical </a:t>
            </a:r>
            <a:r>
              <a:rPr lang="en-US" dirty="0"/>
              <a:t>format-based sequential pattern </a:t>
            </a:r>
            <a:r>
              <a:rPr lang="en-US" dirty="0" smtClean="0"/>
              <a:t>mining method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xtension </a:t>
            </a:r>
            <a:r>
              <a:rPr lang="en-US" dirty="0"/>
              <a:t>of vertical format-based </a:t>
            </a:r>
            <a:r>
              <a:rPr lang="en-US" dirty="0" smtClean="0"/>
              <a:t>frequent </a:t>
            </a:r>
            <a:r>
              <a:rPr lang="en-US" dirty="0" err="1" smtClean="0"/>
              <a:t>itemset</a:t>
            </a:r>
            <a:r>
              <a:rPr lang="en-US" dirty="0" smtClean="0"/>
              <a:t> </a:t>
            </a:r>
            <a:r>
              <a:rPr lang="en-US" dirty="0"/>
              <a:t>mining methods, like </a:t>
            </a:r>
            <a:r>
              <a:rPr lang="en-US" dirty="0" err="1"/>
              <a:t>Eclat</a:t>
            </a:r>
            <a:r>
              <a:rPr lang="en-US" dirty="0"/>
              <a:t> and </a:t>
            </a:r>
            <a:r>
              <a:rPr lang="en-US" dirty="0" smtClean="0"/>
              <a:t>CHARM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err="1" smtClean="0"/>
              <a:t>PrefixSpan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pattern-growth </a:t>
            </a:r>
            <a:r>
              <a:rPr lang="en-US" dirty="0"/>
              <a:t>approach to sequential pattern </a:t>
            </a:r>
            <a:r>
              <a:rPr lang="en-US" dirty="0" smtClean="0"/>
              <a:t>mining,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orks </a:t>
            </a:r>
            <a:r>
              <a:rPr lang="en-US" dirty="0"/>
              <a:t>in a </a:t>
            </a:r>
            <a:r>
              <a:rPr lang="en-US" dirty="0" smtClean="0"/>
              <a:t>divide-and-conquer way.</a:t>
            </a:r>
          </a:p>
          <a:p>
            <a:pPr lvl="1"/>
            <a:r>
              <a:rPr lang="en-US" dirty="0" smtClean="0"/>
              <a:t>Has the best overall performance compared to GSP, SPADE.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F15E-41FF-4BF3-8A87-DAA0B3A8C5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446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607</TotalTime>
  <Words>2346</Words>
  <Application>Microsoft Office PowerPoint</Application>
  <PresentationFormat>Widescreen</PresentationFormat>
  <Paragraphs>243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Retrospect</vt:lpstr>
      <vt:lpstr>Frequent Pattern Mining: Current Status and Future Direction</vt:lpstr>
      <vt:lpstr>Overview</vt:lpstr>
      <vt:lpstr>Introduction</vt:lpstr>
      <vt:lpstr>Contribution </vt:lpstr>
      <vt:lpstr>Efficient and scalable methods for mining frequent patterns….</vt:lpstr>
      <vt:lpstr>Efficient and scalable methods for mining frequent patterns….</vt:lpstr>
      <vt:lpstr>Efficient and scalable methods for mining frequent patterns….</vt:lpstr>
      <vt:lpstr>Efficient and scalable methods for mining frequent patterns….</vt:lpstr>
      <vt:lpstr>Efficient and scalable methods for mining frequent patterns….</vt:lpstr>
      <vt:lpstr>Efficient and scalable methods for mining frequent patterns….</vt:lpstr>
      <vt:lpstr>Efficient and scalable methods for mining frequent patterns</vt:lpstr>
      <vt:lpstr>Mining interesting frequent patterns…</vt:lpstr>
      <vt:lpstr>Mining interesting frequent patterns…</vt:lpstr>
      <vt:lpstr>Mining interesting frequent patterns</vt:lpstr>
      <vt:lpstr>Impact to data analysis and mining tasks…</vt:lpstr>
      <vt:lpstr>Impact to data analysis and mining tasks…</vt:lpstr>
      <vt:lpstr>Impact to data analysis and mining tasks…</vt:lpstr>
      <vt:lpstr>Impact to data analysis and mining tasks</vt:lpstr>
      <vt:lpstr>Applications…</vt:lpstr>
      <vt:lpstr>Applications…</vt:lpstr>
      <vt:lpstr>Applications…</vt:lpstr>
      <vt:lpstr>Applications…</vt:lpstr>
      <vt:lpstr>Applications…</vt:lpstr>
      <vt:lpstr>Applications</vt:lpstr>
      <vt:lpstr>Research directions…</vt:lpstr>
      <vt:lpstr>Research directions…</vt:lpstr>
      <vt:lpstr>Research directions…</vt:lpstr>
      <vt:lpstr>Research directions…</vt:lpstr>
      <vt:lpstr>Research directions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Frequent Pattern Mining: Current Status and Future Direction</dc:title>
  <dc:creator>shaila</dc:creator>
  <cp:lastModifiedBy>shaila</cp:lastModifiedBy>
  <cp:revision>318</cp:revision>
  <dcterms:created xsi:type="dcterms:W3CDTF">2017-02-03T18:20:22Z</dcterms:created>
  <dcterms:modified xsi:type="dcterms:W3CDTF">2017-02-04T04:28:00Z</dcterms:modified>
</cp:coreProperties>
</file>