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63"/>
  </p:notesMasterIdLst>
  <p:sldIdLst>
    <p:sldId id="256" r:id="rId4"/>
    <p:sldId id="257" r:id="rId5"/>
    <p:sldId id="258" r:id="rId6"/>
    <p:sldId id="259" r:id="rId7"/>
    <p:sldId id="260" r:id="rId8"/>
    <p:sldId id="347" r:id="rId9"/>
    <p:sldId id="348" r:id="rId10"/>
    <p:sldId id="349" r:id="rId11"/>
    <p:sldId id="350" r:id="rId12"/>
    <p:sldId id="351" r:id="rId13"/>
    <p:sldId id="352" r:id="rId14"/>
    <p:sldId id="353" r:id="rId15"/>
    <p:sldId id="262" r:id="rId16"/>
    <p:sldId id="261" r:id="rId17"/>
    <p:sldId id="263" r:id="rId18"/>
    <p:sldId id="264" r:id="rId19"/>
    <p:sldId id="336" r:id="rId20"/>
    <p:sldId id="265" r:id="rId21"/>
    <p:sldId id="266" r:id="rId22"/>
    <p:sldId id="267" r:id="rId23"/>
    <p:sldId id="268" r:id="rId24"/>
    <p:sldId id="269" r:id="rId25"/>
    <p:sldId id="270" r:id="rId26"/>
    <p:sldId id="271" r:id="rId27"/>
    <p:sldId id="272" r:id="rId28"/>
    <p:sldId id="324" r:id="rId29"/>
    <p:sldId id="274" r:id="rId30"/>
    <p:sldId id="338" r:id="rId31"/>
    <p:sldId id="337" r:id="rId32"/>
    <p:sldId id="275" r:id="rId33"/>
    <p:sldId id="325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341" r:id="rId43"/>
    <p:sldId id="339" r:id="rId44"/>
    <p:sldId id="286" r:id="rId45"/>
    <p:sldId id="287" r:id="rId46"/>
    <p:sldId id="288" r:id="rId47"/>
    <p:sldId id="289" r:id="rId48"/>
    <p:sldId id="290" r:id="rId49"/>
    <p:sldId id="291" r:id="rId50"/>
    <p:sldId id="292" r:id="rId51"/>
    <p:sldId id="293" r:id="rId52"/>
    <p:sldId id="331" r:id="rId53"/>
    <p:sldId id="296" r:id="rId54"/>
    <p:sldId id="295" r:id="rId55"/>
    <p:sldId id="332" r:id="rId56"/>
    <p:sldId id="333" r:id="rId57"/>
    <p:sldId id="334" r:id="rId58"/>
    <p:sldId id="335" r:id="rId59"/>
    <p:sldId id="346" r:id="rId60"/>
    <p:sldId id="342" r:id="rId61"/>
    <p:sldId id="345" r:id="rId62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1pPr>
    <a:lvl2pPr marL="4572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2pPr>
    <a:lvl3pPr marL="9144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3pPr>
    <a:lvl4pPr marL="13716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4pPr>
    <a:lvl5pPr marL="1828800" algn="l" defTabSz="457200" rtl="0" fontAlgn="base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Calibri" pitchFamily="32" charset="0"/>
      <a:defRPr kern="1200">
        <a:solidFill>
          <a:schemeClr val="bg1"/>
        </a:solidFill>
        <a:latin typeface="Calibri" pitchFamily="3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itchFamily="3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heme" Target="theme/theme1.xml"/><Relationship Id="rId5" Type="http://schemas.openxmlformats.org/officeDocument/2006/relationships/slide" Target="slides/slide2.xml"/><Relationship Id="rId61" Type="http://schemas.openxmlformats.org/officeDocument/2006/relationships/slide" Target="slides/slide58.xml"/><Relationship Id="rId19" Type="http://schemas.openxmlformats.org/officeDocument/2006/relationships/slide" Target="slides/slide1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10" Type="http://schemas.openxmlformats.org/officeDocument/2006/relationships/slide" Target="slides/slide7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9" Type="http://schemas.openxmlformats.org/officeDocument/2006/relationships/slide" Target="slides/slide3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ea typeface="DejaVu LGC Sans" charset="0"/>
                <a:cs typeface="DejaVu LGC Sans" charset="0"/>
              </a:defRPr>
            </a:lvl1pPr>
          </a:lstStyle>
          <a:p>
            <a:fld id="{64202324-985D-4674-AEA3-E589D29921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430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06C279-9875-44EF-BC6A-BCA7C81B35F2}" type="slidenum">
              <a:rPr lang="en-GB"/>
              <a:pPr/>
              <a:t>1</a:t>
            </a:fld>
            <a:endParaRPr lang="en-GB"/>
          </a:p>
        </p:txBody>
      </p:sp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A3CDEDB-37E3-4D41-9172-FFABEB0A95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131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17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021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3E9DB1-F357-495A-A2A3-F20881F1004C}" type="slidenum">
              <a:rPr lang="en-GB"/>
              <a:pPr/>
              <a:t>18</a:t>
            </a:fld>
            <a:endParaRPr lang="en-GB"/>
          </a:p>
        </p:txBody>
      </p:sp>
      <p:sp>
        <p:nvSpPr>
          <p:cNvPr id="829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62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97CE74-9F0C-429C-85CE-59644D6EFA82}" type="slidenum">
              <a:rPr lang="en-GB"/>
              <a:pPr/>
              <a:t>19</a:t>
            </a:fld>
            <a:endParaRPr lang="en-GB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475EE68-0B11-444D-8F9A-560C5BA541D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9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221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835B21-252F-4A6F-BD9C-6FEB22D33EA1}" type="slidenum">
              <a:rPr lang="en-GB"/>
              <a:pPr/>
              <a:t>20</a:t>
            </a:fld>
            <a:endParaRPr lang="en-GB"/>
          </a:p>
        </p:txBody>
      </p:sp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73DFF1A-35BC-4E38-A168-5E153780E76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9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90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80D17E-E629-4A57-A4E3-ABBF6F0DD4C9}" type="slidenum">
              <a:rPr lang="en-GB"/>
              <a:pPr/>
              <a:t>21</a:t>
            </a:fld>
            <a:endParaRPr lang="en-GB"/>
          </a:p>
        </p:txBody>
      </p:sp>
      <p:sp>
        <p:nvSpPr>
          <p:cNvPr id="860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B7AFC5D-8707-49A3-AA5A-9A85FE3ED72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77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49BE14D-5539-4E2C-8AF8-F725D8C4F9D4}" type="slidenum">
              <a:rPr lang="en-GB"/>
              <a:pPr/>
              <a:t>22</a:t>
            </a:fld>
            <a:endParaRPr lang="en-GB"/>
          </a:p>
        </p:txBody>
      </p:sp>
      <p:sp>
        <p:nvSpPr>
          <p:cNvPr id="8704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890A10B-05BF-4447-9C4E-E8A8BFF6302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04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4BA560-93A3-4A5B-BC6B-B3F084A3C1A0}" type="slidenum">
              <a:rPr lang="en-GB"/>
              <a:pPr/>
              <a:t>23</a:t>
            </a:fld>
            <a:endParaRPr lang="en-GB"/>
          </a:p>
        </p:txBody>
      </p:sp>
      <p:sp>
        <p:nvSpPr>
          <p:cNvPr id="8806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680D092-7E35-4CE9-A613-9E6E62688BD3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945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4DF3C6D-1695-4A96-BB58-89BD301D0BCF}" type="slidenum">
              <a:rPr lang="en-GB"/>
              <a:pPr/>
              <a:t>24</a:t>
            </a:fld>
            <a:endParaRPr lang="en-GB"/>
          </a:p>
        </p:txBody>
      </p:sp>
      <p:sp>
        <p:nvSpPr>
          <p:cNvPr id="890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F675BC-8CC9-4DD3-BECD-262F54EF388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0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766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970107-BE38-4474-9132-216DB734A01F}" type="slidenum">
              <a:rPr lang="en-GB"/>
              <a:pPr/>
              <a:t>25</a:t>
            </a:fld>
            <a:endParaRPr lang="en-GB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D38ADFA-08D0-41C1-8E6C-3429AB16E8C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11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409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27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71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E6EC7BA-DFEC-4BAC-AAA6-A168EEAA20A5}" type="slidenum">
              <a:rPr lang="en-GB"/>
              <a:pPr/>
              <a:t>2</a:t>
            </a:fld>
            <a:endParaRPr lang="en-GB"/>
          </a:p>
        </p:txBody>
      </p:sp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FC24FAB-64F1-4FA7-8D3A-465FF9CF8C0F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475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7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8734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28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300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E387CD2-0F23-435A-90F5-519748395B54}" type="slidenum">
              <a:rPr lang="en-GB"/>
              <a:pPr/>
              <a:t>29</a:t>
            </a:fld>
            <a:endParaRPr lang="en-GB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217FBA-FF96-41B8-9ECE-C159EEF9619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216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6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891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082B086-1858-474F-BC89-E9117FAB2FD0}" type="slidenum">
              <a:rPr lang="en-GB"/>
              <a:pPr/>
              <a:t>30</a:t>
            </a:fld>
            <a:endParaRPr lang="en-GB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3049ED-C482-4617-B716-1BDFF9532AE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30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318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18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690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D7F308-6E47-4D76-9E52-41B4AC0F7E93}" type="slidenum">
              <a:rPr lang="en-GB"/>
              <a:pPr/>
              <a:t>32</a:t>
            </a:fld>
            <a:endParaRPr lang="en-GB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2E1B3F4-88B3-47C8-918B-F95D17E9A80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412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5115B-5636-420C-81C7-CE7DFD6BF3D6}" type="slidenum">
              <a:rPr lang="en-GB"/>
              <a:pPr/>
              <a:t>33</a:t>
            </a:fld>
            <a:endParaRPr lang="en-GB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D69D6B5-D2EE-4F89-BE3D-F6BCB52B33B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625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2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53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8DF41F8-C733-4E28-96EC-B11BB87154B1}" type="slidenum">
              <a:rPr lang="en-GB"/>
              <a:pPr/>
              <a:t>34</a:t>
            </a:fld>
            <a:endParaRPr lang="en-GB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CF00A34-251A-440E-BA55-323B632749FE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2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016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FC040F-1C7E-4CFF-9DF6-BF767E31B63F}" type="slidenum">
              <a:rPr lang="en-GB"/>
              <a:pPr/>
              <a:t>35</a:t>
            </a:fld>
            <a:endParaRPr lang="en-GB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E3B166B-9B12-4F13-BCA0-B2F1F5AA9E5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983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3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1745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A871DD4-1479-4B92-A124-1901E43872F7}" type="slidenum">
              <a:rPr lang="en-GB"/>
              <a:pPr/>
              <a:t>36</a:t>
            </a:fld>
            <a:endParaRPr lang="en-GB"/>
          </a:p>
        </p:txBody>
      </p:sp>
      <p:sp>
        <p:nvSpPr>
          <p:cNvPr id="993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259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8849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684773-BDED-47A6-8947-52B4408EE1B7}" type="slidenum">
              <a:rPr lang="en-GB"/>
              <a:pPr/>
              <a:t>37</a:t>
            </a:fld>
            <a:endParaRPr lang="en-GB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F8AEAF8-0BE0-438C-8EBD-67012647426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0354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35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683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CF275BB-28C4-489E-BBF8-A86AF33E5735}" type="slidenum">
              <a:rPr lang="en-GB"/>
              <a:pPr/>
              <a:t>38</a:t>
            </a:fld>
            <a:endParaRPr lang="en-GB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83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5794C9-44C6-42FE-8EB0-A9059882E505}" type="slidenum">
              <a:rPr lang="en-GB"/>
              <a:pPr/>
              <a:t>3</a:t>
            </a:fld>
            <a:endParaRPr lang="en-GB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A60A26-DAA2-4BA6-9F68-317C27BAAF9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77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1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F4FA9-CB5A-4A42-B743-6FCF056B8B34}" type="slidenum">
              <a:rPr lang="en-GB"/>
              <a:pPr/>
              <a:t>39</a:t>
            </a:fld>
            <a:endParaRPr lang="en-GB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4C551C9-5DF9-4477-884F-F5CB15DD992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240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5849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9F1AFF-7D51-4374-90E9-06BB27A751C8}" type="slidenum">
              <a:rPr lang="en-GB"/>
              <a:pPr/>
              <a:t>42</a:t>
            </a:fld>
            <a:endParaRPr lang="en-GB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D7F5329-5078-4326-AD01-94C6529E3331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445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4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274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58D69C8-7912-454A-BB4F-153BE2136D16}" type="slidenum">
              <a:rPr lang="en-GB"/>
              <a:pPr/>
              <a:t>43</a:t>
            </a:fld>
            <a:endParaRPr lang="en-GB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0D8A81-E593-4993-A23C-55855DF066B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547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8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295D7F-DC97-4C6D-9BC3-A032A6E3253C}" type="slidenum">
              <a:rPr lang="en-GB"/>
              <a:pPr/>
              <a:t>44</a:t>
            </a:fld>
            <a:endParaRPr lang="en-GB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09A4A7F-2CA2-4E27-90ED-97C322A121D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4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100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67657F3-D414-4793-B4BB-C29DFD80FB64}" type="slidenum">
              <a:rPr lang="en-GB"/>
              <a:pPr/>
              <a:t>45</a:t>
            </a:fld>
            <a:endParaRPr lang="en-GB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0F7992C-555B-4A1F-AA79-AF721FEFB8A5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752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4719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6C01209-6907-4C76-BE52-556423484D37}" type="slidenum">
              <a:rPr lang="en-GB"/>
              <a:pPr/>
              <a:t>46</a:t>
            </a:fld>
            <a:endParaRPr lang="en-GB"/>
          </a:p>
        </p:txBody>
      </p:sp>
      <p:sp>
        <p:nvSpPr>
          <p:cNvPr id="10854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7DC8D73-2BA1-447B-9AC3-AB0E9192B3D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854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4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130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9EB1A2-CFD0-4708-BC34-E840A86AC744}" type="slidenum">
              <a:rPr lang="en-GB"/>
              <a:pPr/>
              <a:t>47</a:t>
            </a:fld>
            <a:endParaRPr lang="en-GB"/>
          </a:p>
        </p:txBody>
      </p:sp>
      <p:sp>
        <p:nvSpPr>
          <p:cNvPr id="10956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D57204F-62AB-4310-BA01-581B7F473A9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47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0957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57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4190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2B9344-9751-4396-B64E-CDDBD2605B2C}" type="slidenum">
              <a:rPr lang="en-GB"/>
              <a:pPr/>
              <a:t>48</a:t>
            </a:fld>
            <a:endParaRPr lang="en-GB"/>
          </a:p>
        </p:txBody>
      </p:sp>
      <p:sp>
        <p:nvSpPr>
          <p:cNvPr id="11059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7128C0A-D26A-499D-BAE5-57AC7776609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48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59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0702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631801-CF75-452A-B17B-2605BA7CA96B}" type="slidenum">
              <a:rPr lang="en-GB"/>
              <a:pPr/>
              <a:t>49</a:t>
            </a:fld>
            <a:endParaRPr lang="en-GB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8AE970A-1A38-4D18-AADA-BD020F21A8B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49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1618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1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1197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0B676B-09F6-49CB-9CC1-40684180C9CB}" type="slidenum">
              <a:rPr lang="en-US"/>
              <a:pPr/>
              <a:t>50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3738"/>
            <a:ext cx="4552950" cy="3414712"/>
          </a:xfrm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18" y="4343703"/>
            <a:ext cx="5031878" cy="4112381"/>
          </a:xfrm>
        </p:spPr>
        <p:txBody>
          <a:bodyPr/>
          <a:lstStyle/>
          <a:p>
            <a:pPr defTabSz="91148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6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D7F8AFF-B3A7-4007-8A80-69EDF8508350}" type="slidenum">
              <a:rPr lang="en-GB"/>
              <a:pPr/>
              <a:t>4</a:t>
            </a:fld>
            <a:endParaRPr lang="en-GB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4E36510-B46E-4056-B91D-4903EF704710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680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80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9725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7E1154-99A0-4D98-8EEE-001319A6F689}" type="slidenum">
              <a:rPr lang="en-GB"/>
              <a:pPr/>
              <a:t>51</a:t>
            </a:fld>
            <a:endParaRPr lang="en-GB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199DBC-3F2C-4C1E-850B-300E9AED28E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51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469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69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718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F4910F2-AB50-48F5-BE68-C53C015503C6}" type="slidenum">
              <a:rPr lang="en-GB"/>
              <a:pPr/>
              <a:t>52</a:t>
            </a:fld>
            <a:endParaRPr lang="en-GB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117F0E6-A4D5-4E0E-A701-99DC5BCF3D07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52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190625" y="693738"/>
            <a:ext cx="4479925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66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50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92461D9-3DDC-4778-91FA-BAAAC9EC2FB1}" type="slidenum">
              <a:rPr lang="en-GB"/>
              <a:pPr/>
              <a:t>53</a:t>
            </a:fld>
            <a:endParaRPr lang="en-GB"/>
          </a:p>
        </p:txBody>
      </p:sp>
      <p:sp>
        <p:nvSpPr>
          <p:cNvPr id="12185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8588D8E-130C-44C1-875E-437816FD770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1858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85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942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72A58A-C499-4B52-8FD5-794338645B41}" type="slidenum">
              <a:rPr lang="en-GB"/>
              <a:pPr/>
              <a:t>54</a:t>
            </a:fld>
            <a:endParaRPr lang="en-GB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DD43627-BCE3-487B-AD6F-301C79C501E6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2882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226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746655-E030-4BC5-B55D-081A403D931C}" type="slidenum">
              <a:rPr lang="en-GB"/>
              <a:pPr/>
              <a:t>55</a:t>
            </a:fld>
            <a:endParaRPr lang="en-GB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770B29F-6CD8-44EC-8C20-9B8EE564F4A9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3906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90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6124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1023F5-C760-4F61-B431-EC34C377A9FC}" type="slidenum">
              <a:rPr lang="en-GB"/>
              <a:pPr/>
              <a:t>56</a:t>
            </a:fld>
            <a:endParaRPr lang="en-GB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5D77D86-8C6D-443B-A93F-0D7C8A0D6B18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33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FE33CF-C56A-47E4-8D74-BDD4C60475AE}" type="slidenum">
              <a:rPr lang="en-GB"/>
              <a:pPr/>
              <a:t>5</a:t>
            </a:fld>
            <a:endParaRPr lang="en-GB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AAAECAB-DB39-4379-A9B8-88467244E53D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7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2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E0F142-65C6-43A5-AF95-BD188C86504A}" type="slidenum">
              <a:rPr lang="en-GB"/>
              <a:pPr/>
              <a:t>13</a:t>
            </a:fld>
            <a:endParaRPr lang="en-GB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66D58B8-BB74-463E-AB3F-81EDA2B465AC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875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82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29C5B6-36AF-4E4B-9CE8-B8F611F5B715}" type="slidenum">
              <a:rPr lang="en-GB"/>
              <a:pPr/>
              <a:t>14</a:t>
            </a:fld>
            <a:endParaRPr lang="en-GB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C302BAA-AEC7-4D24-8988-F6B6A755E9C4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851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951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9A9973-2861-441B-8AA1-9C6BAF5663A8}" type="slidenum">
              <a:rPr lang="en-GB"/>
              <a:pPr/>
              <a:t>15</a:t>
            </a:fld>
            <a:endParaRPr lang="en-GB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E16E3C41-7EE7-4710-90E8-9B4E373042EB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15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899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66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0A65A9B-20E6-45C1-8739-3C6043EF416B}" type="slidenum">
              <a:rPr lang="en-GB"/>
              <a:pPr/>
              <a:t>16</a:t>
            </a:fld>
            <a:endParaRPr lang="en-GB"/>
          </a:p>
        </p:txBody>
      </p:sp>
      <p:sp>
        <p:nvSpPr>
          <p:cNvPr id="8192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0960686-0C11-4686-8E18-638D2EB5491A}" type="slidenum">
              <a:rPr lang="en-GB" sz="1200">
                <a:solidFill>
                  <a:srgbClr val="000000"/>
                </a:solidFill>
                <a:ea typeface="DejaVu LGC Sans" charset="0"/>
                <a:cs typeface="DejaVu LGC Sans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154113" y="693738"/>
            <a:ext cx="4552950" cy="34147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23" name="Rectangle 3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86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F3C5B44-F516-4851-BE13-F716BB9B931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2428C66-5E56-4394-9752-EE2ADB88099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2F3EE46-B68C-404B-996A-0D26A13DCC8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827FFC7-AB24-4ED7-9AEC-09E31F2D1C3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515065-5BFC-4B94-9AB0-48B1A43380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6762B02-CD7F-4777-88A8-D1ED3142BD5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33AA0DB-9731-44C9-94D1-8DC108FCE24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F68CC5C-EE3F-4B20-AE4B-A95BF61103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AE9E0F7-BDD6-4B5E-A1C2-2D251C430C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5491F19-9B83-4E68-8A9F-7DE74B6A38C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F106DC-CF52-4792-85BD-CC632FE15D6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36A78C5-24A6-4F23-A304-85CC67B4859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0D6F37F-34A9-4560-A335-30EC15F09CE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3AD160F-CEC1-42FA-99B3-5258B8A2B13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16B3580-3277-4C00-9AEC-1C7ABDA78A4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A978390-A862-42B4-9B47-7C51775B87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39049B7-52F8-4678-B0B8-920A8F77998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2DD7510-23B8-4000-9085-C9C40D6AEFF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EDAD00-1956-4E65-9A44-BC41A91A204C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50118E7-E3AC-4220-80AA-E39D93880C7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CED722F-F9C0-42D1-B2A5-73A032D37A4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D8FA3C5-3661-4DF7-8361-3A17A949124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5AA9DD3-07E2-466C-8AAC-295D0406546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78910FC-3381-46D7-AF81-5BA4B8E3BEA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7B41ED9-9308-44BC-A7E4-A19191EFE0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9FAB816E-FFA5-4CC2-B957-67E594B280A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D8A31D7-1B23-44FE-85A6-7436E6CDA73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8100D66-ABEC-4415-9338-FE3B32A2533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47D9CE-280C-4B1B-A7AA-8C92AC1062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D21CD64-CE43-4CA0-B785-A296389FF2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C5BABEF-7238-40F6-815C-41444D57530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900DE3-C111-4828-9C56-9EF8B80D400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37B5589-8CCE-4500-B050-EAB05459A81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ea typeface="+mn-ea"/>
                <a:cs typeface="+mn-cs"/>
              </a:defRPr>
            </a:lvl1pPr>
          </a:lstStyle>
          <a:p>
            <a:fld id="{1124D40A-CF49-489F-B6EE-78951E11F79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75B11111-2180-4C38-AC15-67A1B862218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7200" y="6246813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3124200" y="6246813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32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898989"/>
              </a:buClr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fld id="{E164C9EE-E266-46F9-90DF-F043D1A0BE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2pPr>
      <a:lvl3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3pPr>
      <a:lvl4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4pPr>
      <a:lvl5pPr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5pPr>
      <a:lvl6pPr marL="4572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6pPr>
      <a:lvl7pPr marL="9144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7pPr>
      <a:lvl8pPr marL="13716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8pPr>
      <a:lvl9pPr marL="1828800" algn="ctr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Calibri" pitchFamily="32" charset="0"/>
        <a:defRPr sz="4400">
          <a:solidFill>
            <a:srgbClr val="000000"/>
          </a:solidFill>
          <a:latin typeface="Calibri" pitchFamily="32" charset="0"/>
          <a:ea typeface="DejaVu LGC Sans" charset="0"/>
          <a:cs typeface="DejaVu LGC Sans" charset="0"/>
        </a:defRPr>
      </a:lvl9pPr>
    </p:titleStyle>
    <p:bodyStyle>
      <a:lvl1pPr marL="341313" indent="-341313" algn="l" defTabSz="457200" rtl="0" fontAlgn="base">
        <a:lnSpc>
          <a:spcPct val="98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57200" rtl="0" fontAlgn="base">
        <a:lnSpc>
          <a:spcPct val="98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8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8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4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7.doc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Microsoft_Word_97_-_2003_Document6.doc"/><Relationship Id="rId5" Type="http://schemas.openxmlformats.org/officeDocument/2006/relationships/image" Target="../media/image8.wmf"/><Relationship Id="rId4" Type="http://schemas.openxmlformats.org/officeDocument/2006/relationships/oleObject" Target="../embeddings/Microsoft_Word_97_-_2003_Document5.doc"/><Relationship Id="rId9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0.xls"/><Relationship Id="rId13" Type="http://schemas.openxmlformats.org/officeDocument/2006/relationships/image" Target="../media/image15.emf"/><Relationship Id="rId3" Type="http://schemas.openxmlformats.org/officeDocument/2006/relationships/notesSlide" Target="../notesSlides/notesSlide30.xml"/><Relationship Id="rId7" Type="http://schemas.openxmlformats.org/officeDocument/2006/relationships/image" Target="../media/image12.emf"/><Relationship Id="rId12" Type="http://schemas.openxmlformats.org/officeDocument/2006/relationships/oleObject" Target="../embeddings/Microsoft_Excel_97-2003_Worksheet1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Microsoft_Excel_97-2003_Worksheet9.xls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image" Target="../media/image16.emf"/><Relationship Id="rId10" Type="http://schemas.openxmlformats.org/officeDocument/2006/relationships/oleObject" Target="../embeddings/Microsoft_Excel_97-2003_Worksheet11.xls"/><Relationship Id="rId4" Type="http://schemas.openxmlformats.org/officeDocument/2006/relationships/oleObject" Target="../embeddings/Microsoft_Excel_97-2003_Worksheet8.xls"/><Relationship Id="rId9" Type="http://schemas.openxmlformats.org/officeDocument/2006/relationships/image" Target="../media/image13.emf"/><Relationship Id="rId14" Type="http://schemas.openxmlformats.org/officeDocument/2006/relationships/oleObject" Target="../embeddings/Microsoft_Excel_97-2003_Worksheet13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3.emf"/><Relationship Id="rId5" Type="http://schemas.openxmlformats.org/officeDocument/2006/relationships/image" Target="../media/image17.wmf"/><Relationship Id="rId10" Type="http://schemas.openxmlformats.org/officeDocument/2006/relationships/oleObject" Target="../embeddings/Microsoft_Word_97_-_2003_Document14.doc"/><Relationship Id="rId4" Type="http://schemas.openxmlformats.org/officeDocument/2006/relationships/oleObject" Target="../embeddings/oleObject6.bin"/><Relationship Id="rId9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9.bin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15.doc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1.bin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www-users.cs.umn.edu/~kumar/dmbook/ch6.pd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ippe-fournier-viger.com/MICAI2015_EFIM_High_Utility_Itemset_Mining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 in Large Databases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BE08703-3FC5-4F55-9EC4-BE7832378E67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Words – (2)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Very common words are </a:t>
            </a:r>
            <a:r>
              <a:rPr lang="en-US" altLang="en-US" i="1" smtClean="0">
                <a:solidFill>
                  <a:srgbClr val="FF0066"/>
                </a:solidFill>
              </a:rPr>
              <a:t>stop words</a:t>
            </a:r>
            <a:r>
              <a:rPr lang="en-US" altLang="en-US" smtClean="0"/>
              <a:t>.</a:t>
            </a:r>
          </a:p>
          <a:p>
            <a:pPr marL="971550" lvl="1" indent="-457200">
              <a:buFont typeface="Wingdings" panose="05000000000000000000" pitchFamily="2" charset="2"/>
              <a:buChar char="v"/>
            </a:pPr>
            <a:r>
              <a:rPr lang="en-US" altLang="en-US" smtClean="0"/>
              <a:t>They rarely help determine meaning, and they block from view interesting events, so ignore them.</a:t>
            </a:r>
          </a:p>
          <a:p>
            <a:pPr marL="590550" indent="-533400">
              <a:buFont typeface="Wingdings" panose="05000000000000000000" pitchFamily="2" charset="2"/>
              <a:buChar char="v"/>
            </a:pPr>
            <a:r>
              <a:rPr lang="en-US" altLang="en-US" smtClean="0"/>
              <a:t>The TF/IDF measure distinguishes “important” words from those that are usually not meaningful.</a:t>
            </a:r>
          </a:p>
        </p:txBody>
      </p:sp>
    </p:spTree>
    <p:extLst>
      <p:ext uri="{BB962C8B-B14F-4D97-AF65-F5344CB8AC3E}">
        <p14:creationId xmlns:p14="http://schemas.microsoft.com/office/powerpoint/2010/main" val="78910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32B36E9-D2EB-4FD9-880E-C50A875DA84D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smtClean="0"/>
              <a:t>Words – (3)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924800" cy="4724400"/>
          </a:xfrm>
        </p:spPr>
        <p:txBody>
          <a:bodyPr/>
          <a:lstStyle/>
          <a:p>
            <a:pPr>
              <a:buFont typeface="Monotype Sorts" pitchFamily="-84" charset="2"/>
              <a:buNone/>
            </a:pPr>
            <a:r>
              <a:rPr lang="en-US" altLang="en-US" i="1" smtClean="0">
                <a:solidFill>
                  <a:srgbClr val="FF0066"/>
                </a:solidFill>
              </a:rPr>
              <a:t>TF/IDF</a:t>
            </a:r>
            <a:r>
              <a:rPr lang="en-US" altLang="en-US" smtClean="0"/>
              <a:t>  = “term frequency, inverse</a:t>
            </a:r>
          </a:p>
          <a:p>
            <a:pPr>
              <a:buFont typeface="Monotype Sorts" pitchFamily="-84" charset="2"/>
              <a:buNone/>
            </a:pPr>
            <a:r>
              <a:rPr lang="en-US" altLang="en-US" smtClean="0"/>
              <a:t>document frequency”: relates the number of times a word appears to the number of documents in which it appears.</a:t>
            </a:r>
          </a:p>
          <a:p>
            <a:pPr lvl="1"/>
            <a:r>
              <a:rPr lang="en-US" altLang="en-US" smtClean="0"/>
              <a:t>Low values are words like “also” that appear at random.</a:t>
            </a:r>
          </a:p>
          <a:p>
            <a:pPr lvl="1"/>
            <a:r>
              <a:rPr lang="en-US" altLang="en-US" smtClean="0"/>
              <a:t>High values are words like “computer” that may be the topic of documents in which it appears at all.</a:t>
            </a:r>
          </a:p>
        </p:txBody>
      </p:sp>
    </p:spTree>
    <p:extLst>
      <p:ext uri="{BB962C8B-B14F-4D97-AF65-F5344CB8AC3E}">
        <p14:creationId xmlns:p14="http://schemas.microsoft.com/office/powerpoint/2010/main" val="250638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2286E44-E1B8-414E-B71E-714502433A24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Scale of the Problem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WalMart sells 100,000 items and can store billions of baskets.</a:t>
            </a:r>
          </a:p>
          <a:p>
            <a:r>
              <a:rPr lang="en-US" altLang="en-US" smtClean="0"/>
              <a:t>The Web has  billions of words and many billions of pages.</a:t>
            </a:r>
          </a:p>
        </p:txBody>
      </p:sp>
    </p:spTree>
    <p:extLst>
      <p:ext uri="{BB962C8B-B14F-4D97-AF65-F5344CB8AC3E}">
        <p14:creationId xmlns:p14="http://schemas.microsoft.com/office/powerpoint/2010/main" val="366036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Why do we want to find frequent itemsets?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combinations of items that occur together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They might be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interesting (e.g., in placement of items in a store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  <a:sym typeface="Wingdings" pitchFamily="2" charset="2"/>
              </a:rPr>
              <a:t>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only positive combinations (we do not report combinations that do not occur frequently together)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aims at providing a summary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the data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frequent sets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a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 find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the frequency of each set in this collection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Stated differently: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the number of times combinations of attributes occur in the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data. If the count of a combination is above </a:t>
            </a:r>
            <a:r>
              <a:rPr lang="en-GB" sz="24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it.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Recall: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input is a transaction database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where every transaction consists of a subset of items from some universe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many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there? 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6248400" y="5257800"/>
            <a:ext cx="27432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Given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items, there are 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2</a:t>
            </a:r>
            <a:r>
              <a:rPr lang="en-GB" b="1" baseline="30000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d</a:t>
            </a:r>
            <a:r>
              <a:rPr lang="en-GB" b="1" dirty="0">
                <a:solidFill>
                  <a:schemeClr val="accent2"/>
                </a:solidFill>
                <a:latin typeface="Arial" charset="0"/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possible  </a:t>
            </a:r>
            <a:r>
              <a:rPr lang="en-GB" b="1" dirty="0" err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itemsets</a:t>
            </a:r>
            <a:endParaRPr lang="en-GB" b="1" dirty="0">
              <a:solidFill>
                <a:srgbClr val="000000"/>
              </a:solidFill>
              <a:latin typeface="Arial" charset="0"/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When is the task sensible and feasible?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= 0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all subsets of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will be frequent and thus the size of the collection will be very large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summary is very large (maybe larger than the original input) and thus not interesting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task of finding all frequent sets is interesting typically only for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relatively large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values of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endParaRPr lang="en-GB" sz="24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simple algorithm for 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??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304800" y="1316038"/>
          <a:ext cx="7034213" cy="531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24" r:id="rId4" imgW="9807480" imgH="7407000" progId="">
                  <p:embed/>
                </p:oleObj>
              </mc:Choice>
              <mc:Fallback>
                <p:oleObj r:id="rId4" imgW="9807480" imgH="7407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316038"/>
                        <a:ext cx="7034213" cy="5313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82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possible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(lattice of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Start with 1-itemsets, 2-itemsets,...,d-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frequency of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the data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Count in how many transactions each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occurs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the support of an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above </a:t>
            </a:r>
            <a:r>
              <a:rPr lang="en-GB" sz="24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report it as a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762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approach for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finding all frequent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991600" cy="493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Complexity?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Match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every candidate against each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 </a:t>
            </a:r>
            <a:endParaRPr lang="en-GB" sz="28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candidates and 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transactions, the complexity  is~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</a:t>
            </a:r>
            <a:r>
              <a:rPr lang="en-GB" sz="28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NMw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=&gt;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Expensive since M = 2</a:t>
            </a:r>
            <a:r>
              <a:rPr lang="en-GB" sz="2800" baseline="30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!!!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 rules 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408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rules that will predict the occurrence of an item (or a set of items) based on the occurrences of other items in the transaction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r:id="rId4" imgW="3433292" imgH="1998228" progId="Word.Document.8">
                  <p:embed/>
                </p:oleObj>
              </mc:Choice>
              <mc:Fallback>
                <p:oleObj r:id="rId4" imgW="3433292" imgH="199822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association rules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{Diaper,Coke},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81000" y="0"/>
            <a:ext cx="85344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Speeding-up the brute-force algorithm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96900" y="1371600"/>
            <a:ext cx="83185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candidates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Complete search: M=2</a:t>
            </a:r>
            <a:r>
              <a:rPr lang="en-GB" sz="22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pruning techniques to reduce M</a:t>
            </a:r>
          </a:p>
          <a:p>
            <a:pPr marL="2057400" lvl="4" indent="-228600">
              <a:lnSpc>
                <a:spcPct val="80000"/>
              </a:lnSpc>
              <a:spcBef>
                <a:spcPts val="2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transactions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(N)‏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size of N as the size of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increases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vertical-partitioning of the data to apply the mining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algorithms</a:t>
            </a:r>
          </a:p>
          <a:p>
            <a:pPr marL="2057400" lvl="4" indent="-228600">
              <a:lnSpc>
                <a:spcPct val="80000"/>
              </a:lnSpc>
              <a:spcBef>
                <a:spcPts val="22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number of comparisons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(NM)‏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efficient data structures to store the candidates or transactions</a:t>
            </a:r>
          </a:p>
          <a:p>
            <a:pPr marL="798513" lvl="1" indent="-341313">
              <a:lnSpc>
                <a:spcPct val="8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 need to match every candidate against every transaction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457200" y="92075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Reduce the number of candidates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11163" y="1447800"/>
            <a:ext cx="8580437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750"/>
              </a:spcBef>
              <a:buClr>
                <a:srgbClr val="CC3300"/>
              </a:buClr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CC33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 principle (Main observation)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frequent, then all of its subsets must also be frequent</a:t>
            </a:r>
          </a:p>
          <a:p>
            <a:pPr marL="2057400" lvl="4" indent="-228600">
              <a:lnSpc>
                <a:spcPct val="90000"/>
              </a:lnSpc>
              <a:spcBef>
                <a:spcPts val="475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19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 holds due to the following property of the support measure:</a:t>
            </a: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support 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an </a:t>
            </a:r>
            <a:r>
              <a:rPr lang="en-GB" sz="2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6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never exceeds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support of its subsets</a:t>
            </a:r>
          </a:p>
          <a:p>
            <a:pPr marL="798513" lvl="1" indent="-341313">
              <a:lnSpc>
                <a:spcPct val="9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This is known as the </a:t>
            </a:r>
            <a:r>
              <a:rPr lang="en-GB" sz="2600" b="1" i="1" dirty="0">
                <a:solidFill>
                  <a:srgbClr val="CC3300"/>
                </a:solidFill>
                <a:ea typeface="DejaVu LGC Sans" charset="0"/>
                <a:cs typeface="DejaVu LGC Sans" charset="0"/>
              </a:rPr>
              <a:t>anti-monotone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property of support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1981200" y="4191000"/>
          <a:ext cx="5715000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r:id="rId4" imgW="1993680" imgH="203040" progId="Equation.3">
                  <p:embed/>
                </p:oleObj>
              </mc:Choice>
              <mc:Fallback>
                <p:oleObj r:id="rId4" imgW="199368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91000"/>
                        <a:ext cx="5715000" cy="582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685800" y="2438400"/>
            <a:ext cx="3432175" cy="1997075"/>
            <a:chOff x="432" y="1536"/>
            <a:chExt cx="2162" cy="1258"/>
          </a:xfrm>
        </p:grpSpPr>
        <p:graphicFrame>
          <p:nvGraphicFramePr>
            <p:cNvPr id="18435" name="Object 3"/>
            <p:cNvGraphicFramePr>
              <a:graphicFrameLocks noChangeAspect="1"/>
            </p:cNvGraphicFramePr>
            <p:nvPr/>
          </p:nvGraphicFramePr>
          <p:xfrm>
            <a:off x="432" y="1536"/>
            <a:ext cx="2163" cy="125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639" r:id="rId4" imgW="3433292" imgH="1998228" progId="Word.Document.8">
                    <p:embed/>
                  </p:oleObj>
                </mc:Choice>
                <mc:Fallback>
                  <p:oleObj r:id="rId4" imgW="3433292" imgH="1998228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" y="1536"/>
                          <a:ext cx="2163" cy="125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36" name="Text Box 4"/>
            <p:cNvSpPr txBox="1">
              <a:spLocks noChangeArrowheads="1"/>
            </p:cNvSpPr>
            <p:nvPr/>
          </p:nvSpPr>
          <p:spPr bwMode="auto">
            <a:xfrm>
              <a:off x="432" y="1536"/>
              <a:ext cx="2163" cy="125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237038" y="2971800"/>
            <a:ext cx="4610100" cy="91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s(Bread) &gt;  s(Bread, Beer)‏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s(Milk) &gt; s(Bread, Milk)‏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s(Diaper, Beer) &gt; s(Diaper, Beer, Coke)‏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 1"/>
          <p:cNvGrpSpPr>
            <a:grpSpLocks/>
          </p:cNvGrpSpPr>
          <p:nvPr/>
        </p:nvGrpSpPr>
        <p:grpSpPr bwMode="auto">
          <a:xfrm>
            <a:off x="228600" y="1622425"/>
            <a:ext cx="8829675" cy="5233988"/>
            <a:chOff x="144" y="1022"/>
            <a:chExt cx="5562" cy="3297"/>
          </a:xfrm>
        </p:grpSpPr>
        <p:sp>
          <p:nvSpPr>
            <p:cNvPr id="19458" name="Line 2"/>
            <p:cNvSpPr>
              <a:spLocks noChangeShapeType="1"/>
            </p:cNvSpPr>
            <p:nvPr/>
          </p:nvSpPr>
          <p:spPr bwMode="auto">
            <a:xfrm flipV="1">
              <a:off x="864" y="2255"/>
              <a:ext cx="576" cy="19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459" name="Text Box 3"/>
            <p:cNvSpPr txBox="1">
              <a:spLocks noChangeArrowheads="1"/>
            </p:cNvSpPr>
            <p:nvPr/>
          </p:nvSpPr>
          <p:spPr bwMode="auto">
            <a:xfrm>
              <a:off x="144" y="2448"/>
              <a:ext cx="1008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C6D9C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0C6D9C"/>
                  </a:solidFill>
                  <a:latin typeface="Arial" charset="0"/>
                  <a:ea typeface="DejaVu LGC Sans" charset="0"/>
                  <a:cs typeface="DejaVu LGC Sans" charset="0"/>
                </a:rPr>
                <a:t>Found to be Infrequent</a:t>
              </a:r>
            </a:p>
          </p:txBody>
        </p:sp>
        <p:graphicFrame>
          <p:nvGraphicFramePr>
            <p:cNvPr id="19460" name="Object 4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4" r:id="rId4" imgW="9866478" imgH="7377618" progId="">
                    <p:embed/>
                  </p:oleObj>
                </mc:Choice>
                <mc:Fallback>
                  <p:oleObj r:id="rId4" imgW="9866478" imgH="7377618" progId="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457200" y="198438"/>
            <a:ext cx="8229600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19462" name="Group 6"/>
          <p:cNvGrpSpPr>
            <a:grpSpLocks/>
          </p:cNvGrpSpPr>
          <p:nvPr/>
        </p:nvGrpSpPr>
        <p:grpSpPr bwMode="auto">
          <a:xfrm>
            <a:off x="2209800" y="1622425"/>
            <a:ext cx="6848475" cy="5233988"/>
            <a:chOff x="1392" y="1022"/>
            <a:chExt cx="4314" cy="3297"/>
          </a:xfrm>
        </p:grpSpPr>
        <p:graphicFrame>
          <p:nvGraphicFramePr>
            <p:cNvPr id="19463" name="Object 7"/>
            <p:cNvGraphicFramePr>
              <a:graphicFrameLocks noChangeAspect="1"/>
            </p:cNvGraphicFramePr>
            <p:nvPr/>
          </p:nvGraphicFramePr>
          <p:xfrm>
            <a:off x="1392" y="1022"/>
            <a:ext cx="4315" cy="3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75" r:id="rId6" imgW="9866478" imgH="7377618" progId="">
                    <p:embed/>
                  </p:oleObj>
                </mc:Choice>
                <mc:Fallback>
                  <p:oleObj r:id="rId6" imgW="9866478" imgH="7377618" progId="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2" y="1022"/>
                          <a:ext cx="4315" cy="3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464" name="Text Box 8"/>
            <p:cNvSpPr txBox="1">
              <a:spLocks noChangeArrowheads="1"/>
            </p:cNvSpPr>
            <p:nvPr/>
          </p:nvSpPr>
          <p:spPr bwMode="auto">
            <a:xfrm>
              <a:off x="1488" y="3830"/>
              <a:ext cx="912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>
                  <a:solidFill>
                    <a:srgbClr val="FF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supersets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3810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Illustrating 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the </a:t>
            </a:r>
            <a:r>
              <a:rPr lang="en-GB" sz="36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principle</a:t>
            </a:r>
            <a:endParaRPr lang="en-GB" sz="36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04800" y="1900238"/>
          <a:ext cx="22891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r:id="rId4" imgW="2289960" imgH="2495520" progId="Word.Document.8">
                  <p:embed/>
                </p:oleObj>
              </mc:Choice>
              <mc:Fallback>
                <p:oleObj r:id="rId4" imgW="2289960" imgH="24955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900238"/>
                        <a:ext cx="2289175" cy="2498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208338" y="2698750"/>
          <a:ext cx="3327400" cy="212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r:id="rId6" imgW="3328560" imgH="2008800" progId="Word.Document.8">
                  <p:embed/>
                </p:oleObj>
              </mc:Choice>
              <mc:Fallback>
                <p:oleObj r:id="rId6" imgW="3328560" imgH="20088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8338" y="2698750"/>
                        <a:ext cx="3327400" cy="2128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876800" y="5100638"/>
          <a:ext cx="380047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r:id="rId8" imgW="3124080" imgH="840600" progId="Word.Document.8">
                  <p:embed/>
                </p:oleObj>
              </mc:Choice>
              <mc:Fallback>
                <p:oleObj r:id="rId8" imgW="3124080" imgH="840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100638"/>
                        <a:ext cx="3800475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420938" y="1824038"/>
            <a:ext cx="2244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Items (1-itemsets)‏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6027738" y="2551113"/>
            <a:ext cx="3127375" cy="146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Pairs (2-itemsets)‏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(No need to generate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candidates involving Coke</a:t>
            </a:r>
            <a:b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</a:b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or Eggs)‏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665913" y="4567238"/>
            <a:ext cx="24574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Triplets (3-itemsets)‏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5410200" y="45672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2819400" y="2509838"/>
            <a:ext cx="304800" cy="304800"/>
          </a:xfrm>
          <a:prstGeom prst="line">
            <a:avLst/>
          </a:prstGeom>
          <a:noFill/>
          <a:ln w="73080">
            <a:solidFill>
              <a:srgbClr val="CC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6934200" y="5938838"/>
            <a:ext cx="304800" cy="304800"/>
          </a:xfrm>
          <a:prstGeom prst="line">
            <a:avLst/>
          </a:prstGeom>
          <a:noFill/>
          <a:ln w="38160" cap="rnd">
            <a:solidFill>
              <a:srgbClr val="CC0000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2738" y="4360863"/>
            <a:ext cx="1569959" cy="371513"/>
          </a:xfrm>
          <a:prstGeom prst="rect">
            <a:avLst/>
          </a:prstGeom>
          <a:solidFill>
            <a:srgbClr val="FFFF99"/>
          </a:solidFill>
          <a:ln w="1584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minsup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3/5</a:t>
            </a:r>
            <a:endParaRPr lang="en-GB" dirty="0">
              <a:solidFill>
                <a:srgbClr val="000000"/>
              </a:solidFill>
              <a:latin typeface="Tahoma" pitchFamily="32" charset="0"/>
              <a:ea typeface="DejaVu LGC Sans" charset="0"/>
              <a:cs typeface="DejaVu LGC Sans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150813" y="5033963"/>
            <a:ext cx="3535362" cy="1228725"/>
          </a:xfrm>
          <a:prstGeom prst="rect">
            <a:avLst/>
          </a:prstGeom>
          <a:solidFill>
            <a:srgbClr val="CC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If every subset is considered, 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+ </a:t>
            </a:r>
            <a:r>
              <a:rPr lang="en-GB" baseline="30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aseline="-2500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 = 41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With support-based pruning,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	6 + 6 + 1 = 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152400" y="609600"/>
            <a:ext cx="8991600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Exploiting the Apriori principle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828800"/>
            <a:ext cx="8229600" cy="441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1-items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to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 </a:t>
            </a:r>
            <a:r>
              <a:rPr lang="en-GB" sz="2800" b="1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 err="1">
                <a:solidFill>
                  <a:srgbClr val="0070C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generate a collection of </a:t>
            </a:r>
            <a:r>
              <a:rPr lang="en-GB" sz="28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with size (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Scan the database to find which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</a:t>
            </a:r>
            <a:r>
              <a:rPr lang="en-GB" sz="28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put them into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531813" indent="-531813">
              <a:lnSpc>
                <a:spcPct val="100000"/>
              </a:lnSpc>
              <a:spcBef>
                <a:spcPts val="600"/>
              </a:spcBef>
              <a:buSzPct val="45000"/>
              <a:buFont typeface="+mj-lt"/>
              <a:buAutoNum type="arabicPeriod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b="1" baseline="-25000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empty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b="1" dirty="0">
                <a:solidFill>
                  <a:srgbClr val="0070C0"/>
                </a:solidFill>
                <a:ea typeface="DejaVu LGC Sans" charset="0"/>
                <a:cs typeface="DejaVu LGC Sans" charset="0"/>
              </a:rPr>
              <a:t>k=k+1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SzPct val="45000"/>
              <a:buFont typeface="Wingdings" charset="2"/>
              <a:buChar char="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8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Goto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step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30175" y="5988050"/>
            <a:ext cx="8099425" cy="641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R. Agrawal, R. Srikant: "Fast Algorithms for Mining Association Rules", </a:t>
            </a: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Proc. of the 20th Int'l Conference on Very Large Databases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, 1994.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</a:t>
            </a:r>
            <a:r>
              <a:rPr lang="en-GB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 smtClean="0">
                <a:ea typeface="DejaVu LGC Sans" charset="0"/>
                <a:cs typeface="DejaVu LGC Sans" charset="0"/>
              </a:rPr>
              <a:t>-itemsets};</a:t>
            </a:r>
            <a:endParaRPr lang="en-GB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</a:t>
            </a:r>
            <a:r>
              <a:rPr lang="en-GB" dirty="0" smtClean="0">
                <a:ea typeface="DejaVu LGC Sans" charset="0"/>
                <a:cs typeface="DejaVu LGC Sans" charset="0"/>
              </a:rPr>
              <a:t>2;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 smtClean="0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09600" y="1524000"/>
            <a:ext cx="8305800" cy="541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Assume the items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listed in an order (e.g., alphabetical)‏</a:t>
            </a: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1: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4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i="1" dirty="0">
                <a:solidFill>
                  <a:srgbClr val="008000"/>
                </a:solidFill>
                <a:ea typeface="DejaVu LGC Sans" charset="0"/>
                <a:cs typeface="DejaVu LGC Sans" charset="0"/>
              </a:rPr>
              <a:t>(IN SQL)‏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insert into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k+1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select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p,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q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where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…, p.item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=q.item</a:t>
            </a:r>
            <a:r>
              <a:rPr lang="en-GB" sz="2000" b="1" i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p.item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i="1" baseline="-25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&lt; </a:t>
            </a:r>
            <a:r>
              <a:rPr lang="en-GB" sz="2000" b="1" i="1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q.item</a:t>
            </a:r>
            <a:r>
              <a:rPr lang="en-GB" sz="2000" b="1" i="1" baseline="-25000" dirty="0" err="1">
                <a:solidFill>
                  <a:srgbClr val="0000FF"/>
                </a:solidFill>
                <a:ea typeface="DejaVu LGC Sans" charset="0"/>
                <a:cs typeface="DejaVu LGC Sans" charset="0"/>
              </a:rPr>
              <a:t>k</a:t>
            </a:r>
            <a:endParaRPr lang="en-GB" sz="2000" b="1" i="1" baseline="-25000" dirty="0">
              <a:solidFill>
                <a:srgbClr val="0000FF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2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Step 2:</a:t>
            </a:r>
            <a:r>
              <a:rPr lang="en-GB" sz="24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</a:t>
            </a:r>
          </a:p>
          <a:p>
            <a:pPr marL="741363" lvl="1" indent="-284163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 in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143000" lvl="2" indent="-228600">
              <a:lnSpc>
                <a:spcPct val="120000"/>
              </a:lnSpc>
              <a:spcBef>
                <a:spcPts val="45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forall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k-subsets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of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</a:t>
            </a:r>
          </a:p>
          <a:p>
            <a:pPr marL="1600200" lvl="3" indent="-228600">
              <a:lnSpc>
                <a:spcPct val="120000"/>
              </a:lnSpc>
              <a:spcBef>
                <a:spcPts val="4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0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not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</a:t>
            </a: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then delete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from </a:t>
            </a: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457200" y="38100"/>
            <a:ext cx="8229600" cy="118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even simpler concept: frequent itemsets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transactions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combination of items that occur frequently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3216275"/>
            <a:ext cx="4191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C6D9C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C6D9C"/>
                </a:solidFill>
                <a:latin typeface="Arial" charset="0"/>
                <a:ea typeface="DejaVu LGC Sans" charset="0"/>
                <a:cs typeface="DejaVu LGC Sans" charset="0"/>
              </a:rPr>
              <a:t>Market-Basket transactions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457200" y="3868738"/>
          <a:ext cx="4343400" cy="253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Document" r:id="rId4" imgW="3586819" imgH="2001946" progId="Word.Document.8">
                  <p:embed/>
                </p:oleObj>
              </mc:Choice>
              <mc:Fallback>
                <p:oleObj name="Document" r:id="rId4" imgW="3586819" imgH="2001946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68738"/>
                        <a:ext cx="4343400" cy="2532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29200" y="4203700"/>
            <a:ext cx="38100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Examples of frequent itemsets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5154613" y="4989513"/>
            <a:ext cx="3532187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 Beer},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 Bread}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{Beer, Bread, Milk},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457200" y="130175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Candidates Generation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838200" y="1447800"/>
            <a:ext cx="7239000" cy="5029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, ace, 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Self-joining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*L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2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</a:t>
            </a:r>
            <a:endParaRPr lang="en-GB" sz="22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from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ace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Pruning:</a:t>
            </a:r>
          </a:p>
          <a:p>
            <a:pPr marL="741363" lvl="1" indent="-284163">
              <a:lnSpc>
                <a:spcPct val="13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removed because </a:t>
            </a:r>
            <a:r>
              <a:rPr lang="en-GB" sz="22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ade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not in </a:t>
            </a:r>
            <a:r>
              <a:rPr lang="en-GB" sz="2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2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3</a:t>
            </a:r>
          </a:p>
          <a:p>
            <a:pPr marL="341313" indent="-341313">
              <a:lnSpc>
                <a:spcPct val="13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4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={</a:t>
            </a:r>
            <a:r>
              <a:rPr lang="en-GB" sz="2800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abcd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6203950" y="2433639"/>
            <a:ext cx="2527300" cy="1068388"/>
            <a:chOff x="3908" y="1533"/>
            <a:chExt cx="1592" cy="673"/>
          </a:xfrm>
        </p:grpSpPr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908" y="1533"/>
              <a:ext cx="70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d}</a:t>
              </a: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4803" y="1533"/>
              <a:ext cx="697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</a:t>
              </a:r>
              <a:r>
                <a:rPr lang="en-GB" b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e}</a:t>
              </a:r>
            </a:p>
          </p:txBody>
        </p:sp>
        <p:sp>
          <p:nvSpPr>
            <p:cNvPr id="24582" name="Line 6"/>
            <p:cNvSpPr>
              <a:spLocks noChangeShapeType="1"/>
            </p:cNvSpPr>
            <p:nvPr/>
          </p:nvSpPr>
          <p:spPr bwMode="auto">
            <a:xfrm>
              <a:off x="4368" y="1764"/>
              <a:ext cx="240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3" name="Line 7"/>
            <p:cNvSpPr>
              <a:spLocks noChangeShapeType="1"/>
            </p:cNvSpPr>
            <p:nvPr/>
          </p:nvSpPr>
          <p:spPr bwMode="auto">
            <a:xfrm flipH="1">
              <a:off x="4734" y="1764"/>
              <a:ext cx="259" cy="210"/>
            </a:xfrm>
            <a:prstGeom prst="line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4307" y="1974"/>
              <a:ext cx="851" cy="232"/>
            </a:xfrm>
            <a:prstGeom prst="rect">
              <a:avLst/>
            </a:prstGeom>
            <a:noFill/>
            <a:ln w="9360">
              <a:solidFill>
                <a:srgbClr val="F8400E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8400E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{</a:t>
              </a:r>
              <a:r>
                <a:rPr lang="en-GB" b="1" dirty="0" err="1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a,c,d,e</a:t>
              </a:r>
              <a:r>
                <a:rPr lang="en-GB" b="1" dirty="0">
                  <a:solidFill>
                    <a:srgbClr val="F8400E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}</a:t>
              </a:r>
            </a:p>
          </p:txBody>
        </p:sp>
      </p:grpSp>
      <p:grpSp>
        <p:nvGrpSpPr>
          <p:cNvPr id="24585" name="Group 9"/>
          <p:cNvGrpSpPr>
            <a:grpSpLocks/>
          </p:cNvGrpSpPr>
          <p:nvPr/>
        </p:nvGrpSpPr>
        <p:grpSpPr bwMode="auto">
          <a:xfrm>
            <a:off x="6173788" y="3544888"/>
            <a:ext cx="2811462" cy="823912"/>
            <a:chOff x="3889" y="2233"/>
            <a:chExt cx="1771" cy="519"/>
          </a:xfrm>
        </p:grpSpPr>
        <p:sp>
          <p:nvSpPr>
            <p:cNvPr id="24586" name="Line 10"/>
            <p:cNvSpPr>
              <a:spLocks noChangeShapeType="1"/>
            </p:cNvSpPr>
            <p:nvPr/>
          </p:nvSpPr>
          <p:spPr bwMode="auto">
            <a:xfrm flipH="1">
              <a:off x="4093" y="2233"/>
              <a:ext cx="368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7" name="Line 11"/>
            <p:cNvSpPr>
              <a:spLocks noChangeShapeType="1"/>
            </p:cNvSpPr>
            <p:nvPr/>
          </p:nvSpPr>
          <p:spPr bwMode="auto">
            <a:xfrm flipH="1">
              <a:off x="4459" y="2236"/>
              <a:ext cx="129" cy="282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8" name="Line 12"/>
            <p:cNvSpPr>
              <a:spLocks noChangeShapeType="1"/>
            </p:cNvSpPr>
            <p:nvPr/>
          </p:nvSpPr>
          <p:spPr bwMode="auto">
            <a:xfrm>
              <a:off x="4840" y="2236"/>
              <a:ext cx="422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3889" y="2521"/>
              <a:ext cx="428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acd</a:t>
              </a: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322" y="2521"/>
              <a:ext cx="40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ace</a:t>
              </a:r>
            </a:p>
          </p:txBody>
        </p:sp>
        <p:sp>
          <p:nvSpPr>
            <p:cNvPr id="24591" name="Rectangle 15"/>
            <p:cNvSpPr>
              <a:spLocks noChangeArrowheads="1"/>
            </p:cNvSpPr>
            <p:nvPr/>
          </p:nvSpPr>
          <p:spPr bwMode="auto">
            <a:xfrm>
              <a:off x="4747" y="2521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ade</a:t>
              </a:r>
            </a:p>
          </p:txBody>
        </p:sp>
        <p:sp>
          <p:nvSpPr>
            <p:cNvPr id="24592" name="Rectangle 16"/>
            <p:cNvSpPr>
              <a:spLocks noChangeArrowheads="1"/>
            </p:cNvSpPr>
            <p:nvPr/>
          </p:nvSpPr>
          <p:spPr bwMode="auto">
            <a:xfrm>
              <a:off x="5147" y="2518"/>
              <a:ext cx="51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008000"/>
                </a:buClr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8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cde</a:t>
              </a:r>
            </a:p>
          </p:txBody>
        </p:sp>
        <p:sp>
          <p:nvSpPr>
            <p:cNvPr id="24593" name="Line 17"/>
            <p:cNvSpPr>
              <a:spLocks noChangeShapeType="1"/>
            </p:cNvSpPr>
            <p:nvPr/>
          </p:nvSpPr>
          <p:spPr bwMode="auto">
            <a:xfrm>
              <a:off x="4755" y="2236"/>
              <a:ext cx="105" cy="285"/>
            </a:xfrm>
            <a:prstGeom prst="line">
              <a:avLst/>
            </a:prstGeom>
            <a:noFill/>
            <a:ln w="9360">
              <a:solidFill>
                <a:srgbClr val="008000"/>
              </a:solidFill>
              <a:prstDash val="dash"/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4594" name="Group 18"/>
          <p:cNvGrpSpPr>
            <a:grpSpLocks/>
          </p:cNvGrpSpPr>
          <p:nvPr/>
        </p:nvGrpSpPr>
        <p:grpSpPr bwMode="auto">
          <a:xfrm>
            <a:off x="6389688" y="4251325"/>
            <a:ext cx="1597025" cy="373063"/>
            <a:chOff x="4025" y="2678"/>
            <a:chExt cx="1006" cy="235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4025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408" y="2682"/>
              <a:ext cx="205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Symbol" pitchFamily="16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Symbol" pitchFamily="16" charset="2"/>
                  <a:ea typeface="DejaVu LGC Sans" charset="0"/>
                  <a:cs typeface="DejaVu LGC Sans" charset="0"/>
                </a:rPr>
                <a:t></a:t>
              </a: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4809" y="2678"/>
              <a:ext cx="222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X</a:t>
              </a:r>
            </a:p>
          </p:txBody>
        </p:sp>
      </p:grpSp>
      <p:sp>
        <p:nvSpPr>
          <p:cNvPr id="24598" name="Text Box 22"/>
          <p:cNvSpPr txBox="1">
            <a:spLocks noChangeArrowheads="1"/>
          </p:cNvSpPr>
          <p:nvPr/>
        </p:nvSpPr>
        <p:spPr bwMode="auto">
          <a:xfrm>
            <a:off x="6248401" y="312420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 dirty="0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Apriori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8686800" cy="4524375"/>
          </a:xfrm>
        </p:spPr>
        <p:txBody>
          <a:bodyPr/>
          <a:lstStyle/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dirty="0">
                <a:ea typeface="DejaVu LGC Sans" charset="0"/>
                <a:cs typeface="DejaVu LGC Sans" charset="0"/>
              </a:rPr>
              <a:t>: Candidate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000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: frequent </a:t>
            </a:r>
            <a:r>
              <a:rPr lang="en-GB" sz="2000" dirty="0" err="1" smtClean="0">
                <a:ea typeface="DejaVu LGC Sans" charset="0"/>
                <a:cs typeface="DejaVu LGC Sans" charset="0"/>
              </a:rPr>
              <a:t>itemsets</a:t>
            </a:r>
            <a:r>
              <a:rPr lang="en-GB" sz="2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2000" dirty="0">
                <a:ea typeface="DejaVu LGC Sans" charset="0"/>
                <a:cs typeface="DejaVu LGC Sans" charset="0"/>
              </a:rPr>
              <a:t>of size k</a:t>
            </a:r>
          </a:p>
          <a:p>
            <a:pPr>
              <a:lnSpc>
                <a:spcPct val="9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400" dirty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{frequent items};</a:t>
            </a:r>
          </a:p>
          <a:p>
            <a:pPr marL="228600" indent="-228600">
              <a:lnSpc>
                <a:spcPct val="90000"/>
              </a:lnSpc>
              <a:buClr>
                <a:srgbClr val="F83F24"/>
              </a:buClr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b="1" dirty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= 1; </a:t>
            </a:r>
            <a:r>
              <a:rPr lang="en-GB" i="1" dirty="0" err="1">
                <a:ea typeface="DejaVu LGC Sans" charset="0"/>
                <a:cs typeface="DejaVu LGC Sans" charset="0"/>
              </a:rPr>
              <a:t>L</a:t>
            </a:r>
            <a:r>
              <a:rPr lang="en-GB" i="1" baseline="-25000" dirty="0" err="1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 !=</a:t>
            </a:r>
            <a:r>
              <a:rPr lang="en-GB" dirty="0"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dirty="0">
                <a:ea typeface="DejaVu LGC Sans" charset="0"/>
                <a:cs typeface="DejaVu LGC Sans" charset="0"/>
              </a:rPr>
              <a:t>; </a:t>
            </a:r>
            <a:r>
              <a:rPr lang="en-GB" i="1" dirty="0"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++) </a:t>
            </a:r>
            <a:endParaRPr lang="en-GB" b="1" dirty="0" smtClean="0">
              <a:solidFill>
                <a:srgbClr val="F83F24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ea typeface="DejaVu LGC Sans" charset="0"/>
                <a:cs typeface="DejaVu LGC Sans" charset="0"/>
              </a:rPr>
              <a:t>   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</a:t>
            </a:r>
            <a:r>
              <a:rPr lang="en-GB" dirty="0" err="1">
                <a:ea typeface="DejaVu LGC Sans" charset="0"/>
                <a:cs typeface="DejaVu LGC Sans" charset="0"/>
              </a:rPr>
              <a:t>GenerateCandidates</a:t>
            </a:r>
            <a:r>
              <a:rPr lang="en-GB" dirty="0">
                <a:ea typeface="DejaVu LGC Sans" charset="0"/>
                <a:cs typeface="DejaVu LGC Sans" charset="0"/>
              </a:rPr>
              <a:t>(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ea typeface="DejaVu LGC Sans" charset="0"/>
                <a:cs typeface="DejaVu LGC Sans" charset="0"/>
              </a:rPr>
              <a:t>)‏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rgbClr val="F83F24"/>
                </a:solidFill>
                <a:ea typeface="DejaVu LGC Sans" charset="0"/>
                <a:cs typeface="DejaVu LGC Sans" charset="0"/>
              </a:rPr>
              <a:t>	</a:t>
            </a: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each</a:t>
            </a:r>
            <a:r>
              <a:rPr lang="en-GB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transaction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ea typeface="DejaVu LGC Sans" charset="0"/>
                <a:cs typeface="DejaVu LGC Sans" charset="0"/>
              </a:rPr>
              <a:t> in database </a:t>
            </a:r>
            <a:r>
              <a:rPr lang="en-GB" dirty="0" smtClean="0">
                <a:ea typeface="DejaVu LGC Sans" charset="0"/>
                <a:cs typeface="DejaVu LGC Sans" charset="0"/>
              </a:rPr>
              <a:t>do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ea typeface="DejaVu LGC Sans" charset="0"/>
                <a:cs typeface="DejaVu LGC Sans" charset="0"/>
              </a:rPr>
              <a:t>	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	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increment count </a:t>
            </a:r>
            <a:r>
              <a:rPr lang="en-GB" sz="2400" dirty="0">
                <a:ea typeface="DejaVu LGC Sans" charset="0"/>
                <a:cs typeface="DejaVu LGC Sans" charset="0"/>
              </a:rPr>
              <a:t>of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candidates in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sz="2400" dirty="0">
                <a:ea typeface="DejaVu LGC Sans" charset="0"/>
                <a:cs typeface="DejaVu LGC Sans" charset="0"/>
              </a:rPr>
              <a:t> </a:t>
            </a:r>
            <a:r>
              <a:rPr lang="en-GB" sz="2400" dirty="0" smtClean="0">
                <a:ea typeface="DejaVu LGC Sans" charset="0"/>
                <a:cs typeface="DejaVu LGC Sans" charset="0"/>
              </a:rPr>
              <a:t>that </a:t>
            </a:r>
            <a:r>
              <a:rPr lang="en-GB" sz="2400" dirty="0">
                <a:ea typeface="DejaVu LGC Sans" charset="0"/>
                <a:cs typeface="DejaVu LGC Sans" charset="0"/>
              </a:rPr>
              <a:t>are contained in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endParaRPr lang="en-GB" sz="2400" b="1" i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i="1" dirty="0" smtClean="0">
                <a:ea typeface="DejaVu LGC Sans" charset="0"/>
                <a:cs typeface="DejaVu LGC Sans" charset="0"/>
              </a:rPr>
              <a:t>	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endfor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i="1" dirty="0">
                <a:ea typeface="DejaVu LGC Sans" charset="0"/>
                <a:cs typeface="DejaVu LGC Sans" charset="0"/>
              </a:rPr>
              <a:t>	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dirty="0">
                <a:ea typeface="DejaVu LGC Sans" charset="0"/>
                <a:cs typeface="DejaVu LGC Sans" charset="0"/>
              </a:rPr>
              <a:t>= candidates in </a:t>
            </a:r>
            <a:r>
              <a:rPr lang="en-GB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k+1</a:t>
            </a:r>
            <a:r>
              <a:rPr lang="en-GB" dirty="0">
                <a:ea typeface="DejaVu LGC Sans" charset="0"/>
                <a:cs typeface="DejaVu LGC Sans" charset="0"/>
              </a:rPr>
              <a:t> with </a:t>
            </a:r>
            <a:r>
              <a:rPr lang="en-GB" dirty="0" smtClean="0">
                <a:ea typeface="DejaVu LGC Sans" charset="0"/>
                <a:cs typeface="DejaVu LGC Sans" charset="0"/>
              </a:rPr>
              <a:t>support ≥</a:t>
            </a:r>
            <a:r>
              <a:rPr lang="en-GB" b="1" i="1" dirty="0" err="1" smtClean="0">
                <a:ea typeface="DejaVu LGC Sans" charset="0"/>
                <a:cs typeface="DejaVu LGC Sans" charset="0"/>
              </a:rPr>
              <a:t>min_sup</a:t>
            </a:r>
            <a:r>
              <a:rPr lang="en-GB" b="1" i="1" dirty="0" smtClean="0">
                <a:ea typeface="DejaVu LGC Sans" charset="0"/>
                <a:cs typeface="DejaVu LGC Sans" charset="0"/>
              </a:rPr>
              <a:t> </a:t>
            </a: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ea typeface="DejaVu LGC Sans" charset="0"/>
                <a:cs typeface="DejaVu LGC Sans" charset="0"/>
              </a:rPr>
              <a:t>e</a:t>
            </a:r>
            <a:r>
              <a:rPr lang="en-GB" b="1" dirty="0" err="1" smtClean="0">
                <a:ea typeface="DejaVu LGC Sans" charset="0"/>
                <a:cs typeface="DejaVu LGC Sans" charset="0"/>
              </a:rPr>
              <a:t>ndfor</a:t>
            </a:r>
            <a:endParaRPr lang="en-GB" b="1" dirty="0" smtClean="0">
              <a:ea typeface="DejaVu LGC Sans" charset="0"/>
              <a:cs typeface="DejaVu LGC Sans" charset="0"/>
            </a:endParaRPr>
          </a:p>
          <a:p>
            <a:pPr marL="228600" indent="-228600">
              <a:lnSpc>
                <a:spcPct val="90000"/>
              </a:lnSpc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dirty="0" smtClean="0">
                <a:ea typeface="DejaVu LGC Sans" charset="0"/>
                <a:cs typeface="DejaVu LGC Sans" charset="0"/>
              </a:rPr>
              <a:t>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b="1" i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i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04800" y="3200400"/>
            <a:ext cx="52578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066800" y="4114800"/>
            <a:ext cx="7696200" cy="533400"/>
          </a:xfrm>
          <a:prstGeom prst="roundRect">
            <a:avLst/>
          </a:prstGeom>
          <a:solidFill>
            <a:srgbClr val="00B8FF">
              <a:alpha val="22000"/>
            </a:srgbClr>
          </a:solidFill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228600" y="334963"/>
            <a:ext cx="89154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Count Supports of Candidates?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449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Naive algorithm?</a:t>
            </a:r>
          </a:p>
          <a:p>
            <a:pPr marL="341313" indent="-341313">
              <a:lnSpc>
                <a:spcPct val="11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 smtClean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84163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are stored in a </a:t>
            </a: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hash-tree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Leaf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hash-tree contains a list of </a:t>
            </a:r>
            <a:r>
              <a:rPr lang="en-GB" sz="2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counts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Interior </a:t>
            </a:r>
            <a:r>
              <a:rPr lang="en-GB" sz="2000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node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contains a hash table</a:t>
            </a:r>
          </a:p>
          <a:p>
            <a:pPr marL="741363" lvl="1" indent="-284163">
              <a:lnSpc>
                <a:spcPct val="110000"/>
              </a:lnSpc>
              <a:spcBef>
                <a:spcPts val="500"/>
              </a:spcBef>
              <a:buClr>
                <a:srgbClr val="0000FF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i="1" dirty="0">
                <a:solidFill>
                  <a:srgbClr val="0000FF"/>
                </a:solidFill>
                <a:ea typeface="DejaVu LGC Sans" charset="0"/>
                <a:cs typeface="DejaVu LGC Sans" charset="0"/>
              </a:rPr>
              <a:t>Subset function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 finds all the candidates contained in a transaction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7655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63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7664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5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7669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7671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7672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7675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7676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7679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0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7683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7684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7685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6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7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8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89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7693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7696" name="Line 48"/>
          <p:cNvSpPr>
            <a:spLocks noChangeShapeType="1"/>
          </p:cNvSpPr>
          <p:nvPr/>
        </p:nvSpPr>
        <p:spPr bwMode="auto">
          <a:xfrm>
            <a:off x="5181600" y="1949450"/>
            <a:ext cx="1588" cy="2428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78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8679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0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8687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8688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9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8692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8693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4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8695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8696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8699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8700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1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5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6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8707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8709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0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1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2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3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4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8715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8716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8717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18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19" name="Text Box 47"/>
          <p:cNvSpPr txBox="1">
            <a:spLocks noChangeArrowheads="1"/>
          </p:cNvSpPr>
          <p:nvPr/>
        </p:nvSpPr>
        <p:spPr bwMode="auto">
          <a:xfrm>
            <a:off x="885825" y="3965575"/>
            <a:ext cx="22415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3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rd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8720" name="Text Box 48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8721" name="AutoShape 49"/>
          <p:cNvCxnSpPr>
            <a:cxnSpLocks noChangeShapeType="1"/>
            <a:stCxn id="28720" idx="3"/>
            <a:endCxn id="28689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8722" name="Text Box 50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3" name="Text Box 51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4" name="Line 52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25" name="Text Box 53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8726" name="Line 54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 of the hash-tree for C</a:t>
            </a:r>
            <a:r>
              <a:rPr lang="en-GB" sz="3200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27063" y="1708150"/>
            <a:ext cx="28797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function: mod 3</a:t>
            </a:r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1371600" y="2514600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1065213" y="2514600"/>
            <a:ext cx="3079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>
            <a:off x="1371600" y="2514600"/>
            <a:ext cx="304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02" name="Group 6"/>
          <p:cNvGrpSpPr>
            <a:grpSpLocks/>
          </p:cNvGrpSpPr>
          <p:nvPr/>
        </p:nvGrpSpPr>
        <p:grpSpPr bwMode="auto">
          <a:xfrm>
            <a:off x="1219200" y="2133600"/>
            <a:ext cx="357188" cy="366713"/>
            <a:chOff x="768" y="1344"/>
            <a:chExt cx="225" cy="231"/>
          </a:xfrm>
        </p:grpSpPr>
        <p:sp>
          <p:nvSpPr>
            <p:cNvPr id="29703" name="Oval 7"/>
            <p:cNvSpPr>
              <a:spLocks noChangeArrowheads="1"/>
            </p:cNvSpPr>
            <p:nvPr/>
          </p:nvSpPr>
          <p:spPr bwMode="auto">
            <a:xfrm>
              <a:off x="768" y="1344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4" name="Text Box 8"/>
            <p:cNvSpPr txBox="1">
              <a:spLocks noChangeArrowheads="1"/>
            </p:cNvSpPr>
            <p:nvPr/>
          </p:nvSpPr>
          <p:spPr bwMode="auto">
            <a:xfrm>
              <a:off x="768" y="1344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57225" y="2851150"/>
            <a:ext cx="627063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1,4,..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1154113" y="2849563"/>
            <a:ext cx="623887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2,5,..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649413" y="2849563"/>
            <a:ext cx="622300" cy="2762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3,6,..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5181600" y="2563813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>
            <a:off x="4265613" y="2563813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0" name="Line 14"/>
          <p:cNvSpPr>
            <a:spLocks noChangeShapeType="1"/>
          </p:cNvSpPr>
          <p:nvPr/>
        </p:nvSpPr>
        <p:spPr bwMode="auto">
          <a:xfrm>
            <a:off x="5181600" y="2563813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029200" y="2182813"/>
            <a:ext cx="357188" cy="366712"/>
            <a:chOff x="3168" y="1375"/>
            <a:chExt cx="225" cy="231"/>
          </a:xfrm>
        </p:grpSpPr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3168" y="137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3" name="Text Box 17"/>
            <p:cNvSpPr txBox="1">
              <a:spLocks noChangeArrowheads="1"/>
            </p:cNvSpPr>
            <p:nvPr/>
          </p:nvSpPr>
          <p:spPr bwMode="auto">
            <a:xfrm>
              <a:off x="3168" y="137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14" name="Line 18"/>
          <p:cNvSpPr>
            <a:spLocks noChangeShapeType="1"/>
          </p:cNvSpPr>
          <p:nvPr/>
        </p:nvSpPr>
        <p:spPr bwMode="auto">
          <a:xfrm>
            <a:off x="5638800" y="24288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934075" y="2244725"/>
            <a:ext cx="2222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1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st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4087813" y="2944813"/>
            <a:ext cx="357187" cy="366712"/>
            <a:chOff x="2575" y="1855"/>
            <a:chExt cx="225" cy="231"/>
          </a:xfrm>
        </p:grpSpPr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257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257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grpSp>
        <p:nvGrpSpPr>
          <p:cNvPr id="29719" name="Group 23"/>
          <p:cNvGrpSpPr>
            <a:grpSpLocks/>
          </p:cNvGrpSpPr>
          <p:nvPr/>
        </p:nvGrpSpPr>
        <p:grpSpPr bwMode="auto">
          <a:xfrm>
            <a:off x="5976938" y="2944813"/>
            <a:ext cx="357187" cy="366712"/>
            <a:chOff x="3765" y="1855"/>
            <a:chExt cx="225" cy="231"/>
          </a:xfrm>
        </p:grpSpPr>
        <p:sp>
          <p:nvSpPr>
            <p:cNvPr id="29720" name="Oval 24"/>
            <p:cNvSpPr>
              <a:spLocks noChangeArrowheads="1"/>
            </p:cNvSpPr>
            <p:nvPr/>
          </p:nvSpPr>
          <p:spPr bwMode="auto">
            <a:xfrm>
              <a:off x="3765" y="1855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Text Box 25"/>
            <p:cNvSpPr txBox="1">
              <a:spLocks noChangeArrowheads="1"/>
            </p:cNvSpPr>
            <p:nvPr/>
          </p:nvSpPr>
          <p:spPr bwMode="auto">
            <a:xfrm>
              <a:off x="3765" y="1855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4927600" y="29305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567</a:t>
            </a:r>
          </a:p>
        </p:txBody>
      </p:sp>
      <p:grpSp>
        <p:nvGrpSpPr>
          <p:cNvPr id="29723" name="Group 27"/>
          <p:cNvGrpSpPr>
            <a:grpSpLocks/>
          </p:cNvGrpSpPr>
          <p:nvPr/>
        </p:nvGrpSpPr>
        <p:grpSpPr bwMode="auto">
          <a:xfrm>
            <a:off x="4087813" y="3783013"/>
            <a:ext cx="357187" cy="366712"/>
            <a:chOff x="2575" y="2383"/>
            <a:chExt cx="225" cy="231"/>
          </a:xfrm>
        </p:grpSpPr>
        <p:sp>
          <p:nvSpPr>
            <p:cNvPr id="29724" name="Oval 28"/>
            <p:cNvSpPr>
              <a:spLocks noChangeArrowheads="1"/>
            </p:cNvSpPr>
            <p:nvPr/>
          </p:nvSpPr>
          <p:spPr bwMode="auto">
            <a:xfrm>
              <a:off x="2575" y="2383"/>
              <a:ext cx="226" cy="231"/>
            </a:xfrm>
            <a:prstGeom prst="ellipse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5" name="Text Box 29"/>
            <p:cNvSpPr txBox="1">
              <a:spLocks noChangeArrowheads="1"/>
            </p:cNvSpPr>
            <p:nvPr/>
          </p:nvSpPr>
          <p:spPr bwMode="auto">
            <a:xfrm>
              <a:off x="2575" y="2383"/>
              <a:ext cx="226" cy="2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Tahom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Tahoma" pitchFamily="32" charset="0"/>
                  <a:ea typeface="DejaVu LGC Sans" charset="0"/>
                  <a:cs typeface="DejaVu LGC Sans" charset="0"/>
                </a:rPr>
                <a:t>H</a:t>
              </a:r>
            </a:p>
          </p:txBody>
        </p:sp>
      </p:grp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3063875" y="3721100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145</a:t>
            </a:r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>
            <a:off x="4267200" y="414972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H="1">
            <a:off x="3351213" y="414972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4267200" y="414972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3062288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124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457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3941763" y="453072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125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458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4916488" y="4530725"/>
            <a:ext cx="650875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159</a:t>
            </a:r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4267200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H="1">
            <a:off x="3351213" y="3343275"/>
            <a:ext cx="91757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156325" y="3343275"/>
            <a:ext cx="1588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567363" y="3343275"/>
            <a:ext cx="590550" cy="37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6156325" y="3343275"/>
            <a:ext cx="974725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Text Box 42"/>
          <p:cNvSpPr txBox="1">
            <a:spLocks noChangeArrowheads="1"/>
          </p:cNvSpPr>
          <p:nvPr/>
        </p:nvSpPr>
        <p:spPr bwMode="auto">
          <a:xfrm>
            <a:off x="5064125" y="3724275"/>
            <a:ext cx="649288" cy="3683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</p:txBody>
      </p:sp>
      <p:sp>
        <p:nvSpPr>
          <p:cNvPr id="29739" name="Text Box 43"/>
          <p:cNvSpPr txBox="1">
            <a:spLocks noChangeArrowheads="1"/>
          </p:cNvSpPr>
          <p:nvPr/>
        </p:nvSpPr>
        <p:spPr bwMode="auto">
          <a:xfrm>
            <a:off x="5832475" y="3721100"/>
            <a:ext cx="649288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356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689</a:t>
            </a:r>
          </a:p>
        </p:txBody>
      </p:sp>
      <p:sp>
        <p:nvSpPr>
          <p:cNvPr id="29740" name="Text Box 44"/>
          <p:cNvSpPr txBox="1">
            <a:spLocks noChangeArrowheads="1"/>
          </p:cNvSpPr>
          <p:nvPr/>
        </p:nvSpPr>
        <p:spPr bwMode="auto">
          <a:xfrm>
            <a:off x="6805613" y="3724275"/>
            <a:ext cx="650875" cy="64293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367</a:t>
            </a:r>
          </a:p>
          <a:p>
            <a:pPr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368</a:t>
            </a:r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6434138" y="3114675"/>
            <a:ext cx="381000" cy="1588"/>
          </a:xfrm>
          <a:prstGeom prst="line">
            <a:avLst/>
          </a:prstGeom>
          <a:noFill/>
          <a:ln w="9360">
            <a:solidFill>
              <a:srgbClr val="15CB22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6729413" y="2930525"/>
            <a:ext cx="2271712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Hash on 2</a:t>
            </a:r>
            <a:r>
              <a:rPr lang="en-GB" b="1" baseline="30000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nd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 item</a:t>
            </a:r>
          </a:p>
        </p:txBody>
      </p:sp>
      <p:sp>
        <p:nvSpPr>
          <p:cNvPr id="29743" name="Text Box 47"/>
          <p:cNvSpPr txBox="1">
            <a:spLocks noChangeArrowheads="1"/>
          </p:cNvSpPr>
          <p:nvPr/>
        </p:nvSpPr>
        <p:spPr bwMode="auto">
          <a:xfrm>
            <a:off x="3932238" y="1766888"/>
            <a:ext cx="962025" cy="368300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12345</a:t>
            </a:r>
          </a:p>
        </p:txBody>
      </p:sp>
      <p:cxnSp>
        <p:nvCxnSpPr>
          <p:cNvPr id="29744" name="AutoShape 48"/>
          <p:cNvCxnSpPr>
            <a:cxnSpLocks noChangeShapeType="1"/>
            <a:stCxn id="29743" idx="3"/>
            <a:endCxn id="29713" idx="0"/>
          </p:cNvCxnSpPr>
          <p:nvPr/>
        </p:nvCxnSpPr>
        <p:spPr bwMode="auto">
          <a:xfrm>
            <a:off x="4894263" y="1951038"/>
            <a:ext cx="314325" cy="231775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F8400E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2420938" y="2563813"/>
            <a:ext cx="17287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6" name="Text Box 50"/>
          <p:cNvSpPr txBox="1">
            <a:spLocks noChangeArrowheads="1"/>
          </p:cNvSpPr>
          <p:nvPr/>
        </p:nvSpPr>
        <p:spPr bwMode="auto">
          <a:xfrm>
            <a:off x="519271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7" name="Line 51"/>
          <p:cNvSpPr>
            <a:spLocks noChangeShapeType="1"/>
          </p:cNvSpPr>
          <p:nvPr/>
        </p:nvSpPr>
        <p:spPr bwMode="auto">
          <a:xfrm flipH="1">
            <a:off x="5240338" y="2092325"/>
            <a:ext cx="465137" cy="852488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8" name="Text Box 52"/>
          <p:cNvSpPr txBox="1">
            <a:spLocks noChangeArrowheads="1"/>
          </p:cNvSpPr>
          <p:nvPr/>
        </p:nvSpPr>
        <p:spPr bwMode="auto">
          <a:xfrm>
            <a:off x="6951663" y="1441450"/>
            <a:ext cx="1728787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Clr>
                <a:srgbClr val="15CB22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XX</a:t>
            </a:r>
          </a:p>
        </p:txBody>
      </p:sp>
      <p:sp>
        <p:nvSpPr>
          <p:cNvPr id="29749" name="Line 53"/>
          <p:cNvSpPr>
            <a:spLocks noChangeShapeType="1"/>
          </p:cNvSpPr>
          <p:nvPr/>
        </p:nvSpPr>
        <p:spPr bwMode="auto">
          <a:xfrm flipH="1">
            <a:off x="6154738" y="2078038"/>
            <a:ext cx="1046162" cy="866775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0" name="Text Box 54"/>
          <p:cNvSpPr txBox="1">
            <a:spLocks noChangeArrowheads="1"/>
          </p:cNvSpPr>
          <p:nvPr/>
        </p:nvSpPr>
        <p:spPr bwMode="auto">
          <a:xfrm>
            <a:off x="1169988" y="3446463"/>
            <a:ext cx="1712912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345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12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1" name="Text Box 55"/>
          <p:cNvSpPr txBox="1">
            <a:spLocks noChangeArrowheads="1"/>
          </p:cNvSpPr>
          <p:nvPr/>
        </p:nvSpPr>
        <p:spPr bwMode="auto">
          <a:xfrm>
            <a:off x="442913" y="4205288"/>
            <a:ext cx="2465387" cy="642937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45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13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 (null)‏</a:t>
            </a:r>
          </a:p>
        </p:txBody>
      </p:sp>
      <p:sp>
        <p:nvSpPr>
          <p:cNvPr id="29752" name="Text Box 56"/>
          <p:cNvSpPr txBox="1">
            <a:spLocks noChangeArrowheads="1"/>
          </p:cNvSpPr>
          <p:nvPr/>
        </p:nvSpPr>
        <p:spPr bwMode="auto">
          <a:xfrm>
            <a:off x="1166813" y="4987925"/>
            <a:ext cx="1712912" cy="642938"/>
          </a:xfrm>
          <a:prstGeom prst="rect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100000"/>
              </a:lnSpc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000000"/>
                </a:solidFill>
                <a:latin typeface="Tahoma" pitchFamily="32" charset="0"/>
                <a:ea typeface="DejaVu LGC Sans" charset="0"/>
                <a:cs typeface="DejaVu LGC Sans" charset="0"/>
              </a:rPr>
              <a:t>1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23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5</a:t>
            </a:r>
          </a:p>
          <a:p>
            <a:pPr algn="r">
              <a:lnSpc>
                <a:spcPct val="100000"/>
              </a:lnSpc>
              <a:buClr>
                <a:srgbClr val="F8400E"/>
              </a:buClr>
              <a:buFont typeface="Tahom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look for </a:t>
            </a:r>
            <a:r>
              <a:rPr lang="en-GB" b="1">
                <a:solidFill>
                  <a:srgbClr val="15CB22"/>
                </a:solidFill>
                <a:latin typeface="Tahoma" pitchFamily="32" charset="0"/>
                <a:ea typeface="DejaVu LGC Sans" charset="0"/>
                <a:cs typeface="DejaVu LGC Sans" charset="0"/>
              </a:rPr>
              <a:t>14</a:t>
            </a:r>
            <a:r>
              <a:rPr lang="en-GB" b="1">
                <a:solidFill>
                  <a:srgbClr val="F8400E"/>
                </a:solidFill>
                <a:latin typeface="Tahom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sp>
        <p:nvSpPr>
          <p:cNvPr id="29753" name="Line 57"/>
          <p:cNvSpPr>
            <a:spLocks noChangeShapeType="1"/>
          </p:cNvSpPr>
          <p:nvPr/>
        </p:nvSpPr>
        <p:spPr bwMode="auto">
          <a:xfrm flipH="1">
            <a:off x="2817813" y="3871913"/>
            <a:ext cx="1271587" cy="158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 flipH="1">
            <a:off x="2820988" y="3871913"/>
            <a:ext cx="1763712" cy="500062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 flipH="1">
            <a:off x="2817813" y="4100513"/>
            <a:ext cx="255587" cy="1379537"/>
          </a:xfrm>
          <a:prstGeom prst="line">
            <a:avLst/>
          </a:prstGeom>
          <a:noFill/>
          <a:ln w="2232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56" name="Rectangle 60"/>
          <p:cNvSpPr>
            <a:spLocks noChangeArrowheads="1"/>
          </p:cNvSpPr>
          <p:nvPr/>
        </p:nvSpPr>
        <p:spPr bwMode="auto">
          <a:xfrm>
            <a:off x="4484688" y="3582988"/>
            <a:ext cx="4572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Symbol" pitchFamily="16" charset="2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b="1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</p:txBody>
      </p:sp>
      <p:sp>
        <p:nvSpPr>
          <p:cNvPr id="29757" name="Text Box 61"/>
          <p:cNvSpPr txBox="1">
            <a:spLocks noChangeArrowheads="1"/>
          </p:cNvSpPr>
          <p:nvPr/>
        </p:nvSpPr>
        <p:spPr bwMode="auto">
          <a:xfrm>
            <a:off x="609600" y="5791200"/>
            <a:ext cx="853440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subset function finds all the candidates contained in a transaction: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the root level it hashes on all items in the transaction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At level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 it hashes on all items in the transaction that come after item the </a:t>
            </a:r>
            <a:r>
              <a:rPr lang="en-GB">
                <a:solidFill>
                  <a:srgbClr val="4F81BD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-th item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Discussion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760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Much faster than the Brute-force algorithm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avoids checking all elements in the lattice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running time is in the worst case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O(2</a:t>
            </a:r>
            <a:r>
              <a:rPr lang="en-GB" sz="2400" b="1" baseline="30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Pruning really prunes in practice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 makes multiple passes over the dataset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pass for every level </a:t>
            </a:r>
            <a:r>
              <a:rPr lang="en-GB" sz="24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Multiple passes over the dataset is inefficient when we have thousands of candidates and millions of transactions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09600" y="457200"/>
            <a:ext cx="72390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Making a single pass over the data: the AprioriTid algorithm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33400" y="1676400"/>
            <a:ext cx="8031163" cy="495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database is</a:t>
            </a:r>
            <a:r>
              <a:rPr lang="en-GB" sz="28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not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used  for counting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after the 1</a:t>
            </a:r>
            <a:r>
              <a:rPr lang="en-GB" sz="2800" baseline="30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pass!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Instead information in data structure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8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used for counting support in every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step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= {&lt;TID, 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}&gt; |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200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potentially frequent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sz="22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in transaction with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id=TID}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’: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corresponds to the original database (every item 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replaced by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sz="2200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80000"/>
              </a:lnSpc>
              <a:spcBef>
                <a:spcPts val="5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member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200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corresponding to transaction </a:t>
            </a:r>
            <a:r>
              <a:rPr lang="en-GB" sz="2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is 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&lt;t.TID, {c є C</a:t>
            </a:r>
            <a:r>
              <a:rPr lang="en-GB" sz="2200" b="1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| c is contained in t}&gt;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AprioriTID algorithm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" y="1600200"/>
            <a:ext cx="8686800" cy="52403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{frequent 1-itemsets}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database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(k=2, L</a:t>
            </a:r>
            <a:r>
              <a:rPr lang="en-GB" baseline="-25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’≠ empty; k++)‏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GenerateCandidates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</a:t>
            </a:r>
            <a:r>
              <a:rPr lang="en-GB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= {}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all entries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є 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1}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for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c.count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++}</a:t>
            </a: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	</a:t>
            </a: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 </a:t>
            </a: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    </a:t>
            </a:r>
            <a:r>
              <a:rPr lang="en-GB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append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to  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  <a:endParaRPr lang="en-GB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057400" lvl="4" indent="-228600">
              <a:lnSpc>
                <a:spcPct val="100000"/>
              </a:lnSpc>
              <a:spcBef>
                <a:spcPts val="5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endif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6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b="1" baseline="-25000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endfor</a:t>
            </a:r>
            <a:endParaRPr lang="en-GB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80000"/>
              </a:lnSpc>
              <a:spcBef>
                <a:spcPts val="625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return</a:t>
            </a:r>
            <a:r>
              <a:rPr lang="en-GB" sz="25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6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U</a:t>
            </a:r>
            <a:r>
              <a:rPr lang="en-GB" sz="1400" b="1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25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baseline="-25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AprioriTid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Example (</a:t>
            </a:r>
            <a:r>
              <a:rPr lang="en-GB" sz="32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=2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757238" y="1816100"/>
          <a:ext cx="1539875" cy="1376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r:id="rId4" imgW="1661760" imgH="1734840" progId="Excel.Sheet.8">
                  <p:embed/>
                </p:oleObj>
              </mc:Choice>
              <mc:Fallback>
                <p:oleObj r:id="rId4" imgW="1661760" imgH="173484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1816100"/>
                        <a:ext cx="1539875" cy="1376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47713" y="1482725"/>
            <a:ext cx="14922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ea typeface="DejaVu LGC Sans" charset="0"/>
                <a:cs typeface="DejaVu LGC Sans" charset="0"/>
              </a:rPr>
              <a:t>Database D</a:t>
            </a:r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6323013" y="1695450"/>
          <a:ext cx="17589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6" r:id="rId6" imgW="1614240" imgH="1734840" progId="Excel.Sheet.8">
                  <p:embed/>
                </p:oleObj>
              </mc:Choice>
              <mc:Fallback>
                <p:oleObj r:id="rId6" imgW="1614240" imgH="1734840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3013" y="1695450"/>
                        <a:ext cx="1758950" cy="142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7010400" y="1193800"/>
            <a:ext cx="4889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914400" y="3416300"/>
          <a:ext cx="1066800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7" r:id="rId8" imgW="987480" imgH="2417400" progId="Excel.Sheet.8">
                  <p:embed/>
                </p:oleObj>
              </mc:Choice>
              <mc:Fallback>
                <p:oleObj r:id="rId8" imgW="987480" imgH="2417400" progId="Excel.Sheet.8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16300"/>
                        <a:ext cx="1066800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9" name="Object 7"/>
          <p:cNvGraphicFramePr>
            <a:graphicFrameLocks noChangeAspect="1"/>
          </p:cNvGraphicFramePr>
          <p:nvPr/>
        </p:nvGraphicFramePr>
        <p:xfrm>
          <a:off x="6484938" y="3836988"/>
          <a:ext cx="1504950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8" r:id="rId10" imgW="1576080" imgH="1734840" progId="Excel.Sheet.8">
                  <p:embed/>
                </p:oleObj>
              </mc:Choice>
              <mc:Fallback>
                <p:oleObj r:id="rId10" imgW="1576080" imgH="1734840" progId="Excel.Shee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3836988"/>
                        <a:ext cx="1504950" cy="1577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7010400" y="31702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325438" y="3848100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553075" y="5961063"/>
            <a:ext cx="600075" cy="50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/>
        </p:nvGraphicFramePr>
        <p:xfrm>
          <a:off x="914400" y="5668963"/>
          <a:ext cx="1125538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9" r:id="rId12" imgW="987480" imgH="711000" progId="Excel.Sheet.8">
                  <p:embed/>
                </p:oleObj>
              </mc:Choice>
              <mc:Fallback>
                <p:oleObj r:id="rId12" imgW="987480" imgH="711000" progId="Excel.Shee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668963"/>
                        <a:ext cx="1125538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4" name="Object 12"/>
          <p:cNvGraphicFramePr>
            <a:graphicFrameLocks noChangeAspect="1"/>
          </p:cNvGraphicFramePr>
          <p:nvPr/>
        </p:nvGraphicFramePr>
        <p:xfrm>
          <a:off x="6484938" y="5565775"/>
          <a:ext cx="1754187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0" r:id="rId14" imgW="1576080" imgH="701640" progId="Excel.Sheet.8">
                  <p:embed/>
                </p:oleObj>
              </mc:Choice>
              <mc:Fallback>
                <p:oleObj r:id="rId14" imgW="1576080" imgH="701640" progId="Excel.Sheet.8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4938" y="5565775"/>
                        <a:ext cx="1754187" cy="81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5" name="Rectangle 13"/>
          <p:cNvSpPr>
            <a:spLocks noChangeArrowheads="1"/>
          </p:cNvSpPr>
          <p:nvPr/>
        </p:nvSpPr>
        <p:spPr bwMode="auto">
          <a:xfrm>
            <a:off x="4953000" y="2384425"/>
            <a:ext cx="9525" cy="9525"/>
          </a:xfrm>
          <a:prstGeom prst="rect">
            <a:avLst/>
          </a:prstGeom>
          <a:solidFill>
            <a:srgbClr val="C0C0C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3806" name="Group 14"/>
          <p:cNvGrpSpPr>
            <a:grpSpLocks/>
          </p:cNvGrpSpPr>
          <p:nvPr/>
        </p:nvGrpSpPr>
        <p:grpSpPr bwMode="auto">
          <a:xfrm>
            <a:off x="3048000" y="1857375"/>
            <a:ext cx="2513013" cy="1235075"/>
            <a:chOff x="1920" y="1170"/>
            <a:chExt cx="1583" cy="778"/>
          </a:xfrm>
        </p:grpSpPr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1920" y="1170"/>
              <a:ext cx="33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2256" y="1170"/>
              <a:ext cx="1248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1920" y="1285"/>
              <a:ext cx="33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2256" y="1285"/>
              <a:ext cx="1248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{{1},{3},{4}}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1920" y="1453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12" name="Rectangle 20"/>
            <p:cNvSpPr>
              <a:spLocks noChangeArrowheads="1"/>
            </p:cNvSpPr>
            <p:nvPr/>
          </p:nvSpPr>
          <p:spPr bwMode="auto">
            <a:xfrm>
              <a:off x="2256" y="1453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{{2},{3},{5}}</a:t>
              </a:r>
            </a:p>
          </p:txBody>
        </p:sp>
        <p:sp>
          <p:nvSpPr>
            <p:cNvPr id="33813" name="Rectangle 21"/>
            <p:cNvSpPr>
              <a:spLocks noChangeArrowheads="1"/>
            </p:cNvSpPr>
            <p:nvPr/>
          </p:nvSpPr>
          <p:spPr bwMode="auto">
            <a:xfrm>
              <a:off x="1920" y="1622"/>
              <a:ext cx="33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14" name="Rectangle 22"/>
            <p:cNvSpPr>
              <a:spLocks noChangeArrowheads="1"/>
            </p:cNvSpPr>
            <p:nvPr/>
          </p:nvSpPr>
          <p:spPr bwMode="auto">
            <a:xfrm>
              <a:off x="2256" y="1622"/>
              <a:ext cx="1248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{{1},{2},{3},{5}}</a:t>
              </a:r>
            </a:p>
          </p:txBody>
        </p:sp>
        <p:sp>
          <p:nvSpPr>
            <p:cNvPr id="33815" name="Rectangle 23"/>
            <p:cNvSpPr>
              <a:spLocks noChangeArrowheads="1"/>
            </p:cNvSpPr>
            <p:nvPr/>
          </p:nvSpPr>
          <p:spPr bwMode="auto">
            <a:xfrm>
              <a:off x="1920" y="1791"/>
              <a:ext cx="33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16" name="Rectangle 24"/>
            <p:cNvSpPr>
              <a:spLocks noChangeArrowheads="1"/>
            </p:cNvSpPr>
            <p:nvPr/>
          </p:nvSpPr>
          <p:spPr bwMode="auto">
            <a:xfrm>
              <a:off x="2256" y="1791"/>
              <a:ext cx="1248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{{2},{5}}</a:t>
              </a:r>
            </a:p>
          </p:txBody>
        </p:sp>
        <p:sp>
          <p:nvSpPr>
            <p:cNvPr id="33817" name="Line 25"/>
            <p:cNvSpPr>
              <a:spLocks noChangeShapeType="1"/>
            </p:cNvSpPr>
            <p:nvPr/>
          </p:nvSpPr>
          <p:spPr bwMode="auto">
            <a:xfrm>
              <a:off x="2256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8" name="Line 26"/>
            <p:cNvSpPr>
              <a:spLocks noChangeShapeType="1"/>
            </p:cNvSpPr>
            <p:nvPr/>
          </p:nvSpPr>
          <p:spPr bwMode="auto">
            <a:xfrm>
              <a:off x="1920" y="1285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19" name="Line 27"/>
            <p:cNvSpPr>
              <a:spLocks noChangeShapeType="1"/>
            </p:cNvSpPr>
            <p:nvPr/>
          </p:nvSpPr>
          <p:spPr bwMode="auto">
            <a:xfrm>
              <a:off x="1920" y="1453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0" name="Line 28"/>
            <p:cNvSpPr>
              <a:spLocks noChangeShapeType="1"/>
            </p:cNvSpPr>
            <p:nvPr/>
          </p:nvSpPr>
          <p:spPr bwMode="auto">
            <a:xfrm>
              <a:off x="1920" y="1622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1" name="Line 29"/>
            <p:cNvSpPr>
              <a:spLocks noChangeShapeType="1"/>
            </p:cNvSpPr>
            <p:nvPr/>
          </p:nvSpPr>
          <p:spPr bwMode="auto">
            <a:xfrm>
              <a:off x="1920" y="1791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2" name="Line 30"/>
            <p:cNvSpPr>
              <a:spLocks noChangeShapeType="1"/>
            </p:cNvSpPr>
            <p:nvPr/>
          </p:nvSpPr>
          <p:spPr bwMode="auto">
            <a:xfrm>
              <a:off x="1920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3" name="Line 31"/>
            <p:cNvSpPr>
              <a:spLocks noChangeShapeType="1"/>
            </p:cNvSpPr>
            <p:nvPr/>
          </p:nvSpPr>
          <p:spPr bwMode="auto">
            <a:xfrm>
              <a:off x="3504" y="1170"/>
              <a:ext cx="1" cy="779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>
              <a:off x="1920" y="1170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1920" y="1949"/>
              <a:ext cx="1584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6" name="Text Box 34"/>
          <p:cNvSpPr txBox="1">
            <a:spLocks noChangeArrowheads="1"/>
          </p:cNvSpPr>
          <p:nvPr/>
        </p:nvSpPr>
        <p:spPr bwMode="auto">
          <a:xfrm>
            <a:off x="3863975" y="1333500"/>
            <a:ext cx="7048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</a:p>
        </p:txBody>
      </p:sp>
      <p:grpSp>
        <p:nvGrpSpPr>
          <p:cNvPr id="33827" name="Group 35"/>
          <p:cNvGrpSpPr>
            <a:grpSpLocks/>
          </p:cNvGrpSpPr>
          <p:nvPr/>
        </p:nvGrpSpPr>
        <p:grpSpPr bwMode="auto">
          <a:xfrm>
            <a:off x="2795588" y="3805238"/>
            <a:ext cx="2789237" cy="1333500"/>
            <a:chOff x="1761" y="2397"/>
            <a:chExt cx="1757" cy="840"/>
          </a:xfrm>
        </p:grpSpPr>
        <p:sp>
          <p:nvSpPr>
            <p:cNvPr id="33828" name="Rectangle 36"/>
            <p:cNvSpPr>
              <a:spLocks noChangeArrowheads="1"/>
            </p:cNvSpPr>
            <p:nvPr/>
          </p:nvSpPr>
          <p:spPr bwMode="auto">
            <a:xfrm>
              <a:off x="1761" y="2397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29" name="Rectangle 37"/>
            <p:cNvSpPr>
              <a:spLocks noChangeArrowheads="1"/>
            </p:cNvSpPr>
            <p:nvPr/>
          </p:nvSpPr>
          <p:spPr bwMode="auto">
            <a:xfrm>
              <a:off x="2133" y="2397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30" name="Rectangle 38"/>
            <p:cNvSpPr>
              <a:spLocks noChangeArrowheads="1"/>
            </p:cNvSpPr>
            <p:nvPr/>
          </p:nvSpPr>
          <p:spPr bwMode="auto">
            <a:xfrm>
              <a:off x="1761" y="2512"/>
              <a:ext cx="372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100</a:t>
              </a:r>
            </a:p>
          </p:txBody>
        </p:sp>
        <p:sp>
          <p:nvSpPr>
            <p:cNvPr id="33831" name="Rectangle 39"/>
            <p:cNvSpPr>
              <a:spLocks noChangeArrowheads="1"/>
            </p:cNvSpPr>
            <p:nvPr/>
          </p:nvSpPr>
          <p:spPr bwMode="auto">
            <a:xfrm>
              <a:off x="2133" y="2512"/>
              <a:ext cx="1386" cy="16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3}}</a:t>
              </a:r>
            </a:p>
          </p:txBody>
        </p:sp>
        <p:sp>
          <p:nvSpPr>
            <p:cNvPr id="33832" name="Rectangle 40"/>
            <p:cNvSpPr>
              <a:spLocks noChangeArrowheads="1"/>
            </p:cNvSpPr>
            <p:nvPr/>
          </p:nvSpPr>
          <p:spPr bwMode="auto">
            <a:xfrm>
              <a:off x="1761" y="268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33" name="Rectangle 41"/>
            <p:cNvSpPr>
              <a:spLocks noChangeArrowheads="1"/>
            </p:cNvSpPr>
            <p:nvPr/>
          </p:nvSpPr>
          <p:spPr bwMode="auto">
            <a:xfrm>
              <a:off x="2133" y="268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3},{2 5},{3 5}}</a:t>
              </a:r>
            </a:p>
          </p:txBody>
        </p:sp>
        <p:sp>
          <p:nvSpPr>
            <p:cNvPr id="33834" name="Rectangle 42"/>
            <p:cNvSpPr>
              <a:spLocks noChangeArrowheads="1"/>
            </p:cNvSpPr>
            <p:nvPr/>
          </p:nvSpPr>
          <p:spPr bwMode="auto">
            <a:xfrm>
              <a:off x="1761" y="2849"/>
              <a:ext cx="372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35" name="Rectangle 43"/>
            <p:cNvSpPr>
              <a:spLocks noChangeArrowheads="1"/>
            </p:cNvSpPr>
            <p:nvPr/>
          </p:nvSpPr>
          <p:spPr bwMode="auto">
            <a:xfrm>
              <a:off x="2133" y="2849"/>
              <a:ext cx="1386" cy="231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{{1 2},{1 3},{1 5},   {2 3},{2 5},{3 5}}</a:t>
              </a:r>
            </a:p>
          </p:txBody>
        </p:sp>
        <p:sp>
          <p:nvSpPr>
            <p:cNvPr id="33836" name="Rectangle 44"/>
            <p:cNvSpPr>
              <a:spLocks noChangeArrowheads="1"/>
            </p:cNvSpPr>
            <p:nvPr/>
          </p:nvSpPr>
          <p:spPr bwMode="auto">
            <a:xfrm>
              <a:off x="1761" y="3080"/>
              <a:ext cx="372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400</a:t>
              </a:r>
            </a:p>
          </p:txBody>
        </p:sp>
        <p:sp>
          <p:nvSpPr>
            <p:cNvPr id="33837" name="Rectangle 45"/>
            <p:cNvSpPr>
              <a:spLocks noChangeArrowheads="1"/>
            </p:cNvSpPr>
            <p:nvPr/>
          </p:nvSpPr>
          <p:spPr bwMode="auto">
            <a:xfrm>
              <a:off x="2133" y="3080"/>
              <a:ext cx="1386" cy="158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5}}</a:t>
              </a:r>
            </a:p>
          </p:txBody>
        </p:sp>
        <p:sp>
          <p:nvSpPr>
            <p:cNvPr id="33838" name="Line 46"/>
            <p:cNvSpPr>
              <a:spLocks noChangeShapeType="1"/>
            </p:cNvSpPr>
            <p:nvPr/>
          </p:nvSpPr>
          <p:spPr bwMode="auto">
            <a:xfrm>
              <a:off x="2133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39" name="Line 47"/>
            <p:cNvSpPr>
              <a:spLocks noChangeShapeType="1"/>
            </p:cNvSpPr>
            <p:nvPr/>
          </p:nvSpPr>
          <p:spPr bwMode="auto">
            <a:xfrm>
              <a:off x="1761" y="2512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0" name="Line 48"/>
            <p:cNvSpPr>
              <a:spLocks noChangeShapeType="1"/>
            </p:cNvSpPr>
            <p:nvPr/>
          </p:nvSpPr>
          <p:spPr bwMode="auto">
            <a:xfrm>
              <a:off x="1761" y="26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1" name="Line 49"/>
            <p:cNvSpPr>
              <a:spLocks noChangeShapeType="1"/>
            </p:cNvSpPr>
            <p:nvPr/>
          </p:nvSpPr>
          <p:spPr bwMode="auto">
            <a:xfrm>
              <a:off x="1761" y="284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2" name="Line 50"/>
            <p:cNvSpPr>
              <a:spLocks noChangeShapeType="1"/>
            </p:cNvSpPr>
            <p:nvPr/>
          </p:nvSpPr>
          <p:spPr bwMode="auto">
            <a:xfrm>
              <a:off x="1761" y="308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3" name="Line 51"/>
            <p:cNvSpPr>
              <a:spLocks noChangeShapeType="1"/>
            </p:cNvSpPr>
            <p:nvPr/>
          </p:nvSpPr>
          <p:spPr bwMode="auto">
            <a:xfrm>
              <a:off x="1761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4" name="Line 52"/>
            <p:cNvSpPr>
              <a:spLocks noChangeShapeType="1"/>
            </p:cNvSpPr>
            <p:nvPr/>
          </p:nvSpPr>
          <p:spPr bwMode="auto">
            <a:xfrm>
              <a:off x="3519" y="2397"/>
              <a:ext cx="1" cy="84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5" name="Line 53"/>
            <p:cNvSpPr>
              <a:spLocks noChangeShapeType="1"/>
            </p:cNvSpPr>
            <p:nvPr/>
          </p:nvSpPr>
          <p:spPr bwMode="auto">
            <a:xfrm>
              <a:off x="1761" y="2397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46" name="Line 54"/>
            <p:cNvSpPr>
              <a:spLocks noChangeShapeType="1"/>
            </p:cNvSpPr>
            <p:nvPr/>
          </p:nvSpPr>
          <p:spPr bwMode="auto">
            <a:xfrm>
              <a:off x="1761" y="323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47" name="Text Box 55"/>
          <p:cNvSpPr txBox="1">
            <a:spLocks noChangeArrowheads="1"/>
          </p:cNvSpPr>
          <p:nvPr/>
        </p:nvSpPr>
        <p:spPr bwMode="auto">
          <a:xfrm>
            <a:off x="3348038" y="3173413"/>
            <a:ext cx="70485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24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’</a:t>
            </a:r>
            <a:endParaRPr lang="en-GB" sz="2400" i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3848" name="Line 56"/>
          <p:cNvSpPr>
            <a:spLocks noChangeShapeType="1"/>
          </p:cNvSpPr>
          <p:nvPr/>
        </p:nvSpPr>
        <p:spPr bwMode="auto">
          <a:xfrm>
            <a:off x="5586413" y="23368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49" name="Line 57"/>
          <p:cNvSpPr>
            <a:spLocks noChangeShapeType="1"/>
          </p:cNvSpPr>
          <p:nvPr/>
        </p:nvSpPr>
        <p:spPr bwMode="auto">
          <a:xfrm>
            <a:off x="1981200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0" name="Line 58"/>
          <p:cNvSpPr>
            <a:spLocks noChangeShapeType="1"/>
          </p:cNvSpPr>
          <p:nvPr/>
        </p:nvSpPr>
        <p:spPr bwMode="auto">
          <a:xfrm>
            <a:off x="5586413" y="4487863"/>
            <a:ext cx="647700" cy="1587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51" name="Text Box 59"/>
          <p:cNvSpPr txBox="1">
            <a:spLocks noChangeArrowheads="1"/>
          </p:cNvSpPr>
          <p:nvPr/>
        </p:nvSpPr>
        <p:spPr bwMode="auto">
          <a:xfrm>
            <a:off x="261938" y="5641975"/>
            <a:ext cx="501650" cy="50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  <p:sp>
        <p:nvSpPr>
          <p:cNvPr id="33852" name="Line 60"/>
          <p:cNvSpPr>
            <a:spLocks noChangeShapeType="1"/>
          </p:cNvSpPr>
          <p:nvPr/>
        </p:nvSpPr>
        <p:spPr bwMode="auto">
          <a:xfrm>
            <a:off x="2039938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3853" name="Group 61"/>
          <p:cNvGrpSpPr>
            <a:grpSpLocks/>
          </p:cNvGrpSpPr>
          <p:nvPr/>
        </p:nvGrpSpPr>
        <p:grpSpPr bwMode="auto">
          <a:xfrm>
            <a:off x="2816225" y="5627688"/>
            <a:ext cx="2789238" cy="717550"/>
            <a:chOff x="1774" y="3545"/>
            <a:chExt cx="1757" cy="452"/>
          </a:xfrm>
        </p:grpSpPr>
        <p:sp>
          <p:nvSpPr>
            <p:cNvPr id="33854" name="Rectangle 62"/>
            <p:cNvSpPr>
              <a:spLocks noChangeArrowheads="1"/>
            </p:cNvSpPr>
            <p:nvPr/>
          </p:nvSpPr>
          <p:spPr bwMode="auto">
            <a:xfrm>
              <a:off x="1774" y="3545"/>
              <a:ext cx="372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TID</a:t>
              </a:r>
            </a:p>
          </p:txBody>
        </p:sp>
        <p:sp>
          <p:nvSpPr>
            <p:cNvPr id="33855" name="Rectangle 63"/>
            <p:cNvSpPr>
              <a:spLocks noChangeArrowheads="1"/>
            </p:cNvSpPr>
            <p:nvPr/>
          </p:nvSpPr>
          <p:spPr bwMode="auto">
            <a:xfrm>
              <a:off x="2146" y="3545"/>
              <a:ext cx="1386" cy="115"/>
            </a:xfrm>
            <a:prstGeom prst="rect">
              <a:avLst/>
            </a:prstGeom>
            <a:solidFill>
              <a:srgbClr val="E7F119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Sets of itemsets</a:t>
              </a:r>
            </a:p>
          </p:txBody>
        </p:sp>
        <p:sp>
          <p:nvSpPr>
            <p:cNvPr id="33856" name="Rectangle 64"/>
            <p:cNvSpPr>
              <a:spLocks noChangeArrowheads="1"/>
            </p:cNvSpPr>
            <p:nvPr/>
          </p:nvSpPr>
          <p:spPr bwMode="auto">
            <a:xfrm>
              <a:off x="1774" y="3660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200</a:t>
              </a:r>
            </a:p>
          </p:txBody>
        </p:sp>
        <p:sp>
          <p:nvSpPr>
            <p:cNvPr id="33857" name="Rectangle 65"/>
            <p:cNvSpPr>
              <a:spLocks noChangeArrowheads="1"/>
            </p:cNvSpPr>
            <p:nvPr/>
          </p:nvSpPr>
          <p:spPr bwMode="auto">
            <a:xfrm>
              <a:off x="2146" y="3660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58" name="Rectangle 66"/>
            <p:cNvSpPr>
              <a:spLocks noChangeArrowheads="1"/>
            </p:cNvSpPr>
            <p:nvPr/>
          </p:nvSpPr>
          <p:spPr bwMode="auto">
            <a:xfrm>
              <a:off x="1774" y="3829"/>
              <a:ext cx="372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300</a:t>
              </a:r>
            </a:p>
          </p:txBody>
        </p:sp>
        <p:sp>
          <p:nvSpPr>
            <p:cNvPr id="33859" name="Rectangle 67"/>
            <p:cNvSpPr>
              <a:spLocks noChangeArrowheads="1"/>
            </p:cNvSpPr>
            <p:nvPr/>
          </p:nvSpPr>
          <p:spPr bwMode="auto">
            <a:xfrm>
              <a:off x="2146" y="3829"/>
              <a:ext cx="1386" cy="169"/>
            </a:xfrm>
            <a:prstGeom prst="rect">
              <a:avLst/>
            </a:prstGeom>
            <a:solidFill>
              <a:srgbClr val="800080"/>
            </a:solidFill>
            <a:ln w="9525">
              <a:noFill/>
              <a:round/>
              <a:headEnd/>
              <a:tailEnd/>
            </a:ln>
            <a:effectLst/>
          </p:spPr>
          <p:txBody>
            <a:bodyPr lIns="45720" tIns="0" rIns="45720" bIns="0"/>
            <a:lstStyle/>
            <a:p>
              <a:pPr>
                <a:lnSpc>
                  <a:spcPct val="100000"/>
                </a:lnSpc>
                <a:spcBef>
                  <a:spcPts val="300"/>
                </a:spcBef>
                <a:buClr>
                  <a:srgbClr val="EEECE1"/>
                </a:buClr>
                <a:buSzPct val="75000"/>
                <a:buFont typeface="Wingdings" charset="2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200" b="1">
                  <a:solidFill>
                    <a:srgbClr val="000000"/>
                  </a:solidFill>
                  <a:latin typeface="Verdana" pitchFamily="32" charset="0"/>
                  <a:cs typeface="Arial" charset="0"/>
                </a:rPr>
                <a:t>{{2 3 5}}</a:t>
              </a:r>
            </a:p>
          </p:txBody>
        </p:sp>
        <p:sp>
          <p:nvSpPr>
            <p:cNvPr id="33860" name="Line 68"/>
            <p:cNvSpPr>
              <a:spLocks noChangeShapeType="1"/>
            </p:cNvSpPr>
            <p:nvPr/>
          </p:nvSpPr>
          <p:spPr bwMode="auto">
            <a:xfrm>
              <a:off x="2146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>
              <a:off x="1774" y="3660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1774" y="3829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3" name="Line 71"/>
            <p:cNvSpPr>
              <a:spLocks noChangeShapeType="1"/>
            </p:cNvSpPr>
            <p:nvPr/>
          </p:nvSpPr>
          <p:spPr bwMode="auto">
            <a:xfrm>
              <a:off x="1774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4" name="Line 72"/>
            <p:cNvSpPr>
              <a:spLocks noChangeShapeType="1"/>
            </p:cNvSpPr>
            <p:nvPr/>
          </p:nvSpPr>
          <p:spPr bwMode="auto">
            <a:xfrm>
              <a:off x="3532" y="3545"/>
              <a:ext cx="1" cy="453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5" name="Line 73"/>
            <p:cNvSpPr>
              <a:spLocks noChangeShapeType="1"/>
            </p:cNvSpPr>
            <p:nvPr/>
          </p:nvSpPr>
          <p:spPr bwMode="auto">
            <a:xfrm>
              <a:off x="1774" y="3545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66" name="Line 74"/>
            <p:cNvSpPr>
              <a:spLocks noChangeShapeType="1"/>
            </p:cNvSpPr>
            <p:nvPr/>
          </p:nvSpPr>
          <p:spPr bwMode="auto">
            <a:xfrm>
              <a:off x="1774" y="3998"/>
              <a:ext cx="1758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67" name="Line 75"/>
          <p:cNvSpPr>
            <a:spLocks noChangeShapeType="1"/>
          </p:cNvSpPr>
          <p:nvPr/>
        </p:nvSpPr>
        <p:spPr bwMode="auto">
          <a:xfrm>
            <a:off x="5607050" y="5867400"/>
            <a:ext cx="647700" cy="1588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868" name="Text Box 76"/>
          <p:cNvSpPr txBox="1">
            <a:spLocks noChangeArrowheads="1"/>
          </p:cNvSpPr>
          <p:nvPr/>
        </p:nvSpPr>
        <p:spPr bwMode="auto">
          <a:xfrm>
            <a:off x="8239125" y="5189538"/>
            <a:ext cx="455613" cy="876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2400" i="1" baseline="-25000">
                <a:solidFill>
                  <a:srgbClr val="000000"/>
                </a:solidFill>
                <a:ea typeface="DejaVu LGC Sans" charset="0"/>
                <a:cs typeface="DejaVu LGC Sans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</a:t>
            </a: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on the </a:t>
            </a:r>
            <a:r>
              <a:rPr lang="en-US" dirty="0" err="1" smtClean="0"/>
              <a:t>AprioriTID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5410200" cy="480060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{frequent 1-itemsets}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database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(k=2, L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’≠ empty; k++)‏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GenerateCandidates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(</a:t>
            </a:r>
            <a:r>
              <a:rPr lang="en-GB" sz="16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i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)‏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= {}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all entries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є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k-1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[c-c[k]]=1 and t[c-c[k-1]]=1}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for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all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{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c.count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++}</a:t>
            </a: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	</a:t>
            </a:r>
            <a:r>
              <a:rPr lang="en-GB" sz="1600" b="1" dirty="0" smtClean="0">
                <a:ea typeface="DejaVu LGC Sans" charset="0"/>
                <a:cs typeface="DejaVu LGC Sans" charset="0"/>
              </a:rPr>
              <a:t>if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(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≠ {}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)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      </a:t>
            </a:r>
            <a:r>
              <a:rPr lang="en-GB" sz="1600" b="1" i="1" dirty="0" smtClean="0">
                <a:ea typeface="DejaVu LGC Sans" charset="0"/>
                <a:cs typeface="DejaVu LGC Sans" charset="0"/>
              </a:rPr>
              <a:t>append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t</a:t>
            </a:r>
            <a:r>
              <a:rPr lang="en-GB" sz="1600" baseline="-250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to  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’ </a:t>
            </a:r>
          </a:p>
          <a:p>
            <a:pPr lvl="4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endif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 lvl="2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ea typeface="DejaVu LGC Sans" charset="0"/>
                <a:cs typeface="DejaVu LGC Sans" charset="0"/>
              </a:rPr>
              <a:t>		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cє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1600" b="1" baseline="-25000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|c.count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&gt;= </a:t>
            </a:r>
            <a:r>
              <a:rPr lang="en-GB" sz="1600" b="1" dirty="0" err="1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1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</a:t>
            </a:r>
          </a:p>
          <a:p>
            <a:pPr lvl="1">
              <a:lnSpc>
                <a:spcPct val="100000"/>
              </a:lnSpc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err="1" smtClean="0">
                <a:ea typeface="DejaVu LGC Sans" charset="0"/>
                <a:cs typeface="DejaVu LGC Sans" charset="0"/>
              </a:rPr>
              <a:t>endfor</a:t>
            </a:r>
            <a:endParaRPr lang="en-GB" sz="1600" b="1" dirty="0" smtClean="0">
              <a:ea typeface="DejaVu LGC Sans" charset="0"/>
              <a:cs typeface="DejaVu LGC Sans" charset="0"/>
            </a:endParaRPr>
          </a:p>
          <a:p>
            <a:pPr>
              <a:lnSpc>
                <a:spcPct val="80000"/>
              </a:lnSpc>
              <a:spcBef>
                <a:spcPts val="625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b="1" dirty="0" smtClean="0">
                <a:ea typeface="DejaVu LGC Sans" charset="0"/>
                <a:cs typeface="DejaVu LGC Sans" charset="0"/>
              </a:rPr>
              <a:t>return </a:t>
            </a:r>
            <a:r>
              <a:rPr lang="en-GB" sz="1600" b="1" dirty="0" err="1" smtClean="0">
                <a:ea typeface="DejaVu LGC Sans" charset="0"/>
                <a:cs typeface="DejaVu LGC Sans" charset="0"/>
              </a:rPr>
              <a:t>U</a:t>
            </a:r>
            <a:r>
              <a:rPr lang="en-GB" sz="1600" b="1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  <a:r>
              <a:rPr lang="en-GB" sz="1600" dirty="0" err="1" smtClean="0">
                <a:ea typeface="DejaVu LGC Sans" charset="0"/>
                <a:cs typeface="DejaVu LGC Sans" charset="0"/>
              </a:rPr>
              <a:t>L</a:t>
            </a:r>
            <a:r>
              <a:rPr lang="en-GB" sz="1600" baseline="-25000" dirty="0" err="1" smtClean="0">
                <a:ea typeface="DejaVu LGC Sans" charset="0"/>
                <a:cs typeface="DejaVu LGC Sans" charset="0"/>
              </a:rPr>
              <a:t>k</a:t>
            </a:r>
            <a:r>
              <a:rPr lang="en-GB" sz="1600" dirty="0" smtClean="0">
                <a:ea typeface="DejaVu LGC Sans" charset="0"/>
                <a:cs typeface="DejaVu LGC Sans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One single pass over the data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 </a:t>
            </a:r>
            <a:r>
              <a:rPr lang="en-US" sz="2400" dirty="0" smtClean="0"/>
              <a:t>is generated from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k-1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small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could be larger than the database!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For large values of </a:t>
            </a:r>
            <a:r>
              <a:rPr lang="en-US" sz="2400" b="1" dirty="0" smtClean="0">
                <a:solidFill>
                  <a:schemeClr val="accent2"/>
                </a:solidFill>
              </a:rPr>
              <a:t>k</a:t>
            </a:r>
            <a:r>
              <a:rPr lang="en-US" sz="2400" dirty="0" smtClean="0"/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</a:t>
            </a:r>
            <a:r>
              <a:rPr lang="en-US" sz="2400" b="1" baseline="-25000" dirty="0" smtClean="0">
                <a:solidFill>
                  <a:schemeClr val="accent2"/>
                </a:solidFill>
              </a:rPr>
              <a:t>k</a:t>
            </a:r>
            <a:r>
              <a:rPr lang="en-US" sz="2400" b="1" dirty="0" smtClean="0">
                <a:solidFill>
                  <a:schemeClr val="accent2"/>
                </a:solidFill>
              </a:rPr>
              <a:t>’</a:t>
            </a:r>
            <a:r>
              <a:rPr lang="en-US" sz="2400" dirty="0" smtClean="0"/>
              <a:t> can be very small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Apriori</a:t>
            </a:r>
            <a:r>
              <a:rPr lang="en-US" dirty="0" smtClean="0"/>
              <a:t> vs. </a:t>
            </a:r>
            <a:r>
              <a:rPr lang="en-US" dirty="0" err="1" smtClean="0"/>
              <a:t>AprioriTID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r>
              <a:rPr lang="en-US" sz="2800" i="1" dirty="0" smtClean="0"/>
              <a:t> </a:t>
            </a:r>
            <a:r>
              <a:rPr lang="en-US" sz="2800" dirty="0" smtClean="0"/>
              <a:t>makes multiple passes over the data while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makes a single pass over the data</a:t>
            </a:r>
          </a:p>
          <a:p>
            <a:endParaRPr lang="en-US" sz="2800" dirty="0" smtClean="0"/>
          </a:p>
          <a:p>
            <a:r>
              <a:rPr lang="en-US" sz="2800" i="1" dirty="0" err="1" smtClean="0">
                <a:solidFill>
                  <a:srgbClr val="FF0000"/>
                </a:solidFill>
              </a:rPr>
              <a:t>AprioriTID</a:t>
            </a:r>
            <a:r>
              <a:rPr lang="en-US" sz="2800" dirty="0" smtClean="0"/>
              <a:t> needs to store additional data structures that may require more space than </a:t>
            </a:r>
            <a:r>
              <a:rPr lang="en-US" sz="2800" i="1" dirty="0" err="1" smtClean="0">
                <a:solidFill>
                  <a:srgbClr val="FF0000"/>
                </a:solidFill>
              </a:rPr>
              <a:t>Apriori</a:t>
            </a:r>
            <a:endParaRPr lang="en-US" sz="2800" i="1" dirty="0" smtClean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Both algorithms need to check all candidates’ frequencies in every step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Implementations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Lots of them around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See, for example, the web page of Bart Goethals: http://www.adrem.ua.ac.be/~goethals/software/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>
                <a:solidFill>
                  <a:srgbClr val="000000"/>
                </a:solidFill>
                <a:ea typeface="DejaVu LGC Sans" charset="0"/>
                <a:cs typeface="DejaVu LGC Sans" charset="0"/>
              </a:rPr>
              <a:t>Typical input format: each row lists the items (using item id's) that appear in every row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>
                <a:solidFill>
                  <a:srgbClr val="000000"/>
                </a:solidFill>
                <a:ea typeface="DejaVu LGC Sans" charset="0"/>
                <a:cs typeface="DejaVu LGC Sans" charset="0"/>
              </a:rPr>
              <a:t>Lecture outline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381000" y="1600200"/>
            <a:ext cx="83185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1: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all frequent </a:t>
            </a:r>
            <a:r>
              <a:rPr lang="en-GB" sz="24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efficiently </a:t>
            </a: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Task 2: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Methods for finding association rules efficiently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457200" y="277813"/>
            <a:ext cx="84582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503363"/>
            <a:ext cx="8229600" cy="535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be database of 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transactions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Clr>
                <a:srgbClr val="FF0000"/>
              </a:buClr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2800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Let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be the set of items that appear in the database, e.g., 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I={A,B,C,D,E,F}</a:t>
            </a:r>
          </a:p>
          <a:p>
            <a:pPr marL="341313" indent="-3413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32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</a:t>
            </a:r>
            <a:r>
              <a:rPr lang="en-GB" sz="32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defined by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I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and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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Y=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</a:p>
          <a:p>
            <a:pPr marL="741363" lvl="1" indent="-28416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{B,C} </a:t>
            </a:r>
            <a:r>
              <a:rPr lang="en-GB" sz="28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rule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2133600"/>
          <a:ext cx="25146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00200"/>
                <a:gridCol w="914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Transaction 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B,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E, 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65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Association Rule</a:t>
            </a:r>
          </a:p>
        </p:txBody>
      </p:sp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4784726" y="3657601"/>
            <a:ext cx="3978276" cy="2527301"/>
            <a:chOff x="3014" y="2304"/>
            <a:chExt cx="2506" cy="1592"/>
          </a:xfrm>
        </p:grpSpPr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3242" y="2304"/>
              <a:ext cx="666" cy="23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solidFill>
                    <a:srgbClr val="FF0000"/>
                  </a:solidFill>
                  <a:ea typeface="DejaVu LGC Sans" charset="0"/>
                  <a:cs typeface="DejaVu LGC Sans" charset="0"/>
                </a:rPr>
                <a:t>Example:</a:t>
              </a:r>
            </a:p>
          </p:txBody>
        </p:sp>
        <p:graphicFrame>
          <p:nvGraphicFramePr>
            <p:cNvPr id="38916" name="Object 4"/>
            <p:cNvGraphicFramePr>
              <a:graphicFrameLocks noChangeAspect="1"/>
            </p:cNvGraphicFramePr>
            <p:nvPr/>
          </p:nvGraphicFramePr>
          <p:xfrm>
            <a:off x="3794" y="2545"/>
            <a:ext cx="1711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2" name="Equation" r:id="rId4" imgW="1434960" imgH="203040" progId="Equation.3">
                    <p:embed/>
                  </p:oleObj>
                </mc:Choice>
                <mc:Fallback>
                  <p:oleObj name="Equation" r:id="rId4" imgW="1434960" imgH="2030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4" y="2545"/>
                          <a:ext cx="1711" cy="23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7" name="Object 5"/>
            <p:cNvGraphicFramePr>
              <a:graphicFrameLocks noChangeAspect="1"/>
            </p:cNvGraphicFramePr>
            <p:nvPr/>
          </p:nvGraphicFramePr>
          <p:xfrm>
            <a:off x="3060" y="2928"/>
            <a:ext cx="2460" cy="4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3" r:id="rId6" imgW="4317840" imgH="787320" progId="Equation.3">
                    <p:embed/>
                  </p:oleObj>
                </mc:Choice>
                <mc:Fallback>
                  <p:oleObj r:id="rId6" imgW="4317840" imgH="787320" progId="Equation.3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60" y="2928"/>
                          <a:ext cx="2460" cy="4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918" name="Object 6"/>
            <p:cNvGraphicFramePr>
              <a:graphicFrameLocks noChangeAspect="1"/>
            </p:cNvGraphicFramePr>
            <p:nvPr/>
          </p:nvGraphicFramePr>
          <p:xfrm>
            <a:off x="3014" y="3456"/>
            <a:ext cx="2475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4" r:id="rId8" imgW="4470120" imgH="787320" progId="Equation.3">
                    <p:embed/>
                  </p:oleObj>
                </mc:Choice>
                <mc:Fallback>
                  <p:oleObj r:id="rId8" imgW="4470120" imgH="787320" progId="Equation.3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14" y="3456"/>
                          <a:ext cx="2475" cy="44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228600" y="1524000"/>
            <a:ext cx="4876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Association Rule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An implication expression of the form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, where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are </a:t>
            </a:r>
            <a:r>
              <a:rPr lang="en-GB" dirty="0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non-overlapping </a:t>
            </a:r>
            <a:r>
              <a:rPr lang="en-GB" dirty="0" err="1" smtClean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itemsets</a:t>
            </a:r>
            <a:endParaRPr lang="en-GB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Example:</a:t>
            </a:r>
            <a:b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 {Milk, Diaper} </a:t>
            </a:r>
            <a:r>
              <a:rPr lang="en-GB" b="1" i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b="1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{Beer} 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b="1" dirty="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100000"/>
              </a:lnSpc>
              <a:spcBef>
                <a:spcPts val="45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Rule Evaluation Metrics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s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Fraction of transactions that contain both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and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 (</a:t>
            </a:r>
            <a:r>
              <a:rPr lang="en-GB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</a:t>
            </a:r>
            <a:r>
              <a:rPr lang="en-GB" b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)‏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Clr>
                <a:srgbClr val="4F81BD"/>
              </a:buClr>
              <a:buSzPct val="6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Measures how often items 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Y</a:t>
            </a: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appear in transactions that</a:t>
            </a:r>
            <a:b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</a:br>
            <a:r>
              <a:rPr lang="en-GB" sz="16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contain </a:t>
            </a:r>
            <a:r>
              <a:rPr lang="en-GB" sz="1600" b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X</a:t>
            </a:r>
          </a:p>
        </p:txBody>
      </p:sp>
      <p:grpSp>
        <p:nvGrpSpPr>
          <p:cNvPr id="38920" name="Group 8"/>
          <p:cNvGrpSpPr>
            <a:grpSpLocks/>
          </p:cNvGrpSpPr>
          <p:nvPr/>
        </p:nvGrpSpPr>
        <p:grpSpPr bwMode="auto">
          <a:xfrm>
            <a:off x="5410200" y="1295400"/>
            <a:ext cx="3586163" cy="2151063"/>
            <a:chOff x="3408" y="816"/>
            <a:chExt cx="2259" cy="1355"/>
          </a:xfrm>
        </p:grpSpPr>
        <p:graphicFrame>
          <p:nvGraphicFramePr>
            <p:cNvPr id="38921" name="Object 9"/>
            <p:cNvGraphicFramePr>
              <a:graphicFrameLocks noChangeAspect="1"/>
            </p:cNvGraphicFramePr>
            <p:nvPr/>
          </p:nvGraphicFramePr>
          <p:xfrm>
            <a:off x="3408" y="816"/>
            <a:ext cx="2260" cy="13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45" r:id="rId10" imgW="3359338" imgH="2015504" progId="Word.Document.8">
                    <p:embed/>
                  </p:oleObj>
                </mc:Choice>
                <mc:Fallback>
                  <p:oleObj r:id="rId10" imgW="3359338" imgH="2015504" progId="Word.Document.8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816"/>
                          <a:ext cx="2260" cy="13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3408" y="816"/>
              <a:ext cx="2260" cy="13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457200" y="192088"/>
            <a:ext cx="84582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Measures: Support </a:t>
            </a:r>
            <a:r>
              <a:rPr lang="en-GB" sz="4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886200" y="1524000"/>
            <a:ext cx="5410200" cy="270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the rules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400" b="1" i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400" b="1" i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with minimum confidence and support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support,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s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2000" dirty="0">
                <a:solidFill>
                  <a:srgbClr val="1F497D"/>
                </a:solidFill>
                <a:ea typeface="DejaVu LGC Sans" charset="0"/>
                <a:cs typeface="DejaVu LGC Sans" charset="0"/>
              </a:rPr>
              <a:t>probability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a transaction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{X </a:t>
            </a:r>
            <a:r>
              <a:rPr lang="en-GB" sz="20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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Y}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confidence, </a:t>
            </a:r>
            <a:r>
              <a:rPr lang="en-GB" sz="2000" i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</a:t>
            </a:r>
            <a:r>
              <a:rPr lang="en-GB" sz="2000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0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conditional probability </a:t>
            </a:r>
            <a:endParaRPr lang="en-GB" sz="2000" b="1" i="1" dirty="0" smtClean="0">
              <a:solidFill>
                <a:schemeClr val="tx1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FF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that 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transaction having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2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also contains </a:t>
            </a:r>
            <a:r>
              <a:rPr lang="en-GB" sz="2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4343400" y="4267200"/>
            <a:ext cx="4572000" cy="2057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341313" indent="-341313">
              <a:lnSpc>
                <a:spcPct val="100000"/>
              </a:lnSpc>
              <a:spcBef>
                <a:spcPts val="600"/>
              </a:spcBef>
              <a:buClr>
                <a:srgbClr val="EEECE1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i="1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Let minimum support 50%, and minimum confidence 50%, we have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66.6%)</a:t>
            </a:r>
            <a:r>
              <a:rPr lang="en-GB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C </a:t>
            </a:r>
            <a:r>
              <a:rPr lang="en-GB" i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i="1" dirty="0" smtClean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  </a:t>
            </a:r>
            <a:r>
              <a:rPr lang="en-GB" i="1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A  </a:t>
            </a:r>
            <a:r>
              <a:rPr lang="en-GB" dirty="0">
                <a:solidFill>
                  <a:schemeClr val="accent2"/>
                </a:solidFill>
                <a:latin typeface="Verdana" pitchFamily="32" charset="0"/>
                <a:ea typeface="DejaVu LGC Sans" charset="0"/>
                <a:cs typeface="DejaVu LGC Sans" charset="0"/>
              </a:rPr>
              <a:t>(50%, 100%)‏</a:t>
            </a: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85800" y="1981200"/>
            <a:ext cx="1905000" cy="1371600"/>
          </a:xfrm>
          <a:prstGeom prst="ellipse">
            <a:avLst/>
          </a:prstGeom>
          <a:noFill/>
          <a:ln w="255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1371600" y="1981200"/>
            <a:ext cx="1905000" cy="1524000"/>
          </a:xfrm>
          <a:prstGeom prst="ellipse">
            <a:avLst/>
          </a:prstGeom>
          <a:noFill/>
          <a:ln w="255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912813" y="2667000"/>
            <a:ext cx="231775" cy="762000"/>
          </a:xfrm>
          <a:prstGeom prst="line">
            <a:avLst/>
          </a:prstGeom>
          <a:noFill/>
          <a:ln w="9360">
            <a:solidFill>
              <a:srgbClr val="1F497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V="1">
            <a:off x="2819400" y="2055813"/>
            <a:ext cx="228600" cy="688975"/>
          </a:xfrm>
          <a:prstGeom prst="line">
            <a:avLst/>
          </a:prstGeom>
          <a:noFill/>
          <a:ln w="936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 flipV="1">
            <a:off x="1903413" y="1827213"/>
            <a:ext cx="79375" cy="917575"/>
          </a:xfrm>
          <a:prstGeom prst="line">
            <a:avLst/>
          </a:prstGeom>
          <a:noFill/>
          <a:ln w="936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590800" y="1524000"/>
            <a:ext cx="1219200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FF0000"/>
                </a:solidFill>
                <a:ea typeface="DejaVu LGC Sans" charset="0"/>
                <a:cs typeface="DejaVu LGC Sans" charset="0"/>
              </a:rPr>
              <a:t>buys diaper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1295400" y="1371600"/>
            <a:ext cx="1042988" cy="1163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4F81B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4F81BD"/>
                </a:solidFill>
                <a:ea typeface="DejaVu LGC Sans" charset="0"/>
                <a:cs typeface="DejaVu LGC Sans" charset="0"/>
              </a:rPr>
              <a:t>buys both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06400" y="3429000"/>
            <a:ext cx="1296988" cy="62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Customer</a:t>
            </a:r>
          </a:p>
          <a:p>
            <a:pPr>
              <a:lnSpc>
                <a:spcPct val="110000"/>
              </a:lnSpc>
              <a:buClr>
                <a:srgbClr val="1F497D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solidFill>
                  <a:srgbClr val="1F497D"/>
                </a:solidFill>
                <a:ea typeface="DejaVu LGC Sans" charset="0"/>
                <a:cs typeface="DejaVu LGC Sans" charset="0"/>
              </a:rPr>
              <a:t>buys beer</a:t>
            </a:r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220662" y="1484312"/>
            <a:ext cx="3665538" cy="2554288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990600" y="4419600"/>
          <a:ext cx="24384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57288"/>
                <a:gridCol w="12811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Items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A,B,C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B,E,F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569913" y="1660525"/>
            <a:ext cx="4504631" cy="1477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just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 u="sng" dirty="0">
                <a:solidFill>
                  <a:srgbClr val="000000"/>
                </a:solidFill>
                <a:cs typeface="Times New Roman" pitchFamily="16" charset="0"/>
              </a:rPr>
              <a:t>TID	date		</a:t>
            </a:r>
            <a:r>
              <a:rPr lang="en-GB" sz="2400" u="sng" dirty="0" err="1">
                <a:solidFill>
                  <a:srgbClr val="000000"/>
                </a:solidFill>
                <a:cs typeface="Times New Roman" pitchFamily="16" charset="0"/>
              </a:rPr>
              <a:t>items_bought</a:t>
            </a:r>
            <a:endParaRPr lang="en-GB" sz="2400" u="sng" dirty="0">
              <a:solidFill>
                <a:srgbClr val="000000"/>
              </a:solidFill>
              <a:cs typeface="Times New Roman" pitchFamily="16" charset="0"/>
            </a:endParaRP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100	10/10/99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{F,A,D,B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200	15/10/99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D,A,C,E,B}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300	19/10/99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C,A,B,E}</a:t>
            </a:r>
          </a:p>
          <a:p>
            <a:pPr algn="just"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400	20/10/99	</a:t>
            </a:r>
            <a:r>
              <a:rPr lang="en-GB" dirty="0" smtClean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	{</a:t>
            </a:r>
            <a:r>
              <a:rPr lang="en-GB" dirty="0">
                <a:solidFill>
                  <a:srgbClr val="000000"/>
                </a:solidFill>
                <a:latin typeface="Arial" charset="0"/>
                <a:cs typeface="Times New Roman" pitchFamily="16" charset="0"/>
              </a:rPr>
              <a:t>B,A,D}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3505200"/>
            <a:ext cx="8839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What is the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support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2800" b="1" i="1" dirty="0">
                <a:solidFill>
                  <a:schemeClr val="tx1"/>
                </a:solidFill>
                <a:ea typeface="DejaVu LGC Sans" charset="0"/>
                <a:cs typeface="DejaVu LGC Sans" charset="0"/>
              </a:rPr>
              <a:t>confidence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the rule: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{B,D} 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28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{A}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457200" y="43434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Support:</a:t>
            </a:r>
          </a:p>
          <a:p>
            <a:pPr marL="741363" lvl="1" indent="-284163">
              <a:lnSpc>
                <a:spcPct val="100000"/>
              </a:lnSpc>
              <a:spcBef>
                <a:spcPts val="600"/>
              </a:spcBef>
              <a:buClr>
                <a:srgbClr val="1F497D"/>
              </a:buClr>
              <a:buSzPct val="75000"/>
              <a:buFont typeface="Wingdings" charset="2"/>
              <a:buChar char="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percentage of </a:t>
            </a:r>
            <a:r>
              <a:rPr lang="en-GB" sz="2400" dirty="0" err="1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tuples</a:t>
            </a:r>
            <a:r>
              <a:rPr lang="en-GB" sz="2400" dirty="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 that contain {A,B,D} =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457200" y="5257800"/>
            <a:ext cx="8686800" cy="99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1313" indent="-341313">
              <a:lnSpc>
                <a:spcPct val="100000"/>
              </a:lnSpc>
              <a:spcBef>
                <a:spcPts val="700"/>
              </a:spcBef>
              <a:buClr>
                <a:srgbClr val="EEECE1"/>
              </a:buClr>
              <a:buSzPct val="75000"/>
              <a:buFont typeface="Wingdings" charset="2"/>
              <a:buChar char=""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800">
                <a:solidFill>
                  <a:srgbClr val="000000"/>
                </a:solidFill>
                <a:latin typeface="Verdana" pitchFamily="32" charset="0"/>
                <a:ea typeface="DejaVu LGC Sans" charset="0"/>
                <a:cs typeface="DejaVu LGC Sans" charset="0"/>
              </a:rPr>
              <a:t>Confidence:</a:t>
            </a:r>
          </a:p>
          <a:p>
            <a:pPr marL="741363" lvl="1" indent="-284163">
              <a:lnSpc>
                <a:spcPct val="100000"/>
              </a:lnSpc>
              <a:spcBef>
                <a:spcPts val="700"/>
              </a:spcBef>
              <a:buClr>
                <a:srgbClr val="1F497D"/>
              </a:buClr>
              <a:buSzPct val="75000"/>
              <a:buFont typeface="Wingdings" charset="2"/>
              <a:buNone/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endParaRPr lang="en-GB" sz="2800">
              <a:solidFill>
                <a:srgbClr val="000000"/>
              </a:solidFill>
              <a:latin typeface="Verdana" pitchFamily="32" charset="0"/>
              <a:ea typeface="DejaVu LGC Sans" charset="0"/>
              <a:cs typeface="DejaVu LGC Sans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2214563" y="5715000"/>
            <a:ext cx="5322887" cy="868363"/>
            <a:chOff x="1395" y="3600"/>
            <a:chExt cx="3353" cy="547"/>
          </a:xfrm>
        </p:grpSpPr>
        <p:graphicFrame>
          <p:nvGraphicFramePr>
            <p:cNvPr id="40967" name="Object 7"/>
            <p:cNvGraphicFramePr>
              <a:graphicFrameLocks noChangeAspect="1"/>
            </p:cNvGraphicFramePr>
            <p:nvPr/>
          </p:nvGraphicFramePr>
          <p:xfrm>
            <a:off x="1395" y="3600"/>
            <a:ext cx="3354" cy="54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0599" r:id="rId4" imgW="2565360" imgH="419040" progId="Equation.3">
                    <p:embed/>
                  </p:oleObj>
                </mc:Choice>
                <mc:Fallback>
                  <p:oleObj r:id="rId4" imgW="2565360" imgH="419040" progId="Equation.3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95" y="3600"/>
                          <a:ext cx="3354" cy="54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0968" name="Text Box 8"/>
            <p:cNvSpPr txBox="1">
              <a:spLocks noChangeArrowheads="1"/>
            </p:cNvSpPr>
            <p:nvPr/>
          </p:nvSpPr>
          <p:spPr bwMode="auto">
            <a:xfrm>
              <a:off x="1395" y="3600"/>
              <a:ext cx="3354" cy="54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8085138" y="4776788"/>
            <a:ext cx="974725" cy="519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0000FF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0000FF"/>
                </a:solidFill>
                <a:ea typeface="DejaVu LGC Sans" charset="0"/>
                <a:cs typeface="DejaVu LGC Sans" charset="0"/>
              </a:rPr>
              <a:t>75%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7451725" y="5867400"/>
            <a:ext cx="1198563" cy="5191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2160" tIns="46080" rIns="92160" bIns="4608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>
                <a:solidFill>
                  <a:srgbClr val="FF0000"/>
                </a:solidFill>
                <a:ea typeface="DejaVu LGC Sans" charset="0"/>
                <a:cs typeface="DejaVu LGC Sans" charset="0"/>
              </a:rPr>
              <a:t>100%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457200" y="3048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Association-rule mining task</a:t>
            </a: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349250" y="17430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set of transactions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goal of association rule mining is to find </a:t>
            </a:r>
            <a:r>
              <a:rPr lang="en-GB" sz="32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all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rules having 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2800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</a:p>
          <a:p>
            <a:pPr marL="798513" lvl="1" indent="-341313">
              <a:lnSpc>
                <a:spcPct val="10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confidence ≥ </a:t>
            </a:r>
            <a:r>
              <a:rPr lang="en-GB" sz="2800" b="1" i="1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2800" b="1" i="1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 </a:t>
            </a:r>
            <a:r>
              <a:rPr lang="en-GB" sz="28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threshold</a:t>
            </a:r>
            <a:endParaRPr lang="en-GB" sz="28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457200" y="31750"/>
            <a:ext cx="8229600" cy="1431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Brute-force algorithm for association-rule mining 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349250" y="1527175"/>
            <a:ext cx="8458200" cy="5334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List all possible association rules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Compute the support and confidence for each rule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Prune rules that fail the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and </a:t>
            </a:r>
            <a:r>
              <a:rPr lang="en-GB" sz="3200" i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minconf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thresholds</a:t>
            </a: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>
              <a:solidFill>
                <a:srgbClr val="000000"/>
              </a:solidFill>
              <a:latin typeface="Symbol" pitchFamily="16" charset="2"/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10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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>
                <a:solidFill>
                  <a:srgbClr val="FF0000"/>
                </a:solidFill>
                <a:ea typeface="DejaVu LGC Sans" charset="0"/>
                <a:cs typeface="DejaVu LGC Sans" charset="0"/>
              </a:rPr>
              <a:t>Computationally prohibitive</a:t>
            </a:r>
            <a:r>
              <a:rPr lang="en-GB" sz="3200">
                <a:solidFill>
                  <a:srgbClr val="000000"/>
                </a:solidFill>
                <a:ea typeface="DejaVu LGC Sans" charset="0"/>
                <a:cs typeface="DejaVu LGC Sans" charset="0"/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685800" y="228600"/>
            <a:ext cx="8229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Definition: Frequent Itemset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4876800" cy="5780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 set of 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one or more items</a:t>
            </a: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E.g.: 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{Milk, Bread, Diaper}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-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143000" lvl="2" indent="-228600">
              <a:lnSpc>
                <a:spcPct val="100000"/>
              </a:lnSpc>
              <a:spcBef>
                <a:spcPts val="4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sz="16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that contains </a:t>
            </a:r>
            <a:r>
              <a:rPr lang="en-GB" sz="1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1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items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 count (</a:t>
            </a:r>
            <a:r>
              <a:rPr lang="en-GB" sz="2000" b="1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Frequency of occurrence of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(number of transactions it appears)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E.g.   </a:t>
            </a:r>
            <a:r>
              <a:rPr lang="en-GB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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({Milk, </a:t>
            </a:r>
            <a:r>
              <a:rPr lang="en-GB" b="1" dirty="0" err="1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Bread,Diaper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}) = 2 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Support</a:t>
            </a: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Fraction of 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 transactions in which an </a:t>
            </a:r>
            <a:r>
              <a:rPr lang="en-GB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appears</a:t>
            </a:r>
            <a:endParaRPr lang="en-GB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E.g</a:t>
            </a:r>
            <a:r>
              <a:rPr lang="en-GB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.   s({Milk, Bread, Diaper}) = 2/5</a:t>
            </a:r>
          </a:p>
          <a:p>
            <a:pPr marL="341313" indent="-341313">
              <a:lnSpc>
                <a:spcPct val="100000"/>
              </a:lnSpc>
              <a:spcBef>
                <a:spcPts val="5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000" b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000" b="1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41363" lvl="1" indent="-284163">
              <a:lnSpc>
                <a:spcPct val="100000"/>
              </a:lnSpc>
              <a:spcBef>
                <a:spcPts val="450"/>
              </a:spcBef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 </a:t>
            </a:r>
            <a:r>
              <a:rPr lang="en-GB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is greater than or equal to a </a:t>
            </a:r>
            <a:r>
              <a:rPr lang="en-GB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r>
              <a:rPr lang="en-GB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threshold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5410200" y="2089150"/>
            <a:ext cx="3656013" cy="2193925"/>
            <a:chOff x="3408" y="1316"/>
            <a:chExt cx="2303" cy="1382"/>
          </a:xfrm>
        </p:grpSpPr>
        <p:graphicFrame>
          <p:nvGraphicFramePr>
            <p:cNvPr id="9220" name="Object 4"/>
            <p:cNvGraphicFramePr>
              <a:graphicFrameLocks noChangeAspect="1"/>
            </p:cNvGraphicFramePr>
            <p:nvPr/>
          </p:nvGraphicFramePr>
          <p:xfrm>
            <a:off x="3408" y="1316"/>
            <a:ext cx="2304" cy="13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6" r:id="rId4" imgW="3359338" imgH="2015504" progId="Word.Document.8">
                    <p:embed/>
                  </p:oleObj>
                </mc:Choice>
                <mc:Fallback>
                  <p:oleObj r:id="rId4" imgW="3359338" imgH="2015504" progId="Word.Document.8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8" y="1316"/>
                          <a:ext cx="2304" cy="13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1" name="Text Box 5"/>
            <p:cNvSpPr txBox="1">
              <a:spLocks noChangeArrowheads="1"/>
            </p:cNvSpPr>
            <p:nvPr/>
          </p:nvSpPr>
          <p:spPr bwMode="auto">
            <a:xfrm>
              <a:off x="3408" y="1316"/>
              <a:ext cx="2304" cy="138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229600" cy="579438"/>
          </a:xfrm>
        </p:spPr>
        <p:txBody>
          <a:bodyPr/>
          <a:lstStyle/>
          <a:p>
            <a:r>
              <a:rPr lang="en-US" sz="4000"/>
              <a:t>Computational Complexity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1163" y="990600"/>
            <a:ext cx="8318500" cy="1371600"/>
          </a:xfrm>
        </p:spPr>
        <p:txBody>
          <a:bodyPr/>
          <a:lstStyle/>
          <a:p>
            <a:pPr marL="292100" indent="-292100">
              <a:lnSpc>
                <a:spcPct val="90000"/>
              </a:lnSpc>
            </a:pPr>
            <a:r>
              <a:rPr lang="en-US" dirty="0"/>
              <a:t>Given </a:t>
            </a:r>
            <a:r>
              <a:rPr lang="en-US" b="1" dirty="0">
                <a:solidFill>
                  <a:schemeClr val="accent2"/>
                </a:solidFill>
              </a:rPr>
              <a:t>d</a:t>
            </a:r>
            <a:r>
              <a:rPr lang="en-US" dirty="0"/>
              <a:t> unique </a:t>
            </a:r>
            <a:r>
              <a:rPr lang="en-US" dirty="0" smtClean="0"/>
              <a:t>items in </a:t>
            </a:r>
            <a:r>
              <a:rPr lang="en-US" b="1" i="1" dirty="0" smtClean="0">
                <a:solidFill>
                  <a:schemeClr val="accent2"/>
                </a:solidFill>
              </a:rPr>
              <a:t>I</a:t>
            </a:r>
            <a:r>
              <a:rPr lang="en-US" dirty="0" smtClean="0"/>
              <a:t>:</a:t>
            </a:r>
            <a:endParaRPr lang="en-US" dirty="0"/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</a:t>
            </a:r>
            <a:r>
              <a:rPr lang="en-US" dirty="0" err="1"/>
              <a:t>itemsets</a:t>
            </a:r>
            <a:r>
              <a:rPr lang="en-US" dirty="0"/>
              <a:t> = </a:t>
            </a:r>
            <a:r>
              <a:rPr lang="en-US" b="1" dirty="0">
                <a:solidFill>
                  <a:schemeClr val="accent2"/>
                </a:solidFill>
              </a:rPr>
              <a:t>2</a:t>
            </a:r>
            <a:r>
              <a:rPr lang="en-US" b="1" baseline="30000" dirty="0">
                <a:solidFill>
                  <a:schemeClr val="accent2"/>
                </a:solidFill>
              </a:rPr>
              <a:t>d</a:t>
            </a:r>
          </a:p>
          <a:p>
            <a:pPr marL="800100" lvl="1" indent="-342900">
              <a:lnSpc>
                <a:spcPct val="90000"/>
              </a:lnSpc>
            </a:pPr>
            <a:r>
              <a:rPr lang="en-US" dirty="0"/>
              <a:t>Total number of possible association rules: 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5257800" y="2514600"/>
          <a:ext cx="3662363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4" name="Equation" r:id="rId4" imgW="2831760" imgH="1269720" progId="Equation.3">
                  <p:embed/>
                </p:oleObj>
              </mc:Choice>
              <mc:Fallback>
                <p:oleObj name="Equation" r:id="rId4" imgW="2831760" imgH="126972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514600"/>
                        <a:ext cx="3662363" cy="164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5410200" y="4648200"/>
            <a:ext cx="32004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latin typeface="Arial" charset="0"/>
              </a:rPr>
              <a:t>If d=</a:t>
            </a:r>
            <a:r>
              <a:rPr lang="en-US" b="1">
                <a:latin typeface="Arial" charset="0"/>
                <a:sym typeface="Symbol" pitchFamily="16" charset="2"/>
              </a:rPr>
              <a:t>6,  R = 602 rules</a:t>
            </a:r>
          </a:p>
        </p:txBody>
      </p:sp>
      <p:pic>
        <p:nvPicPr>
          <p:cNvPr id="428038" name="Picture 6"/>
          <p:cNvPicPr>
            <a:picLocks noChangeAspect="1" noChangeArrowheads="1"/>
          </p:cNvPicPr>
          <p:nvPr/>
        </p:nvPicPr>
        <p:blipFill>
          <a:blip r:embed="rId6" cstate="print"/>
          <a:srcRect l="5714" t="1904" r="7143" b="952"/>
          <a:stretch>
            <a:fillRect/>
          </a:stretch>
        </p:blipFill>
        <p:spPr bwMode="auto">
          <a:xfrm>
            <a:off x="152400" y="2667000"/>
            <a:ext cx="4876800" cy="3733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4267200" y="1524000"/>
            <a:ext cx="4724400" cy="2471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Example of Rules:</a:t>
            </a:r>
            <a:b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</a:br>
            <a:endParaRPr lang="en-GB" sz="2400">
              <a:solidFill>
                <a:srgbClr val="CC3300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{Beer} (s=0.4, c=0.67)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{Diaper} (s=0.4, c=1.0)‏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{Diaper,Beer}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{Milk} (s=0.4, c=0.67)‏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{Beer}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{Milk,Diaper} (s=0.4, c=0.67)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{Diaper}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{Milk,Beer} (s=0.4, c=0.5) </a:t>
            </a:r>
          </a:p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{Milk} </a:t>
            </a:r>
            <a:r>
              <a:rPr lang="en-GB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{Diaper,Beer} (s=0.4, c=0.5)‏</a:t>
            </a:r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304800" y="1524000"/>
            <a:ext cx="3732213" cy="2239963"/>
            <a:chOff x="192" y="960"/>
            <a:chExt cx="2351" cy="1411"/>
          </a:xfrm>
        </p:grpSpPr>
        <p:graphicFrame>
          <p:nvGraphicFramePr>
            <p:cNvPr id="46084" name="Object 4"/>
            <p:cNvGraphicFramePr>
              <a:graphicFrameLocks noChangeAspect="1"/>
            </p:cNvGraphicFramePr>
            <p:nvPr/>
          </p:nvGraphicFramePr>
          <p:xfrm>
            <a:off x="192" y="960"/>
            <a:ext cx="2352" cy="1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2583" r:id="rId4" imgW="3359338" imgH="2015504" progId="Word.Document.8">
                    <p:embed/>
                  </p:oleObj>
                </mc:Choice>
                <mc:Fallback>
                  <p:oleObj r:id="rId4" imgW="3359338" imgH="2015504" progId="Word.Document.8">
                    <p:embed/>
                    <p:pic>
                      <p:nvPicPr>
                        <p:cNvPr id="0" name="Picture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" y="960"/>
                          <a:ext cx="2352" cy="14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6085" name="Text Box 5"/>
            <p:cNvSpPr txBox="1">
              <a:spLocks noChangeArrowheads="1"/>
            </p:cNvSpPr>
            <p:nvPr/>
          </p:nvSpPr>
          <p:spPr bwMode="auto">
            <a:xfrm>
              <a:off x="192" y="960"/>
              <a:ext cx="2352" cy="141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7924800" cy="1831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latin typeface="Arial" charset="0"/>
                <a:ea typeface="DejaVu LGC Sans" charset="0"/>
                <a:cs typeface="DejaVu LGC Sans" charset="0"/>
              </a:rPr>
              <a:t>Observations: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All the above rules are binary partitions of the same itemset: 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	{Milk, Diaper, Beer}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Rules originating from the same itemset have identical support but</a:t>
            </a:r>
            <a:b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</a:b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 can have different confidence</a:t>
            </a:r>
          </a:p>
          <a:p>
            <a:pPr>
              <a:lnSpc>
                <a:spcPct val="100000"/>
              </a:lnSpc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 Thus, we may decouple the support and confidence requirements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>
                <a:solidFill>
                  <a:srgbClr val="000000"/>
                </a:solidFill>
                <a:ea typeface="DejaVu LGC Sans" charset="0"/>
                <a:cs typeface="DejaVu LGC Sans" charset="0"/>
              </a:rPr>
              <a:t>Mining Association Rules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5026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Two-step approach: </a:t>
            </a: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Frequent </a:t>
            </a:r>
            <a:r>
              <a:rPr lang="en-GB" sz="2600" dirty="0" err="1">
                <a:solidFill>
                  <a:srgbClr val="FF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all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whose support </a:t>
            </a:r>
            <a:r>
              <a:rPr lang="en-GB" sz="2200" dirty="0">
                <a:solidFill>
                  <a:srgbClr val="000000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minsup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914400" lvl="1" indent="-457200">
              <a:lnSpc>
                <a:spcPct val="90000"/>
              </a:lnSpc>
              <a:spcBef>
                <a:spcPts val="650"/>
              </a:spcBef>
              <a:buClr>
                <a:srgbClr val="FF0000"/>
              </a:buClr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600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Rule Generation</a:t>
            </a:r>
          </a:p>
          <a:p>
            <a:pPr marL="1293813" lvl="2" indent="-379413">
              <a:lnSpc>
                <a:spcPct val="90000"/>
              </a:lnSpc>
              <a:spcBef>
                <a:spcPts val="550"/>
              </a:spcBef>
              <a:buFont typeface="Arial" charset="0"/>
              <a:buChar char="–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Generate high confidence rules from each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where each rule is a binary </a:t>
            </a:r>
            <a:r>
              <a:rPr lang="en-GB" sz="2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partition </a:t>
            </a: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of a frequent </a:t>
            </a:r>
            <a:r>
              <a:rPr lang="en-GB" sz="2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endParaRPr lang="en-GB" sz="2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531813" indent="-531813">
              <a:lnSpc>
                <a:spcPct val="90000"/>
              </a:lnSpc>
              <a:spcBef>
                <a:spcPts val="750"/>
              </a:spcBef>
              <a:buFont typeface="Wingdings" charset="2"/>
              <a:buNone/>
              <a:tabLst>
                <a:tab pos="1101725" algn="l"/>
                <a:tab pos="2016125" algn="l"/>
                <a:tab pos="2930525" algn="l"/>
                <a:tab pos="3844925" algn="l"/>
                <a:tab pos="4759325" algn="l"/>
                <a:tab pos="5673725" algn="l"/>
                <a:tab pos="6588125" algn="l"/>
                <a:tab pos="7502525" algn="l"/>
                <a:tab pos="8416925" algn="l"/>
                <a:tab pos="9331325" algn="l"/>
                <a:tab pos="102457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457200" y="152400"/>
            <a:ext cx="8229600" cy="884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Generation – Naive algorithm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228600" y="1371600"/>
            <a:ext cx="8686800" cy="5840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Given a frequent </a:t>
            </a:r>
            <a:r>
              <a:rPr lang="en-GB" sz="32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find all non-empty subsets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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such that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</a:t>
            </a:r>
            <a:r>
              <a:rPr lang="en-GB" sz="3200" b="1" dirty="0" smtClean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X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–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y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satisfies the minimum confidence </a:t>
            </a:r>
            <a:r>
              <a:rPr lang="en-GB" sz="32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requirement</a:t>
            </a: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2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90000"/>
              </a:lnSpc>
              <a:spcBef>
                <a:spcPts val="7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28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{A,B,C,D} 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is a frequent </a:t>
            </a:r>
            <a:r>
              <a:rPr lang="en-GB" sz="28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8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candidate rules: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D, 	ABD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C, 	ACD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B, 	BCD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BCD,	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ACD,	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ABD, 	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CD,	AC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BD, 	AD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BC, 	BC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AD, </a:t>
            </a:r>
            <a:b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</a:b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AC, 	CD </a:t>
            </a:r>
            <a:r>
              <a:rPr lang="en-GB" sz="24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	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2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|X|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k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, then there are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2</a:t>
            </a:r>
            <a:r>
              <a:rPr lang="en-GB" sz="3200" b="1" baseline="300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k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– 2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association rules (ignoring 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L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and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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2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32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L</a:t>
            </a:r>
            <a:r>
              <a:rPr lang="en-GB" sz="3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)‏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Efficient rule </a:t>
            </a:r>
            <a:r>
              <a:rPr lang="en-GB" sz="4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g</a:t>
            </a:r>
            <a:r>
              <a:rPr lang="en-GB" sz="4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eneration</a:t>
            </a:r>
            <a:endParaRPr lang="en-GB" sz="4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838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7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How to efficiently generate rules from frequent </a:t>
            </a:r>
            <a:r>
              <a:rPr lang="en-GB" sz="3000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itemsets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?</a:t>
            </a: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general, confidence does not have an anti-monotone property</a:t>
            </a:r>
          </a:p>
          <a:p>
            <a:pPr lvl="2">
              <a:lnSpc>
                <a:spcPct val="70000"/>
              </a:lnSpc>
              <a:spcBef>
                <a:spcPts val="60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 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 be larger or smaller than 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 </a:t>
            </a:r>
            <a:r>
              <a:rPr lang="en-GB" sz="2400" b="1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4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D)‏</a:t>
            </a:r>
          </a:p>
          <a:p>
            <a:pPr marL="2057400" lvl="4" indent="-228600">
              <a:lnSpc>
                <a:spcPct val="70000"/>
              </a:lnSpc>
              <a:spcBef>
                <a:spcPts val="60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4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798513" lvl="1" indent="-341313">
              <a:lnSpc>
                <a:spcPct val="70000"/>
              </a:lnSpc>
              <a:spcBef>
                <a:spcPts val="60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But confidence of rules generated from the same </a:t>
            </a:r>
            <a:r>
              <a:rPr lang="en-GB" sz="2400" b="1" i="1" dirty="0" err="1">
                <a:solidFill>
                  <a:srgbClr val="000000"/>
                </a:solidFill>
                <a:ea typeface="DejaVu LGC Sans" charset="0"/>
                <a:cs typeface="DejaVu LGC Sans" charset="0"/>
              </a:rPr>
              <a:t>itemset</a:t>
            </a:r>
            <a:r>
              <a:rPr lang="en-GB" sz="2400" b="1" i="1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has an anti-monotone property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4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Example: </a:t>
            </a:r>
            <a:r>
              <a:rPr lang="en-GB" sz="24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X </a:t>
            </a:r>
            <a:r>
              <a:rPr lang="en-GB" sz="24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= {A,B,C,D}</a:t>
            </a:r>
            <a:r>
              <a:rPr lang="en-GB" sz="24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:</a:t>
            </a: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  <a:b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26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		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c(ABC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c(AB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CD)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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c(A </a:t>
            </a:r>
            <a:r>
              <a:rPr lang="en-GB" sz="2600" dirty="0">
                <a:solidFill>
                  <a:schemeClr val="accent2"/>
                </a:solidFill>
                <a:latin typeface="Symbol" pitchFamily="16" charset="2"/>
                <a:ea typeface="DejaVu LGC Sans" charset="0"/>
                <a:cs typeface="DejaVu LGC Sans" charset="0"/>
              </a:rPr>
              <a:t></a:t>
            </a:r>
            <a:r>
              <a:rPr lang="en-GB" sz="2600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BCD)</a:t>
            </a:r>
            <a:r>
              <a:rPr lang="en-GB" sz="2600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‏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Why?</a:t>
            </a:r>
          </a:p>
          <a:p>
            <a:pPr marL="798513" lvl="1" indent="-341313">
              <a:lnSpc>
                <a:spcPct val="70000"/>
              </a:lnSpc>
              <a:spcBef>
                <a:spcPts val="650"/>
              </a:spcBef>
              <a:buFont typeface="Arial" charset="0"/>
              <a:buChar char="–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2600" dirty="0" smtClean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341313" indent="-341313">
              <a:lnSpc>
                <a:spcPct val="70000"/>
              </a:lnSpc>
              <a:spcBef>
                <a:spcPts val="650"/>
              </a:spcBef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Confidence is anti-monotone </a:t>
            </a:r>
            <a:r>
              <a:rPr lang="en-GB" sz="2600" b="1" dirty="0" err="1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w.r.t</a:t>
            </a:r>
            <a:r>
              <a:rPr lang="en-GB" sz="26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. number of items on the RHS of the rule</a:t>
            </a:r>
            <a:endParaRPr lang="en-GB" sz="2600" b="1" dirty="0">
              <a:solidFill>
                <a:srgbClr val="FF0000"/>
              </a:solidFill>
              <a:ea typeface="DejaVu LGC Sans" charset="0"/>
              <a:cs typeface="DejaVu LGC Sans" charset="0"/>
            </a:endParaRPr>
          </a:p>
          <a:p>
            <a:pPr lvl="2">
              <a:lnSpc>
                <a:spcPct val="70000"/>
              </a:lnSpc>
              <a:spcBef>
                <a:spcPts val="550"/>
              </a:spcBef>
              <a:buFont typeface="Wingdings" charset="2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22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04800" y="-22225"/>
            <a:ext cx="86868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Generation for Apriori Algorithm</a:t>
            </a:r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914400" y="1419225"/>
          <a:ext cx="7620000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4" r:id="rId4" imgW="8671306" imgH="4782859" progId="">
                  <p:embed/>
                </p:oleObj>
              </mc:Choice>
              <mc:Fallback>
                <p:oleObj r:id="rId4" imgW="8671306" imgH="4782859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419225"/>
                        <a:ext cx="7620000" cy="429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266700" y="1066800"/>
            <a:ext cx="24066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CC33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400">
                <a:solidFill>
                  <a:srgbClr val="CC3300"/>
                </a:solidFill>
                <a:ea typeface="DejaVu LGC Sans" charset="0"/>
                <a:cs typeface="DejaVu LGC Sans" charset="0"/>
              </a:rPr>
              <a:t>Lattice of rules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1419225"/>
            <a:ext cx="8151813" cy="4784725"/>
            <a:chOff x="240" y="894"/>
            <a:chExt cx="5135" cy="3014"/>
          </a:xfrm>
        </p:grpSpPr>
        <p:graphicFrame>
          <p:nvGraphicFramePr>
            <p:cNvPr id="55301" name="Object 5"/>
            <p:cNvGraphicFramePr>
              <a:graphicFrameLocks noChangeAspect="1"/>
            </p:cNvGraphicFramePr>
            <p:nvPr/>
          </p:nvGraphicFramePr>
          <p:xfrm>
            <a:off x="576" y="894"/>
            <a:ext cx="4800" cy="2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375" r:id="rId6" imgW="8671306" imgH="4782859" progId="">
                    <p:embed/>
                  </p:oleObj>
                </mc:Choice>
                <mc:Fallback>
                  <p:oleObj r:id="rId6" imgW="8671306" imgH="4782859" progId="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894"/>
                          <a:ext cx="4800" cy="27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5302" name="AutoShape 6"/>
            <p:cNvSpPr>
              <a:spLocks noChangeArrowheads="1"/>
            </p:cNvSpPr>
            <p:nvPr/>
          </p:nvSpPr>
          <p:spPr bwMode="auto">
            <a:xfrm>
              <a:off x="464" y="1064"/>
              <a:ext cx="3712" cy="2808"/>
            </a:xfrm>
            <a:custGeom>
              <a:avLst/>
              <a:gdLst>
                <a:gd name="T0" fmla="*/ 256 w 3712"/>
                <a:gd name="T1" fmla="*/ 376 h 2808"/>
                <a:gd name="T2" fmla="*/ 736 w 3712"/>
                <a:gd name="T3" fmla="*/ 88 h 2808"/>
                <a:gd name="T4" fmla="*/ 2176 w 3712"/>
                <a:gd name="T5" fmla="*/ 904 h 2808"/>
                <a:gd name="T6" fmla="*/ 2656 w 3712"/>
                <a:gd name="T7" fmla="*/ 1768 h 2808"/>
                <a:gd name="T8" fmla="*/ 3520 w 3712"/>
                <a:gd name="T9" fmla="*/ 2296 h 2808"/>
                <a:gd name="T10" fmla="*/ 3376 w 3712"/>
                <a:gd name="T11" fmla="*/ 2584 h 2808"/>
                <a:gd name="T12" fmla="*/ 1504 w 3712"/>
                <a:gd name="T13" fmla="*/ 2776 h 2808"/>
                <a:gd name="T14" fmla="*/ 352 w 3712"/>
                <a:gd name="T15" fmla="*/ 2392 h 2808"/>
                <a:gd name="T16" fmla="*/ 16 w 3712"/>
                <a:gd name="T17" fmla="*/ 1288 h 2808"/>
                <a:gd name="T18" fmla="*/ 256 w 3712"/>
                <a:gd name="T19" fmla="*/ 376 h 2808"/>
                <a:gd name="T20" fmla="*/ 0 w 3712"/>
                <a:gd name="T21" fmla="*/ 0 h 2808"/>
                <a:gd name="T22" fmla="*/ 3712 w 3712"/>
                <a:gd name="T23" fmla="*/ 2808 h 2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3712" h="2808">
                  <a:moveTo>
                    <a:pt x="256" y="376"/>
                  </a:moveTo>
                  <a:cubicBezTo>
                    <a:pt x="376" y="176"/>
                    <a:pt x="416" y="0"/>
                    <a:pt x="736" y="88"/>
                  </a:cubicBezTo>
                  <a:cubicBezTo>
                    <a:pt x="1056" y="176"/>
                    <a:pt x="1856" y="624"/>
                    <a:pt x="2176" y="904"/>
                  </a:cubicBezTo>
                  <a:cubicBezTo>
                    <a:pt x="2496" y="1184"/>
                    <a:pt x="2432" y="1536"/>
                    <a:pt x="2656" y="1768"/>
                  </a:cubicBezTo>
                  <a:cubicBezTo>
                    <a:pt x="2880" y="2000"/>
                    <a:pt x="3400" y="2160"/>
                    <a:pt x="3520" y="2296"/>
                  </a:cubicBezTo>
                  <a:cubicBezTo>
                    <a:pt x="3640" y="2432"/>
                    <a:pt x="3712" y="2504"/>
                    <a:pt x="3376" y="2584"/>
                  </a:cubicBezTo>
                  <a:cubicBezTo>
                    <a:pt x="3040" y="2664"/>
                    <a:pt x="2008" y="2808"/>
                    <a:pt x="1504" y="2776"/>
                  </a:cubicBezTo>
                  <a:cubicBezTo>
                    <a:pt x="1000" y="2744"/>
                    <a:pt x="600" y="2640"/>
                    <a:pt x="352" y="2392"/>
                  </a:cubicBezTo>
                  <a:cubicBezTo>
                    <a:pt x="104" y="2144"/>
                    <a:pt x="32" y="1624"/>
                    <a:pt x="16" y="1288"/>
                  </a:cubicBezTo>
                  <a:cubicBezTo>
                    <a:pt x="0" y="952"/>
                    <a:pt x="136" y="576"/>
                    <a:pt x="256" y="376"/>
                  </a:cubicBezTo>
                  <a:close/>
                </a:path>
              </a:pathLst>
            </a:custGeom>
            <a:noFill/>
            <a:ln w="3816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240" y="3504"/>
              <a:ext cx="720" cy="4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Arial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solidFill>
                    <a:srgbClr val="000000"/>
                  </a:solidFill>
                  <a:latin typeface="Arial" charset="0"/>
                  <a:ea typeface="DejaVu LGC Sans" charset="0"/>
                  <a:cs typeface="DejaVu LGC Sans" charset="0"/>
                </a:rPr>
                <a:t>Pruned Rules</a:t>
              </a:r>
            </a:p>
          </p:txBody>
        </p:sp>
      </p:grp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1066800" y="2286000"/>
            <a:ext cx="914400" cy="1524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304800" y="1600200"/>
            <a:ext cx="13716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  <a:latin typeface="Arial" charset="0"/>
                <a:ea typeface="DejaVu LGC Sans" charset="0"/>
                <a:cs typeface="DejaVu LGC Sans" charset="0"/>
              </a:rPr>
              <a:t>Low Confidence Rule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457200" y="190500"/>
            <a:ext cx="8229600" cy="1311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 err="1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Apriori</a:t>
            </a:r>
            <a:r>
              <a:rPr lang="en-GB" sz="4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algorithm for rule generation</a:t>
            </a:r>
            <a:endParaRPr lang="en-GB" sz="4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Candidate rule is generated by merging two rules that share the same prefix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in the rule consequent</a:t>
            </a: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 smtClean="0">
                <a:solidFill>
                  <a:srgbClr val="FF0000"/>
                </a:solidFill>
                <a:ea typeface="DejaVu LGC Sans" charset="0"/>
                <a:cs typeface="DejaVu LGC Sans" charset="0"/>
              </a:rPr>
              <a:t>join(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CD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AB,BD—&gt;AC</a:t>
            </a: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)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would produce the candidate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rule </a:t>
            </a:r>
            <a:r>
              <a:rPr lang="en-GB" sz="3000" b="1" dirty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</a:t>
            </a:r>
            <a:endParaRPr lang="en-GB" sz="3000" b="1" dirty="0">
              <a:solidFill>
                <a:schemeClr val="accent2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None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endParaRPr lang="en-GB" sz="3000" dirty="0">
              <a:solidFill>
                <a:srgbClr val="000000"/>
              </a:solidFill>
              <a:ea typeface="DejaVu LGC Sans" charset="0"/>
              <a:cs typeface="DejaVu LGC Sans" charset="0"/>
            </a:endParaRPr>
          </a:p>
          <a:p>
            <a:pPr marL="290513" indent="-290513">
              <a:lnSpc>
                <a:spcPct val="80000"/>
              </a:lnSpc>
              <a:spcBef>
                <a:spcPts val="750"/>
              </a:spcBef>
              <a:buFont typeface="Arial" charset="0"/>
              <a:buChar char="•"/>
              <a:tabLst>
                <a:tab pos="860425" algn="l"/>
                <a:tab pos="1774825" algn="l"/>
                <a:tab pos="2689225" algn="l"/>
                <a:tab pos="3603625" algn="l"/>
                <a:tab pos="4518025" algn="l"/>
                <a:tab pos="5432425" algn="l"/>
                <a:tab pos="6346825" algn="l"/>
                <a:tab pos="7261225" algn="l"/>
                <a:tab pos="8175625" algn="l"/>
                <a:tab pos="9090025" algn="l"/>
                <a:tab pos="10004425" algn="l"/>
              </a:tabLst>
            </a:pPr>
            <a:r>
              <a:rPr lang="en-GB" sz="3000" b="1" dirty="0">
                <a:solidFill>
                  <a:srgbClr val="FF0000"/>
                </a:solidFill>
                <a:ea typeface="DejaVu LGC Sans" charset="0"/>
                <a:cs typeface="DejaVu LGC Sans" charset="0"/>
              </a:rPr>
              <a:t>Prune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 rule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ABC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if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there exists a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/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subset </a:t>
            </a:r>
            <a:r>
              <a:rPr lang="en-GB" sz="3000" dirty="0" smtClean="0">
                <a:solidFill>
                  <a:srgbClr val="000000"/>
                </a:solidFill>
                <a:ea typeface="DejaVu LGC Sans" charset="0"/>
                <a:cs typeface="DejaVu LGC Sans" charset="0"/>
              </a:rPr>
              <a:t>(e.g., 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AD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  <a:sym typeface="Wingdings" pitchFamily="2" charset="2"/>
              </a:rPr>
              <a:t>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BC</a:t>
            </a:r>
            <a:r>
              <a:rPr lang="en-GB" sz="3000" dirty="0" smtClean="0">
                <a:solidFill>
                  <a:schemeClr val="tx1"/>
                </a:solidFill>
                <a:ea typeface="DejaVu LGC Sans" charset="0"/>
                <a:cs typeface="DejaVu LGC Sans" charset="0"/>
              </a:rPr>
              <a:t>) that</a:t>
            </a:r>
            <a:r>
              <a:rPr lang="en-GB" sz="3000" b="1" dirty="0" smtClean="0">
                <a:solidFill>
                  <a:schemeClr val="accent2"/>
                </a:solidFill>
                <a:ea typeface="DejaVu LGC Sans" charset="0"/>
                <a:cs typeface="DejaVu LGC Sans" charset="0"/>
              </a:rPr>
              <a:t> </a:t>
            </a: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does not have</a:t>
            </a:r>
            <a:b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</a:br>
            <a:r>
              <a:rPr lang="en-GB" sz="3000" dirty="0">
                <a:solidFill>
                  <a:srgbClr val="000000"/>
                </a:solidFill>
                <a:ea typeface="DejaVu LGC Sans" charset="0"/>
                <a:cs typeface="DejaVu LGC Sans" charset="0"/>
              </a:rPr>
              <a:t>high confidence</a:t>
            </a:r>
          </a:p>
        </p:txBody>
      </p:sp>
      <p:sp>
        <p:nvSpPr>
          <p:cNvPr id="5" name="Oval 4"/>
          <p:cNvSpPr/>
          <p:nvPr/>
        </p:nvSpPr>
        <p:spPr bwMode="auto">
          <a:xfrm>
            <a:off x="54864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CD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7315200" y="26670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BD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  <p:cxnSp>
        <p:nvCxnSpPr>
          <p:cNvPr id="8" name="Straight Connector 7"/>
          <p:cNvCxnSpPr>
            <a:stCxn id="5" idx="4"/>
          </p:cNvCxnSpPr>
          <p:nvPr/>
        </p:nvCxnSpPr>
        <p:spPr bwMode="auto">
          <a:xfrm rot="16200000" flipH="1">
            <a:off x="6172200" y="3429000"/>
            <a:ext cx="1143000" cy="9906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7124701" y="3467100"/>
            <a:ext cx="1142999" cy="914400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Oval 10"/>
          <p:cNvSpPr/>
          <p:nvPr/>
        </p:nvSpPr>
        <p:spPr bwMode="auto">
          <a:xfrm>
            <a:off x="6477000" y="4495800"/>
            <a:ext cx="1524000" cy="685800"/>
          </a:xfrm>
          <a:prstGeom prst="ellips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pitchFamily="32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</a:rPr>
              <a:t>D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Calibri" pitchFamily="32" charset="0"/>
                <a:sym typeface="Wingdings" pitchFamily="2" charset="2"/>
              </a:rPr>
              <a:t>ABC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Calibri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 rule mining</a:t>
            </a:r>
          </a:p>
          <a:p>
            <a:pPr lvl="1"/>
            <a:r>
              <a:rPr lang="en-US" dirty="0">
                <a:hlinkClick r:id="rId2"/>
              </a:rPr>
              <a:t>http://www-users.cs.umn.edu/~</a:t>
            </a:r>
            <a:r>
              <a:rPr lang="en-US" dirty="0" smtClean="0">
                <a:hlinkClick r:id="rId2"/>
              </a:rPr>
              <a:t>kumar/dmbook/ch6.pdf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295886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Frequent Pattern Mining</a:t>
            </a:r>
          </a:p>
          <a:p>
            <a:pPr lvl="1"/>
            <a:r>
              <a:rPr lang="en-US" dirty="0" smtClean="0"/>
              <a:t>Maximal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 smtClean="0"/>
              <a:t>Closed Frequent </a:t>
            </a:r>
            <a:r>
              <a:rPr lang="en-US" dirty="0" err="1" smtClean="0"/>
              <a:t>Itemset</a:t>
            </a:r>
            <a:endParaRPr lang="en-US" dirty="0" smtClean="0"/>
          </a:p>
          <a:p>
            <a:pPr lvl="1"/>
            <a:r>
              <a:rPr lang="en-US" dirty="0"/>
              <a:t>FP-Growth </a:t>
            </a:r>
            <a:r>
              <a:rPr lang="en-US" dirty="0" smtClean="0"/>
              <a:t>: An alternative method for frequent pattern mining</a:t>
            </a:r>
          </a:p>
          <a:p>
            <a:r>
              <a:rPr lang="en-US" dirty="0" smtClean="0"/>
              <a:t>Sequential Pattern Mining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9517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High Utility Pattern Mining</a:t>
            </a:r>
          </a:p>
          <a:p>
            <a:pPr lvl="1"/>
            <a:r>
              <a:rPr lang="en-US" dirty="0" smtClean="0"/>
              <a:t>EFIM (2015)</a:t>
            </a:r>
          </a:p>
          <a:p>
            <a:pPr lvl="2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www.philippe-fournier-viger.com/MICAI2015_EFIM_High_Utility_Itemset_Mining.pdf</a:t>
            </a:r>
            <a:endParaRPr lang="en-US" dirty="0"/>
          </a:p>
          <a:p>
            <a:r>
              <a:rPr lang="en-US" dirty="0" smtClean="0"/>
              <a:t>Frequent Graph Mining</a:t>
            </a:r>
          </a:p>
          <a:p>
            <a:pPr lvl="1"/>
            <a:r>
              <a:rPr lang="en-US" dirty="0" err="1" smtClean="0"/>
              <a:t>gSpan</a:t>
            </a:r>
            <a:endParaRPr lang="en-US" dirty="0" smtClean="0"/>
          </a:p>
          <a:p>
            <a:r>
              <a:rPr lang="en-US" dirty="0" smtClean="0"/>
              <a:t>Application of frequent </a:t>
            </a:r>
            <a:r>
              <a:rPr lang="en-US" dirty="0" err="1" smtClean="0"/>
              <a:t>itemset</a:t>
            </a:r>
            <a:r>
              <a:rPr lang="en-US" dirty="0" smtClean="0"/>
              <a:t> mining</a:t>
            </a:r>
          </a:p>
          <a:p>
            <a:pPr lvl="1"/>
            <a:r>
              <a:rPr lang="en-US" dirty="0" smtClean="0"/>
              <a:t>https</a:t>
            </a:r>
            <a:r>
              <a:rPr lang="en-US" dirty="0"/>
              <a:t>://www.cs.ucsb.edu/~xyan/papers/dmkd07_frequentpattern.pdf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88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76A10F1-2516-4BB8-BF8B-B4151BACB1E0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(1)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Items </a:t>
            </a:r>
            <a:r>
              <a:rPr lang="en-US" altLang="en-US" smtClean="0"/>
              <a:t>= products; </a:t>
            </a:r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sets of products someone bought in one trip to the store.</a:t>
            </a:r>
          </a:p>
          <a:p>
            <a:r>
              <a:rPr lang="en-US" altLang="en-US" smtClean="0">
                <a:solidFill>
                  <a:srgbClr val="33CC33"/>
                </a:solidFill>
              </a:rPr>
              <a:t>Example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33CC33"/>
                </a:solidFill>
              </a:rPr>
              <a:t>application</a:t>
            </a:r>
            <a:r>
              <a:rPr lang="en-US" altLang="en-US" smtClean="0"/>
              <a:t>: given that many people buy beer and diapers together:</a:t>
            </a:r>
          </a:p>
          <a:p>
            <a:pPr lvl="1"/>
            <a:r>
              <a:rPr lang="en-US" altLang="en-US" smtClean="0"/>
              <a:t>Run a sale on diapers; raise price of beer.</a:t>
            </a:r>
          </a:p>
          <a:p>
            <a:r>
              <a:rPr lang="en-US" altLang="en-US" smtClean="0"/>
              <a:t>Only useful if many buy diapers &amp; beer.</a:t>
            </a:r>
          </a:p>
        </p:txBody>
      </p:sp>
    </p:spTree>
    <p:extLst>
      <p:ext uri="{BB962C8B-B14F-4D97-AF65-F5344CB8AC3E}">
        <p14:creationId xmlns:p14="http://schemas.microsoft.com/office/powerpoint/2010/main" val="428407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4BFB22-9D7E-4D53-9659-6BCB2F323C72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(2)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sentences;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documents containing those sentences.</a:t>
            </a:r>
          </a:p>
          <a:p>
            <a:r>
              <a:rPr lang="en-US" altLang="en-US" smtClean="0"/>
              <a:t>Items that appear together too often could represent plagiarism.</a:t>
            </a:r>
          </a:p>
          <a:p>
            <a:r>
              <a:rPr lang="en-US" altLang="en-US" smtClean="0"/>
              <a:t>Notice items do not have to be “in” baskets.</a:t>
            </a:r>
          </a:p>
        </p:txBody>
      </p:sp>
    </p:spTree>
    <p:extLst>
      <p:ext uri="{BB962C8B-B14F-4D97-AF65-F5344CB8AC3E}">
        <p14:creationId xmlns:p14="http://schemas.microsoft.com/office/powerpoint/2010/main" val="86978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220C6BB-EDC8-4435-8146-57D76D78C7DB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Applications – 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Baskets</a:t>
            </a:r>
            <a:r>
              <a:rPr lang="en-US" altLang="en-US" smtClean="0"/>
              <a:t> = Web pages; </a:t>
            </a:r>
            <a:r>
              <a:rPr lang="en-US" altLang="en-US" smtClean="0">
                <a:solidFill>
                  <a:srgbClr val="CC6600"/>
                </a:solidFill>
              </a:rPr>
              <a:t>items</a:t>
            </a:r>
            <a:r>
              <a:rPr lang="en-US" altLang="en-US" smtClean="0"/>
              <a:t> = words.</a:t>
            </a:r>
          </a:p>
          <a:p>
            <a:r>
              <a:rPr lang="en-US" altLang="en-US" smtClean="0"/>
              <a:t>Unusual words appearing together in a large number of documents, e.g., “Brad” and “Angelina,” may indicate an interesting relationship.</a:t>
            </a:r>
          </a:p>
        </p:txBody>
      </p:sp>
    </p:spTree>
    <p:extLst>
      <p:ext uri="{BB962C8B-B14F-4D97-AF65-F5344CB8AC3E}">
        <p14:creationId xmlns:p14="http://schemas.microsoft.com/office/powerpoint/2010/main" val="49785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163061D-D9FB-46AA-8B64-359903C5601D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rgbClr val="CC6600"/>
                </a:solidFill>
              </a:rPr>
              <a:t>Aside</a:t>
            </a:r>
            <a:r>
              <a:rPr lang="en-US" altLang="en-US" smtClean="0"/>
              <a:t>: Words on the Web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smtClean="0"/>
              <a:t>Many Web-mining applications involve words.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Cluster pages by their topic, e.g., sports.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Find useful blogs, versus nonsense.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Determine the sentiment (positive or negative) of comments.</a:t>
            </a:r>
          </a:p>
          <a:p>
            <a:pPr marL="990600" lvl="1" indent="-533400">
              <a:buFont typeface="Monotype Sorts" pitchFamily="-84" charset="2"/>
              <a:buAutoNum type="arabicPeriod"/>
            </a:pPr>
            <a:r>
              <a:rPr lang="en-US" altLang="en-US" smtClean="0"/>
              <a:t>Partition pages retrieved from an ambiguous query, e.g., “jaguar.”</a:t>
            </a:r>
          </a:p>
        </p:txBody>
      </p:sp>
    </p:spTree>
    <p:extLst>
      <p:ext uri="{BB962C8B-B14F-4D97-AF65-F5344CB8AC3E}">
        <p14:creationId xmlns:p14="http://schemas.microsoft.com/office/powerpoint/2010/main" val="498904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bldLvl="2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DejaVu LGC Sans"/>
        <a:cs typeface="DejaVu LGC Sans"/>
      </a:majorFont>
      <a:minorFont>
        <a:latin typeface="Calibri"/>
        <a:ea typeface="DejaVu LGC Sans"/>
        <a:cs typeface="DejaVu LGC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Calibri" pitchFamily="32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2918</Words>
  <Application>Microsoft Office PowerPoint</Application>
  <PresentationFormat>On-screen Show (4:3)</PresentationFormat>
  <Paragraphs>685</Paragraphs>
  <Slides>59</Slides>
  <Notes>45</Notes>
  <HiddenSlides>2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5</vt:i4>
      </vt:variant>
      <vt:variant>
        <vt:lpstr>Slide Titles</vt:lpstr>
      </vt:variant>
      <vt:variant>
        <vt:i4>59</vt:i4>
      </vt:variant>
    </vt:vector>
  </HeadingPairs>
  <TitlesOfParts>
    <vt:vector size="76" baseType="lpstr">
      <vt:lpstr>DejaVu LGC Sans</vt:lpstr>
      <vt:lpstr>Monotype Sorts</vt:lpstr>
      <vt:lpstr>Arial</vt:lpstr>
      <vt:lpstr>Calibri</vt:lpstr>
      <vt:lpstr>Symbol</vt:lpstr>
      <vt:lpstr>Tahoma</vt:lpstr>
      <vt:lpstr>Times New Roman</vt:lpstr>
      <vt:lpstr>Verdana</vt:lpstr>
      <vt:lpstr>Wingdings</vt:lpstr>
      <vt:lpstr>Office Theme</vt:lpstr>
      <vt:lpstr>Office Theme</vt:lpstr>
      <vt:lpstr>Office Theme</vt:lpstr>
      <vt:lpstr>Microsoft Word 97 - 2003 Document</vt:lpstr>
      <vt:lpstr>Document</vt:lpstr>
      <vt:lpstr>Microsoft Equation 3.0</vt:lpstr>
      <vt:lpstr>Microsoft Excel 97-2003 Worksheet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Applications – (1)</vt:lpstr>
      <vt:lpstr>Applications – (2)</vt:lpstr>
      <vt:lpstr>Applications – (3)</vt:lpstr>
      <vt:lpstr>Aside: Words on the Web</vt:lpstr>
      <vt:lpstr>Words – (2)</vt:lpstr>
      <vt:lpstr>Words – (3)</vt:lpstr>
      <vt:lpstr>Scale of the Problem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The Apriori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Discussion on the AprioriTID algorithm</vt:lpstr>
      <vt:lpstr>Apriori vs. AprioriTID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Computational Complexity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Reading Assignment</vt:lpstr>
      <vt:lpstr>Next Lecture</vt:lpstr>
      <vt:lpstr>Presentation Opportunities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Evimaria</dc:creator>
  <cp:lastModifiedBy>liuj</cp:lastModifiedBy>
  <cp:revision>80</cp:revision>
  <dcterms:modified xsi:type="dcterms:W3CDTF">2017-01-23T18:18:44Z</dcterms:modified>
</cp:coreProperties>
</file>