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36"/>
  </p:notesMasterIdLst>
  <p:handoutMasterIdLst>
    <p:handoutMasterId r:id="rId37"/>
  </p:handoutMasterIdLst>
  <p:sldIdLst>
    <p:sldId id="268" r:id="rId2"/>
    <p:sldId id="269" r:id="rId3"/>
    <p:sldId id="270" r:id="rId4"/>
    <p:sldId id="274" r:id="rId5"/>
    <p:sldId id="371" r:id="rId6"/>
    <p:sldId id="342" r:id="rId7"/>
    <p:sldId id="343" r:id="rId8"/>
    <p:sldId id="349" r:id="rId9"/>
    <p:sldId id="350" r:id="rId10"/>
    <p:sldId id="344" r:id="rId11"/>
    <p:sldId id="345" r:id="rId12"/>
    <p:sldId id="346" r:id="rId13"/>
    <p:sldId id="347" r:id="rId14"/>
    <p:sldId id="348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7" r:id="rId31"/>
    <p:sldId id="368" r:id="rId32"/>
    <p:sldId id="369" r:id="rId33"/>
    <p:sldId id="370" r:id="rId34"/>
    <p:sldId id="366" r:id="rId3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933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EE31A175-6AEB-426A-9287-B214BE5FB4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791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4A63194D-B417-4C4F-9819-7CB5651D02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21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EF7FE0E-AFBA-4728-B3D6-98ED645BE0E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7464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5575" y="877888"/>
            <a:ext cx="4002088" cy="3000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061392" y="4310646"/>
            <a:ext cx="4736657" cy="35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65" tIns="40083" rIns="80165" bIns="40083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61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5575" y="877888"/>
            <a:ext cx="4002088" cy="3000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1061392" y="4310646"/>
            <a:ext cx="4736657" cy="35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65" tIns="40083" rIns="80165" bIns="40083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31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5575" y="877888"/>
            <a:ext cx="4002088" cy="3000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061392" y="4310646"/>
            <a:ext cx="4736657" cy="35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65" tIns="40083" rIns="80165" bIns="40083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87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5575" y="877888"/>
            <a:ext cx="4002088" cy="3000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061392" y="4310646"/>
            <a:ext cx="4736657" cy="35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65" tIns="40083" rIns="80165" bIns="40083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69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5575" y="877888"/>
            <a:ext cx="4002088" cy="3000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061392" y="4310646"/>
            <a:ext cx="4736657" cy="35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65" tIns="40083" rIns="80165" bIns="40083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73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5575" y="877888"/>
            <a:ext cx="4002088" cy="3000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061392" y="4310646"/>
            <a:ext cx="4736657" cy="35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65" tIns="40083" rIns="80165" bIns="40083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46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8563" y="717550"/>
            <a:ext cx="4516437" cy="33877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654" y="4366311"/>
            <a:ext cx="5046290" cy="410563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1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853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60475" y="722313"/>
            <a:ext cx="4799013" cy="3598862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5" tIns="47517" rIns="95035" bIns="47517"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47931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60475" y="722313"/>
            <a:ext cx="4799013" cy="3598862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5" tIns="47517" rIns="95035" bIns="47517"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2368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3E95ABF-FD32-49A7-9B9D-454DE3AF992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3888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C5FE3A9-CDDA-4C57-AA51-6C6CF84B6A58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9267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8E49525-B8B0-49E5-A6F0-AA07EAFF6A1D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226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E2DBA0F-17C7-40D4-9EBB-9862C0F3D48B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4861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Fitbit –</a:t>
            </a:r>
            <a:r>
              <a:rPr lang="en-US" baseline="0" dirty="0" smtClean="0"/>
              <a:t> everybody?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3194D-B417-4C4F-9819-7CB5651D0297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785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data</a:t>
            </a:r>
            <a:r>
              <a:rPr lang="en-US" baseline="0" dirty="0" smtClean="0"/>
              <a:t> with geo-science?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3194D-B417-4C4F-9819-7CB5651D0297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64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5575" y="877888"/>
            <a:ext cx="4002088" cy="3000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061392" y="4310646"/>
            <a:ext cx="4736657" cy="35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65" tIns="40083" rIns="80165" bIns="40083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6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5575" y="877888"/>
            <a:ext cx="4002088" cy="3000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061392" y="4310646"/>
            <a:ext cx="4736657" cy="35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65" tIns="40083" rIns="80165" bIns="40083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89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DF1C0-4E4A-44E6-893B-9B8996091868}" type="datetimeFigureOut">
              <a:rPr lang="en-US" altLang="en-US"/>
              <a:pPr>
                <a:defRPr/>
              </a:pPr>
              <a:t>1/11/2017</a:t>
            </a:fld>
            <a:endParaRPr lang="en-US" altLang="en-US" sz="1600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349A2F-E94E-4F80-8E43-D8AF4E6D49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588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CF373B-18C8-4B7C-8721-1E0F9F941D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89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48FBB4-8308-4332-845D-CD6463D41B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946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568824" y="1375930"/>
            <a:ext cx="3979741" cy="4161270"/>
          </a:xfrm>
          <a:prstGeom prst="rect">
            <a:avLst/>
          </a:prstGeom>
        </p:spPr>
        <p:txBody>
          <a:bodyPr vert="horz"/>
          <a:lstStyle>
            <a:lvl1pPr>
              <a:defRPr sz="1662">
                <a:solidFill>
                  <a:schemeClr val="tx1">
                    <a:lumMod val="65000"/>
                    <a:lumOff val="35000"/>
                  </a:schemeClr>
                </a:solidFill>
                <a:latin typeface="Apple Casual"/>
                <a:cs typeface="Apple Casual"/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589083" y="557213"/>
            <a:ext cx="7959482" cy="62230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54" b="1">
                <a:solidFill>
                  <a:schemeClr val="accent1">
                    <a:lumMod val="50000"/>
                  </a:schemeClr>
                </a:solidFill>
                <a:latin typeface="Apple Casual"/>
                <a:cs typeface="Apple Casual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89083" y="1375930"/>
            <a:ext cx="3690937" cy="4161270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indent="-168817">
              <a:spcBef>
                <a:spcPts val="22"/>
              </a:spcBef>
              <a:buFont typeface="Arial" pitchFamily="34" charset="0"/>
              <a:buChar char="•"/>
              <a:defRPr sz="1846">
                <a:solidFill>
                  <a:schemeClr val="tx1">
                    <a:lumMod val="75000"/>
                    <a:lumOff val="25000"/>
                  </a:schemeClr>
                </a:solidFill>
                <a:latin typeface="Apple Casual"/>
                <a:cs typeface="Apple Casual"/>
              </a:defRPr>
            </a:lvl1pPr>
            <a:lvl2pPr marL="506450" indent="-168817">
              <a:spcBef>
                <a:spcPts val="554"/>
              </a:spcBef>
              <a:buFont typeface="Calibri" pitchFamily="34" charset="0"/>
              <a:buChar char="-"/>
              <a:defRPr sz="1662">
                <a:solidFill>
                  <a:schemeClr val="tx1">
                    <a:lumMod val="75000"/>
                    <a:lumOff val="25000"/>
                  </a:schemeClr>
                </a:solidFill>
                <a:latin typeface="Apple Casual"/>
                <a:cs typeface="Apple Casual"/>
              </a:defRPr>
            </a:lvl2pPr>
            <a:lvl3pPr marL="759674" indent="-168817">
              <a:spcBef>
                <a:spcPts val="554"/>
              </a:spcBef>
              <a:buFont typeface="Courier New" pitchFamily="49" charset="0"/>
              <a:buChar char="o"/>
              <a:defRPr sz="1477">
                <a:solidFill>
                  <a:schemeClr val="tx1">
                    <a:lumMod val="75000"/>
                    <a:lumOff val="25000"/>
                  </a:schemeClr>
                </a:solidFill>
                <a:latin typeface="Apple Casual"/>
                <a:cs typeface="Apple Casual"/>
              </a:defRPr>
            </a:lvl3pPr>
            <a:lvl4pPr marL="1012899" indent="-168817">
              <a:spcBef>
                <a:spcPts val="554"/>
              </a:spcBef>
              <a:buFont typeface="Arial" pitchFamily="34" charset="0"/>
              <a:buChar char="•"/>
              <a:defRPr sz="1292">
                <a:solidFill>
                  <a:schemeClr val="tx1">
                    <a:lumMod val="75000"/>
                    <a:lumOff val="25000"/>
                  </a:schemeClr>
                </a:solidFill>
                <a:latin typeface="Apple Casual"/>
                <a:cs typeface="Apple Casual"/>
              </a:defRPr>
            </a:lvl4pPr>
            <a:lvl5pPr>
              <a:buFontTx/>
              <a:buNone/>
              <a:defRPr sz="1015">
                <a:solidFill>
                  <a:srgbClr val="99999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4471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0E3A40-1F77-4B1B-B1D1-05D9AF9F21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79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Perpetu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A46F4A-7AF7-4585-9D46-BB7E15A417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905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CE3303-924A-4407-93E9-FF9E83F462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11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5A5E6D-962E-474D-8EAC-173A1FF302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28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CFB050-2EE2-406A-BC74-F0AEF4A3C6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662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CCB20F-A5D8-43E3-8B5E-C3B72B7D14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84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3025E0-4EDB-4429-BAD8-70A796511F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80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159908-06C1-4026-9775-C5D01D129E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8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sto MT" pitchFamily="18" charset="0"/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 smtClean="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B4C3DCC6-9A60-4A6A-AA68-84160E9F38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itchFamily="18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wmf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://www.usvao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iuj@cs.uky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miningbook.info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folab.stanford.edu/~ullman/mmds/book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4" Type="http://schemas.openxmlformats.org/officeDocument/2006/relationships/audio" Target="../media/media2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etlivestats.com/twitter-statistics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86200"/>
            <a:ext cx="6400800" cy="1752600"/>
          </a:xfrm>
        </p:spPr>
        <p:txBody>
          <a:bodyPr/>
          <a:lstStyle/>
          <a:p>
            <a:pPr eaLnBrk="1" hangingPunct="1"/>
            <a:endParaRPr lang="en-US" altLang="en-US" dirty="0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Instructor: Dr. </a:t>
            </a:r>
            <a:r>
              <a:rPr lang="en-US" altLang="en-US" dirty="0" err="1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Jinze</a:t>
            </a:r>
            <a:r>
              <a:rPr lang="en-US" altLang="en-US" dirty="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 Liu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895350"/>
            <a:ext cx="7772400" cy="2686050"/>
          </a:xfrm>
        </p:spPr>
        <p:txBody>
          <a:bodyPr/>
          <a:lstStyle/>
          <a:p>
            <a:pPr eaLnBrk="1" hangingPunct="1"/>
            <a:r>
              <a:rPr altLang="en-US" sz="44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CS </a:t>
            </a:r>
            <a:r>
              <a:rPr altLang="en-US" sz="44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685G</a:t>
            </a:r>
            <a:r>
              <a:rPr altLang="en-US" sz="36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36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–</a:t>
            </a:r>
            <a:r>
              <a:rPr altLang="en-US" sz="36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 Spring </a:t>
            </a:r>
            <a:r>
              <a:rPr altLang="en-US" sz="36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2017</a:t>
            </a:r>
            <a:r>
              <a:rPr altLang="en-US" sz="36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/>
            </a:r>
            <a:br>
              <a:rPr altLang="en-US" sz="36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rPr>
            </a:br>
            <a:r>
              <a:rPr altLang="en-US" sz="36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Special Topics in Data mining</a:t>
            </a:r>
            <a:endParaRPr altLang="en-US" sz="3600" dirty="0" smtClean="0">
              <a:solidFill>
                <a:schemeClr val="bg1"/>
              </a:solidFill>
              <a:latin typeface="Arial Unicode MS" panose="020B0604020202020204" pitchFamily="34" charset="-128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/>
          </p:cNvSpPr>
          <p:nvPr/>
        </p:nvSpPr>
        <p:spPr bwMode="auto">
          <a:xfrm>
            <a:off x="457200" y="370734"/>
            <a:ext cx="8229600" cy="105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4406" tIns="42203" rIns="84406" bIns="42203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985" dirty="0">
                <a:latin typeface="Apple Casual"/>
                <a:ea typeface="ＭＳ Ｐゴシック" charset="0"/>
                <a:cs typeface="Apple Casual"/>
              </a:rPr>
              <a:t>Bioinformatics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5367" y="1796608"/>
            <a:ext cx="11392863" cy="3949740"/>
            <a:chOff x="412750" y="1387475"/>
            <a:chExt cx="12342268" cy="4278885"/>
          </a:xfrm>
        </p:grpSpPr>
        <p:pic>
          <p:nvPicPr>
            <p:cNvPr id="12291" name="Picture 5" descr="chromosome(color)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50" y="1387475"/>
              <a:ext cx="2132013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2" name="Picture 6" descr="vid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4150" y="3789921"/>
              <a:ext cx="3107222" cy="1876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3" name="Picture 7" descr="s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9505" y="1387475"/>
              <a:ext cx="3081867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4" name="Picture 8" descr="microarr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50" y="3694646"/>
              <a:ext cx="2132013" cy="196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ontent Placeholder 3" descr="omics.tif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5760" r="-85760"/>
            <a:stretch>
              <a:fillRect/>
            </a:stretch>
          </p:blipFill>
          <p:spPr bwMode="auto">
            <a:xfrm>
              <a:off x="2936123" y="1387475"/>
              <a:ext cx="9818895" cy="4275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456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 bwMode="auto">
          <a:xfrm>
            <a:off x="457200" y="370734"/>
            <a:ext cx="8229600" cy="105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sz="4985" dirty="0" err="1">
                <a:latin typeface="Apple Casual"/>
                <a:cs typeface="Apple Casual"/>
              </a:rPr>
              <a:t>Chem</a:t>
            </a:r>
            <a:r>
              <a:rPr lang="en-US" sz="4985" dirty="0">
                <a:latin typeface="Apple Casual"/>
                <a:cs typeface="Apple Casual"/>
              </a:rPr>
              <a:t>-informatics</a:t>
            </a:r>
          </a:p>
        </p:txBody>
      </p:sp>
      <p:graphicFrame>
        <p:nvGraphicFramePr>
          <p:cNvPr id="16386" name="Object 7" descr="RECCR_0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423497" y="3701562"/>
          <a:ext cx="1056542" cy="1005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1" name="CS ChemDraw Drawing" r:id="rId3" imgW="2331720" imgH="2219960" progId="">
                  <p:embed/>
                </p:oleObj>
              </mc:Choice>
              <mc:Fallback>
                <p:oleObj name="CS ChemDraw Drawing" r:id="rId3" imgW="2331720" imgH="221996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497" y="3701562"/>
                        <a:ext cx="1056542" cy="1005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3" r="49538" b="29510"/>
          <a:stretch>
            <a:fillRect/>
          </a:stretch>
        </p:blipFill>
        <p:spPr bwMode="auto">
          <a:xfrm>
            <a:off x="2895600" y="3785075"/>
            <a:ext cx="1219200" cy="111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0" descr="mol struct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85075"/>
            <a:ext cx="1028700" cy="90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1" descr="dim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4700941"/>
            <a:ext cx="1371600" cy="89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12"/>
          <p:cNvSpPr txBox="1">
            <a:spLocks noChangeArrowheads="1"/>
          </p:cNvSpPr>
          <p:nvPr/>
        </p:nvSpPr>
        <p:spPr bwMode="auto">
          <a:xfrm>
            <a:off x="2933700" y="5067286"/>
            <a:ext cx="1943100" cy="34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31">
                <a:latin typeface="Apple Casual"/>
                <a:cs typeface="Apple Casual"/>
              </a:rPr>
              <a:t>AAACCTCATAGGAAGCATACCAGGAATTACATCA…</a:t>
            </a:r>
          </a:p>
        </p:txBody>
      </p:sp>
      <p:sp>
        <p:nvSpPr>
          <p:cNvPr id="16391" name="Text Box 13"/>
          <p:cNvSpPr txBox="1">
            <a:spLocks noChangeArrowheads="1"/>
          </p:cNvSpPr>
          <p:nvPr/>
        </p:nvSpPr>
        <p:spPr bwMode="auto">
          <a:xfrm>
            <a:off x="5943600" y="3701548"/>
            <a:ext cx="3048000" cy="149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62">
                <a:latin typeface="Apple Casual"/>
                <a:cs typeface="Apple Casual"/>
              </a:rPr>
              <a:t>Structural Descriptors</a:t>
            </a:r>
          </a:p>
          <a:p>
            <a:pPr eaLnBrk="1" hangingPunct="1">
              <a:spcBef>
                <a:spcPct val="50000"/>
              </a:spcBef>
            </a:pPr>
            <a:r>
              <a:rPr lang="en-US" sz="1662">
                <a:latin typeface="Apple Casual"/>
                <a:cs typeface="Apple Casual"/>
              </a:rPr>
              <a:t>Physiochemical Descriptors</a:t>
            </a:r>
          </a:p>
          <a:p>
            <a:pPr eaLnBrk="1" hangingPunct="1">
              <a:spcBef>
                <a:spcPct val="50000"/>
              </a:spcBef>
            </a:pPr>
            <a:r>
              <a:rPr lang="en-US" sz="1662">
                <a:latin typeface="Apple Casual"/>
                <a:cs typeface="Apple Casual"/>
              </a:rPr>
              <a:t>Topological Descriptors</a:t>
            </a:r>
          </a:p>
          <a:p>
            <a:pPr eaLnBrk="1" hangingPunct="1">
              <a:spcBef>
                <a:spcPct val="50000"/>
              </a:spcBef>
            </a:pPr>
            <a:r>
              <a:rPr lang="en-US" sz="1662">
                <a:latin typeface="Apple Casual"/>
                <a:cs typeface="Apple Casual"/>
              </a:rPr>
              <a:t>Geometrical Descriptors</a:t>
            </a:r>
          </a:p>
        </p:txBody>
      </p:sp>
      <p:pic>
        <p:nvPicPr>
          <p:cNvPr id="16392" name="Picture 16" descr="playtext2"/>
          <p:cNvPicPr>
            <a:picLocks noChangeAspect="1" noChangeArrowheads="1"/>
          </p:cNvPicPr>
          <p:nvPr/>
        </p:nvPicPr>
        <p:blipFill>
          <a:blip r:embed="rId8" cstate="print">
            <a:lum bright="40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70421"/>
            <a:ext cx="1600200" cy="11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t="12354" r="22572" b="27255"/>
          <a:stretch>
            <a:fillRect/>
          </a:stretch>
        </p:blipFill>
        <p:spPr bwMode="auto">
          <a:xfrm>
            <a:off x="609600" y="1521055"/>
            <a:ext cx="3733800" cy="205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8" descr="pubchemlogo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1055"/>
            <a:ext cx="3138854" cy="46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9" descr="p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43086"/>
            <a:ext cx="3962400" cy="161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40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6" descr="ecoinf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33561"/>
            <a:ext cx="6629400" cy="302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5"/>
          <p:cNvSpPr>
            <a:spLocks noGrp="1"/>
          </p:cNvSpPr>
          <p:nvPr>
            <p:ph type="body" sz="half" idx="4294967295"/>
          </p:nvPr>
        </p:nvSpPr>
        <p:spPr bwMode="auto">
          <a:xfrm>
            <a:off x="447995" y="4828454"/>
            <a:ext cx="8229600" cy="12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sz="2123" dirty="0">
                <a:latin typeface="Apple Casual"/>
                <a:cs typeface="Apple Casual"/>
              </a:rPr>
              <a:t>Analyze complex ecological data from a highly-distributed set of field stations, laboratories, research sites, and individual researchers</a:t>
            </a:r>
          </a:p>
        </p:txBody>
      </p:sp>
      <p:pic>
        <p:nvPicPr>
          <p:cNvPr id="14340" name="Picture 7" descr="7051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33246"/>
            <a:ext cx="14917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/>
          </p:cNvSpPr>
          <p:nvPr/>
        </p:nvSpPr>
        <p:spPr bwMode="auto">
          <a:xfrm>
            <a:off x="457200" y="321884"/>
            <a:ext cx="8229600" cy="1055077"/>
          </a:xfrm>
          <a:prstGeom prst="rect">
            <a:avLst/>
          </a:prstGeom>
        </p:spPr>
        <p:txBody>
          <a:bodyPr vert="horz" lIns="84406" tIns="42203" rIns="84406" bIns="42203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4985" dirty="0">
                <a:latin typeface="Apple Casual"/>
                <a:cs typeface="Apple Casual"/>
              </a:rPr>
              <a:t>Eco-informatics</a:t>
            </a:r>
          </a:p>
        </p:txBody>
      </p:sp>
    </p:spTree>
    <p:extLst>
      <p:ext uri="{BB962C8B-B14F-4D97-AF65-F5344CB8AC3E}">
        <p14:creationId xmlns:p14="http://schemas.microsoft.com/office/powerpoint/2010/main" val="134559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 bwMode="auto">
          <a:xfrm>
            <a:off x="1112688" y="359698"/>
            <a:ext cx="5732312" cy="105507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en-US" sz="4985" dirty="0" err="1">
                <a:latin typeface="Apple Casual"/>
                <a:cs typeface="Apple Casual"/>
              </a:rPr>
              <a:t>Astro</a:t>
            </a:r>
            <a:r>
              <a:rPr lang="en-US" sz="4985" dirty="0">
                <a:latin typeface="Apple Casual"/>
                <a:cs typeface="Apple Casual"/>
              </a:rPr>
              <a:t>-Informatics</a:t>
            </a:r>
          </a:p>
        </p:txBody>
      </p:sp>
      <p:pic>
        <p:nvPicPr>
          <p:cNvPr id="13314" name="Picture 8" descr="arp24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89485"/>
            <a:ext cx="22860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9" descr="m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0539"/>
            <a:ext cx="2286000" cy="197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16"/>
          <p:cNvSpPr>
            <a:spLocks noGrp="1"/>
          </p:cNvSpPr>
          <p:nvPr>
            <p:ph type="body" sz="half" idx="4294967295"/>
          </p:nvPr>
        </p:nvSpPr>
        <p:spPr bwMode="auto">
          <a:xfrm>
            <a:off x="6019800" y="1630974"/>
            <a:ext cx="3124200" cy="417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sz="2123" dirty="0">
                <a:latin typeface="Apple Casual"/>
                <a:cs typeface="Apple Casual"/>
              </a:rPr>
              <a:t>New Astronomy</a:t>
            </a:r>
          </a:p>
          <a:p>
            <a:pPr lvl="1"/>
            <a:r>
              <a:rPr lang="en-US" sz="1939" dirty="0">
                <a:latin typeface="Apple Casual"/>
                <a:cs typeface="Apple Casual"/>
              </a:rPr>
              <a:t>Local vs. Distant Universe</a:t>
            </a:r>
          </a:p>
          <a:p>
            <a:pPr lvl="1"/>
            <a:r>
              <a:rPr lang="en-US" sz="1939" dirty="0">
                <a:latin typeface="Apple Casual"/>
                <a:cs typeface="Apple Casual"/>
              </a:rPr>
              <a:t>Rare/exotic objects</a:t>
            </a:r>
          </a:p>
          <a:p>
            <a:pPr lvl="1"/>
            <a:r>
              <a:rPr lang="en-US" sz="1939" dirty="0">
                <a:latin typeface="Apple Casual"/>
                <a:cs typeface="Apple Casual"/>
              </a:rPr>
              <a:t>Census of active galactic nuclei</a:t>
            </a:r>
          </a:p>
          <a:p>
            <a:pPr lvl="1"/>
            <a:r>
              <a:rPr lang="en-US" sz="1939" dirty="0">
                <a:latin typeface="Apple Casual"/>
                <a:cs typeface="Apple Casual"/>
              </a:rPr>
              <a:t>Search extra-solar planets</a:t>
            </a:r>
          </a:p>
          <a:p>
            <a:r>
              <a:rPr lang="en-US" sz="2215" dirty="0">
                <a:latin typeface="Apple Casual"/>
                <a:cs typeface="Apple Casual"/>
                <a:hlinkClick r:id="rId4"/>
              </a:rPr>
              <a:t>National Virtual Observatory</a:t>
            </a:r>
            <a:r>
              <a:rPr lang="en-US" sz="2215" dirty="0">
                <a:latin typeface="Apple Casual"/>
                <a:cs typeface="Apple Casual"/>
              </a:rPr>
              <a:t>: </a:t>
            </a:r>
            <a:r>
              <a:rPr lang="en-US" sz="2123" dirty="0">
                <a:latin typeface="Apple Casual"/>
                <a:cs typeface="Apple Casual"/>
              </a:rPr>
              <a:t>Rise of the citizen scientist!</a:t>
            </a:r>
          </a:p>
        </p:txBody>
      </p:sp>
      <p:pic>
        <p:nvPicPr>
          <p:cNvPr id="13316" name="Picture 11" descr="ngc4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0538"/>
            <a:ext cx="2133600" cy="196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2" descr="ngc105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80693"/>
            <a:ext cx="2209800" cy="203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93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 bwMode="auto">
          <a:xfrm>
            <a:off x="457200" y="358521"/>
            <a:ext cx="8229600" cy="105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sz="5539" dirty="0">
                <a:latin typeface="Apple Casual"/>
                <a:cs typeface="Apple Casual"/>
              </a:rPr>
              <a:t>Geo-Informatics</a:t>
            </a:r>
            <a:r>
              <a:rPr lang="en-US" dirty="0" smtClean="0">
                <a:latin typeface="Apple Casual"/>
                <a:ea typeface="ＭＳ Ｐゴシック" charset="0"/>
                <a:cs typeface="Apple Casual"/>
              </a:rPr>
              <a:t/>
            </a:r>
            <a:br>
              <a:rPr lang="en-US" dirty="0" smtClean="0">
                <a:latin typeface="Apple Casual"/>
                <a:ea typeface="ＭＳ Ｐゴシック" charset="0"/>
                <a:cs typeface="Apple Casual"/>
              </a:rPr>
            </a:br>
            <a:r>
              <a:rPr lang="en-US" sz="2954" dirty="0">
                <a:latin typeface="Apple Casual"/>
                <a:cs typeface="Apple Casual"/>
              </a:rPr>
              <a:t>location-based services, humanitarian efforts</a:t>
            </a:r>
          </a:p>
        </p:txBody>
      </p:sp>
      <p:pic>
        <p:nvPicPr>
          <p:cNvPr id="15362" name="Picture 8" descr="gi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70" y="1630974"/>
            <a:ext cx="3279531" cy="201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9" descr="gi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348" y="1630974"/>
            <a:ext cx="2664069" cy="201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0" descr="gi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125" y="3962400"/>
            <a:ext cx="31242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71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 bwMode="auto">
          <a:xfrm>
            <a:off x="457200" y="334096"/>
            <a:ext cx="8229600" cy="127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sz="4985" dirty="0">
                <a:latin typeface="Apple Casual"/>
                <a:cs typeface="Apple Casual"/>
              </a:rPr>
              <a:t>Materials Informatics</a:t>
            </a:r>
            <a:br>
              <a:rPr lang="en-US" sz="4985" dirty="0">
                <a:latin typeface="Apple Casual"/>
                <a:cs typeface="Apple Casual"/>
              </a:rPr>
            </a:br>
            <a:r>
              <a:rPr lang="en-US" sz="3323" dirty="0">
                <a:latin typeface="Apple Casual"/>
                <a:cs typeface="Apple Casual"/>
              </a:rPr>
              <a:t>(Materials Genome Initiative)</a:t>
            </a:r>
          </a:p>
        </p:txBody>
      </p:sp>
      <p:pic>
        <p:nvPicPr>
          <p:cNvPr id="17410" name="Picture 4" descr="materials_l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2" b="20232"/>
          <a:stretch>
            <a:fillRect/>
          </a:stretch>
        </p:blipFill>
        <p:spPr bwMode="auto">
          <a:xfrm>
            <a:off x="914400" y="1877109"/>
            <a:ext cx="7315200" cy="421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96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726"/>
            <a:ext cx="8229600" cy="1055077"/>
          </a:xfrm>
        </p:spPr>
        <p:txBody>
          <a:bodyPr>
            <a:normAutofit fontScale="90000"/>
          </a:bodyPr>
          <a:lstStyle/>
          <a:p>
            <a:r>
              <a:rPr lang="en-US" sz="4985" dirty="0">
                <a:latin typeface="Apple Casual"/>
                <a:cs typeface="Apple Casual"/>
              </a:rPr>
              <a:t>Linked Open Data</a:t>
            </a:r>
            <a:br>
              <a:rPr lang="en-US" sz="4985" dirty="0">
                <a:latin typeface="Apple Casual"/>
                <a:cs typeface="Apple Casual"/>
              </a:rPr>
            </a:br>
            <a:r>
              <a:rPr lang="en-US" sz="2585" dirty="0">
                <a:latin typeface="Apple Casual"/>
                <a:cs typeface="Apple Casual"/>
              </a:rPr>
              <a:t>570 Datasets and 2909 Interconnections</a:t>
            </a:r>
          </a:p>
        </p:txBody>
      </p:sp>
      <p:pic>
        <p:nvPicPr>
          <p:cNvPr id="5" name="Content Placeholder 4" descr="LinkedOpenDataCloud2014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6" b="-756"/>
          <a:stretch/>
        </p:blipFill>
        <p:spPr>
          <a:xfrm>
            <a:off x="340359" y="1323242"/>
            <a:ext cx="8458554" cy="4977942"/>
          </a:xfrm>
        </p:spPr>
      </p:pic>
    </p:spTree>
    <p:extLst>
      <p:ext uri="{BB962C8B-B14F-4D97-AF65-F5344CB8AC3E}">
        <p14:creationId xmlns:p14="http://schemas.microsoft.com/office/powerpoint/2010/main" val="155469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 bwMode="auto">
          <a:xfrm>
            <a:off x="138661" y="440222"/>
            <a:ext cx="9144000" cy="966127"/>
          </a:xfrm>
          <a:noFill/>
          <a:ln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en-US" sz="4431" dirty="0">
                <a:latin typeface="Apple Casual"/>
                <a:ea typeface="ＭＳ Ｐゴシック" pitchFamily="34" charset="-128"/>
                <a:cs typeface="Apple Casual"/>
              </a:rPr>
              <a:t>The Data Deluge: Rise of </a:t>
            </a:r>
            <a:br>
              <a:rPr lang="en-US" sz="4431" dirty="0">
                <a:latin typeface="Apple Casual"/>
                <a:ea typeface="ＭＳ Ｐゴシック" pitchFamily="34" charset="-128"/>
                <a:cs typeface="Apple Casual"/>
              </a:rPr>
            </a:br>
            <a:r>
              <a:rPr lang="en-US" sz="4431" dirty="0">
                <a:latin typeface="Apple Casual"/>
                <a:ea typeface="ＭＳ Ｐゴシック" pitchFamily="34" charset="-128"/>
                <a:cs typeface="Apple Casual"/>
              </a:rPr>
              <a:t>Complex </a:t>
            </a:r>
            <a:r>
              <a:rPr lang="en-US" sz="4431" dirty="0">
                <a:solidFill>
                  <a:srgbClr val="FF8600"/>
                </a:solidFill>
                <a:latin typeface="Apple Casual"/>
                <a:ea typeface="ＭＳ Ｐゴシック" pitchFamily="34" charset="-128"/>
                <a:cs typeface="Apple Casual"/>
              </a:rPr>
              <a:t>Interlinked </a:t>
            </a:r>
            <a:r>
              <a:rPr lang="en-US" sz="4431" dirty="0">
                <a:latin typeface="Apple Casual"/>
                <a:ea typeface="ＭＳ Ｐゴシック" pitchFamily="34" charset="-128"/>
                <a:cs typeface="Apple Casual"/>
              </a:rPr>
              <a:t>Data</a:t>
            </a:r>
            <a:endParaRPr lang="en-US" sz="2585" dirty="0">
              <a:solidFill>
                <a:srgbClr val="FF0000"/>
              </a:solidFill>
              <a:latin typeface="Apple Casual"/>
              <a:ea typeface="ＭＳ Ｐゴシック" pitchFamily="34" charset="-128"/>
              <a:cs typeface="Apple Casual"/>
            </a:endParaRPr>
          </a:p>
        </p:txBody>
      </p:sp>
      <p:pic>
        <p:nvPicPr>
          <p:cNvPr id="26627" name="Content Placeholder 3" descr="shipandstorm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-699" r="-699"/>
          <a:stretch/>
        </p:blipFill>
        <p:spPr bwMode="auto">
          <a:xfrm>
            <a:off x="5672655" y="2293075"/>
            <a:ext cx="3376166" cy="4096337"/>
          </a:xfrm>
          <a:noFill/>
          <a:ln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0790" y="1592885"/>
            <a:ext cx="5130599" cy="464233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sz="3323" dirty="0">
                <a:latin typeface="Apple Casual"/>
                <a:cs typeface="Apple Casual"/>
              </a:rPr>
              <a:t>Massive amounts of DATA</a:t>
            </a:r>
          </a:p>
          <a:p>
            <a:pPr>
              <a:lnSpc>
                <a:spcPct val="120000"/>
              </a:lnSpc>
              <a:defRPr/>
            </a:pPr>
            <a:r>
              <a:rPr lang="en-US" sz="3323" b="1" dirty="0">
                <a:latin typeface="Apple Casual"/>
                <a:ea typeface="ＭＳ Ｐゴシック" pitchFamily="34" charset="-128"/>
                <a:cs typeface="Apple Casual"/>
              </a:rPr>
              <a:t>Various modalities</a:t>
            </a:r>
            <a:r>
              <a:rPr lang="en-US" sz="3323" dirty="0">
                <a:latin typeface="Apple Casual"/>
                <a:ea typeface="ＭＳ Ｐゴシック" pitchFamily="34" charset="-128"/>
                <a:cs typeface="Apple Casual"/>
              </a:rPr>
              <a:t>: Tables, Text, Images, Video, Ontologies, Graphs</a:t>
            </a:r>
          </a:p>
          <a:p>
            <a:r>
              <a:rPr lang="en-US" sz="3323" b="1" dirty="0">
                <a:latin typeface="Apple Casual"/>
                <a:ea typeface="ＭＳ Ｐゴシック" pitchFamily="34" charset="-128"/>
                <a:cs typeface="Apple Casual"/>
              </a:rPr>
              <a:t>Enriched Data</a:t>
            </a:r>
            <a:r>
              <a:rPr lang="en-US" sz="3323" dirty="0">
                <a:latin typeface="Apple Casual"/>
                <a:ea typeface="ＭＳ Ｐゴシック" pitchFamily="34" charset="-128"/>
                <a:cs typeface="Apple Casual"/>
              </a:rPr>
              <a:t>: Weighted, Multi-labeled, Temporal/spatial attributes</a:t>
            </a:r>
          </a:p>
          <a:p>
            <a:r>
              <a:rPr lang="en-US" sz="3323" b="1" dirty="0">
                <a:latin typeface="Apple Casual"/>
                <a:ea typeface="ＭＳ Ｐゴシック" pitchFamily="34" charset="-128"/>
                <a:cs typeface="Apple Casual"/>
              </a:rPr>
              <a:t>Distributed, Uncertain, Dynamic</a:t>
            </a:r>
          </a:p>
          <a:p>
            <a:r>
              <a:rPr lang="en-US" sz="3323" b="1" dirty="0">
                <a:latin typeface="Apple Casual"/>
                <a:ea typeface="ＭＳ Ｐゴシック" pitchFamily="34" charset="-128"/>
                <a:cs typeface="Apple Casual"/>
              </a:rPr>
              <a:t>Massive</a:t>
            </a:r>
            <a:r>
              <a:rPr lang="en-US" sz="3323" dirty="0">
                <a:latin typeface="Apple Casual"/>
                <a:ea typeface="ＭＳ Ｐゴシック" pitchFamily="34" charset="-128"/>
                <a:cs typeface="Apple Casual"/>
              </a:rPr>
              <a:t>: </a:t>
            </a:r>
            <a:r>
              <a:rPr lang="en-US" sz="3323" dirty="0" err="1">
                <a:latin typeface="Apple Casual"/>
                <a:ea typeface="ＭＳ Ｐゴシック" pitchFamily="34" charset="-128"/>
                <a:cs typeface="Apple Casual"/>
              </a:rPr>
              <a:t>Tera</a:t>
            </a:r>
            <a:r>
              <a:rPr lang="en-US" sz="3323" dirty="0">
                <a:latin typeface="Apple Casual"/>
                <a:ea typeface="ＭＳ Ｐゴシック" pitchFamily="34" charset="-128"/>
                <a:cs typeface="Apple Casual"/>
              </a:rPr>
              <a:t>/</a:t>
            </a:r>
            <a:r>
              <a:rPr lang="en-US" sz="3323" dirty="0" err="1">
                <a:latin typeface="Apple Casual"/>
                <a:ea typeface="ＭＳ Ｐゴシック" pitchFamily="34" charset="-128"/>
                <a:cs typeface="Apple Casual"/>
              </a:rPr>
              <a:t>peta</a:t>
            </a:r>
            <a:r>
              <a:rPr lang="en-US" sz="3323" dirty="0">
                <a:latin typeface="Apple Casual"/>
                <a:ea typeface="ＭＳ Ｐゴシック" pitchFamily="34" charset="-128"/>
                <a:cs typeface="Apple Casual"/>
              </a:rPr>
              <a:t>-scale &amp; beyond</a:t>
            </a:r>
          </a:p>
        </p:txBody>
      </p:sp>
      <p:sp>
        <p:nvSpPr>
          <p:cNvPr id="4" name="Rectangle 3"/>
          <p:cNvSpPr/>
          <p:nvPr/>
        </p:nvSpPr>
        <p:spPr>
          <a:xfrm>
            <a:off x="5883477" y="5748295"/>
            <a:ext cx="3172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pple Casual"/>
                <a:cs typeface="Apple Casual"/>
              </a:rPr>
              <a:t>Data Data Everywhere, </a:t>
            </a:r>
            <a:r>
              <a:rPr lang="en-US" dirty="0" smtClean="0">
                <a:solidFill>
                  <a:schemeClr val="tx2"/>
                </a:solidFill>
                <a:latin typeface="Apple Casual"/>
                <a:cs typeface="Apple Casual"/>
              </a:rPr>
              <a:t>Not </a:t>
            </a:r>
            <a:r>
              <a:rPr lang="en-US" dirty="0">
                <a:solidFill>
                  <a:schemeClr val="tx2"/>
                </a:solidFill>
                <a:latin typeface="Apple Casual"/>
                <a:cs typeface="Apple Casual"/>
              </a:rPr>
              <a:t>Any Drop </a:t>
            </a:r>
            <a:r>
              <a:rPr lang="en-US" dirty="0" smtClean="0">
                <a:solidFill>
                  <a:schemeClr val="tx2"/>
                </a:solidFill>
                <a:latin typeface="Apple Casual"/>
                <a:cs typeface="Apple Casual"/>
              </a:rPr>
              <a:t>of </a:t>
            </a:r>
            <a:r>
              <a:rPr lang="en-US" dirty="0">
                <a:solidFill>
                  <a:schemeClr val="tx2"/>
                </a:solidFill>
                <a:latin typeface="Apple Casual"/>
                <a:cs typeface="Apple Casual"/>
              </a:rPr>
              <a:t>Insight!</a:t>
            </a:r>
          </a:p>
        </p:txBody>
      </p:sp>
      <p:pic>
        <p:nvPicPr>
          <p:cNvPr id="9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5130" y="578872"/>
            <a:ext cx="2046318" cy="157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95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 bwMode="auto">
          <a:xfrm>
            <a:off x="457200" y="532231"/>
            <a:ext cx="8229600" cy="1055077"/>
          </a:xfrm>
          <a:prstGeom prst="rect">
            <a:avLst/>
          </a:prstGeom>
          <a:noFill/>
        </p:spPr>
        <p:txBody>
          <a:bodyPr vert="horz" wrap="square" lIns="84406" tIns="42203" rIns="84406" bIns="42203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6092" dirty="0">
                <a:latin typeface="Apple Casual"/>
                <a:ea typeface="ＭＳ Ｐゴシック" pitchFamily="34" charset="-128"/>
                <a:cs typeface="Apple Casual"/>
              </a:rPr>
              <a:t>Data Mining</a:t>
            </a:r>
            <a:br>
              <a:rPr lang="en-US" sz="6092" dirty="0">
                <a:latin typeface="Apple Casual"/>
                <a:ea typeface="ＭＳ Ｐゴシック" pitchFamily="34" charset="-128"/>
                <a:cs typeface="Apple Casual"/>
              </a:rPr>
            </a:br>
            <a:r>
              <a:rPr lang="en-US" dirty="0" smtClean="0">
                <a:latin typeface="Apple Casual"/>
                <a:ea typeface="ＭＳ Ｐゴシック" pitchFamily="34" charset="-128"/>
                <a:cs typeface="Apple Casual"/>
              </a:rPr>
              <a:t>Enabling the </a:t>
            </a:r>
            <a:r>
              <a:rPr lang="en-US" dirty="0" smtClean="0">
                <a:effectLst/>
                <a:latin typeface="Apple Casual"/>
                <a:cs typeface="Apple Casual"/>
              </a:rPr>
              <a:t>New Science of Data</a:t>
            </a:r>
          </a:p>
        </p:txBody>
      </p:sp>
      <p:sp>
        <p:nvSpPr>
          <p:cNvPr id="61443" name="Rectangle 3"/>
          <p:cNvSpPr>
            <a:spLocks noGrp="1"/>
          </p:cNvSpPr>
          <p:nvPr>
            <p:ph idx="1"/>
          </p:nvPr>
        </p:nvSpPr>
        <p:spPr>
          <a:xfrm>
            <a:off x="167273" y="1911880"/>
            <a:ext cx="8229600" cy="4388827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692" dirty="0">
                <a:latin typeface="Apple Casual"/>
                <a:ea typeface="ＭＳ Ｐゴシック" pitchFamily="34" charset="-128"/>
                <a:cs typeface="Apple Casual"/>
              </a:rPr>
              <a:t>Study of </a:t>
            </a:r>
            <a:r>
              <a:rPr lang="en-US" sz="3692" dirty="0">
                <a:solidFill>
                  <a:srgbClr val="FF8600"/>
                </a:solidFill>
                <a:latin typeface="Apple Casual"/>
                <a:ea typeface="ＭＳ Ｐゴシック" pitchFamily="34" charset="-128"/>
                <a:cs typeface="Apple Casual"/>
              </a:rPr>
              <a:t>DATA</a:t>
            </a:r>
            <a:r>
              <a:rPr lang="en-US" sz="3692" dirty="0">
                <a:solidFill>
                  <a:srgbClr val="0000FF"/>
                </a:solidFill>
                <a:latin typeface="Apple Casual"/>
                <a:ea typeface="ＭＳ Ｐゴシック" pitchFamily="34" charset="-128"/>
                <a:cs typeface="Apple Casual"/>
              </a:rPr>
              <a:t> </a:t>
            </a:r>
            <a:r>
              <a:rPr lang="en-US" sz="3692" dirty="0">
                <a:latin typeface="Apple Casual"/>
                <a:ea typeface="ＭＳ Ｐゴシック" pitchFamily="34" charset="-128"/>
                <a:cs typeface="Apple Casual"/>
              </a:rPr>
              <a:t>in its own right </a:t>
            </a:r>
          </a:p>
          <a:p>
            <a:pPr>
              <a:lnSpc>
                <a:spcPct val="110000"/>
              </a:lnSpc>
            </a:pPr>
            <a:r>
              <a:rPr lang="en-US" sz="3692" dirty="0">
                <a:latin typeface="Apple Casual"/>
                <a:ea typeface="ＭＳ Ｐゴシック" pitchFamily="34" charset="-128"/>
                <a:cs typeface="Apple Casual"/>
              </a:rPr>
              <a:t>Develop methods and frameworks across various fields</a:t>
            </a:r>
            <a:endParaRPr lang="en-US" sz="3692" dirty="0">
              <a:latin typeface="Apple Casual"/>
              <a:cs typeface="Apple Casual"/>
            </a:endParaRPr>
          </a:p>
          <a:p>
            <a:pPr>
              <a:lnSpc>
                <a:spcPct val="110000"/>
              </a:lnSpc>
            </a:pPr>
            <a:r>
              <a:rPr lang="en-US" sz="3692" dirty="0">
                <a:latin typeface="Apple Casual"/>
                <a:cs typeface="Apple Casual"/>
              </a:rPr>
              <a:t>New data models: dynamic, streaming, etc.</a:t>
            </a:r>
          </a:p>
          <a:p>
            <a:pPr>
              <a:lnSpc>
                <a:spcPct val="110000"/>
              </a:lnSpc>
            </a:pPr>
            <a:r>
              <a:rPr lang="en-US" sz="3692" dirty="0">
                <a:latin typeface="Apple Casual"/>
                <a:cs typeface="Apple Casual"/>
              </a:rPr>
              <a:t>New mining algorithms that offer timely and reliable inference and information extraction: online, approximate</a:t>
            </a:r>
          </a:p>
          <a:p>
            <a:pPr>
              <a:lnSpc>
                <a:spcPct val="110000"/>
              </a:lnSpc>
            </a:pPr>
            <a:r>
              <a:rPr lang="en-US" sz="3692" dirty="0">
                <a:latin typeface="Apple Casual"/>
                <a:cs typeface="Apple Casual"/>
              </a:rPr>
              <a:t>Self-aware, intelligent continuous data analysis and mining</a:t>
            </a:r>
          </a:p>
          <a:p>
            <a:pPr>
              <a:lnSpc>
                <a:spcPct val="110000"/>
              </a:lnSpc>
            </a:pPr>
            <a:r>
              <a:rPr lang="en-US" sz="3692" dirty="0">
                <a:latin typeface="Apple Casual"/>
                <a:cs typeface="Apple Casual"/>
              </a:rPr>
              <a:t>Data Language(s)</a:t>
            </a:r>
          </a:p>
          <a:p>
            <a:pPr>
              <a:lnSpc>
                <a:spcPct val="110000"/>
              </a:lnSpc>
            </a:pPr>
            <a:r>
              <a:rPr lang="en-US" sz="3692" dirty="0">
                <a:latin typeface="Apple Casual"/>
                <a:cs typeface="Apple Casual"/>
              </a:rPr>
              <a:t>Data and model compression</a:t>
            </a:r>
          </a:p>
          <a:p>
            <a:pPr>
              <a:lnSpc>
                <a:spcPct val="110000"/>
              </a:lnSpc>
            </a:pPr>
            <a:r>
              <a:rPr lang="en-US" sz="3692" dirty="0">
                <a:latin typeface="Apple Casual"/>
                <a:cs typeface="Apple Casual"/>
              </a:rPr>
              <a:t>Data provenance</a:t>
            </a:r>
          </a:p>
          <a:p>
            <a:pPr>
              <a:lnSpc>
                <a:spcPct val="110000"/>
              </a:lnSpc>
            </a:pPr>
            <a:r>
              <a:rPr lang="en-US" sz="3692" dirty="0">
                <a:latin typeface="Apple Casual"/>
                <a:cs typeface="Apple Casual"/>
              </a:rPr>
              <a:t>Data security and privacy</a:t>
            </a:r>
          </a:p>
          <a:p>
            <a:pPr>
              <a:lnSpc>
                <a:spcPct val="110000"/>
              </a:lnSpc>
            </a:pPr>
            <a:r>
              <a:rPr lang="en-US" sz="3692" dirty="0">
                <a:latin typeface="Apple Casual"/>
                <a:cs typeface="Apple Casual"/>
              </a:rPr>
              <a:t>Data sensation: visual, aural, tactile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2471" y="4388499"/>
            <a:ext cx="2030889" cy="19121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549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00" y="822826"/>
            <a:ext cx="8115648" cy="1065320"/>
          </a:xfrm>
        </p:spPr>
        <p:txBody>
          <a:bodyPr>
            <a:noAutofit/>
          </a:bodyPr>
          <a:lstStyle/>
          <a:p>
            <a:r>
              <a:rPr lang="en-US" sz="4985" dirty="0">
                <a:ea typeface="ＭＳ Ｐゴシック" pitchFamily="34" charset="-128"/>
              </a:rPr>
              <a:t>From Data Mining To Data Meaning</a:t>
            </a:r>
            <a:r>
              <a:rPr lang="en-US" sz="4985" dirty="0">
                <a:latin typeface="Apple Casual"/>
                <a:cs typeface="Apple Casual"/>
              </a:rPr>
              <a:t>: Metaphors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447" y="2152258"/>
            <a:ext cx="8193831" cy="4223292"/>
          </a:xfrm>
        </p:spPr>
        <p:txBody>
          <a:bodyPr>
            <a:normAutofit/>
          </a:bodyPr>
          <a:lstStyle/>
          <a:p>
            <a:pPr lvl="1"/>
            <a:r>
              <a:rPr lang="en-US" sz="3692" dirty="0">
                <a:latin typeface="Apple Casual"/>
                <a:cs typeface="Apple Casual"/>
              </a:rPr>
              <a:t>Think MATLAB for matrices</a:t>
            </a:r>
          </a:p>
          <a:p>
            <a:pPr lvl="1"/>
            <a:r>
              <a:rPr lang="en-US" sz="3692" dirty="0">
                <a:latin typeface="Apple Casual"/>
                <a:cs typeface="Apple Casual"/>
              </a:rPr>
              <a:t>Think Web 2.0 for web mash-up</a:t>
            </a:r>
          </a:p>
          <a:p>
            <a:pPr lvl="3"/>
            <a:r>
              <a:rPr lang="en-US" sz="3323" dirty="0">
                <a:latin typeface="Apple Casual"/>
                <a:cs typeface="Apple Casual"/>
              </a:rPr>
              <a:t>Content </a:t>
            </a:r>
            <a:r>
              <a:rPr lang="en-US" sz="3323" dirty="0" err="1">
                <a:latin typeface="Apple Casual"/>
                <a:cs typeface="Apple Casual"/>
              </a:rPr>
              <a:t>Mgmt</a:t>
            </a:r>
            <a:r>
              <a:rPr lang="en-US" sz="3323" dirty="0">
                <a:latin typeface="Apple Casual"/>
                <a:cs typeface="Apple Casual"/>
              </a:rPr>
              <a:t> Systems </a:t>
            </a:r>
          </a:p>
          <a:p>
            <a:pPr lvl="3"/>
            <a:r>
              <a:rPr lang="en-US" sz="3323" dirty="0" err="1">
                <a:latin typeface="Apple Casual"/>
                <a:cs typeface="Apple Casual"/>
              </a:rPr>
              <a:t>Pinterest</a:t>
            </a:r>
            <a:r>
              <a:rPr lang="en-US" sz="3323" dirty="0">
                <a:latin typeface="Apple Casual"/>
                <a:cs typeface="Apple Casual"/>
              </a:rPr>
              <a:t>, </a:t>
            </a:r>
            <a:r>
              <a:rPr lang="en-US" sz="3323" dirty="0" err="1">
                <a:latin typeface="Apple Casual"/>
                <a:cs typeface="Apple Casual"/>
              </a:rPr>
              <a:t>Evernote</a:t>
            </a:r>
            <a:r>
              <a:rPr lang="en-US" sz="3323" dirty="0">
                <a:latin typeface="Apple Casual"/>
                <a:cs typeface="Apple Casual"/>
              </a:rPr>
              <a:t>, etc.</a:t>
            </a:r>
          </a:p>
          <a:p>
            <a:pPr lvl="3"/>
            <a:r>
              <a:rPr lang="en-US" sz="3323" dirty="0">
                <a:latin typeface="Apple Casual"/>
                <a:cs typeface="Apple Casual"/>
              </a:rPr>
              <a:t>Twitter, Facebook, etc.</a:t>
            </a:r>
          </a:p>
          <a:p>
            <a:pPr lvl="1"/>
            <a:r>
              <a:rPr lang="en-US" sz="3692" dirty="0">
                <a:latin typeface="Apple Casual"/>
                <a:cs typeface="Apple Casual"/>
              </a:rPr>
              <a:t>Think Wolfram Alpha</a:t>
            </a:r>
          </a:p>
          <a:p>
            <a:pPr lvl="1"/>
            <a:r>
              <a:rPr lang="en-US" sz="3692" dirty="0">
                <a:latin typeface="Apple Casual"/>
                <a:cs typeface="Apple Casual"/>
              </a:rPr>
              <a:t>Think Star Trek’s Data</a:t>
            </a:r>
          </a:p>
          <a:p>
            <a:pPr lvl="1"/>
            <a:endParaRPr lang="en-US" sz="3692" dirty="0">
              <a:latin typeface="Apple Casual"/>
              <a:cs typeface="Apple Casu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16392" y="5960870"/>
            <a:ext cx="2609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pple Casual"/>
                <a:cs typeface="Apple Casual"/>
              </a:rPr>
              <a:t>DATA</a:t>
            </a:r>
            <a:r>
              <a:rPr lang="en-US" dirty="0" smtClean="0">
                <a:solidFill>
                  <a:srgbClr val="FF8600"/>
                </a:solidFill>
                <a:latin typeface="Apple Casual"/>
                <a:cs typeface="Apple Casual"/>
              </a:rPr>
              <a:t>: storage 100 PB, compute 60 </a:t>
            </a:r>
            <a:r>
              <a:rPr lang="en-US" dirty="0" err="1" smtClean="0">
                <a:solidFill>
                  <a:srgbClr val="FF8600"/>
                </a:solidFill>
                <a:latin typeface="Apple Casual"/>
                <a:cs typeface="Apple Casual"/>
              </a:rPr>
              <a:t>TeraFLOPs</a:t>
            </a:r>
            <a:endParaRPr lang="en-US" dirty="0">
              <a:solidFill>
                <a:srgbClr val="FF8600"/>
              </a:solidFill>
              <a:latin typeface="Apple Casual"/>
              <a:cs typeface="Apple Casual"/>
            </a:endParaRPr>
          </a:p>
        </p:txBody>
      </p:sp>
      <p:pic>
        <p:nvPicPr>
          <p:cNvPr id="6" name="Picture 5" descr="Data,_23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09" y="3391865"/>
            <a:ext cx="2125070" cy="25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48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Welcome!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Instructor: </a:t>
            </a:r>
            <a:r>
              <a:rPr lang="en-US" altLang="en-US" dirty="0" err="1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Jinze</a:t>
            </a:r>
            <a:r>
              <a:rPr lang="en-US" altLang="en-US" dirty="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 Liu</a:t>
            </a:r>
          </a:p>
          <a:p>
            <a:pPr lvl="1" eaLnBrk="1" hangingPunct="1"/>
            <a:r>
              <a:rPr lang="en-US" altLang="en-US" dirty="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Homepage: http://www.cs.uky.edu/~liuj</a:t>
            </a:r>
          </a:p>
          <a:p>
            <a:pPr lvl="1" eaLnBrk="1" hangingPunct="1"/>
            <a:r>
              <a:rPr lang="en-US" altLang="en-US" dirty="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Office: 235 </a:t>
            </a:r>
            <a:r>
              <a:rPr lang="en-US" altLang="en-US" dirty="0" err="1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Hardymon</a:t>
            </a:r>
            <a:r>
              <a:rPr lang="en-US" altLang="en-US" dirty="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 Building</a:t>
            </a:r>
          </a:p>
          <a:p>
            <a:pPr lvl="1" eaLnBrk="1" hangingPunct="1"/>
            <a:r>
              <a:rPr lang="en-US" altLang="en-US" dirty="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Email: </a:t>
            </a:r>
            <a:r>
              <a:rPr lang="en-US" altLang="en-US" dirty="0" smtClean="0">
                <a:latin typeface="Perpetua" panose="02020502060401020303" pitchFamily="18" charset="0"/>
                <a:ea typeface="ＭＳ Ｐゴシック" panose="020B0600070205080204" pitchFamily="34" charset="-128"/>
                <a:hlinkClick r:id="rId3"/>
              </a:rPr>
              <a:t>liuj@cs.uky.edu</a:t>
            </a:r>
            <a:endParaRPr lang="en-US" altLang="en-US" dirty="0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F32E24A-8C33-4BD6-A0D0-CC2BA1BCFE79}" type="slidenum">
              <a:rPr lang="en-US" altLang="en-US">
                <a:solidFill>
                  <a:srgbClr val="FFFFFF"/>
                </a:solidFill>
              </a:rPr>
              <a:pPr/>
              <a:t>2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idx="1"/>
          </p:nvPr>
        </p:nvSpPr>
        <p:spPr>
          <a:xfrm>
            <a:off x="914400" y="1670539"/>
            <a:ext cx="7771680" cy="3798011"/>
          </a:xfrm>
          <a:ln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16369" indent="-316369">
              <a:spcAft>
                <a:spcPts val="1162"/>
              </a:spcAft>
              <a:buSzPct val="70000"/>
              <a:buFont typeface="Monotype Sorts" charset="2"/>
              <a:buChar char="n"/>
            </a:pPr>
            <a:endParaRPr lang="en-GB" sz="2954" dirty="0"/>
          </a:p>
          <a:p>
            <a:pPr marL="316369" indent="-316369">
              <a:spcAft>
                <a:spcPts val="1162"/>
              </a:spcAft>
              <a:buClr>
                <a:srgbClr val="336699"/>
              </a:buClr>
              <a:buSzPct val="50000"/>
              <a:buFont typeface="StarBats" charset="0"/>
              <a:buChar char=" "/>
            </a:pPr>
            <a:r>
              <a:rPr lang="en-GB" sz="2954" dirty="0"/>
              <a:t>The iterative and interactive process of discovering valid, novel, useful, and understandable patterns or models in  </a:t>
            </a:r>
            <a:r>
              <a:rPr lang="en-GB" sz="8769" dirty="0"/>
              <a:t>Massive</a:t>
            </a:r>
            <a:r>
              <a:rPr lang="en-GB" sz="2954" dirty="0"/>
              <a:t> databases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173601" y="685181"/>
            <a:ext cx="7771680" cy="105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397" tIns="42198" rIns="84397" bIns="42198" anchor="ctr">
            <a:prstTxWarp prst="textNoShape">
              <a:avLst/>
            </a:prstTxWarp>
          </a:bodyPr>
          <a:lstStyle/>
          <a:p>
            <a:pPr defTabSz="844096"/>
            <a:r>
              <a:rPr kumimoji="1" lang="en-US" sz="4062" dirty="0">
                <a:solidFill>
                  <a:schemeClr val="tx2"/>
                </a:solidFill>
                <a:latin typeface="+mj-lt"/>
              </a:rPr>
              <a:t>What is Data Mining?</a:t>
            </a:r>
          </a:p>
        </p:txBody>
      </p:sp>
    </p:spTree>
    <p:extLst>
      <p:ext uri="{BB962C8B-B14F-4D97-AF65-F5344CB8AC3E}">
        <p14:creationId xmlns:p14="http://schemas.microsoft.com/office/powerpoint/2010/main" val="40160443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393836"/>
            <a:ext cx="7315200" cy="1065320"/>
          </a:xfrm>
        </p:spPr>
        <p:txBody>
          <a:bodyPr/>
          <a:lstStyle/>
          <a:p>
            <a:r>
              <a:rPr lang="en-US" dirty="0"/>
              <a:t>What is</a:t>
            </a:r>
            <a:r>
              <a:rPr lang="en-US" dirty="0" smtClean="0"/>
              <a:t> Data </a:t>
            </a:r>
            <a:r>
              <a:rPr lang="en-US" dirty="0"/>
              <a:t>M</a:t>
            </a:r>
            <a:r>
              <a:rPr lang="en-US" dirty="0" smtClean="0"/>
              <a:t>ining</a:t>
            </a:r>
            <a:r>
              <a:rPr lang="en-US" dirty="0"/>
              <a:t>?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1313280" y="2297707"/>
            <a:ext cx="7793280" cy="3496244"/>
          </a:xfrm>
          <a:ln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sz="2954" dirty="0"/>
              <a:t>Valid: generalize to the future</a:t>
            </a:r>
          </a:p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sz="2954" dirty="0"/>
              <a:t>Novel: what we don't know</a:t>
            </a:r>
          </a:p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sz="2954" dirty="0"/>
              <a:t>Useful: be able to take some action</a:t>
            </a:r>
          </a:p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sz="2954" dirty="0"/>
              <a:t>Understandable: leading to insight</a:t>
            </a:r>
          </a:p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sz="2954" dirty="0"/>
              <a:t>Iterative: takes multiple passes</a:t>
            </a:r>
          </a:p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sz="2954" dirty="0"/>
              <a:t>Interactive: human in the loop </a:t>
            </a:r>
          </a:p>
        </p:txBody>
      </p:sp>
    </p:spTree>
    <p:extLst>
      <p:ext uri="{BB962C8B-B14F-4D97-AF65-F5344CB8AC3E}">
        <p14:creationId xmlns:p14="http://schemas.microsoft.com/office/powerpoint/2010/main" val="38155125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927747" y="286164"/>
            <a:ext cx="7315200" cy="1065320"/>
          </a:xfrm>
        </p:spPr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mining: Main </a:t>
            </a:r>
            <a:r>
              <a:rPr lang="en-US" dirty="0"/>
              <a:t>G</a:t>
            </a:r>
            <a:r>
              <a:rPr lang="en-US" dirty="0" smtClean="0"/>
              <a:t>oals</a:t>
            </a:r>
            <a:endParaRPr 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sz="2585" dirty="0">
                <a:solidFill>
                  <a:schemeClr val="tx2"/>
                </a:solidFill>
              </a:rPr>
              <a:t>Prediction</a:t>
            </a:r>
          </a:p>
          <a:p>
            <a:pPr lvl="1">
              <a:spcBef>
                <a:spcPct val="0"/>
              </a:spcBef>
              <a:spcAft>
                <a:spcPts val="921"/>
              </a:spcAft>
            </a:pPr>
            <a:r>
              <a:rPr lang="en-GB" sz="2585" dirty="0"/>
              <a:t>What?</a:t>
            </a:r>
          </a:p>
          <a:p>
            <a:pPr lvl="1">
              <a:spcBef>
                <a:spcPct val="0"/>
              </a:spcBef>
              <a:spcAft>
                <a:spcPts val="921"/>
              </a:spcAft>
            </a:pPr>
            <a:r>
              <a:rPr lang="en-GB" sz="2585" dirty="0"/>
              <a:t>Opaque</a:t>
            </a:r>
          </a:p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sz="2585" dirty="0">
                <a:solidFill>
                  <a:schemeClr val="tx2"/>
                </a:solidFill>
              </a:rPr>
              <a:t>Description</a:t>
            </a:r>
          </a:p>
          <a:p>
            <a:pPr lvl="1">
              <a:spcBef>
                <a:spcPct val="0"/>
              </a:spcBef>
              <a:spcAft>
                <a:spcPts val="921"/>
              </a:spcAft>
            </a:pPr>
            <a:r>
              <a:rPr lang="en-GB" sz="2585" dirty="0"/>
              <a:t>Why?</a:t>
            </a:r>
          </a:p>
          <a:p>
            <a:pPr lvl="1">
              <a:spcBef>
                <a:spcPct val="0"/>
              </a:spcBef>
              <a:spcAft>
                <a:spcPts val="921"/>
              </a:spcAft>
            </a:pPr>
            <a:r>
              <a:rPr lang="en-GB" sz="2585" dirty="0"/>
              <a:t>Transparent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683975" y="1802396"/>
            <a:ext cx="4466349" cy="826532"/>
            <a:chOff x="2133600" y="4019491"/>
            <a:chExt cx="8331458" cy="1790819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889500" y="4114800"/>
              <a:ext cx="1524000" cy="1447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dirty="0">
                  <a:latin typeface="Times New Roman" charset="0"/>
                </a:rPr>
                <a:t>Model</a:t>
              </a: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3822700" y="4876800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3822700" y="4419600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3822700" y="5334000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563814" y="4019491"/>
              <a:ext cx="1062126" cy="800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Times New Roman" charset="0"/>
                </a:rPr>
                <a:t>Age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2430463" y="4552892"/>
              <a:ext cx="1444873" cy="800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Times New Roman" charset="0"/>
                </a:rPr>
                <a:t>Salary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2133600" y="5010091"/>
              <a:ext cx="1821522" cy="800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charset="0"/>
                </a:rPr>
                <a:t>CarType</a:t>
              </a: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6489700" y="4876800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7453311" y="4476690"/>
              <a:ext cx="3011747" cy="800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charset="0"/>
                </a:rPr>
                <a:t>High/Low Risk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257743" y="3514497"/>
            <a:ext cx="2988690" cy="2110154"/>
            <a:chOff x="1765300" y="2057400"/>
            <a:chExt cx="6769100" cy="4648200"/>
          </a:xfrm>
        </p:grpSpPr>
        <p:sp>
          <p:nvSpPr>
            <p:cNvPr id="67" name="Line 3"/>
            <p:cNvSpPr>
              <a:spLocks noChangeShapeType="1"/>
            </p:cNvSpPr>
            <p:nvPr/>
          </p:nvSpPr>
          <p:spPr bwMode="auto">
            <a:xfrm>
              <a:off x="2819400" y="6705600"/>
              <a:ext cx="5715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4"/>
            <p:cNvSpPr>
              <a:spLocks noChangeShapeType="1"/>
            </p:cNvSpPr>
            <p:nvPr/>
          </p:nvSpPr>
          <p:spPr bwMode="auto">
            <a:xfrm flipV="1">
              <a:off x="2819400" y="2209800"/>
              <a:ext cx="0" cy="449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AutoShape 5"/>
            <p:cNvSpPr>
              <a:spLocks noChangeArrowheads="1"/>
            </p:cNvSpPr>
            <p:nvPr/>
          </p:nvSpPr>
          <p:spPr bwMode="auto">
            <a:xfrm>
              <a:off x="6629400" y="28956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AutoShape 6"/>
            <p:cNvSpPr>
              <a:spLocks noChangeArrowheads="1"/>
            </p:cNvSpPr>
            <p:nvPr/>
          </p:nvSpPr>
          <p:spPr bwMode="auto">
            <a:xfrm>
              <a:off x="7010400" y="30480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AutoShape 7"/>
            <p:cNvSpPr>
              <a:spLocks noChangeArrowheads="1"/>
            </p:cNvSpPr>
            <p:nvPr/>
          </p:nvSpPr>
          <p:spPr bwMode="auto">
            <a:xfrm>
              <a:off x="7010400" y="25908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AutoShape 8"/>
            <p:cNvSpPr>
              <a:spLocks noChangeArrowheads="1"/>
            </p:cNvSpPr>
            <p:nvPr/>
          </p:nvSpPr>
          <p:spPr bwMode="auto">
            <a:xfrm>
              <a:off x="6781800" y="38100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AutoShape 9"/>
            <p:cNvSpPr>
              <a:spLocks noChangeArrowheads="1"/>
            </p:cNvSpPr>
            <p:nvPr/>
          </p:nvSpPr>
          <p:spPr bwMode="auto">
            <a:xfrm>
              <a:off x="6400800" y="32004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AutoShape 10"/>
            <p:cNvSpPr>
              <a:spLocks noChangeArrowheads="1"/>
            </p:cNvSpPr>
            <p:nvPr/>
          </p:nvSpPr>
          <p:spPr bwMode="auto">
            <a:xfrm>
              <a:off x="6781800" y="32004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AutoShape 11"/>
            <p:cNvSpPr>
              <a:spLocks noChangeArrowheads="1"/>
            </p:cNvSpPr>
            <p:nvPr/>
          </p:nvSpPr>
          <p:spPr bwMode="auto">
            <a:xfrm>
              <a:off x="6477000" y="22860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AutoShape 12"/>
            <p:cNvSpPr>
              <a:spLocks noChangeArrowheads="1"/>
            </p:cNvSpPr>
            <p:nvPr/>
          </p:nvSpPr>
          <p:spPr bwMode="auto">
            <a:xfrm>
              <a:off x="3962400" y="41148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AutoShape 13"/>
            <p:cNvSpPr>
              <a:spLocks noChangeArrowheads="1"/>
            </p:cNvSpPr>
            <p:nvPr/>
          </p:nvSpPr>
          <p:spPr bwMode="auto">
            <a:xfrm>
              <a:off x="3581400" y="44958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AutoShape 14"/>
            <p:cNvSpPr>
              <a:spLocks noChangeArrowheads="1"/>
            </p:cNvSpPr>
            <p:nvPr/>
          </p:nvSpPr>
          <p:spPr bwMode="auto">
            <a:xfrm>
              <a:off x="3962400" y="36576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AutoShape 15"/>
            <p:cNvSpPr>
              <a:spLocks noChangeArrowheads="1"/>
            </p:cNvSpPr>
            <p:nvPr/>
          </p:nvSpPr>
          <p:spPr bwMode="auto">
            <a:xfrm>
              <a:off x="3124200" y="30480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AutoShape 16"/>
            <p:cNvSpPr>
              <a:spLocks noChangeArrowheads="1"/>
            </p:cNvSpPr>
            <p:nvPr/>
          </p:nvSpPr>
          <p:spPr bwMode="auto">
            <a:xfrm>
              <a:off x="6248400" y="37338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AutoShape 17"/>
            <p:cNvSpPr>
              <a:spLocks noChangeArrowheads="1"/>
            </p:cNvSpPr>
            <p:nvPr/>
          </p:nvSpPr>
          <p:spPr bwMode="auto">
            <a:xfrm>
              <a:off x="5638800" y="29718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AutoShape 18"/>
            <p:cNvSpPr>
              <a:spLocks noChangeArrowheads="1"/>
            </p:cNvSpPr>
            <p:nvPr/>
          </p:nvSpPr>
          <p:spPr bwMode="auto">
            <a:xfrm>
              <a:off x="6781800" y="48768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AutoShape 19"/>
            <p:cNvSpPr>
              <a:spLocks noChangeArrowheads="1"/>
            </p:cNvSpPr>
            <p:nvPr/>
          </p:nvSpPr>
          <p:spPr bwMode="auto">
            <a:xfrm>
              <a:off x="5943600" y="44958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AutoShape 20"/>
            <p:cNvSpPr>
              <a:spLocks noChangeArrowheads="1"/>
            </p:cNvSpPr>
            <p:nvPr/>
          </p:nvSpPr>
          <p:spPr bwMode="auto">
            <a:xfrm>
              <a:off x="5943600" y="51816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AutoShape 21"/>
            <p:cNvSpPr>
              <a:spLocks noChangeArrowheads="1"/>
            </p:cNvSpPr>
            <p:nvPr/>
          </p:nvSpPr>
          <p:spPr bwMode="auto">
            <a:xfrm>
              <a:off x="6781800" y="59436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AutoShape 22"/>
            <p:cNvSpPr>
              <a:spLocks noChangeArrowheads="1"/>
            </p:cNvSpPr>
            <p:nvPr/>
          </p:nvSpPr>
          <p:spPr bwMode="auto">
            <a:xfrm>
              <a:off x="6477000" y="45720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AutoShape 23"/>
            <p:cNvSpPr>
              <a:spLocks noChangeArrowheads="1"/>
            </p:cNvSpPr>
            <p:nvPr/>
          </p:nvSpPr>
          <p:spPr bwMode="auto">
            <a:xfrm>
              <a:off x="7239000" y="45720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AutoShape 24"/>
            <p:cNvSpPr>
              <a:spLocks noChangeArrowheads="1"/>
            </p:cNvSpPr>
            <p:nvPr/>
          </p:nvSpPr>
          <p:spPr bwMode="auto">
            <a:xfrm>
              <a:off x="3276600" y="41910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AutoShape 25"/>
            <p:cNvSpPr>
              <a:spLocks noChangeArrowheads="1"/>
            </p:cNvSpPr>
            <p:nvPr/>
          </p:nvSpPr>
          <p:spPr bwMode="auto">
            <a:xfrm>
              <a:off x="4114800" y="30480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AutoShape 26"/>
            <p:cNvSpPr>
              <a:spLocks noChangeArrowheads="1"/>
            </p:cNvSpPr>
            <p:nvPr/>
          </p:nvSpPr>
          <p:spPr bwMode="auto">
            <a:xfrm>
              <a:off x="3733800" y="32004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AutoShape 27"/>
            <p:cNvSpPr>
              <a:spLocks noChangeArrowheads="1"/>
            </p:cNvSpPr>
            <p:nvPr/>
          </p:nvSpPr>
          <p:spPr bwMode="auto">
            <a:xfrm>
              <a:off x="3886200" y="22860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AutoShape 28"/>
            <p:cNvSpPr>
              <a:spLocks noChangeArrowheads="1"/>
            </p:cNvSpPr>
            <p:nvPr/>
          </p:nvSpPr>
          <p:spPr bwMode="auto">
            <a:xfrm>
              <a:off x="4495800" y="37338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AutoShape 29"/>
            <p:cNvSpPr>
              <a:spLocks noChangeArrowheads="1"/>
            </p:cNvSpPr>
            <p:nvPr/>
          </p:nvSpPr>
          <p:spPr bwMode="auto">
            <a:xfrm>
              <a:off x="4495800" y="47244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AutoShape 30"/>
            <p:cNvSpPr>
              <a:spLocks noChangeArrowheads="1"/>
            </p:cNvSpPr>
            <p:nvPr/>
          </p:nvSpPr>
          <p:spPr bwMode="auto">
            <a:xfrm>
              <a:off x="4343400" y="25146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AutoShape 31"/>
            <p:cNvSpPr>
              <a:spLocks noChangeArrowheads="1"/>
            </p:cNvSpPr>
            <p:nvPr/>
          </p:nvSpPr>
          <p:spPr bwMode="auto">
            <a:xfrm>
              <a:off x="4038600" y="60198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AutoShape 32"/>
            <p:cNvSpPr>
              <a:spLocks noChangeArrowheads="1"/>
            </p:cNvSpPr>
            <p:nvPr/>
          </p:nvSpPr>
          <p:spPr bwMode="auto">
            <a:xfrm>
              <a:off x="6553200" y="35052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AutoShape 33"/>
            <p:cNvSpPr>
              <a:spLocks noChangeArrowheads="1"/>
            </p:cNvSpPr>
            <p:nvPr/>
          </p:nvSpPr>
          <p:spPr bwMode="auto">
            <a:xfrm>
              <a:off x="6172200" y="28194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AutoShape 34"/>
            <p:cNvSpPr>
              <a:spLocks noChangeArrowheads="1"/>
            </p:cNvSpPr>
            <p:nvPr/>
          </p:nvSpPr>
          <p:spPr bwMode="auto">
            <a:xfrm>
              <a:off x="6400800" y="49530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AutoShape 35"/>
            <p:cNvSpPr>
              <a:spLocks noChangeArrowheads="1"/>
            </p:cNvSpPr>
            <p:nvPr/>
          </p:nvSpPr>
          <p:spPr bwMode="auto">
            <a:xfrm>
              <a:off x="6400800" y="52578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AutoShape 36"/>
            <p:cNvSpPr>
              <a:spLocks noChangeArrowheads="1"/>
            </p:cNvSpPr>
            <p:nvPr/>
          </p:nvSpPr>
          <p:spPr bwMode="auto">
            <a:xfrm>
              <a:off x="6400800" y="56388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AutoShape 37"/>
            <p:cNvSpPr>
              <a:spLocks noChangeArrowheads="1"/>
            </p:cNvSpPr>
            <p:nvPr/>
          </p:nvSpPr>
          <p:spPr bwMode="auto">
            <a:xfrm>
              <a:off x="6705600" y="51816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AutoShape 38"/>
            <p:cNvSpPr>
              <a:spLocks noChangeArrowheads="1"/>
            </p:cNvSpPr>
            <p:nvPr/>
          </p:nvSpPr>
          <p:spPr bwMode="auto">
            <a:xfrm>
              <a:off x="6172200" y="48006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AutoShape 39"/>
            <p:cNvSpPr>
              <a:spLocks noChangeArrowheads="1"/>
            </p:cNvSpPr>
            <p:nvPr/>
          </p:nvSpPr>
          <p:spPr bwMode="auto">
            <a:xfrm>
              <a:off x="6781800" y="55626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AutoShape 40"/>
            <p:cNvSpPr>
              <a:spLocks noChangeArrowheads="1"/>
            </p:cNvSpPr>
            <p:nvPr/>
          </p:nvSpPr>
          <p:spPr bwMode="auto">
            <a:xfrm>
              <a:off x="6096000" y="54864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AutoShape 41"/>
            <p:cNvSpPr>
              <a:spLocks noChangeArrowheads="1"/>
            </p:cNvSpPr>
            <p:nvPr/>
          </p:nvSpPr>
          <p:spPr bwMode="auto">
            <a:xfrm>
              <a:off x="3657600" y="38862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AutoShape 42"/>
            <p:cNvSpPr>
              <a:spLocks noChangeArrowheads="1"/>
            </p:cNvSpPr>
            <p:nvPr/>
          </p:nvSpPr>
          <p:spPr bwMode="auto">
            <a:xfrm>
              <a:off x="3810000" y="28194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AutoShape 43"/>
            <p:cNvSpPr>
              <a:spLocks noChangeArrowheads="1"/>
            </p:cNvSpPr>
            <p:nvPr/>
          </p:nvSpPr>
          <p:spPr bwMode="auto">
            <a:xfrm>
              <a:off x="3200400" y="38862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AutoShape 44"/>
            <p:cNvSpPr>
              <a:spLocks noChangeArrowheads="1"/>
            </p:cNvSpPr>
            <p:nvPr/>
          </p:nvSpPr>
          <p:spPr bwMode="auto">
            <a:xfrm>
              <a:off x="3352800" y="34290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AutoShape 45"/>
            <p:cNvSpPr>
              <a:spLocks noChangeArrowheads="1"/>
            </p:cNvSpPr>
            <p:nvPr/>
          </p:nvSpPr>
          <p:spPr bwMode="auto">
            <a:xfrm>
              <a:off x="3429000" y="29718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AutoShape 46"/>
            <p:cNvSpPr>
              <a:spLocks noChangeArrowheads="1"/>
            </p:cNvSpPr>
            <p:nvPr/>
          </p:nvSpPr>
          <p:spPr bwMode="auto">
            <a:xfrm>
              <a:off x="4267200" y="3429000"/>
              <a:ext cx="228600" cy="2286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AutoShape 47"/>
            <p:cNvSpPr>
              <a:spLocks noChangeArrowheads="1"/>
            </p:cNvSpPr>
            <p:nvPr/>
          </p:nvSpPr>
          <p:spPr bwMode="auto">
            <a:xfrm>
              <a:off x="3733800" y="3505200"/>
              <a:ext cx="457200" cy="457200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AutoShape 48"/>
            <p:cNvSpPr>
              <a:spLocks noChangeArrowheads="1"/>
            </p:cNvSpPr>
            <p:nvPr/>
          </p:nvSpPr>
          <p:spPr bwMode="auto">
            <a:xfrm>
              <a:off x="6324600" y="4953000"/>
              <a:ext cx="457200" cy="457200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AutoShape 49"/>
            <p:cNvSpPr>
              <a:spLocks noChangeArrowheads="1"/>
            </p:cNvSpPr>
            <p:nvPr/>
          </p:nvSpPr>
          <p:spPr bwMode="auto">
            <a:xfrm>
              <a:off x="6400800" y="2895600"/>
              <a:ext cx="457200" cy="457200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50"/>
            <p:cNvSpPr>
              <a:spLocks noChangeArrowheads="1"/>
            </p:cNvSpPr>
            <p:nvPr/>
          </p:nvSpPr>
          <p:spPr bwMode="auto">
            <a:xfrm>
              <a:off x="5562600" y="2133600"/>
              <a:ext cx="2057400" cy="2057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51"/>
            <p:cNvSpPr>
              <a:spLocks noChangeArrowheads="1"/>
            </p:cNvSpPr>
            <p:nvPr/>
          </p:nvSpPr>
          <p:spPr bwMode="auto">
            <a:xfrm>
              <a:off x="5562600" y="4191000"/>
              <a:ext cx="2057400" cy="2057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Oval 52"/>
            <p:cNvSpPr>
              <a:spLocks noChangeArrowheads="1"/>
            </p:cNvSpPr>
            <p:nvPr/>
          </p:nvSpPr>
          <p:spPr bwMode="auto">
            <a:xfrm>
              <a:off x="2971800" y="2057400"/>
              <a:ext cx="1981200" cy="3352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Text Box 53"/>
            <p:cNvSpPr txBox="1">
              <a:spLocks noChangeArrowheads="1"/>
            </p:cNvSpPr>
            <p:nvPr/>
          </p:nvSpPr>
          <p:spPr bwMode="auto">
            <a:xfrm>
              <a:off x="1765300" y="5232021"/>
              <a:ext cx="1783375" cy="813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charset="0"/>
                </a:rPr>
                <a:t>outlier</a:t>
              </a:r>
            </a:p>
          </p:txBody>
        </p:sp>
        <p:sp>
          <p:nvSpPr>
            <p:cNvPr id="118" name="Line 54"/>
            <p:cNvSpPr>
              <a:spLocks noChangeShapeType="1"/>
            </p:cNvSpPr>
            <p:nvPr/>
          </p:nvSpPr>
          <p:spPr bwMode="auto">
            <a:xfrm>
              <a:off x="2667000" y="5715000"/>
              <a:ext cx="1295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57852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417613"/>
            <a:ext cx="7315200" cy="1065320"/>
          </a:xfrm>
        </p:spPr>
        <p:txBody>
          <a:bodyPr>
            <a:normAutofit/>
          </a:bodyPr>
          <a:lstStyle/>
          <a:p>
            <a:r>
              <a:rPr lang="en-US" dirty="0"/>
              <a:t>Data</a:t>
            </a:r>
            <a:r>
              <a:rPr lang="en-US" dirty="0" smtClean="0"/>
              <a:t> </a:t>
            </a:r>
            <a:r>
              <a:rPr lang="en-US" dirty="0"/>
              <a:t>M</a:t>
            </a:r>
            <a:r>
              <a:rPr lang="en-US" dirty="0" smtClean="0"/>
              <a:t>ining: Main </a:t>
            </a:r>
            <a:r>
              <a:rPr lang="en-US" dirty="0"/>
              <a:t>T</a:t>
            </a:r>
            <a:r>
              <a:rPr lang="en-US" dirty="0" smtClean="0"/>
              <a:t>echniques</a:t>
            </a:r>
            <a:endParaRPr lang="en-US" dirty="0"/>
          </a:p>
        </p:txBody>
      </p:sp>
      <p:sp>
        <p:nvSpPr>
          <p:cNvPr id="136194" name="Rectangle 2"/>
          <p:cNvSpPr>
            <a:spLocks noGrp="1" noChangeArrowheads="1"/>
          </p:cNvSpPr>
          <p:nvPr>
            <p:ph idx="1"/>
          </p:nvPr>
        </p:nvSpPr>
        <p:spPr>
          <a:xfrm>
            <a:off x="725180" y="2011333"/>
            <a:ext cx="7504421" cy="4076462"/>
          </a:xfrm>
          <a:ln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sz="2585" dirty="0">
                <a:solidFill>
                  <a:schemeClr val="tx2"/>
                </a:solidFill>
              </a:rPr>
              <a:t>Classification</a:t>
            </a:r>
            <a:r>
              <a:rPr lang="en-GB" sz="2585" dirty="0"/>
              <a:t>: assign a new data record to one of several predefined categories or classes. Also called supervised learning.</a:t>
            </a:r>
          </a:p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sz="2585" dirty="0">
                <a:solidFill>
                  <a:schemeClr val="tx2"/>
                </a:solidFill>
              </a:rPr>
              <a:t>Regression:</a:t>
            </a:r>
            <a:r>
              <a:rPr lang="en-GB" sz="2585" dirty="0"/>
              <a:t> deals with predicting real-valued fields.</a:t>
            </a:r>
          </a:p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sz="2585" dirty="0">
                <a:solidFill>
                  <a:schemeClr val="tx2"/>
                </a:solidFill>
              </a:rPr>
              <a:t>Clustering</a:t>
            </a:r>
            <a:r>
              <a:rPr lang="en-GB" sz="2585" dirty="0"/>
              <a:t>:  partition the dataset into subsets or groups such that elements of a group share a common set of properties, with high within group similarity and small inter-group similarity. Also called unsupervised learning.</a:t>
            </a:r>
          </a:p>
          <a:p>
            <a:pPr>
              <a:spcBef>
                <a:spcPct val="0"/>
              </a:spcBef>
              <a:spcAft>
                <a:spcPts val="1162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6842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548384"/>
            <a:ext cx="7315200" cy="1065320"/>
          </a:xfrm>
        </p:spPr>
        <p:txBody>
          <a:bodyPr>
            <a:normAutofit/>
          </a:bodyPr>
          <a:lstStyle/>
          <a:p>
            <a:r>
              <a:rPr lang="en-US" dirty="0"/>
              <a:t>Data</a:t>
            </a:r>
            <a:r>
              <a:rPr lang="en-US" dirty="0" smtClean="0"/>
              <a:t> </a:t>
            </a:r>
            <a:r>
              <a:rPr lang="en-US" dirty="0"/>
              <a:t>M</a:t>
            </a:r>
            <a:r>
              <a:rPr lang="en-US" dirty="0" smtClean="0"/>
              <a:t>ining: Main Techniques</a:t>
            </a:r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dirty="0" smtClean="0">
                <a:solidFill>
                  <a:schemeClr val="tx2"/>
                </a:solidFill>
              </a:rPr>
              <a:t>Pattern Mining: </a:t>
            </a:r>
            <a:r>
              <a:rPr lang="en-GB" dirty="0" smtClean="0"/>
              <a:t>detect set, sequence, or interlinked/graph patterns among entities and their attributes. Discover rules. For example, people who buy book X, also buy book Y. Or patterns of website visit, or social search.</a:t>
            </a:r>
          </a:p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dirty="0" smtClean="0">
                <a:solidFill>
                  <a:schemeClr val="tx2"/>
                </a:solidFill>
              </a:rPr>
              <a:t>Outlier/anomaly </a:t>
            </a:r>
            <a:r>
              <a:rPr lang="en-GB" dirty="0">
                <a:solidFill>
                  <a:schemeClr val="tx2"/>
                </a:solidFill>
              </a:rPr>
              <a:t>detection</a:t>
            </a:r>
            <a:r>
              <a:rPr lang="en-GB" dirty="0"/>
              <a:t>: find the record(s) that is (are) the most different from the other records, i.e., find all outliers. These may be thrown away as noise or may be the “interesting” ones. </a:t>
            </a:r>
          </a:p>
          <a:p>
            <a:pPr>
              <a:spcBef>
                <a:spcPct val="0"/>
              </a:spcBef>
              <a:spcAft>
                <a:spcPts val="1162"/>
              </a:spcAft>
            </a:pPr>
            <a:endParaRPr lang="en-GB" dirty="0" smtClean="0"/>
          </a:p>
          <a:p>
            <a:pPr>
              <a:spcBef>
                <a:spcPct val="0"/>
              </a:spcBef>
              <a:spcAft>
                <a:spcPts val="1162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60482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5" name="Rectangle 55"/>
          <p:cNvSpPr>
            <a:spLocks noGrp="1" noChangeArrowheads="1"/>
          </p:cNvSpPr>
          <p:nvPr>
            <p:ph type="title"/>
          </p:nvPr>
        </p:nvSpPr>
        <p:spPr>
          <a:xfrm>
            <a:off x="836043" y="647426"/>
            <a:ext cx="7315200" cy="1065320"/>
          </a:xfrm>
          <a:noFill/>
          <a:ln/>
        </p:spPr>
        <p:txBody>
          <a:bodyPr anchor="t"/>
          <a:lstStyle/>
          <a:p>
            <a:r>
              <a:rPr lang="en-US" dirty="0"/>
              <a:t>Data</a:t>
            </a:r>
            <a:r>
              <a:rPr lang="en-US" dirty="0" smtClean="0"/>
              <a:t> Mining </a:t>
            </a:r>
            <a:r>
              <a:rPr lang="en-US" dirty="0"/>
              <a:t>P</a:t>
            </a:r>
            <a:r>
              <a:rPr lang="en-US" dirty="0" smtClean="0"/>
              <a:t>rocess</a:t>
            </a:r>
            <a:endParaRPr lang="en-US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-178560" y="2297707"/>
            <a:ext cx="11203200" cy="349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565" tIns="38283" rIns="76565" bIns="3828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-178560" y="2297707"/>
            <a:ext cx="11203200" cy="349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565" tIns="38283" rIns="76565" bIns="3828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-178560" y="2297707"/>
            <a:ext cx="11203200" cy="349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565" tIns="38283" rIns="76565" bIns="38283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91200" y="1986635"/>
            <a:ext cx="8122946" cy="3700967"/>
            <a:chOff x="748800" y="1866437"/>
            <a:chExt cx="8799858" cy="4009381"/>
          </a:xfrm>
        </p:grpSpPr>
        <p:sp>
          <p:nvSpPr>
            <p:cNvPr id="10299" name="AutoShape 59"/>
            <p:cNvSpPr>
              <a:spLocks noChangeArrowheads="1"/>
            </p:cNvSpPr>
            <p:nvPr/>
          </p:nvSpPr>
          <p:spPr bwMode="auto">
            <a:xfrm>
              <a:off x="748800" y="4285891"/>
              <a:ext cx="1347840" cy="1589927"/>
            </a:xfrm>
            <a:prstGeom prst="can">
              <a:avLst>
                <a:gd name="adj" fmla="val 31944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5" name="Rectangle 15"/>
            <p:cNvSpPr>
              <a:spLocks noChangeArrowheads="1"/>
            </p:cNvSpPr>
            <p:nvPr/>
          </p:nvSpPr>
          <p:spPr bwMode="auto">
            <a:xfrm>
              <a:off x="4144920" y="3574455"/>
              <a:ext cx="1254240" cy="905856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6" name="Rectangle 16"/>
            <p:cNvSpPr>
              <a:spLocks noChangeArrowheads="1"/>
            </p:cNvSpPr>
            <p:nvPr/>
          </p:nvSpPr>
          <p:spPr bwMode="auto">
            <a:xfrm>
              <a:off x="5789161" y="3211537"/>
              <a:ext cx="171600" cy="864091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7" name="Rectangle 17"/>
            <p:cNvSpPr>
              <a:spLocks noChangeArrowheads="1"/>
            </p:cNvSpPr>
            <p:nvPr/>
          </p:nvSpPr>
          <p:spPr bwMode="auto">
            <a:xfrm>
              <a:off x="6034080" y="3211537"/>
              <a:ext cx="182520" cy="864091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8" name="Rectangle 18"/>
            <p:cNvSpPr>
              <a:spLocks noChangeArrowheads="1"/>
            </p:cNvSpPr>
            <p:nvPr/>
          </p:nvSpPr>
          <p:spPr bwMode="auto">
            <a:xfrm>
              <a:off x="6289920" y="3220179"/>
              <a:ext cx="170040" cy="864091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0" name="Freeform 20"/>
            <p:cNvSpPr>
              <a:spLocks/>
            </p:cNvSpPr>
            <p:nvPr/>
          </p:nvSpPr>
          <p:spPr bwMode="auto">
            <a:xfrm>
              <a:off x="7032480" y="2875984"/>
              <a:ext cx="633360" cy="259227"/>
            </a:xfrm>
            <a:custGeom>
              <a:avLst/>
              <a:gdLst/>
              <a:ahLst/>
              <a:cxnLst>
                <a:cxn ang="0">
                  <a:pos x="203" y="180"/>
                </a:cxn>
                <a:cxn ang="0">
                  <a:pos x="148" y="180"/>
                </a:cxn>
                <a:cxn ang="0">
                  <a:pos x="94" y="168"/>
                </a:cxn>
                <a:cxn ang="0">
                  <a:pos x="47" y="150"/>
                </a:cxn>
                <a:cxn ang="0">
                  <a:pos x="16" y="12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6" y="54"/>
                </a:cxn>
                <a:cxn ang="0">
                  <a:pos x="47" y="30"/>
                </a:cxn>
                <a:cxn ang="0">
                  <a:pos x="94" y="12"/>
                </a:cxn>
                <a:cxn ang="0">
                  <a:pos x="148" y="0"/>
                </a:cxn>
                <a:cxn ang="0">
                  <a:pos x="258" y="0"/>
                </a:cxn>
                <a:cxn ang="0">
                  <a:pos x="313" y="12"/>
                </a:cxn>
                <a:cxn ang="0">
                  <a:pos x="359" y="30"/>
                </a:cxn>
                <a:cxn ang="0">
                  <a:pos x="391" y="54"/>
                </a:cxn>
                <a:cxn ang="0">
                  <a:pos x="406" y="90"/>
                </a:cxn>
                <a:cxn ang="0">
                  <a:pos x="406" y="90"/>
                </a:cxn>
                <a:cxn ang="0">
                  <a:pos x="391" y="126"/>
                </a:cxn>
                <a:cxn ang="0">
                  <a:pos x="359" y="150"/>
                </a:cxn>
                <a:cxn ang="0">
                  <a:pos x="313" y="168"/>
                </a:cxn>
                <a:cxn ang="0">
                  <a:pos x="258" y="180"/>
                </a:cxn>
                <a:cxn ang="0">
                  <a:pos x="203" y="180"/>
                </a:cxn>
              </a:cxnLst>
              <a:rect l="0" t="0" r="r" b="b"/>
              <a:pathLst>
                <a:path w="406" h="180">
                  <a:moveTo>
                    <a:pt x="203" y="180"/>
                  </a:moveTo>
                  <a:lnTo>
                    <a:pt x="148" y="180"/>
                  </a:lnTo>
                  <a:lnTo>
                    <a:pt x="94" y="168"/>
                  </a:lnTo>
                  <a:lnTo>
                    <a:pt x="47" y="150"/>
                  </a:lnTo>
                  <a:lnTo>
                    <a:pt x="16" y="126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16" y="54"/>
                  </a:lnTo>
                  <a:lnTo>
                    <a:pt x="47" y="30"/>
                  </a:lnTo>
                  <a:lnTo>
                    <a:pt x="94" y="12"/>
                  </a:lnTo>
                  <a:lnTo>
                    <a:pt x="148" y="0"/>
                  </a:lnTo>
                  <a:lnTo>
                    <a:pt x="258" y="0"/>
                  </a:lnTo>
                  <a:lnTo>
                    <a:pt x="313" y="12"/>
                  </a:lnTo>
                  <a:lnTo>
                    <a:pt x="359" y="30"/>
                  </a:lnTo>
                  <a:lnTo>
                    <a:pt x="391" y="54"/>
                  </a:lnTo>
                  <a:lnTo>
                    <a:pt x="406" y="90"/>
                  </a:lnTo>
                  <a:lnTo>
                    <a:pt x="406" y="90"/>
                  </a:lnTo>
                  <a:lnTo>
                    <a:pt x="391" y="126"/>
                  </a:lnTo>
                  <a:lnTo>
                    <a:pt x="359" y="150"/>
                  </a:lnTo>
                  <a:lnTo>
                    <a:pt x="313" y="168"/>
                  </a:lnTo>
                  <a:lnTo>
                    <a:pt x="258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1" name="Rectangle 21"/>
            <p:cNvSpPr>
              <a:spLocks noChangeArrowheads="1"/>
            </p:cNvSpPr>
            <p:nvPr/>
          </p:nvSpPr>
          <p:spPr bwMode="auto">
            <a:xfrm>
              <a:off x="7824960" y="2919187"/>
              <a:ext cx="109200" cy="344196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2" name="Freeform 22"/>
            <p:cNvSpPr>
              <a:spLocks/>
            </p:cNvSpPr>
            <p:nvPr/>
          </p:nvSpPr>
          <p:spPr bwMode="auto">
            <a:xfrm>
              <a:off x="7032481" y="3263383"/>
              <a:ext cx="572520" cy="362918"/>
            </a:xfrm>
            <a:custGeom>
              <a:avLst/>
              <a:gdLst/>
              <a:ahLst/>
              <a:cxnLst>
                <a:cxn ang="0">
                  <a:pos x="188" y="108"/>
                </a:cxn>
                <a:cxn ang="0">
                  <a:pos x="305" y="0"/>
                </a:cxn>
                <a:cxn ang="0">
                  <a:pos x="336" y="24"/>
                </a:cxn>
                <a:cxn ang="0">
                  <a:pos x="352" y="48"/>
                </a:cxn>
                <a:cxn ang="0">
                  <a:pos x="367" y="78"/>
                </a:cxn>
                <a:cxn ang="0">
                  <a:pos x="367" y="108"/>
                </a:cxn>
                <a:cxn ang="0">
                  <a:pos x="359" y="150"/>
                </a:cxn>
                <a:cxn ang="0">
                  <a:pos x="336" y="192"/>
                </a:cxn>
                <a:cxn ang="0">
                  <a:pos x="297" y="222"/>
                </a:cxn>
                <a:cxn ang="0">
                  <a:pos x="242" y="240"/>
                </a:cxn>
                <a:cxn ang="0">
                  <a:pos x="188" y="252"/>
                </a:cxn>
                <a:cxn ang="0">
                  <a:pos x="125" y="240"/>
                </a:cxn>
                <a:cxn ang="0">
                  <a:pos x="78" y="222"/>
                </a:cxn>
                <a:cxn ang="0">
                  <a:pos x="39" y="192"/>
                </a:cxn>
                <a:cxn ang="0">
                  <a:pos x="8" y="150"/>
                </a:cxn>
                <a:cxn ang="0">
                  <a:pos x="0" y="108"/>
                </a:cxn>
                <a:cxn ang="0">
                  <a:pos x="0" y="102"/>
                </a:cxn>
                <a:cxn ang="0">
                  <a:pos x="0" y="102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188" y="108"/>
                </a:cxn>
              </a:cxnLst>
              <a:rect l="0" t="0" r="r" b="b"/>
              <a:pathLst>
                <a:path w="367" h="252">
                  <a:moveTo>
                    <a:pt x="188" y="108"/>
                  </a:moveTo>
                  <a:lnTo>
                    <a:pt x="305" y="0"/>
                  </a:lnTo>
                  <a:lnTo>
                    <a:pt x="336" y="24"/>
                  </a:lnTo>
                  <a:lnTo>
                    <a:pt x="352" y="48"/>
                  </a:lnTo>
                  <a:lnTo>
                    <a:pt x="367" y="78"/>
                  </a:lnTo>
                  <a:lnTo>
                    <a:pt x="367" y="108"/>
                  </a:lnTo>
                  <a:lnTo>
                    <a:pt x="359" y="150"/>
                  </a:lnTo>
                  <a:lnTo>
                    <a:pt x="336" y="192"/>
                  </a:lnTo>
                  <a:lnTo>
                    <a:pt x="297" y="222"/>
                  </a:lnTo>
                  <a:lnTo>
                    <a:pt x="242" y="240"/>
                  </a:lnTo>
                  <a:lnTo>
                    <a:pt x="188" y="252"/>
                  </a:lnTo>
                  <a:lnTo>
                    <a:pt x="125" y="240"/>
                  </a:lnTo>
                  <a:lnTo>
                    <a:pt x="78" y="222"/>
                  </a:lnTo>
                  <a:lnTo>
                    <a:pt x="39" y="192"/>
                  </a:lnTo>
                  <a:lnTo>
                    <a:pt x="8" y="150"/>
                  </a:lnTo>
                  <a:lnTo>
                    <a:pt x="0" y="108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188" y="108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5" name="Freeform 25"/>
            <p:cNvSpPr>
              <a:spLocks/>
            </p:cNvSpPr>
            <p:nvPr/>
          </p:nvSpPr>
          <p:spPr bwMode="auto">
            <a:xfrm>
              <a:off x="3035760" y="3418919"/>
              <a:ext cx="1730040" cy="553018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0" y="0"/>
                </a:cxn>
                <a:cxn ang="0">
                  <a:pos x="1109" y="0"/>
                </a:cxn>
                <a:cxn ang="0">
                  <a:pos x="1109" y="108"/>
                </a:cxn>
              </a:cxnLst>
              <a:rect l="0" t="0" r="r" b="b"/>
              <a:pathLst>
                <a:path w="1109" h="384">
                  <a:moveTo>
                    <a:pt x="0" y="384"/>
                  </a:moveTo>
                  <a:lnTo>
                    <a:pt x="0" y="0"/>
                  </a:lnTo>
                  <a:lnTo>
                    <a:pt x="1109" y="0"/>
                  </a:lnTo>
                  <a:lnTo>
                    <a:pt x="1109" y="108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6" name="Freeform 26"/>
            <p:cNvSpPr>
              <a:spLocks/>
            </p:cNvSpPr>
            <p:nvPr/>
          </p:nvSpPr>
          <p:spPr bwMode="auto">
            <a:xfrm>
              <a:off x="2974921" y="3885529"/>
              <a:ext cx="121680" cy="86409"/>
            </a:xfrm>
            <a:custGeom>
              <a:avLst/>
              <a:gdLst/>
              <a:ahLst/>
              <a:cxnLst>
                <a:cxn ang="0">
                  <a:pos x="39" y="60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39" y="60"/>
                </a:cxn>
              </a:cxnLst>
              <a:rect l="0" t="0" r="r" b="b"/>
              <a:pathLst>
                <a:path w="78" h="60">
                  <a:moveTo>
                    <a:pt x="39" y="60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39" y="6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7" name="Freeform 27"/>
            <p:cNvSpPr>
              <a:spLocks/>
            </p:cNvSpPr>
            <p:nvPr/>
          </p:nvSpPr>
          <p:spPr bwMode="auto">
            <a:xfrm>
              <a:off x="4717440" y="3496688"/>
              <a:ext cx="109200" cy="77768"/>
            </a:xfrm>
            <a:custGeom>
              <a:avLst/>
              <a:gdLst/>
              <a:ahLst/>
              <a:cxnLst>
                <a:cxn ang="0">
                  <a:pos x="31" y="54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31" y="54"/>
                </a:cxn>
              </a:cxnLst>
              <a:rect l="0" t="0" r="r" b="b"/>
              <a:pathLst>
                <a:path w="70" h="54">
                  <a:moveTo>
                    <a:pt x="31" y="54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31" y="5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8" name="Freeform 28"/>
            <p:cNvSpPr>
              <a:spLocks/>
            </p:cNvSpPr>
            <p:nvPr/>
          </p:nvSpPr>
          <p:spPr bwMode="auto">
            <a:xfrm>
              <a:off x="4765800" y="3048802"/>
              <a:ext cx="1352520" cy="525655"/>
            </a:xfrm>
            <a:custGeom>
              <a:avLst/>
              <a:gdLst/>
              <a:ahLst/>
              <a:cxnLst>
                <a:cxn ang="0">
                  <a:pos x="0" y="365"/>
                </a:cxn>
                <a:cxn ang="0">
                  <a:pos x="0" y="0"/>
                </a:cxn>
                <a:cxn ang="0">
                  <a:pos x="867" y="0"/>
                </a:cxn>
                <a:cxn ang="0">
                  <a:pos x="867" y="113"/>
                </a:cxn>
              </a:cxnLst>
              <a:rect l="0" t="0" r="r" b="b"/>
              <a:pathLst>
                <a:path w="867" h="365">
                  <a:moveTo>
                    <a:pt x="0" y="365"/>
                  </a:moveTo>
                  <a:lnTo>
                    <a:pt x="0" y="0"/>
                  </a:lnTo>
                  <a:lnTo>
                    <a:pt x="867" y="0"/>
                  </a:lnTo>
                  <a:lnTo>
                    <a:pt x="867" y="113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9" name="Freeform 29"/>
            <p:cNvSpPr>
              <a:spLocks/>
            </p:cNvSpPr>
            <p:nvPr/>
          </p:nvSpPr>
          <p:spPr bwMode="auto">
            <a:xfrm>
              <a:off x="4717440" y="3496688"/>
              <a:ext cx="109200" cy="77768"/>
            </a:xfrm>
            <a:custGeom>
              <a:avLst/>
              <a:gdLst/>
              <a:ahLst/>
              <a:cxnLst>
                <a:cxn ang="0">
                  <a:pos x="31" y="54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31" y="54"/>
                </a:cxn>
              </a:cxnLst>
              <a:rect l="0" t="0" r="r" b="b"/>
              <a:pathLst>
                <a:path w="70" h="54">
                  <a:moveTo>
                    <a:pt x="31" y="54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31" y="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0" name="Freeform 30"/>
            <p:cNvSpPr>
              <a:spLocks/>
            </p:cNvSpPr>
            <p:nvPr/>
          </p:nvSpPr>
          <p:spPr bwMode="auto">
            <a:xfrm>
              <a:off x="6069961" y="3126569"/>
              <a:ext cx="109200" cy="84968"/>
            </a:xfrm>
            <a:custGeom>
              <a:avLst/>
              <a:gdLst/>
              <a:ahLst/>
              <a:cxnLst>
                <a:cxn ang="0">
                  <a:pos x="31" y="59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31" y="59"/>
                </a:cxn>
              </a:cxnLst>
              <a:rect l="0" t="0" r="r" b="b"/>
              <a:pathLst>
                <a:path w="70" h="59">
                  <a:moveTo>
                    <a:pt x="31" y="59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31" y="5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1" name="Freeform 31"/>
            <p:cNvSpPr>
              <a:spLocks/>
            </p:cNvSpPr>
            <p:nvPr/>
          </p:nvSpPr>
          <p:spPr bwMode="auto">
            <a:xfrm>
              <a:off x="6118320" y="2720448"/>
              <a:ext cx="1230840" cy="491091"/>
            </a:xfrm>
            <a:custGeom>
              <a:avLst/>
              <a:gdLst/>
              <a:ahLst/>
              <a:cxnLst>
                <a:cxn ang="0">
                  <a:pos x="0" y="341"/>
                </a:cxn>
                <a:cxn ang="0">
                  <a:pos x="0" y="0"/>
                </a:cxn>
                <a:cxn ang="0">
                  <a:pos x="789" y="0"/>
                </a:cxn>
                <a:cxn ang="0">
                  <a:pos x="789" y="108"/>
                </a:cxn>
              </a:cxnLst>
              <a:rect l="0" t="0" r="r" b="b"/>
              <a:pathLst>
                <a:path w="789" h="341">
                  <a:moveTo>
                    <a:pt x="0" y="341"/>
                  </a:moveTo>
                  <a:lnTo>
                    <a:pt x="0" y="0"/>
                  </a:lnTo>
                  <a:lnTo>
                    <a:pt x="789" y="0"/>
                  </a:lnTo>
                  <a:lnTo>
                    <a:pt x="789" y="108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2" name="Freeform 32"/>
            <p:cNvSpPr>
              <a:spLocks/>
            </p:cNvSpPr>
            <p:nvPr/>
          </p:nvSpPr>
          <p:spPr bwMode="auto">
            <a:xfrm>
              <a:off x="6069961" y="3126569"/>
              <a:ext cx="109200" cy="84968"/>
            </a:xfrm>
            <a:custGeom>
              <a:avLst/>
              <a:gdLst/>
              <a:ahLst/>
              <a:cxnLst>
                <a:cxn ang="0">
                  <a:pos x="31" y="59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31" y="59"/>
                </a:cxn>
              </a:cxnLst>
              <a:rect l="0" t="0" r="r" b="b"/>
              <a:pathLst>
                <a:path w="70" h="59">
                  <a:moveTo>
                    <a:pt x="31" y="59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31" y="5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3" name="Freeform 33"/>
            <p:cNvSpPr>
              <a:spLocks/>
            </p:cNvSpPr>
            <p:nvPr/>
          </p:nvSpPr>
          <p:spPr bwMode="auto">
            <a:xfrm>
              <a:off x="7288320" y="2798215"/>
              <a:ext cx="121680" cy="77768"/>
            </a:xfrm>
            <a:custGeom>
              <a:avLst/>
              <a:gdLst/>
              <a:ahLst/>
              <a:cxnLst>
                <a:cxn ang="0">
                  <a:pos x="39" y="54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39" y="54"/>
                </a:cxn>
              </a:cxnLst>
              <a:rect l="0" t="0" r="r" b="b"/>
              <a:pathLst>
                <a:path w="78" h="54">
                  <a:moveTo>
                    <a:pt x="39" y="54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39" y="5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4" name="Freeform 34"/>
            <p:cNvSpPr>
              <a:spLocks/>
            </p:cNvSpPr>
            <p:nvPr/>
          </p:nvSpPr>
          <p:spPr bwMode="auto">
            <a:xfrm>
              <a:off x="7349161" y="2229354"/>
              <a:ext cx="1524120" cy="646628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0" y="0"/>
                </a:cxn>
                <a:cxn ang="0">
                  <a:pos x="977" y="0"/>
                </a:cxn>
                <a:cxn ang="0">
                  <a:pos x="977" y="107"/>
                </a:cxn>
              </a:cxnLst>
              <a:rect l="0" t="0" r="r" b="b"/>
              <a:pathLst>
                <a:path w="977" h="449">
                  <a:moveTo>
                    <a:pt x="0" y="449"/>
                  </a:moveTo>
                  <a:lnTo>
                    <a:pt x="0" y="0"/>
                  </a:lnTo>
                  <a:lnTo>
                    <a:pt x="977" y="0"/>
                  </a:lnTo>
                  <a:lnTo>
                    <a:pt x="977" y="107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5" name="Freeform 35"/>
            <p:cNvSpPr>
              <a:spLocks/>
            </p:cNvSpPr>
            <p:nvPr/>
          </p:nvSpPr>
          <p:spPr bwMode="auto">
            <a:xfrm>
              <a:off x="7288320" y="2798215"/>
              <a:ext cx="121680" cy="77768"/>
            </a:xfrm>
            <a:custGeom>
              <a:avLst/>
              <a:gdLst/>
              <a:ahLst/>
              <a:cxnLst>
                <a:cxn ang="0">
                  <a:pos x="39" y="54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39" y="54"/>
                </a:cxn>
              </a:cxnLst>
              <a:rect l="0" t="0" r="r" b="b"/>
              <a:pathLst>
                <a:path w="78" h="54">
                  <a:moveTo>
                    <a:pt x="39" y="54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39" y="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6" name="Freeform 36"/>
            <p:cNvSpPr>
              <a:spLocks/>
            </p:cNvSpPr>
            <p:nvPr/>
          </p:nvSpPr>
          <p:spPr bwMode="auto">
            <a:xfrm>
              <a:off x="8812441" y="2305683"/>
              <a:ext cx="121680" cy="77768"/>
            </a:xfrm>
            <a:custGeom>
              <a:avLst/>
              <a:gdLst/>
              <a:ahLst/>
              <a:cxnLst>
                <a:cxn ang="0">
                  <a:pos x="39" y="54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39" y="54"/>
                </a:cxn>
              </a:cxnLst>
              <a:rect l="0" t="0" r="r" b="b"/>
              <a:pathLst>
                <a:path w="78" h="54">
                  <a:moveTo>
                    <a:pt x="39" y="54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39" y="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7" name="Freeform 37"/>
            <p:cNvSpPr>
              <a:spLocks/>
            </p:cNvSpPr>
            <p:nvPr/>
          </p:nvSpPr>
          <p:spPr bwMode="auto">
            <a:xfrm>
              <a:off x="1402440" y="3807760"/>
              <a:ext cx="1633320" cy="482451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0"/>
                </a:cxn>
                <a:cxn ang="0">
                  <a:pos x="1047" y="0"/>
                </a:cxn>
                <a:cxn ang="0">
                  <a:pos x="1047" y="114"/>
                </a:cxn>
              </a:cxnLst>
              <a:rect l="0" t="0" r="r" b="b"/>
              <a:pathLst>
                <a:path w="1047" h="335">
                  <a:moveTo>
                    <a:pt x="0" y="335"/>
                  </a:moveTo>
                  <a:lnTo>
                    <a:pt x="0" y="0"/>
                  </a:lnTo>
                  <a:lnTo>
                    <a:pt x="1047" y="0"/>
                  </a:lnTo>
                  <a:lnTo>
                    <a:pt x="1047" y="114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8" name="Freeform 38"/>
            <p:cNvSpPr>
              <a:spLocks/>
            </p:cNvSpPr>
            <p:nvPr/>
          </p:nvSpPr>
          <p:spPr bwMode="auto">
            <a:xfrm>
              <a:off x="1354080" y="4212443"/>
              <a:ext cx="109200" cy="77768"/>
            </a:xfrm>
            <a:custGeom>
              <a:avLst/>
              <a:gdLst/>
              <a:ahLst/>
              <a:cxnLst>
                <a:cxn ang="0">
                  <a:pos x="31" y="54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31" y="54"/>
                </a:cxn>
              </a:cxnLst>
              <a:rect l="0" t="0" r="r" b="b"/>
              <a:pathLst>
                <a:path w="70" h="54">
                  <a:moveTo>
                    <a:pt x="31" y="54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31" y="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9" name="Freeform 39"/>
            <p:cNvSpPr>
              <a:spLocks/>
            </p:cNvSpPr>
            <p:nvPr/>
          </p:nvSpPr>
          <p:spPr bwMode="auto">
            <a:xfrm>
              <a:off x="2974921" y="3885529"/>
              <a:ext cx="121680" cy="86409"/>
            </a:xfrm>
            <a:custGeom>
              <a:avLst/>
              <a:gdLst/>
              <a:ahLst/>
              <a:cxnLst>
                <a:cxn ang="0">
                  <a:pos x="39" y="60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39" y="60"/>
                </a:cxn>
              </a:cxnLst>
              <a:rect l="0" t="0" r="r" b="b"/>
              <a:pathLst>
                <a:path w="78" h="60">
                  <a:moveTo>
                    <a:pt x="39" y="60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39" y="6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0" name="Rectangle 40"/>
            <p:cNvSpPr>
              <a:spLocks noChangeArrowheads="1"/>
            </p:cNvSpPr>
            <p:nvPr/>
          </p:nvSpPr>
          <p:spPr bwMode="auto">
            <a:xfrm>
              <a:off x="862680" y="4919556"/>
              <a:ext cx="944703" cy="600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b="1"/>
                <a:t>Original</a:t>
              </a:r>
            </a:p>
            <a:p>
              <a:r>
                <a:rPr lang="en-US" b="1"/>
                <a:t>Data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0281" name="Rectangle 41"/>
            <p:cNvSpPr>
              <a:spLocks noChangeArrowheads="1"/>
            </p:cNvSpPr>
            <p:nvPr/>
          </p:nvSpPr>
          <p:spPr bwMode="auto">
            <a:xfrm>
              <a:off x="2644201" y="4877793"/>
              <a:ext cx="745552" cy="600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b="1" dirty="0"/>
                <a:t>Target</a:t>
              </a:r>
            </a:p>
            <a:p>
              <a:r>
                <a:rPr lang="en-US" b="1" dirty="0"/>
                <a:t>Data 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0283" name="Rectangle 43"/>
            <p:cNvSpPr>
              <a:spLocks noChangeArrowheads="1"/>
            </p:cNvSpPr>
            <p:nvPr/>
          </p:nvSpPr>
          <p:spPr bwMode="auto">
            <a:xfrm>
              <a:off x="4048202" y="4506234"/>
              <a:ext cx="1653230" cy="600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b="1" dirty="0"/>
                <a:t>Preprocessed</a:t>
              </a:r>
            </a:p>
            <a:p>
              <a:r>
                <a:rPr lang="en-US" b="1" dirty="0"/>
                <a:t>Data 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0285" name="Rectangle 45"/>
            <p:cNvSpPr>
              <a:spLocks noChangeArrowheads="1"/>
            </p:cNvSpPr>
            <p:nvPr/>
          </p:nvSpPr>
          <p:spPr bwMode="auto">
            <a:xfrm>
              <a:off x="5575440" y="4134675"/>
              <a:ext cx="1514373" cy="600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b="1" dirty="0"/>
                <a:t>Transformed</a:t>
              </a:r>
            </a:p>
            <a:p>
              <a:r>
                <a:rPr lang="en-US" b="1" dirty="0"/>
                <a:t>Data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0287" name="Rectangle 47"/>
            <p:cNvSpPr>
              <a:spLocks noChangeArrowheads="1"/>
            </p:cNvSpPr>
            <p:nvPr/>
          </p:nvSpPr>
          <p:spPr bwMode="auto">
            <a:xfrm>
              <a:off x="7154160" y="3738634"/>
              <a:ext cx="1000274" cy="300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/>
                <a:t>Patterns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0288" name="Rectangle 48"/>
            <p:cNvSpPr>
              <a:spLocks noChangeArrowheads="1"/>
            </p:cNvSpPr>
            <p:nvPr/>
          </p:nvSpPr>
          <p:spPr bwMode="auto">
            <a:xfrm>
              <a:off x="8214960" y="3142411"/>
              <a:ext cx="1333698" cy="300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/>
                <a:t>Knowledge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0289" name="Rectangle 49"/>
            <p:cNvSpPr>
              <a:spLocks noChangeArrowheads="1"/>
            </p:cNvSpPr>
            <p:nvPr/>
          </p:nvSpPr>
          <p:spPr bwMode="auto">
            <a:xfrm>
              <a:off x="1305720" y="3488047"/>
              <a:ext cx="1111415" cy="300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/>
                <a:t>Selection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0290" name="Rectangle 50"/>
            <p:cNvSpPr>
              <a:spLocks noChangeArrowheads="1"/>
            </p:cNvSpPr>
            <p:nvPr/>
          </p:nvSpPr>
          <p:spPr bwMode="auto">
            <a:xfrm>
              <a:off x="2545921" y="3041600"/>
              <a:ext cx="1736587" cy="300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/>
                <a:t>Preprocessing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0291" name="Rectangle 51"/>
            <p:cNvSpPr>
              <a:spLocks noChangeArrowheads="1"/>
            </p:cNvSpPr>
            <p:nvPr/>
          </p:nvSpPr>
          <p:spPr bwMode="auto">
            <a:xfrm>
              <a:off x="3645720" y="2695964"/>
              <a:ext cx="1820013" cy="300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/>
                <a:t>Transformation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0292" name="Rectangle 52"/>
            <p:cNvSpPr>
              <a:spLocks noChangeArrowheads="1"/>
            </p:cNvSpPr>
            <p:nvPr/>
          </p:nvSpPr>
          <p:spPr bwMode="auto">
            <a:xfrm>
              <a:off x="5289961" y="2350328"/>
              <a:ext cx="1417054" cy="300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/>
                <a:t>Data Mining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0293" name="Rectangle 53"/>
            <p:cNvSpPr>
              <a:spLocks noChangeArrowheads="1"/>
            </p:cNvSpPr>
            <p:nvPr/>
          </p:nvSpPr>
          <p:spPr bwMode="auto">
            <a:xfrm>
              <a:off x="6495840" y="1866437"/>
              <a:ext cx="1611553" cy="300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/>
                <a:t>Interpretation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0300" name="AutoShape 60"/>
            <p:cNvSpPr>
              <a:spLocks noChangeArrowheads="1"/>
            </p:cNvSpPr>
            <p:nvPr/>
          </p:nvSpPr>
          <p:spPr bwMode="auto">
            <a:xfrm>
              <a:off x="2545920" y="3940254"/>
              <a:ext cx="299520" cy="898654"/>
            </a:xfrm>
            <a:prstGeom prst="can">
              <a:avLst>
                <a:gd name="adj" fmla="val 8125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1" name="AutoShape 61"/>
            <p:cNvSpPr>
              <a:spLocks noChangeArrowheads="1"/>
            </p:cNvSpPr>
            <p:nvPr/>
          </p:nvSpPr>
          <p:spPr bwMode="auto">
            <a:xfrm>
              <a:off x="2845440" y="3940254"/>
              <a:ext cx="299520" cy="898654"/>
            </a:xfrm>
            <a:prstGeom prst="can">
              <a:avLst>
                <a:gd name="adj" fmla="val 8125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2" name="AutoShape 62"/>
            <p:cNvSpPr>
              <a:spLocks noChangeArrowheads="1"/>
            </p:cNvSpPr>
            <p:nvPr/>
          </p:nvSpPr>
          <p:spPr bwMode="auto">
            <a:xfrm>
              <a:off x="3144960" y="3940254"/>
              <a:ext cx="299520" cy="898654"/>
            </a:xfrm>
            <a:prstGeom prst="can">
              <a:avLst>
                <a:gd name="adj" fmla="val 8125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5" name="AutoShape 65"/>
            <p:cNvSpPr>
              <a:spLocks noChangeArrowheads="1"/>
            </p:cNvSpPr>
            <p:nvPr/>
          </p:nvSpPr>
          <p:spPr bwMode="auto">
            <a:xfrm>
              <a:off x="8461440" y="2419455"/>
              <a:ext cx="823680" cy="691273"/>
            </a:xfrm>
            <a:prstGeom prst="star5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135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6" name="AutoShape 66"/>
            <p:cNvSpPr>
              <a:spLocks noChangeArrowheads="1"/>
            </p:cNvSpPr>
            <p:nvPr/>
          </p:nvSpPr>
          <p:spPr bwMode="auto">
            <a:xfrm>
              <a:off x="7712640" y="3387237"/>
              <a:ext cx="299520" cy="27650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22380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855042" y="647426"/>
            <a:ext cx="7315200" cy="1065320"/>
          </a:xfrm>
        </p:spPr>
        <p:txBody>
          <a:bodyPr/>
          <a:lstStyle/>
          <a:p>
            <a:r>
              <a:rPr lang="en-US" dirty="0"/>
              <a:t>Data</a:t>
            </a:r>
            <a:r>
              <a:rPr lang="en-US" dirty="0" smtClean="0"/>
              <a:t> Mining </a:t>
            </a:r>
            <a:r>
              <a:rPr lang="en-US" dirty="0"/>
              <a:t>P</a:t>
            </a:r>
            <a:r>
              <a:rPr lang="en-US" dirty="0" smtClean="0"/>
              <a:t>rocess</a:t>
            </a:r>
            <a:endParaRPr lang="en-US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404547" y="2285542"/>
            <a:ext cx="7315200" cy="3267256"/>
          </a:xfrm>
          <a:ln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dirty="0"/>
              <a:t>Understand application domain</a:t>
            </a:r>
          </a:p>
          <a:p>
            <a:pPr lvl="1">
              <a:spcBef>
                <a:spcPct val="0"/>
              </a:spcBef>
              <a:spcAft>
                <a:spcPts val="921"/>
              </a:spcAft>
            </a:pPr>
            <a:r>
              <a:rPr lang="en-GB" dirty="0"/>
              <a:t>Prior knowledge, user goals</a:t>
            </a:r>
          </a:p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dirty="0"/>
              <a:t>Create target dataset</a:t>
            </a:r>
          </a:p>
          <a:p>
            <a:pPr lvl="1">
              <a:spcBef>
                <a:spcPct val="0"/>
              </a:spcBef>
              <a:spcAft>
                <a:spcPts val="921"/>
              </a:spcAft>
            </a:pPr>
            <a:r>
              <a:rPr lang="en-GB" dirty="0"/>
              <a:t>Select data, focus on subsets</a:t>
            </a:r>
          </a:p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dirty="0"/>
              <a:t>Data cleaning and transformation</a:t>
            </a:r>
          </a:p>
          <a:p>
            <a:pPr lvl="1">
              <a:spcBef>
                <a:spcPct val="0"/>
              </a:spcBef>
              <a:spcAft>
                <a:spcPts val="921"/>
              </a:spcAft>
            </a:pPr>
            <a:r>
              <a:rPr lang="en-GB" dirty="0"/>
              <a:t>Remove noise, outliers, missing values</a:t>
            </a:r>
          </a:p>
          <a:p>
            <a:pPr lvl="1">
              <a:spcBef>
                <a:spcPct val="0"/>
              </a:spcBef>
              <a:spcAft>
                <a:spcPts val="921"/>
              </a:spcAft>
            </a:pPr>
            <a:r>
              <a:rPr lang="en-GB" dirty="0"/>
              <a:t>Select features, reduce dimensions 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821424" y="3824260"/>
            <a:ext cx="3996319" cy="2237330"/>
            <a:chOff x="748800" y="1866437"/>
            <a:chExt cx="8863387" cy="4009381"/>
          </a:xfrm>
        </p:grpSpPr>
        <p:sp>
          <p:nvSpPr>
            <p:cNvPr id="6" name="AutoShape 59"/>
            <p:cNvSpPr>
              <a:spLocks noChangeArrowheads="1"/>
            </p:cNvSpPr>
            <p:nvPr/>
          </p:nvSpPr>
          <p:spPr bwMode="auto">
            <a:xfrm>
              <a:off x="748800" y="4285891"/>
              <a:ext cx="1347840" cy="1589927"/>
            </a:xfrm>
            <a:prstGeom prst="can">
              <a:avLst>
                <a:gd name="adj" fmla="val 31944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4144920" y="3574455"/>
              <a:ext cx="1254240" cy="905856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5789161" y="3211537"/>
              <a:ext cx="171600" cy="864091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6034080" y="3211537"/>
              <a:ext cx="182520" cy="864091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6289920" y="3220179"/>
              <a:ext cx="170040" cy="864091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7032480" y="2875984"/>
              <a:ext cx="633360" cy="259227"/>
            </a:xfrm>
            <a:custGeom>
              <a:avLst/>
              <a:gdLst/>
              <a:ahLst/>
              <a:cxnLst>
                <a:cxn ang="0">
                  <a:pos x="203" y="180"/>
                </a:cxn>
                <a:cxn ang="0">
                  <a:pos x="148" y="180"/>
                </a:cxn>
                <a:cxn ang="0">
                  <a:pos x="94" y="168"/>
                </a:cxn>
                <a:cxn ang="0">
                  <a:pos x="47" y="150"/>
                </a:cxn>
                <a:cxn ang="0">
                  <a:pos x="16" y="12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6" y="54"/>
                </a:cxn>
                <a:cxn ang="0">
                  <a:pos x="47" y="30"/>
                </a:cxn>
                <a:cxn ang="0">
                  <a:pos x="94" y="12"/>
                </a:cxn>
                <a:cxn ang="0">
                  <a:pos x="148" y="0"/>
                </a:cxn>
                <a:cxn ang="0">
                  <a:pos x="258" y="0"/>
                </a:cxn>
                <a:cxn ang="0">
                  <a:pos x="313" y="12"/>
                </a:cxn>
                <a:cxn ang="0">
                  <a:pos x="359" y="30"/>
                </a:cxn>
                <a:cxn ang="0">
                  <a:pos x="391" y="54"/>
                </a:cxn>
                <a:cxn ang="0">
                  <a:pos x="406" y="90"/>
                </a:cxn>
                <a:cxn ang="0">
                  <a:pos x="406" y="90"/>
                </a:cxn>
                <a:cxn ang="0">
                  <a:pos x="391" y="126"/>
                </a:cxn>
                <a:cxn ang="0">
                  <a:pos x="359" y="150"/>
                </a:cxn>
                <a:cxn ang="0">
                  <a:pos x="313" y="168"/>
                </a:cxn>
                <a:cxn ang="0">
                  <a:pos x="258" y="180"/>
                </a:cxn>
                <a:cxn ang="0">
                  <a:pos x="203" y="180"/>
                </a:cxn>
              </a:cxnLst>
              <a:rect l="0" t="0" r="r" b="b"/>
              <a:pathLst>
                <a:path w="406" h="180">
                  <a:moveTo>
                    <a:pt x="203" y="180"/>
                  </a:moveTo>
                  <a:lnTo>
                    <a:pt x="148" y="180"/>
                  </a:lnTo>
                  <a:lnTo>
                    <a:pt x="94" y="168"/>
                  </a:lnTo>
                  <a:lnTo>
                    <a:pt x="47" y="150"/>
                  </a:lnTo>
                  <a:lnTo>
                    <a:pt x="16" y="126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16" y="54"/>
                  </a:lnTo>
                  <a:lnTo>
                    <a:pt x="47" y="30"/>
                  </a:lnTo>
                  <a:lnTo>
                    <a:pt x="94" y="12"/>
                  </a:lnTo>
                  <a:lnTo>
                    <a:pt x="148" y="0"/>
                  </a:lnTo>
                  <a:lnTo>
                    <a:pt x="258" y="0"/>
                  </a:lnTo>
                  <a:lnTo>
                    <a:pt x="313" y="12"/>
                  </a:lnTo>
                  <a:lnTo>
                    <a:pt x="359" y="30"/>
                  </a:lnTo>
                  <a:lnTo>
                    <a:pt x="391" y="54"/>
                  </a:lnTo>
                  <a:lnTo>
                    <a:pt x="406" y="90"/>
                  </a:lnTo>
                  <a:lnTo>
                    <a:pt x="406" y="90"/>
                  </a:lnTo>
                  <a:lnTo>
                    <a:pt x="391" y="126"/>
                  </a:lnTo>
                  <a:lnTo>
                    <a:pt x="359" y="150"/>
                  </a:lnTo>
                  <a:lnTo>
                    <a:pt x="313" y="168"/>
                  </a:lnTo>
                  <a:lnTo>
                    <a:pt x="258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7824960" y="2919187"/>
              <a:ext cx="109200" cy="344196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7032481" y="3263383"/>
              <a:ext cx="572520" cy="362918"/>
            </a:xfrm>
            <a:custGeom>
              <a:avLst/>
              <a:gdLst/>
              <a:ahLst/>
              <a:cxnLst>
                <a:cxn ang="0">
                  <a:pos x="188" y="108"/>
                </a:cxn>
                <a:cxn ang="0">
                  <a:pos x="305" y="0"/>
                </a:cxn>
                <a:cxn ang="0">
                  <a:pos x="336" y="24"/>
                </a:cxn>
                <a:cxn ang="0">
                  <a:pos x="352" y="48"/>
                </a:cxn>
                <a:cxn ang="0">
                  <a:pos x="367" y="78"/>
                </a:cxn>
                <a:cxn ang="0">
                  <a:pos x="367" y="108"/>
                </a:cxn>
                <a:cxn ang="0">
                  <a:pos x="359" y="150"/>
                </a:cxn>
                <a:cxn ang="0">
                  <a:pos x="336" y="192"/>
                </a:cxn>
                <a:cxn ang="0">
                  <a:pos x="297" y="222"/>
                </a:cxn>
                <a:cxn ang="0">
                  <a:pos x="242" y="240"/>
                </a:cxn>
                <a:cxn ang="0">
                  <a:pos x="188" y="252"/>
                </a:cxn>
                <a:cxn ang="0">
                  <a:pos x="125" y="240"/>
                </a:cxn>
                <a:cxn ang="0">
                  <a:pos x="78" y="222"/>
                </a:cxn>
                <a:cxn ang="0">
                  <a:pos x="39" y="192"/>
                </a:cxn>
                <a:cxn ang="0">
                  <a:pos x="8" y="150"/>
                </a:cxn>
                <a:cxn ang="0">
                  <a:pos x="0" y="108"/>
                </a:cxn>
                <a:cxn ang="0">
                  <a:pos x="0" y="102"/>
                </a:cxn>
                <a:cxn ang="0">
                  <a:pos x="0" y="102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188" y="108"/>
                </a:cxn>
              </a:cxnLst>
              <a:rect l="0" t="0" r="r" b="b"/>
              <a:pathLst>
                <a:path w="367" h="252">
                  <a:moveTo>
                    <a:pt x="188" y="108"/>
                  </a:moveTo>
                  <a:lnTo>
                    <a:pt x="305" y="0"/>
                  </a:lnTo>
                  <a:lnTo>
                    <a:pt x="336" y="24"/>
                  </a:lnTo>
                  <a:lnTo>
                    <a:pt x="352" y="48"/>
                  </a:lnTo>
                  <a:lnTo>
                    <a:pt x="367" y="78"/>
                  </a:lnTo>
                  <a:lnTo>
                    <a:pt x="367" y="108"/>
                  </a:lnTo>
                  <a:lnTo>
                    <a:pt x="359" y="150"/>
                  </a:lnTo>
                  <a:lnTo>
                    <a:pt x="336" y="192"/>
                  </a:lnTo>
                  <a:lnTo>
                    <a:pt x="297" y="222"/>
                  </a:lnTo>
                  <a:lnTo>
                    <a:pt x="242" y="240"/>
                  </a:lnTo>
                  <a:lnTo>
                    <a:pt x="188" y="252"/>
                  </a:lnTo>
                  <a:lnTo>
                    <a:pt x="125" y="240"/>
                  </a:lnTo>
                  <a:lnTo>
                    <a:pt x="78" y="222"/>
                  </a:lnTo>
                  <a:lnTo>
                    <a:pt x="39" y="192"/>
                  </a:lnTo>
                  <a:lnTo>
                    <a:pt x="8" y="150"/>
                  </a:lnTo>
                  <a:lnTo>
                    <a:pt x="0" y="108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188" y="108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auto">
            <a:xfrm>
              <a:off x="3035760" y="3418919"/>
              <a:ext cx="1730040" cy="553018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0" y="0"/>
                </a:cxn>
                <a:cxn ang="0">
                  <a:pos x="1109" y="0"/>
                </a:cxn>
                <a:cxn ang="0">
                  <a:pos x="1109" y="108"/>
                </a:cxn>
              </a:cxnLst>
              <a:rect l="0" t="0" r="r" b="b"/>
              <a:pathLst>
                <a:path w="1109" h="384">
                  <a:moveTo>
                    <a:pt x="0" y="384"/>
                  </a:moveTo>
                  <a:lnTo>
                    <a:pt x="0" y="0"/>
                  </a:lnTo>
                  <a:lnTo>
                    <a:pt x="1109" y="0"/>
                  </a:lnTo>
                  <a:lnTo>
                    <a:pt x="1109" y="108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auto">
            <a:xfrm>
              <a:off x="2974921" y="3885529"/>
              <a:ext cx="121680" cy="86409"/>
            </a:xfrm>
            <a:custGeom>
              <a:avLst/>
              <a:gdLst/>
              <a:ahLst/>
              <a:cxnLst>
                <a:cxn ang="0">
                  <a:pos x="39" y="60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39" y="60"/>
                </a:cxn>
              </a:cxnLst>
              <a:rect l="0" t="0" r="r" b="b"/>
              <a:pathLst>
                <a:path w="78" h="60">
                  <a:moveTo>
                    <a:pt x="39" y="60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39" y="6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auto">
            <a:xfrm>
              <a:off x="4717440" y="3496688"/>
              <a:ext cx="109200" cy="77768"/>
            </a:xfrm>
            <a:custGeom>
              <a:avLst/>
              <a:gdLst/>
              <a:ahLst/>
              <a:cxnLst>
                <a:cxn ang="0">
                  <a:pos x="31" y="54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31" y="54"/>
                </a:cxn>
              </a:cxnLst>
              <a:rect l="0" t="0" r="r" b="b"/>
              <a:pathLst>
                <a:path w="70" h="54">
                  <a:moveTo>
                    <a:pt x="31" y="54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31" y="5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7" name="Freeform 28"/>
            <p:cNvSpPr>
              <a:spLocks/>
            </p:cNvSpPr>
            <p:nvPr/>
          </p:nvSpPr>
          <p:spPr bwMode="auto">
            <a:xfrm>
              <a:off x="4765800" y="3048802"/>
              <a:ext cx="1352520" cy="525655"/>
            </a:xfrm>
            <a:custGeom>
              <a:avLst/>
              <a:gdLst/>
              <a:ahLst/>
              <a:cxnLst>
                <a:cxn ang="0">
                  <a:pos x="0" y="365"/>
                </a:cxn>
                <a:cxn ang="0">
                  <a:pos x="0" y="0"/>
                </a:cxn>
                <a:cxn ang="0">
                  <a:pos x="867" y="0"/>
                </a:cxn>
                <a:cxn ang="0">
                  <a:pos x="867" y="113"/>
                </a:cxn>
              </a:cxnLst>
              <a:rect l="0" t="0" r="r" b="b"/>
              <a:pathLst>
                <a:path w="867" h="365">
                  <a:moveTo>
                    <a:pt x="0" y="365"/>
                  </a:moveTo>
                  <a:lnTo>
                    <a:pt x="0" y="0"/>
                  </a:lnTo>
                  <a:lnTo>
                    <a:pt x="867" y="0"/>
                  </a:lnTo>
                  <a:lnTo>
                    <a:pt x="867" y="113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8" name="Freeform 29"/>
            <p:cNvSpPr>
              <a:spLocks/>
            </p:cNvSpPr>
            <p:nvPr/>
          </p:nvSpPr>
          <p:spPr bwMode="auto">
            <a:xfrm>
              <a:off x="4717440" y="3496688"/>
              <a:ext cx="109200" cy="77768"/>
            </a:xfrm>
            <a:custGeom>
              <a:avLst/>
              <a:gdLst/>
              <a:ahLst/>
              <a:cxnLst>
                <a:cxn ang="0">
                  <a:pos x="31" y="54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31" y="54"/>
                </a:cxn>
              </a:cxnLst>
              <a:rect l="0" t="0" r="r" b="b"/>
              <a:pathLst>
                <a:path w="70" h="54">
                  <a:moveTo>
                    <a:pt x="31" y="54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31" y="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9" name="Freeform 30"/>
            <p:cNvSpPr>
              <a:spLocks/>
            </p:cNvSpPr>
            <p:nvPr/>
          </p:nvSpPr>
          <p:spPr bwMode="auto">
            <a:xfrm>
              <a:off x="6069961" y="3126569"/>
              <a:ext cx="109200" cy="84968"/>
            </a:xfrm>
            <a:custGeom>
              <a:avLst/>
              <a:gdLst/>
              <a:ahLst/>
              <a:cxnLst>
                <a:cxn ang="0">
                  <a:pos x="31" y="59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31" y="59"/>
                </a:cxn>
              </a:cxnLst>
              <a:rect l="0" t="0" r="r" b="b"/>
              <a:pathLst>
                <a:path w="70" h="59">
                  <a:moveTo>
                    <a:pt x="31" y="59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31" y="5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6118320" y="2720448"/>
              <a:ext cx="1230840" cy="491091"/>
            </a:xfrm>
            <a:custGeom>
              <a:avLst/>
              <a:gdLst/>
              <a:ahLst/>
              <a:cxnLst>
                <a:cxn ang="0">
                  <a:pos x="0" y="341"/>
                </a:cxn>
                <a:cxn ang="0">
                  <a:pos x="0" y="0"/>
                </a:cxn>
                <a:cxn ang="0">
                  <a:pos x="789" y="0"/>
                </a:cxn>
                <a:cxn ang="0">
                  <a:pos x="789" y="108"/>
                </a:cxn>
              </a:cxnLst>
              <a:rect l="0" t="0" r="r" b="b"/>
              <a:pathLst>
                <a:path w="789" h="341">
                  <a:moveTo>
                    <a:pt x="0" y="341"/>
                  </a:moveTo>
                  <a:lnTo>
                    <a:pt x="0" y="0"/>
                  </a:lnTo>
                  <a:lnTo>
                    <a:pt x="789" y="0"/>
                  </a:lnTo>
                  <a:lnTo>
                    <a:pt x="789" y="108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>
              <a:off x="6069961" y="3126569"/>
              <a:ext cx="109200" cy="84968"/>
            </a:xfrm>
            <a:custGeom>
              <a:avLst/>
              <a:gdLst/>
              <a:ahLst/>
              <a:cxnLst>
                <a:cxn ang="0">
                  <a:pos x="31" y="59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31" y="59"/>
                </a:cxn>
              </a:cxnLst>
              <a:rect l="0" t="0" r="r" b="b"/>
              <a:pathLst>
                <a:path w="70" h="59">
                  <a:moveTo>
                    <a:pt x="31" y="59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31" y="5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2" name="Freeform 33"/>
            <p:cNvSpPr>
              <a:spLocks/>
            </p:cNvSpPr>
            <p:nvPr/>
          </p:nvSpPr>
          <p:spPr bwMode="auto">
            <a:xfrm>
              <a:off x="7288320" y="2798215"/>
              <a:ext cx="121680" cy="77768"/>
            </a:xfrm>
            <a:custGeom>
              <a:avLst/>
              <a:gdLst/>
              <a:ahLst/>
              <a:cxnLst>
                <a:cxn ang="0">
                  <a:pos x="39" y="54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39" y="54"/>
                </a:cxn>
              </a:cxnLst>
              <a:rect l="0" t="0" r="r" b="b"/>
              <a:pathLst>
                <a:path w="78" h="54">
                  <a:moveTo>
                    <a:pt x="39" y="54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39" y="5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3" name="Freeform 34"/>
            <p:cNvSpPr>
              <a:spLocks/>
            </p:cNvSpPr>
            <p:nvPr/>
          </p:nvSpPr>
          <p:spPr bwMode="auto">
            <a:xfrm>
              <a:off x="7349161" y="2229354"/>
              <a:ext cx="1524120" cy="646628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0" y="0"/>
                </a:cxn>
                <a:cxn ang="0">
                  <a:pos x="977" y="0"/>
                </a:cxn>
                <a:cxn ang="0">
                  <a:pos x="977" y="107"/>
                </a:cxn>
              </a:cxnLst>
              <a:rect l="0" t="0" r="r" b="b"/>
              <a:pathLst>
                <a:path w="977" h="449">
                  <a:moveTo>
                    <a:pt x="0" y="449"/>
                  </a:moveTo>
                  <a:lnTo>
                    <a:pt x="0" y="0"/>
                  </a:lnTo>
                  <a:lnTo>
                    <a:pt x="977" y="0"/>
                  </a:lnTo>
                  <a:lnTo>
                    <a:pt x="977" y="107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4" name="Freeform 35"/>
            <p:cNvSpPr>
              <a:spLocks/>
            </p:cNvSpPr>
            <p:nvPr/>
          </p:nvSpPr>
          <p:spPr bwMode="auto">
            <a:xfrm>
              <a:off x="7288320" y="2798215"/>
              <a:ext cx="121680" cy="77768"/>
            </a:xfrm>
            <a:custGeom>
              <a:avLst/>
              <a:gdLst/>
              <a:ahLst/>
              <a:cxnLst>
                <a:cxn ang="0">
                  <a:pos x="39" y="54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39" y="54"/>
                </a:cxn>
              </a:cxnLst>
              <a:rect l="0" t="0" r="r" b="b"/>
              <a:pathLst>
                <a:path w="78" h="54">
                  <a:moveTo>
                    <a:pt x="39" y="54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39" y="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5" name="Freeform 36"/>
            <p:cNvSpPr>
              <a:spLocks/>
            </p:cNvSpPr>
            <p:nvPr/>
          </p:nvSpPr>
          <p:spPr bwMode="auto">
            <a:xfrm>
              <a:off x="8812441" y="2305683"/>
              <a:ext cx="121680" cy="77768"/>
            </a:xfrm>
            <a:custGeom>
              <a:avLst/>
              <a:gdLst/>
              <a:ahLst/>
              <a:cxnLst>
                <a:cxn ang="0">
                  <a:pos x="39" y="54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39" y="54"/>
                </a:cxn>
              </a:cxnLst>
              <a:rect l="0" t="0" r="r" b="b"/>
              <a:pathLst>
                <a:path w="78" h="54">
                  <a:moveTo>
                    <a:pt x="39" y="54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39" y="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6" name="Freeform 37"/>
            <p:cNvSpPr>
              <a:spLocks/>
            </p:cNvSpPr>
            <p:nvPr/>
          </p:nvSpPr>
          <p:spPr bwMode="auto">
            <a:xfrm>
              <a:off x="1402440" y="3807760"/>
              <a:ext cx="1633320" cy="482451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0"/>
                </a:cxn>
                <a:cxn ang="0">
                  <a:pos x="1047" y="0"/>
                </a:cxn>
                <a:cxn ang="0">
                  <a:pos x="1047" y="114"/>
                </a:cxn>
              </a:cxnLst>
              <a:rect l="0" t="0" r="r" b="b"/>
              <a:pathLst>
                <a:path w="1047" h="335">
                  <a:moveTo>
                    <a:pt x="0" y="335"/>
                  </a:moveTo>
                  <a:lnTo>
                    <a:pt x="0" y="0"/>
                  </a:lnTo>
                  <a:lnTo>
                    <a:pt x="1047" y="0"/>
                  </a:lnTo>
                  <a:lnTo>
                    <a:pt x="1047" y="114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7" name="Freeform 38"/>
            <p:cNvSpPr>
              <a:spLocks/>
            </p:cNvSpPr>
            <p:nvPr/>
          </p:nvSpPr>
          <p:spPr bwMode="auto">
            <a:xfrm>
              <a:off x="1354080" y="4212443"/>
              <a:ext cx="109200" cy="77768"/>
            </a:xfrm>
            <a:custGeom>
              <a:avLst/>
              <a:gdLst/>
              <a:ahLst/>
              <a:cxnLst>
                <a:cxn ang="0">
                  <a:pos x="31" y="54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31" y="54"/>
                </a:cxn>
              </a:cxnLst>
              <a:rect l="0" t="0" r="r" b="b"/>
              <a:pathLst>
                <a:path w="70" h="54">
                  <a:moveTo>
                    <a:pt x="31" y="54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31" y="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8" name="Freeform 39"/>
            <p:cNvSpPr>
              <a:spLocks/>
            </p:cNvSpPr>
            <p:nvPr/>
          </p:nvSpPr>
          <p:spPr bwMode="auto">
            <a:xfrm>
              <a:off x="2974921" y="3885529"/>
              <a:ext cx="121680" cy="86409"/>
            </a:xfrm>
            <a:custGeom>
              <a:avLst/>
              <a:gdLst/>
              <a:ahLst/>
              <a:cxnLst>
                <a:cxn ang="0">
                  <a:pos x="39" y="60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39" y="60"/>
                </a:cxn>
              </a:cxnLst>
              <a:rect l="0" t="0" r="r" b="b"/>
              <a:pathLst>
                <a:path w="78" h="60">
                  <a:moveTo>
                    <a:pt x="39" y="60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39" y="6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9" name="Rectangle 40"/>
            <p:cNvSpPr>
              <a:spLocks noChangeArrowheads="1"/>
            </p:cNvSpPr>
            <p:nvPr/>
          </p:nvSpPr>
          <p:spPr bwMode="auto">
            <a:xfrm>
              <a:off x="862680" y="4919556"/>
              <a:ext cx="995479" cy="50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23" b="1"/>
                <a:t>Original</a:t>
              </a:r>
            </a:p>
            <a:p>
              <a:r>
                <a:rPr lang="en-US" sz="923" b="1"/>
                <a:t>Data</a:t>
              </a:r>
              <a:endParaRPr lang="en-US" sz="923">
                <a:latin typeface="Times New Roman" charset="0"/>
              </a:endParaRPr>
            </a:p>
          </p:txBody>
        </p:sp>
        <p:sp>
          <p:nvSpPr>
            <p:cNvPr id="30" name="Rectangle 41"/>
            <p:cNvSpPr>
              <a:spLocks noChangeArrowheads="1"/>
            </p:cNvSpPr>
            <p:nvPr/>
          </p:nvSpPr>
          <p:spPr bwMode="auto">
            <a:xfrm>
              <a:off x="2644200" y="4877792"/>
              <a:ext cx="803494" cy="50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23" b="1" dirty="0"/>
                <a:t>Target</a:t>
              </a:r>
            </a:p>
            <a:p>
              <a:r>
                <a:rPr lang="en-US" sz="923" b="1" dirty="0"/>
                <a:t>Data 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1" name="Rectangle 43"/>
            <p:cNvSpPr>
              <a:spLocks noChangeArrowheads="1"/>
            </p:cNvSpPr>
            <p:nvPr/>
          </p:nvSpPr>
          <p:spPr bwMode="auto">
            <a:xfrm>
              <a:off x="4048203" y="4506235"/>
              <a:ext cx="1734976" cy="50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23" b="1" dirty="0"/>
                <a:t>Preprocessed</a:t>
              </a:r>
            </a:p>
            <a:p>
              <a:r>
                <a:rPr lang="en-US" sz="923" b="1" dirty="0"/>
                <a:t>Data 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2" name="Rectangle 45"/>
            <p:cNvSpPr>
              <a:spLocks noChangeArrowheads="1"/>
            </p:cNvSpPr>
            <p:nvPr/>
          </p:nvSpPr>
          <p:spPr bwMode="auto">
            <a:xfrm>
              <a:off x="5575438" y="4134675"/>
              <a:ext cx="1606986" cy="50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23" b="1" dirty="0"/>
                <a:t>Transformed</a:t>
              </a:r>
            </a:p>
            <a:p>
              <a:r>
                <a:rPr lang="en-US" sz="923" b="1" dirty="0"/>
                <a:t>Data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3" name="Rectangle 47"/>
            <p:cNvSpPr>
              <a:spLocks noChangeArrowheads="1"/>
            </p:cNvSpPr>
            <p:nvPr/>
          </p:nvSpPr>
          <p:spPr bwMode="auto">
            <a:xfrm>
              <a:off x="7154160" y="3738633"/>
              <a:ext cx="1052363" cy="25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23" b="1" dirty="0"/>
                <a:t>Patterns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4" name="Rectangle 48"/>
            <p:cNvSpPr>
              <a:spLocks noChangeArrowheads="1"/>
            </p:cNvSpPr>
            <p:nvPr/>
          </p:nvSpPr>
          <p:spPr bwMode="auto">
            <a:xfrm>
              <a:off x="8214960" y="3142411"/>
              <a:ext cx="1397227" cy="25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23" b="1" dirty="0"/>
                <a:t>Knowledge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5" name="Rectangle 49"/>
            <p:cNvSpPr>
              <a:spLocks noChangeArrowheads="1"/>
            </p:cNvSpPr>
            <p:nvPr/>
          </p:nvSpPr>
          <p:spPr bwMode="auto">
            <a:xfrm>
              <a:off x="1305720" y="3488047"/>
              <a:ext cx="1169687" cy="25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23" b="1" dirty="0"/>
                <a:t>Selection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6" name="Rectangle 50"/>
            <p:cNvSpPr>
              <a:spLocks noChangeArrowheads="1"/>
            </p:cNvSpPr>
            <p:nvPr/>
          </p:nvSpPr>
          <p:spPr bwMode="auto">
            <a:xfrm>
              <a:off x="2545921" y="3041600"/>
              <a:ext cx="1823860" cy="25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23" b="1" dirty="0"/>
                <a:t>Preprocessing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7" name="Rectangle 51"/>
            <p:cNvSpPr>
              <a:spLocks noChangeArrowheads="1"/>
            </p:cNvSpPr>
            <p:nvPr/>
          </p:nvSpPr>
          <p:spPr bwMode="auto">
            <a:xfrm>
              <a:off x="3645718" y="2695963"/>
              <a:ext cx="1930518" cy="25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23" b="1" dirty="0"/>
                <a:t>Transformation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8" name="Rectangle 52"/>
            <p:cNvSpPr>
              <a:spLocks noChangeArrowheads="1"/>
            </p:cNvSpPr>
            <p:nvPr/>
          </p:nvSpPr>
          <p:spPr bwMode="auto">
            <a:xfrm>
              <a:off x="5289961" y="2350329"/>
              <a:ext cx="1493217" cy="25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23" b="1" dirty="0"/>
                <a:t>Data Mining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9" name="Rectangle 53"/>
            <p:cNvSpPr>
              <a:spLocks noChangeArrowheads="1"/>
            </p:cNvSpPr>
            <p:nvPr/>
          </p:nvSpPr>
          <p:spPr bwMode="auto">
            <a:xfrm>
              <a:off x="6495840" y="1866437"/>
              <a:ext cx="1699423" cy="25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23" b="1" dirty="0"/>
                <a:t>Interpretation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40" name="AutoShape 60"/>
            <p:cNvSpPr>
              <a:spLocks noChangeArrowheads="1"/>
            </p:cNvSpPr>
            <p:nvPr/>
          </p:nvSpPr>
          <p:spPr bwMode="auto">
            <a:xfrm>
              <a:off x="2545920" y="3940254"/>
              <a:ext cx="299520" cy="898654"/>
            </a:xfrm>
            <a:prstGeom prst="can">
              <a:avLst>
                <a:gd name="adj" fmla="val 8125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41" name="AutoShape 61"/>
            <p:cNvSpPr>
              <a:spLocks noChangeArrowheads="1"/>
            </p:cNvSpPr>
            <p:nvPr/>
          </p:nvSpPr>
          <p:spPr bwMode="auto">
            <a:xfrm>
              <a:off x="2845440" y="3940254"/>
              <a:ext cx="299520" cy="898654"/>
            </a:xfrm>
            <a:prstGeom prst="can">
              <a:avLst>
                <a:gd name="adj" fmla="val 8125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42" name="AutoShape 62"/>
            <p:cNvSpPr>
              <a:spLocks noChangeArrowheads="1"/>
            </p:cNvSpPr>
            <p:nvPr/>
          </p:nvSpPr>
          <p:spPr bwMode="auto">
            <a:xfrm>
              <a:off x="3144960" y="3940254"/>
              <a:ext cx="299520" cy="898654"/>
            </a:xfrm>
            <a:prstGeom prst="can">
              <a:avLst>
                <a:gd name="adj" fmla="val 8125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43" name="AutoShape 65"/>
            <p:cNvSpPr>
              <a:spLocks noChangeArrowheads="1"/>
            </p:cNvSpPr>
            <p:nvPr/>
          </p:nvSpPr>
          <p:spPr bwMode="auto">
            <a:xfrm>
              <a:off x="8461440" y="2419455"/>
              <a:ext cx="823680" cy="691273"/>
            </a:xfrm>
            <a:prstGeom prst="star5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135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44" name="AutoShape 66"/>
            <p:cNvSpPr>
              <a:spLocks noChangeArrowheads="1"/>
            </p:cNvSpPr>
            <p:nvPr/>
          </p:nvSpPr>
          <p:spPr bwMode="auto">
            <a:xfrm>
              <a:off x="7712640" y="3387237"/>
              <a:ext cx="299520" cy="27650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</p:grpSp>
    </p:spTree>
    <p:extLst>
      <p:ext uri="{BB962C8B-B14F-4D97-AF65-F5344CB8AC3E}">
        <p14:creationId xmlns:p14="http://schemas.microsoft.com/office/powerpoint/2010/main" val="12461133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806510" y="516231"/>
            <a:ext cx="7315200" cy="1065320"/>
          </a:xfrm>
        </p:spPr>
        <p:txBody>
          <a:bodyPr/>
          <a:lstStyle/>
          <a:p>
            <a:r>
              <a:rPr lang="en-US" dirty="0"/>
              <a:t>Data</a:t>
            </a:r>
            <a:r>
              <a:rPr lang="en-US" dirty="0" smtClean="0"/>
              <a:t> Mining </a:t>
            </a:r>
            <a:r>
              <a:rPr lang="en-US" dirty="0"/>
              <a:t>P</a:t>
            </a:r>
            <a:r>
              <a:rPr lang="en-US" dirty="0" smtClean="0"/>
              <a:t>rocess</a:t>
            </a:r>
            <a:endParaRPr 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278998" y="2101148"/>
            <a:ext cx="7826400" cy="3674380"/>
          </a:xfrm>
          <a:ln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dirty="0"/>
              <a:t>Apply data mining algorithm</a:t>
            </a:r>
          </a:p>
          <a:p>
            <a:pPr lvl="1">
              <a:spcBef>
                <a:spcPct val="0"/>
              </a:spcBef>
              <a:spcAft>
                <a:spcPts val="1162"/>
              </a:spcAft>
            </a:pPr>
            <a:r>
              <a:rPr lang="en-GB" dirty="0"/>
              <a:t>Associations, sequences, classification, clustering, etc.</a:t>
            </a:r>
          </a:p>
          <a:p>
            <a:pPr>
              <a:spcBef>
                <a:spcPct val="0"/>
              </a:spcBef>
              <a:spcAft>
                <a:spcPts val="1162"/>
              </a:spcAft>
            </a:pPr>
            <a:r>
              <a:rPr lang="en-GB" dirty="0"/>
              <a:t>Interpret, evaluate and visualize patterns</a:t>
            </a:r>
          </a:p>
          <a:p>
            <a:pPr lvl="1">
              <a:spcBef>
                <a:spcPct val="0"/>
              </a:spcBef>
              <a:spcAft>
                <a:spcPts val="921"/>
              </a:spcAft>
            </a:pPr>
            <a:r>
              <a:rPr lang="en-GB" dirty="0"/>
              <a:t>What's new and interesting?</a:t>
            </a:r>
          </a:p>
          <a:p>
            <a:pPr lvl="1">
              <a:spcBef>
                <a:spcPct val="0"/>
              </a:spcBef>
              <a:spcAft>
                <a:spcPts val="921"/>
              </a:spcAft>
            </a:pPr>
            <a:r>
              <a:rPr lang="en-GB" dirty="0"/>
              <a:t>Iterate if needed</a:t>
            </a:r>
          </a:p>
          <a:p>
            <a:pPr>
              <a:spcBef>
                <a:spcPct val="0"/>
              </a:spcBef>
              <a:spcAft>
                <a:spcPts val="921"/>
              </a:spcAft>
            </a:pPr>
            <a:r>
              <a:rPr lang="en-GB" dirty="0"/>
              <a:t>Manage discovered knowledge</a:t>
            </a:r>
          </a:p>
          <a:p>
            <a:pPr lvl="1">
              <a:spcBef>
                <a:spcPct val="0"/>
              </a:spcBef>
              <a:spcAft>
                <a:spcPts val="921"/>
              </a:spcAft>
            </a:pPr>
            <a:r>
              <a:rPr lang="en-GB" dirty="0"/>
              <a:t>Close the loop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821424" y="3889019"/>
            <a:ext cx="3996319" cy="2237330"/>
            <a:chOff x="748800" y="1866437"/>
            <a:chExt cx="8863387" cy="4009381"/>
          </a:xfrm>
        </p:grpSpPr>
        <p:sp>
          <p:nvSpPr>
            <p:cNvPr id="6" name="AutoShape 59"/>
            <p:cNvSpPr>
              <a:spLocks noChangeArrowheads="1"/>
            </p:cNvSpPr>
            <p:nvPr/>
          </p:nvSpPr>
          <p:spPr bwMode="auto">
            <a:xfrm>
              <a:off x="748800" y="4285891"/>
              <a:ext cx="1347840" cy="1589927"/>
            </a:xfrm>
            <a:prstGeom prst="can">
              <a:avLst>
                <a:gd name="adj" fmla="val 31944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4144920" y="3574455"/>
              <a:ext cx="1254240" cy="905856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5789161" y="3211537"/>
              <a:ext cx="171600" cy="864091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6034080" y="3211537"/>
              <a:ext cx="182520" cy="864091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6289920" y="3220179"/>
              <a:ext cx="170040" cy="864091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7032480" y="2875984"/>
              <a:ext cx="633360" cy="259227"/>
            </a:xfrm>
            <a:custGeom>
              <a:avLst/>
              <a:gdLst/>
              <a:ahLst/>
              <a:cxnLst>
                <a:cxn ang="0">
                  <a:pos x="203" y="180"/>
                </a:cxn>
                <a:cxn ang="0">
                  <a:pos x="148" y="180"/>
                </a:cxn>
                <a:cxn ang="0">
                  <a:pos x="94" y="168"/>
                </a:cxn>
                <a:cxn ang="0">
                  <a:pos x="47" y="150"/>
                </a:cxn>
                <a:cxn ang="0">
                  <a:pos x="16" y="12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6" y="54"/>
                </a:cxn>
                <a:cxn ang="0">
                  <a:pos x="47" y="30"/>
                </a:cxn>
                <a:cxn ang="0">
                  <a:pos x="94" y="12"/>
                </a:cxn>
                <a:cxn ang="0">
                  <a:pos x="148" y="0"/>
                </a:cxn>
                <a:cxn ang="0">
                  <a:pos x="258" y="0"/>
                </a:cxn>
                <a:cxn ang="0">
                  <a:pos x="313" y="12"/>
                </a:cxn>
                <a:cxn ang="0">
                  <a:pos x="359" y="30"/>
                </a:cxn>
                <a:cxn ang="0">
                  <a:pos x="391" y="54"/>
                </a:cxn>
                <a:cxn ang="0">
                  <a:pos x="406" y="90"/>
                </a:cxn>
                <a:cxn ang="0">
                  <a:pos x="406" y="90"/>
                </a:cxn>
                <a:cxn ang="0">
                  <a:pos x="391" y="126"/>
                </a:cxn>
                <a:cxn ang="0">
                  <a:pos x="359" y="150"/>
                </a:cxn>
                <a:cxn ang="0">
                  <a:pos x="313" y="168"/>
                </a:cxn>
                <a:cxn ang="0">
                  <a:pos x="258" y="180"/>
                </a:cxn>
                <a:cxn ang="0">
                  <a:pos x="203" y="180"/>
                </a:cxn>
              </a:cxnLst>
              <a:rect l="0" t="0" r="r" b="b"/>
              <a:pathLst>
                <a:path w="406" h="180">
                  <a:moveTo>
                    <a:pt x="203" y="180"/>
                  </a:moveTo>
                  <a:lnTo>
                    <a:pt x="148" y="180"/>
                  </a:lnTo>
                  <a:lnTo>
                    <a:pt x="94" y="168"/>
                  </a:lnTo>
                  <a:lnTo>
                    <a:pt x="47" y="150"/>
                  </a:lnTo>
                  <a:lnTo>
                    <a:pt x="16" y="126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16" y="54"/>
                  </a:lnTo>
                  <a:lnTo>
                    <a:pt x="47" y="30"/>
                  </a:lnTo>
                  <a:lnTo>
                    <a:pt x="94" y="12"/>
                  </a:lnTo>
                  <a:lnTo>
                    <a:pt x="148" y="0"/>
                  </a:lnTo>
                  <a:lnTo>
                    <a:pt x="258" y="0"/>
                  </a:lnTo>
                  <a:lnTo>
                    <a:pt x="313" y="12"/>
                  </a:lnTo>
                  <a:lnTo>
                    <a:pt x="359" y="30"/>
                  </a:lnTo>
                  <a:lnTo>
                    <a:pt x="391" y="54"/>
                  </a:lnTo>
                  <a:lnTo>
                    <a:pt x="406" y="90"/>
                  </a:lnTo>
                  <a:lnTo>
                    <a:pt x="406" y="90"/>
                  </a:lnTo>
                  <a:lnTo>
                    <a:pt x="391" y="126"/>
                  </a:lnTo>
                  <a:lnTo>
                    <a:pt x="359" y="150"/>
                  </a:lnTo>
                  <a:lnTo>
                    <a:pt x="313" y="168"/>
                  </a:lnTo>
                  <a:lnTo>
                    <a:pt x="258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7824960" y="2919187"/>
              <a:ext cx="109200" cy="344196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7032481" y="3263383"/>
              <a:ext cx="572520" cy="362918"/>
            </a:xfrm>
            <a:custGeom>
              <a:avLst/>
              <a:gdLst/>
              <a:ahLst/>
              <a:cxnLst>
                <a:cxn ang="0">
                  <a:pos x="188" y="108"/>
                </a:cxn>
                <a:cxn ang="0">
                  <a:pos x="305" y="0"/>
                </a:cxn>
                <a:cxn ang="0">
                  <a:pos x="336" y="24"/>
                </a:cxn>
                <a:cxn ang="0">
                  <a:pos x="352" y="48"/>
                </a:cxn>
                <a:cxn ang="0">
                  <a:pos x="367" y="78"/>
                </a:cxn>
                <a:cxn ang="0">
                  <a:pos x="367" y="108"/>
                </a:cxn>
                <a:cxn ang="0">
                  <a:pos x="359" y="150"/>
                </a:cxn>
                <a:cxn ang="0">
                  <a:pos x="336" y="192"/>
                </a:cxn>
                <a:cxn ang="0">
                  <a:pos x="297" y="222"/>
                </a:cxn>
                <a:cxn ang="0">
                  <a:pos x="242" y="240"/>
                </a:cxn>
                <a:cxn ang="0">
                  <a:pos x="188" y="252"/>
                </a:cxn>
                <a:cxn ang="0">
                  <a:pos x="125" y="240"/>
                </a:cxn>
                <a:cxn ang="0">
                  <a:pos x="78" y="222"/>
                </a:cxn>
                <a:cxn ang="0">
                  <a:pos x="39" y="192"/>
                </a:cxn>
                <a:cxn ang="0">
                  <a:pos x="8" y="150"/>
                </a:cxn>
                <a:cxn ang="0">
                  <a:pos x="0" y="108"/>
                </a:cxn>
                <a:cxn ang="0">
                  <a:pos x="0" y="102"/>
                </a:cxn>
                <a:cxn ang="0">
                  <a:pos x="0" y="102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188" y="108"/>
                </a:cxn>
              </a:cxnLst>
              <a:rect l="0" t="0" r="r" b="b"/>
              <a:pathLst>
                <a:path w="367" h="252">
                  <a:moveTo>
                    <a:pt x="188" y="108"/>
                  </a:moveTo>
                  <a:lnTo>
                    <a:pt x="305" y="0"/>
                  </a:lnTo>
                  <a:lnTo>
                    <a:pt x="336" y="24"/>
                  </a:lnTo>
                  <a:lnTo>
                    <a:pt x="352" y="48"/>
                  </a:lnTo>
                  <a:lnTo>
                    <a:pt x="367" y="78"/>
                  </a:lnTo>
                  <a:lnTo>
                    <a:pt x="367" y="108"/>
                  </a:lnTo>
                  <a:lnTo>
                    <a:pt x="359" y="150"/>
                  </a:lnTo>
                  <a:lnTo>
                    <a:pt x="336" y="192"/>
                  </a:lnTo>
                  <a:lnTo>
                    <a:pt x="297" y="222"/>
                  </a:lnTo>
                  <a:lnTo>
                    <a:pt x="242" y="240"/>
                  </a:lnTo>
                  <a:lnTo>
                    <a:pt x="188" y="252"/>
                  </a:lnTo>
                  <a:lnTo>
                    <a:pt x="125" y="240"/>
                  </a:lnTo>
                  <a:lnTo>
                    <a:pt x="78" y="222"/>
                  </a:lnTo>
                  <a:lnTo>
                    <a:pt x="39" y="192"/>
                  </a:lnTo>
                  <a:lnTo>
                    <a:pt x="8" y="150"/>
                  </a:lnTo>
                  <a:lnTo>
                    <a:pt x="0" y="108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188" y="108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auto">
            <a:xfrm>
              <a:off x="3035760" y="3418919"/>
              <a:ext cx="1730040" cy="553018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0" y="0"/>
                </a:cxn>
                <a:cxn ang="0">
                  <a:pos x="1109" y="0"/>
                </a:cxn>
                <a:cxn ang="0">
                  <a:pos x="1109" y="108"/>
                </a:cxn>
              </a:cxnLst>
              <a:rect l="0" t="0" r="r" b="b"/>
              <a:pathLst>
                <a:path w="1109" h="384">
                  <a:moveTo>
                    <a:pt x="0" y="384"/>
                  </a:moveTo>
                  <a:lnTo>
                    <a:pt x="0" y="0"/>
                  </a:lnTo>
                  <a:lnTo>
                    <a:pt x="1109" y="0"/>
                  </a:lnTo>
                  <a:lnTo>
                    <a:pt x="1109" y="108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auto">
            <a:xfrm>
              <a:off x="2974921" y="3885529"/>
              <a:ext cx="121680" cy="86409"/>
            </a:xfrm>
            <a:custGeom>
              <a:avLst/>
              <a:gdLst/>
              <a:ahLst/>
              <a:cxnLst>
                <a:cxn ang="0">
                  <a:pos x="39" y="60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39" y="60"/>
                </a:cxn>
              </a:cxnLst>
              <a:rect l="0" t="0" r="r" b="b"/>
              <a:pathLst>
                <a:path w="78" h="60">
                  <a:moveTo>
                    <a:pt x="39" y="60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39" y="6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auto">
            <a:xfrm>
              <a:off x="4717440" y="3496688"/>
              <a:ext cx="109200" cy="77768"/>
            </a:xfrm>
            <a:custGeom>
              <a:avLst/>
              <a:gdLst/>
              <a:ahLst/>
              <a:cxnLst>
                <a:cxn ang="0">
                  <a:pos x="31" y="54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31" y="54"/>
                </a:cxn>
              </a:cxnLst>
              <a:rect l="0" t="0" r="r" b="b"/>
              <a:pathLst>
                <a:path w="70" h="54">
                  <a:moveTo>
                    <a:pt x="31" y="54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31" y="5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7" name="Freeform 28"/>
            <p:cNvSpPr>
              <a:spLocks/>
            </p:cNvSpPr>
            <p:nvPr/>
          </p:nvSpPr>
          <p:spPr bwMode="auto">
            <a:xfrm>
              <a:off x="4765800" y="3048802"/>
              <a:ext cx="1352520" cy="525655"/>
            </a:xfrm>
            <a:custGeom>
              <a:avLst/>
              <a:gdLst/>
              <a:ahLst/>
              <a:cxnLst>
                <a:cxn ang="0">
                  <a:pos x="0" y="365"/>
                </a:cxn>
                <a:cxn ang="0">
                  <a:pos x="0" y="0"/>
                </a:cxn>
                <a:cxn ang="0">
                  <a:pos x="867" y="0"/>
                </a:cxn>
                <a:cxn ang="0">
                  <a:pos x="867" y="113"/>
                </a:cxn>
              </a:cxnLst>
              <a:rect l="0" t="0" r="r" b="b"/>
              <a:pathLst>
                <a:path w="867" h="365">
                  <a:moveTo>
                    <a:pt x="0" y="365"/>
                  </a:moveTo>
                  <a:lnTo>
                    <a:pt x="0" y="0"/>
                  </a:lnTo>
                  <a:lnTo>
                    <a:pt x="867" y="0"/>
                  </a:lnTo>
                  <a:lnTo>
                    <a:pt x="867" y="113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8" name="Freeform 29"/>
            <p:cNvSpPr>
              <a:spLocks/>
            </p:cNvSpPr>
            <p:nvPr/>
          </p:nvSpPr>
          <p:spPr bwMode="auto">
            <a:xfrm>
              <a:off x="4717440" y="3496688"/>
              <a:ext cx="109200" cy="77768"/>
            </a:xfrm>
            <a:custGeom>
              <a:avLst/>
              <a:gdLst/>
              <a:ahLst/>
              <a:cxnLst>
                <a:cxn ang="0">
                  <a:pos x="31" y="54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31" y="54"/>
                </a:cxn>
              </a:cxnLst>
              <a:rect l="0" t="0" r="r" b="b"/>
              <a:pathLst>
                <a:path w="70" h="54">
                  <a:moveTo>
                    <a:pt x="31" y="54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31" y="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19" name="Freeform 30"/>
            <p:cNvSpPr>
              <a:spLocks/>
            </p:cNvSpPr>
            <p:nvPr/>
          </p:nvSpPr>
          <p:spPr bwMode="auto">
            <a:xfrm>
              <a:off x="6069961" y="3126569"/>
              <a:ext cx="109200" cy="84968"/>
            </a:xfrm>
            <a:custGeom>
              <a:avLst/>
              <a:gdLst/>
              <a:ahLst/>
              <a:cxnLst>
                <a:cxn ang="0">
                  <a:pos x="31" y="59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31" y="59"/>
                </a:cxn>
              </a:cxnLst>
              <a:rect l="0" t="0" r="r" b="b"/>
              <a:pathLst>
                <a:path w="70" h="59">
                  <a:moveTo>
                    <a:pt x="31" y="59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31" y="5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6118320" y="2720448"/>
              <a:ext cx="1230840" cy="491091"/>
            </a:xfrm>
            <a:custGeom>
              <a:avLst/>
              <a:gdLst/>
              <a:ahLst/>
              <a:cxnLst>
                <a:cxn ang="0">
                  <a:pos x="0" y="341"/>
                </a:cxn>
                <a:cxn ang="0">
                  <a:pos x="0" y="0"/>
                </a:cxn>
                <a:cxn ang="0">
                  <a:pos x="789" y="0"/>
                </a:cxn>
                <a:cxn ang="0">
                  <a:pos x="789" y="108"/>
                </a:cxn>
              </a:cxnLst>
              <a:rect l="0" t="0" r="r" b="b"/>
              <a:pathLst>
                <a:path w="789" h="341">
                  <a:moveTo>
                    <a:pt x="0" y="341"/>
                  </a:moveTo>
                  <a:lnTo>
                    <a:pt x="0" y="0"/>
                  </a:lnTo>
                  <a:lnTo>
                    <a:pt x="789" y="0"/>
                  </a:lnTo>
                  <a:lnTo>
                    <a:pt x="789" y="108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>
              <a:off x="6069961" y="3126569"/>
              <a:ext cx="109200" cy="84968"/>
            </a:xfrm>
            <a:custGeom>
              <a:avLst/>
              <a:gdLst/>
              <a:ahLst/>
              <a:cxnLst>
                <a:cxn ang="0">
                  <a:pos x="31" y="59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31" y="59"/>
                </a:cxn>
              </a:cxnLst>
              <a:rect l="0" t="0" r="r" b="b"/>
              <a:pathLst>
                <a:path w="70" h="59">
                  <a:moveTo>
                    <a:pt x="31" y="59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31" y="5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2" name="Freeform 33"/>
            <p:cNvSpPr>
              <a:spLocks/>
            </p:cNvSpPr>
            <p:nvPr/>
          </p:nvSpPr>
          <p:spPr bwMode="auto">
            <a:xfrm>
              <a:off x="7288320" y="2798215"/>
              <a:ext cx="121680" cy="77768"/>
            </a:xfrm>
            <a:custGeom>
              <a:avLst/>
              <a:gdLst/>
              <a:ahLst/>
              <a:cxnLst>
                <a:cxn ang="0">
                  <a:pos x="39" y="54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39" y="54"/>
                </a:cxn>
              </a:cxnLst>
              <a:rect l="0" t="0" r="r" b="b"/>
              <a:pathLst>
                <a:path w="78" h="54">
                  <a:moveTo>
                    <a:pt x="39" y="54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39" y="5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3" name="Freeform 34"/>
            <p:cNvSpPr>
              <a:spLocks/>
            </p:cNvSpPr>
            <p:nvPr/>
          </p:nvSpPr>
          <p:spPr bwMode="auto">
            <a:xfrm>
              <a:off x="7349161" y="2229354"/>
              <a:ext cx="1524120" cy="646628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0" y="0"/>
                </a:cxn>
                <a:cxn ang="0">
                  <a:pos x="977" y="0"/>
                </a:cxn>
                <a:cxn ang="0">
                  <a:pos x="977" y="107"/>
                </a:cxn>
              </a:cxnLst>
              <a:rect l="0" t="0" r="r" b="b"/>
              <a:pathLst>
                <a:path w="977" h="449">
                  <a:moveTo>
                    <a:pt x="0" y="449"/>
                  </a:moveTo>
                  <a:lnTo>
                    <a:pt x="0" y="0"/>
                  </a:lnTo>
                  <a:lnTo>
                    <a:pt x="977" y="0"/>
                  </a:lnTo>
                  <a:lnTo>
                    <a:pt x="977" y="107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4" name="Freeform 35"/>
            <p:cNvSpPr>
              <a:spLocks/>
            </p:cNvSpPr>
            <p:nvPr/>
          </p:nvSpPr>
          <p:spPr bwMode="auto">
            <a:xfrm>
              <a:off x="7288320" y="2798215"/>
              <a:ext cx="121680" cy="77768"/>
            </a:xfrm>
            <a:custGeom>
              <a:avLst/>
              <a:gdLst/>
              <a:ahLst/>
              <a:cxnLst>
                <a:cxn ang="0">
                  <a:pos x="39" y="54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39" y="54"/>
                </a:cxn>
              </a:cxnLst>
              <a:rect l="0" t="0" r="r" b="b"/>
              <a:pathLst>
                <a:path w="78" h="54">
                  <a:moveTo>
                    <a:pt x="39" y="54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39" y="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5" name="Freeform 36"/>
            <p:cNvSpPr>
              <a:spLocks/>
            </p:cNvSpPr>
            <p:nvPr/>
          </p:nvSpPr>
          <p:spPr bwMode="auto">
            <a:xfrm>
              <a:off x="8812441" y="2305683"/>
              <a:ext cx="121680" cy="77768"/>
            </a:xfrm>
            <a:custGeom>
              <a:avLst/>
              <a:gdLst/>
              <a:ahLst/>
              <a:cxnLst>
                <a:cxn ang="0">
                  <a:pos x="39" y="54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39" y="54"/>
                </a:cxn>
              </a:cxnLst>
              <a:rect l="0" t="0" r="r" b="b"/>
              <a:pathLst>
                <a:path w="78" h="54">
                  <a:moveTo>
                    <a:pt x="39" y="54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39" y="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6" name="Freeform 37"/>
            <p:cNvSpPr>
              <a:spLocks/>
            </p:cNvSpPr>
            <p:nvPr/>
          </p:nvSpPr>
          <p:spPr bwMode="auto">
            <a:xfrm>
              <a:off x="1402440" y="3807760"/>
              <a:ext cx="1633320" cy="482451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0"/>
                </a:cxn>
                <a:cxn ang="0">
                  <a:pos x="1047" y="0"/>
                </a:cxn>
                <a:cxn ang="0">
                  <a:pos x="1047" y="114"/>
                </a:cxn>
              </a:cxnLst>
              <a:rect l="0" t="0" r="r" b="b"/>
              <a:pathLst>
                <a:path w="1047" h="335">
                  <a:moveTo>
                    <a:pt x="0" y="335"/>
                  </a:moveTo>
                  <a:lnTo>
                    <a:pt x="0" y="0"/>
                  </a:lnTo>
                  <a:lnTo>
                    <a:pt x="1047" y="0"/>
                  </a:lnTo>
                  <a:lnTo>
                    <a:pt x="1047" y="114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7" name="Freeform 38"/>
            <p:cNvSpPr>
              <a:spLocks/>
            </p:cNvSpPr>
            <p:nvPr/>
          </p:nvSpPr>
          <p:spPr bwMode="auto">
            <a:xfrm>
              <a:off x="1354080" y="4212443"/>
              <a:ext cx="109200" cy="77768"/>
            </a:xfrm>
            <a:custGeom>
              <a:avLst/>
              <a:gdLst/>
              <a:ahLst/>
              <a:cxnLst>
                <a:cxn ang="0">
                  <a:pos x="31" y="54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31" y="54"/>
                </a:cxn>
              </a:cxnLst>
              <a:rect l="0" t="0" r="r" b="b"/>
              <a:pathLst>
                <a:path w="70" h="54">
                  <a:moveTo>
                    <a:pt x="31" y="54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31" y="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8" name="Freeform 39"/>
            <p:cNvSpPr>
              <a:spLocks/>
            </p:cNvSpPr>
            <p:nvPr/>
          </p:nvSpPr>
          <p:spPr bwMode="auto">
            <a:xfrm>
              <a:off x="2974921" y="3885529"/>
              <a:ext cx="121680" cy="86409"/>
            </a:xfrm>
            <a:custGeom>
              <a:avLst/>
              <a:gdLst/>
              <a:ahLst/>
              <a:cxnLst>
                <a:cxn ang="0">
                  <a:pos x="39" y="60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39" y="60"/>
                </a:cxn>
              </a:cxnLst>
              <a:rect l="0" t="0" r="r" b="b"/>
              <a:pathLst>
                <a:path w="78" h="60">
                  <a:moveTo>
                    <a:pt x="39" y="60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39" y="6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6565" tIns="38283" rIns="76565" bIns="38283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29" name="Rectangle 40"/>
            <p:cNvSpPr>
              <a:spLocks noChangeArrowheads="1"/>
            </p:cNvSpPr>
            <p:nvPr/>
          </p:nvSpPr>
          <p:spPr bwMode="auto">
            <a:xfrm>
              <a:off x="862680" y="4919556"/>
              <a:ext cx="995479" cy="50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23" b="1"/>
                <a:t>Original</a:t>
              </a:r>
            </a:p>
            <a:p>
              <a:r>
                <a:rPr lang="en-US" sz="923" b="1"/>
                <a:t>Data</a:t>
              </a:r>
              <a:endParaRPr lang="en-US" sz="923">
                <a:latin typeface="Times New Roman" charset="0"/>
              </a:endParaRPr>
            </a:p>
          </p:txBody>
        </p:sp>
        <p:sp>
          <p:nvSpPr>
            <p:cNvPr id="30" name="Rectangle 41"/>
            <p:cNvSpPr>
              <a:spLocks noChangeArrowheads="1"/>
            </p:cNvSpPr>
            <p:nvPr/>
          </p:nvSpPr>
          <p:spPr bwMode="auto">
            <a:xfrm>
              <a:off x="2644200" y="4877792"/>
              <a:ext cx="803494" cy="50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23" b="1" dirty="0"/>
                <a:t>Target</a:t>
              </a:r>
            </a:p>
            <a:p>
              <a:r>
                <a:rPr lang="en-US" sz="923" b="1" dirty="0"/>
                <a:t>Data 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1" name="Rectangle 43"/>
            <p:cNvSpPr>
              <a:spLocks noChangeArrowheads="1"/>
            </p:cNvSpPr>
            <p:nvPr/>
          </p:nvSpPr>
          <p:spPr bwMode="auto">
            <a:xfrm>
              <a:off x="4048203" y="4506235"/>
              <a:ext cx="1734976" cy="50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23" b="1" dirty="0"/>
                <a:t>Preprocessed</a:t>
              </a:r>
            </a:p>
            <a:p>
              <a:r>
                <a:rPr lang="en-US" sz="923" b="1" dirty="0"/>
                <a:t>Data 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2" name="Rectangle 45"/>
            <p:cNvSpPr>
              <a:spLocks noChangeArrowheads="1"/>
            </p:cNvSpPr>
            <p:nvPr/>
          </p:nvSpPr>
          <p:spPr bwMode="auto">
            <a:xfrm>
              <a:off x="5575438" y="4134675"/>
              <a:ext cx="1606986" cy="50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23" b="1" dirty="0"/>
                <a:t>Transformed</a:t>
              </a:r>
            </a:p>
            <a:p>
              <a:r>
                <a:rPr lang="en-US" sz="923" b="1" dirty="0"/>
                <a:t>Data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3" name="Rectangle 47"/>
            <p:cNvSpPr>
              <a:spLocks noChangeArrowheads="1"/>
            </p:cNvSpPr>
            <p:nvPr/>
          </p:nvSpPr>
          <p:spPr bwMode="auto">
            <a:xfrm>
              <a:off x="7154160" y="3738633"/>
              <a:ext cx="1052363" cy="25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23" b="1" dirty="0"/>
                <a:t>Patterns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4" name="Rectangle 48"/>
            <p:cNvSpPr>
              <a:spLocks noChangeArrowheads="1"/>
            </p:cNvSpPr>
            <p:nvPr/>
          </p:nvSpPr>
          <p:spPr bwMode="auto">
            <a:xfrm>
              <a:off x="8214960" y="3142411"/>
              <a:ext cx="1397227" cy="25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23" b="1" dirty="0"/>
                <a:t>Knowledge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5" name="Rectangle 49"/>
            <p:cNvSpPr>
              <a:spLocks noChangeArrowheads="1"/>
            </p:cNvSpPr>
            <p:nvPr/>
          </p:nvSpPr>
          <p:spPr bwMode="auto">
            <a:xfrm>
              <a:off x="1305720" y="3488047"/>
              <a:ext cx="1169687" cy="25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23" b="1" dirty="0"/>
                <a:t>Selection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6" name="Rectangle 50"/>
            <p:cNvSpPr>
              <a:spLocks noChangeArrowheads="1"/>
            </p:cNvSpPr>
            <p:nvPr/>
          </p:nvSpPr>
          <p:spPr bwMode="auto">
            <a:xfrm>
              <a:off x="2545921" y="3041600"/>
              <a:ext cx="1823860" cy="25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23" b="1" dirty="0"/>
                <a:t>Preprocessing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7" name="Rectangle 51"/>
            <p:cNvSpPr>
              <a:spLocks noChangeArrowheads="1"/>
            </p:cNvSpPr>
            <p:nvPr/>
          </p:nvSpPr>
          <p:spPr bwMode="auto">
            <a:xfrm>
              <a:off x="3645718" y="2695963"/>
              <a:ext cx="1930518" cy="25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23" b="1" dirty="0"/>
                <a:t>Transformation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8" name="Rectangle 52"/>
            <p:cNvSpPr>
              <a:spLocks noChangeArrowheads="1"/>
            </p:cNvSpPr>
            <p:nvPr/>
          </p:nvSpPr>
          <p:spPr bwMode="auto">
            <a:xfrm>
              <a:off x="5289961" y="2350329"/>
              <a:ext cx="1493217" cy="25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23" b="1" dirty="0"/>
                <a:t>Data Mining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39" name="Rectangle 53"/>
            <p:cNvSpPr>
              <a:spLocks noChangeArrowheads="1"/>
            </p:cNvSpPr>
            <p:nvPr/>
          </p:nvSpPr>
          <p:spPr bwMode="auto">
            <a:xfrm>
              <a:off x="6495840" y="1866437"/>
              <a:ext cx="1699423" cy="25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23" b="1" dirty="0"/>
                <a:t>Interpretation</a:t>
              </a:r>
              <a:endParaRPr lang="en-US" sz="923" dirty="0">
                <a:latin typeface="Times New Roman" charset="0"/>
              </a:endParaRPr>
            </a:p>
          </p:txBody>
        </p:sp>
        <p:sp>
          <p:nvSpPr>
            <p:cNvPr id="40" name="AutoShape 60"/>
            <p:cNvSpPr>
              <a:spLocks noChangeArrowheads="1"/>
            </p:cNvSpPr>
            <p:nvPr/>
          </p:nvSpPr>
          <p:spPr bwMode="auto">
            <a:xfrm>
              <a:off x="2545920" y="3940254"/>
              <a:ext cx="299520" cy="898654"/>
            </a:xfrm>
            <a:prstGeom prst="can">
              <a:avLst>
                <a:gd name="adj" fmla="val 8125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41" name="AutoShape 61"/>
            <p:cNvSpPr>
              <a:spLocks noChangeArrowheads="1"/>
            </p:cNvSpPr>
            <p:nvPr/>
          </p:nvSpPr>
          <p:spPr bwMode="auto">
            <a:xfrm>
              <a:off x="2845440" y="3940254"/>
              <a:ext cx="299520" cy="898654"/>
            </a:xfrm>
            <a:prstGeom prst="can">
              <a:avLst>
                <a:gd name="adj" fmla="val 8125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42" name="AutoShape 62"/>
            <p:cNvSpPr>
              <a:spLocks noChangeArrowheads="1"/>
            </p:cNvSpPr>
            <p:nvPr/>
          </p:nvSpPr>
          <p:spPr bwMode="auto">
            <a:xfrm>
              <a:off x="3144960" y="3940254"/>
              <a:ext cx="299520" cy="898654"/>
            </a:xfrm>
            <a:prstGeom prst="can">
              <a:avLst>
                <a:gd name="adj" fmla="val 8125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43" name="AutoShape 65"/>
            <p:cNvSpPr>
              <a:spLocks noChangeArrowheads="1"/>
            </p:cNvSpPr>
            <p:nvPr/>
          </p:nvSpPr>
          <p:spPr bwMode="auto">
            <a:xfrm>
              <a:off x="8461440" y="2419455"/>
              <a:ext cx="823680" cy="691273"/>
            </a:xfrm>
            <a:prstGeom prst="star5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135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  <p:sp>
          <p:nvSpPr>
            <p:cNvPr id="44" name="AutoShape 66"/>
            <p:cNvSpPr>
              <a:spLocks noChangeArrowheads="1"/>
            </p:cNvSpPr>
            <p:nvPr/>
          </p:nvSpPr>
          <p:spPr bwMode="auto">
            <a:xfrm>
              <a:off x="7712640" y="3387237"/>
              <a:ext cx="299520" cy="27650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76565" tIns="38283" rIns="76565" bIns="38283" anchor="ctr">
              <a:prstTxWarp prst="textNoShape">
                <a:avLst/>
              </a:prstTxWarp>
            </a:bodyPr>
            <a:lstStyle/>
            <a:p>
              <a:endParaRPr lang="en-US" sz="923"/>
            </a:p>
          </p:txBody>
        </p:sp>
      </p:grpSp>
    </p:spTree>
    <p:extLst>
      <p:ext uri="{BB962C8B-B14F-4D97-AF65-F5344CB8AC3E}">
        <p14:creationId xmlns:p14="http://schemas.microsoft.com/office/powerpoint/2010/main" val="12240029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712301" y="647426"/>
            <a:ext cx="7315200" cy="1065320"/>
          </a:xfrm>
        </p:spPr>
        <p:txBody>
          <a:bodyPr>
            <a:normAutofit fontScale="90000"/>
          </a:bodyPr>
          <a:lstStyle/>
          <a:p>
            <a:r>
              <a:rPr lang="en-US" dirty="0"/>
              <a:t>Components of </a:t>
            </a:r>
            <a:r>
              <a:rPr lang="en-US" dirty="0" smtClean="0"/>
              <a:t>Data Mining </a:t>
            </a:r>
            <a:r>
              <a:rPr lang="en-US" dirty="0"/>
              <a:t>M</a:t>
            </a:r>
            <a:r>
              <a:rPr lang="en-US" dirty="0" smtClean="0"/>
              <a:t>ethods</a:t>
            </a:r>
            <a:endParaRPr 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2226130"/>
            <a:ext cx="7431110" cy="3267256"/>
          </a:xfrm>
        </p:spPr>
        <p:txBody>
          <a:bodyPr>
            <a:noAutofit/>
          </a:bodyPr>
          <a:lstStyle/>
          <a:p>
            <a:r>
              <a:rPr lang="en-US" sz="2954" dirty="0">
                <a:solidFill>
                  <a:schemeClr val="tx2"/>
                </a:solidFill>
              </a:rPr>
              <a:t>Representation</a:t>
            </a:r>
            <a:r>
              <a:rPr lang="en-US" sz="2954" dirty="0"/>
              <a:t>: language for patterns/models, expressive power</a:t>
            </a:r>
          </a:p>
          <a:p>
            <a:r>
              <a:rPr lang="en-US" sz="2954" dirty="0">
                <a:solidFill>
                  <a:schemeClr val="tx2"/>
                </a:solidFill>
              </a:rPr>
              <a:t>Evaluation</a:t>
            </a:r>
            <a:r>
              <a:rPr lang="en-US" sz="2954" dirty="0"/>
              <a:t>: scoring methods for deciding what is a good fit of model to data</a:t>
            </a:r>
          </a:p>
          <a:p>
            <a:r>
              <a:rPr lang="en-US" sz="2954" dirty="0">
                <a:solidFill>
                  <a:schemeClr val="tx2"/>
                </a:solidFill>
              </a:rPr>
              <a:t>Search</a:t>
            </a:r>
            <a:r>
              <a:rPr lang="en-US" sz="2954" dirty="0"/>
              <a:t>: method for enumerating patterns/models</a:t>
            </a:r>
          </a:p>
        </p:txBody>
      </p:sp>
    </p:spTree>
    <p:extLst>
      <p:ext uri="{BB962C8B-B14F-4D97-AF65-F5344CB8AC3E}">
        <p14:creationId xmlns:p14="http://schemas.microsoft.com/office/powerpoint/2010/main" val="28266355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Kaggle</a:t>
            </a:r>
            <a:r>
              <a:rPr lang="en-US" dirty="0" smtClean="0"/>
              <a:t>: Data Science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E3A40-1F77-4B1B-B1D1-05D9AF9F2163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86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Overview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Time: TR </a:t>
            </a:r>
            <a:r>
              <a:rPr lang="en-US" altLang="en-US" dirty="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9:30am - 10</a:t>
            </a:r>
            <a:r>
              <a:rPr lang="en-US" altLang="en-US" dirty="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:45am</a:t>
            </a:r>
            <a:endParaRPr lang="en-US" altLang="en-US" dirty="0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Office hour:  </a:t>
            </a:r>
            <a:r>
              <a:rPr lang="en-US" altLang="en-US" dirty="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By Appointment</a:t>
            </a:r>
            <a:endParaRPr lang="en-US" altLang="en-US" dirty="0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Credit: 3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Preferred Prerequisite: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At least one of the following: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dirty="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Data </a:t>
            </a:r>
            <a:r>
              <a:rPr lang="en-US" altLang="en-US" sz="1600" dirty="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structure, Algorithms, Database, </a:t>
            </a:r>
            <a:r>
              <a:rPr lang="en-US" altLang="en-US" sz="1600" dirty="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Statistics</a:t>
            </a:r>
            <a:r>
              <a:rPr lang="en-US" altLang="en-US" sz="1600" dirty="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. 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4F16270-F6DB-4E78-807B-356B57E5628E}" type="slidenum">
              <a:rPr lang="en-US" altLang="en-US">
                <a:solidFill>
                  <a:srgbClr val="FFFFFF"/>
                </a:solidFill>
              </a:rPr>
              <a:pPr/>
              <a:t>3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Data Mining Tasks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Prediction Methods</a:t>
            </a:r>
          </a:p>
          <a:p>
            <a:pPr lvl="1" eaLnBrk="1" hangingPunct="1"/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Use some variables to predict unknown or future values of other variables.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endParaRPr lang="en-US" altLang="en-US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Description Methods</a:t>
            </a:r>
          </a:p>
          <a:p>
            <a:pPr lvl="1" eaLnBrk="1" hangingPunct="1"/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Find human-interpretable patterns that describe the data.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endParaRPr lang="en-US" altLang="en-US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810000" y="5973763"/>
            <a:ext cx="51355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</a:rPr>
              <a:t>From [Fayyad, et.al.] Advances in Knowledge Discovery and Data Mining, 1996</a:t>
            </a:r>
          </a:p>
        </p:txBody>
      </p:sp>
    </p:spTree>
    <p:extLst>
      <p:ext uri="{BB962C8B-B14F-4D97-AF65-F5344CB8AC3E}">
        <p14:creationId xmlns:p14="http://schemas.microsoft.com/office/powerpoint/2010/main" val="288921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Data Mining Tasks...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Classification </a:t>
            </a:r>
            <a:r>
              <a:rPr lang="en-US" altLang="en-US" sz="200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[Predictive]</a:t>
            </a:r>
            <a:endParaRPr lang="en-US" altLang="en-US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Clustering </a:t>
            </a:r>
            <a:r>
              <a:rPr lang="en-US" altLang="en-US" sz="200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[Descriptive]</a:t>
            </a:r>
            <a:endParaRPr lang="en-US" altLang="en-US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Association Rule Discovery </a:t>
            </a:r>
            <a:r>
              <a:rPr lang="en-US" altLang="en-US" sz="200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[Descriptive]</a:t>
            </a:r>
            <a:endParaRPr lang="en-US" altLang="en-US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Regression </a:t>
            </a:r>
            <a:r>
              <a:rPr lang="en-US" altLang="en-US" sz="200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[Predictive]</a:t>
            </a:r>
            <a:endParaRPr lang="en-US" altLang="en-US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Semi-supervised Learning</a:t>
            </a:r>
          </a:p>
          <a:p>
            <a:pPr lvl="1" eaLnBrk="1" hangingPunct="1"/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Semi-supervised Clustering	</a:t>
            </a:r>
          </a:p>
          <a:p>
            <a:pPr lvl="1" eaLnBrk="1" hangingPunct="1"/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Semi-supervised Classification</a:t>
            </a:r>
          </a:p>
          <a:p>
            <a:pPr eaLnBrk="1" hangingPunct="1"/>
            <a:endParaRPr lang="en-US" altLang="en-US" sz="2400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746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Data Mining Tasks Cover in this Course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Classification </a:t>
            </a:r>
            <a:r>
              <a:rPr lang="en-US" altLang="en-US" sz="200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[Predictive]</a:t>
            </a:r>
          </a:p>
          <a:p>
            <a:pPr eaLnBrk="1" hangingPunct="1"/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Association Rule Discovery </a:t>
            </a:r>
            <a:r>
              <a:rPr lang="en-US" altLang="en-US" sz="200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[Descriptive]</a:t>
            </a:r>
            <a:endParaRPr lang="en-US" altLang="en-US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Clustering </a:t>
            </a:r>
            <a:r>
              <a:rPr lang="en-US" altLang="en-US" sz="200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[Descriptive]</a:t>
            </a:r>
            <a:endParaRPr lang="en-US" altLang="en-US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Deviation Detection </a:t>
            </a:r>
            <a:r>
              <a:rPr lang="en-US" altLang="en-US" sz="2000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[Predictive]</a:t>
            </a:r>
          </a:p>
          <a:p>
            <a:pPr eaLnBrk="1" hangingPunct="1"/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Semi-supervised Learning</a:t>
            </a:r>
          </a:p>
          <a:p>
            <a:pPr lvl="1" eaLnBrk="1" hangingPunct="1"/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Semi-supervised Clustering	</a:t>
            </a:r>
          </a:p>
          <a:p>
            <a:pPr lvl="1" eaLnBrk="1" hangingPunct="1"/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Semi-supervised Classification</a:t>
            </a:r>
          </a:p>
          <a:p>
            <a:pPr eaLnBrk="1" hangingPunct="1"/>
            <a:endParaRPr lang="en-US" altLang="en-US" sz="2400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230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Survey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Why are you taking this course?</a:t>
            </a:r>
          </a:p>
          <a:p>
            <a:pPr eaLnBrk="1" hangingPunct="1"/>
            <a:endParaRPr lang="en-US" altLang="en-US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What would you like to gain from this course?</a:t>
            </a:r>
          </a:p>
          <a:p>
            <a:pPr eaLnBrk="1" hangingPunct="1"/>
            <a:endParaRPr lang="en-US" altLang="en-US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  <a:latin typeface="Perpetua" panose="02020502060401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What topics are you most interested in learning about from this course?</a:t>
            </a:r>
            <a:r>
              <a:rPr lang="en-US" altLang="en-US" sz="3600" smtClean="0">
                <a:solidFill>
                  <a:srgbClr val="000000"/>
                </a:solidFill>
                <a:latin typeface="Perpetua" panose="02020502060401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eaLnBrk="1" hangingPunct="1"/>
            <a:endParaRPr lang="en-US" altLang="en-US" smtClean="0">
              <a:solidFill>
                <a:srgbClr val="000000"/>
              </a:solidFill>
              <a:latin typeface="Perpetua" panose="02020502060401020303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  <a:latin typeface="Perpetua" panose="02020502060401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Any other suggestions?</a:t>
            </a:r>
          </a:p>
        </p:txBody>
      </p:sp>
    </p:spTree>
    <p:extLst>
      <p:ext uri="{BB962C8B-B14F-4D97-AF65-F5344CB8AC3E}">
        <p14:creationId xmlns:p14="http://schemas.microsoft.com/office/powerpoint/2010/main" val="41798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assignment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Chapter 1: data mining and analysis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E3A40-1F77-4B1B-B1D1-05D9AF9F2163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31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Overview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Textbook:</a:t>
            </a:r>
          </a:p>
          <a:p>
            <a:pPr lvl="2" eaLnBrk="1" hangingPunct="1"/>
            <a:endParaRPr lang="en-US" altLang="en-US" sz="1500" dirty="0" smtClean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000" dirty="0" smtClean="0">
                <a:ea typeface="ＭＳ Ｐゴシック" panose="020B0600070205080204" pitchFamily="34" charset="-128"/>
              </a:rPr>
              <a:t>Data Mining and Analysis:</a:t>
            </a:r>
          </a:p>
          <a:p>
            <a:pPr lvl="2" eaLnBrk="1" hangingPunct="1"/>
            <a:r>
              <a:rPr lang="en-US" altLang="en-US" sz="1500" dirty="0" smtClean="0">
                <a:ea typeface="ＭＳ Ｐゴシック" panose="020B0600070205080204" pitchFamily="34" charset="-128"/>
                <a:hlinkClick r:id="rId3"/>
              </a:rPr>
              <a:t>http://www.dataminingbook.info</a:t>
            </a:r>
            <a:r>
              <a:rPr lang="en-US" altLang="en-US" sz="1500" dirty="0" smtClean="0">
                <a:ea typeface="ＭＳ Ｐゴシック" panose="020B0600070205080204" pitchFamily="34" charset="-128"/>
                <a:hlinkClick r:id="rId3"/>
              </a:rPr>
              <a:t>/</a:t>
            </a:r>
            <a:endParaRPr lang="en-US" altLang="en-US" sz="1500" dirty="0" smtClean="0">
              <a:ea typeface="ＭＳ Ｐゴシック" panose="020B0600070205080204" pitchFamily="34" charset="-128"/>
            </a:endParaRPr>
          </a:p>
          <a:p>
            <a:pPr marL="593725" lvl="2" indent="0" eaLnBrk="1" hangingPunct="1">
              <a:buNone/>
            </a:pPr>
            <a:endParaRPr lang="en-US" altLang="en-US" sz="15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Other References</a:t>
            </a:r>
          </a:p>
          <a:p>
            <a:pPr lvl="1" eaLnBrk="1" hangingPunct="1"/>
            <a:r>
              <a:rPr lang="en-US" altLang="en-US" sz="1900" dirty="0" smtClean="0">
                <a:ea typeface="ＭＳ Ｐゴシック" panose="020B0600070205080204" pitchFamily="34" charset="-128"/>
              </a:rPr>
              <a:t>Mining of Massive Datasets.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Can be accessed for free at </a:t>
            </a:r>
            <a:endParaRPr lang="en-US" altLang="en-US" sz="2200" dirty="0" smtClean="0"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en-US" altLang="en-US" sz="1900" dirty="0" smtClean="0">
                <a:ea typeface="ＭＳ Ｐゴシック" panose="020B0600070205080204" pitchFamily="34" charset="-128"/>
                <a:hlinkClick r:id="rId4"/>
              </a:rPr>
              <a:t>http://infolab.stanford.edu/~ullman/mmds/book.pdf</a:t>
            </a:r>
            <a:endParaRPr lang="en-US" altLang="en-US" sz="1900" dirty="0" smtClean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1900" i="1" dirty="0" smtClean="0">
                <a:ea typeface="ＭＳ Ｐゴシック" panose="020B0600070205080204" pitchFamily="34" charset="-128"/>
              </a:rPr>
              <a:t>Data Mining --- Concepts and techniques</a:t>
            </a:r>
            <a:r>
              <a:rPr lang="en-US" altLang="en-US" sz="1900" dirty="0" smtClean="0">
                <a:ea typeface="ＭＳ Ｐゴシック" panose="020B0600070205080204" pitchFamily="34" charset="-128"/>
              </a:rPr>
              <a:t>, by Han and </a:t>
            </a:r>
            <a:r>
              <a:rPr lang="en-US" altLang="en-US" sz="1900" dirty="0" err="1" smtClean="0">
                <a:ea typeface="ＭＳ Ｐゴシック" panose="020B0600070205080204" pitchFamily="34" charset="-128"/>
              </a:rPr>
              <a:t>Kamber</a:t>
            </a:r>
            <a:r>
              <a:rPr lang="en-US" altLang="en-US" sz="1900" dirty="0" smtClean="0">
                <a:ea typeface="ＭＳ Ｐゴシック" panose="020B0600070205080204" pitchFamily="34" charset="-128"/>
              </a:rPr>
              <a:t>, Morgan Kaufmann. (</a:t>
            </a:r>
            <a:r>
              <a:rPr lang="en-US" altLang="en-US" sz="1900" dirty="0" smtClean="0">
                <a:solidFill>
                  <a:srgbClr val="993300"/>
                </a:solidFill>
                <a:ea typeface="ＭＳ Ｐゴシック" panose="020B0600070205080204" pitchFamily="34" charset="-128"/>
              </a:rPr>
              <a:t>ISBN:1-55860-901-6</a:t>
            </a:r>
            <a:r>
              <a:rPr lang="en-US" altLang="en-US" sz="1900" dirty="0" smtClean="0">
                <a:ea typeface="ＭＳ Ｐゴシック" panose="020B0600070205080204" pitchFamily="34" charset="-128"/>
              </a:rPr>
              <a:t>) </a:t>
            </a:r>
          </a:p>
          <a:p>
            <a:pPr lvl="1" eaLnBrk="1" hangingPunct="1"/>
            <a:r>
              <a:rPr lang="en-US" altLang="en-US" sz="1900" i="1" dirty="0" smtClean="0">
                <a:ea typeface="ＭＳ Ｐゴシック" panose="020B0600070205080204" pitchFamily="34" charset="-128"/>
              </a:rPr>
              <a:t>Principles of Data Mining</a:t>
            </a:r>
            <a:r>
              <a:rPr lang="en-US" altLang="en-US" sz="1900" dirty="0" smtClean="0">
                <a:ea typeface="ＭＳ Ｐゴシック" panose="020B0600070205080204" pitchFamily="34" charset="-128"/>
              </a:rPr>
              <a:t>, by Hand, </a:t>
            </a:r>
            <a:r>
              <a:rPr lang="en-US" altLang="en-US" sz="1900" dirty="0" err="1" smtClean="0">
                <a:ea typeface="ＭＳ Ｐゴシック" panose="020B0600070205080204" pitchFamily="34" charset="-128"/>
              </a:rPr>
              <a:t>Mannila</a:t>
            </a:r>
            <a:r>
              <a:rPr lang="en-US" altLang="en-US" sz="1900" dirty="0" smtClean="0">
                <a:ea typeface="ＭＳ Ｐゴシック" panose="020B0600070205080204" pitchFamily="34" charset="-128"/>
              </a:rPr>
              <a:t>, and Smyth, MIT Press. (</a:t>
            </a:r>
            <a:r>
              <a:rPr lang="en-US" altLang="en-US" sz="1900" dirty="0" smtClean="0">
                <a:solidFill>
                  <a:srgbClr val="993300"/>
                </a:solidFill>
                <a:ea typeface="ＭＳ Ｐゴシック" panose="020B0600070205080204" pitchFamily="34" charset="-128"/>
              </a:rPr>
              <a:t>ISBN:0-262-08290-X</a:t>
            </a:r>
            <a:r>
              <a:rPr lang="en-US" altLang="en-US" sz="1900" dirty="0" smtClean="0">
                <a:ea typeface="ＭＳ Ｐゴシック" panose="020B0600070205080204" pitchFamily="34" charset="-128"/>
              </a:rPr>
              <a:t>) 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CC96248-5FF7-4713-A3CA-B3A227B495B1}" type="slidenum">
              <a:rPr lang="en-US" altLang="en-US">
                <a:solidFill>
                  <a:srgbClr val="FFFFFF"/>
                </a:solidFill>
              </a:rPr>
              <a:pPr/>
              <a:t>4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Overview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mtClean="0">
                <a:latin typeface="Perpetua" panose="02020502060401020303" pitchFamily="18" charset="0"/>
                <a:ea typeface="ＭＳ Ｐゴシック" panose="020B0600070205080204" pitchFamily="34" charset="-128"/>
              </a:rPr>
              <a:t>Grading scheme</a:t>
            </a:r>
          </a:p>
          <a:p>
            <a:pPr eaLnBrk="1" hangingPunct="1">
              <a:lnSpc>
                <a:spcPct val="80000"/>
              </a:lnSpc>
            </a:pPr>
            <a:endParaRPr lang="en-US" altLang="en-US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en-US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en-US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en-US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en-US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en-US" smtClean="0">
              <a:latin typeface="Perpetua" panose="020205020604010203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7C2046A-E78F-404F-BF90-9E7AC5C536B4}" type="slidenum">
              <a:rPr lang="en-US" altLang="en-US">
                <a:solidFill>
                  <a:srgbClr val="FFFFFF"/>
                </a:solidFill>
              </a:rPr>
              <a:pPr/>
              <a:t>5</a:t>
            </a:fld>
            <a:endParaRPr lang="en-US" altLang="en-US">
              <a:solidFill>
                <a:srgbClr val="FFFFFF"/>
              </a:solidFill>
            </a:endParaRPr>
          </a:p>
        </p:txBody>
      </p:sp>
      <p:graphicFrame>
        <p:nvGraphicFramePr>
          <p:cNvPr id="43119" name="Group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182550"/>
              </p:ext>
            </p:extLst>
          </p:nvPr>
        </p:nvGraphicFramePr>
        <p:xfrm>
          <a:off x="1752600" y="2057400"/>
          <a:ext cx="3505200" cy="2093913"/>
        </p:xfrm>
        <a:graphic>
          <a:graphicData uri="http://schemas.openxmlformats.org/drawingml/2006/table">
            <a:tbl>
              <a:tblPr/>
              <a:tblGrid>
                <a:gridCol w="2286000"/>
                <a:gridCol w="12192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</a:rPr>
                        <a:t>3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</a:rPr>
                        <a:t>Homeworks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</a:rPr>
                        <a:t>30%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</a:rPr>
                        <a:t>1 Exam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</a:rPr>
                        <a:t>1 Presentation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</a:rPr>
                        <a:t>1 Project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</a:rPr>
                        <a:t>30%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44994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03227" y="160697"/>
            <a:ext cx="7315200" cy="1065320"/>
          </a:xfrm>
        </p:spPr>
        <p:txBody>
          <a:bodyPr/>
          <a:lstStyle/>
          <a:p>
            <a:r>
              <a:rPr lang="en-US" dirty="0" smtClean="0"/>
              <a:t>Data + Mining</a:t>
            </a:r>
            <a:endParaRPr lang="en-US" dirty="0"/>
          </a:p>
        </p:txBody>
      </p:sp>
      <p:pic>
        <p:nvPicPr>
          <p:cNvPr id="7" name="En-au-data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52242" y="4988643"/>
            <a:ext cx="750277" cy="750277"/>
          </a:xfrm>
        </p:spPr>
      </p:pic>
      <p:pic>
        <p:nvPicPr>
          <p:cNvPr id="11" name="En-us-data2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58764" y="4988643"/>
            <a:ext cx="750277" cy="750277"/>
          </a:xfrm>
          <a:prstGeom prst="rect">
            <a:avLst/>
          </a:prstGeom>
        </p:spPr>
      </p:pic>
      <p:pic>
        <p:nvPicPr>
          <p:cNvPr id="12" name="En-us-data1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35354" y="4988643"/>
            <a:ext cx="750277" cy="7502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40257" y="5988489"/>
            <a:ext cx="91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Day-Ta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30220" y="5968276"/>
            <a:ext cx="92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Dah-Ta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54646" y="596827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03228" y="1276845"/>
            <a:ext cx="7008920" cy="26421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846" dirty="0"/>
              <a:t>Data: Plural of Datum</a:t>
            </a:r>
          </a:p>
          <a:p>
            <a:endParaRPr lang="en-US" sz="1846" dirty="0"/>
          </a:p>
          <a:p>
            <a:pPr marL="211021" indent="-211021">
              <a:buAutoNum type="arabicPeriod"/>
            </a:pPr>
            <a:r>
              <a:rPr lang="en-US" sz="1846" dirty="0"/>
              <a:t>Information, especially in a scientific or computational context, or with the implication that it is organized</a:t>
            </a:r>
          </a:p>
          <a:p>
            <a:pPr marL="211021" indent="-211021">
              <a:buAutoNum type="arabicPeriod"/>
            </a:pPr>
            <a:r>
              <a:rPr lang="en-US" sz="1846" dirty="0"/>
              <a:t>representation of facts or ideas in a formalized manner capable of being communicated or manipulated by some process.</a:t>
            </a:r>
          </a:p>
          <a:p>
            <a:endParaRPr lang="en-US" sz="1846" dirty="0"/>
          </a:p>
          <a:p>
            <a:r>
              <a:rPr lang="en-US" sz="1846" u="sng" dirty="0"/>
              <a:t>Mining:</a:t>
            </a:r>
          </a:p>
          <a:p>
            <a:endParaRPr lang="en-US" sz="1846" u="sng" dirty="0"/>
          </a:p>
          <a:p>
            <a:pPr marL="211021" indent="-211021">
              <a:buAutoNum type="arabicPeriod"/>
            </a:pPr>
            <a:r>
              <a:rPr lang="en-US" sz="1846" dirty="0"/>
              <a:t>The activity of removing solid valuables from the earth</a:t>
            </a:r>
          </a:p>
          <a:p>
            <a:pPr marL="211021" indent="-211021">
              <a:buAutoNum type="arabicPeriod"/>
            </a:pPr>
            <a:r>
              <a:rPr lang="en-US" sz="1846" dirty="0"/>
              <a:t>Any activity that extracts or undermines</a:t>
            </a:r>
          </a:p>
          <a:p>
            <a:pPr marL="211021" indent="-211021">
              <a:buAutoNum type="arabicPeriod"/>
            </a:pPr>
            <a:r>
              <a:rPr lang="en-US" sz="1846" dirty="0"/>
              <a:t>The activity of placing explosives underground, rigged to explode</a:t>
            </a:r>
          </a:p>
        </p:txBody>
      </p:sp>
    </p:spTree>
    <p:extLst>
      <p:ext uri="{BB962C8B-B14F-4D97-AF65-F5344CB8AC3E}">
        <p14:creationId xmlns:p14="http://schemas.microsoft.com/office/powerpoint/2010/main" val="344945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1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42612"/>
            <a:ext cx="7772400" cy="1055077"/>
          </a:xfrm>
          <a:prstGeom prst="rect">
            <a:avLst/>
          </a:prstGeom>
        </p:spPr>
        <p:txBody>
          <a:bodyPr vert="horz" wrap="square" lIns="84406" tIns="42203" rIns="84406" bIns="42203" numCol="1" anchor="b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4985" dirty="0">
                <a:latin typeface="Apple Casual"/>
                <a:cs typeface="Apple Casual"/>
              </a:rPr>
              <a:t>Promise of Data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670538"/>
            <a:ext cx="7824872" cy="466845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16531" indent="-316531"/>
            <a:r>
              <a:rPr lang="en-US" sz="3139" dirty="0">
                <a:latin typeface="Apple Casual"/>
                <a:cs typeface="Apple Casual"/>
              </a:rPr>
              <a:t>Data revolution: Massive amounts of data being collected in different disciplines</a:t>
            </a:r>
          </a:p>
          <a:p>
            <a:pPr marL="316531" indent="-316531"/>
            <a:r>
              <a:rPr lang="en-US" sz="3323" dirty="0">
                <a:latin typeface="Apple Casual"/>
                <a:cs typeface="Apple Casual"/>
              </a:rPr>
              <a:t>Data Driven Science</a:t>
            </a:r>
          </a:p>
          <a:p>
            <a:pPr marL="316531" indent="-316531"/>
            <a:r>
              <a:rPr lang="en-US" sz="3323" dirty="0">
                <a:latin typeface="Apple Casual"/>
                <a:cs typeface="Apple Casual"/>
              </a:rPr>
              <a:t>Digital Government &amp; Humanities</a:t>
            </a:r>
          </a:p>
          <a:p>
            <a:pPr marL="316531" indent="-316531"/>
            <a:r>
              <a:rPr lang="en-US" sz="3323" dirty="0">
                <a:latin typeface="Apple Casual"/>
                <a:cs typeface="Apple Casual"/>
              </a:rPr>
              <a:t>Smart Health, Smart Cities, etc.</a:t>
            </a:r>
          </a:p>
          <a:p>
            <a:pPr marL="316531" indent="-316531"/>
            <a:endParaRPr lang="en-US" sz="3323" dirty="0">
              <a:latin typeface="Apple Casual"/>
              <a:cs typeface="Apple Casual"/>
            </a:endParaRPr>
          </a:p>
          <a:p>
            <a:pPr marL="316531" indent="-316531"/>
            <a:r>
              <a:rPr lang="en-US" sz="3323" dirty="0">
                <a:latin typeface="Apple Casual"/>
                <a:cs typeface="Apple Casual"/>
              </a:rPr>
              <a:t>Speaking to Data and Letting Data Speak!</a:t>
            </a:r>
          </a:p>
        </p:txBody>
      </p:sp>
    </p:spTree>
    <p:extLst>
      <p:ext uri="{BB962C8B-B14F-4D97-AF65-F5344CB8AC3E}">
        <p14:creationId xmlns:p14="http://schemas.microsoft.com/office/powerpoint/2010/main" val="149451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-Search1.jp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" b="-179"/>
          <a:stretch/>
        </p:blipFill>
        <p:spPr>
          <a:xfrm>
            <a:off x="6340764" y="1423175"/>
            <a:ext cx="2513300" cy="323946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337" y="753540"/>
            <a:ext cx="4558679" cy="574431"/>
          </a:xfrm>
        </p:spPr>
        <p:txBody>
          <a:bodyPr>
            <a:noAutofit/>
          </a:bodyPr>
          <a:lstStyle/>
          <a:p>
            <a:r>
              <a:rPr lang="en-US" sz="4985" dirty="0">
                <a:solidFill>
                  <a:schemeClr val="tx2"/>
                </a:solidFill>
              </a:rPr>
              <a:t>Social Media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14390" y="1662663"/>
            <a:ext cx="5020468" cy="2743989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2215" dirty="0">
                <a:solidFill>
                  <a:srgbClr val="FF8600"/>
                </a:solidFill>
              </a:rPr>
              <a:t>Facebook Statistics</a:t>
            </a:r>
          </a:p>
          <a:p>
            <a:r>
              <a:rPr lang="en-US" sz="2215" dirty="0"/>
              <a:t>1.35 Billion active monthly users</a:t>
            </a:r>
          </a:p>
          <a:p>
            <a:r>
              <a:rPr lang="en-US" sz="2215" dirty="0"/>
              <a:t>864 Million daily active users</a:t>
            </a:r>
          </a:p>
          <a:p>
            <a:r>
              <a:rPr lang="en-US" sz="2215" dirty="0"/>
              <a:t>21minutes per day on average</a:t>
            </a:r>
          </a:p>
          <a:p>
            <a:r>
              <a:rPr lang="en-US" sz="2215" dirty="0"/>
              <a:t>300 Petabytes of user data</a:t>
            </a:r>
          </a:p>
          <a:p>
            <a:r>
              <a:rPr lang="en-US" sz="2215" dirty="0"/>
              <a:t>300 friends on </a:t>
            </a:r>
            <a:r>
              <a:rPr lang="en-US" sz="2215" dirty="0" err="1"/>
              <a:t>avg</a:t>
            </a:r>
            <a:r>
              <a:rPr lang="en-US" sz="2215" dirty="0"/>
              <a:t> for teens</a:t>
            </a:r>
          </a:p>
          <a:p>
            <a:r>
              <a:rPr lang="en-US" sz="2215" dirty="0"/>
              <a:t>Age group:15-34 (66%), 12-17 (28%)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272337" y="4408075"/>
            <a:ext cx="4530784" cy="1620838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indent="-182880" algn="l" defTabSz="457200" rtl="0" eaLnBrk="0" fontAlgn="base" hangingPunct="0">
              <a:spcBef>
                <a:spcPts val="24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pple Casual"/>
                <a:ea typeface="ＭＳ Ｐゴシック" pitchFamily="-106" charset="-128"/>
                <a:cs typeface="Apple Casual"/>
              </a:defRPr>
            </a:lvl1pPr>
            <a:lvl2pPr marL="548640" indent="-182880" algn="l" defTabSz="457200" rtl="0" eaLnBrk="0" fontAlgn="base" hangingPunct="0">
              <a:spcBef>
                <a:spcPts val="600"/>
              </a:spcBef>
              <a:spcAft>
                <a:spcPct val="0"/>
              </a:spcAft>
              <a:buFont typeface="Calibri" pitchFamily="34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pple Casual"/>
                <a:ea typeface="ＭＳ Ｐゴシック" pitchFamily="-106" charset="-128"/>
                <a:cs typeface="Apple Casual"/>
              </a:defRPr>
            </a:lvl2pPr>
            <a:lvl3pPr marL="822960" indent="-182880" algn="l" defTabSz="457200" rtl="0" eaLnBrk="0" fontAlgn="base" hangingPunct="0">
              <a:spcBef>
                <a:spcPts val="6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pple Casual"/>
                <a:ea typeface="ヒラギノ角ゴ Pro W3" charset="-128"/>
                <a:cs typeface="Apple Casual"/>
              </a:defRPr>
            </a:lvl3pPr>
            <a:lvl4pPr marL="1097280" indent="-182880" algn="l" defTabSz="457200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pple Casual"/>
                <a:ea typeface="ヒラギノ角ゴ Pro W3" charset="-128"/>
                <a:cs typeface="Apple Casu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100" kern="1200">
                <a:solidFill>
                  <a:srgbClr val="999999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1846" dirty="0">
                <a:solidFill>
                  <a:srgbClr val="FF8600"/>
                </a:solidFill>
              </a:rPr>
              <a:t> </a:t>
            </a:r>
            <a:r>
              <a:rPr lang="en-US" sz="2215" dirty="0">
                <a:solidFill>
                  <a:srgbClr val="FF8600"/>
                </a:solidFill>
              </a:rPr>
              <a:t>Twitter Statistics</a:t>
            </a:r>
          </a:p>
          <a:p>
            <a:r>
              <a:rPr lang="en-US" sz="2215" dirty="0"/>
              <a:t>1 Billion registered users</a:t>
            </a:r>
          </a:p>
          <a:p>
            <a:r>
              <a:rPr lang="en-US" sz="2215" dirty="0"/>
              <a:t>100 Million daily active users</a:t>
            </a:r>
          </a:p>
          <a:p>
            <a:r>
              <a:rPr lang="en-US" sz="2215" dirty="0"/>
              <a:t>208 followers on </a:t>
            </a:r>
            <a:r>
              <a:rPr lang="en-US" sz="2215" dirty="0" err="1"/>
              <a:t>avg</a:t>
            </a:r>
            <a:r>
              <a:rPr lang="en-US" sz="2215" dirty="0"/>
              <a:t> per </a:t>
            </a:r>
            <a:r>
              <a:rPr lang="en-US" sz="2215" dirty="0" smtClean="0"/>
              <a:t>tweet</a:t>
            </a:r>
          </a:p>
          <a:p>
            <a:r>
              <a:rPr lang="en-US" sz="2215" dirty="0">
                <a:hlinkClick r:id="rId3"/>
              </a:rPr>
              <a:t>http://www.internetlivestats.com/twitter-statistics</a:t>
            </a:r>
            <a:r>
              <a:rPr lang="en-US" sz="2215" dirty="0" smtClean="0">
                <a:hlinkClick r:id="rId3"/>
              </a:rPr>
              <a:t>/</a:t>
            </a:r>
            <a:endParaRPr lang="en-US" sz="2215" dirty="0" smtClean="0"/>
          </a:p>
          <a:p>
            <a:endParaRPr lang="en-US" sz="2215" dirty="0"/>
          </a:p>
        </p:txBody>
      </p:sp>
      <p:pic>
        <p:nvPicPr>
          <p:cNvPr id="3" name="Picture 2" descr="shutterstock_78037219-bird-tweeting-twitter-social-network.pdf-276x3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120" y="4423156"/>
            <a:ext cx="1743605" cy="189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42" y="139339"/>
            <a:ext cx="7315200" cy="1065320"/>
          </a:xfrm>
        </p:spPr>
        <p:txBody>
          <a:bodyPr>
            <a:normAutofit/>
          </a:bodyPr>
          <a:lstStyle/>
          <a:p>
            <a:r>
              <a:rPr lang="en-US" sz="4985" dirty="0">
                <a:latin typeface="Apple Casual"/>
                <a:cs typeface="Apple Casual"/>
              </a:rPr>
              <a:t>Smart Health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5887" y="1532436"/>
            <a:ext cx="8747342" cy="4809274"/>
            <a:chOff x="-107066" y="1319768"/>
            <a:chExt cx="9476287" cy="5210047"/>
          </a:xfrm>
        </p:grpSpPr>
        <p:pic>
          <p:nvPicPr>
            <p:cNvPr id="5" name="Picture 4" descr="Diagram-2-Profile-01-1024x659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701" y="3228045"/>
              <a:ext cx="5130520" cy="3301770"/>
            </a:xfrm>
            <a:prstGeom prst="rect">
              <a:avLst/>
            </a:prstGeom>
          </p:spPr>
        </p:pic>
        <p:pic>
          <p:nvPicPr>
            <p:cNvPr id="7" name="Picture 6" descr="VistA_Im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28493"/>
              <a:ext cx="4055946" cy="2180009"/>
            </a:xfrm>
            <a:prstGeom prst="rect">
              <a:avLst/>
            </a:prstGeom>
          </p:spPr>
        </p:pic>
        <p:pic>
          <p:nvPicPr>
            <p:cNvPr id="8" name="Picture 7" descr="illustration_services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221" y="1319768"/>
              <a:ext cx="1900000" cy="1600000"/>
            </a:xfrm>
            <a:prstGeom prst="rect">
              <a:avLst/>
            </a:prstGeom>
          </p:spPr>
        </p:pic>
        <p:pic>
          <p:nvPicPr>
            <p:cNvPr id="9" name="Picture 8" descr="T_ElectronicHealth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8900" y="1319768"/>
              <a:ext cx="3560684" cy="1470007"/>
            </a:xfrm>
            <a:prstGeom prst="rect">
              <a:avLst/>
            </a:prstGeom>
          </p:spPr>
        </p:pic>
        <p:pic>
          <p:nvPicPr>
            <p:cNvPr id="6" name="Picture 5" descr="IOT-Body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7066" y="1319768"/>
              <a:ext cx="5606308" cy="28031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215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tory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30858</TotalTime>
  <Words>1146</Words>
  <Application>Microsoft Office PowerPoint</Application>
  <PresentationFormat>On-screen Show (4:3)</PresentationFormat>
  <Paragraphs>268</Paragraphs>
  <Slides>34</Slides>
  <Notes>18</Notes>
  <HiddenSlides>1</HiddenSlides>
  <MMClips>3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51" baseType="lpstr">
      <vt:lpstr>Apple Casual</vt:lpstr>
      <vt:lpstr>Arial Unicode MS</vt:lpstr>
      <vt:lpstr>Monotype Sorts</vt:lpstr>
      <vt:lpstr>ＭＳ Ｐゴシック</vt:lpstr>
      <vt:lpstr>StarBats</vt:lpstr>
      <vt:lpstr>Arial</vt:lpstr>
      <vt:lpstr>Calibri</vt:lpstr>
      <vt:lpstr>Calisto MT</vt:lpstr>
      <vt:lpstr>Courier New</vt:lpstr>
      <vt:lpstr>Franklin Gothic Book</vt:lpstr>
      <vt:lpstr>Perpetua</vt:lpstr>
      <vt:lpstr>Times</vt:lpstr>
      <vt:lpstr>Times New Roman</vt:lpstr>
      <vt:lpstr>Wingdings</vt:lpstr>
      <vt:lpstr>Wingdings 2</vt:lpstr>
      <vt:lpstr>Equity</vt:lpstr>
      <vt:lpstr>CS ChemDraw Drawing</vt:lpstr>
      <vt:lpstr>CS 685G – Spring 2017 Special Topics in Data mining</vt:lpstr>
      <vt:lpstr>Welcome!</vt:lpstr>
      <vt:lpstr>Overview</vt:lpstr>
      <vt:lpstr>Overview </vt:lpstr>
      <vt:lpstr>Overview</vt:lpstr>
      <vt:lpstr>Data + Mining</vt:lpstr>
      <vt:lpstr>Promise of Data</vt:lpstr>
      <vt:lpstr>Social Media</vt:lpstr>
      <vt:lpstr>Smart Health</vt:lpstr>
      <vt:lpstr>PowerPoint Presentation</vt:lpstr>
      <vt:lpstr>Chem-informatics</vt:lpstr>
      <vt:lpstr>PowerPoint Presentation</vt:lpstr>
      <vt:lpstr>Astro-Informatics</vt:lpstr>
      <vt:lpstr>Geo-Informatics location-based services, humanitarian efforts</vt:lpstr>
      <vt:lpstr>Materials Informatics (Materials Genome Initiative)</vt:lpstr>
      <vt:lpstr>Linked Open Data 570 Datasets and 2909 Interconnections</vt:lpstr>
      <vt:lpstr>The Data Deluge: Rise of  Complex Interlinked Data</vt:lpstr>
      <vt:lpstr>Data Mining Enabling the New Science of Data</vt:lpstr>
      <vt:lpstr>From Data Mining To Data Meaning: Metaphors</vt:lpstr>
      <vt:lpstr>PowerPoint Presentation</vt:lpstr>
      <vt:lpstr>What is Data Mining?</vt:lpstr>
      <vt:lpstr>Data mining: Main Goals</vt:lpstr>
      <vt:lpstr>Data Mining: Main Techniques</vt:lpstr>
      <vt:lpstr>Data Mining: Main Techniques</vt:lpstr>
      <vt:lpstr>Data Mining Process</vt:lpstr>
      <vt:lpstr>Data Mining Process</vt:lpstr>
      <vt:lpstr>Data Mining Process</vt:lpstr>
      <vt:lpstr>Components of Data Mining Methods</vt:lpstr>
      <vt:lpstr>Kaggle: Data Science Challenges</vt:lpstr>
      <vt:lpstr>Data Mining Tasks</vt:lpstr>
      <vt:lpstr>Data Mining Tasks...</vt:lpstr>
      <vt:lpstr>Data Mining Tasks Cover in this Course</vt:lpstr>
      <vt:lpstr>Survey </vt:lpstr>
      <vt:lpstr>Reading assignment </vt:lpstr>
    </vt:vector>
  </TitlesOfParts>
  <Company>UNC-CH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</dc:title>
  <dc:subject>Lecture Notes</dc:subject>
  <dc:creator>Jinze Liu</dc:creator>
  <cp:lastModifiedBy>liuj</cp:lastModifiedBy>
  <cp:revision>479</cp:revision>
  <dcterms:created xsi:type="dcterms:W3CDTF">2003-08-21T01:23:32Z</dcterms:created>
  <dcterms:modified xsi:type="dcterms:W3CDTF">2017-01-12T16:24:03Z</dcterms:modified>
</cp:coreProperties>
</file>