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7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2" d="100"/>
          <a:sy n="132" d="100"/>
        </p:scale>
        <p:origin x="-10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9D9485-DCE2-4369-8F29-3127C678ECD7}" type="datetimeFigureOut">
              <a:rPr lang="en-US" smtClean="0"/>
              <a:t>3/4/2014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52C255-A6E0-435B-BF87-AECAADD4B078}" type="slidenum">
              <a:rPr lang="en-US" smtClean="0"/>
              <a:t>‹#›</a:t>
            </a:fld>
            <a:endParaRPr lang="en-US"/>
          </a:p>
        </p:txBody>
      </p:sp>
    </p:spTree>
    <p:extLst>
      <p:ext uri="{BB962C8B-B14F-4D97-AF65-F5344CB8AC3E}">
        <p14:creationId xmlns:p14="http://schemas.microsoft.com/office/powerpoint/2010/main" val="1746726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2400" i="1">
                <a:solidFill>
                  <a:schemeClr val="tx1"/>
                </a:solidFill>
                <a:latin typeface="Arial" charset="0"/>
              </a:defRPr>
            </a:lvl1pPr>
            <a:lvl2pPr marL="742950" indent="-285750" defTabSz="908050">
              <a:defRPr sz="2400" i="1">
                <a:solidFill>
                  <a:schemeClr val="tx1"/>
                </a:solidFill>
                <a:latin typeface="Arial" charset="0"/>
              </a:defRPr>
            </a:lvl2pPr>
            <a:lvl3pPr marL="1143000" indent="-228600" defTabSz="908050">
              <a:defRPr sz="2400" i="1">
                <a:solidFill>
                  <a:schemeClr val="tx1"/>
                </a:solidFill>
                <a:latin typeface="Arial" charset="0"/>
              </a:defRPr>
            </a:lvl3pPr>
            <a:lvl4pPr marL="1600200" indent="-228600" defTabSz="908050">
              <a:defRPr sz="2400" i="1">
                <a:solidFill>
                  <a:schemeClr val="tx1"/>
                </a:solidFill>
                <a:latin typeface="Arial" charset="0"/>
              </a:defRPr>
            </a:lvl4pPr>
            <a:lvl5pPr marL="2057400" indent="-228600" defTabSz="908050">
              <a:defRPr sz="2400" i="1">
                <a:solidFill>
                  <a:schemeClr val="tx1"/>
                </a:solidFill>
                <a:latin typeface="Arial" charset="0"/>
              </a:defRPr>
            </a:lvl5pPr>
            <a:lvl6pPr marL="2514600" indent="-228600" defTabSz="908050" eaLnBrk="0" fontAlgn="base" hangingPunct="0">
              <a:spcBef>
                <a:spcPct val="0"/>
              </a:spcBef>
              <a:spcAft>
                <a:spcPct val="0"/>
              </a:spcAft>
              <a:defRPr sz="2400" i="1">
                <a:solidFill>
                  <a:schemeClr val="tx1"/>
                </a:solidFill>
                <a:latin typeface="Arial" charset="0"/>
              </a:defRPr>
            </a:lvl6pPr>
            <a:lvl7pPr marL="2971800" indent="-228600" defTabSz="908050" eaLnBrk="0" fontAlgn="base" hangingPunct="0">
              <a:spcBef>
                <a:spcPct val="0"/>
              </a:spcBef>
              <a:spcAft>
                <a:spcPct val="0"/>
              </a:spcAft>
              <a:defRPr sz="2400" i="1">
                <a:solidFill>
                  <a:schemeClr val="tx1"/>
                </a:solidFill>
                <a:latin typeface="Arial" charset="0"/>
              </a:defRPr>
            </a:lvl7pPr>
            <a:lvl8pPr marL="3429000" indent="-228600" defTabSz="908050" eaLnBrk="0" fontAlgn="base" hangingPunct="0">
              <a:spcBef>
                <a:spcPct val="0"/>
              </a:spcBef>
              <a:spcAft>
                <a:spcPct val="0"/>
              </a:spcAft>
              <a:defRPr sz="2400" i="1">
                <a:solidFill>
                  <a:schemeClr val="tx1"/>
                </a:solidFill>
                <a:latin typeface="Arial" charset="0"/>
              </a:defRPr>
            </a:lvl8pPr>
            <a:lvl9pPr marL="3886200" indent="-228600" defTabSz="908050" eaLnBrk="0" fontAlgn="base" hangingPunct="0">
              <a:spcBef>
                <a:spcPct val="0"/>
              </a:spcBef>
              <a:spcAft>
                <a:spcPct val="0"/>
              </a:spcAft>
              <a:defRPr sz="2400" i="1">
                <a:solidFill>
                  <a:schemeClr val="tx1"/>
                </a:solidFill>
                <a:latin typeface="Arial" charset="0"/>
              </a:defRPr>
            </a:lvl9pPr>
          </a:lstStyle>
          <a:p>
            <a:fld id="{3D6A4F61-7289-48E8-AC99-34934DCD4874}" type="slidenum">
              <a:rPr lang="en-US" altLang="en-US" sz="1200" i="0"/>
              <a:pPr/>
              <a:t>6</a:t>
            </a:fld>
            <a:endParaRPr lang="en-US" altLang="en-US" sz="1200" i="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106" descr="bk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4108"/>
          <p:cNvSpPr>
            <a:spLocks noChangeArrowheads="1"/>
          </p:cNvSpPr>
          <p:nvPr/>
        </p:nvSpPr>
        <p:spPr bwMode="auto">
          <a:xfrm flipV="1">
            <a:off x="0" y="3354388"/>
            <a:ext cx="8458200" cy="74612"/>
          </a:xfrm>
          <a:custGeom>
            <a:avLst/>
            <a:gdLst>
              <a:gd name="T0" fmla="*/ 0 w 6344"/>
              <a:gd name="T1" fmla="*/ 0 h 1"/>
              <a:gd name="T2" fmla="*/ 6344 w 6344"/>
              <a:gd name="T3" fmla="*/ 0 h 1"/>
              <a:gd name="T4" fmla="*/ 0 60000 65536"/>
              <a:gd name="T5" fmla="*/ 0 60000 65536"/>
            </a:gdLst>
            <a:ahLst/>
            <a:cxnLst>
              <a:cxn ang="T4">
                <a:pos x="T0" y="T1"/>
              </a:cxn>
              <a:cxn ang="T5">
                <a:pos x="T2" y="T3"/>
              </a:cxn>
            </a:cxnLst>
            <a:rect l="0" t="0" r="r" b="b"/>
            <a:pathLst>
              <a:path w="6344" h="1">
                <a:moveTo>
                  <a:pt x="0" y="0"/>
                </a:moveTo>
                <a:lnTo>
                  <a:pt x="6344" y="0"/>
                </a:lnTo>
              </a:path>
            </a:pathLst>
          </a:custGeom>
          <a:noFill/>
          <a:ln w="25400">
            <a:solidFill>
              <a:srgbClr val="EF91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 name="Text Box 4109"/>
          <p:cNvSpPr txBox="1">
            <a:spLocks noChangeArrowheads="1"/>
          </p:cNvSpPr>
          <p:nvPr/>
        </p:nvSpPr>
        <p:spPr bwMode="auto">
          <a:xfrm>
            <a:off x="6172200" y="647700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400" i="1">
                <a:solidFill>
                  <a:srgbClr val="7F7F7F"/>
                </a:solidFill>
                <a:latin typeface="Book Antiqua" pitchFamily="18" charset="0"/>
              </a:rPr>
              <a:t>The</a:t>
            </a:r>
            <a:r>
              <a:rPr lang="en-US" altLang="en-US" sz="1400">
                <a:solidFill>
                  <a:srgbClr val="7F7F7F"/>
                </a:solidFill>
                <a:latin typeface="Book Antiqua" pitchFamily="18" charset="0"/>
              </a:rPr>
              <a:t> UNIVERSITY </a:t>
            </a:r>
            <a:r>
              <a:rPr lang="en-US" altLang="en-US" sz="1400" i="1">
                <a:solidFill>
                  <a:srgbClr val="7F7F7F"/>
                </a:solidFill>
                <a:latin typeface="Book Antiqua" pitchFamily="18" charset="0"/>
              </a:rPr>
              <a:t>of </a:t>
            </a:r>
            <a:r>
              <a:rPr lang="en-US" altLang="en-US" sz="1400">
                <a:solidFill>
                  <a:srgbClr val="7F7F7F"/>
                </a:solidFill>
                <a:latin typeface="Book Antiqua" pitchFamily="18" charset="0"/>
              </a:rPr>
              <a:t>KENTUCKY</a:t>
            </a:r>
            <a:endParaRPr lang="en-US" altLang="en-US" sz="1400" i="1">
              <a:solidFill>
                <a:srgbClr val="7F7F7F"/>
              </a:solidFill>
              <a:latin typeface="Book Antiqua" pitchFamily="18" charset="0"/>
            </a:endParaRPr>
          </a:p>
        </p:txBody>
      </p:sp>
      <p:sp>
        <p:nvSpPr>
          <p:cNvPr id="7" name="Freeform 4110"/>
          <p:cNvSpPr>
            <a:spLocks noChangeArrowheads="1"/>
          </p:cNvSpPr>
          <p:nvPr/>
        </p:nvSpPr>
        <p:spPr bwMode="auto">
          <a:xfrm>
            <a:off x="4992688" y="6464300"/>
            <a:ext cx="4151312" cy="76200"/>
          </a:xfrm>
          <a:custGeom>
            <a:avLst/>
            <a:gdLst>
              <a:gd name="T0" fmla="*/ 0 w 6344"/>
              <a:gd name="T1" fmla="*/ 0 h 1"/>
              <a:gd name="T2" fmla="*/ 6344 w 6344"/>
              <a:gd name="T3" fmla="*/ 0 h 1"/>
              <a:gd name="T4" fmla="*/ 0 60000 65536"/>
              <a:gd name="T5" fmla="*/ 0 60000 65536"/>
            </a:gdLst>
            <a:ahLst/>
            <a:cxnLst>
              <a:cxn ang="T4">
                <a:pos x="T0" y="T1"/>
              </a:cxn>
              <a:cxn ang="T5">
                <a:pos x="T2" y="T3"/>
              </a:cxn>
            </a:cxnLst>
            <a:rect l="0" t="0" r="r" b="b"/>
            <a:pathLst>
              <a:path w="6344" h="1">
                <a:moveTo>
                  <a:pt x="0" y="0"/>
                </a:moveTo>
                <a:lnTo>
                  <a:pt x="6344" y="0"/>
                </a:lnTo>
              </a:path>
            </a:pathLst>
          </a:custGeom>
          <a:noFill/>
          <a:ln w="25400">
            <a:solidFill>
              <a:srgbClr val="EF91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9" name="Footer Placeholder 4"/>
          <p:cNvSpPr>
            <a:spLocks noGrp="1"/>
          </p:cNvSpPr>
          <p:nvPr>
            <p:ph type="ftr" sz="quarter" idx="11"/>
          </p:nvPr>
        </p:nvSpPr>
        <p:spPr/>
        <p:txBody>
          <a:bodyPr/>
          <a:lstStyle>
            <a:lvl1pPr>
              <a:defRPr/>
            </a:lvl1pPr>
          </a:lstStyle>
          <a:p>
            <a:endParaRPr lang="en-US"/>
          </a:p>
        </p:txBody>
      </p:sp>
      <p:sp>
        <p:nvSpPr>
          <p:cNvPr id="10"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223816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1122358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80052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837831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2445016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3997400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8711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136559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200285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404024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628D7AA-2ACC-4D2D-8F1C-4D462E4C2015}" type="datetimeFigureOut">
              <a:rPr lang="en-US" smtClean="0"/>
              <a:t>3/4/2014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2BDD67B-0453-482F-BA31-6FA4749CE615}" type="slidenum">
              <a:rPr lang="en-US" smtClean="0"/>
              <a:t>‹#›</a:t>
            </a:fld>
            <a:endParaRPr lang="en-US"/>
          </a:p>
        </p:txBody>
      </p:sp>
    </p:spTree>
    <p:extLst>
      <p:ext uri="{BB962C8B-B14F-4D97-AF65-F5344CB8AC3E}">
        <p14:creationId xmlns:p14="http://schemas.microsoft.com/office/powerpoint/2010/main" val="3119700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8D7AA-2ACC-4D2D-8F1C-4D462E4C2015}" type="datetimeFigureOut">
              <a:rPr lang="en-US" smtClean="0"/>
              <a:t>3/4/2014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DD67B-0453-482F-BA31-6FA4749CE615}" type="slidenum">
              <a:rPr lang="en-US" smtClean="0"/>
              <a:t>‹#›</a:t>
            </a:fld>
            <a:endParaRPr lang="en-US"/>
          </a:p>
        </p:txBody>
      </p:sp>
      <p:pic>
        <p:nvPicPr>
          <p:cNvPr id="1031" name="Picture 10" descr="bk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Freeform 12"/>
          <p:cNvSpPr>
            <a:spLocks noChangeArrowheads="1"/>
          </p:cNvSpPr>
          <p:nvPr/>
        </p:nvSpPr>
        <p:spPr bwMode="auto">
          <a:xfrm flipV="1">
            <a:off x="0" y="1524000"/>
            <a:ext cx="8458200" cy="74613"/>
          </a:xfrm>
          <a:custGeom>
            <a:avLst/>
            <a:gdLst>
              <a:gd name="T0" fmla="*/ 0 w 6344"/>
              <a:gd name="T1" fmla="*/ 0 h 1"/>
              <a:gd name="T2" fmla="*/ 6344 w 6344"/>
              <a:gd name="T3" fmla="*/ 0 h 1"/>
              <a:gd name="T4" fmla="*/ 0 60000 65536"/>
              <a:gd name="T5" fmla="*/ 0 60000 65536"/>
            </a:gdLst>
            <a:ahLst/>
            <a:cxnLst>
              <a:cxn ang="T4">
                <a:pos x="T0" y="T1"/>
              </a:cxn>
              <a:cxn ang="T5">
                <a:pos x="T2" y="T3"/>
              </a:cxn>
            </a:cxnLst>
            <a:rect l="0" t="0" r="r" b="b"/>
            <a:pathLst>
              <a:path w="6344" h="1">
                <a:moveTo>
                  <a:pt x="0" y="0"/>
                </a:moveTo>
                <a:lnTo>
                  <a:pt x="6344" y="0"/>
                </a:lnTo>
              </a:path>
            </a:pathLst>
          </a:custGeom>
          <a:noFill/>
          <a:ln w="25400">
            <a:solidFill>
              <a:srgbClr val="EF91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3" name="Text Box 13"/>
          <p:cNvSpPr txBox="1">
            <a:spLocks noChangeArrowheads="1"/>
          </p:cNvSpPr>
          <p:nvPr/>
        </p:nvSpPr>
        <p:spPr bwMode="auto">
          <a:xfrm>
            <a:off x="5257800" y="6546850"/>
            <a:ext cx="3886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400" b="1">
                <a:solidFill>
                  <a:srgbClr val="7F7F7F"/>
                </a:solidFill>
                <a:latin typeface="Book Antiqua" pitchFamily="18" charset="0"/>
              </a:rPr>
              <a:t>CS685 : Special Topics in Data Mining, UKY</a:t>
            </a:r>
          </a:p>
        </p:txBody>
      </p:sp>
      <p:sp>
        <p:nvSpPr>
          <p:cNvPr id="1034" name="Freeform 14"/>
          <p:cNvSpPr>
            <a:spLocks noChangeArrowheads="1"/>
          </p:cNvSpPr>
          <p:nvPr/>
        </p:nvSpPr>
        <p:spPr bwMode="auto">
          <a:xfrm>
            <a:off x="4992688" y="6470650"/>
            <a:ext cx="4151312" cy="76200"/>
          </a:xfrm>
          <a:custGeom>
            <a:avLst/>
            <a:gdLst>
              <a:gd name="T0" fmla="*/ 0 w 6344"/>
              <a:gd name="T1" fmla="*/ 0 h 1"/>
              <a:gd name="T2" fmla="*/ 6344 w 6344"/>
              <a:gd name="T3" fmla="*/ 0 h 1"/>
              <a:gd name="T4" fmla="*/ 0 60000 65536"/>
              <a:gd name="T5" fmla="*/ 0 60000 65536"/>
            </a:gdLst>
            <a:ahLst/>
            <a:cxnLst>
              <a:cxn ang="T4">
                <a:pos x="T0" y="T1"/>
              </a:cxn>
              <a:cxn ang="T5">
                <a:pos x="T2" y="T3"/>
              </a:cxn>
            </a:cxnLst>
            <a:rect l="0" t="0" r="r" b="b"/>
            <a:pathLst>
              <a:path w="6344" h="1">
                <a:moveTo>
                  <a:pt x="0" y="0"/>
                </a:moveTo>
                <a:lnTo>
                  <a:pt x="6344" y="0"/>
                </a:lnTo>
              </a:path>
            </a:pathLst>
          </a:custGeom>
          <a:noFill/>
          <a:ln w="25400">
            <a:solidFill>
              <a:srgbClr val="EF91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Validation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50932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en-US" altLang="en-US" dirty="0" smtClean="0"/>
              <a:t>Introduction</a:t>
            </a:r>
            <a:endParaRPr lang="en-US" altLang="en-US" dirty="0"/>
          </a:p>
        </p:txBody>
      </p:sp>
      <p:sp>
        <p:nvSpPr>
          <p:cNvPr id="483331" name="Rectangle 3"/>
          <p:cNvSpPr>
            <a:spLocks noGrp="1" noChangeArrowheads="1"/>
          </p:cNvSpPr>
          <p:nvPr>
            <p:ph idx="1"/>
          </p:nvPr>
        </p:nvSpPr>
        <p:spPr/>
        <p:txBody>
          <a:bodyPr/>
          <a:lstStyle/>
          <a:p>
            <a:r>
              <a:rPr lang="en-US" altLang="en-US" dirty="0"/>
              <a:t>Validation addresses the problem of </a:t>
            </a:r>
            <a:r>
              <a:rPr lang="en-US" altLang="en-US" b="1" dirty="0"/>
              <a:t>over-fitting</a:t>
            </a:r>
            <a:r>
              <a:rPr lang="en-US" altLang="en-US" dirty="0"/>
              <a:t>.</a:t>
            </a:r>
          </a:p>
          <a:p>
            <a:pPr>
              <a:buFont typeface="Wingdings" pitchFamily="1" charset="2"/>
              <a:buNone/>
            </a:pPr>
            <a:endParaRPr lang="en-US" altLang="en-US" dirty="0"/>
          </a:p>
          <a:p>
            <a:r>
              <a:rPr lang="en-US" altLang="en-US" dirty="0"/>
              <a:t>Internal Validation: Validate your model on your current data set (cross-validation)</a:t>
            </a:r>
          </a:p>
          <a:p>
            <a:r>
              <a:rPr lang="en-US" altLang="en-US" dirty="0"/>
              <a:t>External Validation: Validate your model on a completely new dataset</a:t>
            </a:r>
          </a:p>
          <a:p>
            <a:pPr>
              <a:buFont typeface="Wingdings" pitchFamily="1" charset="2"/>
              <a:buNone/>
            </a:pPr>
            <a:endParaRPr lang="en-US" altLang="en-US" dirty="0"/>
          </a:p>
        </p:txBody>
      </p:sp>
    </p:spTree>
    <p:extLst>
      <p:ext uri="{BB962C8B-B14F-4D97-AF65-F5344CB8AC3E}">
        <p14:creationId xmlns:p14="http://schemas.microsoft.com/office/powerpoint/2010/main" val="13778961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3331">
                                            <p:txEl>
                                              <p:pRg st="0" end="0"/>
                                            </p:txEl>
                                          </p:spTgt>
                                        </p:tgtEl>
                                        <p:attrNameLst>
                                          <p:attrName>style.visibility</p:attrName>
                                        </p:attrNameLst>
                                      </p:cBhvr>
                                      <p:to>
                                        <p:strVal val="visible"/>
                                      </p:to>
                                    </p:set>
                                    <p:anim calcmode="lin" valueType="num">
                                      <p:cBhvr additive="base">
                                        <p:cTn id="7" dur="500" fill="hold"/>
                                        <p:tgtEl>
                                          <p:spTgt spid="4833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33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3331">
                                            <p:txEl>
                                              <p:pRg st="2" end="2"/>
                                            </p:txEl>
                                          </p:spTgt>
                                        </p:tgtEl>
                                        <p:attrNameLst>
                                          <p:attrName>style.visibility</p:attrName>
                                        </p:attrNameLst>
                                      </p:cBhvr>
                                      <p:to>
                                        <p:strVal val="visible"/>
                                      </p:to>
                                    </p:set>
                                    <p:anim calcmode="lin" valueType="num">
                                      <p:cBhvr additive="base">
                                        <p:cTn id="13" dur="500" fill="hold"/>
                                        <p:tgtEl>
                                          <p:spTgt spid="48333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33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3331">
                                            <p:txEl>
                                              <p:pRg st="3" end="3"/>
                                            </p:txEl>
                                          </p:spTgt>
                                        </p:tgtEl>
                                        <p:attrNameLst>
                                          <p:attrName>style.visibility</p:attrName>
                                        </p:attrNameLst>
                                      </p:cBhvr>
                                      <p:to>
                                        <p:strVal val="visible"/>
                                      </p:to>
                                    </p:set>
                                    <p:anim calcmode="lin" valueType="num">
                                      <p:cBhvr additive="base">
                                        <p:cTn id="19" dur="500" fill="hold"/>
                                        <p:tgtEl>
                                          <p:spTgt spid="48333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33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p:txBody>
          <a:bodyPr/>
          <a:lstStyle/>
          <a:p>
            <a:r>
              <a:rPr lang="en-US" altLang="en-US"/>
              <a:t>Holdout validation</a:t>
            </a:r>
          </a:p>
        </p:txBody>
      </p:sp>
      <p:sp>
        <p:nvSpPr>
          <p:cNvPr id="484355" name="Rectangle 3"/>
          <p:cNvSpPr>
            <a:spLocks noGrp="1" noChangeArrowheads="1"/>
          </p:cNvSpPr>
          <p:nvPr>
            <p:ph idx="1"/>
          </p:nvPr>
        </p:nvSpPr>
        <p:spPr/>
        <p:txBody>
          <a:bodyPr/>
          <a:lstStyle/>
          <a:p>
            <a:r>
              <a:rPr lang="en-US" altLang="en-US" sz="2800" dirty="0"/>
              <a:t>One way to validate your model is to fit your model on half your dataset (your “training set”) and test it on the remaining half of your dataset (your “test set”).</a:t>
            </a:r>
          </a:p>
          <a:p>
            <a:r>
              <a:rPr lang="en-US" altLang="en-US" sz="2800" dirty="0"/>
              <a:t>If over-fitting is present, the model will perform well in your training dataset but poorly in your test dataset.</a:t>
            </a:r>
          </a:p>
          <a:p>
            <a:r>
              <a:rPr lang="en-US" altLang="en-US" sz="2800" dirty="0"/>
              <a:t>Of course, you “waste” half your data this way, and often you don’t have enough data to spare…</a:t>
            </a:r>
          </a:p>
        </p:txBody>
      </p:sp>
    </p:spTree>
    <p:extLst>
      <p:ext uri="{BB962C8B-B14F-4D97-AF65-F5344CB8AC3E}">
        <p14:creationId xmlns:p14="http://schemas.microsoft.com/office/powerpoint/2010/main" val="34523757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4355">
                                            <p:txEl>
                                              <p:pRg st="1" end="1"/>
                                            </p:txEl>
                                          </p:spTgt>
                                        </p:tgtEl>
                                        <p:attrNameLst>
                                          <p:attrName>style.visibility</p:attrName>
                                        </p:attrNameLst>
                                      </p:cBhvr>
                                      <p:to>
                                        <p:strVal val="visible"/>
                                      </p:to>
                                    </p:set>
                                    <p:anim calcmode="lin" valueType="num">
                                      <p:cBhvr additive="base">
                                        <p:cTn id="13" dur="500" fill="hold"/>
                                        <p:tgtEl>
                                          <p:spTgt spid="4843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43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4355">
                                            <p:txEl>
                                              <p:pRg st="2" end="2"/>
                                            </p:txEl>
                                          </p:spTgt>
                                        </p:tgtEl>
                                        <p:attrNameLst>
                                          <p:attrName>style.visibility</p:attrName>
                                        </p:attrNameLst>
                                      </p:cBhvr>
                                      <p:to>
                                        <p:strVal val="visible"/>
                                      </p:to>
                                    </p:set>
                                    <p:anim calcmode="lin" valueType="num">
                                      <p:cBhvr additive="base">
                                        <p:cTn id="19" dur="500" fill="hold"/>
                                        <p:tgtEl>
                                          <p:spTgt spid="4843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43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5378" name="Rectangle 1026"/>
          <p:cNvSpPr>
            <a:spLocks noGrp="1" noChangeArrowheads="1"/>
          </p:cNvSpPr>
          <p:nvPr>
            <p:ph type="title"/>
          </p:nvPr>
        </p:nvSpPr>
        <p:spPr/>
        <p:txBody>
          <a:bodyPr/>
          <a:lstStyle/>
          <a:p>
            <a:r>
              <a:rPr lang="en-US" altLang="en-US"/>
              <a:t>Alternative strategies:</a:t>
            </a:r>
          </a:p>
        </p:txBody>
      </p:sp>
      <p:sp>
        <p:nvSpPr>
          <p:cNvPr id="485379" name="Rectangle 1027"/>
          <p:cNvSpPr>
            <a:spLocks noGrp="1" noChangeArrowheads="1"/>
          </p:cNvSpPr>
          <p:nvPr>
            <p:ph idx="1"/>
          </p:nvPr>
        </p:nvSpPr>
        <p:spPr/>
        <p:txBody>
          <a:bodyPr/>
          <a:lstStyle/>
          <a:p>
            <a:r>
              <a:rPr lang="en-US" altLang="en-US"/>
              <a:t>Leave-one-out validation (leave one observation out at a time; fit the model on the remaining training data; test on the held out data point).</a:t>
            </a:r>
          </a:p>
          <a:p>
            <a:r>
              <a:rPr lang="en-US" altLang="en-US" b="1"/>
              <a:t>K-fold cross-validation—what we will discuss today.</a:t>
            </a:r>
          </a:p>
        </p:txBody>
      </p:sp>
    </p:spTree>
    <p:extLst>
      <p:ext uri="{BB962C8B-B14F-4D97-AF65-F5344CB8AC3E}">
        <p14:creationId xmlns:p14="http://schemas.microsoft.com/office/powerpoint/2010/main" val="25830013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 calcmode="lin" valueType="num">
                                      <p:cBhvr additive="base">
                                        <p:cTn id="7" dur="500" fill="hold"/>
                                        <p:tgtEl>
                                          <p:spTgt spid="4853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53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5379">
                                            <p:txEl>
                                              <p:pRg st="1" end="1"/>
                                            </p:txEl>
                                          </p:spTgt>
                                        </p:tgtEl>
                                        <p:attrNameLst>
                                          <p:attrName>style.visibility</p:attrName>
                                        </p:attrNameLst>
                                      </p:cBhvr>
                                      <p:to>
                                        <p:strVal val="visible"/>
                                      </p:to>
                                    </p:set>
                                    <p:anim calcmode="lin" valueType="num">
                                      <p:cBhvr additive="base">
                                        <p:cTn id="13" dur="500" fill="hold"/>
                                        <p:tgtEl>
                                          <p:spTgt spid="4853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537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37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en-US" altLang="en-US"/>
              <a:t>When is cross-validation used?</a:t>
            </a:r>
          </a:p>
        </p:txBody>
      </p:sp>
      <p:sp>
        <p:nvSpPr>
          <p:cNvPr id="486403" name="Rectangle 3"/>
          <p:cNvSpPr>
            <a:spLocks noGrp="1" noChangeArrowheads="1"/>
          </p:cNvSpPr>
          <p:nvPr>
            <p:ph idx="1"/>
          </p:nvPr>
        </p:nvSpPr>
        <p:spPr/>
        <p:txBody>
          <a:bodyPr/>
          <a:lstStyle/>
          <a:p>
            <a:r>
              <a:rPr lang="en-US" altLang="en-US" dirty="0" smtClean="0"/>
              <a:t>Anytime </a:t>
            </a:r>
            <a:r>
              <a:rPr lang="en-US" altLang="en-US" dirty="0"/>
              <a:t>you want to prove that your model is not over-fit, that it will have good prediction in new datasets.</a:t>
            </a:r>
          </a:p>
          <a:p>
            <a:endParaRPr lang="en-US" altLang="en-US" dirty="0"/>
          </a:p>
        </p:txBody>
      </p:sp>
    </p:spTree>
    <p:extLst>
      <p:ext uri="{BB962C8B-B14F-4D97-AF65-F5344CB8AC3E}">
        <p14:creationId xmlns:p14="http://schemas.microsoft.com/office/powerpoint/2010/main" val="1663282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6403">
                                            <p:txEl>
                                              <p:pRg st="0" end="0"/>
                                            </p:txEl>
                                          </p:spTgt>
                                        </p:tgtEl>
                                        <p:attrNameLst>
                                          <p:attrName>style.visibility</p:attrName>
                                        </p:attrNameLst>
                                      </p:cBhvr>
                                      <p:to>
                                        <p:strVal val="visible"/>
                                      </p:to>
                                    </p:set>
                                    <p:anim calcmode="lin" valueType="num">
                                      <p:cBhvr additive="base">
                                        <p:cTn id="7" dur="500" fill="hold"/>
                                        <p:tgtEl>
                                          <p:spTgt spid="4864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640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098"/>
          <p:cNvSpPr>
            <a:spLocks noGrp="1" noChangeArrowheads="1"/>
          </p:cNvSpPr>
          <p:nvPr>
            <p:ph type="title"/>
          </p:nvPr>
        </p:nvSpPr>
        <p:spPr>
          <a:xfrm>
            <a:off x="685800" y="241300"/>
            <a:ext cx="7772400" cy="1143000"/>
          </a:xfrm>
        </p:spPr>
        <p:txBody>
          <a:bodyPr/>
          <a:lstStyle/>
          <a:p>
            <a:pPr>
              <a:defRPr/>
            </a:pPr>
            <a:r>
              <a:rPr lang="en-US" sz="3200" b="1" smtClean="0">
                <a:effectLst>
                  <a:outerShdw blurRad="38100" dist="38100" dir="2700000" algn="tl">
                    <a:srgbClr val="FFFFFF"/>
                  </a:outerShdw>
                </a:effectLst>
              </a:rPr>
              <a:t>Division of Data for Cross-Validation with Disjoint Test Subsets</a:t>
            </a:r>
          </a:p>
        </p:txBody>
      </p:sp>
      <p:sp>
        <p:nvSpPr>
          <p:cNvPr id="2457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i="1">
                <a:solidFill>
                  <a:schemeClr val="tx1"/>
                </a:solidFill>
                <a:latin typeface="Arial" charset="0"/>
              </a:defRPr>
            </a:lvl1pPr>
            <a:lvl2pPr marL="742950" indent="-285750">
              <a:defRPr sz="2400" i="1">
                <a:solidFill>
                  <a:schemeClr val="tx1"/>
                </a:solidFill>
                <a:latin typeface="Arial" charset="0"/>
              </a:defRPr>
            </a:lvl2pPr>
            <a:lvl3pPr marL="1143000" indent="-228600">
              <a:defRPr sz="2400" i="1">
                <a:solidFill>
                  <a:schemeClr val="tx1"/>
                </a:solidFill>
                <a:latin typeface="Arial" charset="0"/>
              </a:defRPr>
            </a:lvl3pPr>
            <a:lvl4pPr marL="1600200" indent="-228600">
              <a:defRPr sz="2400" i="1">
                <a:solidFill>
                  <a:schemeClr val="tx1"/>
                </a:solidFill>
                <a:latin typeface="Arial" charset="0"/>
              </a:defRPr>
            </a:lvl4pPr>
            <a:lvl5pPr marL="2057400" indent="-228600">
              <a:defRPr sz="2400" i="1">
                <a:solidFill>
                  <a:schemeClr val="tx1"/>
                </a:solidFill>
                <a:latin typeface="Arial" charset="0"/>
              </a:defRPr>
            </a:lvl5pPr>
            <a:lvl6pPr marL="2514600" indent="-228600" eaLnBrk="0" fontAlgn="base" hangingPunct="0">
              <a:spcBef>
                <a:spcPct val="0"/>
              </a:spcBef>
              <a:spcAft>
                <a:spcPct val="0"/>
              </a:spcAft>
              <a:defRPr sz="2400" i="1">
                <a:solidFill>
                  <a:schemeClr val="tx1"/>
                </a:solidFill>
                <a:latin typeface="Arial" charset="0"/>
              </a:defRPr>
            </a:lvl6pPr>
            <a:lvl7pPr marL="2971800" indent="-228600" eaLnBrk="0" fontAlgn="base" hangingPunct="0">
              <a:spcBef>
                <a:spcPct val="0"/>
              </a:spcBef>
              <a:spcAft>
                <a:spcPct val="0"/>
              </a:spcAft>
              <a:defRPr sz="2400" i="1">
                <a:solidFill>
                  <a:schemeClr val="tx1"/>
                </a:solidFill>
                <a:latin typeface="Arial" charset="0"/>
              </a:defRPr>
            </a:lvl7pPr>
            <a:lvl8pPr marL="3429000" indent="-228600" eaLnBrk="0" fontAlgn="base" hangingPunct="0">
              <a:spcBef>
                <a:spcPct val="0"/>
              </a:spcBef>
              <a:spcAft>
                <a:spcPct val="0"/>
              </a:spcAft>
              <a:defRPr sz="2400" i="1">
                <a:solidFill>
                  <a:schemeClr val="tx1"/>
                </a:solidFill>
                <a:latin typeface="Arial" charset="0"/>
              </a:defRPr>
            </a:lvl8pPr>
            <a:lvl9pPr marL="3886200" indent="-228600" eaLnBrk="0" fontAlgn="base" hangingPunct="0">
              <a:spcBef>
                <a:spcPct val="0"/>
              </a:spcBef>
              <a:spcAft>
                <a:spcPct val="0"/>
              </a:spcAft>
              <a:defRPr sz="2400" i="1">
                <a:solidFill>
                  <a:schemeClr val="tx1"/>
                </a:solidFill>
                <a:latin typeface="Arial" charset="0"/>
              </a:defRPr>
            </a:lvl9pPr>
          </a:lstStyle>
          <a:p>
            <a:r>
              <a:rPr lang="en-US" altLang="en-US" sz="1400" i="0"/>
              <a:t>13-</a:t>
            </a:r>
            <a:fld id="{BB7FBE48-E5E9-46A2-AEB5-4BF0D4829457}" type="slidenum">
              <a:rPr lang="en-US" altLang="en-US" sz="1400" i="0"/>
              <a:pPr/>
              <a:t>6</a:t>
            </a:fld>
            <a:endParaRPr lang="en-US" altLang="en-US" sz="1400" i="0"/>
          </a:p>
        </p:txBody>
      </p:sp>
      <p:pic>
        <p:nvPicPr>
          <p:cNvPr id="24580" name="Picture 4099" descr="Fig-12"/>
          <p:cNvPicPr>
            <a:picLocks noChangeAspect="1" noChangeArrowheads="1"/>
          </p:cNvPicPr>
          <p:nvPr/>
        </p:nvPicPr>
        <p:blipFill>
          <a:blip r:embed="rId3">
            <a:extLst>
              <a:ext uri="{28A0092B-C50C-407E-A947-70E740481C1C}">
                <a14:useLocalDpi xmlns:a14="http://schemas.microsoft.com/office/drawing/2010/main" val="0"/>
              </a:ext>
            </a:extLst>
          </a:blip>
          <a:srcRect t="18523"/>
          <a:stretch>
            <a:fillRect/>
          </a:stretch>
        </p:blipFill>
        <p:spPr bwMode="auto">
          <a:xfrm>
            <a:off x="393700" y="1330325"/>
            <a:ext cx="8359775" cy="510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8437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a:xfrm>
            <a:off x="0" y="609600"/>
            <a:ext cx="8915400" cy="1143000"/>
          </a:xfrm>
        </p:spPr>
        <p:txBody>
          <a:bodyPr>
            <a:normAutofit fontScale="90000"/>
          </a:bodyPr>
          <a:lstStyle/>
          <a:p>
            <a:r>
              <a:rPr lang="en-US" altLang="en-US"/>
              <a:t>10-fold cross-validation (one example of K-fold cross-validation)</a:t>
            </a:r>
          </a:p>
        </p:txBody>
      </p:sp>
      <p:sp>
        <p:nvSpPr>
          <p:cNvPr id="487427" name="Rectangle 3"/>
          <p:cNvSpPr>
            <a:spLocks noGrp="1" noChangeArrowheads="1"/>
          </p:cNvSpPr>
          <p:nvPr>
            <p:ph idx="1"/>
          </p:nvPr>
        </p:nvSpPr>
        <p:spPr>
          <a:xfrm>
            <a:off x="381000" y="1981200"/>
            <a:ext cx="8077200" cy="4114800"/>
          </a:xfrm>
        </p:spPr>
        <p:txBody>
          <a:bodyPr>
            <a:normAutofit lnSpcReduction="10000"/>
          </a:bodyPr>
          <a:lstStyle/>
          <a:p>
            <a:pPr>
              <a:lnSpc>
                <a:spcPct val="90000"/>
              </a:lnSpc>
            </a:pPr>
            <a:r>
              <a:rPr lang="en-US" altLang="en-US" sz="2800" dirty="0"/>
              <a:t>1. Randomly divide your data into 10 pieces, 1 through k.</a:t>
            </a:r>
          </a:p>
          <a:p>
            <a:pPr>
              <a:lnSpc>
                <a:spcPct val="90000"/>
              </a:lnSpc>
            </a:pPr>
            <a:r>
              <a:rPr lang="en-US" altLang="en-US" sz="2800" dirty="0"/>
              <a:t>2. Treat the 1</a:t>
            </a:r>
            <a:r>
              <a:rPr lang="en-US" altLang="en-US" sz="2800" baseline="30000" dirty="0"/>
              <a:t>st</a:t>
            </a:r>
            <a:r>
              <a:rPr lang="en-US" altLang="en-US" sz="2800" dirty="0"/>
              <a:t> tenth of the data as the test dataset. Fit the model to the other nine-tenths of the data (which are now the training data). </a:t>
            </a:r>
          </a:p>
          <a:p>
            <a:pPr>
              <a:lnSpc>
                <a:spcPct val="90000"/>
              </a:lnSpc>
            </a:pPr>
            <a:r>
              <a:rPr lang="en-US" altLang="en-US" sz="2800" dirty="0"/>
              <a:t>3. Apply the model to the test </a:t>
            </a:r>
            <a:r>
              <a:rPr lang="en-US" altLang="en-US" sz="2800" dirty="0" smtClean="0"/>
              <a:t>data.</a:t>
            </a:r>
            <a:endParaRPr lang="en-US" altLang="en-US" sz="2800" dirty="0"/>
          </a:p>
          <a:p>
            <a:pPr>
              <a:lnSpc>
                <a:spcPct val="90000"/>
              </a:lnSpc>
            </a:pPr>
            <a:r>
              <a:rPr lang="en-US" altLang="en-US" sz="2800" dirty="0"/>
              <a:t>4. Repeat this procedure for all 10 tenths of the data.</a:t>
            </a:r>
          </a:p>
          <a:p>
            <a:pPr>
              <a:lnSpc>
                <a:spcPct val="90000"/>
              </a:lnSpc>
            </a:pPr>
            <a:r>
              <a:rPr lang="en-US" altLang="en-US" sz="2800" dirty="0"/>
              <a:t>5. Calculate statistics of model accuracy and fit (e.g., ROC curves) from the test data only.</a:t>
            </a:r>
          </a:p>
        </p:txBody>
      </p:sp>
    </p:spTree>
    <p:extLst>
      <p:ext uri="{BB962C8B-B14F-4D97-AF65-F5344CB8AC3E}">
        <p14:creationId xmlns:p14="http://schemas.microsoft.com/office/powerpoint/2010/main" val="246802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7427">
                                            <p:txEl>
                                              <p:pRg st="0" end="0"/>
                                            </p:txEl>
                                          </p:spTgt>
                                        </p:tgtEl>
                                        <p:attrNameLst>
                                          <p:attrName>style.visibility</p:attrName>
                                        </p:attrNameLst>
                                      </p:cBhvr>
                                      <p:to>
                                        <p:strVal val="visible"/>
                                      </p:to>
                                    </p:set>
                                    <p:anim calcmode="lin" valueType="num">
                                      <p:cBhvr additive="base">
                                        <p:cTn id="7" dur="500" fill="hold"/>
                                        <p:tgtEl>
                                          <p:spTgt spid="4874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74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7427">
                                            <p:txEl>
                                              <p:pRg st="1" end="1"/>
                                            </p:txEl>
                                          </p:spTgt>
                                        </p:tgtEl>
                                        <p:attrNameLst>
                                          <p:attrName>style.visibility</p:attrName>
                                        </p:attrNameLst>
                                      </p:cBhvr>
                                      <p:to>
                                        <p:strVal val="visible"/>
                                      </p:to>
                                    </p:set>
                                    <p:anim calcmode="lin" valueType="num">
                                      <p:cBhvr additive="base">
                                        <p:cTn id="13" dur="500" fill="hold"/>
                                        <p:tgtEl>
                                          <p:spTgt spid="4874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74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7427">
                                            <p:txEl>
                                              <p:pRg st="2" end="2"/>
                                            </p:txEl>
                                          </p:spTgt>
                                        </p:tgtEl>
                                        <p:attrNameLst>
                                          <p:attrName>style.visibility</p:attrName>
                                        </p:attrNameLst>
                                      </p:cBhvr>
                                      <p:to>
                                        <p:strVal val="visible"/>
                                      </p:to>
                                    </p:set>
                                    <p:anim calcmode="lin" valueType="num">
                                      <p:cBhvr additive="base">
                                        <p:cTn id="19" dur="500" fill="hold"/>
                                        <p:tgtEl>
                                          <p:spTgt spid="4874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74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87427">
                                            <p:txEl>
                                              <p:pRg st="3" end="3"/>
                                            </p:txEl>
                                          </p:spTgt>
                                        </p:tgtEl>
                                        <p:attrNameLst>
                                          <p:attrName>style.visibility</p:attrName>
                                        </p:attrNameLst>
                                      </p:cBhvr>
                                      <p:to>
                                        <p:strVal val="visible"/>
                                      </p:to>
                                    </p:set>
                                    <p:anim calcmode="lin" valueType="num">
                                      <p:cBhvr additive="base">
                                        <p:cTn id="25" dur="500" fill="hold"/>
                                        <p:tgtEl>
                                          <p:spTgt spid="4874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874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87427">
                                            <p:txEl>
                                              <p:pRg st="4" end="4"/>
                                            </p:txEl>
                                          </p:spTgt>
                                        </p:tgtEl>
                                        <p:attrNameLst>
                                          <p:attrName>style.visibility</p:attrName>
                                        </p:attrNameLst>
                                      </p:cBhvr>
                                      <p:to>
                                        <p:strVal val="visible"/>
                                      </p:to>
                                    </p:set>
                                    <p:anim calcmode="lin" valueType="num">
                                      <p:cBhvr additive="base">
                                        <p:cTn id="31" dur="500" fill="hold"/>
                                        <p:tgtEl>
                                          <p:spTgt spid="4874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8742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7427" grpId="0" build="p" autoUpdateAnimBg="0"/>
    </p:bldLst>
  </p:timing>
</p:sld>
</file>

<file path=ppt/theme/theme1.xml><?xml version="1.0" encoding="utf-8"?>
<a:theme xmlns:a="http://schemas.openxmlformats.org/drawingml/2006/main" name="Theme-cs685-d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Theme-cs685-dm</Template>
  <TotalTime>78</TotalTime>
  <Words>292</Words>
  <Application>Microsoft Office PowerPoint</Application>
  <PresentationFormat>On-screen Show (4:3)</PresentationFormat>
  <Paragraphs>24</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Theme-cs685-dm</vt:lpstr>
      <vt:lpstr>Validation</vt:lpstr>
      <vt:lpstr>Introduction</vt:lpstr>
      <vt:lpstr>Holdout validation</vt:lpstr>
      <vt:lpstr>Alternative strategies:</vt:lpstr>
      <vt:lpstr>When is cross-validation used?</vt:lpstr>
      <vt:lpstr>Division of Data for Cross-Validation with Disjoint Test Subsets</vt:lpstr>
      <vt:lpstr>10-fold cross-validation (one example of K-fold cross-validation)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Validation</dc:title>
  <dc:creator>JL</dc:creator>
  <cp:lastModifiedBy>JL</cp:lastModifiedBy>
  <cp:revision>3</cp:revision>
  <dcterms:created xsi:type="dcterms:W3CDTF">2014-03-04T17:18:03Z</dcterms:created>
  <dcterms:modified xsi:type="dcterms:W3CDTF">2014-03-04T18:36:24Z</dcterms:modified>
</cp:coreProperties>
</file>