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6" r:id="rId9"/>
    <p:sldId id="268" r:id="rId10"/>
    <p:sldId id="269" r:id="rId11"/>
    <p:sldId id="264" r:id="rId12"/>
    <p:sldId id="260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2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99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3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54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2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95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2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04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5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861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9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021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8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27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1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7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4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EE3C5F-81AF-40A8-BAC5-B56B3E84BBBC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2CE7B8-9F6E-4E8E-9A00-9007AC89D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9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Animal Shelter Adoption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Best attribute for predicting outcome?</a:t>
            </a:r>
          </a:p>
          <a:p>
            <a:endParaRPr lang="en-US" dirty="0" smtClean="0"/>
          </a:p>
          <a:p>
            <a:r>
              <a:rPr lang="en-US" sz="1600" dirty="0" smtClean="0"/>
              <a:t>Ryan Taber</a:t>
            </a:r>
          </a:p>
          <a:p>
            <a:r>
              <a:rPr lang="en-US" sz="1600" dirty="0" smtClean="0"/>
              <a:t>Hunter O’Rourke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22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2980"/>
            <a:ext cx="10018713" cy="1359568"/>
          </a:xfrm>
        </p:spPr>
        <p:txBody>
          <a:bodyPr/>
          <a:lstStyle/>
          <a:p>
            <a:r>
              <a:rPr lang="en-US" b="1" dirty="0"/>
              <a:t>Data Mining Tasks (SVM)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67853"/>
            <a:ext cx="10018713" cy="4323347"/>
          </a:xfrm>
        </p:spPr>
        <p:txBody>
          <a:bodyPr/>
          <a:lstStyle/>
          <a:p>
            <a:r>
              <a:rPr lang="en-US" dirty="0" smtClean="0"/>
              <a:t>Moving to Dog Exclusively (because they are better)</a:t>
            </a:r>
          </a:p>
          <a:p>
            <a:pPr lvl="1"/>
            <a:r>
              <a:rPr lang="en-US" dirty="0" smtClean="0"/>
              <a:t>Train: ~16000 </a:t>
            </a:r>
          </a:p>
          <a:p>
            <a:pPr lvl="1"/>
            <a:r>
              <a:rPr lang="en-US" dirty="0" smtClean="0"/>
              <a:t>Test: ~6650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Currently starting to ‘predict’ test data outcomes</a:t>
            </a:r>
          </a:p>
          <a:p>
            <a:pPr lvl="1"/>
            <a:r>
              <a:rPr lang="en-US" dirty="0" smtClean="0"/>
              <a:t>Very limited success so far</a:t>
            </a:r>
          </a:p>
          <a:p>
            <a:pPr lvl="1"/>
            <a:r>
              <a:rPr lang="en-US" dirty="0" smtClean="0"/>
              <a:t>Having trouble with prediction mainly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893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SVM vs Bayes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61291" y="1804993"/>
            <a:ext cx="10630709" cy="409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Ultimately, final </a:t>
            </a:r>
            <a:r>
              <a:rPr lang="en-US" sz="2800" dirty="0" err="1" smtClean="0"/>
              <a:t>Kaggle</a:t>
            </a:r>
            <a:r>
              <a:rPr lang="en-US" sz="2800" dirty="0" smtClean="0"/>
              <a:t> test data classification is the best</a:t>
            </a:r>
          </a:p>
          <a:p>
            <a:pPr marL="0" indent="0">
              <a:buNone/>
            </a:pPr>
            <a:r>
              <a:rPr lang="en-US" sz="2800" dirty="0" smtClean="0"/>
              <a:t>    evaluation tool </a:t>
            </a:r>
            <a:r>
              <a:rPr lang="en-US" sz="2800" dirty="0" smtClean="0">
                <a:sym typeface="Wingdings" panose="05000000000000000000" pitchFamily="2" charset="2"/>
              </a:rPr>
              <a:t>--&gt; uses multi-class log loss grading function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 smtClean="0"/>
              <a:t>Could run k-folds cross validation on the training data </a:t>
            </a:r>
            <a:endParaRPr lang="en-US" sz="2800" dirty="0" smtClean="0"/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6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Other’s Findings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73" y="1653702"/>
            <a:ext cx="10630709" cy="3375498"/>
          </a:xfrm>
        </p:spPr>
        <p:txBody>
          <a:bodyPr>
            <a:normAutofit/>
          </a:bodyPr>
          <a:lstStyle/>
          <a:p>
            <a:r>
              <a:rPr lang="en-US" dirty="0" smtClean="0"/>
              <a:t>In order variable importance using Random Forest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AgeinDays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Intact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Hour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Color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Month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Weekday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/>
              <a:t>HasName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Future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173" y="1653702"/>
            <a:ext cx="10630709" cy="3375498"/>
          </a:xfrm>
        </p:spPr>
        <p:txBody>
          <a:bodyPr>
            <a:normAutofit/>
          </a:bodyPr>
          <a:lstStyle/>
          <a:p>
            <a:r>
              <a:rPr lang="en-US" dirty="0" smtClean="0"/>
              <a:t>Significantly more preprocessing</a:t>
            </a:r>
          </a:p>
          <a:p>
            <a:pPr lvl="1"/>
            <a:r>
              <a:rPr lang="en-US" dirty="0" smtClean="0"/>
              <a:t>Dates -&gt; season, weekday/end, times, etc.</a:t>
            </a:r>
          </a:p>
          <a:p>
            <a:pPr lvl="1"/>
            <a:r>
              <a:rPr lang="en-US" dirty="0" smtClean="0"/>
              <a:t>Name -&gt; has name, male/female/</a:t>
            </a:r>
            <a:r>
              <a:rPr lang="en-US" dirty="0" err="1" smtClean="0"/>
              <a:t>uni</a:t>
            </a:r>
            <a:r>
              <a:rPr lang="en-US" dirty="0" smtClean="0"/>
              <a:t>, etc</a:t>
            </a:r>
            <a:r>
              <a:rPr lang="en-US" dirty="0" smtClean="0"/>
              <a:t>..</a:t>
            </a:r>
          </a:p>
          <a:p>
            <a:pPr lvl="2"/>
            <a:r>
              <a:rPr lang="en-US" dirty="0" smtClean="0"/>
              <a:t>Having Name + Age threshold more likely to be returned to Owner?</a:t>
            </a:r>
            <a:endParaRPr lang="en-US" dirty="0" smtClean="0"/>
          </a:p>
          <a:p>
            <a:pPr lvl="1"/>
            <a:r>
              <a:rPr lang="en-US" dirty="0" smtClean="0"/>
              <a:t>Breeds -&gt; reduce to dog types, short/long hair, etc</a:t>
            </a:r>
            <a:r>
              <a:rPr lang="en-US" dirty="0" smtClean="0"/>
              <a:t>..</a:t>
            </a:r>
            <a:endParaRPr lang="en-US" dirty="0" smtClean="0"/>
          </a:p>
          <a:p>
            <a:pPr lvl="1"/>
            <a:r>
              <a:rPr lang="en-US" dirty="0" smtClean="0"/>
              <a:t>Color -&gt; simpler colors ex. </a:t>
            </a:r>
            <a:r>
              <a:rPr lang="en-US" dirty="0"/>
              <a:t>l</a:t>
            </a:r>
            <a:r>
              <a:rPr lang="en-US" dirty="0" smtClean="0"/>
              <a:t>ight, dark, ginger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The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975" y="1922901"/>
            <a:ext cx="10515600" cy="1326137"/>
          </a:xfrm>
        </p:spPr>
        <p:txBody>
          <a:bodyPr/>
          <a:lstStyle/>
          <a:p>
            <a:r>
              <a:rPr lang="en-US" dirty="0" smtClean="0"/>
              <a:t>Size of Data: 26730 Animals with 10 attributes</a:t>
            </a:r>
          </a:p>
          <a:p>
            <a:r>
              <a:rPr lang="en-US" dirty="0" smtClean="0"/>
              <a:t>Type of Data: Categorical: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665824"/>
              </p:ext>
            </p:extLst>
          </p:nvPr>
        </p:nvGraphicFramePr>
        <p:xfrm>
          <a:off x="1329445" y="2746183"/>
          <a:ext cx="10708760" cy="2194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397"/>
                <a:gridCol w="914726"/>
                <a:gridCol w="1036297"/>
                <a:gridCol w="1405084"/>
                <a:gridCol w="1070876"/>
                <a:gridCol w="1070876"/>
                <a:gridCol w="1070876"/>
                <a:gridCol w="1070876"/>
                <a:gridCol w="1070876"/>
                <a:gridCol w="1070876"/>
              </a:tblGrid>
              <a:tr h="571284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AnimalID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DateTime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OutcomeType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OutcomeSubtype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AnimalType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SexuponOutcome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AgeuponOutcome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Breed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/>
                </a:tc>
              </a:tr>
              <a:tr h="8118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A671945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Hambone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2014-02-12 18:22:00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Return_to_owner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Neutered Male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Shetland Sheepdog Mix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Brown / White</a:t>
                      </a:r>
                      <a:endParaRPr lang="en-US" sz="1400" dirty="0"/>
                    </a:p>
                  </a:txBody>
                  <a:tcPr/>
                </a:tc>
              </a:tr>
              <a:tr h="8118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A656520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Emily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2013-10-13 12:44:00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Euthanasia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Suffering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Spayed Female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year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Domestic Shorthair Mix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Cream Tabby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91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The Data (</a:t>
            </a:r>
            <a:r>
              <a:rPr lang="en-US" b="1" dirty="0" err="1" smtClean="0"/>
              <a:t>cont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1860" y="2188723"/>
            <a:ext cx="10630709" cy="337549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Missing values:</a:t>
            </a:r>
          </a:p>
          <a:p>
            <a:pPr lvl="1"/>
            <a:r>
              <a:rPr lang="en-US" sz="2800" dirty="0" smtClean="0"/>
              <a:t>Names: Sometimes</a:t>
            </a:r>
          </a:p>
          <a:p>
            <a:pPr lvl="1"/>
            <a:r>
              <a:rPr lang="en-US" sz="2800" dirty="0" err="1" smtClean="0"/>
              <a:t>OutcomeSubtype</a:t>
            </a:r>
            <a:r>
              <a:rPr lang="en-US" sz="2800" dirty="0" smtClean="0"/>
              <a:t>: Sometimes</a:t>
            </a:r>
          </a:p>
          <a:p>
            <a:pPr lvl="1"/>
            <a:r>
              <a:rPr lang="en-US" sz="2800" dirty="0" err="1" smtClean="0"/>
              <a:t>SexuponOutcome</a:t>
            </a:r>
            <a:r>
              <a:rPr lang="en-US" sz="2800" dirty="0" smtClean="0"/>
              <a:t>: value = Unknown</a:t>
            </a:r>
          </a:p>
          <a:p>
            <a:r>
              <a:rPr lang="en-US" sz="3200" dirty="0"/>
              <a:t>Data used:</a:t>
            </a:r>
          </a:p>
          <a:p>
            <a:pPr lvl="1"/>
            <a:r>
              <a:rPr lang="en-US" sz="2800" dirty="0"/>
              <a:t>SVM: </a:t>
            </a:r>
            <a:r>
              <a:rPr lang="en-US" sz="2800" dirty="0" smtClean="0"/>
              <a:t>Looking primarily at </a:t>
            </a:r>
            <a:r>
              <a:rPr lang="en-US" sz="2800" dirty="0" err="1" smtClean="0"/>
              <a:t>AgeuponOutcome</a:t>
            </a:r>
            <a:r>
              <a:rPr lang="en-US" sz="2800" dirty="0" smtClean="0"/>
              <a:t>, Breed, and Color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en-US" sz="2800" dirty="0"/>
              <a:t>Bayes: </a:t>
            </a:r>
            <a:r>
              <a:rPr lang="en-US" sz="2600" dirty="0"/>
              <a:t>Ignored </a:t>
            </a:r>
            <a:r>
              <a:rPr lang="en-US" sz="2600" dirty="0" err="1"/>
              <a:t>AnimalID</a:t>
            </a:r>
            <a:r>
              <a:rPr lang="en-US" sz="2600" dirty="0"/>
              <a:t>, Name, </a:t>
            </a:r>
            <a:r>
              <a:rPr lang="en-US" sz="2600" dirty="0" err="1"/>
              <a:t>DateTime</a:t>
            </a:r>
            <a:r>
              <a:rPr lang="en-US" sz="2600" dirty="0"/>
              <a:t>, and </a:t>
            </a:r>
            <a:r>
              <a:rPr lang="en-US" sz="2600" dirty="0" err="1"/>
              <a:t>OutcomeSubtype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9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Data Mining Tasks (Bayes)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74260" y="1624519"/>
            <a:ext cx="10630709" cy="409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Which attributes give the highest accuracy in predicting outcome?</a:t>
            </a:r>
          </a:p>
          <a:p>
            <a:r>
              <a:rPr lang="en-US" sz="2600" dirty="0" err="1" smtClean="0"/>
              <a:t>Naiive</a:t>
            </a:r>
            <a:r>
              <a:rPr lang="en-US" sz="2600" dirty="0" smtClean="0"/>
              <a:t> Bayes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47765"/>
              </p:ext>
            </p:extLst>
          </p:nvPr>
        </p:nvGraphicFramePr>
        <p:xfrm>
          <a:off x="2275192" y="3862421"/>
          <a:ext cx="8707335" cy="1409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697"/>
                <a:gridCol w="1974715"/>
                <a:gridCol w="2052536"/>
                <a:gridCol w="1546698"/>
                <a:gridCol w="1332689"/>
              </a:tblGrid>
              <a:tr h="89274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AnimalType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SexuponOutcome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AgeuponOutcome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Color</a:t>
                      </a:r>
                      <a:endParaRPr lang="en-US" dirty="0"/>
                    </a:p>
                  </a:txBody>
                  <a:tcPr/>
                </a:tc>
              </a:tr>
              <a:tr h="517225">
                <a:tc>
                  <a:txBody>
                    <a:bodyPr/>
                    <a:lstStyle/>
                    <a:p>
                      <a:r>
                        <a:rPr lang="en-US" dirty="0" smtClean="0"/>
                        <a:t>39.5%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39.5%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08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Data Mining Tasks (Bayes)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74260" y="1624519"/>
            <a:ext cx="10630709" cy="409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Reasons why it didn’t work well</a:t>
            </a:r>
          </a:p>
          <a:p>
            <a:pPr lvl="1"/>
            <a:r>
              <a:rPr lang="en-US" dirty="0" smtClean="0"/>
              <a:t>Unique </a:t>
            </a:r>
            <a:r>
              <a:rPr lang="en-US" dirty="0"/>
              <a:t>breed 1200+</a:t>
            </a:r>
          </a:p>
          <a:p>
            <a:pPr lvl="1"/>
            <a:r>
              <a:rPr lang="en-US" dirty="0"/>
              <a:t>Unique </a:t>
            </a:r>
            <a:r>
              <a:rPr lang="en-US" dirty="0" smtClean="0"/>
              <a:t>colors </a:t>
            </a:r>
            <a:r>
              <a:rPr lang="en-US" dirty="0"/>
              <a:t>350</a:t>
            </a:r>
            <a:r>
              <a:rPr lang="en-US" dirty="0" smtClean="0"/>
              <a:t>+</a:t>
            </a:r>
          </a:p>
          <a:p>
            <a:pPr lvl="1"/>
            <a:r>
              <a:rPr lang="en-US" dirty="0" smtClean="0"/>
              <a:t>Data needs significant preprocessing before it becomes useful</a:t>
            </a:r>
          </a:p>
          <a:p>
            <a:pPr lvl="1"/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5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Data Mining Tasks (SVM)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02860" y="2490793"/>
            <a:ext cx="10630709" cy="409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Followed template of homework 4.1</a:t>
            </a:r>
          </a:p>
          <a:p>
            <a:r>
              <a:rPr lang="en-US" sz="2800" dirty="0" smtClean="0"/>
              <a:t>Using </a:t>
            </a:r>
            <a:r>
              <a:rPr lang="en-US" sz="2800" dirty="0" err="1" smtClean="0"/>
              <a:t>svm.SVC</a:t>
            </a:r>
            <a:r>
              <a:rPr lang="en-US" sz="2800" dirty="0" smtClean="0"/>
              <a:t>  </a:t>
            </a:r>
          </a:p>
          <a:p>
            <a:pPr lvl="1"/>
            <a:r>
              <a:rPr lang="en-US" dirty="0" smtClean="0"/>
              <a:t>Linear, Poly, RBF and Sigmoid kernels</a:t>
            </a:r>
          </a:p>
          <a:p>
            <a:pPr lvl="1"/>
            <a:r>
              <a:rPr lang="en-US" dirty="0" err="1" smtClean="0"/>
              <a:t>ovo</a:t>
            </a:r>
            <a:r>
              <a:rPr lang="en-US" dirty="0" smtClean="0"/>
              <a:t>, </a:t>
            </a:r>
            <a:r>
              <a:rPr lang="en-US" dirty="0" err="1" smtClean="0"/>
              <a:t>ovr</a:t>
            </a:r>
            <a:endParaRPr lang="en-US" dirty="0" smtClean="0"/>
          </a:p>
          <a:p>
            <a:r>
              <a:rPr lang="en-US" dirty="0" smtClean="0"/>
              <a:t>Main questions: </a:t>
            </a:r>
          </a:p>
          <a:p>
            <a:pPr lvl="1"/>
            <a:r>
              <a:rPr lang="en-US" dirty="0" err="1" smtClean="0"/>
              <a:t>Age,Breed,Color</a:t>
            </a:r>
            <a:r>
              <a:rPr lang="en-US" dirty="0" smtClean="0"/>
              <a:t> combination on outcome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ost impactful attribute on outcome</a:t>
            </a:r>
          </a:p>
          <a:p>
            <a:pPr lvl="1"/>
            <a:r>
              <a:rPr lang="en-US" dirty="0" smtClean="0"/>
              <a:t>Ideal feature adoption feature vector</a:t>
            </a:r>
          </a:p>
          <a:p>
            <a:endParaRPr lang="en-US" sz="2800" dirty="0" smtClean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2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860" y="122575"/>
            <a:ext cx="9977336" cy="1190661"/>
          </a:xfrm>
        </p:spPr>
        <p:txBody>
          <a:bodyPr/>
          <a:lstStyle/>
          <a:p>
            <a:r>
              <a:rPr lang="en-US" b="1" dirty="0" smtClean="0"/>
              <a:t>Data Mining Tasks (SVM</a:t>
            </a:r>
            <a:r>
              <a:rPr lang="en-US" b="1" dirty="0" smtClean="0"/>
              <a:t>) - Process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02860" y="1987005"/>
            <a:ext cx="10630709" cy="4092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Convert categorical variables to numerical</a:t>
            </a:r>
          </a:p>
          <a:p>
            <a:r>
              <a:rPr lang="en-US" dirty="0" smtClean="0"/>
              <a:t>Ran on all </a:t>
            </a:r>
            <a:r>
              <a:rPr lang="en-US" dirty="0" err="1" smtClean="0"/>
              <a:t>AnimalTypes</a:t>
            </a:r>
            <a:r>
              <a:rPr lang="en-US" dirty="0"/>
              <a:t> </a:t>
            </a:r>
            <a:r>
              <a:rPr lang="en-US" dirty="0" smtClean="0"/>
              <a:t>and Type-specific</a:t>
            </a:r>
          </a:p>
          <a:p>
            <a:r>
              <a:rPr lang="en-US" dirty="0" smtClean="0"/>
              <a:t>Initial results for Age/Breed  &amp;  Breed/Color </a:t>
            </a:r>
          </a:p>
          <a:p>
            <a:pPr lvl="1"/>
            <a:r>
              <a:rPr lang="en-US" dirty="0" smtClean="0"/>
              <a:t>Only for training data set</a:t>
            </a:r>
          </a:p>
          <a:p>
            <a:r>
              <a:rPr lang="en-US" dirty="0" smtClean="0"/>
              <a:t>Minimize Breed and Color sets</a:t>
            </a:r>
          </a:p>
          <a:p>
            <a:pPr lvl="1"/>
            <a:r>
              <a:rPr lang="en-US" dirty="0" smtClean="0"/>
              <a:t>Breeds </a:t>
            </a:r>
            <a:r>
              <a:rPr lang="en-US" dirty="0" smtClean="0">
                <a:sym typeface="Wingdings" panose="05000000000000000000" pitchFamily="2" charset="2"/>
              </a:rPr>
              <a:t>--&gt; ~1200  to ~350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Colors --&gt; TBD</a:t>
            </a:r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3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2980"/>
            <a:ext cx="10018713" cy="1359568"/>
          </a:xfrm>
        </p:spPr>
        <p:txBody>
          <a:bodyPr/>
          <a:lstStyle/>
          <a:p>
            <a:r>
              <a:rPr lang="en-US" b="1" dirty="0"/>
              <a:t>Data Mining Tasks (SVM) 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949" y="1732548"/>
            <a:ext cx="8927432" cy="4283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586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72980"/>
            <a:ext cx="10018713" cy="1359568"/>
          </a:xfrm>
        </p:spPr>
        <p:txBody>
          <a:bodyPr/>
          <a:lstStyle/>
          <a:p>
            <a:r>
              <a:rPr lang="en-US" b="1" dirty="0"/>
              <a:t>Data Mining Tasks (SVM)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591" y="1577391"/>
            <a:ext cx="8924544" cy="4279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1913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125</TotalTime>
  <Words>428</Words>
  <Application>Microsoft Office PowerPoint</Application>
  <PresentationFormat>Widescreen</PresentationFormat>
  <Paragraphs>118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</vt:lpstr>
      <vt:lpstr>Parallax</vt:lpstr>
      <vt:lpstr>Animal Shelter Adoption</vt:lpstr>
      <vt:lpstr>The Data</vt:lpstr>
      <vt:lpstr>The Data (cont)</vt:lpstr>
      <vt:lpstr>Data Mining Tasks (Bayes)</vt:lpstr>
      <vt:lpstr>Data Mining Tasks (Bayes)</vt:lpstr>
      <vt:lpstr>Data Mining Tasks (SVM)</vt:lpstr>
      <vt:lpstr>Data Mining Tasks (SVM) - Process</vt:lpstr>
      <vt:lpstr>Data Mining Tasks (SVM) </vt:lpstr>
      <vt:lpstr>Data Mining Tasks (SVM) </vt:lpstr>
      <vt:lpstr>Data Mining Tasks (SVM) </vt:lpstr>
      <vt:lpstr>SVM vs Bayes</vt:lpstr>
      <vt:lpstr>Other’s Findings</vt:lpstr>
      <vt:lpstr>Future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O'Rourke</dc:creator>
  <cp:lastModifiedBy>Ryan Taber</cp:lastModifiedBy>
  <cp:revision>18</cp:revision>
  <dcterms:created xsi:type="dcterms:W3CDTF">2016-04-28T00:45:19Z</dcterms:created>
  <dcterms:modified xsi:type="dcterms:W3CDTF">2016-04-28T11:50:36Z</dcterms:modified>
</cp:coreProperties>
</file>