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6858000" cy="9144000"/>
  <p:embeddedFontLst>
    <p:embeddedFont>
      <p:font typeface="Quattrocento"/>
      <p:regular r:id="rId33"/>
      <p:bold r:id="rId34"/>
    </p:embeddedFont>
    <p:embeddedFont>
      <p:font typeface="Allerta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Quattrocen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Allerta-regular.fntdata"/><Relationship Id="rId12" Type="http://schemas.openxmlformats.org/officeDocument/2006/relationships/slide" Target="slides/slide8.xml"/><Relationship Id="rId34" Type="http://schemas.openxmlformats.org/officeDocument/2006/relationships/font" Target="fonts/Quattrocent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8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buClr>
                <a:srgbClr val="F9F9F9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ctr">
              <a:spcBef>
                <a:spcPts val="480"/>
              </a:spcBef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ctr">
              <a:spcBef>
                <a:spcPts val="440"/>
              </a:spcBef>
              <a:buClr>
                <a:schemeClr val="l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217419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DCC577"/>
              </a:buClr>
              <a:buFont typeface="Allerta"/>
              <a:buNone/>
              <a:defRPr b="1" i="0" sz="4800" u="none" cap="none" strike="noStrike">
                <a:solidFill>
                  <a:srgbClr val="DCC577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652" lvl="0" marL="73152" marR="0" rtl="0" algn="l">
              <a:spcBef>
                <a:spcPts val="400"/>
              </a:spcBef>
              <a:buClr>
                <a:srgbClr val="F9F9F9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84480" lvl="1" marL="868680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32155" lvl="2" marL="1133856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84911" lvl="3" marL="1353312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86436" lvl="4" marL="1545336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4325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11505" lvl="2" marL="1133856" marR="0" rtl="0" algn="l">
              <a:spcBef>
                <a:spcPts val="40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70611" lvl="3" marL="135331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72136" lvl="4" marL="1545336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4325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11505" lvl="2" marL="1133856" marR="0" rtl="0" algn="l">
              <a:spcBef>
                <a:spcPts val="40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70611" lvl="3" marL="135331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72136" lvl="4" marL="1545336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F9F9F9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84480" lvl="1" marL="86868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32155" lvl="2" marL="1133856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84911" lvl="3" marL="1353312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86436" lvl="4" marL="1545336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F9F9F9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84480" lvl="1" marL="86868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32155" lvl="2" marL="1133856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84911" lvl="3" marL="1353312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86436" lvl="4" marL="1545336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2580" lvl="0" marL="548640" marR="0" rtl="0" algn="l">
              <a:spcBef>
                <a:spcPts val="48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82880" lvl="1" marL="868680" marR="0" rtl="0" algn="l">
              <a:spcBef>
                <a:spcPts val="40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23570" lvl="2" marL="1133856" marR="0" rtl="0" algn="l">
              <a:spcBef>
                <a:spcPts val="36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83311" lvl="3" marL="1353312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84836" lvl="4" marL="1545336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2580" lvl="0" marL="548640" marR="0" rtl="0" algn="l">
              <a:spcBef>
                <a:spcPts val="48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82880" lvl="1" marL="868680" marR="0" rtl="0" algn="l">
              <a:spcBef>
                <a:spcPts val="40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23570" lvl="2" marL="1133856" marR="0" rtl="0" algn="l">
              <a:spcBef>
                <a:spcPts val="36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83311" lvl="3" marL="1353312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84836" lvl="4" marL="1545336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4DB8A"/>
              </a:buClr>
              <a:buFont typeface="Allerta"/>
              <a:buNone/>
              <a:defRPr b="0" i="0" sz="2200" u="none" cap="none" strike="noStrike">
                <a:solidFill>
                  <a:srgbClr val="F4DB8A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rgbClr val="F9F9F9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84480" lvl="1" marL="868680" marR="0" rtl="0" algn="l">
              <a:spcBef>
                <a:spcPts val="24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32155" lvl="2" marL="1133856" marR="0" rtl="0" algn="l">
              <a:spcBef>
                <a:spcPts val="2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84911" lvl="3" marL="1353312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86436" lvl="4" marL="1545336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4325" lvl="0" marL="548640" marR="0" rtl="0" algn="l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72136" lvl="4" marL="1545336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828800" y="609600"/>
            <a:ext cx="5486399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20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-2540" lvl="0" marL="548640" marR="0" rtl="0" algn="l">
              <a:spcBef>
                <a:spcPts val="640"/>
              </a:spcBef>
              <a:buClr>
                <a:srgbClr val="F9F9F9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828800" y="1166787"/>
            <a:ext cx="5486399" cy="5303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80"/>
              </a:spcBef>
              <a:buClr>
                <a:srgbClr val="F9F9F9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23520" lvl="1" marL="868680" marR="0" rtl="0" algn="l">
              <a:spcBef>
                <a:spcPts val="24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1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171830" lvl="2" marL="1133856" marR="0" rtl="0" algn="l">
              <a:spcBef>
                <a:spcPts val="20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1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127761" lvl="3" marL="1353312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129286" lvl="4" marL="1545336" marR="0" rtl="0" algn="l">
              <a:spcBef>
                <a:spcPts val="18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9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F1F1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Relationship Id="rId6" Type="http://schemas.openxmlformats.org/officeDocument/2006/relationships/image" Target="../media/image0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8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SHELTER ANIMAL OUTCOMES DATASET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By: James Alford-Golojuch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Kirk Hardy</a:t>
            </a:r>
          </a:p>
          <a:p>
            <a:pPr indent="0" lvl="0" marL="0" marR="0" rtl="0" algn="ctr">
              <a:spcBef>
                <a:spcPts val="560"/>
              </a:spcBef>
              <a:buClr>
                <a:srgbClr val="F9F9F9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Taran Stuckman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74637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Naïve Bayes Classifier 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42900" y="1456463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Results using test Data: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Other Kaggle Submission: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13690" l="39155" r="3841" t="64087"/>
          <a:stretch/>
        </p:blipFill>
        <p:spPr>
          <a:xfrm>
            <a:off x="457200" y="2057400"/>
            <a:ext cx="8001000" cy="175364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41" name="Shape 141"/>
          <p:cNvSpPr/>
          <p:nvPr/>
        </p:nvSpPr>
        <p:spPr>
          <a:xfrm>
            <a:off x="5410200" y="2209800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410200" y="2362200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685800" y="2514600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6858000" y="2667000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5424055" y="2819400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410200" y="2978726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685800" y="3131126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685800" y="3283526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85800" y="3435926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5410200" y="3595253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44776" l="16883" r="22741" t="14109"/>
          <a:stretch/>
        </p:blipFill>
        <p:spPr>
          <a:xfrm>
            <a:off x="685800" y="4591928"/>
            <a:ext cx="7772400" cy="220875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6923809" y="4800600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838200" y="4953000"/>
            <a:ext cx="1447800" cy="20954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6844145" y="5181600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58000" y="5334000"/>
            <a:ext cx="1447800" cy="249380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5375564" y="5583380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5424055" y="5770416"/>
            <a:ext cx="1447800" cy="249383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838200" y="6019800"/>
            <a:ext cx="1447800" cy="15239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838200" y="6181725"/>
            <a:ext cx="1447800" cy="20954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838200" y="6391275"/>
            <a:ext cx="1447800" cy="20954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838200" y="6591135"/>
            <a:ext cx="1447800" cy="209549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Naïve Bayes Classifier 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295400"/>
            <a:ext cx="8229600" cy="5013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Char char="⬜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Final Test Prediction Numbers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Our Naïve Bayes Classifier: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Adoption - 4403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Died - 0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Euthanasia - 41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Return to owner - 3808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Transfer - 3204</a:t>
            </a:r>
          </a:p>
          <a:p>
            <a:pPr indent="-421640" lvl="0" marL="54864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Char char="⬜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Other user’s Random Forest Classification: 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Adoption - 5688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Died - 11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Euthanasia - 167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Return to owner - 1856</a:t>
            </a:r>
          </a:p>
          <a:p>
            <a:pPr indent="-379730" lvl="0" marL="457200" marR="0" rtl="0" algn="l">
              <a:lnSpc>
                <a:spcPct val="80000"/>
              </a:lnSpc>
              <a:spcBef>
                <a:spcPts val="476"/>
              </a:spcBef>
              <a:buClr>
                <a:schemeClr val="lt1"/>
              </a:buClr>
              <a:buSzPct val="99166"/>
              <a:buFont typeface="Quattrocento"/>
            </a:pPr>
            <a:r>
              <a:rPr b="0" i="0" lang="en-US" sz="238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Transfer - 3734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Naïve Bayes Classifier 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295400"/>
            <a:ext cx="8229600" cy="5013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Challenges from project: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Deciding how to classify breeds for cat/dog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How to classify and group colors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Improving accuracy of classifier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Improvements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Find other ways to classify attributes and add more attributes ex. Add an attribute categorizing breeds based on popularity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b="1" sz="4100">
              <a:solidFill>
                <a:srgbClr val="EAD594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b="1" sz="4100">
              <a:solidFill>
                <a:srgbClr val="EAD594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ct val="26829"/>
              <a:buFont typeface="Arial"/>
              <a:buNone/>
            </a:pPr>
            <a:r>
              <a:rPr b="1" lang="en-US" sz="4100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Apriori Association Rules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Apriori Association Rules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Can we use association rules to predict adoption vs non adoption? (are there key factors to adoption likelihood of an animal)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-US"/>
              <a:t>Is there anything else Association Rules will tell us?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Apriori Association Rules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Challenges; data format difficult to load and deal with initially, required preprocessing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Python string comparison is very time consuming, dataset is 26,000 lines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Dataset is generally lacking (missing values, unimportant values, wide range of types of data)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Apriori Association Rules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A lot of things we weren’t asking for 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/>
              <a:t>Rule: ('s', 'm', 'g') ==&gt; ('o',) , 0.885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Or already knew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Rule: ('sh',) ==&gt; ('c',) , 0.997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</a:t>
            </a:r>
          </a:p>
          <a:p>
            <a:pPr indent="457200" lvl="0" marL="13716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Apriori Association Rules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Rule: ('s', 'z') ==&gt; ('a',) , 0.854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/>
              <a:t>accuracy: 0.7352660841938046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Rule: ('s', 'c') ==&gt; ('a',) , 0.664</a:t>
            </a:r>
          </a:p>
          <a:p>
            <a:pPr indent="457200" lvl="0" marL="0">
              <a:spcBef>
                <a:spcPts val="0"/>
              </a:spcBef>
              <a:buNone/>
            </a:pPr>
            <a:r>
              <a:rPr lang="en-US"/>
              <a:t>accuracy: 0.6538686131386862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829"/>
              <a:buFont typeface="Arial"/>
              <a:buNone/>
            </a:pPr>
            <a:r>
              <a:rPr lang="en-US"/>
              <a:t>Apriori Association Rules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Limitations: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Items in transactions are not of equal weight, (we only really care about one outcome)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Improvements: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Cut out meaningless data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Target specific groups of animals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49748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45348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Naïve Bayes Classifier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What attributes appear to affect the adoption outcome of these animals?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Method: Decision Tree Analysis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Software: c4.5, c4.5rules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417650"/>
            <a:ext cx="8229600" cy="31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Classifications: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Adopted, Died, Euthanized, Returned, Transferred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/>
              <a:t>Attributes: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Name, Month*, Animal Type, Sex, Age, Breed, Color, Intact - (All Categorical)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899" y="4345125"/>
            <a:ext cx="5014075" cy="221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520350" y="141765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Changes: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-Removed all items where ‘Sex’ or ‘Intact’ were unknown.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-Similar to partners’ preprocessed data but with meaningful names instead of numerical identifiers.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Final Size: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Training -&gt; 20,496 items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Test -&gt; 5,123 items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1600200"/>
            <a:ext cx="8229600" cy="269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/>
              <a:t>Tree Results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Before Pruning</a:t>
            </a:r>
            <a:r>
              <a:rPr lang="en-US"/>
              <a:t>:					</a:t>
            </a:r>
            <a:r>
              <a:rPr b="1" lang="en-US"/>
              <a:t>After Pruning</a:t>
            </a:r>
            <a:r>
              <a:rPr lang="en-US"/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Size: 1647								Size: 103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Error Rate: 34%						Error Rate: 36.2%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" y="4405175"/>
            <a:ext cx="760095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>
            <p:ph idx="1" type="body"/>
          </p:nvPr>
        </p:nvSpPr>
        <p:spPr>
          <a:xfrm>
            <a:off x="2857700" y="6109800"/>
            <a:ext cx="3090900" cy="74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/>
              <a:t>Overfitting????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749" y="1787893"/>
            <a:ext cx="1824137" cy="485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99" y="1807425"/>
            <a:ext cx="1755922" cy="48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5087" y="1787900"/>
            <a:ext cx="2025722" cy="48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5749" y="1807424"/>
            <a:ext cx="1913054" cy="47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>
            <p:ph idx="1" type="body"/>
          </p:nvPr>
        </p:nvSpPr>
        <p:spPr>
          <a:xfrm>
            <a:off x="300475" y="1039700"/>
            <a:ext cx="3090900" cy="74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Generated Rules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57200" y="969200"/>
            <a:ext cx="4192200" cy="75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Generated Rules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11" y="1727000"/>
            <a:ext cx="4077582" cy="445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104" y="1727000"/>
            <a:ext cx="4077582" cy="438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969200"/>
            <a:ext cx="4192200" cy="75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Generated Rules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25" y="2215199"/>
            <a:ext cx="7876476" cy="304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Challenges: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-Working with c4.5 which has limited documentation and almost no community support on forums.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-Pre-processing data to work with c4.5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-Manipulating data to reduce error rate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Decision Tree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Improvements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Dataset Size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26727 Items in Training dataset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11 Provided Attributes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9 Attributes Used in Training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11456 Items in Testing dataset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9 Provided Attributes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8 Attributes Used in Testing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Attributes Used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Attributes: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Pet Name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Date/Time of Outcome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Outcome Type (Training Data only)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Animal Type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Sex of Animal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Age upon Outcome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Breed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Color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Intact/Neutered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Missing/Unknown Values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For Outcome Subtype Attribute: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Not used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Only 50% contained known values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In other attributes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Classified unknown age as 2-5 year old category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Other unknown values added as own separate category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Naïve Bayes Classifier 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What is it for?: </a:t>
            </a:r>
          </a:p>
          <a:p>
            <a: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To see if we can predict the future of an animal in a shelter through classification.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Why Naïve Bayes?: </a:t>
            </a:r>
          </a:p>
          <a:p>
            <a: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Many items for training so outliers don’t have large impact on probabilities</a:t>
            </a:r>
          </a:p>
          <a:p>
            <a:pPr indent="-406400" lvl="0" marL="45720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Quattrocento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Many different attributes to take into account for prediction/classification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Naïve Bayes Classifier 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219200"/>
            <a:ext cx="8229600" cy="5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N=5 classes for classification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K=8 Symptoms to determine classification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Each K has M=2-12 possible values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Symptoms are: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If animal has name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Month of outcome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Animal type (Dog or Cat)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Sex of Animal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Age at outcome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Breed of animal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Color of fur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/>
              <a:t>Has animal been neutered/spayed</a:t>
            </a:r>
          </a:p>
          <a:p>
            <a:pPr indent="127000" lvl="0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None/>
            </a:pPr>
            <a:r>
              <a:t/>
            </a:r>
            <a:endParaRPr sz="2590"/>
          </a:p>
          <a:p>
            <a:pPr indent="-421640" lvl="0" marL="548640" marR="0" rtl="0" algn="l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ans Symbols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Naïve Bayes Classifier 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Determining accuracy (90% for training, 10% for testing accuracy)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Accuracy expectations: </a:t>
            </a:r>
          </a:p>
          <a:p>
            <a: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Better than random (20% accuracy)</a:t>
            </a:r>
          </a:p>
          <a:p>
            <a: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Attempting to get at least 50% accuracy</a:t>
            </a:r>
          </a:p>
          <a:p>
            <a:pPr indent="-10160" lvl="0" marL="137160" marR="0" rtl="0" algn="l">
              <a:spcBef>
                <a:spcPts val="560"/>
              </a:spcBef>
              <a:buClr>
                <a:srgbClr val="F9F9F9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Naïve Bayes Classifier 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2954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Results for accuracy:</a:t>
            </a: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Accuracy of about 60%</a:t>
            </a:r>
          </a:p>
          <a:p>
            <a:pPr indent="-10160" lvl="0" marL="13716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13889" l="57115" r="6964" t="56349"/>
          <a:stretch/>
        </p:blipFill>
        <p:spPr>
          <a:xfrm>
            <a:off x="685800" y="1944913"/>
            <a:ext cx="6324600" cy="2946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