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D77710A6-5677-4A2F-9D4F-66AAC4002F97}">
  <a:tblStyle styleId="{D77710A6-5677-4A2F-9D4F-66AAC4002F97}" styleName="Table_0">
    <a:wholeTbl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4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2746753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128949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Shape 14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14538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Shape 15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1066343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" name="Shape 16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3607857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Shape 17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8511300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hape 18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6" name="Shape 1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2442620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Shape 19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3" name="Shape 1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9672105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Shape 19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0" name="Shape 2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1875331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Shape 20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6" name="Shape 20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1026829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Shape 21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2" name="Shape 2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53914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8" name="Shape 8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365579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4" name="Shape 9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781545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139773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Shape 10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900189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314472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Shape 11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714731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335393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Shape 1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075462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36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2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3" name="Shape 63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56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kaggle.com/jrskane/d/uciml/iris/iris-practice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kaggle.com/benhamner/d/uciml/iris/python-data-visualizations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scikit-learn.org/stable/modules/tree.html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stackoverflow.com/questions/10570042/visualizing-a-decision-tree-example-from-scikit-lea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Iris Dataset Question</a:t>
            </a:r>
          </a:p>
        </p:txBody>
      </p:sp>
      <p:sp>
        <p:nvSpPr>
          <p:cNvPr id="85" name="Shape 85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Arial"/>
              <a:buNone/>
            </a:pPr>
            <a:r>
              <a:rPr lang="en-US"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Samuel Cunningham</a:t>
            </a:r>
          </a:p>
          <a:p>
            <a:pPr marL="0" marR="0" lvl="0" indent="0" algn="ctr" rtl="0">
              <a:spcBef>
                <a:spcPts val="640"/>
              </a:spcBef>
              <a:buClr>
                <a:srgbClr val="888888"/>
              </a:buClr>
              <a:buSzPct val="25000"/>
              <a:buFont typeface="Arial"/>
              <a:buNone/>
            </a:pPr>
            <a:r>
              <a:rPr lang="en-US"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Mingd</a:t>
            </a:r>
            <a:r>
              <a:rPr lang="en-US"/>
              <a:t>i</a:t>
            </a:r>
            <a:r>
              <a:rPr lang="en-US"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 Gao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/>
              <a:t>Petal Length vs. Petal Width</a:t>
            </a:r>
          </a:p>
        </p:txBody>
      </p:sp>
      <p:graphicFrame>
        <p:nvGraphicFramePr>
          <p:cNvPr id="146" name="Shape 146"/>
          <p:cNvGraphicFramePr/>
          <p:nvPr/>
        </p:nvGraphicFramePr>
        <p:xfrm>
          <a:off x="374775" y="1424379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{D77710A6-5677-4A2F-9D4F-66AAC4002F97}</a:tableStyleId>
              </a:tblPr>
              <a:tblGrid>
                <a:gridCol w="1042375"/>
                <a:gridCol w="3548475"/>
                <a:gridCol w="3803600"/>
              </a:tblGrid>
              <a:tr h="466225"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/>
                        <a:t>SVM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/>
                        <a:t>Tree</a:t>
                      </a:r>
                    </a:p>
                  </a:txBody>
                  <a:tcPr marL="91425" marR="91425" marT="91425" marB="91425"/>
                </a:tc>
              </a:tr>
              <a:tr h="2207000"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/>
                        <a:t>Actual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</a:tr>
              <a:tr h="2477100"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/>
                        <a:t>Predicted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</a:tr>
            </a:tbl>
          </a:graphicData>
        </a:graphic>
      </p:graphicFrame>
      <p:pic>
        <p:nvPicPr>
          <p:cNvPr id="147" name="Shape 14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35675" y="1910675"/>
            <a:ext cx="3523099" cy="2171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8" name="Shape 14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435675" y="4081775"/>
            <a:ext cx="3523099" cy="2492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9" name="Shape 14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281825" y="1960375"/>
            <a:ext cx="3010449" cy="20716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50" name="Shape 15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281825" y="4190275"/>
            <a:ext cx="3010449" cy="2275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/>
              <a:t>Petal Length vs. Sepal Length</a:t>
            </a:r>
          </a:p>
        </p:txBody>
      </p:sp>
      <p:graphicFrame>
        <p:nvGraphicFramePr>
          <p:cNvPr id="156" name="Shape 156"/>
          <p:cNvGraphicFramePr/>
          <p:nvPr/>
        </p:nvGraphicFramePr>
        <p:xfrm>
          <a:off x="284700" y="1274279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{D77710A6-5677-4A2F-9D4F-66AAC4002F97}</a:tableStyleId>
              </a:tblPr>
              <a:tblGrid>
                <a:gridCol w="1012400"/>
                <a:gridCol w="3608525"/>
                <a:gridCol w="3998675"/>
              </a:tblGrid>
              <a:tr h="441225"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/>
                        <a:t>SVM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/>
                        <a:t>Tree</a:t>
                      </a:r>
                    </a:p>
                  </a:txBody>
                  <a:tcPr marL="91425" marR="91425" marT="91425" marB="91425"/>
                </a:tc>
              </a:tr>
              <a:tr h="2272050"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/>
                        <a:t>Actual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</a:tr>
              <a:tr h="2422125"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/>
                        <a:t>Predicted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</a:tr>
            </a:tbl>
          </a:graphicData>
        </a:graphic>
      </p:graphicFrame>
      <p:pic>
        <p:nvPicPr>
          <p:cNvPr id="157" name="Shape 15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00625" y="1730600"/>
            <a:ext cx="3603374" cy="2231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8" name="Shape 15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300625" y="3961725"/>
            <a:ext cx="3603374" cy="24479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59" name="Shape 15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173855" y="1730599"/>
            <a:ext cx="3392719" cy="2334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0" name="Shape 16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218062" y="4048737"/>
            <a:ext cx="3304300" cy="2273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/>
              <a:t>Petal Width vs. Sepal Length</a:t>
            </a:r>
          </a:p>
        </p:txBody>
      </p:sp>
      <p:pic>
        <p:nvPicPr>
          <p:cNvPr id="166" name="Shape 166"/>
          <p:cNvPicPr preferRelativeResize="0"/>
          <p:nvPr/>
        </p:nvPicPr>
        <p:blipFill rotWithShape="1">
          <a:blip r:embed="rId3">
            <a:alphaModFix/>
          </a:blip>
          <a:srcRect l="1465" r="1456"/>
          <a:stretch/>
        </p:blipFill>
        <p:spPr>
          <a:xfrm>
            <a:off x="1165550" y="1715574"/>
            <a:ext cx="3861650" cy="22311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67" name="Shape 16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165550" y="3946724"/>
            <a:ext cx="3861650" cy="271347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68" name="Shape 168"/>
          <p:cNvGraphicFramePr/>
          <p:nvPr/>
        </p:nvGraphicFramePr>
        <p:xfrm>
          <a:off x="209725" y="1216179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{D77710A6-5677-4A2F-9D4F-66AAC4002F97}</a:tableStyleId>
              </a:tblPr>
              <a:tblGrid>
                <a:gridCol w="952350"/>
                <a:gridCol w="3878650"/>
                <a:gridCol w="3923650"/>
              </a:tblGrid>
              <a:tr h="455725"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/>
                        <a:t>SVM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/>
                        <a:t>Tree</a:t>
                      </a:r>
                    </a:p>
                  </a:txBody>
                  <a:tcPr marL="91425" marR="91425" marT="91425" marB="91425"/>
                </a:tc>
              </a:tr>
              <a:tr h="2244100"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/>
                        <a:t>Actual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</a:tr>
              <a:tr h="2744200"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/>
                        <a:t>Predicted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</a:tr>
            </a:tbl>
          </a:graphicData>
        </a:graphic>
      </p:graphicFrame>
      <p:pic>
        <p:nvPicPr>
          <p:cNvPr id="169" name="Shape 16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352007" y="1762450"/>
            <a:ext cx="3285717" cy="2231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0" name="Shape 17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390823" y="4134600"/>
            <a:ext cx="3208074" cy="21784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 txBox="1">
            <a:spLocks noGrp="1"/>
          </p:cNvSpPr>
          <p:nvPr>
            <p:ph type="title"/>
          </p:nvPr>
        </p:nvSpPr>
        <p:spPr>
          <a:xfrm>
            <a:off x="964650" y="301397"/>
            <a:ext cx="7447200" cy="875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/>
              <a:t>Separate Attributes </a:t>
            </a:r>
          </a:p>
        </p:txBody>
      </p:sp>
      <p:pic>
        <p:nvPicPr>
          <p:cNvPr id="176" name="Shape 17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7400" y="1858725"/>
            <a:ext cx="3736599" cy="2177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7" name="Shape 17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690950" y="1895738"/>
            <a:ext cx="3478024" cy="2103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8" name="Shape 17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13050" y="4244975"/>
            <a:ext cx="3665300" cy="2258174"/>
          </a:xfrm>
          <a:prstGeom prst="rect">
            <a:avLst/>
          </a:prstGeom>
          <a:noFill/>
          <a:ln>
            <a:noFill/>
          </a:ln>
        </p:spPr>
      </p:pic>
      <p:sp>
        <p:nvSpPr>
          <p:cNvPr id="179" name="Shape 179"/>
          <p:cNvSpPr txBox="1"/>
          <p:nvPr/>
        </p:nvSpPr>
        <p:spPr>
          <a:xfrm>
            <a:off x="1302050" y="1640925"/>
            <a:ext cx="2800200" cy="217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80" name="Shape 180"/>
          <p:cNvSpPr txBox="1"/>
          <p:nvPr/>
        </p:nvSpPr>
        <p:spPr>
          <a:xfrm>
            <a:off x="5306250" y="4432275"/>
            <a:ext cx="2363400" cy="312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81" name="Shape 181"/>
          <p:cNvSpPr txBox="1"/>
          <p:nvPr/>
        </p:nvSpPr>
        <p:spPr>
          <a:xfrm>
            <a:off x="848700" y="3962575"/>
            <a:ext cx="3594000" cy="383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rPr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Petal Length vs. Petal Width</a:t>
            </a:r>
          </a:p>
        </p:txBody>
      </p:sp>
      <p:sp>
        <p:nvSpPr>
          <p:cNvPr id="182" name="Shape 182"/>
          <p:cNvSpPr txBox="1"/>
          <p:nvPr/>
        </p:nvSpPr>
        <p:spPr>
          <a:xfrm>
            <a:off x="4690950" y="1551825"/>
            <a:ext cx="3594000" cy="383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Petal Width vs. Sepal Width</a:t>
            </a:r>
          </a:p>
        </p:txBody>
      </p:sp>
      <p:sp>
        <p:nvSpPr>
          <p:cNvPr id="183" name="Shape 183"/>
          <p:cNvSpPr txBox="1"/>
          <p:nvPr/>
        </p:nvSpPr>
        <p:spPr>
          <a:xfrm>
            <a:off x="964650" y="1558125"/>
            <a:ext cx="3594000" cy="383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Petal Length vs. Sepal Length</a:t>
            </a:r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/>
              <a:t>Kaggle visualizations</a:t>
            </a:r>
          </a:p>
        </p:txBody>
      </p:sp>
      <p:pic>
        <p:nvPicPr>
          <p:cNvPr id="189" name="Shape 18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61300" y="1476287"/>
            <a:ext cx="5221400" cy="3905424"/>
          </a:xfrm>
          <a:prstGeom prst="rect">
            <a:avLst/>
          </a:prstGeom>
          <a:noFill/>
          <a:ln>
            <a:noFill/>
          </a:ln>
        </p:spPr>
      </p:pic>
      <p:sp>
        <p:nvSpPr>
          <p:cNvPr id="190" name="Shape 190"/>
          <p:cNvSpPr txBox="1"/>
          <p:nvPr/>
        </p:nvSpPr>
        <p:spPr>
          <a:xfrm>
            <a:off x="457200" y="5612600"/>
            <a:ext cx="8229600" cy="863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sz="2400" u="sng">
                <a:solidFill>
                  <a:schemeClr val="hlink"/>
                </a:solidFill>
                <a:hlinkClick r:id="rId4"/>
              </a:rPr>
              <a:t>https://www.kaggle.com/jrskane/d/uciml/iris/iris-practice</a:t>
            </a:r>
          </a:p>
          <a:p>
            <a:pPr lvl="0">
              <a:spcBef>
                <a:spcPts val="0"/>
              </a:spcBef>
              <a:buNone/>
            </a:pPr>
            <a:endParaRPr sz="2400"/>
          </a:p>
        </p:txBody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/>
              <a:t>Kaggle visualizations</a:t>
            </a:r>
          </a:p>
        </p:txBody>
      </p:sp>
      <p:pic>
        <p:nvPicPr>
          <p:cNvPr id="196" name="Shape 19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54437" y="1286725"/>
            <a:ext cx="4835124" cy="4284549"/>
          </a:xfrm>
          <a:prstGeom prst="rect">
            <a:avLst/>
          </a:prstGeom>
          <a:noFill/>
          <a:ln>
            <a:noFill/>
          </a:ln>
        </p:spPr>
      </p:pic>
      <p:sp>
        <p:nvSpPr>
          <p:cNvPr id="197" name="Shape 197"/>
          <p:cNvSpPr txBox="1"/>
          <p:nvPr/>
        </p:nvSpPr>
        <p:spPr>
          <a:xfrm>
            <a:off x="465200" y="5942600"/>
            <a:ext cx="8229600" cy="615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sz="1800" u="sng">
                <a:solidFill>
                  <a:schemeClr val="hlink"/>
                </a:solidFill>
                <a:hlinkClick r:id="rId4"/>
              </a:rPr>
              <a:t>https://www.kaggle.com/benhamner/d/uciml/iris/python-data-visualizations</a:t>
            </a:r>
          </a:p>
          <a:p>
            <a:pPr lvl="0">
              <a:spcBef>
                <a:spcPts val="0"/>
              </a:spcBef>
              <a:buNone/>
            </a:pPr>
            <a:endParaRPr sz="1800"/>
          </a:p>
        </p:txBody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hape 20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/>
              <a:t>Conclusion</a:t>
            </a:r>
          </a:p>
        </p:txBody>
      </p:sp>
      <p:sp>
        <p:nvSpPr>
          <p:cNvPr id="203" name="Shape 20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en-US"/>
              <a:t>Petal Width / Petal Length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-US"/>
              <a:t>Contain the most information</a:t>
            </a:r>
          </a:p>
          <a:p>
            <a:pPr marL="0" lvl="0" indent="0" rtl="0">
              <a:spcBef>
                <a:spcPts val="0"/>
              </a:spcBef>
              <a:buNone/>
            </a:pPr>
            <a:endParaRPr/>
          </a:p>
          <a:p>
            <a:pPr marL="457200" lvl="0" indent="-228600" rtl="0">
              <a:spcBef>
                <a:spcPts val="0"/>
              </a:spcBef>
            </a:pPr>
            <a:r>
              <a:rPr lang="en-US"/>
              <a:t>Not exactly linearly separable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-US"/>
              <a:t>two stages (lines)</a:t>
            </a:r>
          </a:p>
        </p:txBody>
      </p:sp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Shape 20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/>
              <a:t>Challenges</a:t>
            </a:r>
          </a:p>
        </p:txBody>
      </p:sp>
      <p:sp>
        <p:nvSpPr>
          <p:cNvPr id="209" name="Shape 20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en-US"/>
              <a:t>The Question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-US"/>
              <a:t>Python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-US"/>
              <a:t>Visualizations</a:t>
            </a:r>
          </a:p>
        </p:txBody>
      </p:sp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Shape 21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/>
              <a:t>Reference</a:t>
            </a:r>
          </a:p>
        </p:txBody>
      </p:sp>
      <p:sp>
        <p:nvSpPr>
          <p:cNvPr id="215" name="Shape 21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lvl="0" indent="-6985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•</a:t>
            </a:r>
            <a:r>
              <a:rPr lang="en-US" sz="2400" u="sng">
                <a:solidFill>
                  <a:schemeClr val="hlink"/>
                </a:solidFill>
                <a:hlinkClick r:id="rId3"/>
              </a:rPr>
              <a:t>http://scikit-learn.org/stable/modules/tree.html#tre</a:t>
            </a:r>
          </a:p>
          <a:p>
            <a:pPr marL="0" lvl="0" indent="-6985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•</a:t>
            </a:r>
            <a:r>
              <a:rPr lang="en-US" sz="2400" u="sng">
                <a:solidFill>
                  <a:schemeClr val="hlink"/>
                </a:solidFill>
                <a:hlinkClick r:id="rId4"/>
              </a:rPr>
              <a:t>http://stackoverflow.com/questions/10570042/visualizing-a-decision-tree-example-f rom-scikit-lea</a:t>
            </a:r>
          </a:p>
          <a:p>
            <a:pPr lvl="0">
              <a:spcBef>
                <a:spcPts val="0"/>
              </a:spcBef>
              <a:buNone/>
            </a:pPr>
            <a:endParaRPr sz="4400"/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Data</a:t>
            </a:r>
          </a:p>
        </p:txBody>
      </p:sp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150 samples</a:t>
            </a:r>
          </a:p>
          <a:p>
            <a:pPr marL="742950" marR="0" lvl="1" indent="-2857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Sepal Length and Width (Continuous)</a:t>
            </a:r>
          </a:p>
          <a:p>
            <a:pPr marL="742950" marR="0" lvl="1" indent="-2857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Petal Length and Width (Continuous)</a:t>
            </a:r>
          </a:p>
          <a:p>
            <a:pPr marL="742950" marR="0" lvl="1" indent="-2857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species (Setosa, Versicolor, Virginica)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to find?</a:t>
            </a:r>
          </a:p>
        </p:txBody>
      </p:sp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Which two attributes would be best to use to </a:t>
            </a:r>
            <a:r>
              <a:rPr lang="en-US"/>
              <a:t>predict </a:t>
            </a: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species?</a:t>
            </a:r>
          </a:p>
          <a:p>
            <a:pPr marL="0" marR="0" lvl="0" indent="0" algn="l" rtl="0">
              <a:spcBef>
                <a:spcPts val="0"/>
              </a:spcBef>
              <a:buNone/>
            </a:pPr>
            <a:endParaRPr/>
          </a:p>
          <a:p>
            <a:pPr marL="0" marR="0" lvl="0" indent="0" algn="l" rtl="0">
              <a:spcBef>
                <a:spcPts val="0"/>
              </a:spcBef>
              <a:buNone/>
            </a:pPr>
            <a:endParaRPr/>
          </a:p>
          <a:p>
            <a:pPr marL="342900" marR="0" lvl="0" indent="-3429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/>
              <a:t>Do these two attributes contain enough information that all other attributes can be ignored? </a:t>
            </a:r>
          </a:p>
          <a:p>
            <a:pPr marR="0" lvl="1" algn="l" rtl="0">
              <a:spcBef>
                <a:spcPts val="0"/>
              </a:spcBef>
            </a:pPr>
            <a:r>
              <a:rPr lang="en-US"/>
              <a:t>2 dimensional dataset</a:t>
            </a:r>
          </a:p>
          <a:p>
            <a:pPr marR="0" lvl="1" algn="l" rtl="0">
              <a:spcBef>
                <a:spcPts val="0"/>
              </a:spcBef>
            </a:pPr>
            <a:r>
              <a:rPr lang="en-US"/>
              <a:t>linearly separable with two lines)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/>
              <a:t>Algorithms</a:t>
            </a:r>
          </a:p>
        </p:txBody>
      </p:sp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en-US"/>
              <a:t>Decision Tree 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-US"/>
              <a:t>DecisionTreeClassifier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-US"/>
              <a:t>Gini and Information Gain</a:t>
            </a:r>
          </a:p>
          <a:p>
            <a:pPr marL="0" lvl="0" indent="0" rtl="0">
              <a:spcBef>
                <a:spcPts val="0"/>
              </a:spcBef>
              <a:buNone/>
            </a:pPr>
            <a:endParaRPr/>
          </a:p>
          <a:p>
            <a:pPr marL="457200" lvl="0" indent="-228600" rtl="0">
              <a:spcBef>
                <a:spcPts val="0"/>
              </a:spcBef>
            </a:pPr>
            <a:r>
              <a:rPr lang="en-US"/>
              <a:t>SVM 	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-US"/>
              <a:t>Scikit learn’s nuSVC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-US"/>
              <a:t>Kernal: rbf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/>
              <a:t>Training and Prediction results</a:t>
            </a:r>
          </a:p>
        </p:txBody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457200" y="1647500"/>
            <a:ext cx="8229600" cy="4526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buNone/>
            </a:pPr>
            <a:endParaRPr/>
          </a:p>
          <a:p>
            <a:pPr marL="457200" lvl="0" indent="-228600" rtl="0">
              <a:spcBef>
                <a:spcPts val="0"/>
              </a:spcBef>
            </a:pPr>
            <a:r>
              <a:rPr lang="en-US"/>
              <a:t>Decision Tree: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-US"/>
              <a:t>Recall = 1.0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-US"/>
              <a:t>Precision = 1.0</a:t>
            </a:r>
          </a:p>
          <a:p>
            <a:pPr marL="0" lvl="0" indent="0" rtl="0">
              <a:spcBef>
                <a:spcPts val="0"/>
              </a:spcBef>
              <a:buNone/>
            </a:pPr>
            <a:endParaRPr/>
          </a:p>
          <a:p>
            <a:pPr marL="457200" lvl="0" indent="-228600" rtl="0">
              <a:spcBef>
                <a:spcPts val="0"/>
              </a:spcBef>
            </a:pPr>
            <a:r>
              <a:rPr lang="en-US"/>
              <a:t>SVM: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-US"/>
              <a:t>Recall = 0.97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-US"/>
              <a:t>Precision = 0.98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>
            <a:spLocks noGrp="1"/>
          </p:cNvSpPr>
          <p:nvPr>
            <p:ph type="title"/>
          </p:nvPr>
        </p:nvSpPr>
        <p:spPr>
          <a:xfrm>
            <a:off x="523400" y="378712"/>
            <a:ext cx="82296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/>
              <a:t>Tree Visualization(Info Gain) </a:t>
            </a:r>
          </a:p>
        </p:txBody>
      </p:sp>
      <p:pic>
        <p:nvPicPr>
          <p:cNvPr id="115" name="Shape 1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85337" y="1474400"/>
            <a:ext cx="6403024" cy="3207950"/>
          </a:xfrm>
          <a:prstGeom prst="rect">
            <a:avLst/>
          </a:prstGeom>
          <a:noFill/>
          <a:ln>
            <a:noFill/>
          </a:ln>
        </p:spPr>
      </p:pic>
      <p:sp>
        <p:nvSpPr>
          <p:cNvPr id="116" name="Shape 116"/>
          <p:cNvSpPr txBox="1"/>
          <p:nvPr/>
        </p:nvSpPr>
        <p:spPr>
          <a:xfrm>
            <a:off x="1636450" y="4947225"/>
            <a:ext cx="5902500" cy="1191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sz="1800"/>
              <a:t>X[3](Petal Width) appears as the best-split-feature and appear the most. X[2] also appear 3 time while X[1] appear only once and X[0] is not even here.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/>
              <a:t>Tree Visualization(Gini)</a:t>
            </a:r>
          </a:p>
        </p:txBody>
      </p:sp>
      <p:pic>
        <p:nvPicPr>
          <p:cNvPr id="122" name="Shape 1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54675" y="1239675"/>
            <a:ext cx="6520001" cy="3394074"/>
          </a:xfrm>
          <a:prstGeom prst="rect">
            <a:avLst/>
          </a:prstGeom>
          <a:noFill/>
          <a:ln>
            <a:noFill/>
          </a:ln>
        </p:spPr>
      </p:pic>
      <p:sp>
        <p:nvSpPr>
          <p:cNvPr id="123" name="Shape 123"/>
          <p:cNvSpPr txBox="1"/>
          <p:nvPr/>
        </p:nvSpPr>
        <p:spPr>
          <a:xfrm>
            <a:off x="1636450" y="4947225"/>
            <a:ext cx="5902500" cy="1191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1800"/>
              <a:t>X[2](Petal Length) appears as the best-split-feature and appear the most. X[3] also appear 3 time while X[0] appear only once and X[0] is not even here.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/>
              <a:t>Attribute Correlation</a:t>
            </a:r>
          </a:p>
        </p:txBody>
      </p:sp>
      <p:pic>
        <p:nvPicPr>
          <p:cNvPr id="129" name="Shape 1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44800" y="1417650"/>
            <a:ext cx="4754399" cy="3535950"/>
          </a:xfrm>
          <a:prstGeom prst="rect">
            <a:avLst/>
          </a:prstGeom>
          <a:noFill/>
          <a:ln>
            <a:noFill/>
          </a:ln>
        </p:spPr>
      </p:pic>
      <p:sp>
        <p:nvSpPr>
          <p:cNvPr id="130" name="Shape 130"/>
          <p:cNvSpPr txBox="1"/>
          <p:nvPr/>
        </p:nvSpPr>
        <p:spPr>
          <a:xfrm>
            <a:off x="465200" y="5177275"/>
            <a:ext cx="8313600" cy="1260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sz="2400"/>
              <a:t>Covariance of two variables divided by the product of their standard deviations. (Pearson product-moment correlation coefficient)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/>
              <a:t>Sepal Length vs. Sepal Width</a:t>
            </a:r>
          </a:p>
        </p:txBody>
      </p:sp>
      <p:graphicFrame>
        <p:nvGraphicFramePr>
          <p:cNvPr id="136" name="Shape 136"/>
          <p:cNvGraphicFramePr/>
          <p:nvPr/>
        </p:nvGraphicFramePr>
        <p:xfrm>
          <a:off x="438487" y="14176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{D77710A6-5677-4A2F-9D4F-66AAC4002F97}</a:tableStyleId>
              </a:tblPr>
              <a:tblGrid>
                <a:gridCol w="1225025"/>
                <a:gridCol w="3385950"/>
                <a:gridCol w="3656050"/>
              </a:tblGrid>
              <a:tr h="378700"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-US"/>
                        <a:t>SVM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-US"/>
                        <a:t>Tree</a:t>
                      </a:r>
                    </a:p>
                  </a:txBody>
                  <a:tcPr marL="91425" marR="91425" marT="91425" marB="91425"/>
                </a:tc>
              </a:tr>
              <a:tr h="2269500"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-US"/>
                        <a:t>Actual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</a:tr>
              <a:tr h="2269525"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-US"/>
                        <a:t>Predicted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</a:tr>
            </a:tbl>
          </a:graphicData>
        </a:graphic>
      </p:graphicFrame>
      <p:pic>
        <p:nvPicPr>
          <p:cNvPr id="137" name="Shape 13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80725" y="1860325"/>
            <a:ext cx="3363850" cy="2206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38" name="Shape 13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680725" y="4066774"/>
            <a:ext cx="3363850" cy="2286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9" name="Shape 13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228818" y="1794100"/>
            <a:ext cx="3249342" cy="2206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40" name="Shape 14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228823" y="4106611"/>
            <a:ext cx="3249325" cy="22064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305</Words>
  <Application>Microsoft Office PowerPoint</Application>
  <PresentationFormat>On-screen Show (4:3)</PresentationFormat>
  <Paragraphs>79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Arial</vt:lpstr>
      <vt:lpstr>Calibri</vt:lpstr>
      <vt:lpstr>Office Theme</vt:lpstr>
      <vt:lpstr>Iris Dataset Question</vt:lpstr>
      <vt:lpstr>The Data</vt:lpstr>
      <vt:lpstr>What to find?</vt:lpstr>
      <vt:lpstr>Algorithms</vt:lpstr>
      <vt:lpstr>Training and Prediction results</vt:lpstr>
      <vt:lpstr>Tree Visualization(Info Gain) </vt:lpstr>
      <vt:lpstr>Tree Visualization(Gini)</vt:lpstr>
      <vt:lpstr>Attribute Correlation</vt:lpstr>
      <vt:lpstr>Sepal Length vs. Sepal Width</vt:lpstr>
      <vt:lpstr>Petal Length vs. Petal Width</vt:lpstr>
      <vt:lpstr>Petal Length vs. Sepal Length</vt:lpstr>
      <vt:lpstr>Petal Width vs. Sepal Length</vt:lpstr>
      <vt:lpstr>Separate Attributes </vt:lpstr>
      <vt:lpstr>Kaggle visualizations</vt:lpstr>
      <vt:lpstr>Kaggle visualizations</vt:lpstr>
      <vt:lpstr>Conclusion</vt:lpstr>
      <vt:lpstr>Challenges</vt:lpstr>
      <vt:lpstr>Reference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Iris Dataset Question</dc:title>
  <dc:creator>liuj</dc:creator>
  <cp:lastModifiedBy>liuj</cp:lastModifiedBy>
  <cp:revision>2</cp:revision>
  <dcterms:modified xsi:type="dcterms:W3CDTF">2016-04-28T13:58:51Z</dcterms:modified>
</cp:coreProperties>
</file>