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</p:sldIdLst>
  <p:sldSz cy="5143500" cx="9144000"/>
  <p:notesSz cx="6858000" cy="9144000"/>
  <p:embeddedFontLst>
    <p:embeddedFont>
      <p:font typeface="Roboto"/>
      <p:regular r:id="rId23"/>
      <p:bold r:id="rId24"/>
      <p:italic r:id="rId25"/>
      <p:boldItalic r:id="rId2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font" Target="fonts/Roboto-bold.fntdata"/><Relationship Id="rId23" Type="http://schemas.openxmlformats.org/officeDocument/2006/relationships/font" Target="fonts/Roboto-regular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font" Target="fonts/Roboto-boldItalic.fntdata"/><Relationship Id="rId25" Type="http://schemas.openxmlformats.org/officeDocument/2006/relationships/font" Target="fonts/Roboto-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Shape 8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>
              <a:spcBef>
                <a:spcPts val="0"/>
              </a:spcBef>
            </a:pPr>
            <a:r>
              <a:rPr lang="en"/>
              <a:t>Project is about 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Shape 14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Shape 14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Shape 15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Shape 16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Shape 16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Shape 17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Shape 18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Shape 18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Shape 19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Shape 8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Shape 10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Shape 10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Shape 11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Shape 12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Shape 12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Shape 13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hape 10"/>
          <p:cNvGrpSpPr/>
          <p:nvPr/>
        </p:nvGrpSpPr>
        <p:grpSpPr>
          <a:xfrm>
            <a:off x="6098378" y="4"/>
            <a:ext cx="3045625" cy="2030570"/>
            <a:chOff x="6098378" y="4"/>
            <a:chExt cx="3045625" cy="2030570"/>
          </a:xfrm>
        </p:grpSpPr>
        <p:sp>
          <p:nvSpPr>
            <p:cNvPr id="11" name="Shape 11"/>
            <p:cNvSpPr/>
            <p:nvPr/>
          </p:nvSpPr>
          <p:spPr>
            <a:xfrm>
              <a:off x="8128803" y="15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2" name="Shape 12"/>
            <p:cNvSpPr/>
            <p:nvPr/>
          </p:nvSpPr>
          <p:spPr>
            <a:xfrm flipH="1">
              <a:off x="7113463" y="4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" name="Shape 13"/>
            <p:cNvSpPr/>
            <p:nvPr/>
          </p:nvSpPr>
          <p:spPr>
            <a:xfrm flipH="1" rot="10800000">
              <a:off x="7113588" y="106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" name="Shape 14"/>
            <p:cNvSpPr/>
            <p:nvPr/>
          </p:nvSpPr>
          <p:spPr>
            <a:xfrm rot="10800000">
              <a:off x="6098378" y="96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" name="Shape 15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Shape 16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Shape 17"/>
          <p:cNvSpPr txBox="1"/>
          <p:nvPr>
            <p:ph idx="1" type="subTitle"/>
          </p:nvPr>
        </p:nvSpPr>
        <p:spPr>
          <a:xfrm>
            <a:off x="598088" y="2715912"/>
            <a:ext cx="8222100" cy="4329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8" name="Shape 18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Shape 70"/>
          <p:cNvGrpSpPr/>
          <p:nvPr/>
        </p:nvGrpSpPr>
        <p:grpSpPr>
          <a:xfrm>
            <a:off x="6098378" y="4"/>
            <a:ext cx="3045625" cy="2030570"/>
            <a:chOff x="6098378" y="4"/>
            <a:chExt cx="3045625" cy="2030570"/>
          </a:xfrm>
        </p:grpSpPr>
        <p:sp>
          <p:nvSpPr>
            <p:cNvPr id="71" name="Shape 71"/>
            <p:cNvSpPr/>
            <p:nvPr/>
          </p:nvSpPr>
          <p:spPr>
            <a:xfrm>
              <a:off x="8128803" y="15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2" name="Shape 72"/>
            <p:cNvSpPr/>
            <p:nvPr/>
          </p:nvSpPr>
          <p:spPr>
            <a:xfrm flipH="1">
              <a:off x="7113463" y="4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3" name="Shape 73"/>
            <p:cNvSpPr/>
            <p:nvPr/>
          </p:nvSpPr>
          <p:spPr>
            <a:xfrm flipH="1" rot="10800000">
              <a:off x="7113588" y="106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4" name="Shape 74"/>
            <p:cNvSpPr/>
            <p:nvPr/>
          </p:nvSpPr>
          <p:spPr>
            <a:xfrm rot="10800000">
              <a:off x="6098378" y="96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5" name="Shape 75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76" name="Shape 76"/>
          <p:cNvSpPr txBox="1"/>
          <p:nvPr>
            <p:ph type="title"/>
          </p:nvPr>
        </p:nvSpPr>
        <p:spPr>
          <a:xfrm>
            <a:off x="311700" y="1256050"/>
            <a:ext cx="8520600" cy="2030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7" name="Shape 77"/>
          <p:cNvSpPr txBox="1"/>
          <p:nvPr>
            <p:ph idx="1" type="body"/>
          </p:nvPr>
        </p:nvSpPr>
        <p:spPr>
          <a:xfrm>
            <a:off x="311700" y="3369225"/>
            <a:ext cx="8520600" cy="12819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Shape 78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dk2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bg>
      <p:bgPr>
        <a:solidFill>
          <a:schemeClr val="dk1"/>
        </a:solidFill>
      </p:bgPr>
    </p:bg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Shape 20"/>
          <p:cNvGrpSpPr/>
          <p:nvPr/>
        </p:nvGrpSpPr>
        <p:grpSpPr>
          <a:xfrm>
            <a:off x="6098378" y="4"/>
            <a:ext cx="3045625" cy="2030570"/>
            <a:chOff x="6098378" y="4"/>
            <a:chExt cx="3045625" cy="2030570"/>
          </a:xfrm>
        </p:grpSpPr>
        <p:sp>
          <p:nvSpPr>
            <p:cNvPr id="21" name="Shape 21"/>
            <p:cNvSpPr/>
            <p:nvPr/>
          </p:nvSpPr>
          <p:spPr>
            <a:xfrm>
              <a:off x="8128803" y="15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" name="Shape 22"/>
            <p:cNvSpPr/>
            <p:nvPr/>
          </p:nvSpPr>
          <p:spPr>
            <a:xfrm flipH="1">
              <a:off x="7113463" y="4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" name="Shape 23"/>
            <p:cNvSpPr/>
            <p:nvPr/>
          </p:nvSpPr>
          <p:spPr>
            <a:xfrm flipH="1" rot="10800000">
              <a:off x="7113588" y="106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4" name="Shape 24"/>
            <p:cNvSpPr/>
            <p:nvPr/>
          </p:nvSpPr>
          <p:spPr>
            <a:xfrm rot="10800000">
              <a:off x="6098378" y="96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5" name="Shape 25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26" name="Shape 26"/>
          <p:cNvSpPr txBox="1"/>
          <p:nvPr>
            <p:ph type="title"/>
          </p:nvPr>
        </p:nvSpPr>
        <p:spPr>
          <a:xfrm>
            <a:off x="598100" y="2152347"/>
            <a:ext cx="8222100" cy="838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Shape 29"/>
          <p:cNvGrpSpPr/>
          <p:nvPr/>
        </p:nvGrpSpPr>
        <p:grpSpPr>
          <a:xfrm>
            <a:off x="0" y="3903669"/>
            <a:ext cx="9144000" cy="1239925"/>
            <a:chOff x="0" y="3903669"/>
            <a:chExt cx="9144000" cy="1239925"/>
          </a:xfrm>
        </p:grpSpPr>
        <p:sp>
          <p:nvSpPr>
            <p:cNvPr id="30" name="Shape 30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1" name="Shape 31"/>
            <p:cNvSpPr/>
            <p:nvPr/>
          </p:nvSpPr>
          <p:spPr>
            <a:xfrm flipH="1">
              <a:off x="6181162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2" name="Shape 32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3" name="Shape 33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4" name="Shape 3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35" name="Shape 3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36" name="Shape 36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37" name="Shape 37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" type="body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41" name="Shape 41"/>
          <p:cNvSpPr txBox="1"/>
          <p:nvPr>
            <p:ph idx="2" type="body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42" name="Shape 4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dk2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5" name="Shape 45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dk2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48" name="Shape 48"/>
          <p:cNvSpPr txBox="1"/>
          <p:nvPr>
            <p:ph idx="1" type="body"/>
          </p:nvPr>
        </p:nvSpPr>
        <p:spPr>
          <a:xfrm>
            <a:off x="311700" y="1465804"/>
            <a:ext cx="2808000" cy="31032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49" name="Shape 49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dk2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Shape 51"/>
          <p:cNvGrpSpPr/>
          <p:nvPr/>
        </p:nvGrpSpPr>
        <p:grpSpPr>
          <a:xfrm>
            <a:off x="6098378" y="4"/>
            <a:ext cx="3045625" cy="2030570"/>
            <a:chOff x="6098378" y="4"/>
            <a:chExt cx="3045625" cy="2030570"/>
          </a:xfrm>
        </p:grpSpPr>
        <p:sp>
          <p:nvSpPr>
            <p:cNvPr id="52" name="Shape 52"/>
            <p:cNvSpPr/>
            <p:nvPr/>
          </p:nvSpPr>
          <p:spPr>
            <a:xfrm>
              <a:off x="8128803" y="15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53" name="Shape 53"/>
            <p:cNvSpPr/>
            <p:nvPr/>
          </p:nvSpPr>
          <p:spPr>
            <a:xfrm flipH="1">
              <a:off x="7113463" y="4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54" name="Shape 54"/>
            <p:cNvSpPr/>
            <p:nvPr/>
          </p:nvSpPr>
          <p:spPr>
            <a:xfrm flipH="1" rot="10800000">
              <a:off x="7113588" y="106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55" name="Shape 55"/>
            <p:cNvSpPr/>
            <p:nvPr/>
          </p:nvSpPr>
          <p:spPr>
            <a:xfrm rot="10800000">
              <a:off x="6098378" y="96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56" name="Shape 56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57" name="Shape 57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Shape 58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/>
          <p:nvPr/>
        </p:nvSpPr>
        <p:spPr>
          <a:xfrm>
            <a:off x="4572000" y="-1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61" name="Shape 61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2" name="Shape 62"/>
          <p:cNvSpPr txBox="1"/>
          <p:nvPr>
            <p:ph type="title"/>
          </p:nvPr>
        </p:nvSpPr>
        <p:spPr>
          <a:xfrm>
            <a:off x="265500" y="1151100"/>
            <a:ext cx="4045200" cy="1564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63" name="Shape 63"/>
          <p:cNvSpPr txBox="1"/>
          <p:nvPr>
            <p:ph idx="1" type="subTitle"/>
          </p:nvPr>
        </p:nvSpPr>
        <p:spPr>
          <a:xfrm>
            <a:off x="265500" y="2769001"/>
            <a:ext cx="4045200" cy="12693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64" name="Shape 64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Shape 65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68" name="Shape 68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dk2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Roboto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05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07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01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02.png"/><Relationship Id="rId4" Type="http://schemas.openxmlformats.org/officeDocument/2006/relationships/image" Target="../media/image03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00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04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06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Shelter Animal Outcomes</a:t>
            </a:r>
          </a:p>
        </p:txBody>
      </p:sp>
      <p:sp>
        <p:nvSpPr>
          <p:cNvPr id="86" name="Shape 86"/>
          <p:cNvSpPr txBox="1"/>
          <p:nvPr>
            <p:ph idx="1" type="subTitle"/>
          </p:nvPr>
        </p:nvSpPr>
        <p:spPr>
          <a:xfrm>
            <a:off x="598088" y="2715912"/>
            <a:ext cx="8222100" cy="432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Ethan Miller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Gender Visualization</a:t>
            </a:r>
          </a:p>
        </p:txBody>
      </p:sp>
      <p:sp>
        <p:nvSpPr>
          <p:cNvPr id="143" name="Shape 143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Spayed &amp; Neutered animals are much  more likely to be adopted!</a:t>
            </a:r>
          </a:p>
        </p:txBody>
      </p:sp>
      <p:pic>
        <p:nvPicPr>
          <p:cNvPr id="144" name="Shape 14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0700" y="1734024"/>
            <a:ext cx="7906050" cy="31624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Name Visualization</a:t>
            </a:r>
          </a:p>
        </p:txBody>
      </p:sp>
      <p:sp>
        <p:nvSpPr>
          <p:cNvPr id="150" name="Shape 150"/>
          <p:cNvSpPr txBox="1"/>
          <p:nvPr>
            <p:ph idx="1" type="body"/>
          </p:nvPr>
        </p:nvSpPr>
        <p:spPr>
          <a:xfrm>
            <a:off x="311700" y="1229875"/>
            <a:ext cx="3711600" cy="3339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Names have a strangely significant effect on adoption rates</a:t>
            </a:r>
          </a:p>
        </p:txBody>
      </p:sp>
      <p:pic>
        <p:nvPicPr>
          <p:cNvPr id="151" name="Shape 15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12674" y="921612"/>
            <a:ext cx="5201549" cy="3955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Actionable Data</a:t>
            </a:r>
          </a:p>
        </p:txBody>
      </p:sp>
      <p:sp>
        <p:nvSpPr>
          <p:cNvPr id="157" name="Shape 157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Based on the trends mentioned, there are a few simple ways to increase adoption rates: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Name  the  pets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Spay &amp; Neuter the pets  when possible</a:t>
            </a:r>
          </a:p>
          <a:p>
            <a:pPr indent="-228600" lvl="0" marL="457200">
              <a:spcBef>
                <a:spcPts val="0"/>
              </a:spcBef>
            </a:pPr>
            <a:r>
              <a:rPr lang="en"/>
              <a:t>Encourage adoption of older animals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Data mining process</a:t>
            </a:r>
          </a:p>
        </p:txBody>
      </p:sp>
      <p:sp>
        <p:nvSpPr>
          <p:cNvPr id="163" name="Shape 163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81000" lvl="0" marL="457200" rtl="0">
              <a:spcBef>
                <a:spcPts val="0"/>
              </a:spcBef>
              <a:buSzPct val="100000"/>
            </a:pPr>
            <a:r>
              <a:rPr lang="en" sz="2400"/>
              <a:t>Question: What is the probability of each outcome for the animals?</a:t>
            </a:r>
          </a:p>
          <a:p>
            <a:pPr indent="-381000" lvl="0" marL="457200" rtl="0">
              <a:spcBef>
                <a:spcPts val="0"/>
              </a:spcBef>
              <a:buSzPct val="100000"/>
            </a:pPr>
            <a:r>
              <a:rPr lang="en" sz="2400"/>
              <a:t>Methods: Used adaptive boosting classifier seemed to yield the best results</a:t>
            </a:r>
          </a:p>
          <a:p>
            <a:pPr indent="-381000" lvl="0" marL="457200">
              <a:spcBef>
                <a:spcPts val="0"/>
              </a:spcBef>
              <a:buSzPct val="100000"/>
            </a:pPr>
            <a:r>
              <a:rPr lang="en" sz="2400"/>
              <a:t>Results: A .csv file  listing animal ID as well as the probability of each outcome for that animal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File Output</a:t>
            </a:r>
          </a:p>
        </p:txBody>
      </p:sp>
      <p:sp>
        <p:nvSpPr>
          <p:cNvPr id="169" name="Shape 169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File outputted is a .csv file, giving the animal ID as well as the probabilities  for  each outcome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70" name="Shape 17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1050" y="2171050"/>
            <a:ext cx="6661324" cy="2155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File  Output</a:t>
            </a:r>
          </a:p>
        </p:txBody>
      </p:sp>
      <p:sp>
        <p:nvSpPr>
          <p:cNvPr id="176" name="Shape 176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Note that Microsoft Excel can open these files without any additional formatting:</a:t>
            </a:r>
          </a:p>
        </p:txBody>
      </p:sp>
      <p:pic>
        <p:nvPicPr>
          <p:cNvPr id="177" name="Shape 17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2128450"/>
            <a:ext cx="4223949" cy="1366975"/>
          </a:xfrm>
          <a:prstGeom prst="rect">
            <a:avLst/>
          </a:prstGeom>
          <a:noFill/>
          <a:ln>
            <a:noFill/>
          </a:ln>
        </p:spPr>
      </p:pic>
      <p:sp>
        <p:nvSpPr>
          <p:cNvPr id="178" name="Shape 178"/>
          <p:cNvSpPr/>
          <p:nvPr/>
        </p:nvSpPr>
        <p:spPr>
          <a:xfrm>
            <a:off x="4365525" y="2642900"/>
            <a:ext cx="625200" cy="3423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79" name="Shape 17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132300" y="1764187"/>
            <a:ext cx="3676650" cy="2095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Compared  to  other  competitors</a:t>
            </a:r>
          </a:p>
        </p:txBody>
      </p:sp>
      <p:sp>
        <p:nvSpPr>
          <p:cNvPr id="185" name="Shape 185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81000" lvl="0" marL="457200" rtl="0">
              <a:spcBef>
                <a:spcPts val="0"/>
              </a:spcBef>
              <a:buSzPct val="100000"/>
            </a:pPr>
            <a:r>
              <a:rPr lang="en" sz="2400"/>
              <a:t>Data entry and categories compared  were  nearly identical amongst competitors</a:t>
            </a:r>
          </a:p>
          <a:p>
            <a:pPr indent="-381000" lvl="0" marL="457200" rtl="0">
              <a:spcBef>
                <a:spcPts val="0"/>
              </a:spcBef>
              <a:buSzPct val="100000"/>
            </a:pPr>
            <a:r>
              <a:rPr lang="en" sz="2400"/>
              <a:t>Many competitors used random forest classification techniques</a:t>
            </a:r>
          </a:p>
          <a:p>
            <a:pPr indent="-381000" lvl="0" marL="457200" rtl="0">
              <a:spcBef>
                <a:spcPts val="0"/>
              </a:spcBef>
              <a:buSzPct val="100000"/>
            </a:pPr>
            <a:r>
              <a:rPr lang="en" sz="2400"/>
              <a:t>Many people used  attributes such as color as  well, which did seem to yield more accurate results</a:t>
            </a:r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Challenges</a:t>
            </a:r>
          </a:p>
        </p:txBody>
      </p:sp>
      <p:sp>
        <p:nvSpPr>
          <p:cNvPr id="191" name="Shape 191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Time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Computer  difficulties</a:t>
            </a:r>
          </a:p>
          <a:p>
            <a:pPr indent="-228600" lvl="0" marL="457200">
              <a:spcBef>
                <a:spcPts val="0"/>
              </a:spcBef>
            </a:pPr>
            <a:r>
              <a:rPr lang="en"/>
              <a:t>No partner to help brainstorm &amp; code</a:t>
            </a:r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Future Developments</a:t>
            </a:r>
          </a:p>
        </p:txBody>
      </p:sp>
      <p:sp>
        <p:nvSpPr>
          <p:cNvPr id="197" name="Shape 197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81000" lvl="0" marL="457200" rtl="0">
              <a:spcBef>
                <a:spcPts val="0"/>
              </a:spcBef>
              <a:buSzPct val="100000"/>
            </a:pPr>
            <a:r>
              <a:rPr lang="en" sz="2400"/>
              <a:t>Would like to search  for more trends and add them in to increase prediction  accuracy</a:t>
            </a:r>
          </a:p>
          <a:p>
            <a:pPr indent="-381000" lvl="0" marL="457200">
              <a:spcBef>
                <a:spcPts val="0"/>
              </a:spcBef>
              <a:buSzPct val="100000"/>
            </a:pPr>
            <a:r>
              <a:rPr lang="en" sz="2400"/>
              <a:t>Need to play with Adaptive-Boosting inputs to increase accuracy of  predictions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Purpose</a:t>
            </a:r>
          </a:p>
        </p:txBody>
      </p:sp>
      <p:sp>
        <p:nvSpPr>
          <p:cNvPr id="92" name="Shape 92"/>
          <p:cNvSpPr txBox="1"/>
          <p:nvPr>
            <p:ph idx="1" type="body"/>
          </p:nvPr>
        </p:nvSpPr>
        <p:spPr>
          <a:xfrm>
            <a:off x="311700" y="1229875"/>
            <a:ext cx="4254300" cy="3339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Every year 7.6 million animals are brought into shelters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2.7 million are euthanized every year</a:t>
            </a:r>
          </a:p>
          <a:p>
            <a:pPr indent="-228600" lvl="0" marL="457200">
              <a:spcBef>
                <a:spcPts val="0"/>
              </a:spcBef>
            </a:pPr>
            <a:r>
              <a:rPr lang="en"/>
              <a:t>We want to increase  the probability of  finding forever homes for these pets!</a:t>
            </a:r>
          </a:p>
        </p:txBody>
      </p:sp>
      <p:pic>
        <p:nvPicPr>
          <p:cNvPr id="93" name="Shape 9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66000" y="1229875"/>
            <a:ext cx="4578000" cy="21492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Goals</a:t>
            </a:r>
          </a:p>
        </p:txBody>
      </p:sp>
      <p:sp>
        <p:nvSpPr>
          <p:cNvPr id="99" name="Shape 99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/>
              <a:t>There  were three main goals in this  project</a:t>
            </a:r>
          </a:p>
          <a:p>
            <a:pPr indent="-381000" lvl="0" marL="457200" rtl="0">
              <a:spcBef>
                <a:spcPts val="0"/>
              </a:spcBef>
              <a:buSzPct val="100000"/>
              <a:buAutoNum type="arabicPeriod"/>
            </a:pPr>
            <a:r>
              <a:rPr lang="en" sz="2400"/>
              <a:t>Find trends in shelter  animal outcomes</a:t>
            </a:r>
          </a:p>
          <a:p>
            <a:pPr indent="-381000" lvl="0" marL="457200" rtl="0">
              <a:spcBef>
                <a:spcPts val="0"/>
              </a:spcBef>
              <a:buSzPct val="100000"/>
              <a:buAutoNum type="arabicPeriod"/>
            </a:pPr>
            <a:r>
              <a:rPr lang="en" sz="2400"/>
              <a:t>Find possible ways to increase adoption rates</a:t>
            </a:r>
          </a:p>
          <a:p>
            <a:pPr indent="-381000" lvl="0" marL="457200">
              <a:spcBef>
                <a:spcPts val="0"/>
              </a:spcBef>
              <a:buSzPct val="100000"/>
              <a:buAutoNum type="arabicPeriod"/>
            </a:pPr>
            <a:r>
              <a:rPr lang="en" sz="2400"/>
              <a:t>Predict outcomes for  current shelter  animals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Datasets</a:t>
            </a:r>
          </a:p>
        </p:txBody>
      </p:sp>
      <p:sp>
        <p:nvSpPr>
          <p:cNvPr id="105" name="Shape 105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2400"/>
              <a:t>This project  included two different datasets:</a:t>
            </a:r>
          </a:p>
          <a:p>
            <a:pPr indent="-381000" lvl="0" marL="457200" rtl="0">
              <a:spcBef>
                <a:spcPts val="0"/>
              </a:spcBef>
              <a:buSzPct val="100000"/>
              <a:buAutoNum type="arabicPeriod"/>
            </a:pPr>
            <a:r>
              <a:rPr lang="en" sz="2400"/>
              <a:t>Train.csv</a:t>
            </a:r>
          </a:p>
          <a:p>
            <a:pPr indent="-381000" lvl="1" marL="914400" rtl="0">
              <a:spcBef>
                <a:spcPts val="0"/>
              </a:spcBef>
              <a:buSzPct val="100000"/>
            </a:pPr>
            <a:r>
              <a:rPr lang="en" sz="2400"/>
              <a:t>26,729 entries</a:t>
            </a:r>
          </a:p>
          <a:p>
            <a:pPr indent="-381000" lvl="1" marL="914400" rtl="0">
              <a:spcBef>
                <a:spcPts val="0"/>
              </a:spcBef>
              <a:buSzPct val="100000"/>
            </a:pPr>
            <a:r>
              <a:rPr lang="en" sz="2400"/>
              <a:t>10 attributes</a:t>
            </a:r>
          </a:p>
          <a:p>
            <a:pPr indent="-381000" lvl="0" marL="457200" rtl="0">
              <a:spcBef>
                <a:spcPts val="0"/>
              </a:spcBef>
              <a:buSzPct val="100000"/>
              <a:buAutoNum type="arabicPeriod"/>
            </a:pPr>
            <a:r>
              <a:rPr lang="en" sz="2400"/>
              <a:t>Test.csv</a:t>
            </a:r>
          </a:p>
          <a:p>
            <a:pPr indent="-381000" lvl="1" marL="914400" rtl="0">
              <a:spcBef>
                <a:spcPts val="0"/>
              </a:spcBef>
              <a:buSzPct val="100000"/>
            </a:pPr>
            <a:r>
              <a:rPr lang="en" sz="2400"/>
              <a:t>11,456 entries</a:t>
            </a:r>
          </a:p>
          <a:p>
            <a:pPr indent="-381000" lvl="1" marL="914400" rtl="0">
              <a:spcBef>
                <a:spcPts val="0"/>
              </a:spcBef>
              <a:buSzPct val="100000"/>
            </a:pPr>
            <a:r>
              <a:rPr lang="en" sz="2400"/>
              <a:t>8 attributes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Train.csv</a:t>
            </a:r>
          </a:p>
        </p:txBody>
      </p:sp>
      <p:sp>
        <p:nvSpPr>
          <p:cNvPr id="111" name="Shape 111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AutoNum type="arabicPeriod"/>
            </a:pPr>
            <a:r>
              <a:rPr lang="en"/>
              <a:t>AnimalId - Unused for training process</a:t>
            </a:r>
          </a:p>
          <a:p>
            <a:pPr indent="-228600" lvl="0" marL="457200" rtl="0">
              <a:spcBef>
                <a:spcPts val="0"/>
              </a:spcBef>
              <a:buAutoNum type="arabicPeriod"/>
            </a:pPr>
            <a:r>
              <a:rPr lang="en"/>
              <a:t>Name - Categorical; name of animal (blank if there is no name)</a:t>
            </a:r>
          </a:p>
          <a:p>
            <a:pPr indent="-228600" lvl="0" marL="457200" rtl="0">
              <a:spcBef>
                <a:spcPts val="0"/>
              </a:spcBef>
              <a:buAutoNum type="arabicPeriod"/>
            </a:pPr>
            <a:r>
              <a:rPr lang="en"/>
              <a:t>DateTime - Unused; timestamp for data input</a:t>
            </a:r>
          </a:p>
          <a:p>
            <a:pPr indent="-228600" lvl="0" marL="457200" rtl="0">
              <a:spcBef>
                <a:spcPts val="0"/>
              </a:spcBef>
              <a:buAutoNum type="arabicPeriod"/>
            </a:pPr>
            <a:r>
              <a:rPr lang="en"/>
              <a:t>OutcomeType - Categorical; Tells if animal was adopted, euthanized, etc.</a:t>
            </a:r>
          </a:p>
          <a:p>
            <a:pPr indent="-228600" lvl="0" marL="457200" rtl="0">
              <a:spcBef>
                <a:spcPts val="0"/>
              </a:spcBef>
              <a:buAutoNum type="arabicPeriod"/>
            </a:pPr>
            <a:r>
              <a:rPr lang="en"/>
              <a:t>OutcomeSubtype - categorical; gives more detail on what happened to the animal,  note  that it is  mostly blank</a:t>
            </a:r>
          </a:p>
          <a:p>
            <a:pPr indent="-228600" lvl="0" marL="457200" rtl="0">
              <a:spcBef>
                <a:spcPts val="0"/>
              </a:spcBef>
              <a:buAutoNum type="arabicPeriod"/>
            </a:pPr>
            <a:r>
              <a:rPr lang="en"/>
              <a:t>AnimalType - Categorical; Tells if  the  animal was a dog or a cat</a:t>
            </a:r>
          </a:p>
          <a:p>
            <a: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"/>
              <a:t>SexuponOutcome - Categorical; tells if animal was male, female, spayed, or neutered.</a:t>
            </a:r>
          </a:p>
          <a:p>
            <a: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"/>
              <a:t>AgeuponOutcome - continuous; tells how old the animal was</a:t>
            </a:r>
          </a:p>
          <a:p>
            <a: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"/>
              <a:t>Breed - categorical; breed description of animal</a:t>
            </a:r>
          </a:p>
          <a:p>
            <a: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"/>
              <a:t>Color - categorical; describes color of animal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Test.csv</a:t>
            </a:r>
          </a:p>
        </p:txBody>
      </p:sp>
      <p:sp>
        <p:nvSpPr>
          <p:cNvPr id="117" name="Shape 117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"/>
              <a:t>ID - continuous; ID label for each animal</a:t>
            </a:r>
          </a:p>
          <a:p>
            <a:pPr indent="-228600" lvl="0" marL="457200" rtl="0">
              <a:spcBef>
                <a:spcPts val="0"/>
              </a:spcBef>
              <a:buAutoNum type="arabicPeriod"/>
            </a:pPr>
            <a:r>
              <a:rPr lang="en"/>
              <a:t>Name - Categorical; name of animal (blank if there is no name)</a:t>
            </a:r>
          </a:p>
          <a:p>
            <a: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"/>
              <a:t>DateTime - continous;  unused timestamp for data</a:t>
            </a:r>
          </a:p>
          <a:p>
            <a:pPr indent="-228600" lvl="0" marL="457200" rtl="0">
              <a:spcBef>
                <a:spcPts val="0"/>
              </a:spcBef>
              <a:buAutoNum type="arabicPeriod"/>
            </a:pPr>
            <a:r>
              <a:rPr lang="en"/>
              <a:t>AnimalType - Categorical; Tells if  the  animal was a dog or a cat</a:t>
            </a:r>
          </a:p>
          <a:p>
            <a: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"/>
              <a:t>SexuponOutcome - Categorical; tells if animal was male, female, spayed, or neutered.</a:t>
            </a:r>
          </a:p>
          <a:p>
            <a: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"/>
              <a:t>AgeuponOutcome - continuous; tells how old the animal was</a:t>
            </a:r>
          </a:p>
          <a:p>
            <a: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"/>
              <a:t>Breed - categorical; breed description of animal</a:t>
            </a:r>
          </a:p>
          <a:p>
            <a: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"/>
              <a:t>Color - categorical; describes color of animal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Tasks</a:t>
            </a:r>
          </a:p>
        </p:txBody>
      </p:sp>
      <p:sp>
        <p:nvSpPr>
          <p:cNvPr id="123" name="Shape 123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81000" lvl="0" marL="457200" rtl="0">
              <a:spcBef>
                <a:spcPts val="0"/>
              </a:spcBef>
              <a:buSzPct val="100000"/>
            </a:pPr>
            <a:r>
              <a:rPr lang="en" sz="2400"/>
              <a:t>My first task was to  visualize  the data and look for trends in the data. </a:t>
            </a:r>
          </a:p>
          <a:p>
            <a:pPr indent="-381000" lvl="0" marL="457200" rtl="0">
              <a:spcBef>
                <a:spcPts val="0"/>
              </a:spcBef>
              <a:buSzPct val="100000"/>
            </a:pPr>
            <a:r>
              <a:rPr lang="en" sz="2400"/>
              <a:t>Several major trends I  found included:</a:t>
            </a:r>
          </a:p>
          <a:p>
            <a:pPr indent="-342900" lvl="1" marL="914400" rtl="0">
              <a:spcBef>
                <a:spcPts val="0"/>
              </a:spcBef>
              <a:buSzPct val="100000"/>
            </a:pPr>
            <a:r>
              <a:rPr lang="en" sz="1800"/>
              <a:t>Age  plays a major factor in adoption rates</a:t>
            </a:r>
          </a:p>
          <a:p>
            <a:pPr indent="-342900" lvl="1" marL="914400" rtl="0">
              <a:spcBef>
                <a:spcPts val="0"/>
              </a:spcBef>
              <a:buSzPct val="100000"/>
            </a:pPr>
            <a:r>
              <a:rPr lang="en" sz="1800"/>
              <a:t>Certain breeds have  significantly higher adoption rates</a:t>
            </a:r>
          </a:p>
          <a:p>
            <a:pPr indent="-342900" lvl="1" marL="914400" rtl="0">
              <a:spcBef>
                <a:spcPts val="0"/>
              </a:spcBef>
              <a:buSzPct val="100000"/>
            </a:pPr>
            <a:r>
              <a:rPr lang="en" sz="1800"/>
              <a:t>Gender of the animal is significant</a:t>
            </a:r>
          </a:p>
          <a:p>
            <a:pPr indent="-342900" lvl="1" marL="914400">
              <a:spcBef>
                <a:spcPts val="0"/>
              </a:spcBef>
              <a:buSzPct val="100000"/>
            </a:pPr>
            <a:r>
              <a:rPr lang="en" sz="1800"/>
              <a:t>Names make a difference!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Age Visualization</a:t>
            </a:r>
          </a:p>
        </p:txBody>
      </p:sp>
      <p:sp>
        <p:nvSpPr>
          <p:cNvPr id="129" name="Shape 129"/>
          <p:cNvSpPr txBox="1"/>
          <p:nvPr>
            <p:ph idx="1" type="body"/>
          </p:nvPr>
        </p:nvSpPr>
        <p:spPr>
          <a:xfrm>
            <a:off x="311700" y="1229875"/>
            <a:ext cx="7971000" cy="681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Adoption rates peak with young animals</a:t>
            </a:r>
          </a:p>
          <a:p>
            <a:pPr indent="-228600" lvl="0" marL="457200">
              <a:spcBef>
                <a:spcPts val="0"/>
              </a:spcBef>
            </a:pPr>
            <a:r>
              <a:rPr lang="en"/>
              <a:t>Old dogs usually returned to owners, cats are usually euthanized</a:t>
            </a:r>
          </a:p>
        </p:txBody>
      </p:sp>
      <p:pic>
        <p:nvPicPr>
          <p:cNvPr id="130" name="Shape 1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7512" y="2052600"/>
            <a:ext cx="7539375" cy="3015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Breed Visualization</a:t>
            </a:r>
          </a:p>
        </p:txBody>
      </p:sp>
      <p:sp>
        <p:nvSpPr>
          <p:cNvPr id="136" name="Shape 136"/>
          <p:cNvSpPr txBox="1"/>
          <p:nvPr>
            <p:ph idx="1" type="body"/>
          </p:nvPr>
        </p:nvSpPr>
        <p:spPr>
          <a:xfrm>
            <a:off x="311700" y="1229875"/>
            <a:ext cx="3806100" cy="3339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Instead of viewing by breed, I visualized  based on breed groupings</a:t>
            </a:r>
          </a:p>
        </p:txBody>
      </p:sp>
      <p:pic>
        <p:nvPicPr>
          <p:cNvPr id="137" name="Shape 1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34000" y="353975"/>
            <a:ext cx="5413198" cy="4639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