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18"/>
  </p:notesMasterIdLst>
  <p:handoutMasterIdLst>
    <p:handoutMasterId r:id="rId19"/>
  </p:handoutMasterIdLst>
  <p:sldIdLst>
    <p:sldId id="269" r:id="rId3"/>
    <p:sldId id="280" r:id="rId4"/>
    <p:sldId id="284" r:id="rId5"/>
    <p:sldId id="285" r:id="rId6"/>
    <p:sldId id="286" r:id="rId7"/>
    <p:sldId id="273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4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A0844-C266-46EC-A036-E1634F64C44A}" type="datetimeFigureOut">
              <a:rPr lang="en-US"/>
              <a:t>4/28/2016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088AA-226D-4237-A99F-5C4B97F43BA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313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08BCD-7B2F-4BCE-87AF-5D67EFFE4D17}" type="datetimeFigureOut">
              <a:rPr lang="en-US"/>
              <a:t>4/28/2016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A1353-EEA5-436B-AB14-1D84B195E66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06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0"/>
            <a:ext cx="12188823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ound Single Corner Rectangle 7"/>
          <p:cNvSpPr/>
          <p:nvPr/>
        </p:nvSpPr>
        <p:spPr bwMode="ltGray">
          <a:xfrm rot="10800000" flipH="1" flipV="1">
            <a:off x="6926759" y="228598"/>
            <a:ext cx="5035054" cy="5715002"/>
          </a:xfrm>
          <a:prstGeom prst="round1Rect">
            <a:avLst>
              <a:gd name="adj" fmla="val 58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3"/>
            <a:ext cx="6926756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3" y="1703718"/>
            <a:ext cx="5791200" cy="37338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5014" y="3429000"/>
            <a:ext cx="4572000" cy="1905000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8" name="Rectangle 17"/>
          <p:cNvSpPr/>
          <p:nvPr/>
        </p:nvSpPr>
        <p:spPr>
          <a:xfrm>
            <a:off x="7466013" y="3"/>
            <a:ext cx="47228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3151" y="234351"/>
            <a:ext cx="3773863" cy="46424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sz="44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lvl="0">
              <a:lnSpc>
                <a:spcPct val="80000"/>
              </a:lnSpc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2936" y="5029200"/>
            <a:ext cx="3782586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917-CE56-4645-8050-1555FA0B180B}" type="datetimeFigureOut">
              <a:rPr lang="en-US"/>
              <a:pPr/>
              <a:t>4/28/2016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DA2-3CE4-45BB-9F6F-628A0CFBDBF9}" type="slidenum">
              <a:rPr/>
              <a:pPr/>
              <a:t>‹#›</a:t>
            </a:fld>
            <a:endParaRPr/>
          </a:p>
        </p:txBody>
      </p:sp>
      <p:sp>
        <p:nvSpPr>
          <p:cNvPr id="21" name="Round Single Corner Rectangle 20"/>
          <p:cNvSpPr/>
          <p:nvPr/>
        </p:nvSpPr>
        <p:spPr bwMode="ltGray">
          <a:xfrm rot="10800000" flipV="1">
            <a:off x="227013" y="234351"/>
            <a:ext cx="7238999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57198" y="465283"/>
            <a:ext cx="6780215" cy="5249717"/>
          </a:xfrm>
          <a:prstGeom prst="round1Rect">
            <a:avLst>
              <a:gd name="adj" fmla="val 4287"/>
            </a:avLst>
          </a:prstGeo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2158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371600">
              <a:defRPr/>
            </a:lvl6pPr>
            <a:lvl7pPr marL="1600200">
              <a:defRPr/>
            </a:lvl7pPr>
            <a:lvl8pPr marL="1828800">
              <a:defRPr baseline="0"/>
            </a:lvl8pPr>
            <a:lvl9pPr marL="205740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3" y="582613"/>
            <a:ext cx="8183562" cy="5589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05974" y="582613"/>
            <a:ext cx="1951037" cy="5589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3"/>
            <a:ext cx="51800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3" y="914400"/>
            <a:ext cx="4190999" cy="38862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799" y="4953000"/>
            <a:ext cx="4201213" cy="990599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180013" y="228600"/>
            <a:ext cx="6781800" cy="5715000"/>
          </a:xfrm>
          <a:prstGeom prst="round1Rect">
            <a:avLst>
              <a:gd name="adj" fmla="val 5636"/>
            </a:avLst>
          </a:prstGeom>
          <a:solidFill>
            <a:schemeClr val="bg2"/>
          </a:solidFill>
        </p:spPr>
        <p:txBody>
          <a:bodyPr tIns="91440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8713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876"/>
            <a:ext cx="12188952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7451144" y="0"/>
            <a:ext cx="4737681" cy="64770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ound Single Corner Rectangle 9"/>
          <p:cNvSpPr/>
          <p:nvPr/>
        </p:nvSpPr>
        <p:spPr bwMode="ltGray">
          <a:xfrm rot="10800000" flipV="1">
            <a:off x="219973" y="234351"/>
            <a:ext cx="7237410" cy="60140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6477000"/>
            <a:ext cx="121889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685800"/>
            <a:ext cx="5638801" cy="4191000"/>
          </a:xfrm>
        </p:spPr>
        <p:txBody>
          <a:bodyPr anchor="b">
            <a:no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5029200"/>
            <a:ext cx="5638800" cy="9144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1981200"/>
            <a:ext cx="4648201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1" y="1981200"/>
            <a:ext cx="4648203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4645152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819400"/>
            <a:ext cx="4645152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 baseline="0"/>
            </a:lvl8pPr>
            <a:lvl9pPr marL="2057400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981200"/>
            <a:ext cx="4645152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819400"/>
            <a:ext cx="4645152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0" name="Round Single Corner Rectangle 9"/>
          <p:cNvSpPr/>
          <p:nvPr/>
        </p:nvSpPr>
        <p:spPr bwMode="ltGray">
          <a:xfrm rot="10800000" flipH="1" flipV="1">
            <a:off x="4722814" y="234351"/>
            <a:ext cx="7237538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4722811" cy="61722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97" y="234351"/>
            <a:ext cx="3773863" cy="4642450"/>
          </a:xfrm>
        </p:spPr>
        <p:txBody>
          <a:bodyPr anchor="b">
            <a:normAutofit/>
          </a:bodyPr>
          <a:lstStyle>
            <a:lvl1pPr algn="l">
              <a:defRPr sz="4400" b="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983" y="5029199"/>
            <a:ext cx="3782586" cy="9144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139" y="465285"/>
            <a:ext cx="6786614" cy="524971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477000"/>
            <a:ext cx="119603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960352" y="6477000"/>
            <a:ext cx="228473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188825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0" name="Round Single Corner Rectangle 9"/>
          <p:cNvSpPr/>
          <p:nvPr/>
        </p:nvSpPr>
        <p:spPr>
          <a:xfrm>
            <a:off x="0" y="228600"/>
            <a:ext cx="11961877" cy="6248400"/>
          </a:xfrm>
          <a:prstGeom prst="round1Rect">
            <a:avLst>
              <a:gd name="adj" fmla="val 45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9601202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3811" y="6248400"/>
            <a:ext cx="1091459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/>
              <a:pPr/>
              <a:t>4/28/2016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3813" y="6248400"/>
            <a:ext cx="7467598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1" y="6248400"/>
            <a:ext cx="762003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33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cs.uregina.ca/~dbd/cs831/notes/ml/dtrees/c4.5/tutorial.html" TargetMode="External"/><Relationship Id="rId2" Type="http://schemas.openxmlformats.org/officeDocument/2006/relationships/hyperlink" Target="https://www.kaggle.com/saywhat1/d/uciml/iris/compare-classification-methods/notebook.Accessed:4/27/20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chive.ics.uci.edu/ml/datasets/Iri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Iris Dataset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Erich Smith</a:t>
            </a:r>
          </a:p>
          <a:p>
            <a:r>
              <a:rPr lang="en-US" dirty="0" smtClean="0"/>
              <a:t>Coleman Platt</a:t>
            </a:r>
            <a:endParaRPr lang="en-US" dirty="0"/>
          </a:p>
        </p:txBody>
      </p:sp>
      <p:pic>
        <p:nvPicPr>
          <p:cNvPr id="5" name="Picture Placeholder 4" descr="Bottom half of woman in jeans with gardening gloves and rake standing next to metal bucket filled with leaves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808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274" y="1295400"/>
            <a:ext cx="7098276" cy="515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4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094" y="1295400"/>
            <a:ext cx="7128636" cy="516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Predictably, the program is more accurate when given bigger percentage of data set as training data</a:t>
            </a:r>
          </a:p>
          <a:p>
            <a:r>
              <a:rPr lang="en-US" dirty="0" smtClean="0"/>
              <a:t>However, still very accurate when given only 10 training cases, producing only 6.7% error rate in test data</a:t>
            </a:r>
          </a:p>
          <a:p>
            <a:r>
              <a:rPr lang="en-US" dirty="0" smtClean="0"/>
              <a:t>Error rate stays approximately &lt; 10% until given 50% or more of the data </a:t>
            </a:r>
            <a:r>
              <a:rPr lang="en-US" smtClean="0"/>
              <a:t>as training data</a:t>
            </a:r>
          </a:p>
          <a:p>
            <a:pPr marL="0" indent="0">
              <a:buNone/>
            </a:pP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6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Classification Methods by </a:t>
            </a:r>
            <a:r>
              <a:rPr lang="en-US" dirty="0" err="1" smtClean="0"/>
              <a:t>DerekElliot</a:t>
            </a:r>
            <a:endParaRPr lang="en-US" dirty="0" smtClean="0"/>
          </a:p>
          <a:p>
            <a:r>
              <a:rPr lang="en-US" dirty="0" smtClean="0"/>
              <a:t>2 methods: Linear Regression </a:t>
            </a:r>
            <a:r>
              <a:rPr lang="en-US" dirty="0" err="1" smtClean="0"/>
              <a:t>v.s</a:t>
            </a:r>
            <a:r>
              <a:rPr lang="en-US" dirty="0" smtClean="0"/>
              <a:t>. Random Forest </a:t>
            </a:r>
          </a:p>
          <a:p>
            <a:r>
              <a:rPr lang="en-US" dirty="0" smtClean="0"/>
              <a:t>Linear Regression was a better fit for the data by a small margin</a:t>
            </a:r>
          </a:p>
          <a:p>
            <a:r>
              <a:rPr lang="en-US" dirty="0" smtClean="0"/>
              <a:t>Random Forest was off because of cleanliness of the data </a:t>
            </a:r>
          </a:p>
          <a:p>
            <a:r>
              <a:rPr lang="en-US" dirty="0" smtClean="0"/>
              <a:t>Linear regression correctly predicts that our decision tree was based on the pedal size.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9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Disciussion</a:t>
            </a: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mining methods we used were able to satisfy our questions</a:t>
            </a:r>
          </a:p>
          <a:p>
            <a:r>
              <a:rPr lang="en-US" dirty="0" smtClean="0"/>
              <a:t>More data needed, combine data classification methods</a:t>
            </a:r>
          </a:p>
          <a:p>
            <a:r>
              <a:rPr lang="en-US" dirty="0" smtClean="0"/>
              <a:t>Making data compatible with algorithm, not simple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4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classification methods:2016. </a:t>
            </a:r>
            <a:r>
              <a:rPr lang="en-US" dirty="0">
                <a:hlinkClick r:id="rId2"/>
              </a:rPr>
              <a:t>https://www.kaggle.com/saywhat1/d/uciml/iris/compare-classification-methods/notebook.Accessed:4/27/2016</a:t>
            </a:r>
            <a:endParaRPr lang="en-US" dirty="0"/>
          </a:p>
          <a:p>
            <a:r>
              <a:rPr lang="en-US" dirty="0"/>
              <a:t>C4.5Tutorial:1992. </a:t>
            </a:r>
            <a:r>
              <a:rPr lang="en-US" dirty="0">
                <a:hlinkClick r:id="rId3"/>
              </a:rPr>
              <a:t>http://www2.cs.uregina.ca/~dbd/cs831/notes/ml/dtrees/c4.5/tutorial.html</a:t>
            </a:r>
            <a:r>
              <a:rPr lang="en-US" dirty="0"/>
              <a:t>. Accessed:4/23/2016</a:t>
            </a:r>
          </a:p>
          <a:p>
            <a:r>
              <a:rPr lang="en-US" dirty="0"/>
              <a:t>Iris Data Set: 1988. </a:t>
            </a:r>
            <a:r>
              <a:rPr lang="en-US" dirty="0">
                <a:hlinkClick r:id="rId4"/>
              </a:rPr>
              <a:t>http://archive.ics.uci.edu/ml/datasets/Iris</a:t>
            </a:r>
            <a:r>
              <a:rPr lang="en-US" dirty="0"/>
              <a:t>. Accessed: 4/23/2016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2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563562"/>
            <a:ext cx="10210801" cy="1189038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3" y="1981200"/>
            <a:ext cx="5638799" cy="4191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Introduced by statistician Ronald Fisher in 1936</a:t>
            </a:r>
          </a:p>
          <a:p>
            <a:r>
              <a:rPr lang="en-US" sz="2000" dirty="0" smtClean="0"/>
              <a:t>Widely used in machine learning examples</a:t>
            </a:r>
          </a:p>
          <a:p>
            <a:r>
              <a:rPr lang="en-US" sz="2000" dirty="0" smtClean="0"/>
              <a:t>Three species of Iris flower:</a:t>
            </a:r>
          </a:p>
          <a:p>
            <a:pPr lvl="1"/>
            <a:r>
              <a:rPr lang="en-US" sz="1800" dirty="0" smtClean="0"/>
              <a:t>Iris-</a:t>
            </a:r>
            <a:r>
              <a:rPr lang="en-US" sz="1800" dirty="0" err="1" smtClean="0"/>
              <a:t>setosa</a:t>
            </a:r>
            <a:endParaRPr lang="en-US" sz="1800" dirty="0" smtClean="0"/>
          </a:p>
          <a:p>
            <a:pPr lvl="1"/>
            <a:r>
              <a:rPr lang="en-US" sz="1800" dirty="0" smtClean="0"/>
              <a:t>Iris-versicolor</a:t>
            </a:r>
          </a:p>
          <a:p>
            <a:pPr lvl="1"/>
            <a:r>
              <a:rPr lang="en-US" sz="1800" dirty="0" smtClean="0"/>
              <a:t>Iris-</a:t>
            </a:r>
            <a:r>
              <a:rPr lang="en-US" sz="1800" dirty="0" err="1" smtClean="0"/>
              <a:t>virginica</a:t>
            </a:r>
            <a:endParaRPr lang="en-US" sz="1800" dirty="0" smtClean="0"/>
          </a:p>
          <a:p>
            <a:r>
              <a:rPr lang="en-US" sz="2000" dirty="0" smtClean="0"/>
              <a:t>Four continuous attributes:</a:t>
            </a:r>
          </a:p>
          <a:p>
            <a:pPr lvl="1"/>
            <a:r>
              <a:rPr lang="en-US" sz="1800" dirty="0" smtClean="0"/>
              <a:t>Length &amp; width of petals (cm)</a:t>
            </a:r>
          </a:p>
          <a:p>
            <a:pPr lvl="1"/>
            <a:r>
              <a:rPr lang="en-US" sz="1800" dirty="0" smtClean="0"/>
              <a:t>Length &amp; width of sepals (cm)</a:t>
            </a:r>
          </a:p>
          <a:p>
            <a:r>
              <a:rPr lang="en-US" sz="2200" dirty="0" smtClean="0"/>
              <a:t>150 total data points</a:t>
            </a:r>
          </a:p>
          <a:p>
            <a:pPr lvl="1"/>
            <a:r>
              <a:rPr lang="en-US" sz="1800" dirty="0" smtClean="0"/>
              <a:t>50 from each species</a:t>
            </a:r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2362200"/>
            <a:ext cx="5237950" cy="359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51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563562"/>
            <a:ext cx="10210801" cy="1189038"/>
          </a:xfrm>
        </p:spPr>
        <p:txBody>
          <a:bodyPr/>
          <a:lstStyle/>
          <a:p>
            <a:r>
              <a:rPr lang="en-US" dirty="0" smtClean="0"/>
              <a:t>Questions to Answer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3" y="1981200"/>
            <a:ext cx="5638799" cy="4191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How to distinguish between the three species</a:t>
            </a:r>
            <a:r>
              <a:rPr lang="en-US" sz="2000" dirty="0"/>
              <a:t> </a:t>
            </a:r>
            <a:r>
              <a:rPr lang="en-US" sz="2000" dirty="0" smtClean="0"/>
              <a:t>based on measurements of their petals and sepals</a:t>
            </a:r>
          </a:p>
          <a:p>
            <a:r>
              <a:rPr lang="en-US" sz="2000" dirty="0" smtClean="0"/>
              <a:t>Accurately classify species that have multiple crossover attributes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2362201"/>
            <a:ext cx="5237950" cy="359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0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563562"/>
            <a:ext cx="10210801" cy="1189038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3" y="1981200"/>
            <a:ext cx="5638799" cy="4191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Clustering </a:t>
            </a:r>
            <a:r>
              <a:rPr lang="en-US" sz="2000" dirty="0" smtClean="0"/>
              <a:t>not a good candidate due to attribute crossover</a:t>
            </a:r>
          </a:p>
          <a:p>
            <a:r>
              <a:rPr lang="en-US" sz="2000" dirty="0" smtClean="0"/>
              <a:t>Iris-</a:t>
            </a:r>
            <a:r>
              <a:rPr lang="en-US" sz="2000" dirty="0" err="1" smtClean="0"/>
              <a:t>setosa</a:t>
            </a:r>
            <a:r>
              <a:rPr lang="en-US" sz="2000" dirty="0" smtClean="0"/>
              <a:t> is linearly separable, but the other two are </a:t>
            </a:r>
            <a:r>
              <a:rPr lang="en-US" sz="2000" dirty="0" smtClean="0"/>
              <a:t>not</a:t>
            </a:r>
          </a:p>
          <a:p>
            <a:r>
              <a:rPr lang="en-US" sz="2000" dirty="0" smtClean="0"/>
              <a:t>Converting original data to format compatible with algorithm</a:t>
            </a:r>
          </a:p>
          <a:p>
            <a:r>
              <a:rPr lang="en-US" sz="2000" dirty="0" smtClean="0"/>
              <a:t>Deciding best cut off between training and test data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1" y="678066"/>
            <a:ext cx="4572001" cy="27625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370" y="3564259"/>
            <a:ext cx="4593642" cy="265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9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4212" y="563562"/>
            <a:ext cx="10210801" cy="1189038"/>
          </a:xfrm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4213" y="1981200"/>
            <a:ext cx="5638799" cy="4191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Classification algorithms such as decision tree perform well with this data set</a:t>
            </a:r>
          </a:p>
          <a:p>
            <a:r>
              <a:rPr lang="en-US" sz="2000" dirty="0" smtClean="0"/>
              <a:t>We use C4.5</a:t>
            </a:r>
          </a:p>
          <a:p>
            <a:r>
              <a:rPr lang="en-US" sz="2000" dirty="0" smtClean="0"/>
              <a:t>C4.5 is easy to use and interpret, and accurate even when given very small training data set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2362201"/>
            <a:ext cx="5237950" cy="359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268" y="1143000"/>
            <a:ext cx="6734287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8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090" y="1159042"/>
            <a:ext cx="6850644" cy="530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3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283" y="1143000"/>
            <a:ext cx="6858258" cy="537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2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626" y="1295400"/>
            <a:ext cx="6989572" cy="523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6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o Living 16x9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tint val="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EFF986-5B24-4FFE-8015-C92B2DCBC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Natural living presentation (widescreen)</Template>
  <TotalTime>0</TotalTime>
  <Words>333</Words>
  <Application>Microsoft Office PowerPoint</Application>
  <PresentationFormat>Custom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Cambria</vt:lpstr>
      <vt:lpstr>Eco Living 16x9</vt:lpstr>
      <vt:lpstr>Iris Dataset</vt:lpstr>
      <vt:lpstr>Summary</vt:lpstr>
      <vt:lpstr>Questions to Answer</vt:lpstr>
      <vt:lpstr>Challenges</vt:lpstr>
      <vt:lpstr>Methods</vt:lpstr>
      <vt:lpstr>Results</vt:lpstr>
      <vt:lpstr>Results</vt:lpstr>
      <vt:lpstr>Results</vt:lpstr>
      <vt:lpstr>Results</vt:lpstr>
      <vt:lpstr>Results</vt:lpstr>
      <vt:lpstr>Results</vt:lpstr>
      <vt:lpstr>Results</vt:lpstr>
      <vt:lpstr>Related Work</vt:lpstr>
      <vt:lpstr>Disciussion  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2016-04-28T03:22:03Z</dcterms:created>
  <dcterms:modified xsi:type="dcterms:W3CDTF">2016-04-28T04:40:45Z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TC028010969991</vt:lpwstr>
  </property>
</Properties>
</file>