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8" r:id="rId3"/>
    <p:sldId id="279" r:id="rId4"/>
    <p:sldId id="280" r:id="rId5"/>
    <p:sldId id="281" r:id="rId6"/>
    <p:sldId id="264" r:id="rId7"/>
    <p:sldId id="265" r:id="rId8"/>
    <p:sldId id="266" r:id="rId9"/>
    <p:sldId id="267" r:id="rId10"/>
    <p:sldId id="258" r:id="rId11"/>
    <p:sldId id="259" r:id="rId12"/>
    <p:sldId id="260" r:id="rId13"/>
    <p:sldId id="261" r:id="rId14"/>
    <p:sldId id="262" r:id="rId15"/>
    <p:sldId id="269" r:id="rId16"/>
    <p:sldId id="270" r:id="rId17"/>
    <p:sldId id="271" r:id="rId18"/>
    <p:sldId id="282" r:id="rId19"/>
    <p:sldId id="272" r:id="rId20"/>
    <p:sldId id="273" r:id="rId21"/>
    <p:sldId id="274" r:id="rId22"/>
    <p:sldId id="275" r:id="rId23"/>
    <p:sldId id="276" r:id="rId24"/>
    <p:sldId id="283" r:id="rId25"/>
    <p:sldId id="284" r:id="rId26"/>
    <p:sldId id="285" r:id="rId27"/>
    <p:sldId id="286"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9" autoAdjust="0"/>
    <p:restoredTop sz="94660"/>
  </p:normalViewPr>
  <p:slideViewPr>
    <p:cSldViewPr snapToGrid="0">
      <p:cViewPr varScale="1">
        <p:scale>
          <a:sx n="57" d="100"/>
          <a:sy n="57" d="100"/>
        </p:scale>
        <p:origin x="108" y="13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275F529-2A01-4DC0-BA2D-34EBAA8960D5}" type="datetimeFigureOut">
              <a:rPr lang="en-US" smtClean="0"/>
              <a:t>4/26/2016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B751A-81C8-4931-B5F8-CF01D77E4105}" type="slidenum">
              <a:rPr lang="en-US" smtClean="0"/>
              <a:t>‹#›</a:t>
            </a:fld>
            <a:endParaRPr lang="en-US"/>
          </a:p>
        </p:txBody>
      </p:sp>
    </p:spTree>
    <p:extLst>
      <p:ext uri="{BB962C8B-B14F-4D97-AF65-F5344CB8AC3E}">
        <p14:creationId xmlns:p14="http://schemas.microsoft.com/office/powerpoint/2010/main" val="1050570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75F529-2A01-4DC0-BA2D-34EBAA8960D5}" type="datetimeFigureOut">
              <a:rPr lang="en-US" smtClean="0"/>
              <a:t>4/26/2016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9B751A-81C8-4931-B5F8-CF01D77E4105}" type="slidenum">
              <a:rPr lang="en-US" smtClean="0"/>
              <a:t>‹#›</a:t>
            </a:fld>
            <a:endParaRPr lang="en-US"/>
          </a:p>
        </p:txBody>
      </p:sp>
    </p:spTree>
    <p:extLst>
      <p:ext uri="{BB962C8B-B14F-4D97-AF65-F5344CB8AC3E}">
        <p14:creationId xmlns:p14="http://schemas.microsoft.com/office/powerpoint/2010/main" val="4130053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3275F529-2A01-4DC0-BA2D-34EBAA8960D5}" type="datetimeFigureOut">
              <a:rPr lang="en-US" smtClean="0"/>
              <a:t>4/26/2016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B751A-81C8-4931-B5F8-CF01D77E4105}" type="slidenum">
              <a:rPr lang="en-US" smtClean="0"/>
              <a:t>‹#›</a:t>
            </a:fld>
            <a:endParaRPr lang="en-US"/>
          </a:p>
        </p:txBody>
      </p:sp>
    </p:spTree>
    <p:extLst>
      <p:ext uri="{BB962C8B-B14F-4D97-AF65-F5344CB8AC3E}">
        <p14:creationId xmlns:p14="http://schemas.microsoft.com/office/powerpoint/2010/main" val="3869502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3275F529-2A01-4DC0-BA2D-34EBAA8960D5}" type="datetimeFigureOut">
              <a:rPr lang="en-US" smtClean="0"/>
              <a:t>4/26/2016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9B751A-81C8-4931-B5F8-CF01D77E4105}" type="slidenum">
              <a:rPr lang="en-US" smtClean="0"/>
              <a:t>‹#›</a:t>
            </a:fld>
            <a:endParaRPr lang="en-US"/>
          </a:p>
        </p:txBody>
      </p:sp>
    </p:spTree>
    <p:extLst>
      <p:ext uri="{BB962C8B-B14F-4D97-AF65-F5344CB8AC3E}">
        <p14:creationId xmlns:p14="http://schemas.microsoft.com/office/powerpoint/2010/main" val="29221591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75F529-2A01-4DC0-BA2D-34EBAA8960D5}" type="datetimeFigureOut">
              <a:rPr lang="en-US" smtClean="0"/>
              <a:t>4/26/2016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B751A-81C8-4931-B5F8-CF01D77E4105}" type="slidenum">
              <a:rPr lang="en-US" smtClean="0"/>
              <a:t>‹#›</a:t>
            </a:fld>
            <a:endParaRPr lang="en-US"/>
          </a:p>
        </p:txBody>
      </p:sp>
    </p:spTree>
    <p:extLst>
      <p:ext uri="{BB962C8B-B14F-4D97-AF65-F5344CB8AC3E}">
        <p14:creationId xmlns:p14="http://schemas.microsoft.com/office/powerpoint/2010/main" val="4768160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75F529-2A01-4DC0-BA2D-34EBAA8960D5}" type="datetimeFigureOut">
              <a:rPr lang="en-US" smtClean="0"/>
              <a:t>4/26/2016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B751A-81C8-4931-B5F8-CF01D77E4105}" type="slidenum">
              <a:rPr lang="en-US" smtClean="0"/>
              <a:t>‹#›</a:t>
            </a:fld>
            <a:endParaRPr lang="en-US"/>
          </a:p>
        </p:txBody>
      </p:sp>
    </p:spTree>
    <p:extLst>
      <p:ext uri="{BB962C8B-B14F-4D97-AF65-F5344CB8AC3E}">
        <p14:creationId xmlns:p14="http://schemas.microsoft.com/office/powerpoint/2010/main" val="1287856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75F529-2A01-4DC0-BA2D-34EBAA8960D5}" type="datetimeFigureOut">
              <a:rPr lang="en-US" smtClean="0"/>
              <a:t>4/26/2016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B751A-81C8-4931-B5F8-CF01D77E4105}" type="slidenum">
              <a:rPr lang="en-US" smtClean="0"/>
              <a:t>‹#›</a:t>
            </a:fld>
            <a:endParaRPr lang="en-US"/>
          </a:p>
        </p:txBody>
      </p:sp>
    </p:spTree>
    <p:extLst>
      <p:ext uri="{BB962C8B-B14F-4D97-AF65-F5344CB8AC3E}">
        <p14:creationId xmlns:p14="http://schemas.microsoft.com/office/powerpoint/2010/main" val="2204692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75F529-2A01-4DC0-BA2D-34EBAA8960D5}" type="datetimeFigureOut">
              <a:rPr lang="en-US" smtClean="0"/>
              <a:t>4/26/2016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B751A-81C8-4931-B5F8-CF01D77E4105}" type="slidenum">
              <a:rPr lang="en-US" smtClean="0"/>
              <a:t>‹#›</a:t>
            </a:fld>
            <a:endParaRPr lang="en-US"/>
          </a:p>
        </p:txBody>
      </p:sp>
    </p:spTree>
    <p:extLst>
      <p:ext uri="{BB962C8B-B14F-4D97-AF65-F5344CB8AC3E}">
        <p14:creationId xmlns:p14="http://schemas.microsoft.com/office/powerpoint/2010/main" val="3677006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275F529-2A01-4DC0-BA2D-34EBAA8960D5}" type="datetimeFigureOut">
              <a:rPr lang="en-US" smtClean="0"/>
              <a:t>4/26/2016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9B751A-81C8-4931-B5F8-CF01D77E4105}" type="slidenum">
              <a:rPr lang="en-US" smtClean="0"/>
              <a:t>‹#›</a:t>
            </a:fld>
            <a:endParaRPr lang="en-US"/>
          </a:p>
        </p:txBody>
      </p:sp>
    </p:spTree>
    <p:extLst>
      <p:ext uri="{BB962C8B-B14F-4D97-AF65-F5344CB8AC3E}">
        <p14:creationId xmlns:p14="http://schemas.microsoft.com/office/powerpoint/2010/main" val="480338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275F529-2A01-4DC0-BA2D-34EBAA8960D5}" type="datetimeFigureOut">
              <a:rPr lang="en-US" smtClean="0"/>
              <a:t>4/26/2016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9B751A-81C8-4931-B5F8-CF01D77E4105}" type="slidenum">
              <a:rPr lang="en-US" smtClean="0"/>
              <a:t>‹#›</a:t>
            </a:fld>
            <a:endParaRPr lang="en-US"/>
          </a:p>
        </p:txBody>
      </p:sp>
    </p:spTree>
    <p:extLst>
      <p:ext uri="{BB962C8B-B14F-4D97-AF65-F5344CB8AC3E}">
        <p14:creationId xmlns:p14="http://schemas.microsoft.com/office/powerpoint/2010/main" val="3089258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275F529-2A01-4DC0-BA2D-34EBAA8960D5}" type="datetimeFigureOut">
              <a:rPr lang="en-US" smtClean="0"/>
              <a:t>4/26/2016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9B751A-81C8-4931-B5F8-CF01D77E4105}" type="slidenum">
              <a:rPr lang="en-US" smtClean="0"/>
              <a:t>‹#›</a:t>
            </a:fld>
            <a:endParaRPr lang="en-US"/>
          </a:p>
        </p:txBody>
      </p:sp>
    </p:spTree>
    <p:extLst>
      <p:ext uri="{BB962C8B-B14F-4D97-AF65-F5344CB8AC3E}">
        <p14:creationId xmlns:p14="http://schemas.microsoft.com/office/powerpoint/2010/main" val="1170552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75F529-2A01-4DC0-BA2D-34EBAA8960D5}" type="datetimeFigureOut">
              <a:rPr lang="en-US" smtClean="0"/>
              <a:t>4/26/2016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9B751A-81C8-4931-B5F8-CF01D77E4105}" type="slidenum">
              <a:rPr lang="en-US" smtClean="0"/>
              <a:t>‹#›</a:t>
            </a:fld>
            <a:endParaRPr lang="en-US"/>
          </a:p>
        </p:txBody>
      </p:sp>
    </p:spTree>
    <p:extLst>
      <p:ext uri="{BB962C8B-B14F-4D97-AF65-F5344CB8AC3E}">
        <p14:creationId xmlns:p14="http://schemas.microsoft.com/office/powerpoint/2010/main" val="734108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75F529-2A01-4DC0-BA2D-34EBAA8960D5}" type="datetimeFigureOut">
              <a:rPr lang="en-US" smtClean="0"/>
              <a:t>4/26/2016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9B751A-81C8-4931-B5F8-CF01D77E4105}" type="slidenum">
              <a:rPr lang="en-US" smtClean="0"/>
              <a:t>‹#›</a:t>
            </a:fld>
            <a:endParaRPr lang="en-US"/>
          </a:p>
        </p:txBody>
      </p:sp>
    </p:spTree>
    <p:extLst>
      <p:ext uri="{BB962C8B-B14F-4D97-AF65-F5344CB8AC3E}">
        <p14:creationId xmlns:p14="http://schemas.microsoft.com/office/powerpoint/2010/main" val="891634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3275F529-2A01-4DC0-BA2D-34EBAA8960D5}" type="datetimeFigureOut">
              <a:rPr lang="en-US" smtClean="0"/>
              <a:t>4/26/2016</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0D9B751A-81C8-4931-B5F8-CF01D77E4105}" type="slidenum">
              <a:rPr lang="en-US" smtClean="0"/>
              <a:t>‹#›</a:t>
            </a:fld>
            <a:endParaRPr lang="en-US"/>
          </a:p>
        </p:txBody>
      </p:sp>
    </p:spTree>
    <p:extLst>
      <p:ext uri="{BB962C8B-B14F-4D97-AF65-F5344CB8AC3E}">
        <p14:creationId xmlns:p14="http://schemas.microsoft.com/office/powerpoint/2010/main" val="2972622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3275F529-2A01-4DC0-BA2D-34EBAA8960D5}" type="datetimeFigureOut">
              <a:rPr lang="en-US" smtClean="0"/>
              <a:t>4/26/2016</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0D9B751A-81C8-4931-B5F8-CF01D77E4105}" type="slidenum">
              <a:rPr lang="en-US" smtClean="0"/>
              <a:t>‹#›</a:t>
            </a:fld>
            <a:endParaRPr lang="en-US"/>
          </a:p>
        </p:txBody>
      </p:sp>
    </p:spTree>
    <p:extLst>
      <p:ext uri="{BB962C8B-B14F-4D97-AF65-F5344CB8AC3E}">
        <p14:creationId xmlns:p14="http://schemas.microsoft.com/office/powerpoint/2010/main" val="4221928155"/>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 Id="rId5" Type="http://schemas.openxmlformats.org/officeDocument/2006/relationships/image" Target="../media/image20.png"/><Relationship Id="rId4" Type="http://schemas.openxmlformats.org/officeDocument/2006/relationships/image" Target="../media/image19.png"/></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 Id="rId4" Type="http://schemas.openxmlformats.org/officeDocument/2006/relationships/image" Target="../media/image23.png"/></Relationships>
</file>

<file path=ppt/slides/_rels/slide1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7.xml"/><Relationship Id="rId4" Type="http://schemas.openxmlformats.org/officeDocument/2006/relationships/image" Target="../media/image2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7.xml"/><Relationship Id="rId4" Type="http://schemas.openxmlformats.org/officeDocument/2006/relationships/image" Target="../media/image29.png"/></Relationships>
</file>

<file path=ppt/slides/_rels/slide1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7.xml"/><Relationship Id="rId4" Type="http://schemas.openxmlformats.org/officeDocument/2006/relationships/image" Target="../media/image3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CS 485 Datamining Final Project</a:t>
            </a:r>
            <a:endParaRPr lang="en-US" dirty="0"/>
          </a:p>
        </p:txBody>
      </p:sp>
      <p:sp>
        <p:nvSpPr>
          <p:cNvPr id="3" name="Subtitle 2"/>
          <p:cNvSpPr>
            <a:spLocks noGrp="1"/>
          </p:cNvSpPr>
          <p:nvPr>
            <p:ph type="subTitle" idx="1"/>
          </p:nvPr>
        </p:nvSpPr>
        <p:spPr/>
        <p:txBody>
          <a:bodyPr/>
          <a:lstStyle/>
          <a:p>
            <a:r>
              <a:rPr lang="en-US" dirty="0" smtClean="0"/>
              <a:t>By: Dylan Wise, Carmon Zachary </a:t>
            </a:r>
            <a:r>
              <a:rPr lang="en-US" dirty="0" err="1" smtClean="0"/>
              <a:t>Almon</a:t>
            </a:r>
            <a:r>
              <a:rPr lang="en-US" dirty="0" smtClean="0"/>
              <a:t> </a:t>
            </a:r>
            <a:endParaRPr lang="en-US" dirty="0"/>
          </a:p>
        </p:txBody>
      </p:sp>
    </p:spTree>
    <p:extLst>
      <p:ext uri="{BB962C8B-B14F-4D97-AF65-F5344CB8AC3E}">
        <p14:creationId xmlns:p14="http://schemas.microsoft.com/office/powerpoint/2010/main" val="8673536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we change </a:t>
            </a:r>
            <a:r>
              <a:rPr lang="en-US" dirty="0" err="1" smtClean="0"/>
              <a:t>DateTime</a:t>
            </a:r>
            <a:r>
              <a:rPr lang="en-US" dirty="0" smtClean="0"/>
              <a:t>?</a:t>
            </a:r>
            <a:endParaRPr lang="en-US" dirty="0"/>
          </a:p>
        </p:txBody>
      </p:sp>
      <p:sp>
        <p:nvSpPr>
          <p:cNvPr id="3" name="Content Placeholder 2"/>
          <p:cNvSpPr>
            <a:spLocks noGrp="1"/>
          </p:cNvSpPr>
          <p:nvPr>
            <p:ph idx="1"/>
          </p:nvPr>
        </p:nvSpPr>
        <p:spPr/>
        <p:txBody>
          <a:bodyPr/>
          <a:lstStyle/>
          <a:p>
            <a:r>
              <a:rPr lang="en-US" dirty="0" smtClean="0"/>
              <a:t>Decided to split </a:t>
            </a:r>
            <a:r>
              <a:rPr lang="en-US" dirty="0" err="1" smtClean="0"/>
              <a:t>DateTime</a:t>
            </a:r>
            <a:r>
              <a:rPr lang="en-US" dirty="0" smtClean="0"/>
              <a:t> into two unique columns</a:t>
            </a:r>
          </a:p>
          <a:p>
            <a:r>
              <a:rPr lang="en-US" dirty="0" smtClean="0"/>
              <a:t>These columns are now “Season” and “</a:t>
            </a:r>
            <a:r>
              <a:rPr lang="en-US" dirty="0" err="1" smtClean="0"/>
              <a:t>TimeOfDay</a:t>
            </a:r>
            <a:r>
              <a:rPr lang="en-US" dirty="0" smtClean="0"/>
              <a:t>”</a:t>
            </a:r>
          </a:p>
          <a:p>
            <a:r>
              <a:rPr lang="en-US" dirty="0" smtClean="0"/>
              <a:t>Season is fairly straight forward. Look at the month and decide the season.</a:t>
            </a:r>
          </a:p>
          <a:p>
            <a:r>
              <a:rPr lang="en-US" dirty="0" err="1" smtClean="0"/>
              <a:t>TimeOfDay</a:t>
            </a:r>
            <a:r>
              <a:rPr lang="en-US" dirty="0" smtClean="0"/>
              <a:t> was originally separated into 4 groups, “Early Morning”, “Morning”, “Afternoon” and “Night” however there were only 12 “Early Morning” that occurred for the time specified for 01:00 – 06:59 </a:t>
            </a:r>
          </a:p>
          <a:p>
            <a:r>
              <a:rPr lang="en-US" dirty="0" smtClean="0"/>
              <a:t>Early Morning and Morning were combined after that. Making morning from 01:00 – 12:59. Afternoon 13:00 – 18:59 and night the rest of the time</a:t>
            </a:r>
          </a:p>
        </p:txBody>
      </p:sp>
    </p:spTree>
    <p:extLst>
      <p:ext uri="{BB962C8B-B14F-4D97-AF65-F5344CB8AC3E}">
        <p14:creationId xmlns:p14="http://schemas.microsoft.com/office/powerpoint/2010/main" val="35420518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3200" y="0"/>
            <a:ext cx="4572000" cy="68580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45200" y="0"/>
            <a:ext cx="4572008" cy="3429006"/>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45200" y="3429000"/>
            <a:ext cx="4572000" cy="3429000"/>
          </a:xfrm>
          <a:prstGeom prst="rect">
            <a:avLst/>
          </a:prstGeom>
        </p:spPr>
      </p:pic>
    </p:spTree>
    <p:extLst>
      <p:ext uri="{BB962C8B-B14F-4D97-AF65-F5344CB8AC3E}">
        <p14:creationId xmlns:p14="http://schemas.microsoft.com/office/powerpoint/2010/main" val="5450081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2393" y="0"/>
            <a:ext cx="4571999" cy="3428999"/>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2390" y="3428999"/>
            <a:ext cx="4572002" cy="3429001"/>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94392" y="0"/>
            <a:ext cx="4571999" cy="3428999"/>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94389" y="3428999"/>
            <a:ext cx="4572002" cy="3429001"/>
          </a:xfrm>
          <a:prstGeom prst="rect">
            <a:avLst/>
          </a:prstGeom>
        </p:spPr>
      </p:pic>
    </p:spTree>
    <p:extLst>
      <p:ext uri="{BB962C8B-B14F-4D97-AF65-F5344CB8AC3E}">
        <p14:creationId xmlns:p14="http://schemas.microsoft.com/office/powerpoint/2010/main" val="23780699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4526" y="0"/>
            <a:ext cx="4521207" cy="3390905"/>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3129" y="3390905"/>
            <a:ext cx="4622794" cy="3467095"/>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85923" y="3390905"/>
            <a:ext cx="4622794" cy="3467095"/>
          </a:xfrm>
          <a:prstGeom prst="rect">
            <a:avLst/>
          </a:prstGeom>
        </p:spPr>
      </p:pic>
    </p:spTree>
    <p:extLst>
      <p:ext uri="{BB962C8B-B14F-4D97-AF65-F5344CB8AC3E}">
        <p14:creationId xmlns:p14="http://schemas.microsoft.com/office/powerpoint/2010/main" val="41355580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91467" y="0"/>
            <a:ext cx="4419607" cy="3314705"/>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9270" y="3314705"/>
            <a:ext cx="4724394" cy="3543295"/>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53664" y="3314705"/>
            <a:ext cx="4724394" cy="3543295"/>
          </a:xfrm>
          <a:prstGeom prst="rect">
            <a:avLst/>
          </a:prstGeom>
        </p:spPr>
      </p:pic>
    </p:spTree>
    <p:extLst>
      <p:ext uri="{BB962C8B-B14F-4D97-AF65-F5344CB8AC3E}">
        <p14:creationId xmlns:p14="http://schemas.microsoft.com/office/powerpoint/2010/main" val="27766317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a:t>
            </a:r>
            <a:endParaRPr lang="en-US" dirty="0"/>
          </a:p>
        </p:txBody>
      </p:sp>
      <p:sp>
        <p:nvSpPr>
          <p:cNvPr id="3" name="Content Placeholder 2"/>
          <p:cNvSpPr>
            <a:spLocks noGrp="1"/>
          </p:cNvSpPr>
          <p:nvPr>
            <p:ph idx="1"/>
          </p:nvPr>
        </p:nvSpPr>
        <p:spPr/>
        <p:txBody>
          <a:bodyPr/>
          <a:lstStyle/>
          <a:p>
            <a:r>
              <a:rPr lang="en-US" dirty="0" smtClean="0"/>
              <a:t>I think most would assume that age has a vital role in deciding on whether a pet is adopted or not</a:t>
            </a:r>
          </a:p>
          <a:p>
            <a:r>
              <a:rPr lang="en-US" dirty="0" smtClean="0"/>
              <a:t>Adopting a pet that will only live for a few years is pretty undesirable </a:t>
            </a:r>
          </a:p>
          <a:p>
            <a:r>
              <a:rPr lang="en-US" dirty="0" smtClean="0"/>
              <a:t>This will absolutely have a great effect on the outcomes, but how large is the effect?</a:t>
            </a:r>
          </a:p>
          <a:p>
            <a:r>
              <a:rPr lang="en-US" dirty="0" smtClean="0"/>
              <a:t>We split age into 3 categories </a:t>
            </a:r>
          </a:p>
          <a:p>
            <a:pPr lvl="1"/>
            <a:r>
              <a:rPr lang="en-US" dirty="0" smtClean="0"/>
              <a:t>Young:  0 to 4 years</a:t>
            </a:r>
          </a:p>
          <a:p>
            <a:pPr lvl="1"/>
            <a:r>
              <a:rPr lang="en-US" dirty="0" smtClean="0"/>
              <a:t>Middle Aged:  5 to 9 years</a:t>
            </a:r>
          </a:p>
          <a:p>
            <a:pPr lvl="1"/>
            <a:r>
              <a:rPr lang="en-US" dirty="0" smtClean="0"/>
              <a:t>Old: 10+</a:t>
            </a:r>
            <a:endParaRPr lang="en-US" dirty="0"/>
          </a:p>
        </p:txBody>
      </p:sp>
    </p:spTree>
    <p:extLst>
      <p:ext uri="{BB962C8B-B14F-4D97-AF65-F5344CB8AC3E}">
        <p14:creationId xmlns:p14="http://schemas.microsoft.com/office/powerpoint/2010/main" val="22653677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5331" y="0"/>
            <a:ext cx="4639741" cy="3479806"/>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8672" y="3479800"/>
            <a:ext cx="4504267" cy="3378200"/>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12939" y="3479806"/>
            <a:ext cx="4504266" cy="3378200"/>
          </a:xfrm>
          <a:prstGeom prst="rect">
            <a:avLst/>
          </a:prstGeom>
        </p:spPr>
      </p:pic>
    </p:spTree>
    <p:extLst>
      <p:ext uri="{BB962C8B-B14F-4D97-AF65-F5344CB8AC3E}">
        <p14:creationId xmlns:p14="http://schemas.microsoft.com/office/powerpoint/2010/main" val="12478300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40659" y="0"/>
            <a:ext cx="4538141" cy="3403606"/>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2337" y="3403606"/>
            <a:ext cx="4605859" cy="345439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9728" y="3403606"/>
            <a:ext cx="4605859" cy="3454394"/>
          </a:xfrm>
          <a:prstGeom prst="rect">
            <a:avLst/>
          </a:prstGeom>
        </p:spPr>
      </p:pic>
    </p:spTree>
    <p:extLst>
      <p:ext uri="{BB962C8B-B14F-4D97-AF65-F5344CB8AC3E}">
        <p14:creationId xmlns:p14="http://schemas.microsoft.com/office/powerpoint/2010/main" val="31382385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why?</a:t>
            </a:r>
            <a:endParaRPr lang="en-US" dirty="0"/>
          </a:p>
        </p:txBody>
      </p:sp>
      <p:sp>
        <p:nvSpPr>
          <p:cNvPr id="3" name="Content Placeholder 2"/>
          <p:cNvSpPr>
            <a:spLocks noGrp="1"/>
          </p:cNvSpPr>
          <p:nvPr>
            <p:ph idx="1"/>
          </p:nvPr>
        </p:nvSpPr>
        <p:spPr/>
        <p:txBody>
          <a:bodyPr/>
          <a:lstStyle/>
          <a:p>
            <a:r>
              <a:rPr lang="en-US" dirty="0" smtClean="0"/>
              <a:t>We need to find out which attributes heavily influence an animal to be adopted</a:t>
            </a:r>
          </a:p>
          <a:p>
            <a:r>
              <a:rPr lang="en-US" dirty="0" smtClean="0"/>
              <a:t>Knowing what attributes make an animal more likely to be adopted can help us focus a little more on animals that might have a bit harder time to be adopted</a:t>
            </a:r>
          </a:p>
          <a:p>
            <a:r>
              <a:rPr lang="en-US" dirty="0" smtClean="0"/>
              <a:t>Example: We know that young animals are going to be adopted just because they are young, because of this we should focus our resources more on making older animals look better for adoption since the young ones will likely be adopted anyway regardless</a:t>
            </a:r>
          </a:p>
          <a:p>
            <a:r>
              <a:rPr lang="en-US" dirty="0" smtClean="0"/>
              <a:t>Ultimately you would want to find an attribute or combination of attributes that are shown to be great for adoption or not great for adoption and react accordingly</a:t>
            </a:r>
            <a:endParaRPr lang="en-US" dirty="0"/>
          </a:p>
        </p:txBody>
      </p:sp>
    </p:spTree>
    <p:extLst>
      <p:ext uri="{BB962C8B-B14F-4D97-AF65-F5344CB8AC3E}">
        <p14:creationId xmlns:p14="http://schemas.microsoft.com/office/powerpoint/2010/main" val="42662526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Naïve Bayes</a:t>
            </a:r>
            <a:endParaRPr lang="en-US" dirty="0"/>
          </a:p>
        </p:txBody>
      </p:sp>
      <p:sp>
        <p:nvSpPr>
          <p:cNvPr id="3" name="Content Placeholder 2"/>
          <p:cNvSpPr>
            <a:spLocks noGrp="1"/>
          </p:cNvSpPr>
          <p:nvPr>
            <p:ph idx="1"/>
          </p:nvPr>
        </p:nvSpPr>
        <p:spPr/>
        <p:txBody>
          <a:bodyPr/>
          <a:lstStyle/>
          <a:p>
            <a:r>
              <a:rPr lang="en-US" dirty="0" smtClean="0"/>
              <a:t>Now that preprocessing is done its time to tackle one of our datamining methods</a:t>
            </a:r>
          </a:p>
          <a:p>
            <a:r>
              <a:rPr lang="en-US" dirty="0" smtClean="0"/>
              <a:t>Naïve Bayes is what we chose</a:t>
            </a:r>
          </a:p>
          <a:p>
            <a:r>
              <a:rPr lang="en-US" dirty="0" smtClean="0"/>
              <a:t>It does require the data to be numerical (at least </a:t>
            </a:r>
            <a:r>
              <a:rPr lang="en-US" dirty="0" err="1" smtClean="0"/>
              <a:t>scikit</a:t>
            </a:r>
            <a:r>
              <a:rPr lang="en-US" dirty="0" smtClean="0"/>
              <a:t> </a:t>
            </a:r>
            <a:r>
              <a:rPr lang="en-US" dirty="0" err="1" smtClean="0"/>
              <a:t>learn’s</a:t>
            </a:r>
            <a:r>
              <a:rPr lang="en-US" dirty="0" smtClean="0"/>
              <a:t> implementation does)</a:t>
            </a:r>
          </a:p>
          <a:p>
            <a:r>
              <a:rPr lang="en-US" dirty="0" smtClean="0"/>
              <a:t>However that was a simple process</a:t>
            </a:r>
          </a:p>
          <a:p>
            <a:r>
              <a:rPr lang="en-US" dirty="0" smtClean="0"/>
              <a:t>We decided that a simple 80/20 split for training and testing would be good</a:t>
            </a:r>
            <a:endParaRPr lang="en-US" dirty="0"/>
          </a:p>
        </p:txBody>
      </p:sp>
    </p:spTree>
    <p:extLst>
      <p:ext uri="{BB962C8B-B14F-4D97-AF65-F5344CB8AC3E}">
        <p14:creationId xmlns:p14="http://schemas.microsoft.com/office/powerpoint/2010/main" val="523517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Dataset</a:t>
            </a:r>
            <a:endParaRPr lang="en-US" dirty="0"/>
          </a:p>
        </p:txBody>
      </p:sp>
      <p:sp>
        <p:nvSpPr>
          <p:cNvPr id="3" name="Content Placeholder 2"/>
          <p:cNvSpPr>
            <a:spLocks noGrp="1"/>
          </p:cNvSpPr>
          <p:nvPr>
            <p:ph idx="1"/>
          </p:nvPr>
        </p:nvSpPr>
        <p:spPr/>
        <p:txBody>
          <a:bodyPr/>
          <a:lstStyle/>
          <a:p>
            <a:r>
              <a:rPr lang="en-US" dirty="0" smtClean="0"/>
              <a:t>Our team chose the Animal Shelter Dataset</a:t>
            </a:r>
          </a:p>
          <a:p>
            <a:r>
              <a:rPr lang="en-US" dirty="0" smtClean="0"/>
              <a:t>The dataset contains 26729 records</a:t>
            </a:r>
          </a:p>
          <a:p>
            <a:r>
              <a:rPr lang="en-US" dirty="0" smtClean="0"/>
              <a:t>There are 10 attributes in the raw dataset</a:t>
            </a:r>
            <a:endParaRPr lang="en-US" dirty="0"/>
          </a:p>
        </p:txBody>
      </p:sp>
    </p:spTree>
    <p:extLst>
      <p:ext uri="{BB962C8B-B14F-4D97-AF65-F5344CB8AC3E}">
        <p14:creationId xmlns:p14="http://schemas.microsoft.com/office/powerpoint/2010/main" val="25087433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Naïve Bayes Results</a:t>
            </a:r>
            <a:endParaRPr lang="en-US" dirty="0"/>
          </a:p>
        </p:txBody>
      </p:sp>
      <p:sp>
        <p:nvSpPr>
          <p:cNvPr id="3" name="Content Placeholder 2"/>
          <p:cNvSpPr>
            <a:spLocks noGrp="1"/>
          </p:cNvSpPr>
          <p:nvPr>
            <p:ph idx="1"/>
          </p:nvPr>
        </p:nvSpPr>
        <p:spPr/>
        <p:txBody>
          <a:bodyPr/>
          <a:lstStyle/>
          <a:p>
            <a:r>
              <a:rPr lang="en-US" dirty="0" smtClean="0"/>
              <a:t>Using the parameters specified last slide we were able to achieve an accuracy of about 67% average</a:t>
            </a:r>
          </a:p>
          <a:p>
            <a:r>
              <a:rPr lang="en-US" dirty="0" smtClean="0"/>
              <a:t>While not amazing, it is a far cry away from randomly choosing the result </a:t>
            </a:r>
          </a:p>
          <a:p>
            <a:r>
              <a:rPr lang="en-US" dirty="0" smtClean="0"/>
              <a:t>However, there is a problem</a:t>
            </a:r>
            <a:endParaRPr lang="en-US" dirty="0"/>
          </a:p>
        </p:txBody>
      </p:sp>
    </p:spTree>
    <p:extLst>
      <p:ext uri="{BB962C8B-B14F-4D97-AF65-F5344CB8AC3E}">
        <p14:creationId xmlns:p14="http://schemas.microsoft.com/office/powerpoint/2010/main" val="34241433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Subtype</a:t>
            </a:r>
            <a:endParaRPr lang="en-US" dirty="0"/>
          </a:p>
        </p:txBody>
      </p:sp>
      <p:sp>
        <p:nvSpPr>
          <p:cNvPr id="3" name="Content Placeholder 2"/>
          <p:cNvSpPr>
            <a:spLocks noGrp="1"/>
          </p:cNvSpPr>
          <p:nvPr>
            <p:ph idx="1"/>
          </p:nvPr>
        </p:nvSpPr>
        <p:spPr/>
        <p:txBody>
          <a:bodyPr/>
          <a:lstStyle/>
          <a:p>
            <a:r>
              <a:rPr lang="en-US" dirty="0" smtClean="0"/>
              <a:t>The 67% accuracy that was calculated was from a training dataset that included subtype as part of its model. This is very flawed.</a:t>
            </a:r>
          </a:p>
          <a:p>
            <a:r>
              <a:rPr lang="en-US" dirty="0" err="1" smtClean="0"/>
              <a:t>Return_to_owner</a:t>
            </a:r>
            <a:r>
              <a:rPr lang="en-US" dirty="0" smtClean="0"/>
              <a:t> and Died would never have a subtype. And Euthanasia only get the subtype Aggressive.</a:t>
            </a:r>
          </a:p>
          <a:p>
            <a:r>
              <a:rPr lang="en-US" dirty="0" smtClean="0"/>
              <a:t>Not only should we not be including subtype in the model it would very much be increasing our accuracy unfairly</a:t>
            </a:r>
          </a:p>
          <a:p>
            <a:r>
              <a:rPr lang="en-US" dirty="0" smtClean="0"/>
              <a:t>Removing the subtype column from the model creation lowers our model accuracy to 57%. Ouch.</a:t>
            </a:r>
          </a:p>
          <a:p>
            <a:r>
              <a:rPr lang="en-US" dirty="0" smtClean="0"/>
              <a:t>While not super, it is, again, better than a guess so that is something I suppose.</a:t>
            </a:r>
          </a:p>
        </p:txBody>
      </p:sp>
    </p:spTree>
    <p:extLst>
      <p:ext uri="{BB962C8B-B14F-4D97-AF65-F5344CB8AC3E}">
        <p14:creationId xmlns:p14="http://schemas.microsoft.com/office/powerpoint/2010/main" val="41025222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Association </a:t>
            </a:r>
            <a:r>
              <a:rPr lang="en-US" dirty="0"/>
              <a:t>Rules </a:t>
            </a:r>
            <a:r>
              <a:rPr lang="en-US" dirty="0" smtClean="0"/>
              <a:t>(</a:t>
            </a:r>
            <a:r>
              <a:rPr lang="en-US" dirty="0" err="1" smtClean="0"/>
              <a:t>Apriori</a:t>
            </a:r>
            <a:r>
              <a:rPr lang="en-US" dirty="0"/>
              <a:t>)</a:t>
            </a:r>
          </a:p>
        </p:txBody>
      </p:sp>
      <p:sp>
        <p:nvSpPr>
          <p:cNvPr id="3" name="Content Placeholder 2"/>
          <p:cNvSpPr>
            <a:spLocks noGrp="1"/>
          </p:cNvSpPr>
          <p:nvPr>
            <p:ph idx="1"/>
          </p:nvPr>
        </p:nvSpPr>
        <p:spPr/>
        <p:txBody>
          <a:bodyPr/>
          <a:lstStyle/>
          <a:p>
            <a:r>
              <a:rPr lang="en-US" dirty="0" smtClean="0"/>
              <a:t>Due to how much data appears very little in the dataset a high support really restricts what can be seen. </a:t>
            </a:r>
          </a:p>
          <a:p>
            <a:r>
              <a:rPr lang="en-US" dirty="0" smtClean="0"/>
              <a:t>For subtypes even lowering the support to 10% only allows one subtype to even appear </a:t>
            </a:r>
          </a:p>
          <a:p>
            <a:r>
              <a:rPr lang="en-US" dirty="0" smtClean="0"/>
              <a:t>So there needs to be a good balance of support and rule confidence to gather meaningful data</a:t>
            </a:r>
          </a:p>
          <a:p>
            <a:r>
              <a:rPr lang="en-US" dirty="0" smtClean="0"/>
              <a:t>We tried a mix of support and confidence but quickly realized we would need a lower support to get much data for outcomes at all. </a:t>
            </a:r>
          </a:p>
          <a:p>
            <a:r>
              <a:rPr lang="en-US" dirty="0" smtClean="0"/>
              <a:t>Many of the subtypes appeared so sparsely that we would need to lower support to much lower than 1% to start seeing any returns</a:t>
            </a:r>
          </a:p>
          <a:p>
            <a:endParaRPr lang="en-US" dirty="0"/>
          </a:p>
        </p:txBody>
      </p:sp>
    </p:spTree>
    <p:extLst>
      <p:ext uri="{BB962C8B-B14F-4D97-AF65-F5344CB8AC3E}">
        <p14:creationId xmlns:p14="http://schemas.microsoft.com/office/powerpoint/2010/main" val="63377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Noteable</a:t>
            </a:r>
            <a:r>
              <a:rPr lang="en-US" dirty="0" smtClean="0"/>
              <a:t> Rules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Transfer &lt;- Partner (Support 29.2416%, Rule Confidence 100</a:t>
            </a:r>
            <a:r>
              <a:rPr lang="en-US" dirty="0" smtClean="0"/>
              <a:t>%)</a:t>
            </a:r>
          </a:p>
          <a:p>
            <a:pPr lvl="1"/>
            <a:r>
              <a:rPr lang="en-US" dirty="0" smtClean="0"/>
              <a:t>Every time that partner appeared in the dataset it was always paired with transfer</a:t>
            </a:r>
          </a:p>
          <a:p>
            <a:r>
              <a:rPr lang="en-US" dirty="0"/>
              <a:t>Adoption &lt;- Cat </a:t>
            </a:r>
            <a:r>
              <a:rPr lang="en-US" dirty="0" err="1"/>
              <a:t>NoSubtype</a:t>
            </a:r>
            <a:r>
              <a:rPr lang="en-US" dirty="0"/>
              <a:t> Named (Support 9.82828%, Rule Confidence 85.1264</a:t>
            </a:r>
            <a:r>
              <a:rPr lang="en-US" dirty="0" smtClean="0"/>
              <a:t>%)</a:t>
            </a:r>
          </a:p>
          <a:p>
            <a:pPr lvl="1"/>
            <a:r>
              <a:rPr lang="en-US" dirty="0" smtClean="0"/>
              <a:t>Names for cats have a very high influence on adoption</a:t>
            </a:r>
          </a:p>
          <a:p>
            <a:r>
              <a:rPr lang="en-US" dirty="0"/>
              <a:t>Named &lt;- Purebred </a:t>
            </a:r>
            <a:r>
              <a:rPr lang="en-US" dirty="0" err="1"/>
              <a:t>NoSubtype</a:t>
            </a:r>
            <a:r>
              <a:rPr lang="en-US" dirty="0"/>
              <a:t> Dog (Support 9.19226%, Rule Confidence 90.033</a:t>
            </a:r>
            <a:r>
              <a:rPr lang="en-US" dirty="0" smtClean="0"/>
              <a:t>%)</a:t>
            </a:r>
          </a:p>
          <a:p>
            <a:pPr lvl="1"/>
            <a:r>
              <a:rPr lang="en-US" dirty="0" smtClean="0"/>
              <a:t>A purebred dog usually has a name, likely because it was previously owned</a:t>
            </a:r>
          </a:p>
          <a:p>
            <a:r>
              <a:rPr lang="en-US" dirty="0"/>
              <a:t>Named &lt;- </a:t>
            </a:r>
            <a:r>
              <a:rPr lang="en-US" dirty="0" err="1"/>
              <a:t>Return_to_owner</a:t>
            </a:r>
            <a:r>
              <a:rPr lang="en-US" dirty="0"/>
              <a:t> </a:t>
            </a:r>
            <a:r>
              <a:rPr lang="en-US" dirty="0" err="1"/>
              <a:t>NoSubtype</a:t>
            </a:r>
            <a:r>
              <a:rPr lang="en-US" dirty="0"/>
              <a:t> Dog (Support 15.6272%, Rule Confidence 97.4568</a:t>
            </a:r>
            <a:r>
              <a:rPr lang="en-US" dirty="0" smtClean="0"/>
              <a:t>%)</a:t>
            </a:r>
          </a:p>
          <a:p>
            <a:pPr lvl="1"/>
            <a:r>
              <a:rPr lang="en-US" dirty="0" smtClean="0"/>
              <a:t>If you are a dog getting returned to your owner you more than likely have a name</a:t>
            </a:r>
          </a:p>
          <a:p>
            <a:r>
              <a:rPr lang="en-US" dirty="0"/>
              <a:t>&lt;5years &lt;- Adoption (Support 36.0058%, Rule Confidence 89.3676</a:t>
            </a:r>
            <a:r>
              <a:rPr lang="en-US" dirty="0" smtClean="0"/>
              <a:t>%)</a:t>
            </a:r>
          </a:p>
          <a:p>
            <a:pPr lvl="1"/>
            <a:r>
              <a:rPr lang="en-US" dirty="0" smtClean="0"/>
              <a:t>If you got adopted, you are probably young</a:t>
            </a:r>
          </a:p>
        </p:txBody>
      </p:sp>
    </p:spTree>
    <p:extLst>
      <p:ext uri="{BB962C8B-B14F-4D97-AF65-F5344CB8AC3E}">
        <p14:creationId xmlns:p14="http://schemas.microsoft.com/office/powerpoint/2010/main" val="4102171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a:t>
            </a:r>
            <a:endParaRPr lang="en-US" dirty="0"/>
          </a:p>
        </p:txBody>
      </p:sp>
      <p:sp>
        <p:nvSpPr>
          <p:cNvPr id="3" name="Content Placeholder 2"/>
          <p:cNvSpPr>
            <a:spLocks noGrp="1"/>
          </p:cNvSpPr>
          <p:nvPr>
            <p:ph idx="1"/>
          </p:nvPr>
        </p:nvSpPr>
        <p:spPr/>
        <p:txBody>
          <a:bodyPr/>
          <a:lstStyle/>
          <a:p>
            <a:r>
              <a:rPr lang="en-US" dirty="0" smtClean="0"/>
              <a:t>What we ultimately got from our Association Rules is that a name (for cats) and age (for both dogs and cats but less so in cats) have a high influence on whether an animal is adopted</a:t>
            </a:r>
          </a:p>
          <a:p>
            <a:r>
              <a:rPr lang="en-US" dirty="0" smtClean="0"/>
              <a:t>You can’t really change the age of an animal but you can give it a name</a:t>
            </a:r>
          </a:p>
          <a:p>
            <a:r>
              <a:rPr lang="en-US" dirty="0" smtClean="0"/>
              <a:t>The problem is we don’t know if these unnamed animals truly didn’t have a name or that it just wasn’t provided</a:t>
            </a:r>
          </a:p>
          <a:p>
            <a:r>
              <a:rPr lang="en-US" dirty="0" smtClean="0"/>
              <a:t>All we do know is that there is a significant change in adoption rates for cats with a name</a:t>
            </a:r>
            <a:endParaRPr lang="en-US" dirty="0"/>
          </a:p>
        </p:txBody>
      </p:sp>
    </p:spTree>
    <p:extLst>
      <p:ext uri="{BB962C8B-B14F-4D97-AF65-F5344CB8AC3E}">
        <p14:creationId xmlns:p14="http://schemas.microsoft.com/office/powerpoint/2010/main" val="27363528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t>
            </a:r>
            <a:r>
              <a:rPr lang="en-US" dirty="0" err="1" smtClean="0"/>
              <a:t>Kaggle</a:t>
            </a:r>
            <a:r>
              <a:rPr lang="en-US" dirty="0" smtClean="0"/>
              <a:t> submissions</a:t>
            </a:r>
            <a:endParaRPr lang="en-US" dirty="0"/>
          </a:p>
        </p:txBody>
      </p:sp>
      <p:sp>
        <p:nvSpPr>
          <p:cNvPr id="3" name="Content Placeholder 2"/>
          <p:cNvSpPr>
            <a:spLocks noGrp="1"/>
          </p:cNvSpPr>
          <p:nvPr>
            <p:ph idx="1"/>
          </p:nvPr>
        </p:nvSpPr>
        <p:spPr/>
        <p:txBody>
          <a:bodyPr/>
          <a:lstStyle/>
          <a:p>
            <a:r>
              <a:rPr lang="en-US" dirty="0" smtClean="0"/>
              <a:t>Many of the </a:t>
            </a:r>
            <a:r>
              <a:rPr lang="en-US" dirty="0" err="1" smtClean="0"/>
              <a:t>Kaggle</a:t>
            </a:r>
            <a:r>
              <a:rPr lang="en-US" dirty="0" smtClean="0"/>
              <a:t> submissions used Random Forest</a:t>
            </a:r>
          </a:p>
          <a:p>
            <a:r>
              <a:rPr lang="en-US" dirty="0" smtClean="0"/>
              <a:t>Checking the results of a few of the submissions came to similar results</a:t>
            </a:r>
          </a:p>
          <a:p>
            <a:r>
              <a:rPr lang="en-US" dirty="0" smtClean="0"/>
              <a:t>Age and Name seems to be the major players in the outcome</a:t>
            </a:r>
          </a:p>
          <a:p>
            <a:r>
              <a:rPr lang="en-US" dirty="0" smtClean="0"/>
              <a:t>We found another submission that separated breed into purebred and mix and they also found that being a mix or not had very little effect similarly to us.</a:t>
            </a:r>
            <a:endParaRPr lang="en-US" dirty="0"/>
          </a:p>
        </p:txBody>
      </p:sp>
    </p:spTree>
    <p:extLst>
      <p:ext uri="{BB962C8B-B14F-4D97-AF65-F5344CB8AC3E}">
        <p14:creationId xmlns:p14="http://schemas.microsoft.com/office/powerpoint/2010/main" val="35128719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 </a:t>
            </a:r>
            <a:r>
              <a:rPr lang="en-US" dirty="0" smtClean="0"/>
              <a:t>Challenges</a:t>
            </a:r>
            <a:endParaRPr lang="en-US" dirty="0"/>
          </a:p>
        </p:txBody>
      </p:sp>
      <p:sp>
        <p:nvSpPr>
          <p:cNvPr id="3" name="Content Placeholder 2"/>
          <p:cNvSpPr>
            <a:spLocks noGrp="1"/>
          </p:cNvSpPr>
          <p:nvPr>
            <p:ph idx="1"/>
          </p:nvPr>
        </p:nvSpPr>
        <p:spPr/>
        <p:txBody>
          <a:bodyPr/>
          <a:lstStyle/>
          <a:p>
            <a:r>
              <a:rPr lang="en-US" dirty="0" smtClean="0"/>
              <a:t>Deciding how to handle </a:t>
            </a:r>
            <a:r>
              <a:rPr lang="en-US" dirty="0" err="1" smtClean="0"/>
              <a:t>DateTime</a:t>
            </a:r>
            <a:r>
              <a:rPr lang="en-US" dirty="0" smtClean="0"/>
              <a:t> caused quite a bit of debate between us</a:t>
            </a:r>
          </a:p>
          <a:p>
            <a:r>
              <a:rPr lang="en-US" dirty="0" smtClean="0"/>
              <a:t>We really didn’t want to split it into two attributes but ultimately we though we had to</a:t>
            </a:r>
          </a:p>
          <a:p>
            <a:pPr lvl="1"/>
            <a:r>
              <a:rPr lang="en-US" dirty="0" smtClean="0"/>
              <a:t>In the end it may have been more worthwhile to drop it</a:t>
            </a:r>
          </a:p>
          <a:p>
            <a:r>
              <a:rPr lang="en-US" dirty="0" smtClean="0"/>
              <a:t>Color and Breed also made us scratch our heads a bit</a:t>
            </a:r>
          </a:p>
          <a:p>
            <a:r>
              <a:rPr lang="en-US" dirty="0" smtClean="0"/>
              <a:t>Breed especially probably could have been handled much better</a:t>
            </a:r>
          </a:p>
          <a:p>
            <a:pPr lvl="1"/>
            <a:r>
              <a:rPr lang="en-US" dirty="0" smtClean="0"/>
              <a:t>Example: There are many fewer breeds of cats than dogs, it might have been a better idea to keep their breed intact but split dog into mix and purebred</a:t>
            </a:r>
          </a:p>
          <a:p>
            <a:r>
              <a:rPr lang="en-US" dirty="0" smtClean="0"/>
              <a:t>Time. Many classes had projects as well for us. Sometimes it was hard to balance.</a:t>
            </a:r>
            <a:endParaRPr lang="en-US" dirty="0"/>
          </a:p>
        </p:txBody>
      </p:sp>
    </p:spTree>
    <p:extLst>
      <p:ext uri="{BB962C8B-B14F-4D97-AF65-F5344CB8AC3E}">
        <p14:creationId xmlns:p14="http://schemas.microsoft.com/office/powerpoint/2010/main" val="18519885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would you change?</a:t>
            </a:r>
            <a:endParaRPr lang="en-US" dirty="0"/>
          </a:p>
        </p:txBody>
      </p:sp>
      <p:sp>
        <p:nvSpPr>
          <p:cNvPr id="3" name="Content Placeholder 2"/>
          <p:cNvSpPr>
            <a:spLocks noGrp="1"/>
          </p:cNvSpPr>
          <p:nvPr>
            <p:ph idx="1"/>
          </p:nvPr>
        </p:nvSpPr>
        <p:spPr/>
        <p:txBody>
          <a:bodyPr/>
          <a:lstStyle/>
          <a:p>
            <a:r>
              <a:rPr lang="en-US" dirty="0" smtClean="0"/>
              <a:t>Probably use a datamining technique that would be more suited to this data.</a:t>
            </a:r>
          </a:p>
          <a:p>
            <a:r>
              <a:rPr lang="en-US" dirty="0" smtClean="0"/>
              <a:t>Many on </a:t>
            </a:r>
            <a:r>
              <a:rPr lang="en-US" dirty="0" err="1" smtClean="0"/>
              <a:t>Kaggle</a:t>
            </a:r>
            <a:r>
              <a:rPr lang="en-US" dirty="0" smtClean="0"/>
              <a:t> used Random Forest so maybe it was just better for this dataset?</a:t>
            </a:r>
          </a:p>
          <a:p>
            <a:r>
              <a:rPr lang="en-US" dirty="0" smtClean="0"/>
              <a:t>Better preprocessing techniques, I really think the way we handled preprocessing is ultimately what made the model for Naïve Bayes so poor.</a:t>
            </a:r>
          </a:p>
          <a:p>
            <a:pPr lvl="1"/>
            <a:r>
              <a:rPr lang="en-US" dirty="0" smtClean="0"/>
              <a:t>However it could just be really hard to predict</a:t>
            </a:r>
          </a:p>
          <a:p>
            <a:r>
              <a:rPr lang="en-US" dirty="0" smtClean="0"/>
              <a:t>Maybe separate outcomes into adopted and not adopted?</a:t>
            </a:r>
          </a:p>
          <a:p>
            <a:r>
              <a:rPr lang="en-US" dirty="0" smtClean="0"/>
              <a:t>Definitely find more optimal settings for our association rules</a:t>
            </a:r>
            <a:endParaRPr lang="en-US" dirty="0"/>
          </a:p>
        </p:txBody>
      </p:sp>
    </p:spTree>
    <p:extLst>
      <p:ext uri="{BB962C8B-B14F-4D97-AF65-F5344CB8AC3E}">
        <p14:creationId xmlns:p14="http://schemas.microsoft.com/office/powerpoint/2010/main" val="31011725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Attributes</a:t>
            </a:r>
            <a:endParaRPr lang="en-US" dirty="0"/>
          </a:p>
        </p:txBody>
      </p:sp>
      <p:sp>
        <p:nvSpPr>
          <p:cNvPr id="3" name="Content Placeholder 2"/>
          <p:cNvSpPr>
            <a:spLocks noGrp="1"/>
          </p:cNvSpPr>
          <p:nvPr>
            <p:ph idx="1"/>
          </p:nvPr>
        </p:nvSpPr>
        <p:spPr/>
        <p:txBody>
          <a:bodyPr/>
          <a:lstStyle/>
          <a:p>
            <a:r>
              <a:rPr lang="en-US" dirty="0" smtClean="0"/>
              <a:t>So what are the properties of these attributes?</a:t>
            </a:r>
          </a:p>
          <a:p>
            <a:r>
              <a:rPr lang="en-US" dirty="0" smtClean="0"/>
              <a:t>Most of the data we are given is categorical</a:t>
            </a:r>
          </a:p>
          <a:p>
            <a:r>
              <a:rPr lang="en-US" dirty="0" smtClean="0"/>
              <a:t>The only continuous attributes are </a:t>
            </a:r>
            <a:r>
              <a:rPr lang="en-US" dirty="0" err="1" smtClean="0"/>
              <a:t>AgeuponOutcome</a:t>
            </a:r>
            <a:r>
              <a:rPr lang="en-US" dirty="0"/>
              <a:t> </a:t>
            </a:r>
            <a:r>
              <a:rPr lang="en-US" dirty="0" smtClean="0"/>
              <a:t>and </a:t>
            </a:r>
            <a:r>
              <a:rPr lang="en-US" dirty="0" err="1" smtClean="0"/>
              <a:t>DateTime</a:t>
            </a:r>
            <a:endParaRPr lang="en-US" dirty="0" smtClean="0"/>
          </a:p>
          <a:p>
            <a:r>
              <a:rPr lang="en-US" dirty="0" smtClean="0"/>
              <a:t>There is some debate of whether a date is categorical or continuous</a:t>
            </a:r>
          </a:p>
          <a:p>
            <a:r>
              <a:rPr lang="en-US" dirty="0" smtClean="0"/>
              <a:t>We handled the Date data in a similar way that you would handle continuous data</a:t>
            </a:r>
            <a:endParaRPr lang="en-US" dirty="0"/>
          </a:p>
        </p:txBody>
      </p:sp>
    </p:spTree>
    <p:extLst>
      <p:ext uri="{BB962C8B-B14F-4D97-AF65-F5344CB8AC3E}">
        <p14:creationId xmlns:p14="http://schemas.microsoft.com/office/powerpoint/2010/main" val="1473650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Missing Values</a:t>
            </a:r>
            <a:endParaRPr lang="en-US" dirty="0"/>
          </a:p>
        </p:txBody>
      </p:sp>
      <p:sp>
        <p:nvSpPr>
          <p:cNvPr id="3" name="Content Placeholder 2"/>
          <p:cNvSpPr>
            <a:spLocks noGrp="1"/>
          </p:cNvSpPr>
          <p:nvPr>
            <p:ph idx="1"/>
          </p:nvPr>
        </p:nvSpPr>
        <p:spPr/>
        <p:txBody>
          <a:bodyPr/>
          <a:lstStyle/>
          <a:p>
            <a:r>
              <a:rPr lang="en-US" dirty="0" smtClean="0"/>
              <a:t>Name and </a:t>
            </a:r>
            <a:r>
              <a:rPr lang="en-US" dirty="0" err="1" smtClean="0"/>
              <a:t>OutcomeSubtype</a:t>
            </a:r>
            <a:r>
              <a:rPr lang="en-US" dirty="0" smtClean="0"/>
              <a:t> both contain values that are empty</a:t>
            </a:r>
          </a:p>
          <a:p>
            <a:r>
              <a:rPr lang="en-US" dirty="0" smtClean="0"/>
              <a:t>How do we handle this?</a:t>
            </a:r>
          </a:p>
          <a:p>
            <a:r>
              <a:rPr lang="en-US" dirty="0" smtClean="0"/>
              <a:t>For names we decided that any animal that didn’t have a name would be assigned the value “</a:t>
            </a:r>
            <a:r>
              <a:rPr lang="en-US" dirty="0" err="1" smtClean="0"/>
              <a:t>NoName</a:t>
            </a:r>
            <a:r>
              <a:rPr lang="en-US" dirty="0" smtClean="0"/>
              <a:t>”</a:t>
            </a:r>
          </a:p>
          <a:p>
            <a:r>
              <a:rPr lang="en-US" dirty="0" smtClean="0"/>
              <a:t>For subtype we did something similar, we gave anything with a missing subtype the value “</a:t>
            </a:r>
            <a:r>
              <a:rPr lang="en-US" dirty="0" err="1" smtClean="0"/>
              <a:t>NoSubtype</a:t>
            </a:r>
            <a:r>
              <a:rPr lang="en-US" dirty="0" smtClean="0"/>
              <a:t>”</a:t>
            </a:r>
          </a:p>
        </p:txBody>
      </p:sp>
    </p:spTree>
    <p:extLst>
      <p:ext uri="{BB962C8B-B14F-4D97-AF65-F5344CB8AC3E}">
        <p14:creationId xmlns:p14="http://schemas.microsoft.com/office/powerpoint/2010/main" val="9682353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else did we do to the data?</a:t>
            </a:r>
            <a:endParaRPr lang="en-US" dirty="0"/>
          </a:p>
        </p:txBody>
      </p:sp>
      <p:sp>
        <p:nvSpPr>
          <p:cNvPr id="3" name="Content Placeholder 2"/>
          <p:cNvSpPr>
            <a:spLocks noGrp="1"/>
          </p:cNvSpPr>
          <p:nvPr>
            <p:ph idx="1"/>
          </p:nvPr>
        </p:nvSpPr>
        <p:spPr/>
        <p:txBody>
          <a:bodyPr/>
          <a:lstStyle/>
          <a:p>
            <a:r>
              <a:rPr lang="en-US" dirty="0" smtClean="0"/>
              <a:t>For names simply replacing empty names with “</a:t>
            </a:r>
            <a:r>
              <a:rPr lang="en-US" dirty="0" err="1" smtClean="0"/>
              <a:t>NoName</a:t>
            </a:r>
            <a:r>
              <a:rPr lang="en-US" dirty="0" smtClean="0"/>
              <a:t>” was not enough</a:t>
            </a:r>
          </a:p>
          <a:p>
            <a:r>
              <a:rPr lang="en-US" dirty="0" smtClean="0"/>
              <a:t>We decided that it was more helpful to replace the value of animals with names to “Named”</a:t>
            </a:r>
          </a:p>
          <a:p>
            <a:pPr lvl="1"/>
            <a:r>
              <a:rPr lang="en-US" dirty="0" smtClean="0"/>
              <a:t>Names by themselves aren’t very useful, but knowing if an animal </a:t>
            </a:r>
            <a:r>
              <a:rPr lang="en-US" i="1" dirty="0" smtClean="0"/>
              <a:t>has</a:t>
            </a:r>
            <a:r>
              <a:rPr lang="en-US" dirty="0" smtClean="0"/>
              <a:t> a name could be</a:t>
            </a:r>
          </a:p>
          <a:p>
            <a:r>
              <a:rPr lang="en-US" dirty="0" smtClean="0"/>
              <a:t>Animal ID isn’t really useful for datamining methods since its unique to every record</a:t>
            </a:r>
          </a:p>
          <a:p>
            <a:r>
              <a:rPr lang="en-US" dirty="0" smtClean="0"/>
              <a:t>Because of this Animal ID was dropped entirely</a:t>
            </a:r>
          </a:p>
        </p:txBody>
      </p:sp>
    </p:spTree>
    <p:extLst>
      <p:ext uri="{BB962C8B-B14F-4D97-AF65-F5344CB8AC3E}">
        <p14:creationId xmlns:p14="http://schemas.microsoft.com/office/powerpoint/2010/main" val="13993932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74793" y="0"/>
            <a:ext cx="4572008" cy="3429006"/>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74809" y="3429006"/>
            <a:ext cx="4571992" cy="342899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46801" y="3429007"/>
            <a:ext cx="4571992" cy="3428994"/>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46801" y="0"/>
            <a:ext cx="4572006" cy="3429005"/>
          </a:xfrm>
          <a:prstGeom prst="rect">
            <a:avLst/>
          </a:prstGeom>
        </p:spPr>
      </p:pic>
    </p:spTree>
    <p:extLst>
      <p:ext uri="{BB962C8B-B14F-4D97-AF65-F5344CB8AC3E}">
        <p14:creationId xmlns:p14="http://schemas.microsoft.com/office/powerpoint/2010/main" val="21932982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Breed and Color?</a:t>
            </a:r>
            <a:endParaRPr lang="en-US" dirty="0"/>
          </a:p>
        </p:txBody>
      </p:sp>
      <p:sp>
        <p:nvSpPr>
          <p:cNvPr id="3" name="Content Placeholder 2"/>
          <p:cNvSpPr>
            <a:spLocks noGrp="1"/>
          </p:cNvSpPr>
          <p:nvPr>
            <p:ph idx="1"/>
          </p:nvPr>
        </p:nvSpPr>
        <p:spPr/>
        <p:txBody>
          <a:bodyPr/>
          <a:lstStyle/>
          <a:p>
            <a:r>
              <a:rPr lang="en-US" dirty="0" smtClean="0"/>
              <a:t>Dogs have many more breeds (in this data) than cats do.</a:t>
            </a:r>
          </a:p>
          <a:p>
            <a:r>
              <a:rPr lang="en-US" dirty="0" smtClean="0"/>
              <a:t>However we were interested in if Purebreds are adopted more than mixes</a:t>
            </a:r>
          </a:p>
          <a:p>
            <a:r>
              <a:rPr lang="en-US" dirty="0" smtClean="0"/>
              <a:t>For color we could only think of separating the data into mixed color and solid color</a:t>
            </a:r>
          </a:p>
          <a:p>
            <a:r>
              <a:rPr lang="en-US" dirty="0" smtClean="0"/>
              <a:t>This would be based on if there was a ‘/’ in the string.</a:t>
            </a:r>
          </a:p>
          <a:p>
            <a:r>
              <a:rPr lang="en-US" dirty="0" smtClean="0"/>
              <a:t>This is not a perfect since there is a chance that there would be a non-solid color in the solid category. </a:t>
            </a:r>
          </a:p>
          <a:p>
            <a:r>
              <a:rPr lang="en-US" dirty="0" smtClean="0"/>
              <a:t>It might be worth thinking about discarding color altogether. </a:t>
            </a:r>
            <a:endParaRPr lang="en-US" dirty="0"/>
          </a:p>
        </p:txBody>
      </p:sp>
    </p:spTree>
    <p:extLst>
      <p:ext uri="{BB962C8B-B14F-4D97-AF65-F5344CB8AC3E}">
        <p14:creationId xmlns:p14="http://schemas.microsoft.com/office/powerpoint/2010/main" val="25148266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9149" y="0"/>
            <a:ext cx="4611518" cy="3458639"/>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69149" y="3407839"/>
            <a:ext cx="4611518" cy="3458639"/>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96000" y="0"/>
            <a:ext cx="4628452" cy="3471339"/>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12934" y="3445940"/>
            <a:ext cx="4611518" cy="3458639"/>
          </a:xfrm>
          <a:prstGeom prst="rect">
            <a:avLst/>
          </a:prstGeom>
        </p:spPr>
      </p:pic>
    </p:spTree>
    <p:extLst>
      <p:ext uri="{BB962C8B-B14F-4D97-AF65-F5344CB8AC3E}">
        <p14:creationId xmlns:p14="http://schemas.microsoft.com/office/powerpoint/2010/main" val="29891739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5592" y="0"/>
            <a:ext cx="4605866" cy="345440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5592" y="3403600"/>
            <a:ext cx="4605866" cy="3454400"/>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31458" y="1"/>
            <a:ext cx="4605875" cy="3454406"/>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31458" y="3403600"/>
            <a:ext cx="4605867" cy="3454400"/>
          </a:xfrm>
          <a:prstGeom prst="rect">
            <a:avLst/>
          </a:prstGeom>
        </p:spPr>
      </p:pic>
    </p:spTree>
    <p:extLst>
      <p:ext uri="{BB962C8B-B14F-4D97-AF65-F5344CB8AC3E}">
        <p14:creationId xmlns:p14="http://schemas.microsoft.com/office/powerpoint/2010/main" val="33247457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1421</TotalTime>
  <Words>1423</Words>
  <Application>Microsoft Office PowerPoint</Application>
  <PresentationFormat>Widescreen</PresentationFormat>
  <Paragraphs>107</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Century Gothic</vt:lpstr>
      <vt:lpstr>Wingdings 2</vt:lpstr>
      <vt:lpstr>Quotable</vt:lpstr>
      <vt:lpstr>CS 485 Datamining Final Project</vt:lpstr>
      <vt:lpstr>Dataset</vt:lpstr>
      <vt:lpstr>Attributes</vt:lpstr>
      <vt:lpstr>Missing Values</vt:lpstr>
      <vt:lpstr>What else did we do to the data?</vt:lpstr>
      <vt:lpstr>PowerPoint Presentation</vt:lpstr>
      <vt:lpstr>Breed and Color?</vt:lpstr>
      <vt:lpstr>PowerPoint Presentation</vt:lpstr>
      <vt:lpstr>PowerPoint Presentation</vt:lpstr>
      <vt:lpstr>How can we change DateTime?</vt:lpstr>
      <vt:lpstr>PowerPoint Presentation</vt:lpstr>
      <vt:lpstr>PowerPoint Presentation</vt:lpstr>
      <vt:lpstr>PowerPoint Presentation</vt:lpstr>
      <vt:lpstr>PowerPoint Presentation</vt:lpstr>
      <vt:lpstr>Age</vt:lpstr>
      <vt:lpstr>PowerPoint Presentation</vt:lpstr>
      <vt:lpstr>PowerPoint Presentation</vt:lpstr>
      <vt:lpstr>So why?</vt:lpstr>
      <vt:lpstr>Naïve Bayes</vt:lpstr>
      <vt:lpstr>Naïve Bayes Results</vt:lpstr>
      <vt:lpstr>Subtype</vt:lpstr>
      <vt:lpstr>Association Rules (Apriori)</vt:lpstr>
      <vt:lpstr>Noteable Rules</vt:lpstr>
      <vt:lpstr>So what?</vt:lpstr>
      <vt:lpstr>Other Kaggle submissions</vt:lpstr>
      <vt:lpstr>Main Challenges</vt:lpstr>
      <vt:lpstr>What would you change?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485 Datamining Final Project</dc:title>
  <dc:creator>Dylan Wise</dc:creator>
  <cp:lastModifiedBy>Dylan Wise</cp:lastModifiedBy>
  <cp:revision>36</cp:revision>
  <dcterms:created xsi:type="dcterms:W3CDTF">2016-04-26T23:48:39Z</dcterms:created>
  <dcterms:modified xsi:type="dcterms:W3CDTF">2016-04-27T23:29:40Z</dcterms:modified>
</cp:coreProperties>
</file>