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80" r:id="rId20"/>
    <p:sldId id="278" r:id="rId21"/>
    <p:sldId id="281" r:id="rId22"/>
    <p:sldId id="277" r:id="rId23"/>
    <p:sldId id="275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05"/>
    <a:srgbClr val="CC3300"/>
    <a:srgbClr val="FF3300"/>
    <a:srgbClr val="CC3399"/>
    <a:srgbClr val="F4A292"/>
    <a:srgbClr val="D0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D01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884478-22ED-41C3-935C-0C9465234830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23F15D-117F-42D8-BFCE-B57A99A3D8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43093" y="6511411"/>
            <a:ext cx="11984068" cy="71554"/>
          </a:xfrm>
          <a:prstGeom prst="round2DiagRect">
            <a:avLst/>
          </a:prstGeom>
          <a:solidFill>
            <a:srgbClr val="D013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Myanmar Sangam MN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0"/>
        </a:spcBef>
        <a:spcAft>
          <a:spcPts val="700"/>
        </a:spcAft>
        <a:buClr>
          <a:srgbClr val="F4A292"/>
        </a:buClr>
        <a:buSzPct val="85000"/>
        <a:buFont typeface="Arial" pitchFamily="34" charset="0"/>
        <a:buChar char="•"/>
        <a:defRPr sz="2400" kern="1200" spc="0">
          <a:solidFill>
            <a:schemeClr val="tx1"/>
          </a:solidFill>
          <a:latin typeface="News Gothic M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0"/>
        </a:spcBef>
        <a:spcAft>
          <a:spcPts val="700"/>
        </a:spcAft>
        <a:buClr>
          <a:srgbClr val="F4A292"/>
        </a:buClr>
        <a:buSzPct val="85000"/>
        <a:buFont typeface="Arial" pitchFamily="34" charset="0"/>
        <a:buChar char="•"/>
        <a:defRPr sz="2000" kern="1200" spc="0">
          <a:solidFill>
            <a:schemeClr val="tx1"/>
          </a:solidFill>
          <a:latin typeface="News Gothic M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0"/>
        </a:spcBef>
        <a:spcAft>
          <a:spcPts val="700"/>
        </a:spcAft>
        <a:buClr>
          <a:srgbClr val="F4A292"/>
        </a:buClr>
        <a:buSzPct val="90000"/>
        <a:buFont typeface="Arial" pitchFamily="34" charset="0"/>
        <a:buChar char="•"/>
        <a:defRPr sz="1800" kern="1200" spc="0">
          <a:solidFill>
            <a:schemeClr val="tx1"/>
          </a:solidFill>
          <a:latin typeface="News Gothic M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ts val="0"/>
        </a:spcBef>
        <a:spcAft>
          <a:spcPts val="700"/>
        </a:spcAft>
        <a:buClr>
          <a:srgbClr val="F4A292"/>
        </a:buClr>
        <a:buFont typeface="Arial" pitchFamily="34" charset="0"/>
        <a:buChar char="•"/>
        <a:defRPr sz="1600" kern="1200" spc="0">
          <a:solidFill>
            <a:schemeClr val="tx1"/>
          </a:solidFill>
          <a:latin typeface="News Gothic M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ts val="0"/>
        </a:spcBef>
        <a:spcAft>
          <a:spcPts val="700"/>
        </a:spcAft>
        <a:buClr>
          <a:srgbClr val="F4A292"/>
        </a:buClr>
        <a:buSzPct val="100000"/>
        <a:buFont typeface="Arial" pitchFamily="34" charset="0"/>
        <a:buChar char="•"/>
        <a:defRPr sz="1400" kern="1200" spc="0" baseline="0">
          <a:solidFill>
            <a:schemeClr val="tx1"/>
          </a:solidFill>
          <a:latin typeface="News Gothic M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Data Mining Techniques to Evaluate Countries’ Quality of Living.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Brett Barbara</a:t>
            </a:r>
          </a:p>
          <a:p>
            <a:pPr algn="r"/>
            <a:r>
              <a:rPr lang="en-US" dirty="0" err="1" smtClean="0"/>
              <a:t>Satrio</a:t>
            </a:r>
            <a:r>
              <a:rPr lang="en-US" dirty="0" smtClean="0"/>
              <a:t> </a:t>
            </a:r>
            <a:r>
              <a:rPr lang="en-US" dirty="0" err="1" smtClean="0"/>
              <a:t>Husodo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4/28/16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3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Choose 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found the results most interesting based on how we classify countries</a:t>
            </a:r>
          </a:p>
          <a:p>
            <a:r>
              <a:rPr lang="en-US" dirty="0" smtClean="0"/>
              <a:t>We know we have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countries. </a:t>
            </a:r>
          </a:p>
          <a:p>
            <a:r>
              <a:rPr lang="en-US" dirty="0" smtClean="0"/>
              <a:t>Since this </a:t>
            </a:r>
            <a:r>
              <a:rPr lang="en-US" dirty="0" err="1" smtClean="0"/>
              <a:t>dendrogram</a:t>
            </a:r>
            <a:r>
              <a:rPr lang="en-US" dirty="0" smtClean="0"/>
              <a:t> showed the 3 clusters based on my data, I thought it was interesting it classified them in almost the same way as we classify countries.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my results with “Three Worlds”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04394" cy="4876800"/>
          </a:xfrm>
        </p:spPr>
        <p:txBody>
          <a:bodyPr/>
          <a:lstStyle/>
          <a:p>
            <a:r>
              <a:rPr lang="en-US" dirty="0" smtClean="0"/>
              <a:t>The “three worlds” classification isn’t completely based on quality of living. </a:t>
            </a:r>
          </a:p>
          <a:p>
            <a:r>
              <a:rPr lang="en-US" dirty="0" smtClean="0"/>
              <a:t>This was created during the cold war to describe allies of the US (1</a:t>
            </a:r>
            <a:r>
              <a:rPr lang="en-US" baseline="30000" dirty="0" smtClean="0"/>
              <a:t>st</a:t>
            </a:r>
            <a:r>
              <a:rPr lang="en-US" dirty="0" smtClean="0"/>
              <a:t> world), allies of the Soviet Union (2</a:t>
            </a:r>
            <a:r>
              <a:rPr lang="en-US" baseline="30000" dirty="0" smtClean="0"/>
              <a:t>nd</a:t>
            </a:r>
            <a:r>
              <a:rPr lang="en-US" dirty="0" smtClean="0"/>
              <a:t> world), and neutral countries (3</a:t>
            </a:r>
            <a:r>
              <a:rPr lang="en-US" baseline="30000" dirty="0" smtClean="0"/>
              <a:t>rd</a:t>
            </a:r>
            <a:r>
              <a:rPr lang="en-US" dirty="0" smtClean="0"/>
              <a:t> world). </a:t>
            </a:r>
          </a:p>
          <a:p>
            <a:r>
              <a:rPr lang="en-US" dirty="0" smtClean="0"/>
              <a:t>So my data did not exactly match up with what we classify as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</a:t>
            </a:r>
            <a:r>
              <a:rPr lang="en-US" baseline="30000" dirty="0" smtClean="0"/>
              <a:t>rd</a:t>
            </a:r>
            <a:r>
              <a:rPr lang="en-US" dirty="0" smtClean="0"/>
              <a:t> world.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27" y="1651304"/>
            <a:ext cx="5244844" cy="41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8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know, they results from K-means can very based on the initial points chosen. </a:t>
            </a:r>
          </a:p>
          <a:p>
            <a:r>
              <a:rPr lang="en-US" dirty="0" smtClean="0"/>
              <a:t>When running k-means on my dataset, with k set to 3 my results were very different. </a:t>
            </a:r>
          </a:p>
          <a:p>
            <a:r>
              <a:rPr lang="en-US" dirty="0" smtClean="0"/>
              <a:t>Each time I ran k-means I would get different clusters with countries clustered together that did not make much sense. </a:t>
            </a:r>
          </a:p>
          <a:p>
            <a:r>
              <a:rPr lang="en-US" dirty="0" smtClean="0"/>
              <a:t>My results from k-means were disappointing to say the least.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2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 Encountered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implementation and creating the </a:t>
            </a:r>
            <a:r>
              <a:rPr lang="en-US" dirty="0" err="1" smtClean="0"/>
              <a:t>dendrograms</a:t>
            </a:r>
            <a:r>
              <a:rPr lang="en-US" dirty="0" smtClean="0"/>
              <a:t> I had very few issues.</a:t>
            </a:r>
          </a:p>
          <a:p>
            <a:r>
              <a:rPr lang="en-US" dirty="0" smtClean="0"/>
              <a:t>My main issue was how to handle missing data points </a:t>
            </a:r>
          </a:p>
          <a:p>
            <a:pPr lvl="1"/>
            <a:r>
              <a:rPr lang="en-US" dirty="0" smtClean="0"/>
              <a:t>First thought was to just put 0, if a country did not keep track of a certain attribute then they would have a low quality of living</a:t>
            </a:r>
          </a:p>
          <a:p>
            <a:pPr lvl="1"/>
            <a:r>
              <a:rPr lang="en-US" dirty="0" smtClean="0"/>
              <a:t>Well, my first thought was wrong, some countries just did not report some of their data.</a:t>
            </a:r>
          </a:p>
          <a:p>
            <a:pPr lvl="1"/>
            <a:r>
              <a:rPr lang="en-US" dirty="0" smtClean="0"/>
              <a:t>Also adding 0 gave me confusing results</a:t>
            </a:r>
          </a:p>
          <a:p>
            <a:pPr lvl="1"/>
            <a:r>
              <a:rPr lang="en-US" dirty="0" smtClean="0"/>
              <a:t>Ending up taking the mean of the data the countries had, and using that as the missing data points.  This gave me the expected results. </a:t>
            </a:r>
          </a:p>
        </p:txBody>
      </p:sp>
    </p:spTree>
    <p:extLst>
      <p:ext uri="{BB962C8B-B14F-4D97-AF65-F5344CB8AC3E}">
        <p14:creationId xmlns:p14="http://schemas.microsoft.com/office/powerpoint/2010/main" val="75869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my data and the question I had, hierarchical clustering was the best method. </a:t>
            </a:r>
          </a:p>
          <a:p>
            <a:r>
              <a:rPr lang="en-US" dirty="0" smtClean="0"/>
              <a:t>Since I used very few attributes and my data set was not exactly huge, I had no issues with the performance of hierarchical clustering. </a:t>
            </a:r>
          </a:p>
        </p:txBody>
      </p:sp>
    </p:spTree>
    <p:extLst>
      <p:ext uri="{BB962C8B-B14F-4D97-AF65-F5344CB8AC3E}">
        <p14:creationId xmlns:p14="http://schemas.microsoft.com/office/powerpoint/2010/main" val="238949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 II</a:t>
            </a:r>
            <a:r>
              <a:rPr lang="en-US" dirty="0" smtClean="0"/>
              <a:t>: </a:t>
            </a:r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 Can </a:t>
            </a:r>
            <a:r>
              <a:rPr lang="en-US" dirty="0" smtClean="0"/>
              <a:t>we predict one important attribute from other </a:t>
            </a:r>
            <a:r>
              <a:rPr lang="en-US" dirty="0" smtClean="0"/>
              <a:t>attributes?</a:t>
            </a:r>
            <a:endParaRPr lang="en-US" dirty="0" smtClean="0"/>
          </a:p>
          <a:p>
            <a:r>
              <a:rPr lang="en-US" dirty="0" smtClean="0"/>
              <a:t>Selected </a:t>
            </a:r>
            <a:r>
              <a:rPr lang="en-US" dirty="0" smtClean="0">
                <a:solidFill>
                  <a:srgbClr val="FF0000"/>
                </a:solidFill>
              </a:rPr>
              <a:t>GDP </a:t>
            </a:r>
            <a:r>
              <a:rPr lang="en-US" dirty="0" smtClean="0">
                <a:solidFill>
                  <a:srgbClr val="FF0000"/>
                </a:solidFill>
              </a:rPr>
              <a:t>per capita as </a:t>
            </a:r>
            <a:r>
              <a:rPr lang="en-US" dirty="0" smtClean="0">
                <a:solidFill>
                  <a:srgbClr val="FF0000"/>
                </a:solidFill>
              </a:rPr>
              <a:t>the attribute to be </a:t>
            </a:r>
            <a:r>
              <a:rPr lang="en-US" dirty="0" smtClean="0">
                <a:solidFill>
                  <a:srgbClr val="FF0000"/>
                </a:solidFill>
              </a:rPr>
              <a:t>predicted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 smtClean="0"/>
              <a:t>all the different attributes, can we figure out which ones are most important in determining a country’s GDP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accurate is the model built with these select attributes?</a:t>
            </a:r>
          </a:p>
          <a:p>
            <a:r>
              <a:rPr lang="en-US" dirty="0" smtClean="0"/>
              <a:t>Trained with 2011 data, and tested with other years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1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Tools:  </a:t>
            </a:r>
            <a:endParaRPr lang="en-US" sz="3200" dirty="0" smtClean="0"/>
          </a:p>
          <a:p>
            <a:pPr lvl="1"/>
            <a:r>
              <a:rPr lang="en-US" sz="2800" dirty="0" err="1" smtClean="0"/>
              <a:t>scikit</a:t>
            </a:r>
            <a:r>
              <a:rPr lang="en-US" sz="2800" dirty="0" smtClean="0"/>
              <a:t>-learn:  PCA, CART decision tree, random forest</a:t>
            </a:r>
          </a:p>
          <a:p>
            <a:pPr lvl="1"/>
            <a:r>
              <a:rPr lang="en-US" sz="2800" dirty="0" err="1" smtClean="0"/>
              <a:t>Wbdata</a:t>
            </a:r>
            <a:r>
              <a:rPr lang="en-US" sz="2800" dirty="0" smtClean="0"/>
              <a:t>: Fetches data automatically</a:t>
            </a:r>
          </a:p>
          <a:p>
            <a:pPr lvl="1"/>
            <a:r>
              <a:rPr lang="en-US" sz="2800" dirty="0" smtClean="0"/>
              <a:t>Pandas: Easy database manipulation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4694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550920" cy="4876800"/>
          </a:xfrm>
        </p:spPr>
        <p:txBody>
          <a:bodyPr/>
          <a:lstStyle/>
          <a:p>
            <a:r>
              <a:rPr lang="en-US" dirty="0" smtClean="0"/>
              <a:t>Used hand-picked attributes</a:t>
            </a:r>
          </a:p>
          <a:p>
            <a:r>
              <a:rPr lang="en-US" dirty="0" smtClean="0"/>
              <a:t>Classified GDP per capita into quartiles</a:t>
            </a:r>
          </a:p>
          <a:p>
            <a:r>
              <a:rPr lang="en-US" dirty="0" smtClean="0"/>
              <a:t>Decided to improve upon this by selecting better attributes</a:t>
            </a:r>
          </a:p>
        </p:txBody>
      </p:sp>
      <p:pic>
        <p:nvPicPr>
          <p:cNvPr id="7" name="Picture 6" descr="wb-ind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8555" r="27625"/>
          <a:stretch/>
        </p:blipFill>
        <p:spPr>
          <a:xfrm>
            <a:off x="4398027" y="1289510"/>
            <a:ext cx="7646670" cy="54175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38871" y="3906987"/>
            <a:ext cx="1674421" cy="546265"/>
          </a:xfrm>
          <a:prstGeom prst="roundRect">
            <a:avLst/>
          </a:prstGeom>
          <a:solidFill>
            <a:srgbClr val="E55A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Quartile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38871" y="4512633"/>
            <a:ext cx="1674421" cy="5462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Quartile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38871" y="5115808"/>
            <a:ext cx="1674421" cy="54626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Quartile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438871" y="5721454"/>
            <a:ext cx="1674421" cy="546265"/>
          </a:xfrm>
          <a:prstGeom prst="roundRect">
            <a:avLst/>
          </a:prstGeom>
          <a:solidFill>
            <a:srgbClr val="CC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9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attribute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4849091" cy="4876800"/>
          </a:xfrm>
        </p:spPr>
        <p:txBody>
          <a:bodyPr/>
          <a:lstStyle/>
          <a:p>
            <a:r>
              <a:rPr lang="en-US" dirty="0" smtClean="0"/>
              <a:t>Selected a few attributes within industry, health, social groupings</a:t>
            </a:r>
          </a:p>
          <a:p>
            <a:r>
              <a:rPr lang="en-US" dirty="0" smtClean="0"/>
              <a:t>Deleted those with high # of missing values</a:t>
            </a:r>
            <a:endParaRPr lang="en-US" dirty="0" smtClean="0"/>
          </a:p>
          <a:p>
            <a:r>
              <a:rPr lang="en-US" dirty="0" smtClean="0"/>
              <a:t>Selected the “best” ones from each major group via PCA</a:t>
            </a:r>
          </a:p>
          <a:p>
            <a:r>
              <a:rPr lang="en-US" dirty="0" smtClean="0"/>
              <a:t>Final attributes 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35086" y="4543300"/>
            <a:ext cx="9199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SL.TLF.ACTI.1524.ZS</a:t>
            </a:r>
            <a:r>
              <a:rPr lang="en-US" b="1" dirty="0">
                <a:solidFill>
                  <a:srgbClr val="FF0000"/>
                </a:solidFill>
              </a:rPr>
              <a:t>	Labor force participation rate for ages 15-24, total (%)</a:t>
            </a:r>
          </a:p>
          <a:p>
            <a:r>
              <a:rPr lang="en-US" b="1" dirty="0">
                <a:solidFill>
                  <a:srgbClr val="FF0000"/>
                </a:solidFill>
              </a:rPr>
              <a:t>SP.DYN.LE00.MA.IN	Life expectancy at birth, male (years)</a:t>
            </a:r>
          </a:p>
          <a:p>
            <a:r>
              <a:rPr lang="en-US" b="1" dirty="0">
                <a:solidFill>
                  <a:srgbClr val="FF0000"/>
                </a:solidFill>
              </a:rPr>
              <a:t>SP.DYN.TO65.FE.ZS	Survival to age 65, female (% of cohort)</a:t>
            </a:r>
          </a:p>
          <a:p>
            <a:r>
              <a:rPr lang="en-US" b="1" dirty="0">
                <a:solidFill>
                  <a:srgbClr val="FF0000"/>
                </a:solidFill>
              </a:rPr>
              <a:t>SP.URB.GROW	</a:t>
            </a:r>
            <a:r>
              <a:rPr lang="en-US" b="1" dirty="0" smtClean="0">
                <a:solidFill>
                  <a:srgbClr val="FF0000"/>
                </a:solidFill>
              </a:rPr>
              <a:t>Urban </a:t>
            </a:r>
            <a:r>
              <a:rPr lang="en-US" b="1" dirty="0">
                <a:solidFill>
                  <a:srgbClr val="FF0000"/>
                </a:solidFill>
              </a:rPr>
              <a:t>population growth (annual %)</a:t>
            </a:r>
          </a:p>
          <a:p>
            <a:r>
              <a:rPr lang="en-US" b="1" dirty="0">
                <a:solidFill>
                  <a:srgbClr val="FF0000"/>
                </a:solidFill>
              </a:rPr>
              <a:t>SH.XPD.PRIV.ZS	</a:t>
            </a:r>
            <a:r>
              <a:rPr lang="en-US" b="1" dirty="0" smtClean="0">
                <a:solidFill>
                  <a:srgbClr val="FF0000"/>
                </a:solidFill>
              </a:rPr>
              <a:t>Health </a:t>
            </a:r>
            <a:r>
              <a:rPr lang="en-US" b="1" dirty="0">
                <a:solidFill>
                  <a:srgbClr val="FF0000"/>
                </a:solidFill>
              </a:rPr>
              <a:t>expenditure, private (% of GDP)</a:t>
            </a:r>
          </a:p>
          <a:p>
            <a:r>
              <a:rPr lang="en-US" b="1" dirty="0">
                <a:solidFill>
                  <a:srgbClr val="FF0000"/>
                </a:solidFill>
              </a:rPr>
              <a:t>SH.H2O.SAFE.UR.ZS	Improved water source, urban (% of urban population with access)</a:t>
            </a:r>
          </a:p>
        </p:txBody>
      </p:sp>
    </p:spTree>
    <p:extLst>
      <p:ext uri="{BB962C8B-B14F-4D97-AF65-F5344CB8AC3E}">
        <p14:creationId xmlns:p14="http://schemas.microsoft.com/office/powerpoint/2010/main" val="164587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st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18445" r="19546" b="1753"/>
          <a:stretch/>
        </p:blipFill>
        <p:spPr>
          <a:xfrm>
            <a:off x="950026" y="831272"/>
            <a:ext cx="9583386" cy="53082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70195" y="3586358"/>
            <a:ext cx="1674421" cy="546265"/>
          </a:xfrm>
          <a:prstGeom prst="roundRect">
            <a:avLst/>
          </a:prstGeom>
          <a:solidFill>
            <a:srgbClr val="E55A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Quartile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170195" y="4192004"/>
            <a:ext cx="1674421" cy="5462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Quartile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170195" y="4795179"/>
            <a:ext cx="1674421" cy="54626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Quartile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170195" y="5400825"/>
            <a:ext cx="1674421" cy="546265"/>
          </a:xfrm>
          <a:prstGeom prst="roundRect">
            <a:avLst/>
          </a:prstGeom>
          <a:solidFill>
            <a:srgbClr val="CC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1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Dataset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Development Indicators </a:t>
            </a:r>
          </a:p>
          <a:p>
            <a:pPr lvl="1"/>
            <a:r>
              <a:rPr lang="en-US" dirty="0" smtClean="0"/>
              <a:t>This dataset contains over a thousand </a:t>
            </a:r>
            <a:r>
              <a:rPr lang="en-US" dirty="0" smtClean="0"/>
              <a:t>indicators/attributes of from all countries of the world</a:t>
            </a:r>
          </a:p>
          <a:p>
            <a:pPr lvl="2"/>
            <a:r>
              <a:rPr lang="en-US" dirty="0" smtClean="0"/>
              <a:t>248 </a:t>
            </a:r>
            <a:r>
              <a:rPr lang="en-US" dirty="0" smtClean="0"/>
              <a:t>countries to be exact. </a:t>
            </a:r>
            <a:endParaRPr lang="en-US" dirty="0" smtClean="0"/>
          </a:p>
          <a:p>
            <a:r>
              <a:rPr lang="en-US" dirty="0" smtClean="0"/>
              <a:t>Attribute types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Social structure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Health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881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with the highest GDP have </a:t>
            </a:r>
            <a:r>
              <a:rPr lang="en-US" b="1" dirty="0" smtClean="0"/>
              <a:t>more urbanization</a:t>
            </a:r>
            <a:r>
              <a:rPr lang="en-US" dirty="0" smtClean="0"/>
              <a:t> and best </a:t>
            </a:r>
            <a:r>
              <a:rPr lang="en-US" b="1" dirty="0" smtClean="0"/>
              <a:t>water quality</a:t>
            </a:r>
          </a:p>
          <a:p>
            <a:r>
              <a:rPr lang="en-US" dirty="0" smtClean="0"/>
              <a:t>Countries with </a:t>
            </a:r>
            <a:r>
              <a:rPr lang="en-US" b="1" dirty="0" smtClean="0"/>
              <a:t>lowest water quality </a:t>
            </a:r>
            <a:r>
              <a:rPr lang="en-US" dirty="0" smtClean="0"/>
              <a:t>are easily those with lowest GDP</a:t>
            </a:r>
          </a:p>
          <a:p>
            <a:r>
              <a:rPr lang="en-US" dirty="0" smtClean="0"/>
              <a:t>Among low and medium-low GDP classes, those with </a:t>
            </a:r>
            <a:r>
              <a:rPr lang="en-US" b="1" dirty="0" smtClean="0"/>
              <a:t>higher</a:t>
            </a:r>
            <a:r>
              <a:rPr lang="en-US" dirty="0" smtClean="0"/>
              <a:t> </a:t>
            </a:r>
            <a:r>
              <a:rPr lang="en-US" b="1" dirty="0" smtClean="0"/>
              <a:t>labor participation rate </a:t>
            </a:r>
            <a:r>
              <a:rPr lang="en-US" dirty="0" smtClean="0"/>
              <a:t>for ages 15-24 tend to have </a:t>
            </a:r>
            <a:r>
              <a:rPr lang="en-US" b="1" dirty="0" smtClean="0"/>
              <a:t>lower</a:t>
            </a:r>
            <a:r>
              <a:rPr lang="en-US" dirty="0" smtClean="0"/>
              <a:t> GDP</a:t>
            </a:r>
          </a:p>
          <a:p>
            <a:r>
              <a:rPr lang="en-US" dirty="0" smtClean="0"/>
              <a:t>Health expenditure, life expectancy, are less deterministic attributes (lower in tree), but still important in separating two classes</a:t>
            </a:r>
          </a:p>
        </p:txBody>
      </p:sp>
    </p:spTree>
    <p:extLst>
      <p:ext uri="{BB962C8B-B14F-4D97-AF65-F5344CB8AC3E}">
        <p14:creationId xmlns:p14="http://schemas.microsoft.com/office/powerpoint/2010/main" val="359610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311918" cy="4876800"/>
          </a:xfrm>
        </p:spPr>
        <p:txBody>
          <a:bodyPr/>
          <a:lstStyle/>
          <a:p>
            <a:r>
              <a:rPr lang="en-US" dirty="0" smtClean="0"/>
              <a:t>Tree was trained using 2011 data</a:t>
            </a:r>
          </a:p>
          <a:p>
            <a:r>
              <a:rPr lang="en-US" dirty="0" smtClean="0"/>
              <a:t>Decrease in accuracy shows overfitting for years near 2011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48" y="1578698"/>
            <a:ext cx="6639123" cy="399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149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Challenges/issues during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empty attributes</a:t>
            </a:r>
          </a:p>
          <a:p>
            <a:pPr lvl="1"/>
            <a:r>
              <a:rPr lang="en-US" dirty="0" smtClean="0"/>
              <a:t>Deleted those below threshold of 0.85</a:t>
            </a:r>
          </a:p>
          <a:p>
            <a:pPr lvl="1"/>
            <a:r>
              <a:rPr lang="en-US" dirty="0" smtClean="0"/>
              <a:t>Filled missing values with mean</a:t>
            </a:r>
          </a:p>
          <a:p>
            <a:r>
              <a:rPr lang="en-US" dirty="0" smtClean="0"/>
              <a:t>PCA</a:t>
            </a:r>
          </a:p>
          <a:p>
            <a:pPr lvl="1"/>
            <a:r>
              <a:rPr lang="en-US" dirty="0" smtClean="0"/>
              <a:t>Most “important” axes do not necessarily imply the best attributes to choose</a:t>
            </a:r>
          </a:p>
          <a:p>
            <a:pPr lvl="1"/>
            <a:r>
              <a:rPr lang="en-US" dirty="0" smtClean="0"/>
              <a:t>Variation for different attributes have different significance (normalization?)</a:t>
            </a:r>
          </a:p>
          <a:p>
            <a:r>
              <a:rPr lang="en-US" dirty="0" smtClean="0"/>
              <a:t>Biggest issue:  running time</a:t>
            </a:r>
          </a:p>
          <a:p>
            <a:pPr lvl="1"/>
            <a:r>
              <a:rPr lang="en-US" dirty="0" smtClean="0"/>
              <a:t>Impacted attribute selection</a:t>
            </a:r>
          </a:p>
          <a:p>
            <a:r>
              <a:rPr lang="en-US" dirty="0" smtClean="0"/>
              <a:t>Could not get random forest to work properly</a:t>
            </a:r>
          </a:p>
          <a:p>
            <a:r>
              <a:rPr lang="en-US" dirty="0" smtClean="0"/>
              <a:t>Possible improvement:  Test on random data from all the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handful of attributes perform well in predicting GDP (&gt;70% accuracy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Finding what attributes to choose was difficult but fun</a:t>
            </a:r>
          </a:p>
          <a:p>
            <a:pPr lvl="1"/>
            <a:r>
              <a:rPr lang="en-US" dirty="0" smtClean="0"/>
              <a:t>PCA is key in selecting attributes</a:t>
            </a:r>
          </a:p>
          <a:p>
            <a:pPr lvl="1"/>
            <a:r>
              <a:rPr lang="en-US" dirty="0" smtClean="0"/>
              <a:t>Some subjectivity still involved in the selection</a:t>
            </a:r>
          </a:p>
          <a:p>
            <a:pPr lvl="1"/>
            <a:r>
              <a:rPr lang="en-US" dirty="0" smtClean="0"/>
              <a:t>…More data would be nice</a:t>
            </a:r>
          </a:p>
          <a:p>
            <a:r>
              <a:rPr lang="en-US" dirty="0" smtClean="0"/>
              <a:t>Be cautious about overfitting and implying causation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our goal?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data mining techniques we have learned about in this class we wanted to be able to </a:t>
            </a:r>
            <a:r>
              <a:rPr lang="en-US" dirty="0" smtClean="0"/>
              <a:t>group these </a:t>
            </a:r>
            <a:r>
              <a:rPr lang="en-US" dirty="0" smtClean="0"/>
              <a:t>countries into different standards of living based on the </a:t>
            </a:r>
            <a:r>
              <a:rPr lang="en-US" dirty="0" smtClean="0"/>
              <a:t>attributes </a:t>
            </a:r>
            <a:r>
              <a:rPr lang="en-US" dirty="0" smtClean="0"/>
              <a:t>available to us. </a:t>
            </a:r>
            <a:endParaRPr lang="en-US" dirty="0" smtClean="0"/>
          </a:p>
          <a:p>
            <a:r>
              <a:rPr lang="en-US" dirty="0" smtClean="0"/>
              <a:t>We also wanted to predict standard of living using a few attributes using classification.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Hierarchical vs. </a:t>
            </a:r>
            <a:r>
              <a:rPr lang="en-US" dirty="0" smtClean="0"/>
              <a:t>K-means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PCA &amp; decision tree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 I: </a:t>
            </a:r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there were over a thousand attributes available to us, we choose a smaller number of attributes to use, those included: 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CO2 emission</a:t>
            </a:r>
          </a:p>
          <a:p>
            <a:pPr lvl="1"/>
            <a:r>
              <a:rPr lang="en-US" dirty="0" smtClean="0"/>
              <a:t>Infant mortality rate</a:t>
            </a:r>
          </a:p>
          <a:p>
            <a:pPr lvl="1"/>
            <a:r>
              <a:rPr lang="en-US" dirty="0" smtClean="0"/>
              <a:t>Income shared by 10%</a:t>
            </a:r>
          </a:p>
          <a:p>
            <a:pPr lvl="1"/>
            <a:r>
              <a:rPr lang="en-US" dirty="0" smtClean="0"/>
              <a:t>Improved water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Central government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err="1" smtClean="0"/>
              <a:t>scipy’s</a:t>
            </a:r>
            <a:r>
              <a:rPr lang="en-US" dirty="0" smtClean="0"/>
              <a:t> linkage method to do the clustering</a:t>
            </a:r>
          </a:p>
          <a:p>
            <a:r>
              <a:rPr lang="en-US" dirty="0" smtClean="0"/>
              <a:t>Gives user many different linkage method options, single, complete, average, ward, and others.  </a:t>
            </a:r>
          </a:p>
          <a:p>
            <a:r>
              <a:rPr lang="en-US" dirty="0" smtClean="0"/>
              <a:t>I ran the dataset with each of these options, and produced a </a:t>
            </a:r>
            <a:r>
              <a:rPr lang="en-US" dirty="0" err="1" smtClean="0"/>
              <a:t>dendrogram</a:t>
            </a:r>
            <a:r>
              <a:rPr lang="en-US" dirty="0" smtClean="0"/>
              <a:t> for each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Dendrograms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022"/>
            <a:ext cx="4516395" cy="2145013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6" y="1171182"/>
            <a:ext cx="4881951" cy="23628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0" y="3933782"/>
            <a:ext cx="4819135" cy="242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33782"/>
            <a:ext cx="4799572" cy="24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 Clustering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clustering approach, better for quantitative data.</a:t>
            </a:r>
          </a:p>
          <a:p>
            <a:r>
              <a:rPr lang="en-US" dirty="0" smtClean="0"/>
              <a:t>Treats each </a:t>
            </a:r>
            <a:r>
              <a:rPr lang="en-US" dirty="0" err="1" smtClean="0"/>
              <a:t>datapoint</a:t>
            </a:r>
            <a:r>
              <a:rPr lang="en-US" dirty="0" smtClean="0"/>
              <a:t> as a cluster, so it starts out with n clusters of size one</a:t>
            </a:r>
          </a:p>
          <a:p>
            <a:r>
              <a:rPr lang="en-US" dirty="0" smtClean="0"/>
              <a:t>It then works its way down until the entire set of data is a cluster</a:t>
            </a:r>
          </a:p>
          <a:p>
            <a:r>
              <a:rPr lang="en-US" dirty="0" smtClean="0"/>
              <a:t>From a tree perspective, starts at leaves, looks for groups of leaves that turn into braches, the branches into limbs, and the limbs to the trunk. </a:t>
            </a:r>
          </a:p>
        </p:txBody>
      </p:sp>
    </p:spTree>
    <p:extLst>
      <p:ext uri="{BB962C8B-B14F-4D97-AF65-F5344CB8AC3E}">
        <p14:creationId xmlns:p14="http://schemas.microsoft.com/office/powerpoint/2010/main" val="26179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 </a:t>
            </a:r>
            <a:r>
              <a:rPr lang="en-US" dirty="0" err="1" smtClean="0"/>
              <a:t>Dendrogram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5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1615</TotalTime>
  <Words>1009</Words>
  <Application>Microsoft Office PowerPoint</Application>
  <PresentationFormat>Custom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Using Data Mining Techniques to Evaluate Countries’ Quality of Living. </vt:lpstr>
      <vt:lpstr>Our Dataset </vt:lpstr>
      <vt:lpstr>What was our goal? </vt:lpstr>
      <vt:lpstr>Data Mining Techniques</vt:lpstr>
      <vt:lpstr>Part I: Clustering</vt:lpstr>
      <vt:lpstr>Hierarchical Clustering </vt:lpstr>
      <vt:lpstr>Dendrograms</vt:lpstr>
      <vt:lpstr>Ward Clustering </vt:lpstr>
      <vt:lpstr>Ward Dendrogram </vt:lpstr>
      <vt:lpstr>Why I Choose Ward</vt:lpstr>
      <vt:lpstr>Comparing my results with “Three Worlds”</vt:lpstr>
      <vt:lpstr>K-means</vt:lpstr>
      <vt:lpstr>Issues I Encountered </vt:lpstr>
      <vt:lpstr>Conclusion I</vt:lpstr>
      <vt:lpstr>Part II: Classification </vt:lpstr>
      <vt:lpstr>Classification methods</vt:lpstr>
      <vt:lpstr>Decision Tree</vt:lpstr>
      <vt:lpstr>Improving attribute selection</vt:lpstr>
      <vt:lpstr>PowerPoint Presentation</vt:lpstr>
      <vt:lpstr>Key features</vt:lpstr>
      <vt:lpstr>Accuracy</vt:lpstr>
      <vt:lpstr>Challenges/issues during analysis</vt:lpstr>
      <vt:lpstr>Conclusion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Mining Techniques to Classify Countries’ Quality of Living.</dc:title>
  <dc:creator>Barbara, Brett T</dc:creator>
  <cp:lastModifiedBy>Kris</cp:lastModifiedBy>
  <cp:revision>65</cp:revision>
  <dcterms:created xsi:type="dcterms:W3CDTF">2016-04-26T17:39:41Z</dcterms:created>
  <dcterms:modified xsi:type="dcterms:W3CDTF">2016-04-28T12:43:35Z</dcterms:modified>
</cp:coreProperties>
</file>