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44"/>
  </p:notesMasterIdLst>
  <p:sldIdLst>
    <p:sldId id="257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DF23C-22C0-4EBD-AF51-92BB13540D1D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BB247-FD3B-4ADC-A4C1-0114A4AFC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95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4279E50-DD2E-4728-93A8-00CC87D69938}" type="slidenum">
              <a:rPr lang="en-CA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709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958C3-9E34-4FAB-AFFA-F8B71F46E547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19125"/>
            <a:ext cx="4659312" cy="262255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643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4137C-1753-4BC9-8986-A8E8E1C9B8FF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19125"/>
            <a:ext cx="4659312" cy="2622550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2301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D6823-DF0B-4073-B8BB-2C2942EB5717}" type="slidenum">
              <a:rPr lang="en-US" altLang="en-US">
                <a:solidFill>
                  <a:srgbClr val="000000"/>
                </a:solidFill>
              </a:rPr>
              <a:pPr/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19125"/>
            <a:ext cx="465931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279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FDE19-D7B9-42C0-8B0D-B12DB6850E27}" type="slidenum">
              <a:rPr lang="en-US" altLang="en-US">
                <a:solidFill>
                  <a:srgbClr val="000000"/>
                </a:solidFill>
              </a:rPr>
              <a:pPr/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263" y="685800"/>
            <a:ext cx="6240462" cy="351155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425950"/>
            <a:ext cx="5067300" cy="4197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bIns="0"/>
          <a:lstStyle/>
          <a:p>
            <a:r>
              <a:rPr lang="en-US" altLang="en-US"/>
              <a:t>SAY: within 1 standard deviation either way of the mean</a:t>
            </a:r>
          </a:p>
          <a:p>
            <a:endParaRPr lang="en-US" altLang="en-US"/>
          </a:p>
          <a:p>
            <a:r>
              <a:rPr lang="en-US" altLang="en-US"/>
              <a:t>within 2 standard deviations of the mean</a:t>
            </a:r>
          </a:p>
          <a:p>
            <a:endParaRPr lang="en-US" altLang="en-US"/>
          </a:p>
          <a:p>
            <a:r>
              <a:rPr lang="en-US" altLang="en-US"/>
              <a:t>within 3 standard deviations either way of the mean</a:t>
            </a:r>
          </a:p>
          <a:p>
            <a:endParaRPr lang="en-US" altLang="en-US"/>
          </a:p>
          <a:p>
            <a:r>
              <a:rPr lang="en-US" altLang="en-US"/>
              <a:t>WORKS FOR ALL NORMAL CURVES NO MATTER HOW SKINNY OR FAT</a:t>
            </a:r>
          </a:p>
        </p:txBody>
      </p:sp>
    </p:spTree>
    <p:extLst>
      <p:ext uri="{BB962C8B-B14F-4D97-AF65-F5344CB8AC3E}">
        <p14:creationId xmlns:p14="http://schemas.microsoft.com/office/powerpoint/2010/main" val="1457746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EF7181-8CD1-4CB0-8044-D596923D2D57}" type="slidenum">
              <a:rPr lang="en-US" altLang="en-US">
                <a:solidFill>
                  <a:srgbClr val="000000"/>
                </a:solidFill>
              </a:rPr>
              <a:pPr/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263" y="685800"/>
            <a:ext cx="6240462" cy="3511550"/>
          </a:xfrm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425950"/>
            <a:ext cx="5067300" cy="41973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bIns="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253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024DF4-9660-4774-8FD7-56F486C39BF8}" type="slidenum">
              <a:rPr lang="en-US" altLang="en-US">
                <a:solidFill>
                  <a:srgbClr val="000000"/>
                </a:solidFill>
              </a:rPr>
              <a:pPr/>
              <a:t>29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263" y="685800"/>
            <a:ext cx="6240462" cy="3511550"/>
          </a:xfrm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425950"/>
            <a:ext cx="5067300" cy="41973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bIns="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7745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697FFB-8119-4B83-9B4C-6D6D83B4A5B7}" type="slidenum">
              <a:rPr lang="en-US" altLang="en-US">
                <a:solidFill>
                  <a:srgbClr val="000000"/>
                </a:solidFill>
              </a:rPr>
              <a:pPr/>
              <a:t>30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263" y="685800"/>
            <a:ext cx="6240462" cy="3511550"/>
          </a:xfrm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425950"/>
            <a:ext cx="5067300" cy="41973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bIns="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227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BF0AD6-1AC2-491B-8264-05AFF3D26E2C}" type="slidenum">
              <a:rPr lang="en-US" altLang="en-US">
                <a:solidFill>
                  <a:srgbClr val="000000"/>
                </a:solidFill>
              </a:rPr>
              <a:pPr/>
              <a:t>31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263" y="685800"/>
            <a:ext cx="6240462" cy="3511550"/>
          </a:xfrm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425950"/>
            <a:ext cx="5067300" cy="41973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bIns="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653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FC78CD-729F-4E5D-A088-ED0C58A4F6DC}" type="slidenum">
              <a:rPr lang="en-US" altLang="en-US">
                <a:solidFill>
                  <a:srgbClr val="000000"/>
                </a:solidFill>
              </a:rPr>
              <a:pPr/>
              <a:t>32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19125"/>
            <a:ext cx="465931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38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B9BBD7-3C18-4215-A1FD-38924136CD4D}" type="slidenum">
              <a:rPr lang="en-CA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Discuss cleaning the data.</a:t>
            </a:r>
          </a:p>
          <a:p>
            <a:pPr eaLnBrk="1" hangingPunct="1"/>
            <a:r>
              <a:rPr lang="en-US" altLang="en-US" smtClean="0"/>
              <a:t>– 0 incomes out</a:t>
            </a:r>
          </a:p>
          <a:p>
            <a:pPr eaLnBrk="1" hangingPunct="1"/>
            <a:r>
              <a:rPr lang="en-US" altLang="en-US" smtClean="0"/>
              <a:t>– income and 0 hours out</a:t>
            </a:r>
          </a:p>
          <a:p>
            <a:pPr eaLnBrk="1" hangingPunct="1"/>
            <a:r>
              <a:rPr lang="en-US" altLang="en-US" smtClean="0"/>
              <a:t>– The 200 hours?</a:t>
            </a:r>
          </a:p>
        </p:txBody>
      </p:sp>
    </p:spTree>
    <p:extLst>
      <p:ext uri="{BB962C8B-B14F-4D97-AF65-F5344CB8AC3E}">
        <p14:creationId xmlns:p14="http://schemas.microsoft.com/office/powerpoint/2010/main" val="214064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7A3B41-BEDF-4D33-A483-B85FED3CC575}" type="slidenum">
              <a:rPr lang="en-CA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37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F6BF47-E014-441F-861F-B8A134312BE3}" type="slidenum">
              <a:rPr lang="en-CA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Trendline shows the positive relationship.</a:t>
            </a:r>
          </a:p>
          <a:p>
            <a:pPr eaLnBrk="1" hangingPunct="1"/>
            <a:r>
              <a:rPr lang="en-US" altLang="en-US" smtClean="0"/>
              <a:t>Evidence of other variables?</a:t>
            </a:r>
          </a:p>
        </p:txBody>
      </p:sp>
    </p:spTree>
    <p:extLst>
      <p:ext uri="{BB962C8B-B14F-4D97-AF65-F5344CB8AC3E}">
        <p14:creationId xmlns:p14="http://schemas.microsoft.com/office/powerpoint/2010/main" val="2854820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094C6D-AFB8-4790-A884-D888328AF671}" type="slidenum">
              <a:rPr lang="en-CA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altLang="en-US" smtClean="0"/>
              <a:t>Selected only.</a:t>
            </a:r>
          </a:p>
        </p:txBody>
      </p:sp>
    </p:spTree>
    <p:extLst>
      <p:ext uri="{BB962C8B-B14F-4D97-AF65-F5344CB8AC3E}">
        <p14:creationId xmlns:p14="http://schemas.microsoft.com/office/powerpoint/2010/main" val="1185621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D204C3-9161-4903-9BF5-EA98888D7298}" type="slidenum">
              <a:rPr lang="en-CA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role of the two significant observations</a:t>
            </a:r>
          </a:p>
        </p:txBody>
      </p:sp>
    </p:spTree>
    <p:extLst>
      <p:ext uri="{BB962C8B-B14F-4D97-AF65-F5344CB8AC3E}">
        <p14:creationId xmlns:p14="http://schemas.microsoft.com/office/powerpoint/2010/main" val="1079921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813ED2-908F-4D97-B6B1-60DDC72F64BD}" type="slidenum">
              <a:rPr lang="en-CA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If you see one, check if it is a mistake.</a:t>
            </a:r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18901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59CE4A-A199-4DBB-8A19-989C5CCA14FD}" type="slidenum">
              <a:rPr lang="en-CA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role of the two significant observations</a:t>
            </a:r>
          </a:p>
        </p:txBody>
      </p:sp>
    </p:spTree>
    <p:extLst>
      <p:ext uri="{BB962C8B-B14F-4D97-AF65-F5344CB8AC3E}">
        <p14:creationId xmlns:p14="http://schemas.microsoft.com/office/powerpoint/2010/main" val="262243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A48840-685A-4C3D-AABC-1EDA0AF66AE2}" type="slidenum">
              <a:rPr lang="en-CA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role of the two significant observations</a:t>
            </a:r>
          </a:p>
        </p:txBody>
      </p:sp>
    </p:spTree>
    <p:extLst>
      <p:ext uri="{BB962C8B-B14F-4D97-AF65-F5344CB8AC3E}">
        <p14:creationId xmlns:p14="http://schemas.microsoft.com/office/powerpoint/2010/main" val="2349490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219200" y="990600"/>
            <a:ext cx="10363200" cy="2133600"/>
          </a:xfrm>
        </p:spPr>
        <p:txBody>
          <a:bodyPr/>
          <a:lstStyle>
            <a:lvl1pPr>
              <a:defRPr sz="6000"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276600"/>
            <a:ext cx="10363200" cy="2819400"/>
          </a:xfrm>
        </p:spPr>
        <p:txBody>
          <a:bodyPr/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1219200" y="6248400"/>
            <a:ext cx="5689600" cy="457200"/>
          </a:xfrm>
        </p:spPr>
        <p:txBody>
          <a:bodyPr/>
          <a:lstStyle>
            <a:lvl1pPr algn="ctr">
              <a:defRPr sz="1400"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74053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14485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8" y="152400"/>
            <a:ext cx="28575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152400"/>
            <a:ext cx="8371417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350027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1"/>
            <a:ext cx="11379200" cy="650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56134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21400" y="838200"/>
            <a:ext cx="5615517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04800" y="3733800"/>
            <a:ext cx="11432117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04801" y="6502401"/>
            <a:ext cx="67691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4264687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1"/>
            <a:ext cx="11379200" cy="650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838200"/>
            <a:ext cx="56134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400" y="838200"/>
            <a:ext cx="5615517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1" y="6502401"/>
            <a:ext cx="67691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2232732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1"/>
            <a:ext cx="11379200" cy="650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838200"/>
            <a:ext cx="56134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21400" y="838200"/>
            <a:ext cx="5615517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21400" y="3733800"/>
            <a:ext cx="5615517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04801" y="6502401"/>
            <a:ext cx="67691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595414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A13B6E-9060-4D8C-B9F1-58E7EA1E8FF5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10230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219200" y="990600"/>
            <a:ext cx="10363200" cy="2133600"/>
          </a:xfrm>
        </p:spPr>
        <p:txBody>
          <a:bodyPr/>
          <a:lstStyle>
            <a:lvl1pPr>
              <a:defRPr sz="6000"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276600"/>
            <a:ext cx="10363200" cy="2819400"/>
          </a:xfrm>
        </p:spPr>
        <p:txBody>
          <a:bodyPr/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5553" name="Rectangle 17"/>
          <p:cNvSpPr>
            <a:spLocks noChangeArrowheads="1"/>
          </p:cNvSpPr>
          <p:nvPr userDrawn="1"/>
        </p:nvSpPr>
        <p:spPr bwMode="auto">
          <a:xfrm>
            <a:off x="-63499" y="6600826"/>
            <a:ext cx="67691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1C1C1C"/>
                </a:solidFill>
              </a:rPr>
              <a:t>Copyright © Andrew W. Moore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 userDrawn="1"/>
        </p:nvSpPr>
        <p:spPr bwMode="auto">
          <a:xfrm>
            <a:off x="7416800" y="6629400"/>
            <a:ext cx="4775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Slide </a:t>
            </a:r>
            <a:fld id="{A646054E-7697-48D4-AD3B-0B38C21CB07F}" type="slidenum">
              <a:rPr lang="en-US" altLang="en-US" sz="900">
                <a:solidFill>
                  <a:srgbClr val="000000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884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6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8640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56134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400" y="1371600"/>
            <a:ext cx="5615517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6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2468518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48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21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3960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74850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3945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91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8" y="228600"/>
            <a:ext cx="28575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228600"/>
            <a:ext cx="8371417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011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fld id="{65EEF249-EBCE-4E1D-9498-E260E957AE89}" type="slidenum">
              <a:rPr lang="en-US" altLang="en-US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t>‹#›</a:t>
            </a:fld>
            <a:endParaRPr lang="en-US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2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98811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56134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400" y="838200"/>
            <a:ext cx="5615517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239575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18674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230564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416327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154471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</p:spTree>
    <p:extLst>
      <p:ext uri="{BB962C8B-B14F-4D97-AF65-F5344CB8AC3E}">
        <p14:creationId xmlns:p14="http://schemas.microsoft.com/office/powerpoint/2010/main" val="312947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1"/>
            <a:ext cx="113792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838200"/>
            <a:ext cx="11432117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1" y="6502401"/>
            <a:ext cx="67691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 userDrawn="1"/>
        </p:nvSpPr>
        <p:spPr bwMode="auto">
          <a:xfrm>
            <a:off x="6970184" y="6484939"/>
            <a:ext cx="4775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AA0B1F4D-0F54-4419-9DE5-9DB10074011A}" type="slidenum">
              <a:rPr lang="en-US" altLang="en-US" sz="1200">
                <a:solidFill>
                  <a:srgbClr val="000000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26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88" r:id="rId15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1137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11432117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4528" name="Rectangle 16"/>
          <p:cNvSpPr>
            <a:spLocks noChangeArrowheads="1"/>
          </p:cNvSpPr>
          <p:nvPr userDrawn="1"/>
        </p:nvSpPr>
        <p:spPr bwMode="auto">
          <a:xfrm>
            <a:off x="-63499" y="6600826"/>
            <a:ext cx="67691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1C1C1C"/>
                </a:solidFill>
              </a:rPr>
              <a:t>Copyright © Andrew W. Moore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 userDrawn="1"/>
        </p:nvSpPr>
        <p:spPr bwMode="auto">
          <a:xfrm>
            <a:off x="7416800" y="6629400"/>
            <a:ext cx="4775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Slide </a:t>
            </a:r>
            <a:fld id="{E755289D-4A56-4079-A340-12FA3E859087}" type="slidenum">
              <a:rPr lang="en-US" altLang="en-US" sz="900">
                <a:solidFill>
                  <a:srgbClr val="000000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59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8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8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4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7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990600"/>
            <a:ext cx="8305800" cy="2133600"/>
          </a:xfrm>
        </p:spPr>
        <p:txBody>
          <a:bodyPr/>
          <a:lstStyle/>
          <a:p>
            <a:r>
              <a:rPr lang="en-US" altLang="en-US" sz="4800" dirty="0" smtClean="0"/>
              <a:t>PDF, Normal Distribution</a:t>
            </a:r>
            <a:br>
              <a:rPr lang="en-US" altLang="en-US" sz="4800" dirty="0" smtClean="0"/>
            </a:br>
            <a:r>
              <a:rPr lang="en-US" altLang="en-US" sz="4800" dirty="0" smtClean="0"/>
              <a:t>and Linear Regression</a:t>
            </a:r>
            <a:endParaRPr lang="en-US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805062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698625" y="482600"/>
          <a:ext cx="9164638" cy="583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Chart" r:id="rId4" imgW="6686670" imgH="4467149" progId="Excel.Chart.8">
                  <p:embed/>
                </p:oleObj>
              </mc:Choice>
              <mc:Fallback>
                <p:oleObj name="Chart" r:id="rId4" imgW="6686670" imgH="446714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482600"/>
                        <a:ext cx="9164638" cy="583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819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Probability Densities in Data Mining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Why we should care</a:t>
            </a:r>
          </a:p>
          <a:p>
            <a:r>
              <a:rPr lang="en-US" altLang="en-US"/>
              <a:t>Notation and Fundamentals of continuous PDFs</a:t>
            </a:r>
          </a:p>
          <a:p>
            <a:r>
              <a:rPr lang="en-US" altLang="en-US"/>
              <a:t>Multivariate continuous PDFs</a:t>
            </a:r>
          </a:p>
          <a:p>
            <a:r>
              <a:rPr lang="en-US" altLang="en-US"/>
              <a:t>Combining continuous and discrete random variables</a:t>
            </a:r>
          </a:p>
        </p:txBody>
      </p:sp>
    </p:spTree>
    <p:extLst>
      <p:ext uri="{BB962C8B-B14F-4D97-AF65-F5344CB8AC3E}">
        <p14:creationId xmlns:p14="http://schemas.microsoft.com/office/powerpoint/2010/main" val="192898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we should care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Real Numbers occur in at least 50% of database records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Can’t always quantize them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So need to understand how to describe where they come from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great way of saying what’s a reasonable range of values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great way of saying how multiple attributes should reasonably co-occur</a:t>
            </a:r>
          </a:p>
        </p:txBody>
      </p:sp>
    </p:spTree>
    <p:extLst>
      <p:ext uri="{BB962C8B-B14F-4D97-AF65-F5344CB8AC3E}">
        <p14:creationId xmlns:p14="http://schemas.microsoft.com/office/powerpoint/2010/main" val="10739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we should care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Can immediately get us Bayes Classifiers that are sensible with real-valued data</a:t>
            </a:r>
          </a:p>
          <a:p>
            <a:r>
              <a:rPr lang="en-US" altLang="en-US"/>
              <a:t>You’ll need to </a:t>
            </a:r>
            <a:r>
              <a:rPr lang="en-US" altLang="en-US">
                <a:solidFill>
                  <a:schemeClr val="hlink"/>
                </a:solidFill>
              </a:rPr>
              <a:t>intimately </a:t>
            </a:r>
            <a:r>
              <a:rPr lang="en-US" altLang="en-US"/>
              <a:t>understand PDFs in order to do kernel methods, clustering with Mixture Models,  analysis of variance, time series and many other things</a:t>
            </a:r>
          </a:p>
          <a:p>
            <a:r>
              <a:rPr lang="en-US" altLang="en-US"/>
              <a:t>Will introduce us to linear and non-linear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38270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PDF of American Ages in 2000</a:t>
            </a:r>
          </a:p>
        </p:txBody>
      </p:sp>
      <p:pic>
        <p:nvPicPr>
          <p:cNvPr id="320517" name="Picture 5" descr="age-p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286250" cy="42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2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PDF of American Ages in 2000</a:t>
            </a:r>
          </a:p>
        </p:txBody>
      </p:sp>
      <p:pic>
        <p:nvPicPr>
          <p:cNvPr id="323587" name="Picture 3" descr="age-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286250" cy="42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3588" name="Text Box 4"/>
          <p:cNvSpPr txBox="1">
            <a:spLocks noChangeArrowheads="1"/>
          </p:cNvSpPr>
          <p:nvPr/>
        </p:nvSpPr>
        <p:spPr bwMode="auto">
          <a:xfrm>
            <a:off x="5943600" y="1219200"/>
            <a:ext cx="3657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Let X be a continuous random variable.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If p(x) is a Probability Density Function for X then…</a:t>
            </a:r>
          </a:p>
        </p:txBody>
      </p:sp>
      <p:sp>
        <p:nvSpPr>
          <p:cNvPr id="323590" name="Freeform 6"/>
          <p:cNvSpPr>
            <a:spLocks/>
          </p:cNvSpPr>
          <p:nvPr/>
        </p:nvSpPr>
        <p:spPr bwMode="auto">
          <a:xfrm>
            <a:off x="3810001" y="3379937"/>
            <a:ext cx="184731" cy="461665"/>
          </a:xfrm>
          <a:custGeom>
            <a:avLst/>
            <a:gdLst>
              <a:gd name="T0" fmla="*/ 528 w 539"/>
              <a:gd name="T1" fmla="*/ 2267 h 2267"/>
              <a:gd name="T2" fmla="*/ 529 w 539"/>
              <a:gd name="T3" fmla="*/ 392 h 2267"/>
              <a:gd name="T4" fmla="*/ 498 w 539"/>
              <a:gd name="T5" fmla="*/ 346 h 2267"/>
              <a:gd name="T6" fmla="*/ 467 w 539"/>
              <a:gd name="T7" fmla="*/ 299 h 2267"/>
              <a:gd name="T8" fmla="*/ 420 w 539"/>
              <a:gd name="T9" fmla="*/ 237 h 2267"/>
              <a:gd name="T10" fmla="*/ 366 w 539"/>
              <a:gd name="T11" fmla="*/ 151 h 2267"/>
              <a:gd name="T12" fmla="*/ 241 w 539"/>
              <a:gd name="T13" fmla="*/ 3 h 2267"/>
              <a:gd name="T14" fmla="*/ 163 w 539"/>
              <a:gd name="T15" fmla="*/ 19 h 2267"/>
              <a:gd name="T16" fmla="*/ 156 w 539"/>
              <a:gd name="T17" fmla="*/ 42 h 2267"/>
              <a:gd name="T18" fmla="*/ 70 w 539"/>
              <a:gd name="T19" fmla="*/ 112 h 2267"/>
              <a:gd name="T20" fmla="*/ 0 w 539"/>
              <a:gd name="T21" fmla="*/ 155 h 2267"/>
              <a:gd name="T22" fmla="*/ 0 w 539"/>
              <a:gd name="T23" fmla="*/ 2267 h 2267"/>
              <a:gd name="T24" fmla="*/ 528 w 539"/>
              <a:gd name="T25" fmla="*/ 2267 h 2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39" h="2267">
                <a:moveTo>
                  <a:pt x="528" y="2267"/>
                </a:moveTo>
                <a:cubicBezTo>
                  <a:pt x="528" y="1642"/>
                  <a:pt x="539" y="1017"/>
                  <a:pt x="529" y="392"/>
                </a:cubicBezTo>
                <a:cubicBezTo>
                  <a:pt x="529" y="374"/>
                  <a:pt x="498" y="346"/>
                  <a:pt x="498" y="346"/>
                </a:cubicBezTo>
                <a:cubicBezTo>
                  <a:pt x="479" y="290"/>
                  <a:pt x="505" y="356"/>
                  <a:pt x="467" y="299"/>
                </a:cubicBezTo>
                <a:cubicBezTo>
                  <a:pt x="448" y="271"/>
                  <a:pt x="452" y="257"/>
                  <a:pt x="420" y="237"/>
                </a:cubicBezTo>
                <a:cubicBezTo>
                  <a:pt x="399" y="203"/>
                  <a:pt x="399" y="174"/>
                  <a:pt x="366" y="151"/>
                </a:cubicBezTo>
                <a:cubicBezTo>
                  <a:pt x="349" y="103"/>
                  <a:pt x="290" y="19"/>
                  <a:pt x="241" y="3"/>
                </a:cubicBezTo>
                <a:cubicBezTo>
                  <a:pt x="215" y="7"/>
                  <a:pt x="182" y="0"/>
                  <a:pt x="163" y="19"/>
                </a:cubicBezTo>
                <a:cubicBezTo>
                  <a:pt x="157" y="25"/>
                  <a:pt x="160" y="35"/>
                  <a:pt x="156" y="42"/>
                </a:cubicBezTo>
                <a:cubicBezTo>
                  <a:pt x="135" y="72"/>
                  <a:pt x="97" y="87"/>
                  <a:pt x="70" y="112"/>
                </a:cubicBezTo>
                <a:lnTo>
                  <a:pt x="0" y="155"/>
                </a:lnTo>
                <a:lnTo>
                  <a:pt x="0" y="2267"/>
                </a:lnTo>
                <a:lnTo>
                  <a:pt x="528" y="2267"/>
                </a:lnTo>
                <a:close/>
              </a:path>
            </a:pathLst>
          </a:custGeom>
          <a:solidFill>
            <a:schemeClr val="accent2"/>
          </a:solidFill>
          <a:ln w="31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323592" name="Object 8"/>
          <p:cNvGraphicFramePr>
            <a:graphicFrameLocks noChangeAspect="1"/>
          </p:cNvGraphicFramePr>
          <p:nvPr/>
        </p:nvGraphicFramePr>
        <p:xfrm>
          <a:off x="6019800" y="2667001"/>
          <a:ext cx="34798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549080" imgH="482400" progId="Equation.3">
                  <p:embed/>
                </p:oleObj>
              </mc:Choice>
              <mc:Fallback>
                <p:oleObj name="Equation" r:id="rId4" imgW="1549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667001"/>
                        <a:ext cx="3479800" cy="1084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593" name="Object 9"/>
          <p:cNvGraphicFramePr>
            <a:graphicFrameLocks noChangeAspect="1"/>
          </p:cNvGraphicFramePr>
          <p:nvPr/>
        </p:nvGraphicFramePr>
        <p:xfrm>
          <a:off x="5440364" y="4176714"/>
          <a:ext cx="4791075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6" imgW="2133360" imgH="495000" progId="Equation.3">
                  <p:embed/>
                </p:oleObj>
              </mc:Choice>
              <mc:Fallback>
                <p:oleObj name="Equation" r:id="rId6" imgW="21333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0364" y="4176714"/>
                        <a:ext cx="4791075" cy="1112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4" name="Text Box 10"/>
          <p:cNvSpPr txBox="1">
            <a:spLocks noChangeArrowheads="1"/>
          </p:cNvSpPr>
          <p:nvPr/>
        </p:nvSpPr>
        <p:spPr bwMode="auto">
          <a:xfrm>
            <a:off x="7010400" y="5562601"/>
            <a:ext cx="3276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= 0.36</a:t>
            </a:r>
          </a:p>
        </p:txBody>
      </p:sp>
    </p:spTree>
    <p:extLst>
      <p:ext uri="{BB962C8B-B14F-4D97-AF65-F5344CB8AC3E}">
        <p14:creationId xmlns:p14="http://schemas.microsoft.com/office/powerpoint/2010/main" val="37542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Expectations</a:t>
            </a:r>
          </a:p>
        </p:txBody>
      </p:sp>
      <p:pic>
        <p:nvPicPr>
          <p:cNvPr id="332803" name="Picture 3" descr="age-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286250" cy="42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6705600" y="1371601"/>
            <a:ext cx="3657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E[X] = the expected value of random variable X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= the average value we’d see if we took a very large number of random samples of X</a:t>
            </a:r>
          </a:p>
        </p:txBody>
      </p:sp>
      <p:graphicFrame>
        <p:nvGraphicFramePr>
          <p:cNvPr id="332808" name="Object 8"/>
          <p:cNvGraphicFramePr>
            <a:graphicFrameLocks noChangeAspect="1"/>
          </p:cNvGraphicFramePr>
          <p:nvPr/>
        </p:nvGraphicFramePr>
        <p:xfrm>
          <a:off x="7467600" y="2971801"/>
          <a:ext cx="19685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876240" imgH="482400" progId="Equation.3">
                  <p:embed/>
                </p:oleObj>
              </mc:Choice>
              <mc:Fallback>
                <p:oleObj name="Equation" r:id="rId4" imgW="876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971801"/>
                        <a:ext cx="19685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53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Expectations</a:t>
            </a:r>
          </a:p>
        </p:txBody>
      </p:sp>
      <p:pic>
        <p:nvPicPr>
          <p:cNvPr id="333827" name="Picture 3" descr="age-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286250" cy="42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6705600" y="1371601"/>
            <a:ext cx="3657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E[X] = the expected value of random variable X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= the average value we’d see if we took a very large number of random samples of X</a:t>
            </a:r>
          </a:p>
        </p:txBody>
      </p:sp>
      <p:graphicFrame>
        <p:nvGraphicFramePr>
          <p:cNvPr id="333829" name="Object 5"/>
          <p:cNvGraphicFramePr>
            <a:graphicFrameLocks noChangeAspect="1"/>
          </p:cNvGraphicFramePr>
          <p:nvPr/>
        </p:nvGraphicFramePr>
        <p:xfrm>
          <a:off x="7467600" y="2971801"/>
          <a:ext cx="19685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876240" imgH="482400" progId="Equation.3">
                  <p:embed/>
                </p:oleObj>
              </mc:Choice>
              <mc:Fallback>
                <p:oleObj name="Equation" r:id="rId4" imgW="876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971801"/>
                        <a:ext cx="19685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30" name="Text Box 6"/>
          <p:cNvSpPr txBox="1">
            <a:spLocks noChangeArrowheads="1"/>
          </p:cNvSpPr>
          <p:nvPr/>
        </p:nvSpPr>
        <p:spPr bwMode="auto">
          <a:xfrm>
            <a:off x="6781800" y="4038601"/>
            <a:ext cx="36576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= the first moment of the shape formed by the axes and the blue curve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= the best value to choose if you must guess an unknown person’s age and you’ll be fined the square of your error</a:t>
            </a:r>
          </a:p>
        </p:txBody>
      </p:sp>
      <p:sp>
        <p:nvSpPr>
          <p:cNvPr id="333832" name="Line 8"/>
          <p:cNvSpPr>
            <a:spLocks noChangeShapeType="1"/>
          </p:cNvSpPr>
          <p:nvPr/>
        </p:nvSpPr>
        <p:spPr bwMode="auto">
          <a:xfrm flipV="1">
            <a:off x="3886200" y="2057400"/>
            <a:ext cx="0" cy="3352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333833" name="Text Box 9"/>
          <p:cNvSpPr txBox="1">
            <a:spLocks noChangeArrowheads="1"/>
          </p:cNvSpPr>
          <p:nvPr/>
        </p:nvSpPr>
        <p:spPr bwMode="auto">
          <a:xfrm>
            <a:off x="3886201" y="4038601"/>
            <a:ext cx="1878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E[age]=35.897</a:t>
            </a:r>
          </a:p>
        </p:txBody>
      </p:sp>
    </p:spTree>
    <p:extLst>
      <p:ext uri="{BB962C8B-B14F-4D97-AF65-F5344CB8AC3E}">
        <p14:creationId xmlns:p14="http://schemas.microsoft.com/office/powerpoint/2010/main" val="12923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8534400" cy="762000"/>
          </a:xfrm>
        </p:spPr>
        <p:txBody>
          <a:bodyPr/>
          <a:lstStyle/>
          <a:p>
            <a:r>
              <a:rPr lang="en-US" altLang="en-US"/>
              <a:t>Expectation of a function</a:t>
            </a:r>
          </a:p>
        </p:txBody>
      </p:sp>
      <p:pic>
        <p:nvPicPr>
          <p:cNvPr id="334851" name="Picture 3" descr="age-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286250" cy="42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4852" name="Text Box 4"/>
          <p:cNvSpPr txBox="1">
            <a:spLocks noChangeArrowheads="1"/>
          </p:cNvSpPr>
          <p:nvPr/>
        </p:nvSpPr>
        <p:spPr bwMode="auto">
          <a:xfrm>
            <a:off x="6705600" y="990601"/>
            <a:ext cx="36576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000">
                <a:solidFill>
                  <a:srgbClr val="000000"/>
                </a:solidFill>
              </a:rPr>
              <a:t>=E[f(X)] = the expected value of f(x) where x is drawn from X’s distribution.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= the average value we’d see if we took a very large number of random samples of f(X)</a:t>
            </a:r>
          </a:p>
        </p:txBody>
      </p:sp>
      <p:graphicFrame>
        <p:nvGraphicFramePr>
          <p:cNvPr id="334853" name="Object 5"/>
          <p:cNvGraphicFramePr>
            <a:graphicFrameLocks noChangeAspect="1"/>
          </p:cNvGraphicFramePr>
          <p:nvPr/>
        </p:nvGraphicFramePr>
        <p:xfrm>
          <a:off x="7067550" y="2971801"/>
          <a:ext cx="27686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1231560" imgH="482400" progId="Equation.3">
                  <p:embed/>
                </p:oleObj>
              </mc:Choice>
              <mc:Fallback>
                <p:oleObj name="Equation" r:id="rId4" imgW="1231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7550" y="2971801"/>
                        <a:ext cx="27686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54" name="Text Box 6"/>
          <p:cNvSpPr txBox="1">
            <a:spLocks noChangeArrowheads="1"/>
          </p:cNvSpPr>
          <p:nvPr/>
        </p:nvSpPr>
        <p:spPr bwMode="auto">
          <a:xfrm>
            <a:off x="7010400" y="4343401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Note that in general:</a:t>
            </a:r>
          </a:p>
        </p:txBody>
      </p:sp>
      <p:sp>
        <p:nvSpPr>
          <p:cNvPr id="334855" name="Line 7"/>
          <p:cNvSpPr>
            <a:spLocks noChangeShapeType="1"/>
          </p:cNvSpPr>
          <p:nvPr/>
        </p:nvSpPr>
        <p:spPr bwMode="auto">
          <a:xfrm flipV="1">
            <a:off x="3886200" y="2057400"/>
            <a:ext cx="0" cy="3352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334857" name="Object 9"/>
          <p:cNvGraphicFramePr>
            <a:graphicFrameLocks noChangeAspect="1"/>
          </p:cNvGraphicFramePr>
          <p:nvPr/>
        </p:nvGraphicFramePr>
        <p:xfrm>
          <a:off x="7081838" y="4808538"/>
          <a:ext cx="2768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6" imgW="1231560" imgH="203040" progId="Equation.3">
                  <p:embed/>
                </p:oleObj>
              </mc:Choice>
              <mc:Fallback>
                <p:oleObj name="Equation" r:id="rId6" imgW="1231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4808538"/>
                        <a:ext cx="2768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8" name="Object 10"/>
          <p:cNvGraphicFramePr>
            <a:graphicFrameLocks noChangeAspect="1"/>
          </p:cNvGraphicFramePr>
          <p:nvPr/>
        </p:nvGraphicFramePr>
        <p:xfrm>
          <a:off x="4048125" y="3629025"/>
          <a:ext cx="25971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8" imgW="1155600" imgH="228600" progId="Equation.3">
                  <p:embed/>
                </p:oleObj>
              </mc:Choice>
              <mc:Fallback>
                <p:oleObj name="Equation" r:id="rId8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3629025"/>
                        <a:ext cx="25971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9" name="Object 11"/>
          <p:cNvGraphicFramePr>
            <a:graphicFrameLocks noChangeAspect="1"/>
          </p:cNvGraphicFramePr>
          <p:nvPr/>
        </p:nvGraphicFramePr>
        <p:xfrm>
          <a:off x="3924300" y="4267200"/>
          <a:ext cx="28257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0" imgW="1257120" imgH="228600" progId="Equation.3">
                  <p:embed/>
                </p:oleObj>
              </mc:Choice>
              <mc:Fallback>
                <p:oleObj name="Equation" r:id="rId10" imgW="1257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267200"/>
                        <a:ext cx="28257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17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8534400" cy="762000"/>
          </a:xfrm>
        </p:spPr>
        <p:txBody>
          <a:bodyPr/>
          <a:lstStyle/>
          <a:p>
            <a:r>
              <a:rPr lang="en-US" altLang="en-US"/>
              <a:t>Variance</a:t>
            </a:r>
          </a:p>
        </p:txBody>
      </p:sp>
      <p:pic>
        <p:nvPicPr>
          <p:cNvPr id="336899" name="Picture 3" descr="age-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286250" cy="42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6900" name="Text Box 4"/>
          <p:cNvSpPr txBox="1">
            <a:spLocks noChangeArrowheads="1"/>
          </p:cNvSpPr>
          <p:nvPr/>
        </p:nvSpPr>
        <p:spPr bwMode="auto">
          <a:xfrm>
            <a:off x="4495800" y="990601"/>
            <a:ext cx="2514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000" baseline="30000">
                <a:solidFill>
                  <a:srgbClr val="000000"/>
                </a:solidFill>
              </a:rPr>
              <a:t>2</a:t>
            </a:r>
            <a:r>
              <a:rPr lang="en-US" altLang="en-US" sz="2000">
                <a:solidFill>
                  <a:srgbClr val="000000"/>
                </a:solidFill>
              </a:rPr>
              <a:t> = Var[X] = the expected squared difference between x and E[X] </a:t>
            </a:r>
          </a:p>
        </p:txBody>
      </p:sp>
      <p:graphicFrame>
        <p:nvGraphicFramePr>
          <p:cNvPr id="336901" name="Object 5"/>
          <p:cNvGraphicFramePr>
            <a:graphicFrameLocks noChangeAspect="1"/>
          </p:cNvGraphicFramePr>
          <p:nvPr/>
        </p:nvGraphicFramePr>
        <p:xfrm>
          <a:off x="6934200" y="1447801"/>
          <a:ext cx="33655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4" imgW="1498320" imgH="482400" progId="Equation.3">
                  <p:embed/>
                </p:oleObj>
              </mc:Choice>
              <mc:Fallback>
                <p:oleObj name="Equation" r:id="rId4" imgW="14983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447801"/>
                        <a:ext cx="33655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02" name="Line 6"/>
          <p:cNvSpPr>
            <a:spLocks noChangeShapeType="1"/>
          </p:cNvSpPr>
          <p:nvPr/>
        </p:nvSpPr>
        <p:spPr bwMode="auto">
          <a:xfrm flipV="1">
            <a:off x="3886200" y="2057400"/>
            <a:ext cx="0" cy="3352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336903" name="Text Box 7"/>
          <p:cNvSpPr txBox="1">
            <a:spLocks noChangeArrowheads="1"/>
          </p:cNvSpPr>
          <p:nvPr/>
        </p:nvSpPr>
        <p:spPr bwMode="auto">
          <a:xfrm>
            <a:off x="6858000" y="2590801"/>
            <a:ext cx="3657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= amount you’d expect to lose if you must guess an unknown person’s age and you’ll be fined the square of your error, and assuming you play optimally</a:t>
            </a:r>
          </a:p>
        </p:txBody>
      </p:sp>
      <p:graphicFrame>
        <p:nvGraphicFramePr>
          <p:cNvPr id="336904" name="Object 8"/>
          <p:cNvGraphicFramePr>
            <a:graphicFrameLocks noChangeAspect="1"/>
          </p:cNvGraphicFramePr>
          <p:nvPr/>
        </p:nvGraphicFramePr>
        <p:xfrm>
          <a:off x="4048125" y="3657600"/>
          <a:ext cx="2597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6" imgW="1155600" imgH="203040" progId="Equation.3">
                  <p:embed/>
                </p:oleObj>
              </mc:Choice>
              <mc:Fallback>
                <p:oleObj name="Equation" r:id="rId6" imgW="1155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3657600"/>
                        <a:ext cx="25971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Uses of regression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sz="2800" dirty="0"/>
              <a:t>Amount of change in a dependent variable that results from changes in the independent variable(s) – can be used to estimate elasticities, returns on investment in human capital, etc.</a:t>
            </a:r>
          </a:p>
          <a:p>
            <a:pPr eaLnBrk="1" hangingPunct="1"/>
            <a:r>
              <a:rPr lang="en-CA" altLang="en-US" sz="2800" dirty="0"/>
              <a:t>Attempt to determine causes of phenomena.</a:t>
            </a:r>
          </a:p>
          <a:p>
            <a:pPr eaLnBrk="1" hangingPunct="1"/>
            <a:r>
              <a:rPr lang="en-CA" altLang="en-US" sz="2800" dirty="0" smtClean="0"/>
              <a:t>Support </a:t>
            </a:r>
            <a:r>
              <a:rPr lang="en-CA" altLang="en-US" sz="2800" dirty="0"/>
              <a:t>or negate theoretical model.  </a:t>
            </a:r>
          </a:p>
          <a:p>
            <a:pPr eaLnBrk="1" hangingPunct="1"/>
            <a:r>
              <a:rPr lang="en-CA" altLang="en-US" sz="2800" dirty="0"/>
              <a:t>Modify and improve theoretical models and explanations of phenomena.</a:t>
            </a:r>
          </a:p>
          <a:p>
            <a:pPr eaLnBrk="1" hangingPunct="1"/>
            <a:endParaRPr lang="en-CA" altLang="en-US" sz="2800" dirty="0"/>
          </a:p>
          <a:p>
            <a:pPr eaLnBrk="1" hangingPunct="1"/>
            <a:endParaRPr lang="en-CA" altLang="en-US" sz="2800" dirty="0"/>
          </a:p>
          <a:p>
            <a:pPr eaLnBrk="1" hangingPunct="1"/>
            <a:endParaRPr lang="en-CA" altLang="en-US" sz="2800" dirty="0"/>
          </a:p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6760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8534400" cy="762000"/>
          </a:xfrm>
        </p:spPr>
        <p:txBody>
          <a:bodyPr/>
          <a:lstStyle/>
          <a:p>
            <a:r>
              <a:rPr lang="en-US" altLang="en-US"/>
              <a:t>Standard Deviation</a:t>
            </a:r>
          </a:p>
        </p:txBody>
      </p:sp>
      <p:pic>
        <p:nvPicPr>
          <p:cNvPr id="337923" name="Picture 3" descr="age-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286250" cy="42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4495800" y="990601"/>
            <a:ext cx="2514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000" baseline="30000">
                <a:solidFill>
                  <a:srgbClr val="000000"/>
                </a:solidFill>
              </a:rPr>
              <a:t>2</a:t>
            </a:r>
            <a:r>
              <a:rPr lang="en-US" altLang="en-US" sz="2000">
                <a:solidFill>
                  <a:srgbClr val="000000"/>
                </a:solidFill>
              </a:rPr>
              <a:t> = Var[X] = the expected squared difference between x and E[X] </a:t>
            </a:r>
          </a:p>
        </p:txBody>
      </p:sp>
      <p:graphicFrame>
        <p:nvGraphicFramePr>
          <p:cNvPr id="337925" name="Object 5"/>
          <p:cNvGraphicFramePr>
            <a:graphicFrameLocks noChangeAspect="1"/>
          </p:cNvGraphicFramePr>
          <p:nvPr/>
        </p:nvGraphicFramePr>
        <p:xfrm>
          <a:off x="6934200" y="1447801"/>
          <a:ext cx="33655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4" imgW="1498320" imgH="482400" progId="Equation.3">
                  <p:embed/>
                </p:oleObj>
              </mc:Choice>
              <mc:Fallback>
                <p:oleObj name="Equation" r:id="rId4" imgW="14983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447801"/>
                        <a:ext cx="33655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26" name="Line 6"/>
          <p:cNvSpPr>
            <a:spLocks noChangeShapeType="1"/>
          </p:cNvSpPr>
          <p:nvPr/>
        </p:nvSpPr>
        <p:spPr bwMode="auto">
          <a:xfrm flipV="1">
            <a:off x="3886200" y="2057400"/>
            <a:ext cx="0" cy="3352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337927" name="Text Box 7"/>
          <p:cNvSpPr txBox="1">
            <a:spLocks noChangeArrowheads="1"/>
          </p:cNvSpPr>
          <p:nvPr/>
        </p:nvSpPr>
        <p:spPr bwMode="auto">
          <a:xfrm>
            <a:off x="6858000" y="2590801"/>
            <a:ext cx="3657600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= amount you’d expect to lose if you must guess an unknown person’s age and you’ll be fined the square of your error, and assuming you play optimally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000">
                <a:solidFill>
                  <a:srgbClr val="000000"/>
                </a:solidFill>
              </a:rPr>
              <a:t> = Standard Deviation = “typical” deviation of X from its mean</a:t>
            </a:r>
          </a:p>
        </p:txBody>
      </p:sp>
      <p:graphicFrame>
        <p:nvGraphicFramePr>
          <p:cNvPr id="337928" name="Object 8"/>
          <p:cNvGraphicFramePr>
            <a:graphicFrameLocks noChangeAspect="1"/>
          </p:cNvGraphicFramePr>
          <p:nvPr/>
        </p:nvGraphicFramePr>
        <p:xfrm>
          <a:off x="4048125" y="3657600"/>
          <a:ext cx="2597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6" imgW="1155600" imgH="203040" progId="Equation.3">
                  <p:embed/>
                </p:oleObj>
              </mc:Choice>
              <mc:Fallback>
                <p:oleObj name="Equation" r:id="rId6" imgW="1155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3657600"/>
                        <a:ext cx="25971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9" name="Object 9"/>
          <p:cNvGraphicFramePr>
            <a:graphicFrameLocks noChangeAspect="1"/>
          </p:cNvGraphicFramePr>
          <p:nvPr/>
        </p:nvGraphicFramePr>
        <p:xfrm>
          <a:off x="7480300" y="5743576"/>
          <a:ext cx="196850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8" imgW="876240" imgH="253800" progId="Equation.3">
                  <p:embed/>
                </p:oleObj>
              </mc:Choice>
              <mc:Fallback>
                <p:oleObj name="Equation" r:id="rId8" imgW="876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0300" y="5743576"/>
                        <a:ext cx="1968500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0" name="Object 10"/>
          <p:cNvGraphicFramePr>
            <a:graphicFrameLocks noChangeAspect="1"/>
          </p:cNvGraphicFramePr>
          <p:nvPr/>
        </p:nvGraphicFramePr>
        <p:xfrm>
          <a:off x="4114800" y="4267200"/>
          <a:ext cx="14557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0" imgW="647640" imgH="177480" progId="Equation.3">
                  <p:embed/>
                </p:oleObj>
              </mc:Choice>
              <mc:Fallback>
                <p:oleObj name="Equation" r:id="rId10" imgW="647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267200"/>
                        <a:ext cx="145573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241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0" y="685800"/>
            <a:ext cx="6713538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300"/>
              <a:t>The Normal Distribution</a:t>
            </a:r>
          </a:p>
        </p:txBody>
      </p:sp>
      <p:sp>
        <p:nvSpPr>
          <p:cNvPr id="241667" name="Line 3"/>
          <p:cNvSpPr>
            <a:spLocks noChangeShapeType="1"/>
          </p:cNvSpPr>
          <p:nvPr/>
        </p:nvSpPr>
        <p:spPr bwMode="auto">
          <a:xfrm flipV="1">
            <a:off x="5791200" y="4267200"/>
            <a:ext cx="762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68" name="Freeform 4"/>
          <p:cNvSpPr>
            <a:spLocks/>
          </p:cNvSpPr>
          <p:nvPr/>
        </p:nvSpPr>
        <p:spPr bwMode="auto">
          <a:xfrm>
            <a:off x="3352800" y="2971800"/>
            <a:ext cx="5029200" cy="2438400"/>
          </a:xfrm>
          <a:custGeom>
            <a:avLst/>
            <a:gdLst>
              <a:gd name="T0" fmla="*/ 0 w 1893"/>
              <a:gd name="T1" fmla="*/ 0 h 765"/>
              <a:gd name="T2" fmla="*/ 0 w 1893"/>
              <a:gd name="T3" fmla="*/ 764 h 765"/>
              <a:gd name="T4" fmla="*/ 1892 w 1893"/>
              <a:gd name="T5" fmla="*/ 764 h 7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93" h="765">
                <a:moveTo>
                  <a:pt x="0" y="0"/>
                </a:moveTo>
                <a:lnTo>
                  <a:pt x="0" y="764"/>
                </a:lnTo>
                <a:lnTo>
                  <a:pt x="1892" y="764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69" name="Line 5"/>
          <p:cNvSpPr>
            <a:spLocks noChangeShapeType="1"/>
          </p:cNvSpPr>
          <p:nvPr/>
        </p:nvSpPr>
        <p:spPr bwMode="auto">
          <a:xfrm>
            <a:off x="4424364" y="32067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0" name="Line 6"/>
          <p:cNvSpPr>
            <a:spLocks noChangeShapeType="1"/>
          </p:cNvSpPr>
          <p:nvPr/>
        </p:nvSpPr>
        <p:spPr bwMode="auto">
          <a:xfrm>
            <a:off x="4424364" y="33289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1" name="Line 7"/>
          <p:cNvSpPr>
            <a:spLocks noChangeShapeType="1"/>
          </p:cNvSpPr>
          <p:nvPr/>
        </p:nvSpPr>
        <p:spPr bwMode="auto">
          <a:xfrm>
            <a:off x="4424364" y="34496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2" name="Line 8"/>
          <p:cNvSpPr>
            <a:spLocks noChangeShapeType="1"/>
          </p:cNvSpPr>
          <p:nvPr/>
        </p:nvSpPr>
        <p:spPr bwMode="auto">
          <a:xfrm>
            <a:off x="4424364" y="35718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3" name="Line 9"/>
          <p:cNvSpPr>
            <a:spLocks noChangeShapeType="1"/>
          </p:cNvSpPr>
          <p:nvPr/>
        </p:nvSpPr>
        <p:spPr bwMode="auto">
          <a:xfrm>
            <a:off x="4424364" y="36925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4" name="Line 10"/>
          <p:cNvSpPr>
            <a:spLocks noChangeShapeType="1"/>
          </p:cNvSpPr>
          <p:nvPr/>
        </p:nvSpPr>
        <p:spPr bwMode="auto">
          <a:xfrm>
            <a:off x="4424364" y="38147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5" name="Line 11"/>
          <p:cNvSpPr>
            <a:spLocks noChangeShapeType="1"/>
          </p:cNvSpPr>
          <p:nvPr/>
        </p:nvSpPr>
        <p:spPr bwMode="auto">
          <a:xfrm>
            <a:off x="4424364" y="39354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6" name="Line 12"/>
          <p:cNvSpPr>
            <a:spLocks noChangeShapeType="1"/>
          </p:cNvSpPr>
          <p:nvPr/>
        </p:nvSpPr>
        <p:spPr bwMode="auto">
          <a:xfrm>
            <a:off x="4424364" y="40576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7" name="Line 13"/>
          <p:cNvSpPr>
            <a:spLocks noChangeShapeType="1"/>
          </p:cNvSpPr>
          <p:nvPr/>
        </p:nvSpPr>
        <p:spPr bwMode="auto">
          <a:xfrm>
            <a:off x="4424364" y="41783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8" name="Line 14"/>
          <p:cNvSpPr>
            <a:spLocks noChangeShapeType="1"/>
          </p:cNvSpPr>
          <p:nvPr/>
        </p:nvSpPr>
        <p:spPr bwMode="auto">
          <a:xfrm>
            <a:off x="4424364" y="42989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79" name="Line 15"/>
          <p:cNvSpPr>
            <a:spLocks noChangeShapeType="1"/>
          </p:cNvSpPr>
          <p:nvPr/>
        </p:nvSpPr>
        <p:spPr bwMode="auto">
          <a:xfrm>
            <a:off x="7442200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0" name="Line 16"/>
          <p:cNvSpPr>
            <a:spLocks noChangeShapeType="1"/>
          </p:cNvSpPr>
          <p:nvPr/>
        </p:nvSpPr>
        <p:spPr bwMode="auto">
          <a:xfrm>
            <a:off x="7142163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1" name="Line 17"/>
          <p:cNvSpPr>
            <a:spLocks noChangeShapeType="1"/>
          </p:cNvSpPr>
          <p:nvPr/>
        </p:nvSpPr>
        <p:spPr bwMode="auto">
          <a:xfrm>
            <a:off x="6840538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2" name="Line 18"/>
          <p:cNvSpPr>
            <a:spLocks noChangeShapeType="1"/>
          </p:cNvSpPr>
          <p:nvPr/>
        </p:nvSpPr>
        <p:spPr bwMode="auto">
          <a:xfrm>
            <a:off x="6540500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3" name="Line 19"/>
          <p:cNvSpPr>
            <a:spLocks noChangeShapeType="1"/>
          </p:cNvSpPr>
          <p:nvPr/>
        </p:nvSpPr>
        <p:spPr bwMode="auto">
          <a:xfrm>
            <a:off x="6240463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4" name="Line 20"/>
          <p:cNvSpPr>
            <a:spLocks noChangeShapeType="1"/>
          </p:cNvSpPr>
          <p:nvPr/>
        </p:nvSpPr>
        <p:spPr bwMode="auto">
          <a:xfrm>
            <a:off x="5940425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5" name="Line 21"/>
          <p:cNvSpPr>
            <a:spLocks noChangeShapeType="1"/>
          </p:cNvSpPr>
          <p:nvPr/>
        </p:nvSpPr>
        <p:spPr bwMode="auto">
          <a:xfrm>
            <a:off x="5640388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6" name="Line 22"/>
          <p:cNvSpPr>
            <a:spLocks noChangeShapeType="1"/>
          </p:cNvSpPr>
          <p:nvPr/>
        </p:nvSpPr>
        <p:spPr bwMode="auto">
          <a:xfrm>
            <a:off x="5340350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7" name="Line 23"/>
          <p:cNvSpPr>
            <a:spLocks noChangeShapeType="1"/>
          </p:cNvSpPr>
          <p:nvPr/>
        </p:nvSpPr>
        <p:spPr bwMode="auto">
          <a:xfrm>
            <a:off x="5038725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8" name="Line 24"/>
          <p:cNvSpPr>
            <a:spLocks noChangeShapeType="1"/>
          </p:cNvSpPr>
          <p:nvPr/>
        </p:nvSpPr>
        <p:spPr bwMode="auto">
          <a:xfrm>
            <a:off x="4738688" y="442753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89" name="Rectangle 25"/>
          <p:cNvSpPr>
            <a:spLocks noChangeArrowheads="1"/>
          </p:cNvSpPr>
          <p:nvPr/>
        </p:nvSpPr>
        <p:spPr bwMode="auto">
          <a:xfrm>
            <a:off x="4311651" y="3722688"/>
            <a:ext cx="9207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90" name="Rectangle 26"/>
          <p:cNvSpPr>
            <a:spLocks noChangeArrowheads="1"/>
          </p:cNvSpPr>
          <p:nvPr/>
        </p:nvSpPr>
        <p:spPr bwMode="auto">
          <a:xfrm>
            <a:off x="5848350" y="4397376"/>
            <a:ext cx="1841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91" name="Rectangle 27"/>
          <p:cNvSpPr>
            <a:spLocks noChangeArrowheads="1"/>
          </p:cNvSpPr>
          <p:nvPr/>
        </p:nvSpPr>
        <p:spPr bwMode="auto">
          <a:xfrm>
            <a:off x="8534400" y="5410200"/>
            <a:ext cx="387926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339933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241692" name="Rectangle 28"/>
          <p:cNvSpPr>
            <a:spLocks noChangeArrowheads="1"/>
          </p:cNvSpPr>
          <p:nvPr/>
        </p:nvSpPr>
        <p:spPr bwMode="auto">
          <a:xfrm>
            <a:off x="2819400" y="2362200"/>
            <a:ext cx="69570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339933"/>
                </a:solidFill>
                <a:latin typeface="Arial" panose="020B0604020202020204" pitchFamily="34" charset="0"/>
              </a:rPr>
              <a:t>f(X)</a:t>
            </a:r>
          </a:p>
        </p:txBody>
      </p:sp>
      <p:sp>
        <p:nvSpPr>
          <p:cNvPr id="241693" name="Rectangle 29"/>
          <p:cNvSpPr>
            <a:spLocks noChangeArrowheads="1"/>
          </p:cNvSpPr>
          <p:nvPr/>
        </p:nvSpPr>
        <p:spPr bwMode="auto">
          <a:xfrm>
            <a:off x="5638801" y="5410200"/>
            <a:ext cx="47942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l-GR" altLang="en-US" sz="2400">
                <a:solidFill>
                  <a:srgbClr val="1C1C1C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μ</a:t>
            </a:r>
          </a:p>
        </p:txBody>
      </p:sp>
      <p:sp>
        <p:nvSpPr>
          <p:cNvPr id="241694" name="Rectangle 30"/>
          <p:cNvSpPr>
            <a:spLocks noChangeArrowheads="1"/>
          </p:cNvSpPr>
          <p:nvPr/>
        </p:nvSpPr>
        <p:spPr bwMode="auto">
          <a:xfrm>
            <a:off x="6019801" y="4191000"/>
            <a:ext cx="47942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l-GR" altLang="en-US" sz="2400">
                <a:solidFill>
                  <a:srgbClr val="1C1C1C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σ</a:t>
            </a:r>
          </a:p>
        </p:txBody>
      </p:sp>
      <p:sp>
        <p:nvSpPr>
          <p:cNvPr id="241695" name="Freeform 31"/>
          <p:cNvSpPr>
            <a:spLocks/>
          </p:cNvSpPr>
          <p:nvPr/>
        </p:nvSpPr>
        <p:spPr bwMode="auto">
          <a:xfrm>
            <a:off x="5791200" y="3429000"/>
            <a:ext cx="2438400" cy="1905000"/>
          </a:xfrm>
          <a:custGeom>
            <a:avLst/>
            <a:gdLst>
              <a:gd name="T0" fmla="*/ 900 w 901"/>
              <a:gd name="T1" fmla="*/ 720 h 721"/>
              <a:gd name="T2" fmla="*/ 805 w 901"/>
              <a:gd name="T3" fmla="*/ 712 h 721"/>
              <a:gd name="T4" fmla="*/ 758 w 901"/>
              <a:gd name="T5" fmla="*/ 704 h 721"/>
              <a:gd name="T6" fmla="*/ 711 w 901"/>
              <a:gd name="T7" fmla="*/ 691 h 721"/>
              <a:gd name="T8" fmla="*/ 663 w 901"/>
              <a:gd name="T9" fmla="*/ 675 h 721"/>
              <a:gd name="T10" fmla="*/ 615 w 901"/>
              <a:gd name="T11" fmla="*/ 653 h 721"/>
              <a:gd name="T12" fmla="*/ 568 w 901"/>
              <a:gd name="T13" fmla="*/ 623 h 721"/>
              <a:gd name="T14" fmla="*/ 473 w 901"/>
              <a:gd name="T15" fmla="*/ 540 h 721"/>
              <a:gd name="T16" fmla="*/ 378 w 901"/>
              <a:gd name="T17" fmla="*/ 422 h 721"/>
              <a:gd name="T18" fmla="*/ 284 w 901"/>
              <a:gd name="T19" fmla="*/ 281 h 721"/>
              <a:gd name="T20" fmla="*/ 236 w 901"/>
              <a:gd name="T21" fmla="*/ 209 h 721"/>
              <a:gd name="T22" fmla="*/ 189 w 901"/>
              <a:gd name="T23" fmla="*/ 142 h 721"/>
              <a:gd name="T24" fmla="*/ 142 w 901"/>
              <a:gd name="T25" fmla="*/ 83 h 721"/>
              <a:gd name="T26" fmla="*/ 94 w 901"/>
              <a:gd name="T27" fmla="*/ 38 h 721"/>
              <a:gd name="T28" fmla="*/ 47 w 901"/>
              <a:gd name="T29" fmla="*/ 9 h 721"/>
              <a:gd name="T30" fmla="*/ 0 w 901"/>
              <a:gd name="T31" fmla="*/ 0 h 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01" h="721">
                <a:moveTo>
                  <a:pt x="900" y="720"/>
                </a:moveTo>
                <a:lnTo>
                  <a:pt x="805" y="712"/>
                </a:lnTo>
                <a:lnTo>
                  <a:pt x="758" y="704"/>
                </a:lnTo>
                <a:lnTo>
                  <a:pt x="711" y="691"/>
                </a:lnTo>
                <a:lnTo>
                  <a:pt x="663" y="675"/>
                </a:lnTo>
                <a:lnTo>
                  <a:pt x="615" y="653"/>
                </a:lnTo>
                <a:lnTo>
                  <a:pt x="568" y="623"/>
                </a:lnTo>
                <a:lnTo>
                  <a:pt x="473" y="540"/>
                </a:lnTo>
                <a:lnTo>
                  <a:pt x="378" y="422"/>
                </a:lnTo>
                <a:lnTo>
                  <a:pt x="284" y="281"/>
                </a:lnTo>
                <a:lnTo>
                  <a:pt x="236" y="209"/>
                </a:lnTo>
                <a:lnTo>
                  <a:pt x="189" y="142"/>
                </a:lnTo>
                <a:lnTo>
                  <a:pt x="142" y="83"/>
                </a:lnTo>
                <a:lnTo>
                  <a:pt x="94" y="38"/>
                </a:lnTo>
                <a:lnTo>
                  <a:pt x="47" y="9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96" name="Freeform 32"/>
          <p:cNvSpPr>
            <a:spLocks/>
          </p:cNvSpPr>
          <p:nvPr/>
        </p:nvSpPr>
        <p:spPr bwMode="auto">
          <a:xfrm>
            <a:off x="3429000" y="3429000"/>
            <a:ext cx="2344738" cy="1905000"/>
          </a:xfrm>
          <a:custGeom>
            <a:avLst/>
            <a:gdLst>
              <a:gd name="T0" fmla="*/ 0 w 901"/>
              <a:gd name="T1" fmla="*/ 720 h 721"/>
              <a:gd name="T2" fmla="*/ 95 w 901"/>
              <a:gd name="T3" fmla="*/ 712 h 721"/>
              <a:gd name="T4" fmla="*/ 142 w 901"/>
              <a:gd name="T5" fmla="*/ 704 h 721"/>
              <a:gd name="T6" fmla="*/ 189 w 901"/>
              <a:gd name="T7" fmla="*/ 691 h 721"/>
              <a:gd name="T8" fmla="*/ 237 w 901"/>
              <a:gd name="T9" fmla="*/ 675 h 721"/>
              <a:gd name="T10" fmla="*/ 284 w 901"/>
              <a:gd name="T11" fmla="*/ 653 h 721"/>
              <a:gd name="T12" fmla="*/ 331 w 901"/>
              <a:gd name="T13" fmla="*/ 623 h 721"/>
              <a:gd name="T14" fmla="*/ 426 w 901"/>
              <a:gd name="T15" fmla="*/ 540 h 721"/>
              <a:gd name="T16" fmla="*/ 521 w 901"/>
              <a:gd name="T17" fmla="*/ 422 h 721"/>
              <a:gd name="T18" fmla="*/ 616 w 901"/>
              <a:gd name="T19" fmla="*/ 281 h 721"/>
              <a:gd name="T20" fmla="*/ 663 w 901"/>
              <a:gd name="T21" fmla="*/ 209 h 721"/>
              <a:gd name="T22" fmla="*/ 710 w 901"/>
              <a:gd name="T23" fmla="*/ 142 h 721"/>
              <a:gd name="T24" fmla="*/ 757 w 901"/>
              <a:gd name="T25" fmla="*/ 83 h 721"/>
              <a:gd name="T26" fmla="*/ 805 w 901"/>
              <a:gd name="T27" fmla="*/ 38 h 721"/>
              <a:gd name="T28" fmla="*/ 852 w 901"/>
              <a:gd name="T29" fmla="*/ 9 h 721"/>
              <a:gd name="T30" fmla="*/ 900 w 901"/>
              <a:gd name="T31" fmla="*/ 0 h 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01" h="721">
                <a:moveTo>
                  <a:pt x="0" y="720"/>
                </a:moveTo>
                <a:lnTo>
                  <a:pt x="95" y="712"/>
                </a:lnTo>
                <a:lnTo>
                  <a:pt x="142" y="704"/>
                </a:lnTo>
                <a:lnTo>
                  <a:pt x="189" y="691"/>
                </a:lnTo>
                <a:lnTo>
                  <a:pt x="237" y="675"/>
                </a:lnTo>
                <a:lnTo>
                  <a:pt x="284" y="653"/>
                </a:lnTo>
                <a:lnTo>
                  <a:pt x="331" y="623"/>
                </a:lnTo>
                <a:lnTo>
                  <a:pt x="426" y="540"/>
                </a:lnTo>
                <a:lnTo>
                  <a:pt x="521" y="422"/>
                </a:lnTo>
                <a:lnTo>
                  <a:pt x="616" y="281"/>
                </a:lnTo>
                <a:lnTo>
                  <a:pt x="663" y="209"/>
                </a:lnTo>
                <a:lnTo>
                  <a:pt x="710" y="142"/>
                </a:lnTo>
                <a:lnTo>
                  <a:pt x="757" y="83"/>
                </a:lnTo>
                <a:lnTo>
                  <a:pt x="805" y="38"/>
                </a:lnTo>
                <a:lnTo>
                  <a:pt x="852" y="9"/>
                </a:lnTo>
                <a:lnTo>
                  <a:pt x="900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97" name="Line 33"/>
          <p:cNvSpPr>
            <a:spLocks noChangeShapeType="1"/>
          </p:cNvSpPr>
          <p:nvPr/>
        </p:nvSpPr>
        <p:spPr bwMode="auto">
          <a:xfrm>
            <a:off x="5791200" y="3505200"/>
            <a:ext cx="0" cy="1905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1698" name="Text Box 34"/>
          <p:cNvSpPr txBox="1">
            <a:spLocks noChangeArrowheads="1"/>
          </p:cNvSpPr>
          <p:nvPr/>
        </p:nvSpPr>
        <p:spPr bwMode="auto">
          <a:xfrm>
            <a:off x="4343400" y="2438401"/>
            <a:ext cx="3810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1C1C1C"/>
                </a:solidFill>
              </a:rPr>
              <a:t>Changing</a:t>
            </a:r>
            <a:r>
              <a:rPr lang="en-US" altLang="en-US" sz="2400">
                <a:solidFill>
                  <a:srgbClr val="1C1C1C"/>
                </a:solidFill>
                <a:sym typeface="Arial" panose="020B0604020202020204" pitchFamily="34" charset="0"/>
              </a:rPr>
              <a:t> </a:t>
            </a:r>
            <a:r>
              <a:rPr lang="el-GR" altLang="en-US" sz="2400">
                <a:solidFill>
                  <a:srgbClr val="1C1C1C"/>
                </a:solidFill>
                <a:cs typeface="Arial" panose="020B0604020202020204" pitchFamily="34" charset="0"/>
              </a:rPr>
              <a:t>μ</a:t>
            </a:r>
            <a:r>
              <a:rPr lang="en-US" altLang="en-US" sz="2400" b="1">
                <a:solidFill>
                  <a:srgbClr val="3333CC"/>
                </a:solidFill>
              </a:rPr>
              <a:t> </a:t>
            </a:r>
            <a:r>
              <a:rPr lang="en-US" altLang="en-US" sz="2400">
                <a:solidFill>
                  <a:srgbClr val="1C1C1C"/>
                </a:solidFill>
              </a:rPr>
              <a:t>shifts the distribution left or right</a:t>
            </a:r>
            <a:r>
              <a:rPr lang="en-US" altLang="en-US" sz="24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41699" name="Text Box 35"/>
          <p:cNvSpPr txBox="1">
            <a:spLocks noChangeArrowheads="1"/>
          </p:cNvSpPr>
          <p:nvPr/>
        </p:nvSpPr>
        <p:spPr bwMode="auto">
          <a:xfrm>
            <a:off x="6934200" y="3581401"/>
            <a:ext cx="342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1C1C1C"/>
                </a:solidFill>
              </a:rPr>
              <a:t>Changing </a:t>
            </a:r>
            <a:r>
              <a:rPr lang="el-GR" altLang="en-US" sz="2400">
                <a:solidFill>
                  <a:srgbClr val="1C1C1C"/>
                </a:solidFill>
                <a:cs typeface="Arial" panose="020B0604020202020204" pitchFamily="34" charset="0"/>
              </a:rPr>
              <a:t>σ</a:t>
            </a:r>
            <a:r>
              <a:rPr lang="en-US" altLang="en-US" sz="2400">
                <a:solidFill>
                  <a:srgbClr val="1C1C1C"/>
                </a:solidFill>
              </a:rPr>
              <a:t> increases or decreases the spread.</a:t>
            </a:r>
          </a:p>
        </p:txBody>
      </p:sp>
    </p:spTree>
    <p:extLst>
      <p:ext uri="{BB962C8B-B14F-4D97-AF65-F5344CB8AC3E}">
        <p14:creationId xmlns:p14="http://schemas.microsoft.com/office/powerpoint/2010/main" val="165671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609600"/>
            <a:ext cx="7793038" cy="1143000"/>
          </a:xfrm>
        </p:spPr>
        <p:txBody>
          <a:bodyPr/>
          <a:lstStyle/>
          <a:p>
            <a:r>
              <a:rPr lang="en-US" altLang="en-US" sz="4000" dirty="0"/>
              <a:t>The Normal Distribution:</a:t>
            </a:r>
            <a:br>
              <a:rPr lang="en-US" altLang="en-US" sz="4000" dirty="0"/>
            </a:br>
            <a:r>
              <a:rPr lang="en-US" altLang="en-US" sz="4000" dirty="0"/>
              <a:t>as mathematical function (pdf)</a:t>
            </a:r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4476750" y="3214688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5505450" y="3238500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4752975" y="3005138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43827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1"/>
            <a:ext cx="6858000" cy="216376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38279" name="Rectangle 7"/>
          <p:cNvSpPr>
            <a:spLocks noChangeArrowheads="1"/>
          </p:cNvSpPr>
          <p:nvPr/>
        </p:nvSpPr>
        <p:spPr bwMode="auto">
          <a:xfrm>
            <a:off x="3200400" y="5351464"/>
            <a:ext cx="9144000" cy="174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constants: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=3.14159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e=2.71828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438280" name="Group 8"/>
          <p:cNvGrpSpPr>
            <a:grpSpLocks/>
          </p:cNvGrpSpPr>
          <p:nvPr/>
        </p:nvGrpSpPr>
        <p:grpSpPr bwMode="auto">
          <a:xfrm>
            <a:off x="4495800" y="2514600"/>
            <a:ext cx="5562600" cy="4076700"/>
            <a:chOff x="1872" y="1584"/>
            <a:chExt cx="3504" cy="2568"/>
          </a:xfrm>
        </p:grpSpPr>
        <p:sp>
          <p:nvSpPr>
            <p:cNvPr id="438281" name="Text Box 9"/>
            <p:cNvSpPr txBox="1">
              <a:spLocks noChangeArrowheads="1"/>
            </p:cNvSpPr>
            <p:nvPr/>
          </p:nvSpPr>
          <p:spPr bwMode="auto">
            <a:xfrm>
              <a:off x="3216" y="3168"/>
              <a:ext cx="2160" cy="9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>
                  <a:solidFill>
                    <a:srgbClr val="FF0000"/>
                  </a:solidFill>
                </a:rPr>
                <a:t>This is a bell shaped curve with different centers and spreads depending on </a:t>
              </a:r>
              <a:r>
                <a:rPr lang="en-US" altLang="en-US" sz="2400">
                  <a:solidFill>
                    <a:srgbClr val="FF0000"/>
                  </a:solidFill>
                  <a:sym typeface="Symbol" panose="05050102010706020507" pitchFamily="18" charset="2"/>
                </a:rPr>
                <a:t> and </a:t>
              </a:r>
              <a:endParaRPr lang="en-US" altLang="en-US" sz="2400">
                <a:solidFill>
                  <a:srgbClr val="FF0000"/>
                </a:solidFill>
              </a:endParaRPr>
            </a:p>
          </p:txBody>
        </p:sp>
        <p:sp>
          <p:nvSpPr>
            <p:cNvPr id="438282" name="Rectangle 10"/>
            <p:cNvSpPr>
              <a:spLocks noChangeArrowheads="1"/>
            </p:cNvSpPr>
            <p:nvPr/>
          </p:nvSpPr>
          <p:spPr bwMode="auto">
            <a:xfrm>
              <a:off x="4416" y="1584"/>
              <a:ext cx="240" cy="288"/>
            </a:xfrm>
            <a:prstGeom prst="rect">
              <a:avLst/>
            </a:prstGeom>
            <a:noFill/>
            <a:ln w="158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38283" name="Rectangle 11"/>
            <p:cNvSpPr>
              <a:spLocks noChangeArrowheads="1"/>
            </p:cNvSpPr>
            <p:nvPr/>
          </p:nvSpPr>
          <p:spPr bwMode="auto">
            <a:xfrm>
              <a:off x="1872" y="2400"/>
              <a:ext cx="432" cy="432"/>
            </a:xfrm>
            <a:prstGeom prst="rect">
              <a:avLst/>
            </a:prstGeom>
            <a:noFill/>
            <a:ln w="158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38284" name="Line 12"/>
            <p:cNvSpPr>
              <a:spLocks noChangeShapeType="1"/>
            </p:cNvSpPr>
            <p:nvPr/>
          </p:nvSpPr>
          <p:spPr bwMode="auto">
            <a:xfrm flipH="1" flipV="1">
              <a:off x="2304" y="2832"/>
              <a:ext cx="912" cy="57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38285" name="Line 13"/>
            <p:cNvSpPr>
              <a:spLocks noChangeShapeType="1"/>
            </p:cNvSpPr>
            <p:nvPr/>
          </p:nvSpPr>
          <p:spPr bwMode="auto">
            <a:xfrm flipV="1">
              <a:off x="4224" y="1872"/>
              <a:ext cx="288" cy="12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14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8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8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8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8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9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52488">
              <a:lnSpc>
                <a:spcPct val="80000"/>
              </a:lnSpc>
            </a:pPr>
            <a:r>
              <a:rPr lang="en-US" altLang="en-US"/>
              <a:t>The Normal PDF</a:t>
            </a:r>
          </a:p>
        </p:txBody>
      </p:sp>
      <p:pic>
        <p:nvPicPr>
          <p:cNvPr id="243736" name="Picture 2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3124201"/>
            <a:ext cx="4724400" cy="1522413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3743" name="Text Box 31"/>
          <p:cNvSpPr txBox="1">
            <a:spLocks noGrp="1" noChangeArrowheads="1"/>
          </p:cNvSpPr>
          <p:nvPr>
            <p:ph type="body" sz="half" idx="1"/>
          </p:nvPr>
        </p:nvSpPr>
        <p:spPr>
          <a:xfrm>
            <a:off x="1524000" y="2057400"/>
            <a:ext cx="9220200" cy="4114800"/>
          </a:xfrm>
          <a:noFill/>
          <a:ln/>
        </p:spPr>
        <p:txBody>
          <a:bodyPr/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/>
              <a:t>It’s a probability function, so no matter what the values of </a:t>
            </a:r>
            <a:r>
              <a:rPr lang="en-US" altLang="en-US" sz="2800">
                <a:sym typeface="Symbol" panose="05050102010706020507" pitchFamily="18" charset="2"/>
              </a:rPr>
              <a:t> and , must integrate to 1!</a:t>
            </a:r>
          </a:p>
        </p:txBody>
      </p:sp>
    </p:spTree>
    <p:extLst>
      <p:ext uri="{BB962C8B-B14F-4D97-AF65-F5344CB8AC3E}">
        <p14:creationId xmlns:p14="http://schemas.microsoft.com/office/powerpoint/2010/main" val="32023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distribution is defined by its mean and standard dev. 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E(X)=</a:t>
            </a:r>
            <a:r>
              <a:rPr lang="en-US" altLang="en-US">
                <a:sym typeface="Symbol" panose="05050102010706020507" pitchFamily="18" charset="2"/>
              </a:rPr>
              <a:t></a:t>
            </a:r>
            <a:r>
              <a:rPr lang="en-US" altLang="en-US"/>
              <a:t> =                                                                               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Var(X)=</a:t>
            </a:r>
            <a:r>
              <a:rPr lang="en-US" altLang="en-US">
                <a:sym typeface="Symbol" panose="05050102010706020507" pitchFamily="18" charset="2"/>
              </a:rPr>
              <a:t></a:t>
            </a:r>
            <a:r>
              <a:rPr lang="en-US" altLang="en-US" baseline="30000"/>
              <a:t>2  </a:t>
            </a:r>
            <a:r>
              <a:rPr lang="en-US" altLang="en-US"/>
              <a:t>=	                                                                        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Standard Deviation(X)=</a:t>
            </a:r>
            <a:r>
              <a:rPr lang="en-US" altLang="en-US">
                <a:sym typeface="Symbol" panose="05050102010706020507" pitchFamily="18" charset="2"/>
              </a:rPr>
              <a:t></a:t>
            </a:r>
          </a:p>
        </p:txBody>
      </p:sp>
      <p:pic>
        <p:nvPicPr>
          <p:cNvPr id="24678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81200"/>
            <a:ext cx="2514600" cy="876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246794" name="Group 10"/>
          <p:cNvGrpSpPr>
            <a:grpSpLocks/>
          </p:cNvGrpSpPr>
          <p:nvPr/>
        </p:nvGrpSpPr>
        <p:grpSpPr bwMode="auto">
          <a:xfrm>
            <a:off x="5334000" y="3581400"/>
            <a:ext cx="4495800" cy="990600"/>
            <a:chOff x="2304" y="2208"/>
            <a:chExt cx="3072" cy="809"/>
          </a:xfrm>
        </p:grpSpPr>
        <p:pic>
          <p:nvPicPr>
            <p:cNvPr id="24678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2208"/>
              <a:ext cx="3072" cy="8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46793" name="Rectangle 9"/>
            <p:cNvSpPr>
              <a:spLocks noChangeArrowheads="1"/>
            </p:cNvSpPr>
            <p:nvPr/>
          </p:nvSpPr>
          <p:spPr bwMode="auto">
            <a:xfrm>
              <a:off x="2304" y="2448"/>
              <a:ext cx="144" cy="3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19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8839200" cy="1295400"/>
          </a:xfrm>
        </p:spPr>
        <p:txBody>
          <a:bodyPr/>
          <a:lstStyle/>
          <a:p>
            <a:pPr defTabSz="852488"/>
            <a: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**The beauty of the normal curve: </a:t>
            </a:r>
            <a:b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4476750" y="3214688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5505450" y="3238500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4752975" y="3005138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5410200" y="3200400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5453063" y="3200400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5453063" y="3200400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5453063" y="3200400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5243513" y="3200400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4862513" y="2657475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4862513" y="2657475"/>
            <a:ext cx="91440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2057400" y="2362201"/>
            <a:ext cx="830580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what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are, the area between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about 68%; the area between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about 95%; and the area between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about 99.7%.  Almost all values fall within 3 standard deviations. </a:t>
            </a:r>
          </a:p>
        </p:txBody>
      </p:sp>
    </p:spTree>
    <p:extLst>
      <p:ext uri="{BB962C8B-B14F-4D97-AF65-F5344CB8AC3E}">
        <p14:creationId xmlns:p14="http://schemas.microsoft.com/office/powerpoint/2010/main" val="8513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52488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68-95-99.7 Rule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pic>
        <p:nvPicPr>
          <p:cNvPr id="249859" name="Picture 3" descr="norm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1"/>
            <a:ext cx="8229600" cy="502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410200" y="3124200"/>
            <a:ext cx="1447800" cy="990600"/>
            <a:chOff x="2448" y="1968"/>
            <a:chExt cx="912" cy="624"/>
          </a:xfrm>
        </p:grpSpPr>
        <p:sp>
          <p:nvSpPr>
            <p:cNvPr id="249861" name="Line 5"/>
            <p:cNvSpPr>
              <a:spLocks noChangeShapeType="1"/>
            </p:cNvSpPr>
            <p:nvPr/>
          </p:nvSpPr>
          <p:spPr bwMode="auto">
            <a:xfrm flipH="1">
              <a:off x="2496" y="2592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49862" name="Line 6"/>
            <p:cNvSpPr>
              <a:spLocks noChangeShapeType="1"/>
            </p:cNvSpPr>
            <p:nvPr/>
          </p:nvSpPr>
          <p:spPr bwMode="auto">
            <a:xfrm>
              <a:off x="2928" y="2592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49863" name="Text Box 7"/>
            <p:cNvSpPr txBox="1">
              <a:spLocks noChangeArrowheads="1"/>
            </p:cNvSpPr>
            <p:nvPr/>
          </p:nvSpPr>
          <p:spPr bwMode="auto">
            <a:xfrm>
              <a:off x="2448" y="1968"/>
              <a:ext cx="912" cy="494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68% of the data</a:t>
              </a:r>
            </a:p>
          </p:txBody>
        </p:sp>
      </p:grp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1905000" y="5943600"/>
            <a:ext cx="84582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9865" name="Rectangle 9"/>
          <p:cNvSpPr>
            <a:spLocks noChangeArrowheads="1"/>
          </p:cNvSpPr>
          <p:nvPr/>
        </p:nvSpPr>
        <p:spPr bwMode="auto">
          <a:xfrm>
            <a:off x="2057400" y="1600200"/>
            <a:ext cx="533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49866" name="Group 10"/>
          <p:cNvGrpSpPr>
            <a:grpSpLocks/>
          </p:cNvGrpSpPr>
          <p:nvPr/>
        </p:nvGrpSpPr>
        <p:grpSpPr bwMode="auto">
          <a:xfrm>
            <a:off x="4648200" y="4572005"/>
            <a:ext cx="3035300" cy="415926"/>
            <a:chOff x="1968" y="2880"/>
            <a:chExt cx="1912" cy="262"/>
          </a:xfrm>
        </p:grpSpPr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 flipH="1">
              <a:off x="1968" y="3120"/>
              <a:ext cx="10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024" y="3120"/>
              <a:ext cx="85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49869" name="Text Box 13"/>
            <p:cNvSpPr txBox="1">
              <a:spLocks noChangeArrowheads="1"/>
            </p:cNvSpPr>
            <p:nvPr/>
          </p:nvSpPr>
          <p:spPr bwMode="auto">
            <a:xfrm>
              <a:off x="2236" y="2880"/>
              <a:ext cx="1429" cy="26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95% of the data</a:t>
              </a:r>
            </a:p>
          </p:txBody>
        </p:sp>
      </p:grpSp>
      <p:grpSp>
        <p:nvGrpSpPr>
          <p:cNvPr id="249870" name="Group 14"/>
          <p:cNvGrpSpPr>
            <a:grpSpLocks/>
          </p:cNvGrpSpPr>
          <p:nvPr/>
        </p:nvGrpSpPr>
        <p:grpSpPr bwMode="auto">
          <a:xfrm>
            <a:off x="3505200" y="5334006"/>
            <a:ext cx="5105400" cy="415926"/>
            <a:chOff x="1248" y="3360"/>
            <a:chExt cx="3216" cy="262"/>
          </a:xfrm>
        </p:grpSpPr>
        <p:sp>
          <p:nvSpPr>
            <p:cNvPr id="249871" name="Line 15"/>
            <p:cNvSpPr>
              <a:spLocks noChangeShapeType="1"/>
            </p:cNvSpPr>
            <p:nvPr/>
          </p:nvSpPr>
          <p:spPr bwMode="auto">
            <a:xfrm flipH="1">
              <a:off x="1248" y="3600"/>
              <a:ext cx="18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49872" name="Line 16"/>
            <p:cNvSpPr>
              <a:spLocks noChangeShapeType="1"/>
            </p:cNvSpPr>
            <p:nvPr/>
          </p:nvSpPr>
          <p:spPr bwMode="auto">
            <a:xfrm>
              <a:off x="3072" y="3600"/>
              <a:ext cx="13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1968" y="3360"/>
              <a:ext cx="1920" cy="26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99.7% of the data</a:t>
              </a:r>
            </a:p>
          </p:txBody>
        </p:sp>
      </p:grpSp>
      <p:sp>
        <p:nvSpPr>
          <p:cNvPr id="249874" name="Rectangle 18"/>
          <p:cNvSpPr>
            <a:spLocks noChangeArrowheads="1"/>
          </p:cNvSpPr>
          <p:nvPr/>
        </p:nvSpPr>
        <p:spPr bwMode="auto">
          <a:xfrm>
            <a:off x="2057400" y="5791200"/>
            <a:ext cx="533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8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98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98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68-95-99.7 Rule</a:t>
            </a:r>
            <a:b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 Math terms…</a:t>
            </a:r>
          </a:p>
        </p:txBody>
      </p:sp>
      <p:graphicFrame>
        <p:nvGraphicFramePr>
          <p:cNvPr id="356358" name="Object 6"/>
          <p:cNvGraphicFramePr>
            <a:graphicFrameLocks noChangeAspect="1"/>
          </p:cNvGraphicFramePr>
          <p:nvPr/>
        </p:nvGraphicFramePr>
        <p:xfrm>
          <a:off x="3573464" y="2109789"/>
          <a:ext cx="4816475" cy="401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1815840" imgH="1511280" progId="Equation.3">
                  <p:embed/>
                </p:oleObj>
              </mc:Choice>
              <mc:Fallback>
                <p:oleObj name="Equation" r:id="rId3" imgW="1815840" imgH="1511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464" y="2109789"/>
                        <a:ext cx="4816475" cy="401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1371600"/>
            <a:ext cx="8229600" cy="1143000"/>
          </a:xfrm>
        </p:spPr>
        <p:txBody>
          <a:bodyPr/>
          <a:lstStyle/>
          <a:p>
            <a:pPr defTabSz="852488"/>
            <a:r>
              <a:rPr lang="en-US" altLang="en-US">
                <a:latin typeface="Times New Roman" panose="02020603050405020304" pitchFamily="18" charset="0"/>
              </a:rPr>
              <a:t>How good is rule for real data?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429000"/>
            <a:ext cx="7772400" cy="1752600"/>
          </a:xfrm>
        </p:spPr>
        <p:txBody>
          <a:bodyPr/>
          <a:lstStyle/>
          <a:p>
            <a:pPr algn="l" defTabSz="852488"/>
            <a:r>
              <a:rPr lang="en-US" altLang="en-US">
                <a:latin typeface="Times New Roman" panose="02020603050405020304" pitchFamily="18" charset="0"/>
              </a:rPr>
              <a:t>Check some example data:</a:t>
            </a:r>
          </a:p>
          <a:p>
            <a:pPr algn="l" defTabSz="852488"/>
            <a:r>
              <a:rPr lang="en-US" altLang="en-US">
                <a:latin typeface="Times New Roman" panose="02020603050405020304" pitchFamily="18" charset="0"/>
              </a:rPr>
              <a:t>The mean of the weight of the women = 127.8</a:t>
            </a:r>
          </a:p>
          <a:p>
            <a:pPr algn="l" defTabSz="852488"/>
            <a:r>
              <a:rPr lang="en-US" altLang="en-US">
                <a:latin typeface="Times New Roman" panose="02020603050405020304" pitchFamily="18" charset="0"/>
              </a:rPr>
              <a:t>The standard deviation (SD) = 15.5</a:t>
            </a:r>
          </a:p>
        </p:txBody>
      </p:sp>
    </p:spTree>
    <p:extLst>
      <p:ext uri="{BB962C8B-B14F-4D97-AF65-F5344CB8AC3E}">
        <p14:creationId xmlns:p14="http://schemas.microsoft.com/office/powerpoint/2010/main" val="216487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1905000" y="1600200"/>
            <a:ext cx="8229600" cy="4648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262147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524001" y="2362201"/>
          <a:ext cx="9104313" cy="369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ocument" r:id="rId5" imgW="6058080" imgH="2459160" progId="Word.Document.8">
                  <p:embed/>
                </p:oleObj>
              </mc:Choice>
              <mc:Fallback>
                <p:oleObj name="Document" r:id="rId5" imgW="6058080" imgH="2459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2362201"/>
                        <a:ext cx="9104313" cy="369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48" name="Line 4"/>
          <p:cNvSpPr>
            <a:spLocks noChangeShapeType="1"/>
          </p:cNvSpPr>
          <p:nvPr/>
        </p:nvSpPr>
        <p:spPr bwMode="auto">
          <a:xfrm>
            <a:off x="6553200" y="1981200"/>
            <a:ext cx="0" cy="342900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2149" name="Text Box 5"/>
          <p:cNvSpPr txBox="1">
            <a:spLocks noChangeArrowheads="1"/>
          </p:cNvSpPr>
          <p:nvPr/>
        </p:nvSpPr>
        <p:spPr bwMode="auto">
          <a:xfrm>
            <a:off x="6248400" y="1600200"/>
            <a:ext cx="9906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127.8</a:t>
            </a:r>
          </a:p>
        </p:txBody>
      </p:sp>
      <p:grpSp>
        <p:nvGrpSpPr>
          <p:cNvPr id="262150" name="Group 6"/>
          <p:cNvGrpSpPr>
            <a:grpSpLocks/>
          </p:cNvGrpSpPr>
          <p:nvPr/>
        </p:nvGrpSpPr>
        <p:grpSpPr bwMode="auto">
          <a:xfrm>
            <a:off x="6553200" y="1600200"/>
            <a:ext cx="1676400" cy="3886200"/>
            <a:chOff x="3168" y="1008"/>
            <a:chExt cx="1056" cy="2448"/>
          </a:xfrm>
        </p:grpSpPr>
        <p:sp>
          <p:nvSpPr>
            <p:cNvPr id="262151" name="Text Box 7"/>
            <p:cNvSpPr txBox="1">
              <a:spLocks noChangeArrowheads="1"/>
            </p:cNvSpPr>
            <p:nvPr/>
          </p:nvSpPr>
          <p:spPr bwMode="auto">
            <a:xfrm>
              <a:off x="3600" y="1008"/>
              <a:ext cx="62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143.3</a:t>
              </a:r>
            </a:p>
          </p:txBody>
        </p:sp>
        <p:sp>
          <p:nvSpPr>
            <p:cNvPr id="262152" name="Rectangle 8"/>
            <p:cNvSpPr>
              <a:spLocks noChangeArrowheads="1"/>
            </p:cNvSpPr>
            <p:nvPr/>
          </p:nvSpPr>
          <p:spPr bwMode="auto">
            <a:xfrm>
              <a:off x="3168" y="1248"/>
              <a:ext cx="672" cy="2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62153" name="Group 9"/>
          <p:cNvGrpSpPr>
            <a:grpSpLocks/>
          </p:cNvGrpSpPr>
          <p:nvPr/>
        </p:nvGrpSpPr>
        <p:grpSpPr bwMode="auto">
          <a:xfrm>
            <a:off x="5029200" y="1600200"/>
            <a:ext cx="1524000" cy="3886200"/>
            <a:chOff x="2208" y="1008"/>
            <a:chExt cx="960" cy="2448"/>
          </a:xfrm>
        </p:grpSpPr>
        <p:sp>
          <p:nvSpPr>
            <p:cNvPr id="262154" name="Text Box 10"/>
            <p:cNvSpPr txBox="1">
              <a:spLocks noChangeArrowheads="1"/>
            </p:cNvSpPr>
            <p:nvPr/>
          </p:nvSpPr>
          <p:spPr bwMode="auto">
            <a:xfrm>
              <a:off x="2208" y="1008"/>
              <a:ext cx="62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112.3</a:t>
              </a:r>
            </a:p>
          </p:txBody>
        </p:sp>
        <p:sp>
          <p:nvSpPr>
            <p:cNvPr id="262155" name="Rectangle 11"/>
            <p:cNvSpPr>
              <a:spLocks noChangeArrowheads="1"/>
            </p:cNvSpPr>
            <p:nvPr/>
          </p:nvSpPr>
          <p:spPr bwMode="auto">
            <a:xfrm>
              <a:off x="2496" y="1248"/>
              <a:ext cx="672" cy="2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262156" name="Text Box 12"/>
          <p:cNvSpPr txBox="1">
            <a:spLocks noChangeArrowheads="1"/>
          </p:cNvSpPr>
          <p:nvPr/>
        </p:nvSpPr>
        <p:spPr bwMode="auto">
          <a:xfrm>
            <a:off x="3200400" y="381001"/>
            <a:ext cx="6629400" cy="817563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68%  of  120 = .68x120 = ~ 82 runners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In fact, 79 runners fall within 1-SD (15.5 lbs) of the mean.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38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2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21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21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2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2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2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2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6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92" name="Group 604"/>
          <p:cNvGraphicFramePr>
            <a:graphicFrameLocks noGrp="1"/>
          </p:cNvGraphicFramePr>
          <p:nvPr>
            <p:ph/>
          </p:nvPr>
        </p:nvGraphicFramePr>
        <p:xfrm>
          <a:off x="1981200" y="277813"/>
          <a:ext cx="8229600" cy="5943600"/>
        </p:xfrm>
        <a:graphic>
          <a:graphicData uri="http://schemas.openxmlformats.org/drawingml/2006/table">
            <a:tbl>
              <a:tblPr/>
              <a:tblGrid>
                <a:gridCol w="1590675"/>
                <a:gridCol w="1658938"/>
                <a:gridCol w="1660525"/>
                <a:gridCol w="1658937"/>
                <a:gridCol w="1660525"/>
              </a:tblGrid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Income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hrs/week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Income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hrs/week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37.5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37.5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7000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893" name="Rectangle 605"/>
          <p:cNvSpPr>
            <a:spLocks noChangeArrowheads="1"/>
          </p:cNvSpPr>
          <p:nvPr/>
        </p:nvSpPr>
        <p:spPr bwMode="auto">
          <a:xfrm>
            <a:off x="7175501" y="5013326"/>
            <a:ext cx="2665413" cy="7921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18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9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1905000" y="1600200"/>
            <a:ext cx="8229600" cy="4648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264195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524001" y="2362201"/>
          <a:ext cx="9104313" cy="369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Document" r:id="rId4" imgW="6058080" imgH="2459160" progId="Word.Document.8">
                  <p:embed/>
                </p:oleObj>
              </mc:Choice>
              <mc:Fallback>
                <p:oleObj name="Document" r:id="rId4" imgW="6058080" imgH="2459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2362201"/>
                        <a:ext cx="9104313" cy="369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196" name="Line 4"/>
          <p:cNvSpPr>
            <a:spLocks noChangeShapeType="1"/>
          </p:cNvSpPr>
          <p:nvPr/>
        </p:nvSpPr>
        <p:spPr bwMode="auto">
          <a:xfrm>
            <a:off x="6553200" y="1981200"/>
            <a:ext cx="0" cy="342900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6248400" y="1600200"/>
            <a:ext cx="9906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127.8</a:t>
            </a:r>
          </a:p>
        </p:txBody>
      </p:sp>
      <p:grpSp>
        <p:nvGrpSpPr>
          <p:cNvPr id="264198" name="Group 6"/>
          <p:cNvGrpSpPr>
            <a:grpSpLocks/>
          </p:cNvGrpSpPr>
          <p:nvPr/>
        </p:nvGrpSpPr>
        <p:grpSpPr bwMode="auto">
          <a:xfrm>
            <a:off x="4114800" y="1600200"/>
            <a:ext cx="2438400" cy="3886200"/>
            <a:chOff x="1632" y="1008"/>
            <a:chExt cx="1536" cy="2448"/>
          </a:xfrm>
        </p:grpSpPr>
        <p:sp>
          <p:nvSpPr>
            <p:cNvPr id="264199" name="Text Box 7"/>
            <p:cNvSpPr txBox="1">
              <a:spLocks noChangeArrowheads="1"/>
            </p:cNvSpPr>
            <p:nvPr/>
          </p:nvSpPr>
          <p:spPr bwMode="auto">
            <a:xfrm>
              <a:off x="1632" y="1008"/>
              <a:ext cx="62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96.8</a:t>
              </a:r>
            </a:p>
          </p:txBody>
        </p:sp>
        <p:sp>
          <p:nvSpPr>
            <p:cNvPr id="264200" name="Rectangle 8"/>
            <p:cNvSpPr>
              <a:spLocks noChangeArrowheads="1"/>
            </p:cNvSpPr>
            <p:nvPr/>
          </p:nvSpPr>
          <p:spPr bwMode="auto">
            <a:xfrm>
              <a:off x="1872" y="1248"/>
              <a:ext cx="1296" cy="2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264201" name="Text Box 9"/>
          <p:cNvSpPr txBox="1">
            <a:spLocks noChangeArrowheads="1"/>
          </p:cNvSpPr>
          <p:nvPr/>
        </p:nvSpPr>
        <p:spPr bwMode="auto">
          <a:xfrm>
            <a:off x="3733800" y="304801"/>
            <a:ext cx="5715000" cy="817563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95%  of  120 = .95 x 120 = ~ 114 runners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In fact, 115 runners fall within 2-SD’s of the mean.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64202" name="Group 10"/>
          <p:cNvGrpSpPr>
            <a:grpSpLocks/>
          </p:cNvGrpSpPr>
          <p:nvPr/>
        </p:nvGrpSpPr>
        <p:grpSpPr bwMode="auto">
          <a:xfrm>
            <a:off x="6553200" y="1600200"/>
            <a:ext cx="2743200" cy="3886200"/>
            <a:chOff x="3168" y="1008"/>
            <a:chExt cx="1728" cy="2448"/>
          </a:xfrm>
        </p:grpSpPr>
        <p:sp>
          <p:nvSpPr>
            <p:cNvPr id="264203" name="Text Box 11"/>
            <p:cNvSpPr txBox="1">
              <a:spLocks noChangeArrowheads="1"/>
            </p:cNvSpPr>
            <p:nvPr/>
          </p:nvSpPr>
          <p:spPr bwMode="auto">
            <a:xfrm>
              <a:off x="4272" y="1008"/>
              <a:ext cx="62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158.8</a:t>
              </a:r>
            </a:p>
          </p:txBody>
        </p:sp>
        <p:sp>
          <p:nvSpPr>
            <p:cNvPr id="264204" name="Rectangle 12"/>
            <p:cNvSpPr>
              <a:spLocks noChangeArrowheads="1"/>
            </p:cNvSpPr>
            <p:nvPr/>
          </p:nvSpPr>
          <p:spPr bwMode="auto">
            <a:xfrm>
              <a:off x="3168" y="1248"/>
              <a:ext cx="1344" cy="2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906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420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420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4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4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4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4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01" grpId="0" build="p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1905000" y="1600200"/>
            <a:ext cx="8229600" cy="4648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266243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524001" y="2362201"/>
          <a:ext cx="9104313" cy="369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Document" r:id="rId4" imgW="6058080" imgH="2459160" progId="Word.Document.8">
                  <p:embed/>
                </p:oleObj>
              </mc:Choice>
              <mc:Fallback>
                <p:oleObj name="Document" r:id="rId4" imgW="6058080" imgH="2459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2362201"/>
                        <a:ext cx="9104313" cy="369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4" name="Line 4"/>
          <p:cNvSpPr>
            <a:spLocks noChangeShapeType="1"/>
          </p:cNvSpPr>
          <p:nvPr/>
        </p:nvSpPr>
        <p:spPr bwMode="auto">
          <a:xfrm>
            <a:off x="6553200" y="1981200"/>
            <a:ext cx="0" cy="342900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6245" name="Text Box 5"/>
          <p:cNvSpPr txBox="1">
            <a:spLocks noChangeArrowheads="1"/>
          </p:cNvSpPr>
          <p:nvPr/>
        </p:nvSpPr>
        <p:spPr bwMode="auto">
          <a:xfrm>
            <a:off x="6248400" y="1600200"/>
            <a:ext cx="9906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127.8</a:t>
            </a:r>
          </a:p>
        </p:txBody>
      </p:sp>
      <p:grpSp>
        <p:nvGrpSpPr>
          <p:cNvPr id="266246" name="Group 6"/>
          <p:cNvGrpSpPr>
            <a:grpSpLocks/>
          </p:cNvGrpSpPr>
          <p:nvPr/>
        </p:nvGrpSpPr>
        <p:grpSpPr bwMode="auto">
          <a:xfrm>
            <a:off x="2743200" y="1600200"/>
            <a:ext cx="3810000" cy="3886200"/>
            <a:chOff x="768" y="1008"/>
            <a:chExt cx="2400" cy="2448"/>
          </a:xfrm>
        </p:grpSpPr>
        <p:sp>
          <p:nvSpPr>
            <p:cNvPr id="266247" name="Text Box 7"/>
            <p:cNvSpPr txBox="1">
              <a:spLocks noChangeArrowheads="1"/>
            </p:cNvSpPr>
            <p:nvPr/>
          </p:nvSpPr>
          <p:spPr bwMode="auto">
            <a:xfrm>
              <a:off x="768" y="1008"/>
              <a:ext cx="975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81.3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1143" y="1248"/>
              <a:ext cx="2025" cy="2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266249" name="Text Box 9"/>
          <p:cNvSpPr txBox="1">
            <a:spLocks noChangeArrowheads="1"/>
          </p:cNvSpPr>
          <p:nvPr/>
        </p:nvSpPr>
        <p:spPr bwMode="auto">
          <a:xfrm>
            <a:off x="3733800" y="304801"/>
            <a:ext cx="6019800" cy="817563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99.7%  of  120 = .997 x 120 = 119.6 runners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In fact, all 120 runners fall within 3-SD’s of the mean.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66250" name="Group 10"/>
          <p:cNvGrpSpPr>
            <a:grpSpLocks/>
          </p:cNvGrpSpPr>
          <p:nvPr/>
        </p:nvGrpSpPr>
        <p:grpSpPr bwMode="auto">
          <a:xfrm>
            <a:off x="6553200" y="1600200"/>
            <a:ext cx="4343400" cy="3886200"/>
            <a:chOff x="3168" y="1008"/>
            <a:chExt cx="1728" cy="2448"/>
          </a:xfrm>
        </p:grpSpPr>
        <p:sp>
          <p:nvSpPr>
            <p:cNvPr id="266251" name="Text Box 11"/>
            <p:cNvSpPr txBox="1">
              <a:spLocks noChangeArrowheads="1"/>
            </p:cNvSpPr>
            <p:nvPr/>
          </p:nvSpPr>
          <p:spPr bwMode="auto">
            <a:xfrm>
              <a:off x="4272" y="1008"/>
              <a:ext cx="62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174.3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3168" y="1248"/>
              <a:ext cx="1344" cy="2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214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9" grpId="0" build="p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52488"/>
            <a:r>
              <a:rPr lang="en-US" altLang="en-US"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828800"/>
            <a:ext cx="7772400" cy="4114800"/>
          </a:xfrm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Suppose SAT scores roughly follows a normal distribution in the U.S. population of college-bound students (with range restricted to 200-800), and the average math SAT is 500 with a standard deviation of 50, then:</a:t>
            </a:r>
          </a:p>
          <a:p>
            <a:pPr lvl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68% of students will have scores between 450 and 550</a:t>
            </a:r>
          </a:p>
          <a:p>
            <a:pPr lvl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95% will be between 400 and 600 </a:t>
            </a:r>
          </a:p>
          <a:p>
            <a:pPr lvl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99.7% will be between 350 and 650</a:t>
            </a:r>
          </a:p>
        </p:txBody>
      </p:sp>
    </p:spTree>
    <p:extLst>
      <p:ext uri="{BB962C8B-B14F-4D97-AF65-F5344CB8AC3E}">
        <p14:creationId xmlns:p14="http://schemas.microsoft.com/office/powerpoint/2010/main" val="364644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8534400" cy="5486400"/>
          </a:xfrm>
        </p:spPr>
        <p:txBody>
          <a:bodyPr/>
          <a:lstStyle/>
          <a:p>
            <a:r>
              <a:rPr lang="en-US" altLang="en-US" sz="8800"/>
              <a:t>Single-Parameter 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27118247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336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sp>
        <p:nvSpPr>
          <p:cNvPr id="336903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1752600" y="4289426"/>
            <a:ext cx="8574088" cy="2187575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en-US" sz="2800"/>
              <a:t>Linear regression assumes that the expected value of the output given an input, </a:t>
            </a:r>
            <a:r>
              <a:rPr lang="en-US" altLang="en-US" sz="2800" i="1"/>
              <a:t>E[y|x]</a:t>
            </a:r>
            <a:r>
              <a:rPr lang="en-US" altLang="en-US" sz="2800"/>
              <a:t>, is linear.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en-US" sz="2800"/>
              <a:t>Simplest case: </a:t>
            </a:r>
            <a:r>
              <a:rPr lang="en-US" altLang="en-US" sz="2800">
                <a:solidFill>
                  <a:schemeClr val="hlink"/>
                </a:solidFill>
              </a:rPr>
              <a:t>Out(</a:t>
            </a:r>
            <a:r>
              <a:rPr lang="en-US" altLang="en-US" sz="2800" i="1">
                <a:solidFill>
                  <a:schemeClr val="hlink"/>
                </a:solidFill>
              </a:rPr>
              <a:t>x</a:t>
            </a:r>
            <a:r>
              <a:rPr lang="en-US" altLang="en-US" sz="2800">
                <a:solidFill>
                  <a:schemeClr val="hlink"/>
                </a:solidFill>
              </a:rPr>
              <a:t>) = </a:t>
            </a:r>
            <a:r>
              <a:rPr lang="en-US" altLang="en-US" sz="2800" i="1">
                <a:solidFill>
                  <a:schemeClr val="hlink"/>
                </a:solidFill>
              </a:rPr>
              <a:t>wx</a:t>
            </a:r>
            <a:r>
              <a:rPr lang="en-US" altLang="en-US" sz="2800" i="1"/>
              <a:t> </a:t>
            </a:r>
            <a:r>
              <a:rPr lang="en-US" altLang="en-US" sz="2800"/>
              <a:t>for some unknown </a:t>
            </a:r>
            <a:r>
              <a:rPr lang="en-US" altLang="en-US" sz="2800" i="1"/>
              <a:t>w</a:t>
            </a:r>
            <a:r>
              <a:rPr lang="en-US" altLang="en-US" sz="280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en-US" sz="2800"/>
              <a:t>Given the data, we can estimate </a:t>
            </a:r>
            <a:r>
              <a:rPr lang="en-US" altLang="en-US" sz="2800" i="1"/>
              <a:t>w</a:t>
            </a:r>
            <a:r>
              <a:rPr lang="en-US" altLang="en-US" sz="2800"/>
              <a:t>.</a:t>
            </a:r>
            <a:endParaRPr lang="en-US" altLang="en-US" sz="2800" i="1"/>
          </a:p>
        </p:txBody>
      </p:sp>
      <p:graphicFrame>
        <p:nvGraphicFramePr>
          <p:cNvPr id="336947" name="Group 51"/>
          <p:cNvGraphicFramePr>
            <a:graphicFrameLocks noGrp="1"/>
          </p:cNvGraphicFramePr>
          <p:nvPr>
            <p:ph sz="quarter" idx="2"/>
          </p:nvPr>
        </p:nvGraphicFramePr>
        <p:xfrm>
          <a:off x="6172200" y="1595438"/>
          <a:ext cx="3733800" cy="2619378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</a:tblGrid>
              <a:tr h="43656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inputs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outputs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x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1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3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2.2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2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2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x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1.5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1.9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x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4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3.1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6948" name="Text Box 52"/>
          <p:cNvSpPr txBox="1">
            <a:spLocks noChangeArrowheads="1"/>
          </p:cNvSpPr>
          <p:nvPr/>
        </p:nvSpPr>
        <p:spPr bwMode="auto">
          <a:xfrm>
            <a:off x="6248400" y="914401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ahoma" panose="020B0604030504040204" pitchFamily="34" charset="0"/>
              </a:rPr>
              <a:t>DATASET</a:t>
            </a:r>
          </a:p>
        </p:txBody>
      </p:sp>
      <p:sp>
        <p:nvSpPr>
          <p:cNvPr id="336950" name="Line 54"/>
          <p:cNvSpPr>
            <a:spLocks noChangeShapeType="1"/>
          </p:cNvSpPr>
          <p:nvPr/>
        </p:nvSpPr>
        <p:spPr bwMode="auto">
          <a:xfrm>
            <a:off x="2362200" y="1447800"/>
            <a:ext cx="0" cy="2438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1" name="Line 55"/>
          <p:cNvSpPr>
            <a:spLocks noChangeShapeType="1"/>
          </p:cNvSpPr>
          <p:nvPr/>
        </p:nvSpPr>
        <p:spPr bwMode="auto">
          <a:xfrm>
            <a:off x="1981200" y="3581400"/>
            <a:ext cx="32004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2" name="Line 56"/>
          <p:cNvSpPr>
            <a:spLocks noChangeShapeType="1"/>
          </p:cNvSpPr>
          <p:nvPr/>
        </p:nvSpPr>
        <p:spPr bwMode="auto">
          <a:xfrm flipV="1">
            <a:off x="2362200" y="1524000"/>
            <a:ext cx="2590800" cy="20574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3" name="AutoShape 57"/>
          <p:cNvSpPr>
            <a:spLocks noChangeArrowheads="1"/>
          </p:cNvSpPr>
          <p:nvPr/>
        </p:nvSpPr>
        <p:spPr bwMode="auto">
          <a:xfrm>
            <a:off x="3505200" y="16002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4" name="AutoShape 58"/>
          <p:cNvSpPr>
            <a:spLocks noChangeArrowheads="1"/>
          </p:cNvSpPr>
          <p:nvPr/>
        </p:nvSpPr>
        <p:spPr bwMode="auto">
          <a:xfrm>
            <a:off x="3886200" y="23622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5" name="AutoShape 59"/>
          <p:cNvSpPr>
            <a:spLocks noChangeArrowheads="1"/>
          </p:cNvSpPr>
          <p:nvPr/>
        </p:nvSpPr>
        <p:spPr bwMode="auto">
          <a:xfrm>
            <a:off x="2971800" y="24384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6" name="AutoShape 60"/>
          <p:cNvSpPr>
            <a:spLocks noChangeArrowheads="1"/>
          </p:cNvSpPr>
          <p:nvPr/>
        </p:nvSpPr>
        <p:spPr bwMode="auto">
          <a:xfrm>
            <a:off x="2514600" y="28194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7" name="AutoShape 61"/>
          <p:cNvSpPr>
            <a:spLocks noChangeArrowheads="1"/>
          </p:cNvSpPr>
          <p:nvPr/>
        </p:nvSpPr>
        <p:spPr bwMode="auto">
          <a:xfrm>
            <a:off x="3581400" y="31242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8" name="AutoShape 62"/>
          <p:cNvSpPr>
            <a:spLocks noChangeArrowheads="1"/>
          </p:cNvSpPr>
          <p:nvPr/>
        </p:nvSpPr>
        <p:spPr bwMode="auto">
          <a:xfrm>
            <a:off x="3810000" y="28194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59" name="AutoShape 63"/>
          <p:cNvSpPr>
            <a:spLocks noChangeArrowheads="1"/>
          </p:cNvSpPr>
          <p:nvPr/>
        </p:nvSpPr>
        <p:spPr bwMode="auto">
          <a:xfrm>
            <a:off x="4267200" y="15240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60" name="AutoShape 64"/>
          <p:cNvSpPr>
            <a:spLocks noChangeArrowheads="1"/>
          </p:cNvSpPr>
          <p:nvPr/>
        </p:nvSpPr>
        <p:spPr bwMode="auto">
          <a:xfrm>
            <a:off x="4800600" y="2286000"/>
            <a:ext cx="152400" cy="152400"/>
          </a:xfrm>
          <a:prstGeom prst="flowChartConnector">
            <a:avLst/>
          </a:prstGeom>
          <a:solidFill>
            <a:schemeClr val="bg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6968" name="Text Box 72"/>
          <p:cNvSpPr txBox="1">
            <a:spLocks noChangeArrowheads="1"/>
          </p:cNvSpPr>
          <p:nvPr/>
        </p:nvSpPr>
        <p:spPr bwMode="auto">
          <a:xfrm>
            <a:off x="2514600" y="3200401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 1 </a:t>
            </a:r>
          </a:p>
        </p:txBody>
      </p:sp>
      <p:sp>
        <p:nvSpPr>
          <p:cNvPr id="336969" name="Text Box 73"/>
          <p:cNvSpPr txBox="1">
            <a:spLocks noChangeArrowheads="1"/>
          </p:cNvSpPr>
          <p:nvPr/>
        </p:nvSpPr>
        <p:spPr bwMode="auto">
          <a:xfrm>
            <a:off x="3276600" y="2743200"/>
            <a:ext cx="457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000000"/>
              </a:buClr>
            </a:pPr>
            <a:r>
              <a:rPr lang="el-GR" altLang="en-US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</a:t>
            </a:r>
            <a:endParaRPr lang="en-US" altLang="en-US" sz="2000" b="1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ahoma" panose="020B0604030504040204" pitchFamily="34" charset="0"/>
              </a:rPr>
              <a:t>w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000000"/>
              </a:buClr>
            </a:pPr>
            <a:r>
              <a:rPr lang="el-GR" altLang="en-US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</a:t>
            </a:r>
          </a:p>
        </p:txBody>
      </p:sp>
    </p:spTree>
    <p:extLst>
      <p:ext uri="{BB962C8B-B14F-4D97-AF65-F5344CB8AC3E}">
        <p14:creationId xmlns:p14="http://schemas.microsoft.com/office/powerpoint/2010/main" val="42523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1-parameter linear regression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838200"/>
            <a:ext cx="8574088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Assume that the data is formed by</a:t>
            </a:r>
          </a:p>
          <a:p>
            <a:pPr algn="ctr">
              <a:buFontTx/>
              <a:buNone/>
            </a:pPr>
            <a:r>
              <a:rPr lang="en-US" altLang="en-US" sz="2800" i="1" dirty="0" err="1">
                <a:solidFill>
                  <a:schemeClr val="hlink"/>
                </a:solidFill>
              </a:rPr>
              <a:t>y</a:t>
            </a:r>
            <a:r>
              <a:rPr lang="en-US" altLang="en-US" sz="2800" i="1" baseline="-25000" dirty="0" err="1">
                <a:solidFill>
                  <a:schemeClr val="hlink"/>
                </a:solidFill>
              </a:rPr>
              <a:t>i</a:t>
            </a:r>
            <a:r>
              <a:rPr lang="en-US" altLang="en-US" sz="2800" baseline="-25000" dirty="0">
                <a:solidFill>
                  <a:schemeClr val="hlink"/>
                </a:solidFill>
              </a:rPr>
              <a:t>  </a:t>
            </a:r>
            <a:r>
              <a:rPr lang="en-US" altLang="en-US" sz="2800" dirty="0">
                <a:solidFill>
                  <a:schemeClr val="hlink"/>
                </a:solidFill>
              </a:rPr>
              <a:t>= </a:t>
            </a:r>
            <a:r>
              <a:rPr lang="en-US" altLang="en-US" sz="2800" i="1" dirty="0" err="1">
                <a:solidFill>
                  <a:schemeClr val="hlink"/>
                </a:solidFill>
              </a:rPr>
              <a:t>wx</a:t>
            </a:r>
            <a:r>
              <a:rPr lang="en-US" altLang="en-US" sz="2800" i="1" baseline="-25000" dirty="0" err="1">
                <a:solidFill>
                  <a:schemeClr val="hlink"/>
                </a:solidFill>
              </a:rPr>
              <a:t>i</a:t>
            </a:r>
            <a:r>
              <a:rPr lang="en-US" altLang="en-US" sz="2800" i="1" baseline="-25000" dirty="0">
                <a:solidFill>
                  <a:schemeClr val="hlink"/>
                </a:solidFill>
              </a:rPr>
              <a:t> </a:t>
            </a:r>
            <a:r>
              <a:rPr lang="en-US" altLang="en-US" sz="2800" dirty="0">
                <a:solidFill>
                  <a:schemeClr val="hlink"/>
                </a:solidFill>
              </a:rPr>
              <a:t>+ </a:t>
            </a:r>
            <a:r>
              <a:rPr lang="en-US" altLang="en-US" sz="2800" dirty="0" err="1">
                <a:solidFill>
                  <a:schemeClr val="hlink"/>
                </a:solidFill>
              </a:rPr>
              <a:t>noise</a:t>
            </a:r>
            <a:r>
              <a:rPr lang="en-US" altLang="en-US" sz="2800" i="1" baseline="-25000" dirty="0" err="1">
                <a:solidFill>
                  <a:schemeClr val="hlink"/>
                </a:solidFill>
              </a:rPr>
              <a:t>i</a:t>
            </a:r>
            <a:endParaRPr lang="en-US" altLang="en-US" sz="2800" i="1" baseline="-25000" dirty="0">
              <a:solidFill>
                <a:schemeClr val="hlink"/>
              </a:solidFill>
            </a:endParaRPr>
          </a:p>
          <a:p>
            <a:pPr algn="ctr">
              <a:buFontTx/>
              <a:buNone/>
            </a:pPr>
            <a:endParaRPr lang="en-US" altLang="en-US" sz="2800" i="1" baseline="-250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US" sz="2800" dirty="0"/>
              <a:t>where…</a:t>
            </a:r>
          </a:p>
          <a:p>
            <a:r>
              <a:rPr lang="en-US" altLang="en-US" sz="2800" dirty="0"/>
              <a:t>the noise signals are independent</a:t>
            </a:r>
          </a:p>
          <a:p>
            <a:r>
              <a:rPr lang="en-US" altLang="en-US" sz="2800" dirty="0"/>
              <a:t>the noise has a normal distribution with mean 0 and unknown variance </a:t>
            </a:r>
            <a:r>
              <a:rPr lang="el-GR" altLang="en-US" sz="2800" dirty="0"/>
              <a:t>σ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p(</a:t>
            </a:r>
            <a:r>
              <a:rPr lang="en-US" altLang="en-US" sz="2800" i="1" dirty="0" err="1"/>
              <a:t>y</a:t>
            </a:r>
            <a:r>
              <a:rPr lang="en-US" altLang="en-US" sz="2800" dirty="0" err="1"/>
              <a:t>|</a:t>
            </a:r>
            <a:r>
              <a:rPr lang="en-US" altLang="en-US" sz="2800" i="1" dirty="0" err="1"/>
              <a:t>w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x</a:t>
            </a:r>
            <a:r>
              <a:rPr lang="en-US" altLang="en-US" sz="2800" dirty="0"/>
              <a:t>) has a normal distribution with</a:t>
            </a:r>
          </a:p>
          <a:p>
            <a:r>
              <a:rPr lang="en-US" altLang="en-US" sz="2800" dirty="0"/>
              <a:t>mean </a:t>
            </a:r>
            <a:r>
              <a:rPr lang="en-US" altLang="en-US" sz="2800" i="1" dirty="0" err="1"/>
              <a:t>wx</a:t>
            </a:r>
            <a:endParaRPr lang="en-US" altLang="en-US" sz="2800" dirty="0"/>
          </a:p>
          <a:p>
            <a:r>
              <a:rPr lang="en-US" altLang="en-US" sz="2800" dirty="0"/>
              <a:t>variance </a:t>
            </a:r>
            <a:r>
              <a:rPr lang="el-GR" altLang="en-US" sz="2800" dirty="0"/>
              <a:t>σ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43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Bayesian Linear Regression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838200"/>
            <a:ext cx="8574088" cy="5334000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en-US" altLang="en-US" sz="2800" dirty="0"/>
              <a:t>p(</a:t>
            </a:r>
            <a:r>
              <a:rPr lang="en-US" altLang="en-US" sz="2800" i="1" dirty="0" err="1"/>
              <a:t>y</a:t>
            </a:r>
            <a:r>
              <a:rPr lang="en-US" altLang="en-US" sz="2800" dirty="0" err="1"/>
              <a:t>|</a:t>
            </a:r>
            <a:r>
              <a:rPr lang="en-US" altLang="en-US" sz="2800" i="1" dirty="0" err="1"/>
              <a:t>w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x</a:t>
            </a:r>
            <a:r>
              <a:rPr lang="en-US" altLang="en-US" sz="2800" dirty="0"/>
              <a:t>) = Normal (mean </a:t>
            </a:r>
            <a:r>
              <a:rPr lang="en-US" altLang="en-US" sz="2800" i="1" dirty="0" err="1"/>
              <a:t>wx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var</a:t>
            </a:r>
            <a:r>
              <a:rPr lang="en-US" altLang="en-US" sz="2800" dirty="0"/>
              <a:t> </a:t>
            </a:r>
            <a:r>
              <a:rPr lang="el-GR" altLang="en-US" sz="2800" dirty="0"/>
              <a:t>σ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)</a:t>
            </a:r>
          </a:p>
          <a:p>
            <a:pPr marL="0" indent="0" algn="ctr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We have a set of </a:t>
            </a:r>
            <a:r>
              <a:rPr lang="en-US" altLang="en-US" sz="2800" dirty="0" err="1"/>
              <a:t>datapoints</a:t>
            </a:r>
            <a:r>
              <a:rPr lang="en-US" altLang="en-US" sz="2800" dirty="0"/>
              <a:t> (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</a:t>
            </a:r>
            <a:r>
              <a:rPr lang="en-US" altLang="en-US" sz="2800" i="1" dirty="0"/>
              <a:t>y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) (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,</a:t>
            </a:r>
            <a:r>
              <a:rPr lang="en-US" altLang="en-US" sz="2800" i="1" dirty="0"/>
              <a:t>y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) … (</a:t>
            </a:r>
            <a:r>
              <a:rPr lang="en-US" altLang="en-US" sz="2800" i="1" dirty="0" err="1"/>
              <a:t>x</a:t>
            </a:r>
            <a:r>
              <a:rPr lang="en-US" altLang="en-US" sz="2800" baseline="-25000" dirty="0" err="1"/>
              <a:t>n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y</a:t>
            </a:r>
            <a:r>
              <a:rPr lang="en-US" altLang="en-US" sz="2800" baseline="-25000" dirty="0" err="1"/>
              <a:t>n</a:t>
            </a:r>
            <a:r>
              <a:rPr lang="en-US" altLang="en-US" sz="2800" dirty="0"/>
              <a:t>) which are </a:t>
            </a:r>
            <a:r>
              <a:rPr lang="en-US" altLang="en-US" sz="2800" dirty="0">
                <a:solidFill>
                  <a:schemeClr val="hlink"/>
                </a:solidFill>
              </a:rPr>
              <a:t>EVIDENCE</a:t>
            </a:r>
            <a:r>
              <a:rPr lang="en-US" altLang="en-US" sz="2800" dirty="0"/>
              <a:t> about </a:t>
            </a:r>
            <a:r>
              <a:rPr lang="en-US" altLang="en-US" sz="2800" i="1" dirty="0"/>
              <a:t>w</a:t>
            </a:r>
            <a:r>
              <a:rPr lang="en-US" altLang="en-US" sz="2800" dirty="0"/>
              <a:t>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We want to infer </a:t>
            </a:r>
            <a:r>
              <a:rPr lang="en-US" altLang="en-US" sz="2800" i="1" dirty="0"/>
              <a:t>w</a:t>
            </a:r>
            <a:r>
              <a:rPr lang="en-US" altLang="en-US" sz="2800" dirty="0"/>
              <a:t> from the data.</a:t>
            </a:r>
          </a:p>
          <a:p>
            <a:pPr marL="0" indent="0" algn="ctr">
              <a:buNone/>
            </a:pPr>
            <a:r>
              <a:rPr lang="en-US" altLang="en-US" sz="2800" dirty="0"/>
              <a:t>p(</a:t>
            </a:r>
            <a:r>
              <a:rPr lang="en-US" altLang="en-US" sz="2800" i="1" dirty="0"/>
              <a:t>w</a:t>
            </a:r>
            <a:r>
              <a:rPr lang="en-US" altLang="en-US" sz="2800" dirty="0"/>
              <a:t>|</a:t>
            </a:r>
            <a:r>
              <a:rPr lang="en-US" altLang="en-US" sz="2800" i="1" dirty="0"/>
              <a:t>x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x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, x</a:t>
            </a:r>
            <a:r>
              <a:rPr lang="en-US" altLang="en-US" sz="2800" i="1" baseline="-25000" dirty="0"/>
              <a:t>3</a:t>
            </a:r>
            <a:r>
              <a:rPr lang="en-US" altLang="en-US" sz="2800" i="1" dirty="0"/>
              <a:t>,…</a:t>
            </a:r>
            <a:r>
              <a:rPr lang="en-US" altLang="en-US" sz="2800" i="1" dirty="0" err="1"/>
              <a:t>x</a:t>
            </a:r>
            <a:r>
              <a:rPr lang="en-US" altLang="en-US" sz="2800" i="1" baseline="-25000" dirty="0" err="1"/>
              <a:t>n</a:t>
            </a:r>
            <a:r>
              <a:rPr lang="en-US" altLang="en-US" sz="2800" i="1" dirty="0"/>
              <a:t>, y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y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…</a:t>
            </a:r>
            <a:r>
              <a:rPr lang="en-US" altLang="en-US" sz="2800" i="1" dirty="0" err="1"/>
              <a:t>y</a:t>
            </a:r>
            <a:r>
              <a:rPr lang="en-US" altLang="en-US" sz="2800" i="1" baseline="-25000" dirty="0" err="1"/>
              <a:t>n</a:t>
            </a:r>
            <a:r>
              <a:rPr lang="en-US" alt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06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Maximum likelihood estimation of </a:t>
            </a:r>
            <a:r>
              <a:rPr lang="en-US" altLang="en-US" sz="4000" i="1"/>
              <a:t>w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371600"/>
            <a:ext cx="8610600" cy="4038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Asks the question:</a:t>
            </a:r>
          </a:p>
          <a:p>
            <a:pPr>
              <a:buFontTx/>
              <a:buNone/>
            </a:pPr>
            <a:r>
              <a:rPr lang="en-US" altLang="en-US" sz="2800" dirty="0"/>
              <a:t>“For which value of </a:t>
            </a:r>
            <a:r>
              <a:rPr lang="en-US" altLang="en-US" sz="2800" i="1" dirty="0"/>
              <a:t>w</a:t>
            </a:r>
            <a:r>
              <a:rPr lang="en-US" altLang="en-US" sz="2800" dirty="0"/>
              <a:t> is this data most likely to have happened?”</a:t>
            </a:r>
          </a:p>
          <a:p>
            <a:pPr>
              <a:buFontTx/>
              <a:buNone/>
            </a:pPr>
            <a:r>
              <a:rPr lang="en-US" altLang="en-US" sz="2800" dirty="0"/>
              <a:t>		&lt;=&gt;</a:t>
            </a:r>
          </a:p>
          <a:p>
            <a:pPr>
              <a:buFontTx/>
              <a:buNone/>
            </a:pPr>
            <a:r>
              <a:rPr lang="en-US" altLang="en-US" sz="2800" dirty="0"/>
              <a:t>For what </a:t>
            </a:r>
            <a:r>
              <a:rPr lang="en-US" altLang="en-US" sz="2800" i="1" dirty="0"/>
              <a:t>w</a:t>
            </a:r>
            <a:r>
              <a:rPr lang="en-US" altLang="en-US" sz="2800" dirty="0"/>
              <a:t> is</a:t>
            </a:r>
          </a:p>
          <a:p>
            <a:pPr>
              <a:buFontTx/>
              <a:buNone/>
            </a:pPr>
            <a:r>
              <a:rPr lang="en-US" altLang="en-US" sz="2800" dirty="0"/>
              <a:t>	p(</a:t>
            </a:r>
            <a:r>
              <a:rPr lang="en-US" altLang="en-US" sz="2800" i="1" dirty="0"/>
              <a:t>y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y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…</a:t>
            </a:r>
            <a:r>
              <a:rPr lang="en-US" altLang="en-US" sz="2800" i="1" dirty="0" err="1"/>
              <a:t>y</a:t>
            </a:r>
            <a:r>
              <a:rPr lang="en-US" altLang="en-US" sz="2800" i="1" baseline="-25000" dirty="0" err="1"/>
              <a:t>n</a:t>
            </a:r>
            <a:r>
              <a:rPr lang="en-US" altLang="en-US" sz="2800" dirty="0"/>
              <a:t> |</a:t>
            </a:r>
            <a:r>
              <a:rPr lang="en-US" altLang="en-US" sz="2800" i="1" dirty="0"/>
              <a:t>x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x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, x</a:t>
            </a:r>
            <a:r>
              <a:rPr lang="en-US" altLang="en-US" sz="2800" i="1" baseline="-25000" dirty="0"/>
              <a:t>3</a:t>
            </a:r>
            <a:r>
              <a:rPr lang="en-US" altLang="en-US" sz="2800" i="1" dirty="0"/>
              <a:t>,…</a:t>
            </a:r>
            <a:r>
              <a:rPr lang="en-US" altLang="en-US" sz="2800" i="1" dirty="0" err="1"/>
              <a:t>x</a:t>
            </a:r>
            <a:r>
              <a:rPr lang="en-US" altLang="en-US" sz="2800" i="1" baseline="-25000" dirty="0" err="1"/>
              <a:t>n</a:t>
            </a:r>
            <a:r>
              <a:rPr lang="en-US" altLang="en-US" sz="2800" i="1" dirty="0"/>
              <a:t>, w</a:t>
            </a:r>
            <a:r>
              <a:rPr lang="en-US" altLang="en-US" sz="2800" dirty="0"/>
              <a:t>) maximized?</a:t>
            </a:r>
          </a:p>
          <a:p>
            <a:pPr>
              <a:buFontTx/>
              <a:buNone/>
            </a:pPr>
            <a:r>
              <a:rPr lang="en-US" altLang="en-US" sz="2800" dirty="0"/>
              <a:t>		&lt;=&gt;</a:t>
            </a:r>
          </a:p>
          <a:p>
            <a:pPr>
              <a:buFontTx/>
              <a:buNone/>
            </a:pPr>
            <a:r>
              <a:rPr lang="en-US" altLang="en-US" sz="2800" dirty="0"/>
              <a:t>For what </a:t>
            </a:r>
            <a:r>
              <a:rPr lang="en-US" altLang="en-US" sz="2800" i="1" dirty="0"/>
              <a:t>w </a:t>
            </a:r>
            <a:r>
              <a:rPr lang="en-US" altLang="en-US" sz="2800" dirty="0"/>
              <a:t>is</a:t>
            </a:r>
            <a:r>
              <a:rPr lang="en-US" altLang="en-US" sz="2800" b="1" dirty="0"/>
              <a:t>	</a:t>
            </a:r>
          </a:p>
        </p:txBody>
      </p:sp>
      <p:graphicFrame>
        <p:nvGraphicFramePr>
          <p:cNvPr id="3409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581526" y="5033963"/>
          <a:ext cx="4333875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3" imgW="1663560" imgH="431640" progId="Equation.3">
                  <p:embed/>
                </p:oleObj>
              </mc:Choice>
              <mc:Fallback>
                <p:oleObj name="Equation" r:id="rId3" imgW="1663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6" y="5033963"/>
                        <a:ext cx="4333875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58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1524000" y="0"/>
            <a:ext cx="43434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For what </a:t>
            </a:r>
            <a:r>
              <a:rPr lang="en-US" altLang="en-US" sz="2800" i="1">
                <a:solidFill>
                  <a:srgbClr val="000000"/>
                </a:solidFill>
                <a:latin typeface="Tahoma" panose="020B0604030504040204" pitchFamily="34" charset="0"/>
              </a:rPr>
              <a:t>w </a:t>
            </a: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is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000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524000" y="1828800"/>
            <a:ext cx="44958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For what </a:t>
            </a:r>
            <a:r>
              <a:rPr lang="en-US" altLang="en-US" sz="2800" i="1">
                <a:solidFill>
                  <a:srgbClr val="000000"/>
                </a:solidFill>
                <a:latin typeface="Tahoma" panose="020B0604030504040204" pitchFamily="34" charset="0"/>
              </a:rPr>
              <a:t>w </a:t>
            </a: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is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000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44070" name="Text Box 6"/>
          <p:cNvSpPr txBox="1">
            <a:spLocks noChangeArrowheads="1"/>
          </p:cNvSpPr>
          <p:nvPr/>
        </p:nvSpPr>
        <p:spPr bwMode="auto">
          <a:xfrm>
            <a:off x="1524000" y="3124200"/>
            <a:ext cx="45720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For what </a:t>
            </a:r>
            <a:r>
              <a:rPr lang="en-US" altLang="en-US" sz="2800" i="1">
                <a:solidFill>
                  <a:srgbClr val="000000"/>
                </a:solidFill>
                <a:latin typeface="Tahoma" panose="020B0604030504040204" pitchFamily="34" charset="0"/>
              </a:rPr>
              <a:t>w </a:t>
            </a: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is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000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44072" name="Text Box 8"/>
          <p:cNvSpPr txBox="1">
            <a:spLocks noChangeArrowheads="1"/>
          </p:cNvSpPr>
          <p:nvPr/>
        </p:nvSpPr>
        <p:spPr bwMode="auto">
          <a:xfrm>
            <a:off x="1524000" y="4572000"/>
            <a:ext cx="47244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For what </a:t>
            </a:r>
            <a:r>
              <a:rPr lang="en-US" altLang="en-US" sz="2800" i="1">
                <a:solidFill>
                  <a:srgbClr val="000000"/>
                </a:solidFill>
                <a:latin typeface="Tahoma" panose="020B0604030504040204" pitchFamily="34" charset="0"/>
              </a:rPr>
              <a:t>w </a:t>
            </a: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is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 b="1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000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344073" name="Object 9"/>
          <p:cNvGraphicFramePr>
            <a:graphicFrameLocks noChangeAspect="1"/>
          </p:cNvGraphicFramePr>
          <p:nvPr/>
        </p:nvGraphicFramePr>
        <p:xfrm>
          <a:off x="3257550" y="609600"/>
          <a:ext cx="51450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1676160" imgH="431640" progId="Equation.3">
                  <p:embed/>
                </p:oleObj>
              </mc:Choice>
              <mc:Fallback>
                <p:oleObj name="Equation" r:id="rId3" imgW="1676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609600"/>
                        <a:ext cx="514508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4" name="Object 10"/>
          <p:cNvGraphicFramePr>
            <a:graphicFrameLocks noChangeAspect="1"/>
          </p:cNvGraphicFramePr>
          <p:nvPr/>
        </p:nvGraphicFramePr>
        <p:xfrm>
          <a:off x="3382964" y="2133601"/>
          <a:ext cx="504507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5" imgW="2108160" imgH="444240" progId="Equation.3">
                  <p:embed/>
                </p:oleObj>
              </mc:Choice>
              <mc:Fallback>
                <p:oleObj name="Equation" r:id="rId5" imgW="21081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4" y="2133601"/>
                        <a:ext cx="504507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5" name="Object 11"/>
          <p:cNvGraphicFramePr>
            <a:graphicFrameLocks noChangeAspect="1"/>
          </p:cNvGraphicFramePr>
          <p:nvPr/>
        </p:nvGraphicFramePr>
        <p:xfrm>
          <a:off x="3429000" y="3505201"/>
          <a:ext cx="594360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7" imgW="1981080" imgH="469800" progId="Equation.3">
                  <p:embed/>
                </p:oleObj>
              </mc:Choice>
              <mc:Fallback>
                <p:oleObj name="Equation" r:id="rId7" imgW="1981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505201"/>
                        <a:ext cx="5943600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6" name="Object 12"/>
          <p:cNvGraphicFramePr>
            <a:graphicFrameLocks noChangeAspect="1"/>
          </p:cNvGraphicFramePr>
          <p:nvPr/>
        </p:nvGraphicFramePr>
        <p:xfrm>
          <a:off x="3505200" y="4887914"/>
          <a:ext cx="5257800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9" imgW="1650960" imgH="457200" progId="Equation.3">
                  <p:embed/>
                </p:oleObj>
              </mc:Choice>
              <mc:Fallback>
                <p:oleObj name="Equation" r:id="rId9" imgW="1650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87914"/>
                        <a:ext cx="5257800" cy="113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73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752600" y="2133600"/>
            <a:ext cx="32766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The maximum likelihood </a:t>
            </a:r>
            <a:r>
              <a:rPr lang="en-US" altLang="en-US" sz="2800" i="1">
                <a:solidFill>
                  <a:srgbClr val="000000"/>
                </a:solidFill>
                <a:latin typeface="Tahoma" panose="020B0604030504040204" pitchFamily="34" charset="0"/>
              </a:rPr>
              <a:t>w</a:t>
            </a: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 is the one that minimizes sum-of-squares of </a:t>
            </a:r>
            <a:r>
              <a:rPr lang="en-US" altLang="en-US" sz="2800" u="sng">
                <a:solidFill>
                  <a:srgbClr val="000000"/>
                </a:solidFill>
                <a:latin typeface="Tahoma" panose="020B0604030504040204" pitchFamily="34" charset="0"/>
              </a:rPr>
              <a:t>residuals</a:t>
            </a:r>
          </a:p>
        </p:txBody>
      </p:sp>
      <p:sp>
        <p:nvSpPr>
          <p:cNvPr id="345093" name="Text Box 5"/>
          <p:cNvSpPr txBox="1">
            <a:spLocks noChangeArrowheads="1"/>
          </p:cNvSpPr>
          <p:nvPr/>
        </p:nvSpPr>
        <p:spPr bwMode="auto">
          <a:xfrm>
            <a:off x="1981200" y="5638801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We want to minimize a quadratic function of </a:t>
            </a:r>
            <a:r>
              <a:rPr lang="en-US" altLang="en-US" sz="2800" i="1">
                <a:solidFill>
                  <a:srgbClr val="000000"/>
                </a:solidFill>
                <a:latin typeface="Tahoma" panose="020B0604030504040204" pitchFamily="34" charset="0"/>
              </a:rPr>
              <a:t>w</a:t>
            </a: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345094" name="Text Box 6"/>
          <p:cNvSpPr txBox="1">
            <a:spLocks noChangeArrowheads="1"/>
          </p:cNvSpPr>
          <p:nvPr/>
        </p:nvSpPr>
        <p:spPr bwMode="auto">
          <a:xfrm>
            <a:off x="4191000" y="3733801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000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34509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5257800" y="3733800"/>
          <a:ext cx="5029200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3" imgW="2044440" imgH="736560" progId="Equation.3">
                  <p:embed/>
                </p:oleObj>
              </mc:Choice>
              <mc:Fallback>
                <p:oleObj name="Equation" r:id="rId3" imgW="204444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733800"/>
                        <a:ext cx="5029200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5098" name="Group 10"/>
          <p:cNvGrpSpPr>
            <a:grpSpLocks/>
          </p:cNvGrpSpPr>
          <p:nvPr/>
        </p:nvGrpSpPr>
        <p:grpSpPr bwMode="auto">
          <a:xfrm>
            <a:off x="5867400" y="1066801"/>
            <a:ext cx="2971800" cy="2454275"/>
            <a:chOff x="3696" y="2448"/>
            <a:chExt cx="1872" cy="1546"/>
          </a:xfrm>
        </p:grpSpPr>
        <p:sp>
          <p:nvSpPr>
            <p:cNvPr id="345099" name="Line 11"/>
            <p:cNvSpPr>
              <a:spLocks noChangeShapeType="1"/>
            </p:cNvSpPr>
            <p:nvPr/>
          </p:nvSpPr>
          <p:spPr bwMode="auto">
            <a:xfrm>
              <a:off x="3696" y="2448"/>
              <a:ext cx="0" cy="15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45100" name="Line 12"/>
            <p:cNvSpPr>
              <a:spLocks noChangeShapeType="1"/>
            </p:cNvSpPr>
            <p:nvPr/>
          </p:nvSpPr>
          <p:spPr bwMode="auto">
            <a:xfrm>
              <a:off x="3696" y="3984"/>
              <a:ext cx="18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45101" name="Freeform 13"/>
            <p:cNvSpPr>
              <a:spLocks/>
            </p:cNvSpPr>
            <p:nvPr/>
          </p:nvSpPr>
          <p:spPr bwMode="auto">
            <a:xfrm>
              <a:off x="3984" y="2496"/>
              <a:ext cx="1392" cy="1236"/>
            </a:xfrm>
            <a:custGeom>
              <a:avLst/>
              <a:gdLst>
                <a:gd name="T0" fmla="*/ 0 w 1392"/>
                <a:gd name="T1" fmla="*/ 0 h 1236"/>
                <a:gd name="T2" fmla="*/ 708 w 1392"/>
                <a:gd name="T3" fmla="*/ 1236 h 1236"/>
                <a:gd name="T4" fmla="*/ 1392 w 1392"/>
                <a:gd name="T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2" h="1236">
                  <a:moveTo>
                    <a:pt x="0" y="0"/>
                  </a:moveTo>
                  <a:cubicBezTo>
                    <a:pt x="118" y="206"/>
                    <a:pt x="476" y="1236"/>
                    <a:pt x="708" y="1236"/>
                  </a:cubicBezTo>
                  <a:cubicBezTo>
                    <a:pt x="940" y="1236"/>
                    <a:pt x="1250" y="257"/>
                    <a:pt x="1392" y="0"/>
                  </a:cubicBezTo>
                </a:path>
              </a:pathLst>
            </a:custGeom>
            <a:noFill/>
            <a:ln w="57150" cap="flat" cmpd="sng">
              <a:solidFill>
                <a:srgbClr val="048C0A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45102" name="Text Box 14"/>
            <p:cNvSpPr txBox="1">
              <a:spLocks noChangeArrowheads="1"/>
            </p:cNvSpPr>
            <p:nvPr/>
          </p:nvSpPr>
          <p:spPr bwMode="auto">
            <a:xfrm>
              <a:off x="3744" y="36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E(</a:t>
              </a: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345103" name="Text Box 15"/>
            <p:cNvSpPr txBox="1">
              <a:spLocks noChangeArrowheads="1"/>
            </p:cNvSpPr>
            <p:nvPr/>
          </p:nvSpPr>
          <p:spPr bwMode="auto">
            <a:xfrm>
              <a:off x="4320" y="3744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el-GR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5104" name="Line 16"/>
            <p:cNvSpPr>
              <a:spLocks noChangeShapeType="1"/>
            </p:cNvSpPr>
            <p:nvPr/>
          </p:nvSpPr>
          <p:spPr bwMode="auto">
            <a:xfrm>
              <a:off x="4608" y="3840"/>
              <a:ext cx="76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45105" name="Line 17"/>
            <p:cNvSpPr>
              <a:spLocks noChangeShapeType="1"/>
            </p:cNvSpPr>
            <p:nvPr/>
          </p:nvSpPr>
          <p:spPr bwMode="auto">
            <a:xfrm flipV="1">
              <a:off x="3840" y="3120"/>
              <a:ext cx="0" cy="4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70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0"/>
          <p:cNvGraphicFramePr>
            <a:graphicFrameLocks noGrp="1" noChangeAspect="1"/>
          </p:cNvGraphicFramePr>
          <p:nvPr>
            <p:ph/>
          </p:nvPr>
        </p:nvGraphicFramePr>
        <p:xfrm>
          <a:off x="1736725" y="304801"/>
          <a:ext cx="8713788" cy="583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Chart" r:id="rId4" imgW="6467535" imgH="4333850" progId="Excel.Chart.8">
                  <p:embed/>
                </p:oleObj>
              </mc:Choice>
              <mc:Fallback>
                <p:oleObj name="Chart" r:id="rId4" imgW="6467535" imgH="43338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304801"/>
                        <a:ext cx="8713788" cy="583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1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838200"/>
            <a:ext cx="4114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Easy to show the sum of squares is minimized when</a:t>
            </a:r>
          </a:p>
        </p:txBody>
      </p:sp>
      <p:graphicFrame>
        <p:nvGraphicFramePr>
          <p:cNvPr id="3461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048001" y="1905001"/>
          <a:ext cx="2327275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3" imgW="749160" imgH="507960" progId="Equation.3">
                  <p:embed/>
                </p:oleObj>
              </mc:Choice>
              <mc:Fallback>
                <p:oleObj name="Equation" r:id="rId3" imgW="749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1" y="1905001"/>
                        <a:ext cx="2327275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18" name="Text Box 6"/>
          <p:cNvSpPr txBox="1">
            <a:spLocks noChangeArrowheads="1"/>
          </p:cNvSpPr>
          <p:nvPr/>
        </p:nvSpPr>
        <p:spPr bwMode="auto">
          <a:xfrm>
            <a:off x="1600200" y="3581400"/>
            <a:ext cx="480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The maximum likelihood model is</a:t>
            </a:r>
          </a:p>
        </p:txBody>
      </p:sp>
      <p:sp>
        <p:nvSpPr>
          <p:cNvPr id="346119" name="Text Box 7"/>
          <p:cNvSpPr txBox="1">
            <a:spLocks noChangeArrowheads="1"/>
          </p:cNvSpPr>
          <p:nvPr/>
        </p:nvSpPr>
        <p:spPr bwMode="auto">
          <a:xfrm>
            <a:off x="1828800" y="5181600"/>
            <a:ext cx="3657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We can use it for prediction</a:t>
            </a:r>
          </a:p>
        </p:txBody>
      </p:sp>
      <p:sp>
        <p:nvSpPr>
          <p:cNvPr id="346123" name="Rectangle 11"/>
          <p:cNvSpPr>
            <a:spLocks noChangeArrowheads="1"/>
          </p:cNvSpPr>
          <p:nvPr/>
        </p:nvSpPr>
        <p:spPr bwMode="auto">
          <a:xfrm>
            <a:off x="2209800" y="54102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346134" name="Object 22"/>
          <p:cNvGraphicFramePr>
            <a:graphicFrameLocks noChangeAspect="1"/>
          </p:cNvGraphicFramePr>
          <p:nvPr/>
        </p:nvGraphicFramePr>
        <p:xfrm>
          <a:off x="3657600" y="4114800"/>
          <a:ext cx="22542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114800"/>
                        <a:ext cx="22542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912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1C1C1C"/>
                </a:solidFill>
              </a:rPr>
              <a:t>Copyright © 2001, 2003, Andrew W. Moore</a:t>
            </a:r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838200"/>
            <a:ext cx="4114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Easy to show the sum of squares is minimized when</a:t>
            </a:r>
          </a:p>
        </p:txBody>
      </p:sp>
      <p:graphicFrame>
        <p:nvGraphicFramePr>
          <p:cNvPr id="4239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048001" y="1905001"/>
          <a:ext cx="2327275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3" imgW="749160" imgH="507960" progId="Equation.3">
                  <p:embed/>
                </p:oleObj>
              </mc:Choice>
              <mc:Fallback>
                <p:oleObj name="Equation" r:id="rId3" imgW="749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1" y="1905001"/>
                        <a:ext cx="2327275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41" name="Text Box 5"/>
          <p:cNvSpPr txBox="1">
            <a:spLocks noChangeArrowheads="1"/>
          </p:cNvSpPr>
          <p:nvPr/>
        </p:nvSpPr>
        <p:spPr bwMode="auto">
          <a:xfrm>
            <a:off x="1600200" y="3581400"/>
            <a:ext cx="480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The maximum likelihood model is</a:t>
            </a:r>
          </a:p>
        </p:txBody>
      </p:sp>
      <p:sp>
        <p:nvSpPr>
          <p:cNvPr id="423942" name="Text Box 6"/>
          <p:cNvSpPr txBox="1">
            <a:spLocks noChangeArrowheads="1"/>
          </p:cNvSpPr>
          <p:nvPr/>
        </p:nvSpPr>
        <p:spPr bwMode="auto">
          <a:xfrm>
            <a:off x="1828800" y="5181600"/>
            <a:ext cx="3657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000000"/>
                </a:solidFill>
                <a:latin typeface="Tahoma" panose="020B0604030504040204" pitchFamily="34" charset="0"/>
              </a:rPr>
              <a:t>We can use it for prediction</a:t>
            </a:r>
          </a:p>
        </p:txBody>
      </p:sp>
      <p:sp>
        <p:nvSpPr>
          <p:cNvPr id="423943" name="Text Box 7"/>
          <p:cNvSpPr txBox="1">
            <a:spLocks noChangeArrowheads="1"/>
          </p:cNvSpPr>
          <p:nvPr/>
        </p:nvSpPr>
        <p:spPr bwMode="auto">
          <a:xfrm>
            <a:off x="6172200" y="2819401"/>
            <a:ext cx="4419600" cy="349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Note:   </a:t>
            </a:r>
            <a:r>
              <a:rPr lang="en-US" altLang="en-US" sz="1800">
                <a:solidFill>
                  <a:srgbClr val="FF0000"/>
                </a:solidFill>
                <a:latin typeface="Tahoma" panose="020B0604030504040204" pitchFamily="34" charset="0"/>
              </a:rPr>
              <a:t>In Bayesian stats you’d have ended up with a prob dist of </a:t>
            </a:r>
            <a:r>
              <a:rPr lang="en-US" altLang="en-US" sz="1800" i="1">
                <a:solidFill>
                  <a:srgbClr val="FF0000"/>
                </a:solidFill>
                <a:latin typeface="Tahoma" panose="020B0604030504040204" pitchFamily="34" charset="0"/>
              </a:rPr>
              <a:t>w</a:t>
            </a:r>
            <a:endParaRPr lang="en-US" altLang="en-US" sz="180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800">
                <a:solidFill>
                  <a:srgbClr val="FF0000"/>
                </a:solidFill>
                <a:latin typeface="Tahoma" panose="020B0604030504040204" pitchFamily="34" charset="0"/>
              </a:rPr>
              <a:t>And predictions would have given a prob dist of expected output</a:t>
            </a:r>
          </a:p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800">
                <a:solidFill>
                  <a:srgbClr val="FF0000"/>
                </a:solidFill>
                <a:latin typeface="Tahoma" panose="020B0604030504040204" pitchFamily="34" charset="0"/>
              </a:rPr>
              <a:t>Often useful to know your confidence.  Max likelihood can give some kinds of confidence too.</a:t>
            </a:r>
            <a:endParaRPr lang="en-US" altLang="en-US" sz="2800" b="1" i="1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423944" name="Rectangle 8"/>
          <p:cNvSpPr>
            <a:spLocks noChangeArrowheads="1"/>
          </p:cNvSpPr>
          <p:nvPr/>
        </p:nvSpPr>
        <p:spPr bwMode="auto">
          <a:xfrm>
            <a:off x="2209800" y="54102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423945" name="Group 9"/>
          <p:cNvGrpSpPr>
            <a:grpSpLocks/>
          </p:cNvGrpSpPr>
          <p:nvPr/>
        </p:nvGrpSpPr>
        <p:grpSpPr bwMode="auto">
          <a:xfrm>
            <a:off x="6553200" y="838201"/>
            <a:ext cx="3581400" cy="1920875"/>
            <a:chOff x="3360" y="2112"/>
            <a:chExt cx="2256" cy="1210"/>
          </a:xfrm>
        </p:grpSpPr>
        <p:sp>
          <p:nvSpPr>
            <p:cNvPr id="423946" name="Line 10"/>
            <p:cNvSpPr>
              <a:spLocks noChangeShapeType="1"/>
            </p:cNvSpPr>
            <p:nvPr/>
          </p:nvSpPr>
          <p:spPr bwMode="auto">
            <a:xfrm>
              <a:off x="3744" y="2112"/>
              <a:ext cx="0" cy="91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23947" name="Line 11"/>
            <p:cNvSpPr>
              <a:spLocks noChangeShapeType="1"/>
            </p:cNvSpPr>
            <p:nvPr/>
          </p:nvSpPr>
          <p:spPr bwMode="auto">
            <a:xfrm>
              <a:off x="3744" y="3024"/>
              <a:ext cx="187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23948" name="Text Box 12"/>
            <p:cNvSpPr txBox="1">
              <a:spLocks noChangeArrowheads="1"/>
            </p:cNvSpPr>
            <p:nvPr/>
          </p:nvSpPr>
          <p:spPr bwMode="auto">
            <a:xfrm>
              <a:off x="3360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p(</a:t>
              </a: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23949" name="Text Box 13"/>
            <p:cNvSpPr txBox="1">
              <a:spLocks noChangeArrowheads="1"/>
            </p:cNvSpPr>
            <p:nvPr/>
          </p:nvSpPr>
          <p:spPr bwMode="auto">
            <a:xfrm>
              <a:off x="4224" y="307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el-GR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3950" name="Line 14"/>
            <p:cNvSpPr>
              <a:spLocks noChangeShapeType="1"/>
            </p:cNvSpPr>
            <p:nvPr/>
          </p:nvSpPr>
          <p:spPr bwMode="auto">
            <a:xfrm>
              <a:off x="4512" y="3168"/>
              <a:ext cx="76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23951" name="Line 15"/>
            <p:cNvSpPr>
              <a:spLocks noChangeShapeType="1"/>
            </p:cNvSpPr>
            <p:nvPr/>
          </p:nvSpPr>
          <p:spPr bwMode="auto">
            <a:xfrm flipV="1">
              <a:off x="3600" y="2112"/>
              <a:ext cx="0" cy="48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23952" name="Freeform 16"/>
            <p:cNvSpPr>
              <a:spLocks/>
            </p:cNvSpPr>
            <p:nvPr/>
          </p:nvSpPr>
          <p:spPr bwMode="auto">
            <a:xfrm>
              <a:off x="3767" y="2340"/>
              <a:ext cx="1791" cy="641"/>
            </a:xfrm>
            <a:custGeom>
              <a:avLst/>
              <a:gdLst>
                <a:gd name="T0" fmla="*/ 0 w 1791"/>
                <a:gd name="T1" fmla="*/ 641 h 641"/>
                <a:gd name="T2" fmla="*/ 343 w 1791"/>
                <a:gd name="T3" fmla="*/ 610 h 641"/>
                <a:gd name="T4" fmla="*/ 475 w 1791"/>
                <a:gd name="T5" fmla="*/ 579 h 641"/>
                <a:gd name="T6" fmla="*/ 592 w 1791"/>
                <a:gd name="T7" fmla="*/ 501 h 641"/>
                <a:gd name="T8" fmla="*/ 670 w 1791"/>
                <a:gd name="T9" fmla="*/ 408 h 641"/>
                <a:gd name="T10" fmla="*/ 701 w 1791"/>
                <a:gd name="T11" fmla="*/ 338 h 641"/>
                <a:gd name="T12" fmla="*/ 740 w 1791"/>
                <a:gd name="T13" fmla="*/ 120 h 641"/>
                <a:gd name="T14" fmla="*/ 771 w 1791"/>
                <a:gd name="T15" fmla="*/ 26 h 641"/>
                <a:gd name="T16" fmla="*/ 779 w 1791"/>
                <a:gd name="T17" fmla="*/ 3 h 641"/>
                <a:gd name="T18" fmla="*/ 841 w 1791"/>
                <a:gd name="T19" fmla="*/ 34 h 641"/>
                <a:gd name="T20" fmla="*/ 857 w 1791"/>
                <a:gd name="T21" fmla="*/ 81 h 641"/>
                <a:gd name="T22" fmla="*/ 911 w 1791"/>
                <a:gd name="T23" fmla="*/ 338 h 641"/>
                <a:gd name="T24" fmla="*/ 942 w 1791"/>
                <a:gd name="T25" fmla="*/ 408 h 641"/>
                <a:gd name="T26" fmla="*/ 1082 w 1791"/>
                <a:gd name="T27" fmla="*/ 493 h 641"/>
                <a:gd name="T28" fmla="*/ 1152 w 1791"/>
                <a:gd name="T29" fmla="*/ 517 h 641"/>
                <a:gd name="T30" fmla="*/ 1324 w 1791"/>
                <a:gd name="T31" fmla="*/ 571 h 641"/>
                <a:gd name="T32" fmla="*/ 1658 w 1791"/>
                <a:gd name="T33" fmla="*/ 610 h 641"/>
                <a:gd name="T34" fmla="*/ 1791 w 1791"/>
                <a:gd name="T35" fmla="*/ 626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1" h="641">
                  <a:moveTo>
                    <a:pt x="0" y="641"/>
                  </a:moveTo>
                  <a:cubicBezTo>
                    <a:pt x="115" y="624"/>
                    <a:pt x="229" y="633"/>
                    <a:pt x="343" y="610"/>
                  </a:cubicBezTo>
                  <a:cubicBezTo>
                    <a:pt x="383" y="602"/>
                    <a:pt x="438" y="599"/>
                    <a:pt x="475" y="579"/>
                  </a:cubicBezTo>
                  <a:cubicBezTo>
                    <a:pt x="514" y="557"/>
                    <a:pt x="555" y="527"/>
                    <a:pt x="592" y="501"/>
                  </a:cubicBezTo>
                  <a:cubicBezTo>
                    <a:pt x="614" y="468"/>
                    <a:pt x="641" y="435"/>
                    <a:pt x="670" y="408"/>
                  </a:cubicBezTo>
                  <a:cubicBezTo>
                    <a:pt x="688" y="352"/>
                    <a:pt x="676" y="374"/>
                    <a:pt x="701" y="338"/>
                  </a:cubicBezTo>
                  <a:cubicBezTo>
                    <a:pt x="716" y="266"/>
                    <a:pt x="721" y="192"/>
                    <a:pt x="740" y="120"/>
                  </a:cubicBezTo>
                  <a:cubicBezTo>
                    <a:pt x="745" y="102"/>
                    <a:pt x="765" y="43"/>
                    <a:pt x="771" y="26"/>
                  </a:cubicBezTo>
                  <a:cubicBezTo>
                    <a:pt x="774" y="18"/>
                    <a:pt x="779" y="3"/>
                    <a:pt x="779" y="3"/>
                  </a:cubicBezTo>
                  <a:cubicBezTo>
                    <a:pt x="819" y="10"/>
                    <a:pt x="825" y="0"/>
                    <a:pt x="841" y="34"/>
                  </a:cubicBezTo>
                  <a:cubicBezTo>
                    <a:pt x="848" y="49"/>
                    <a:pt x="857" y="81"/>
                    <a:pt x="857" y="81"/>
                  </a:cubicBezTo>
                  <a:cubicBezTo>
                    <a:pt x="870" y="168"/>
                    <a:pt x="882" y="254"/>
                    <a:pt x="911" y="338"/>
                  </a:cubicBezTo>
                  <a:cubicBezTo>
                    <a:pt x="919" y="360"/>
                    <a:pt x="924" y="390"/>
                    <a:pt x="942" y="408"/>
                  </a:cubicBezTo>
                  <a:cubicBezTo>
                    <a:pt x="976" y="442"/>
                    <a:pt x="1037" y="473"/>
                    <a:pt x="1082" y="493"/>
                  </a:cubicBezTo>
                  <a:cubicBezTo>
                    <a:pt x="1105" y="503"/>
                    <a:pt x="1131" y="504"/>
                    <a:pt x="1152" y="517"/>
                  </a:cubicBezTo>
                  <a:cubicBezTo>
                    <a:pt x="1204" y="550"/>
                    <a:pt x="1264" y="559"/>
                    <a:pt x="1324" y="571"/>
                  </a:cubicBezTo>
                  <a:cubicBezTo>
                    <a:pt x="1435" y="594"/>
                    <a:pt x="1544" y="603"/>
                    <a:pt x="1658" y="610"/>
                  </a:cubicBezTo>
                  <a:cubicBezTo>
                    <a:pt x="1703" y="617"/>
                    <a:pt x="1745" y="626"/>
                    <a:pt x="1791" y="62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423953" name="Object 17"/>
          <p:cNvGraphicFramePr>
            <a:graphicFrameLocks noChangeAspect="1"/>
          </p:cNvGraphicFramePr>
          <p:nvPr/>
        </p:nvGraphicFramePr>
        <p:xfrm>
          <a:off x="3657600" y="4114800"/>
          <a:ext cx="22542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114800"/>
                        <a:ext cx="22542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54" name="Freeform 18"/>
          <p:cNvSpPr>
            <a:spLocks/>
          </p:cNvSpPr>
          <p:nvPr/>
        </p:nvSpPr>
        <p:spPr bwMode="auto">
          <a:xfrm>
            <a:off x="9677401" y="2362201"/>
            <a:ext cx="995363" cy="1425575"/>
          </a:xfrm>
          <a:custGeom>
            <a:avLst/>
            <a:gdLst>
              <a:gd name="T0" fmla="*/ 0 w 483"/>
              <a:gd name="T1" fmla="*/ 646 h 658"/>
              <a:gd name="T2" fmla="*/ 211 w 483"/>
              <a:gd name="T3" fmla="*/ 639 h 658"/>
              <a:gd name="T4" fmla="*/ 312 w 483"/>
              <a:gd name="T5" fmla="*/ 592 h 658"/>
              <a:gd name="T6" fmla="*/ 483 w 483"/>
              <a:gd name="T7" fmla="*/ 413 h 658"/>
              <a:gd name="T8" fmla="*/ 460 w 483"/>
              <a:gd name="T9" fmla="*/ 296 h 658"/>
              <a:gd name="T10" fmla="*/ 390 w 483"/>
              <a:gd name="T11" fmla="*/ 249 h 658"/>
              <a:gd name="T12" fmla="*/ 366 w 483"/>
              <a:gd name="T13" fmla="*/ 234 h 658"/>
              <a:gd name="T14" fmla="*/ 343 w 483"/>
              <a:gd name="T15" fmla="*/ 218 h 658"/>
              <a:gd name="T16" fmla="*/ 265 w 483"/>
              <a:gd name="T17" fmla="*/ 195 h 658"/>
              <a:gd name="T18" fmla="*/ 218 w 483"/>
              <a:gd name="T19" fmla="*/ 172 h 658"/>
              <a:gd name="T20" fmla="*/ 109 w 483"/>
              <a:gd name="T21" fmla="*/ 86 h 658"/>
              <a:gd name="T22" fmla="*/ 39 w 483"/>
              <a:gd name="T23" fmla="*/ 32 h 658"/>
              <a:gd name="T24" fmla="*/ 24 w 483"/>
              <a:gd name="T25" fmla="*/ 8 h 658"/>
              <a:gd name="T26" fmla="*/ 0 w 483"/>
              <a:gd name="T27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3" h="658">
                <a:moveTo>
                  <a:pt x="0" y="646"/>
                </a:moveTo>
                <a:cubicBezTo>
                  <a:pt x="70" y="656"/>
                  <a:pt x="141" y="658"/>
                  <a:pt x="211" y="639"/>
                </a:cubicBezTo>
                <a:cubicBezTo>
                  <a:pt x="247" y="629"/>
                  <a:pt x="276" y="604"/>
                  <a:pt x="312" y="592"/>
                </a:cubicBezTo>
                <a:cubicBezTo>
                  <a:pt x="385" y="541"/>
                  <a:pt x="452" y="502"/>
                  <a:pt x="483" y="413"/>
                </a:cubicBezTo>
                <a:cubicBezTo>
                  <a:pt x="480" y="386"/>
                  <a:pt x="478" y="323"/>
                  <a:pt x="460" y="296"/>
                </a:cubicBezTo>
                <a:cubicBezTo>
                  <a:pt x="442" y="270"/>
                  <a:pt x="416" y="262"/>
                  <a:pt x="390" y="249"/>
                </a:cubicBezTo>
                <a:cubicBezTo>
                  <a:pt x="382" y="245"/>
                  <a:pt x="374" y="239"/>
                  <a:pt x="366" y="234"/>
                </a:cubicBezTo>
                <a:cubicBezTo>
                  <a:pt x="358" y="229"/>
                  <a:pt x="351" y="222"/>
                  <a:pt x="343" y="218"/>
                </a:cubicBezTo>
                <a:cubicBezTo>
                  <a:pt x="319" y="206"/>
                  <a:pt x="289" y="208"/>
                  <a:pt x="265" y="195"/>
                </a:cubicBezTo>
                <a:cubicBezTo>
                  <a:pt x="213" y="168"/>
                  <a:pt x="271" y="187"/>
                  <a:pt x="218" y="172"/>
                </a:cubicBezTo>
                <a:cubicBezTo>
                  <a:pt x="194" y="134"/>
                  <a:pt x="152" y="100"/>
                  <a:pt x="109" y="86"/>
                </a:cubicBezTo>
                <a:cubicBezTo>
                  <a:pt x="57" y="33"/>
                  <a:pt x="84" y="45"/>
                  <a:pt x="39" y="32"/>
                </a:cubicBezTo>
                <a:cubicBezTo>
                  <a:pt x="34" y="24"/>
                  <a:pt x="31" y="14"/>
                  <a:pt x="24" y="8"/>
                </a:cubicBezTo>
                <a:cubicBezTo>
                  <a:pt x="17" y="3"/>
                  <a:pt x="0" y="0"/>
                  <a:pt x="0" y="0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/>
          <p:cNvGraphicFramePr>
            <a:graphicFrameLocks noGrp="1" noChangeAspect="1"/>
          </p:cNvGraphicFramePr>
          <p:nvPr>
            <p:ph/>
          </p:nvPr>
        </p:nvGraphicFramePr>
        <p:xfrm>
          <a:off x="1524000" y="214313"/>
          <a:ext cx="9144000" cy="600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r:id="rId4" imgW="9144793" imgH="6011177" progId="Excel.Chart.8">
                  <p:embed/>
                </p:oleObj>
              </mc:Choice>
              <mc:Fallback>
                <p:oleObj r:id="rId4" imgW="9144793" imgH="6011177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4313"/>
                        <a:ext cx="9144000" cy="600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7739064" y="2786063"/>
          <a:ext cx="271462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6" imgW="1117440" imgH="203040" progId="Equation.3">
                  <p:embed/>
                </p:oleObj>
              </mc:Choice>
              <mc:Fallback>
                <p:oleObj name="Equation" r:id="rId6" imgW="1117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9064" y="2786063"/>
                        <a:ext cx="271462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7881938" y="6000751"/>
            <a:ext cx="257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i="1"/>
              <a:t>R</a:t>
            </a:r>
            <a:r>
              <a:rPr lang="en-CA" altLang="en-US" baseline="30000"/>
              <a:t>2</a:t>
            </a:r>
            <a:r>
              <a:rPr lang="en-CA" altLang="en-US"/>
              <a:t> = 0.311</a:t>
            </a:r>
          </a:p>
          <a:p>
            <a:pPr eaLnBrk="1" hangingPunct="1"/>
            <a:r>
              <a:rPr lang="en-CA" altLang="en-US"/>
              <a:t>Significance = 0.0031</a:t>
            </a:r>
          </a:p>
        </p:txBody>
      </p:sp>
    </p:spTree>
    <p:extLst>
      <p:ext uri="{BB962C8B-B14F-4D97-AF65-F5344CB8AC3E}">
        <p14:creationId xmlns:p14="http://schemas.microsoft.com/office/powerpoint/2010/main" val="29271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52" t="24306" r="13194" b="34288"/>
          <a:stretch>
            <a:fillRect/>
          </a:stretch>
        </p:blipFill>
        <p:spPr bwMode="auto">
          <a:xfrm>
            <a:off x="1847850" y="260351"/>
            <a:ext cx="8496300" cy="570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209"/>
          <p:cNvSpPr>
            <a:spLocks noChangeArrowheads="1"/>
          </p:cNvSpPr>
          <p:nvPr/>
        </p:nvSpPr>
        <p:spPr bwMode="auto">
          <a:xfrm>
            <a:off x="3251201" y="3500438"/>
            <a:ext cx="14287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8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1703389" y="485775"/>
          <a:ext cx="8785225" cy="588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r:id="rId4" imgW="8791194" imgH="5883150" progId="Excel.Chart.8">
                  <p:embed/>
                </p:oleObj>
              </mc:Choice>
              <mc:Fallback>
                <p:oleObj r:id="rId4" imgW="8791194" imgH="58831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485775"/>
                        <a:ext cx="8785225" cy="588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40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981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BD35D294-7DBC-4A8F-A7C8-615B852B3176}" type="slidenum">
              <a:rPr lang="en-CA" altLang="en-US">
                <a:solidFill>
                  <a:srgbClr val="898989"/>
                </a:solidFill>
                <a:latin typeface="Calibri" panose="020F0502020204030204" pitchFamily="34" charset="0"/>
              </a:rPr>
              <a:pPr algn="l" eaLnBrk="1" hangingPunct="1"/>
              <a:t>8</a:t>
            </a:fld>
            <a:endParaRPr lang="en-CA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Outliers</a:t>
            </a:r>
          </a:p>
        </p:txBody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Rare, extreme values may distort the outcome.</a:t>
            </a:r>
          </a:p>
          <a:p>
            <a:pPr lvl="1" eaLnBrk="1" hangingPunct="1"/>
            <a:r>
              <a:rPr lang="en-CA" altLang="en-US" smtClean="0"/>
              <a:t>Could be an error.</a:t>
            </a:r>
          </a:p>
          <a:p>
            <a:pPr lvl="1" eaLnBrk="1" hangingPunct="1"/>
            <a:r>
              <a:rPr lang="en-CA" altLang="en-US" smtClean="0"/>
              <a:t>Could be a very important observation.</a:t>
            </a:r>
          </a:p>
          <a:p>
            <a:pPr eaLnBrk="1" hangingPunct="1"/>
            <a:r>
              <a:rPr lang="en-CA" altLang="en-US" smtClean="0"/>
              <a:t>Outlier: more than 3 standard deviations from the mean.</a:t>
            </a:r>
          </a:p>
        </p:txBody>
      </p:sp>
    </p:spTree>
    <p:extLst>
      <p:ext uri="{BB962C8B-B14F-4D97-AF65-F5344CB8AC3E}">
        <p14:creationId xmlns:p14="http://schemas.microsoft.com/office/powerpoint/2010/main" val="45784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703389" y="485775"/>
          <a:ext cx="8785225" cy="588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Chart" r:id="rId4" imgW="6467535" imgH="4333850" progId="Excel.Chart.8">
                  <p:embed/>
                </p:oleObj>
              </mc:Choice>
              <mc:Fallback>
                <p:oleObj name="Chart" r:id="rId4" imgW="6467535" imgH="43338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485775"/>
                        <a:ext cx="8785225" cy="588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59601" y="1916113"/>
            <a:ext cx="1730375" cy="1657350"/>
            <a:chOff x="3424" y="1207"/>
            <a:chExt cx="1090" cy="1044"/>
          </a:xfrm>
        </p:grpSpPr>
        <p:sp>
          <p:nvSpPr>
            <p:cNvPr id="7172" name="Oval 3"/>
            <p:cNvSpPr>
              <a:spLocks noChangeArrowheads="1"/>
            </p:cNvSpPr>
            <p:nvPr/>
          </p:nvSpPr>
          <p:spPr bwMode="auto">
            <a:xfrm>
              <a:off x="3424" y="1207"/>
              <a:ext cx="182" cy="182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3" name="Oval 4"/>
            <p:cNvSpPr>
              <a:spLocks noChangeArrowheads="1"/>
            </p:cNvSpPr>
            <p:nvPr/>
          </p:nvSpPr>
          <p:spPr bwMode="auto">
            <a:xfrm>
              <a:off x="4332" y="2069"/>
              <a:ext cx="182" cy="182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169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1508</Words>
  <Application>Microsoft Office PowerPoint</Application>
  <PresentationFormat>Widescreen</PresentationFormat>
  <Paragraphs>287</Paragraphs>
  <Slides>41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41</vt:i4>
      </vt:variant>
    </vt:vector>
  </HeadingPairs>
  <TitlesOfParts>
    <vt:vector size="55" baseType="lpstr">
      <vt:lpstr>Arial</vt:lpstr>
      <vt:lpstr>Calibri</vt:lpstr>
      <vt:lpstr>Symbol</vt:lpstr>
      <vt:lpstr>Tahoma</vt:lpstr>
      <vt:lpstr>Times New Roman</vt:lpstr>
      <vt:lpstr>Verdana</vt:lpstr>
      <vt:lpstr>Wingdings</vt:lpstr>
      <vt:lpstr>Blends</vt:lpstr>
      <vt:lpstr>1_Blends</vt:lpstr>
      <vt:lpstr>Microsoft Equation 3.0</vt:lpstr>
      <vt:lpstr>Equation</vt:lpstr>
      <vt:lpstr>Document</vt:lpstr>
      <vt:lpstr>Chart</vt:lpstr>
      <vt:lpstr>Microsoft Excel Chart</vt:lpstr>
      <vt:lpstr>PDF, Normal Distribution and Linear Regression</vt:lpstr>
      <vt:lpstr>Uses of regression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Outliers</vt:lpstr>
      <vt:lpstr>PowerPoint Presentation</vt:lpstr>
      <vt:lpstr>PowerPoint Presentation</vt:lpstr>
      <vt:lpstr>Probability Densities in Data Mining</vt:lpstr>
      <vt:lpstr>Why we should care</vt:lpstr>
      <vt:lpstr>Why we should care</vt:lpstr>
      <vt:lpstr>A PDF of American Ages in 2000</vt:lpstr>
      <vt:lpstr>A PDF of American Ages in 2000</vt:lpstr>
      <vt:lpstr>Expectations</vt:lpstr>
      <vt:lpstr>Expectations</vt:lpstr>
      <vt:lpstr>Expectation of a function</vt:lpstr>
      <vt:lpstr>Variance</vt:lpstr>
      <vt:lpstr>Standard Deviation</vt:lpstr>
      <vt:lpstr>The Normal Distribution</vt:lpstr>
      <vt:lpstr>The Normal Distribution: as mathematical function (pdf)</vt:lpstr>
      <vt:lpstr>The Normal PDF</vt:lpstr>
      <vt:lpstr>Normal distribution is defined by its mean and standard dev. </vt:lpstr>
      <vt:lpstr>**The beauty of the normal curve:  </vt:lpstr>
      <vt:lpstr>68-95-99.7 Rule</vt:lpstr>
      <vt:lpstr>68-95-99.7 Rule in Math terms…</vt:lpstr>
      <vt:lpstr>How good is rule for real data?</vt:lpstr>
      <vt:lpstr>PowerPoint Presentation</vt:lpstr>
      <vt:lpstr>PowerPoint Presentation</vt:lpstr>
      <vt:lpstr>PowerPoint Presentation</vt:lpstr>
      <vt:lpstr>Example</vt:lpstr>
      <vt:lpstr>Single-Parameter Linear Regression</vt:lpstr>
      <vt:lpstr>Linear Regression</vt:lpstr>
      <vt:lpstr>1-parameter linear regression</vt:lpstr>
      <vt:lpstr>Bayesian Linear Regression</vt:lpstr>
      <vt:lpstr>Maximum likelihood estimation of w</vt:lpstr>
      <vt:lpstr>PowerPoint Presentation</vt:lpstr>
      <vt:lpstr>Linear Regression</vt:lpstr>
      <vt:lpstr>Linear Regression</vt:lpstr>
      <vt:lpstr>Linear Regression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PDF, Normal Distribution and Linear Regression</dc:title>
  <dc:creator>liuj</dc:creator>
  <cp:lastModifiedBy>liuj</cp:lastModifiedBy>
  <cp:revision>2</cp:revision>
  <dcterms:created xsi:type="dcterms:W3CDTF">2016-03-22T14:29:38Z</dcterms:created>
  <dcterms:modified xsi:type="dcterms:W3CDTF">2016-03-22T14:44:42Z</dcterms:modified>
</cp:coreProperties>
</file>