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4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0"/>
  </p:notes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72" r:id="rId13"/>
    <p:sldId id="269" r:id="rId14"/>
    <p:sldId id="270" r:id="rId15"/>
    <p:sldId id="271" r:id="rId16"/>
    <p:sldId id="264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5" r:id="rId28"/>
    <p:sldId id="284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8000"/>
    <a:srgbClr val="99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9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</a:defRPr>
            </a:lvl1pPr>
          </a:lstStyle>
          <a:p>
            <a:fld id="{538E3D3E-53E6-44EE-847D-44A739C735C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2787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75F0409-306D-44BB-B1EE-9DA85702BEE3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150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9F32C3B-04F8-486D-B56D-A4E03C7B505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722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DA620DE-C445-47A0-9034-7AF8F08FAE28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04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EF236EA-CAD7-40BE-9E45-504BC4319897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482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F98D59-7C05-49EC-8DE7-CA115B5604E7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48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5A7EDD2-0A3E-4A0F-B862-69EF8AF4EB19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996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708ED88-8D91-4959-8B9A-0B0FE9A39792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5926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FC2ADD-B706-4E2E-AF96-7DE4B02DF41E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6616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516D794-36E7-4316-9C81-410C394B7422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7420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07CED8A-8C9D-451F-99EC-E87F88680B2E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7512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EBD70A-B54B-45E7-BD67-7F61B39C583C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630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85ECECE-C5D4-4757-9DB4-636A3B20E4EB}" type="slidenum">
              <a:rPr lang="en-US" altLang="en-US" sz="1200"/>
              <a:pPr/>
              <a:t>2</a:t>
            </a:fld>
            <a:endParaRPr lang="en-US" altLang="en-US" sz="1200" dirty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262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6CF4369-C031-4485-999E-A092B75C2EC0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3350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96D76B6-87A8-403A-A42D-008F34C2FB69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6243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C6CAA2B-6AAE-4442-A619-2516A9AD6CCB}" type="slidenum">
              <a:rPr lang="en-US" altLang="en-US" sz="1200"/>
              <a:pPr/>
              <a:t>22</a:t>
            </a:fld>
            <a:endParaRPr lang="en-US" altLang="en-US" sz="1200" dirty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932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5C7028-0DF3-4FA9-B47D-785C49AD5EB1}" type="slidenum">
              <a:rPr lang="en-US" altLang="en-US" sz="1200"/>
              <a:pPr/>
              <a:t>23</a:t>
            </a:fld>
            <a:endParaRPr lang="en-US" altLang="en-US" sz="1200" dirty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769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1940174-AD23-43FE-B4AF-27595BC9248C}" type="slidenum">
              <a:rPr lang="en-US" altLang="en-US" sz="1200"/>
              <a:pPr/>
              <a:t>24</a:t>
            </a:fld>
            <a:endParaRPr lang="en-US" altLang="en-US" sz="1200" dirty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981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EC275B-7C2E-410B-91A7-47D9716239C2}" type="slidenum">
              <a:rPr lang="en-US" altLang="en-US" sz="1200"/>
              <a:pPr/>
              <a:t>25</a:t>
            </a:fld>
            <a:endParaRPr lang="en-US" altLang="en-US" sz="1200" dirty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656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7E61926-5BD2-4489-8E6B-5A9803E3A5F2}" type="slidenum">
              <a:rPr lang="en-US" altLang="en-US" sz="1200"/>
              <a:pPr/>
              <a:t>26</a:t>
            </a:fld>
            <a:endParaRPr lang="en-US" altLang="en-US" sz="1200" dirty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5094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7B1FC7D-4E1C-45B8-9C1A-F163CE612210}" type="slidenum">
              <a:rPr lang="en-US" altLang="en-US" sz="1200"/>
              <a:pPr/>
              <a:t>27</a:t>
            </a:fld>
            <a:endParaRPr lang="en-US" altLang="en-US" sz="1200" dirty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9968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9F08FA8-1238-4755-B126-52EEAF3C7E2E}" type="slidenum">
              <a:rPr lang="en-US" altLang="en-US" sz="1200"/>
              <a:pPr/>
              <a:t>28</a:t>
            </a:fld>
            <a:endParaRPr lang="en-US" altLang="en-US" sz="1200" dirty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04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185198A-F59D-4709-94A2-06D4C777FEAE}" type="slidenum">
              <a:rPr lang="en-US" altLang="en-US" sz="1200"/>
              <a:pPr/>
              <a:t>3</a:t>
            </a:fld>
            <a:endParaRPr lang="en-US" altLang="en-US" sz="1200" dirty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Fundamental economic transformation wrought by the Internet</a:t>
            </a:r>
          </a:p>
        </p:txBody>
      </p:sp>
    </p:spTree>
    <p:extLst>
      <p:ext uri="{BB962C8B-B14F-4D97-AF65-F5344CB8AC3E}">
        <p14:creationId xmlns:p14="http://schemas.microsoft.com/office/powerpoint/2010/main" val="1787800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B1260D-AD95-4D04-9421-B90335029909}" type="slidenum">
              <a:rPr lang="en-US" altLang="en-US" sz="1200"/>
              <a:pPr/>
              <a:t>4</a:t>
            </a:fld>
            <a:endParaRPr lang="en-US" altLang="en-US" sz="1200" dirty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338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82BFC7F-D2D4-49E0-AFCF-4D4474ADAB0D}" type="slidenum">
              <a:rPr lang="en-US" altLang="en-US" sz="1200"/>
              <a:pPr/>
              <a:t>5</a:t>
            </a:fld>
            <a:endParaRPr lang="en-US" altLang="en-US" sz="1200" dirty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590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1666A50-7169-49B5-B5A4-F18C729228C9}" type="slidenum">
              <a:rPr lang="en-US" altLang="en-US" sz="1200"/>
              <a:pPr/>
              <a:t>6</a:t>
            </a:fld>
            <a:endParaRPr lang="en-US" altLang="en-US" sz="1200" dirty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98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B89293-73C9-4560-A1D7-C567F4CDC04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55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8F6812E-5ABD-4D97-9D8B-5AC818DA4777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832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0381B38-6065-4D2B-9BAB-C3128F07814F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685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DEF-1ABB-4ED4-A2EE-B113685490E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712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82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5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9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4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7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33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32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0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53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7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89032-4075-4A30-83BD-7705B69B83DB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F15EB-9BE9-4856-9FA7-76B8C3B597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CS485G Data Mining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>
                <a:solidFill>
                  <a:srgbClr val="0066FF"/>
                </a:solidFill>
              </a:rPr>
              <a:t>Recommendation Systems</a:t>
            </a:r>
          </a:p>
          <a:p>
            <a:pPr eaLnBrk="1" hangingPunct="1"/>
            <a:r>
              <a:rPr lang="en-US" altLang="en-US" sz="3200" dirty="0" smtClean="0">
                <a:solidFill>
                  <a:srgbClr val="0066FF"/>
                </a:solidFill>
              </a:rPr>
              <a:t>Netflix Challenge</a:t>
            </a:r>
          </a:p>
          <a:p>
            <a:pPr eaLnBrk="1" hangingPunct="1"/>
            <a:endParaRPr lang="en-US" altLang="en-US" sz="3200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Extrapolating Utilities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Key problem: matrix U is sparse</a:t>
            </a:r>
          </a:p>
          <a:p>
            <a:pPr lvl="1" eaLnBrk="1" hangingPunct="1"/>
            <a:r>
              <a:rPr lang="en-US" altLang="en-US" sz="2400" dirty="0" smtClean="0"/>
              <a:t>most people have not rated most items</a:t>
            </a:r>
          </a:p>
          <a:p>
            <a:pPr eaLnBrk="1" hangingPunct="1"/>
            <a:r>
              <a:rPr lang="en-US" altLang="en-US" sz="2800" dirty="0" smtClean="0"/>
              <a:t>Three approaches</a:t>
            </a:r>
          </a:p>
          <a:p>
            <a:pPr lvl="1" eaLnBrk="1" hangingPunct="1"/>
            <a:r>
              <a:rPr lang="en-US" altLang="en-US" sz="2400" dirty="0" smtClean="0"/>
              <a:t>Content-based</a:t>
            </a:r>
          </a:p>
          <a:p>
            <a:pPr lvl="1" eaLnBrk="1" hangingPunct="1"/>
            <a:r>
              <a:rPr lang="en-US" altLang="en-US" sz="2400" dirty="0" smtClean="0"/>
              <a:t>Collaborative</a:t>
            </a:r>
          </a:p>
          <a:p>
            <a:pPr lvl="1" eaLnBrk="1" hangingPunct="1"/>
            <a:r>
              <a:rPr lang="en-US" altLang="en-US" sz="2400" dirty="0" smtClean="0"/>
              <a:t>Hybrid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Content-based recommendations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Main idea: recommend items to customer C similar to previous items rated highly by C</a:t>
            </a:r>
          </a:p>
          <a:p>
            <a:pPr eaLnBrk="1" hangingPunct="1"/>
            <a:r>
              <a:rPr lang="en-US" altLang="en-US" sz="2800" dirty="0" smtClean="0"/>
              <a:t>Movie recommendations</a:t>
            </a:r>
          </a:p>
          <a:p>
            <a:pPr lvl="1" eaLnBrk="1" hangingPunct="1"/>
            <a:r>
              <a:rPr lang="en-US" altLang="en-US" sz="2400" dirty="0" smtClean="0"/>
              <a:t>recommend movies with same actor(s), director, genre, …</a:t>
            </a:r>
          </a:p>
          <a:p>
            <a:pPr eaLnBrk="1" hangingPunct="1"/>
            <a:r>
              <a:rPr lang="en-US" altLang="en-US" sz="2800" dirty="0" smtClean="0"/>
              <a:t>Websites, blogs, news</a:t>
            </a:r>
          </a:p>
          <a:p>
            <a:pPr lvl="1" eaLnBrk="1" hangingPunct="1"/>
            <a:r>
              <a:rPr lang="en-US" altLang="en-US" sz="2400" dirty="0" smtClean="0"/>
              <a:t>recommend other sites with “similar” content</a:t>
            </a:r>
          </a:p>
          <a:p>
            <a:pPr lvl="1" eaLnBrk="1" hangingPunct="1"/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Plan of action</a:t>
            </a:r>
          </a:p>
        </p:txBody>
      </p:sp>
      <p:pic>
        <p:nvPicPr>
          <p:cNvPr id="14339" name="Picture 4" descr="MCBS0170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175895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867400" y="21336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362200" y="4648200"/>
            <a:ext cx="533400" cy="533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362200" y="5410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524000" y="5410200"/>
            <a:ext cx="457200" cy="4572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6705600" y="2133600"/>
            <a:ext cx="685800" cy="533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1447800" y="4648200"/>
            <a:ext cx="685800" cy="5334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3810000" y="2286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810000" y="187642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likes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334000" y="1371600"/>
            <a:ext cx="25352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Item profiles</a:t>
            </a: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6553200" y="29718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5562600" y="1981200"/>
            <a:ext cx="2057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5562600" y="4648200"/>
            <a:ext cx="2209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Red</a:t>
            </a:r>
          </a:p>
          <a:p>
            <a:pPr algn="ctr">
              <a:defRPr/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Circles</a:t>
            </a:r>
          </a:p>
          <a:p>
            <a:pPr algn="ctr">
              <a:defRPr/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Triangles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486400" y="5791200"/>
            <a:ext cx="23923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User profile</a:t>
            </a:r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3733800" y="5105400"/>
            <a:ext cx="1219200" cy="3048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3862388" y="4724400"/>
            <a:ext cx="101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match</a:t>
            </a:r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>
            <a:off x="2057400" y="3276600"/>
            <a:ext cx="228600" cy="1066800"/>
          </a:xfrm>
          <a:prstGeom prst="up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365125" y="3544888"/>
            <a:ext cx="179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recommend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6842125" y="33242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build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/>
      <p:bldP spid="31758" grpId="0"/>
      <p:bldP spid="31759" grpId="0" animBg="1"/>
      <p:bldP spid="31760" grpId="0" animBg="1"/>
      <p:bldP spid="31761" grpId="0" animBg="1"/>
      <p:bldP spid="31762" grpId="0"/>
      <p:bldP spid="31764" grpId="0" animBg="1"/>
      <p:bldP spid="31765" grpId="0"/>
      <p:bldP spid="31766" grpId="0" animBg="1"/>
      <p:bldP spid="31767" grpId="0"/>
      <p:bldP spid="317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Item Profiles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For each item, create an </a:t>
            </a:r>
            <a:r>
              <a:rPr lang="en-US" altLang="en-US" sz="2800" dirty="0" smtClean="0">
                <a:solidFill>
                  <a:srgbClr val="0066FF"/>
                </a:solidFill>
              </a:rPr>
              <a:t>item profile</a:t>
            </a:r>
          </a:p>
          <a:p>
            <a:pPr eaLnBrk="1" hangingPunct="1"/>
            <a:r>
              <a:rPr lang="en-US" altLang="en-US" sz="2800" dirty="0" smtClean="0"/>
              <a:t>Profile is a set of features</a:t>
            </a:r>
          </a:p>
          <a:p>
            <a:pPr lvl="1" eaLnBrk="1" hangingPunct="1"/>
            <a:r>
              <a:rPr lang="en-US" altLang="en-US" sz="2400" dirty="0" smtClean="0"/>
              <a:t>movies: author, title, actor, director,…</a:t>
            </a:r>
          </a:p>
          <a:p>
            <a:pPr lvl="1" eaLnBrk="1" hangingPunct="1"/>
            <a:r>
              <a:rPr lang="en-US" altLang="en-US" sz="2400" dirty="0" smtClean="0"/>
              <a:t>text: set of “important” words in document</a:t>
            </a:r>
          </a:p>
          <a:p>
            <a:pPr eaLnBrk="1" hangingPunct="1"/>
            <a:r>
              <a:rPr lang="en-US" altLang="en-US" sz="2800" dirty="0" smtClean="0"/>
              <a:t>How to pick important words?</a:t>
            </a:r>
          </a:p>
          <a:p>
            <a:pPr lvl="1" eaLnBrk="1" hangingPunct="1"/>
            <a:r>
              <a:rPr lang="en-US" altLang="en-US" sz="2400" dirty="0" smtClean="0"/>
              <a:t>Usual heuristic is TF.IDF (Term Frequency times Inverse Doc Frequency)</a:t>
            </a:r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TF.IDF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err="1" smtClean="0"/>
              <a:t>f</a:t>
            </a:r>
            <a:r>
              <a:rPr lang="en-US" altLang="en-US" baseline="-25000" dirty="0" err="1" smtClean="0"/>
              <a:t>ij</a:t>
            </a:r>
            <a:r>
              <a:rPr lang="en-US" altLang="en-US" dirty="0" smtClean="0"/>
              <a:t> = frequency of term </a:t>
            </a:r>
            <a:r>
              <a:rPr lang="en-US" altLang="en-US" dirty="0" err="1" smtClean="0"/>
              <a:t>t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 in document </a:t>
            </a:r>
            <a:r>
              <a:rPr lang="en-US" altLang="en-US" dirty="0" err="1" smtClean="0"/>
              <a:t>d</a:t>
            </a:r>
            <a:r>
              <a:rPr lang="en-US" altLang="en-US" baseline="-25000" dirty="0" err="1" smtClean="0"/>
              <a:t>j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err="1" smtClean="0"/>
              <a:t>n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 = number of docs that mention term </a:t>
            </a:r>
            <a:r>
              <a:rPr lang="en-US" altLang="en-US" dirty="0" err="1" smtClean="0"/>
              <a:t>i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/>
              <a:t>N = total number of docs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/>
              <a:t>TF.IDF score  </a:t>
            </a:r>
            <a:r>
              <a:rPr lang="en-US" altLang="en-US" i="1" dirty="0" err="1" smtClean="0"/>
              <a:t>w</a:t>
            </a:r>
            <a:r>
              <a:rPr lang="en-US" altLang="en-US" i="1" baseline="-25000" dirty="0" err="1" smtClean="0"/>
              <a:t>ij</a:t>
            </a:r>
            <a:r>
              <a:rPr lang="en-US" altLang="en-US" i="1" dirty="0" smtClean="0"/>
              <a:t> = </a:t>
            </a:r>
            <a:r>
              <a:rPr lang="en-US" altLang="en-US" i="1" dirty="0" err="1" smtClean="0"/>
              <a:t>TF</a:t>
            </a:r>
            <a:r>
              <a:rPr lang="en-US" altLang="en-US" i="1" baseline="-25000" dirty="0" err="1" smtClean="0"/>
              <a:t>ij</a:t>
            </a:r>
            <a:r>
              <a:rPr lang="en-US" altLang="en-US" i="1" baseline="-25000" dirty="0" smtClean="0"/>
              <a:t> </a:t>
            </a:r>
            <a:r>
              <a:rPr lang="en-US" altLang="en-US" i="1" dirty="0" smtClean="0">
                <a:latin typeface="cmsy10" pitchFamily="1" charset="0"/>
              </a:rPr>
              <a:t>* </a:t>
            </a:r>
            <a:r>
              <a:rPr lang="en-US" altLang="en-US" i="1" dirty="0" err="1" smtClean="0"/>
              <a:t>IDF</a:t>
            </a:r>
            <a:r>
              <a:rPr lang="en-US" altLang="en-US" i="1" baseline="-25000" dirty="0" err="1" smtClean="0"/>
              <a:t>i</a:t>
            </a:r>
            <a:endParaRPr lang="en-US" altLang="en-US" i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/>
              <a:t>Doc profile = set of words with highest TF.IDF scores, together with their scores</a:t>
            </a:r>
          </a:p>
        </p:txBody>
      </p:sp>
      <p:pic>
        <p:nvPicPr>
          <p:cNvPr id="16388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08" y="2281239"/>
            <a:ext cx="2438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9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857625"/>
            <a:ext cx="19812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User profiles and prediction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User profile possibilities:</a:t>
            </a:r>
          </a:p>
          <a:p>
            <a:pPr lvl="1" eaLnBrk="1" hangingPunct="1"/>
            <a:r>
              <a:rPr lang="en-US" altLang="en-US" sz="2400" dirty="0" smtClean="0"/>
              <a:t>Weighted average of rated item profiles</a:t>
            </a:r>
          </a:p>
          <a:p>
            <a:pPr lvl="1" eaLnBrk="1" hangingPunct="1"/>
            <a:r>
              <a:rPr lang="en-US" altLang="en-US" sz="2400" dirty="0" smtClean="0"/>
              <a:t>Variation: weight by difference from average rating for item</a:t>
            </a:r>
          </a:p>
          <a:p>
            <a:pPr lvl="1" eaLnBrk="1" hangingPunct="1"/>
            <a:r>
              <a:rPr lang="en-US" altLang="en-US" sz="2400" dirty="0" smtClean="0"/>
              <a:t>…</a:t>
            </a:r>
          </a:p>
          <a:p>
            <a:pPr eaLnBrk="1" hangingPunct="1"/>
            <a:r>
              <a:rPr lang="en-US" altLang="en-US" sz="2800" dirty="0" smtClean="0"/>
              <a:t>Prediction heuristic</a:t>
            </a:r>
          </a:p>
          <a:p>
            <a:pPr lvl="1" eaLnBrk="1" hangingPunct="1"/>
            <a:r>
              <a:rPr lang="en-US" altLang="en-US" sz="2400" dirty="0" smtClean="0"/>
              <a:t>Given user profile </a:t>
            </a:r>
            <a:r>
              <a:rPr lang="en-US" altLang="en-US" sz="2400" b="1" dirty="0" smtClean="0"/>
              <a:t>c</a:t>
            </a:r>
            <a:r>
              <a:rPr lang="en-US" altLang="en-US" sz="2400" dirty="0" smtClean="0"/>
              <a:t> and item profile </a:t>
            </a:r>
            <a:r>
              <a:rPr lang="en-US" altLang="en-US" sz="2400" b="1" dirty="0" smtClean="0"/>
              <a:t>s</a:t>
            </a:r>
            <a:r>
              <a:rPr lang="en-US" altLang="en-US" sz="2400" dirty="0" smtClean="0"/>
              <a:t>, estimate u(</a:t>
            </a:r>
            <a:r>
              <a:rPr lang="en-US" altLang="en-US" sz="2400" b="1" dirty="0" err="1" smtClean="0"/>
              <a:t>c</a:t>
            </a:r>
            <a:r>
              <a:rPr lang="en-US" altLang="en-US" sz="2400" dirty="0" err="1" smtClean="0"/>
              <a:t>,</a:t>
            </a:r>
            <a:r>
              <a:rPr lang="en-US" altLang="en-US" sz="2400" b="1" dirty="0" err="1" smtClean="0"/>
              <a:t>s</a:t>
            </a:r>
            <a:r>
              <a:rPr lang="en-US" altLang="en-US" sz="2400" dirty="0" smtClean="0"/>
              <a:t>) = cos(</a:t>
            </a:r>
            <a:r>
              <a:rPr lang="en-US" altLang="en-US" sz="2400" b="1" dirty="0" err="1" smtClean="0"/>
              <a:t>c</a:t>
            </a:r>
            <a:r>
              <a:rPr lang="en-US" altLang="en-US" sz="2400" dirty="0" err="1" smtClean="0"/>
              <a:t>,</a:t>
            </a:r>
            <a:r>
              <a:rPr lang="en-US" altLang="en-US" sz="2400" b="1" dirty="0" err="1" smtClean="0"/>
              <a:t>s</a:t>
            </a:r>
            <a:r>
              <a:rPr lang="en-US" altLang="en-US" sz="2400" dirty="0" smtClean="0"/>
              <a:t>) = </a:t>
            </a:r>
            <a:r>
              <a:rPr lang="en-US" altLang="en-US" sz="2400" b="1" dirty="0" err="1" smtClean="0"/>
              <a:t>c</a:t>
            </a:r>
            <a:r>
              <a:rPr lang="en-US" altLang="en-US" sz="2400" dirty="0" err="1" smtClean="0"/>
              <a:t>.</a:t>
            </a:r>
            <a:r>
              <a:rPr lang="en-US" altLang="en-US" sz="2400" b="1" dirty="0" err="1" smtClean="0"/>
              <a:t>s</a:t>
            </a:r>
            <a:r>
              <a:rPr lang="en-US" altLang="en-US" sz="2400" dirty="0" smtClean="0"/>
              <a:t>/(|</a:t>
            </a:r>
            <a:r>
              <a:rPr lang="en-US" altLang="en-US" sz="2400" b="1" dirty="0" smtClean="0"/>
              <a:t>c</a:t>
            </a:r>
            <a:r>
              <a:rPr lang="en-US" altLang="en-US" sz="2400" dirty="0" smtClean="0"/>
              <a:t>||</a:t>
            </a:r>
            <a:r>
              <a:rPr lang="en-US" altLang="en-US" sz="2400" b="1" dirty="0" smtClean="0"/>
              <a:t>s</a:t>
            </a:r>
            <a:r>
              <a:rPr lang="en-US" altLang="en-US" sz="2400" dirty="0" smtClean="0"/>
              <a:t>|)</a:t>
            </a:r>
          </a:p>
          <a:p>
            <a:pPr lvl="1" eaLnBrk="1" hangingPunct="1"/>
            <a:r>
              <a:rPr lang="en-US" altLang="en-US" sz="2400" dirty="0" smtClean="0"/>
              <a:t>Need efficient method to find items with high utility: later</a:t>
            </a:r>
          </a:p>
          <a:p>
            <a:pPr lvl="1" eaLnBrk="1" hangingPunct="1"/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Model-based approaches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For each user, learn a classifier that classifies items into rating classes</a:t>
            </a:r>
          </a:p>
          <a:p>
            <a:pPr lvl="1" eaLnBrk="1" hangingPunct="1"/>
            <a:r>
              <a:rPr lang="en-US" altLang="en-US" sz="2400" dirty="0" smtClean="0"/>
              <a:t>liked by user and not liked by user</a:t>
            </a:r>
          </a:p>
          <a:p>
            <a:pPr lvl="1" eaLnBrk="1" hangingPunct="1"/>
            <a:r>
              <a:rPr lang="en-US" altLang="en-US" sz="2400" dirty="0" smtClean="0"/>
              <a:t>e.g., Bayesian, regression, SVM</a:t>
            </a:r>
          </a:p>
          <a:p>
            <a:pPr eaLnBrk="1" hangingPunct="1"/>
            <a:r>
              <a:rPr lang="en-US" altLang="en-US" sz="2800" dirty="0" smtClean="0"/>
              <a:t>Apply classifier to each item to find recommendation candidates</a:t>
            </a:r>
          </a:p>
          <a:p>
            <a:pPr eaLnBrk="1" hangingPunct="1"/>
            <a:r>
              <a:rPr lang="en-US" altLang="en-US" sz="2800" dirty="0" smtClean="0"/>
              <a:t>Problem: scalability</a:t>
            </a:r>
          </a:p>
          <a:p>
            <a:pPr lvl="1" eaLnBrk="1" hangingPunct="1"/>
            <a:r>
              <a:rPr lang="en-US" altLang="en-US" sz="2400" dirty="0" smtClean="0"/>
              <a:t>Won’t investigate further in this class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228600"/>
            <a:ext cx="8001000" cy="838200"/>
          </a:xfrm>
        </p:spPr>
        <p:txBody>
          <a:bodyPr/>
          <a:lstStyle/>
          <a:p>
            <a:pPr eaLnBrk="1" hangingPunct="1"/>
            <a:r>
              <a:rPr lang="en-US" altLang="en-US" sz="3400" smtClean="0"/>
              <a:t>Limitations of content-based approach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Finding the appropriate features</a:t>
            </a:r>
          </a:p>
          <a:p>
            <a:pPr lvl="1" eaLnBrk="1" hangingPunct="1"/>
            <a:r>
              <a:rPr lang="en-US" altLang="en-US" sz="2400" dirty="0" smtClean="0"/>
              <a:t>e.g., images, movies, music</a:t>
            </a:r>
          </a:p>
          <a:p>
            <a:pPr eaLnBrk="1" hangingPunct="1"/>
            <a:r>
              <a:rPr lang="en-US" altLang="en-US" sz="2800" dirty="0" smtClean="0"/>
              <a:t>Overspecialization</a:t>
            </a:r>
          </a:p>
          <a:p>
            <a:pPr lvl="1" eaLnBrk="1" hangingPunct="1"/>
            <a:r>
              <a:rPr lang="en-US" altLang="en-US" sz="2400" dirty="0" smtClean="0"/>
              <a:t>Never recommends items outside user’s content profile</a:t>
            </a:r>
          </a:p>
          <a:p>
            <a:pPr lvl="1" eaLnBrk="1" hangingPunct="1"/>
            <a:r>
              <a:rPr lang="en-US" altLang="en-US" sz="2400" dirty="0" smtClean="0"/>
              <a:t>People might have multiple interests</a:t>
            </a:r>
          </a:p>
          <a:p>
            <a:pPr eaLnBrk="1" hangingPunct="1"/>
            <a:r>
              <a:rPr lang="en-US" altLang="en-US" sz="2800" dirty="0" smtClean="0"/>
              <a:t>Recommendations for new users</a:t>
            </a:r>
          </a:p>
          <a:p>
            <a:pPr lvl="1" eaLnBrk="1" hangingPunct="1"/>
            <a:r>
              <a:rPr lang="en-US" altLang="en-US" sz="2400" dirty="0" smtClean="0"/>
              <a:t>How to build a profile?</a:t>
            </a:r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Collaborative Filtering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Consider user c</a:t>
            </a:r>
          </a:p>
          <a:p>
            <a:pPr eaLnBrk="1" hangingPunct="1"/>
            <a:r>
              <a:rPr lang="en-US" altLang="en-US" sz="2800" dirty="0" smtClean="0"/>
              <a:t>Find set D of other users whose ratings are “similar” to c’s ratings</a:t>
            </a:r>
          </a:p>
          <a:p>
            <a:pPr eaLnBrk="1" hangingPunct="1"/>
            <a:r>
              <a:rPr lang="en-US" altLang="en-US" sz="2800" dirty="0" smtClean="0"/>
              <a:t>Estimate user’s ratings based on ratings of users in D</a:t>
            </a:r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Similar users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295400"/>
            <a:ext cx="8001000" cy="4267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Let </a:t>
            </a:r>
            <a:r>
              <a:rPr lang="en-US" altLang="en-US" sz="2800" dirty="0" err="1" smtClean="0"/>
              <a:t>r</a:t>
            </a:r>
            <a:r>
              <a:rPr lang="en-US" altLang="en-US" sz="2800" baseline="-25000" dirty="0" err="1" smtClean="0"/>
              <a:t>x</a:t>
            </a:r>
            <a:r>
              <a:rPr lang="en-US" altLang="en-US" sz="2800" dirty="0" smtClean="0"/>
              <a:t> be the vector of user x’s ratings</a:t>
            </a:r>
          </a:p>
          <a:p>
            <a:pPr eaLnBrk="1" hangingPunct="1"/>
            <a:r>
              <a:rPr lang="en-US" altLang="en-US" sz="2800" dirty="0" smtClean="0"/>
              <a:t>Cosine similarity measure</a:t>
            </a:r>
          </a:p>
          <a:p>
            <a:pPr lvl="1" eaLnBrk="1" hangingPunct="1"/>
            <a:r>
              <a:rPr lang="en-US" altLang="en-US" sz="2400" dirty="0" smtClean="0"/>
              <a:t>sim(</a:t>
            </a:r>
            <a:r>
              <a:rPr lang="en-US" altLang="en-US" sz="2400" dirty="0" err="1" smtClean="0"/>
              <a:t>x,y</a:t>
            </a:r>
            <a:r>
              <a:rPr lang="en-US" altLang="en-US" sz="2400" dirty="0" smtClean="0"/>
              <a:t>) = cos(</a:t>
            </a:r>
            <a:r>
              <a:rPr lang="en-US" altLang="en-US" sz="2400" dirty="0" err="1" smtClean="0"/>
              <a:t>r</a:t>
            </a:r>
            <a:r>
              <a:rPr lang="en-US" altLang="en-US" sz="2400" baseline="-25000" dirty="0" err="1" smtClean="0"/>
              <a:t>x</a:t>
            </a:r>
            <a:r>
              <a:rPr lang="en-US" altLang="en-US" sz="2400" baseline="-25000" dirty="0" smtClean="0"/>
              <a:t> 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r</a:t>
            </a:r>
            <a:r>
              <a:rPr lang="en-US" altLang="en-US" sz="2400" baseline="-25000" dirty="0" err="1" smtClean="0"/>
              <a:t>y</a:t>
            </a:r>
            <a:r>
              <a:rPr lang="en-US" altLang="en-US" sz="2400" dirty="0" smtClean="0"/>
              <a:t>)</a:t>
            </a:r>
          </a:p>
          <a:p>
            <a:pPr eaLnBrk="1" hangingPunct="1"/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Pearson correlation coefficient</a:t>
            </a:r>
          </a:p>
          <a:p>
            <a:pPr lvl="1" eaLnBrk="1" hangingPunct="1"/>
            <a:r>
              <a:rPr lang="en-US" altLang="en-US" sz="2400" dirty="0" err="1" smtClean="0"/>
              <a:t>S</a:t>
            </a:r>
            <a:r>
              <a:rPr lang="en-US" altLang="en-US" sz="2400" baseline="-25000" dirty="0" err="1" smtClean="0"/>
              <a:t>xy</a:t>
            </a:r>
            <a:r>
              <a:rPr lang="en-US" altLang="en-US" sz="2400" dirty="0" smtClean="0"/>
              <a:t> = items rated by both users x and y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	</a:t>
            </a:r>
          </a:p>
        </p:txBody>
      </p:sp>
      <p:pic>
        <p:nvPicPr>
          <p:cNvPr id="34820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46600"/>
            <a:ext cx="678180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Recommendations </a:t>
            </a:r>
          </a:p>
        </p:txBody>
      </p:sp>
      <p:sp>
        <p:nvSpPr>
          <p:cNvPr id="4099" name="AutoShape 4"/>
          <p:cNvSpPr>
            <a:spLocks noChangeArrowheads="1"/>
          </p:cNvSpPr>
          <p:nvPr/>
        </p:nvSpPr>
        <p:spPr bwMode="auto">
          <a:xfrm>
            <a:off x="1600200" y="4419600"/>
            <a:ext cx="1371600" cy="1066800"/>
          </a:xfrm>
          <a:prstGeom prst="can">
            <a:avLst>
              <a:gd name="adj" fmla="val 2500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000" dirty="0">
                <a:effectLst/>
              </a:rPr>
              <a:t>Items</a:t>
            </a:r>
          </a:p>
        </p:txBody>
      </p:sp>
      <p:pic>
        <p:nvPicPr>
          <p:cNvPr id="4100" name="Picture 5" descr="MCBS0170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175895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8" name="Group 14"/>
          <p:cNvGrpSpPr>
            <a:grpSpLocks/>
          </p:cNvGrpSpPr>
          <p:nvPr/>
        </p:nvGrpSpPr>
        <p:grpSpPr bwMode="auto">
          <a:xfrm>
            <a:off x="611188" y="3048000"/>
            <a:ext cx="1293812" cy="1219200"/>
            <a:chOff x="385" y="1920"/>
            <a:chExt cx="815" cy="768"/>
          </a:xfrm>
        </p:grpSpPr>
        <p:sp>
          <p:nvSpPr>
            <p:cNvPr id="11273" name="AutoShape 9"/>
            <p:cNvSpPr>
              <a:spLocks noChangeArrowheads="1"/>
            </p:cNvSpPr>
            <p:nvPr/>
          </p:nvSpPr>
          <p:spPr bwMode="auto">
            <a:xfrm>
              <a:off x="1056" y="1920"/>
              <a:ext cx="144" cy="768"/>
            </a:xfrm>
            <a:prstGeom prst="downArrow">
              <a:avLst>
                <a:gd name="adj1" fmla="val 50000"/>
                <a:gd name="adj2" fmla="val 1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385" y="2119"/>
              <a:ext cx="6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 dirty="0">
                  <a:effectLst/>
                </a:rPr>
                <a:t>Search</a:t>
              </a:r>
            </a:p>
          </p:txBody>
        </p:sp>
      </p:grpSp>
      <p:grpSp>
        <p:nvGrpSpPr>
          <p:cNvPr id="11279" name="Group 15"/>
          <p:cNvGrpSpPr>
            <a:grpSpLocks/>
          </p:cNvGrpSpPr>
          <p:nvPr/>
        </p:nvGrpSpPr>
        <p:grpSpPr bwMode="auto">
          <a:xfrm>
            <a:off x="2438400" y="3048000"/>
            <a:ext cx="2590800" cy="1143000"/>
            <a:chOff x="1536" y="1920"/>
            <a:chExt cx="1632" cy="720"/>
          </a:xfrm>
        </p:grpSpPr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1536" y="1920"/>
              <a:ext cx="144" cy="720"/>
            </a:xfrm>
            <a:prstGeom prst="upArrow">
              <a:avLst>
                <a:gd name="adj1" fmla="val 50000"/>
                <a:gd name="adj2" fmla="val 1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4105" name="Text Box 12"/>
            <p:cNvSpPr txBox="1">
              <a:spLocks noChangeArrowheads="1"/>
            </p:cNvSpPr>
            <p:nvPr/>
          </p:nvSpPr>
          <p:spPr bwMode="auto">
            <a:xfrm>
              <a:off x="1718" y="2119"/>
              <a:ext cx="14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000" dirty="0">
                  <a:effectLst/>
                </a:rPr>
                <a:t>Recommendations</a:t>
              </a:r>
            </a:p>
          </p:txBody>
        </p:sp>
      </p:grp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3048000" y="4724400"/>
            <a:ext cx="4941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effectLst/>
              </a:rPr>
              <a:t>Products, web sites, blogs, news items,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Rating predictions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Let D be the set of </a:t>
            </a:r>
            <a:r>
              <a:rPr lang="en-US" altLang="en-US" sz="2800" i="1" dirty="0" smtClean="0"/>
              <a:t>k</a:t>
            </a:r>
            <a:r>
              <a:rPr lang="en-US" altLang="en-US" sz="2800" dirty="0" smtClean="0"/>
              <a:t> users most similar to </a:t>
            </a:r>
            <a:r>
              <a:rPr lang="en-US" altLang="en-US" sz="2800" i="1" dirty="0" smtClean="0"/>
              <a:t>c </a:t>
            </a:r>
            <a:r>
              <a:rPr lang="en-US" altLang="en-US" sz="2800" dirty="0" smtClean="0"/>
              <a:t>who have rated item </a:t>
            </a:r>
            <a:r>
              <a:rPr lang="en-US" altLang="en-US" sz="2800" i="1" dirty="0" smtClean="0"/>
              <a:t>s</a:t>
            </a:r>
          </a:p>
          <a:p>
            <a:pPr eaLnBrk="1" hangingPunct="1"/>
            <a:r>
              <a:rPr lang="en-US" altLang="en-US" sz="2800" dirty="0" smtClean="0"/>
              <a:t>Possibilities for prediction function (item s):</a:t>
            </a:r>
          </a:p>
          <a:p>
            <a:pPr lvl="1" eaLnBrk="1" hangingPunct="1"/>
            <a:r>
              <a:rPr lang="en-US" altLang="en-US" sz="2000" dirty="0" err="1" smtClean="0"/>
              <a:t>r</a:t>
            </a:r>
            <a:r>
              <a:rPr lang="en-US" altLang="en-US" sz="2000" baseline="-25000" dirty="0" err="1" smtClean="0"/>
              <a:t>cs</a:t>
            </a:r>
            <a:r>
              <a:rPr lang="en-US" altLang="en-US" sz="2000" dirty="0" smtClean="0"/>
              <a:t> = 1/k </a:t>
            </a:r>
            <a:r>
              <a:rPr lang="en-US" altLang="en-US" sz="2000" dirty="0" smtClean="0">
                <a:latin typeface="Symbol" panose="05050102010706020507" pitchFamily="18" charset="2"/>
                <a:sym typeface="Symbol" panose="05050102010706020507" pitchFamily="18" charset="2"/>
              </a:rPr>
              <a:t></a:t>
            </a:r>
            <a:r>
              <a:rPr lang="en-US" altLang="en-US" sz="2000" baseline="-25000" dirty="0" smtClean="0">
                <a:sym typeface="Symbol" panose="05050102010706020507" pitchFamily="18" charset="2"/>
              </a:rPr>
              <a:t>d</a:t>
            </a:r>
            <a:r>
              <a:rPr lang="en-US" altLang="en-US" sz="2000" baseline="-25000" dirty="0" smtClean="0">
                <a:latin typeface="cmsy10" pitchFamily="1" charset="0"/>
                <a:sym typeface="Symbol" panose="05050102010706020507" pitchFamily="18" charset="2"/>
              </a:rPr>
              <a:t> in</a:t>
            </a:r>
            <a:r>
              <a:rPr lang="en-US" altLang="en-US" sz="2000" dirty="0" smtClean="0">
                <a:latin typeface="cmsy10" pitchFamily="1" charset="0"/>
                <a:sym typeface="Symbol" panose="05050102010706020507" pitchFamily="18" charset="2"/>
              </a:rPr>
              <a:t> </a:t>
            </a:r>
            <a:r>
              <a:rPr lang="en-US" altLang="en-US" sz="2000" baseline="-25000" dirty="0" smtClean="0">
                <a:sym typeface="Symbol" panose="05050102010706020507" pitchFamily="18" charset="2"/>
              </a:rPr>
              <a:t>D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r</a:t>
            </a:r>
            <a:r>
              <a:rPr lang="en-US" altLang="en-US" sz="2000" baseline="-25000" dirty="0" err="1" smtClean="0"/>
              <a:t>ds</a:t>
            </a:r>
            <a:endParaRPr lang="en-US" altLang="en-US" sz="2000" baseline="-25000" dirty="0" smtClean="0"/>
          </a:p>
          <a:p>
            <a:pPr lvl="1" eaLnBrk="1" hangingPunct="1"/>
            <a:endParaRPr lang="en-US" altLang="en-US" sz="2000" baseline="-25000" dirty="0" smtClean="0"/>
          </a:p>
          <a:p>
            <a:pPr lvl="1" eaLnBrk="1" hangingPunct="1"/>
            <a:r>
              <a:rPr lang="en-US" altLang="en-US" sz="2000" dirty="0" err="1" smtClean="0"/>
              <a:t>r</a:t>
            </a:r>
            <a:r>
              <a:rPr lang="en-US" altLang="en-US" sz="2000" baseline="-25000" dirty="0" err="1" smtClean="0"/>
              <a:t>cs</a:t>
            </a:r>
            <a:r>
              <a:rPr lang="en-US" altLang="en-US" sz="2000" dirty="0" smtClean="0"/>
              <a:t> = (</a:t>
            </a:r>
            <a:r>
              <a:rPr lang="en-US" altLang="en-US" sz="2000" dirty="0" smtClean="0">
                <a:latin typeface="Symbol" panose="05050102010706020507" pitchFamily="18" charset="2"/>
                <a:sym typeface="Symbol" panose="05050102010706020507" pitchFamily="18" charset="2"/>
              </a:rPr>
              <a:t></a:t>
            </a:r>
            <a:r>
              <a:rPr lang="en-US" altLang="en-US" sz="2000" baseline="-25000" dirty="0" smtClean="0">
                <a:sym typeface="Symbol" panose="05050102010706020507" pitchFamily="18" charset="2"/>
              </a:rPr>
              <a:t>d</a:t>
            </a:r>
            <a:r>
              <a:rPr lang="en-US" altLang="en-US" sz="2000" baseline="-25000" dirty="0" smtClean="0">
                <a:latin typeface="cmsy10" pitchFamily="1" charset="0"/>
                <a:sym typeface="Symbol" panose="05050102010706020507" pitchFamily="18" charset="2"/>
              </a:rPr>
              <a:t> in</a:t>
            </a:r>
            <a:r>
              <a:rPr lang="en-US" altLang="en-US" sz="2000" dirty="0" smtClean="0">
                <a:latin typeface="cmsy10" pitchFamily="1" charset="0"/>
                <a:sym typeface="Symbol" panose="05050102010706020507" pitchFamily="18" charset="2"/>
              </a:rPr>
              <a:t> </a:t>
            </a:r>
            <a:r>
              <a:rPr lang="en-US" altLang="en-US" sz="2000" baseline="-25000" dirty="0" smtClean="0">
                <a:sym typeface="Symbol" panose="05050102010706020507" pitchFamily="18" charset="2"/>
              </a:rPr>
              <a:t>D</a:t>
            </a:r>
            <a:r>
              <a:rPr lang="en-US" altLang="en-US" sz="2000" dirty="0" smtClean="0"/>
              <a:t> sim(</a:t>
            </a:r>
            <a:r>
              <a:rPr lang="en-US" altLang="en-US" sz="2000" dirty="0" err="1" smtClean="0"/>
              <a:t>c,d</a:t>
            </a:r>
            <a:r>
              <a:rPr lang="en-US" altLang="en-US" sz="2000" dirty="0" smtClean="0"/>
              <a:t>) *</a:t>
            </a:r>
            <a:r>
              <a:rPr lang="en-US" altLang="en-US" sz="2000" dirty="0" smtClean="0">
                <a:latin typeface="cmsy10" pitchFamily="1" charset="0"/>
              </a:rPr>
              <a:t> </a:t>
            </a:r>
            <a:r>
              <a:rPr lang="en-US" altLang="en-US" sz="2000" dirty="0" err="1" smtClean="0"/>
              <a:t>r</a:t>
            </a:r>
            <a:r>
              <a:rPr lang="en-US" altLang="en-US" sz="2000" baseline="-25000" dirty="0" err="1" smtClean="0"/>
              <a:t>ds</a:t>
            </a:r>
            <a:r>
              <a:rPr lang="en-US" altLang="en-US" sz="2000" dirty="0" smtClean="0"/>
              <a:t>)/(</a:t>
            </a:r>
            <a:r>
              <a:rPr lang="en-US" altLang="en-US" sz="2000" dirty="0" smtClean="0">
                <a:latin typeface="Symbol" panose="05050102010706020507" pitchFamily="18" charset="2"/>
                <a:sym typeface="Symbol" panose="05050102010706020507" pitchFamily="18" charset="2"/>
              </a:rPr>
              <a:t></a:t>
            </a:r>
            <a:r>
              <a:rPr lang="en-US" altLang="en-US" sz="2000" baseline="-50000" dirty="0" smtClean="0">
                <a:sym typeface="Symbol" panose="05050102010706020507" pitchFamily="18" charset="2"/>
              </a:rPr>
              <a:t>d</a:t>
            </a:r>
            <a:r>
              <a:rPr lang="en-US" altLang="en-US" sz="2000" baseline="-25000" dirty="0" smtClean="0">
                <a:latin typeface="cmsy10" pitchFamily="1" charset="0"/>
                <a:sym typeface="Symbol" panose="05050102010706020507" pitchFamily="18" charset="2"/>
              </a:rPr>
              <a:t> in</a:t>
            </a:r>
            <a:r>
              <a:rPr lang="en-US" altLang="en-US" sz="2000" baseline="-50000" dirty="0" smtClean="0">
                <a:sym typeface="Symbol" panose="05050102010706020507" pitchFamily="18" charset="2"/>
              </a:rPr>
              <a:t> D</a:t>
            </a:r>
            <a:r>
              <a:rPr lang="en-US" altLang="en-US" sz="2000" dirty="0" smtClean="0">
                <a:latin typeface="Times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smtClean="0"/>
              <a:t>sim(</a:t>
            </a:r>
            <a:r>
              <a:rPr lang="en-US" altLang="en-US" sz="2000" dirty="0" err="1" smtClean="0"/>
              <a:t>c,d</a:t>
            </a:r>
            <a:r>
              <a:rPr lang="en-US" altLang="en-US" sz="2000" dirty="0" smtClean="0"/>
              <a:t>))</a:t>
            </a:r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r>
              <a:rPr lang="en-US" altLang="en-US" sz="2000" dirty="0" smtClean="0"/>
              <a:t>Other options?</a:t>
            </a:r>
          </a:p>
          <a:p>
            <a:pPr eaLnBrk="1" hangingPunct="1"/>
            <a:r>
              <a:rPr lang="en-US" altLang="en-US" sz="2400" dirty="0" smtClean="0"/>
              <a:t>Many tricks possible…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dirty="0" smtClean="0"/>
          </a:p>
          <a:p>
            <a:pPr lvl="1" eaLnBrk="1" hangingPunct="1"/>
            <a:endParaRPr lang="en-US" altLang="en-US" sz="20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Complexity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Expensive step is finding k most similar customers</a:t>
            </a:r>
          </a:p>
          <a:p>
            <a:pPr lvl="1" eaLnBrk="1" hangingPunct="1"/>
            <a:r>
              <a:rPr lang="en-US" altLang="en-US" sz="2400" dirty="0" smtClean="0"/>
              <a:t>O(|U|) </a:t>
            </a:r>
          </a:p>
          <a:p>
            <a:pPr eaLnBrk="1" hangingPunct="1"/>
            <a:r>
              <a:rPr lang="en-US" altLang="en-US" sz="2800" dirty="0" smtClean="0"/>
              <a:t>Too expensive to do at runtime</a:t>
            </a:r>
          </a:p>
          <a:p>
            <a:pPr lvl="1" eaLnBrk="1" hangingPunct="1"/>
            <a:r>
              <a:rPr lang="en-US" altLang="en-US" sz="2400" dirty="0" smtClean="0"/>
              <a:t>Need to pre-compute</a:t>
            </a:r>
          </a:p>
          <a:p>
            <a:pPr eaLnBrk="1" hangingPunct="1"/>
            <a:r>
              <a:rPr lang="en-US" altLang="en-US" sz="2800" dirty="0" smtClean="0"/>
              <a:t>Naïve precomputation takes time O(N|U|)</a:t>
            </a:r>
          </a:p>
          <a:p>
            <a:pPr lvl="1" eaLnBrk="1" hangingPunct="1"/>
            <a:r>
              <a:rPr lang="en-US" altLang="en-US" sz="2400" dirty="0" smtClean="0"/>
              <a:t>Simple trick gives some speedup</a:t>
            </a:r>
          </a:p>
          <a:p>
            <a:pPr eaLnBrk="1" hangingPunct="1"/>
            <a:r>
              <a:rPr lang="en-US" altLang="en-US" sz="2800" dirty="0" smtClean="0"/>
              <a:t>Can use clustering, partitioning as alternatives, but quality degrades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dirty="0" smtClean="0"/>
              <a:t>Item-Item Collaborative Filtering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So far: User-user collaborative filtering</a:t>
            </a:r>
          </a:p>
          <a:p>
            <a:pPr eaLnBrk="1" hangingPunct="1"/>
            <a:r>
              <a:rPr lang="en-US" altLang="en-US" sz="2800" dirty="0" smtClean="0"/>
              <a:t>Another view</a:t>
            </a:r>
          </a:p>
          <a:p>
            <a:pPr lvl="1" eaLnBrk="1" hangingPunct="1"/>
            <a:r>
              <a:rPr lang="en-US" altLang="en-US" sz="2400" dirty="0" smtClean="0"/>
              <a:t>For item s, find other similar items </a:t>
            </a:r>
          </a:p>
          <a:p>
            <a:pPr lvl="1" eaLnBrk="1" hangingPunct="1"/>
            <a:r>
              <a:rPr lang="en-US" altLang="en-US" sz="2400" dirty="0" smtClean="0"/>
              <a:t>Estimate rating for item based on ratings for similar items</a:t>
            </a:r>
          </a:p>
          <a:p>
            <a:pPr lvl="1" eaLnBrk="1" hangingPunct="1"/>
            <a:r>
              <a:rPr lang="en-US" altLang="en-US" sz="2400" dirty="0" smtClean="0"/>
              <a:t>Can use same similarity metrics and prediction functions as in user-user model</a:t>
            </a:r>
          </a:p>
          <a:p>
            <a:pPr eaLnBrk="1" hangingPunct="1"/>
            <a:r>
              <a:rPr lang="en-US" altLang="en-US" sz="2800" dirty="0" smtClean="0"/>
              <a:t>In practice, it has been observed that item-item often works better than user-user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38200"/>
          </a:xfrm>
        </p:spPr>
        <p:txBody>
          <a:bodyPr/>
          <a:lstStyle/>
          <a:p>
            <a:pPr eaLnBrk="1" hangingPunct="1"/>
            <a:r>
              <a:rPr lang="en-US" altLang="en-US" sz="3400" dirty="0" smtClean="0"/>
              <a:t>Pros and cons of collaborative filtering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Works for any kind of item</a:t>
            </a:r>
          </a:p>
          <a:p>
            <a:pPr lvl="1" eaLnBrk="1" hangingPunct="1"/>
            <a:r>
              <a:rPr lang="en-US" altLang="en-US" sz="2400" dirty="0" smtClean="0"/>
              <a:t>No feature selection needed</a:t>
            </a:r>
          </a:p>
          <a:p>
            <a:pPr eaLnBrk="1" hangingPunct="1"/>
            <a:r>
              <a:rPr lang="en-US" altLang="en-US" sz="2800" dirty="0" smtClean="0"/>
              <a:t>New user problem</a:t>
            </a:r>
          </a:p>
          <a:p>
            <a:pPr eaLnBrk="1" hangingPunct="1"/>
            <a:r>
              <a:rPr lang="en-US" altLang="en-US" sz="2800" dirty="0" smtClean="0"/>
              <a:t>New item problem</a:t>
            </a:r>
          </a:p>
          <a:p>
            <a:pPr eaLnBrk="1" hangingPunct="1"/>
            <a:r>
              <a:rPr lang="en-US" altLang="en-US" sz="2800" dirty="0" smtClean="0"/>
              <a:t>Sparsity of rating matrix</a:t>
            </a:r>
          </a:p>
          <a:p>
            <a:pPr lvl="1" eaLnBrk="1" hangingPunct="1"/>
            <a:r>
              <a:rPr lang="en-US" altLang="en-US" sz="2400" dirty="0" smtClean="0"/>
              <a:t>Cluster-based smoothing?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Hybrid Methods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Implement two separate recommenders and combine predictions</a:t>
            </a:r>
          </a:p>
          <a:p>
            <a:pPr eaLnBrk="1" hangingPunct="1"/>
            <a:r>
              <a:rPr lang="en-US" altLang="en-US" sz="2800" dirty="0" smtClean="0"/>
              <a:t>Add content-based methods to collaborative filtering</a:t>
            </a:r>
          </a:p>
          <a:p>
            <a:pPr lvl="1" eaLnBrk="1" hangingPunct="1"/>
            <a:r>
              <a:rPr lang="en-US" altLang="en-US" sz="2400" dirty="0" smtClean="0"/>
              <a:t>item profiles for new item problem</a:t>
            </a:r>
          </a:p>
          <a:p>
            <a:pPr lvl="1" eaLnBrk="1" hangingPunct="1"/>
            <a:r>
              <a:rPr lang="en-US" altLang="en-US" sz="2400" dirty="0" smtClean="0"/>
              <a:t>demographics to deal with new user problem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228600"/>
            <a:ext cx="8001000" cy="838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Evaluating Predictions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Compare predictions with known ratings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Root-mean-square error (RMSE)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Another approach: 0/1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Coverage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Number of items/users for which system can make predictions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Precision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Accuracy of predictions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Receiver operating characteristic (ROC)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Tradeoff curve between false positives and false negatives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Problems with Measures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Narrow focus on accuracy sometimes misses the point</a:t>
            </a:r>
          </a:p>
          <a:p>
            <a:pPr lvl="1" eaLnBrk="1" hangingPunct="1"/>
            <a:r>
              <a:rPr lang="en-US" altLang="en-US" dirty="0" smtClean="0"/>
              <a:t>Prediction Diversity</a:t>
            </a:r>
          </a:p>
          <a:p>
            <a:pPr lvl="1" eaLnBrk="1" hangingPunct="1"/>
            <a:r>
              <a:rPr lang="en-US" altLang="en-US" dirty="0" smtClean="0"/>
              <a:t>Prediction Context</a:t>
            </a:r>
          </a:p>
          <a:p>
            <a:pPr lvl="1" eaLnBrk="1" hangingPunct="1"/>
            <a:r>
              <a:rPr lang="en-US" altLang="en-US" dirty="0" smtClean="0"/>
              <a:t>Order of predictions</a:t>
            </a:r>
          </a:p>
          <a:p>
            <a:pPr eaLnBrk="1" hangingPunct="1"/>
            <a:r>
              <a:rPr lang="en-US" altLang="en-US" dirty="0" smtClean="0"/>
              <a:t>In practice, we care only to predict high ratings</a:t>
            </a:r>
          </a:p>
          <a:p>
            <a:pPr lvl="1" eaLnBrk="1" hangingPunct="1"/>
            <a:r>
              <a:rPr lang="en-US" altLang="en-US" dirty="0" smtClean="0"/>
              <a:t>RMSE might penalize a method that does well for high ratings and badly for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Tip: Add data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/>
              <a:t>Leverage all the Netflix data</a:t>
            </a:r>
          </a:p>
          <a:p>
            <a:pPr lvl="1" eaLnBrk="1" hangingPunct="1"/>
            <a:r>
              <a:rPr lang="en-US" altLang="en-US" sz="2000" dirty="0" smtClean="0"/>
              <a:t>Don’t try to reduce data size in an effort to make fancy algorithms work</a:t>
            </a:r>
          </a:p>
          <a:p>
            <a:pPr lvl="1" eaLnBrk="1" hangingPunct="1"/>
            <a:r>
              <a:rPr lang="en-US" altLang="en-US" sz="2000" dirty="0" smtClean="0"/>
              <a:t>Simple methods on large data do best</a:t>
            </a:r>
          </a:p>
          <a:p>
            <a:pPr eaLnBrk="1" hangingPunct="1"/>
            <a:r>
              <a:rPr lang="en-US" altLang="en-US" sz="2400" dirty="0" smtClean="0"/>
              <a:t>Add more data</a:t>
            </a:r>
          </a:p>
          <a:p>
            <a:pPr lvl="1" eaLnBrk="1" hangingPunct="1"/>
            <a:r>
              <a:rPr lang="en-US" altLang="en-US" sz="2000" dirty="0" smtClean="0"/>
              <a:t>e.g., add IMDB data on genres</a:t>
            </a:r>
          </a:p>
          <a:p>
            <a:pPr eaLnBrk="1" hangingPunct="1"/>
            <a:r>
              <a:rPr lang="en-US" altLang="en-US" sz="2400" dirty="0" smtClean="0"/>
              <a:t>More Data Beats Better Algorithms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http://anand.typepad.com/datawocky/2008/03/more-data-usual.html</a:t>
            </a:r>
            <a:endParaRPr lang="en-US" altLang="en-US" sz="2400" dirty="0" smtClean="0"/>
          </a:p>
          <a:p>
            <a:pPr lvl="1" eaLnBrk="1" hangingPunct="1"/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Finding similar vectors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Common problem that comes up in many settings</a:t>
            </a:r>
          </a:p>
          <a:p>
            <a:pPr eaLnBrk="1" hangingPunct="1"/>
            <a:r>
              <a:rPr lang="en-US" altLang="en-US" sz="2800" dirty="0" smtClean="0"/>
              <a:t>Given a large number N of vectors in some high-dimensional space (M dimensions), find pairs of vectors that have high cosine-similarity</a:t>
            </a:r>
          </a:p>
          <a:p>
            <a:pPr lvl="1" eaLnBrk="1" hangingPunct="1"/>
            <a:r>
              <a:rPr lang="en-US" altLang="en-US" sz="2400" dirty="0" smtClean="0"/>
              <a:t>e.g., user profiles, item </a:t>
            </a:r>
            <a:r>
              <a:rPr lang="en-US" altLang="en-US" sz="2400" dirty="0" smtClean="0"/>
              <a:t>profiles</a:t>
            </a: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38200"/>
          </a:xfrm>
        </p:spPr>
        <p:txBody>
          <a:bodyPr/>
          <a:lstStyle/>
          <a:p>
            <a:pPr eaLnBrk="1" hangingPunct="1"/>
            <a:r>
              <a:rPr lang="en-US" altLang="en-US" sz="3400" dirty="0" smtClean="0"/>
              <a:t>From scarcity to abundance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Shelf space is a scarce commodity for traditional retailers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Also: TV networks, movie theaters,…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web enables near-zero-cost dissemination of information about products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From scarcity to abundance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More choice necessitates better filters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Recommendation engines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How </a:t>
            </a:r>
            <a:r>
              <a:rPr lang="en-US" altLang="en-US" sz="2000" dirty="0" smtClean="0">
                <a:solidFill>
                  <a:schemeClr val="accent2"/>
                </a:solidFill>
              </a:rPr>
              <a:t>Into Thin Air</a:t>
            </a:r>
            <a:r>
              <a:rPr lang="en-US" altLang="en-US" sz="2000" dirty="0" smtClean="0"/>
              <a:t> made </a:t>
            </a:r>
            <a:r>
              <a:rPr lang="en-US" altLang="en-US" sz="2000" dirty="0" smtClean="0">
                <a:solidFill>
                  <a:schemeClr val="accent2"/>
                </a:solidFill>
              </a:rPr>
              <a:t>Touching the Void</a:t>
            </a:r>
            <a:r>
              <a:rPr lang="en-US" altLang="en-US" sz="2000" dirty="0" smtClean="0"/>
              <a:t> a bestseller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886700" cy="93027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Long Tail</a:t>
            </a:r>
          </a:p>
        </p:txBody>
      </p:sp>
      <p:pic>
        <p:nvPicPr>
          <p:cNvPr id="6147" name="Picture 3" descr="Anatomy ed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7467600" cy="556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25765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Source: Chris Anderson (2004)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Recommendation Types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Editorial</a:t>
            </a:r>
          </a:p>
          <a:p>
            <a:pPr eaLnBrk="1" hangingPunct="1"/>
            <a:r>
              <a:rPr lang="en-US" altLang="en-US" sz="2800" dirty="0" smtClean="0"/>
              <a:t>Simple aggregates</a:t>
            </a:r>
          </a:p>
          <a:p>
            <a:pPr lvl="1" eaLnBrk="1" hangingPunct="1"/>
            <a:r>
              <a:rPr lang="en-US" altLang="en-US" sz="2400" dirty="0" smtClean="0"/>
              <a:t>Top 10, Most Popular, Recent Uploads</a:t>
            </a:r>
          </a:p>
          <a:p>
            <a:pPr eaLnBrk="1" hangingPunct="1"/>
            <a:r>
              <a:rPr lang="en-US" altLang="en-US" sz="2800" dirty="0" smtClean="0"/>
              <a:t>Tailored to individual users</a:t>
            </a:r>
          </a:p>
          <a:p>
            <a:pPr lvl="1" eaLnBrk="1" hangingPunct="1"/>
            <a:r>
              <a:rPr lang="en-US" altLang="en-US" sz="2400" dirty="0" smtClean="0"/>
              <a:t>Amazon, Netflix, …</a:t>
            </a:r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Formal Model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i="1" dirty="0" smtClean="0"/>
              <a:t>C</a:t>
            </a:r>
            <a:r>
              <a:rPr lang="en-US" altLang="en-US" sz="2800" dirty="0" smtClean="0"/>
              <a:t> = set of Customers</a:t>
            </a:r>
          </a:p>
          <a:p>
            <a:pPr eaLnBrk="1" hangingPunct="1"/>
            <a:r>
              <a:rPr lang="en-US" altLang="en-US" sz="2800" i="1" dirty="0" smtClean="0"/>
              <a:t>S</a:t>
            </a:r>
            <a:r>
              <a:rPr lang="en-US" altLang="en-US" sz="2800" dirty="0" smtClean="0"/>
              <a:t> = set of Items</a:t>
            </a:r>
          </a:p>
          <a:p>
            <a:pPr eaLnBrk="1" hangingPunct="1"/>
            <a:r>
              <a:rPr lang="en-US" altLang="en-US" sz="2800" dirty="0" smtClean="0"/>
              <a:t>Utility function </a:t>
            </a:r>
            <a:r>
              <a:rPr lang="en-US" altLang="en-US" sz="2800" i="1" dirty="0" smtClean="0"/>
              <a:t>u</a:t>
            </a:r>
            <a:r>
              <a:rPr lang="en-US" altLang="en-US" sz="2800" dirty="0" smtClean="0"/>
              <a:t>: C</a:t>
            </a:r>
            <a:r>
              <a:rPr lang="en-US" altLang="en-US" sz="2000" dirty="0" smtClean="0"/>
              <a:t>X</a:t>
            </a:r>
            <a:r>
              <a:rPr lang="en-US" altLang="en-US" sz="2800" dirty="0" smtClean="0"/>
              <a:t>S-&gt;R</a:t>
            </a:r>
          </a:p>
          <a:p>
            <a:pPr lvl="1" eaLnBrk="1" hangingPunct="1"/>
            <a:r>
              <a:rPr lang="en-US" altLang="en-US" sz="2400" i="1" dirty="0" smtClean="0"/>
              <a:t>R </a:t>
            </a:r>
            <a:r>
              <a:rPr lang="en-US" altLang="en-US" sz="2400" dirty="0" smtClean="0"/>
              <a:t>= set of ratings</a:t>
            </a:r>
          </a:p>
          <a:p>
            <a:pPr lvl="1" eaLnBrk="1" hangingPunct="1"/>
            <a:r>
              <a:rPr lang="en-US" altLang="en-US" sz="2400" i="1" dirty="0" smtClean="0"/>
              <a:t>R</a:t>
            </a:r>
            <a:r>
              <a:rPr lang="en-US" altLang="en-US" sz="2400" dirty="0" smtClean="0"/>
              <a:t> is a totally ordered set</a:t>
            </a:r>
          </a:p>
          <a:p>
            <a:pPr lvl="1" eaLnBrk="1" hangingPunct="1"/>
            <a:r>
              <a:rPr lang="en-US" altLang="en-US" sz="2400" dirty="0" smtClean="0"/>
              <a:t>e.g., 0-5 stars, real number in [0,1]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Utility Matrix</a:t>
            </a:r>
          </a:p>
        </p:txBody>
      </p:sp>
      <p:graphicFrame>
        <p:nvGraphicFramePr>
          <p:cNvPr id="9219" name="Object 4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499289"/>
              </p:ext>
            </p:extLst>
          </p:nvPr>
        </p:nvGraphicFramePr>
        <p:xfrm>
          <a:off x="1981201" y="2209801"/>
          <a:ext cx="4434818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4" imgW="1231560" imgH="888840" progId="Equation.3">
                  <p:embed/>
                </p:oleObj>
              </mc:Choice>
              <mc:Fallback>
                <p:oleObj name="Equation" r:id="rId4" imgW="1231560" imgH="8888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2209801"/>
                        <a:ext cx="4434818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1524000" y="1295400"/>
            <a:ext cx="1468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b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King Kong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3238500" y="129540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b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LOTR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4397375" y="1295400"/>
            <a:ext cx="931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b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Matrix</a:t>
            </a:r>
          </a:p>
        </p:txBody>
      </p: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5486400" y="1295400"/>
            <a:ext cx="1652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b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Nacho </a:t>
            </a:r>
            <a:r>
              <a:rPr lang="en-US" altLang="en-US" sz="2000" b="1" dirty="0" err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Libre</a:t>
            </a:r>
            <a:endParaRPr lang="en-US" altLang="en-US" sz="20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1" charset="-128"/>
            </a:endParaRP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495300" y="2270125"/>
            <a:ext cx="790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Alice</a:t>
            </a:r>
          </a:p>
        </p:txBody>
      </p:sp>
      <p:sp>
        <p:nvSpPr>
          <p:cNvPr id="20528" name="Text Box 48"/>
          <p:cNvSpPr txBox="1">
            <a:spLocks noChangeArrowheads="1"/>
          </p:cNvSpPr>
          <p:nvPr/>
        </p:nvSpPr>
        <p:spPr bwMode="auto">
          <a:xfrm>
            <a:off x="495300" y="3108325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Bob</a:t>
            </a:r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495300" y="4098925"/>
            <a:ext cx="833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Carol</a:t>
            </a:r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495300" y="4937125"/>
            <a:ext cx="876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1" charset="-128"/>
              </a:rPr>
              <a:t>David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Key Problems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Gathering “known” ratings for matrix</a:t>
            </a:r>
          </a:p>
          <a:p>
            <a:pPr eaLnBrk="1" hangingPunct="1"/>
            <a:r>
              <a:rPr lang="en-US" altLang="en-US" sz="2800" dirty="0" smtClean="0"/>
              <a:t>Extrapolate unknown ratings from known ratings</a:t>
            </a:r>
          </a:p>
          <a:p>
            <a:pPr lvl="1" eaLnBrk="1" hangingPunct="1"/>
            <a:r>
              <a:rPr lang="en-US" altLang="en-US" sz="2400" dirty="0" smtClean="0"/>
              <a:t>Mainly interested in high unknown ratings</a:t>
            </a:r>
          </a:p>
          <a:p>
            <a:pPr eaLnBrk="1" hangingPunct="1"/>
            <a:r>
              <a:rPr lang="en-US" altLang="en-US" sz="2800" dirty="0" smtClean="0"/>
              <a:t>Evaluating extrapolation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Gathering Ratings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Explicit</a:t>
            </a:r>
          </a:p>
          <a:p>
            <a:pPr lvl="1" eaLnBrk="1" hangingPunct="1"/>
            <a:r>
              <a:rPr lang="en-US" altLang="en-US" sz="2400" dirty="0" smtClean="0"/>
              <a:t>Ask people to rate items</a:t>
            </a:r>
          </a:p>
          <a:p>
            <a:pPr lvl="1" eaLnBrk="1" hangingPunct="1"/>
            <a:r>
              <a:rPr lang="en-US" altLang="en-US" sz="2400" dirty="0" smtClean="0"/>
              <a:t>Doesn’t work well in practice – people can’t be bothered</a:t>
            </a:r>
          </a:p>
          <a:p>
            <a:pPr eaLnBrk="1" hangingPunct="1"/>
            <a:r>
              <a:rPr lang="en-US" altLang="en-US" sz="2800" dirty="0" smtClean="0"/>
              <a:t>Implicit</a:t>
            </a:r>
          </a:p>
          <a:p>
            <a:pPr lvl="1" eaLnBrk="1" hangingPunct="1"/>
            <a:r>
              <a:rPr lang="en-US" altLang="en-US" sz="2400" dirty="0" smtClean="0"/>
              <a:t>Learn ratings from user actions</a:t>
            </a:r>
          </a:p>
          <a:p>
            <a:pPr lvl="1" eaLnBrk="1" hangingPunct="1"/>
            <a:r>
              <a:rPr lang="en-US" altLang="en-US" sz="2400" dirty="0" smtClean="0"/>
              <a:t>e.g., purchase implies high rating</a:t>
            </a:r>
          </a:p>
          <a:p>
            <a:pPr lvl="1" eaLnBrk="1" hangingPunct="1"/>
            <a:r>
              <a:rPr lang="en-US" altLang="en-US" sz="2400" dirty="0" smtClean="0"/>
              <a:t>What about low ratings?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608"/>
  <p:tag name="DEFAULTHEIGHT" val="32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F_{ij} = \frac{f_{ij}}{\max_k f_{kj}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146"/>
  <p:tag name="PICTUREFILESIZE" val="96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IDF_i = \log\frac{N}{n_i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130"/>
  <p:tag name="PICTUREFILESIZE" val="735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sim(x,y) = \frac{\sum_{s\in S_{xy}} (r_{xs}-\bar{r_{x}})(r_{ys}-\bar{r_{y}})} {\sqrt{\sum_{s\in S_{xy}}(r_{xs}-\bar{r_{x}})^2 (r_{ys}-\bar{r_{y}})^2}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608"/>
  <p:tag name="BOXHEIGHT" val="324"/>
  <p:tag name="BOXFONT" val="10"/>
  <p:tag name="BOXWRAP" val="False"/>
  <p:tag name="WORKAROUNDTRANSPARENCYBUG" val="False"/>
  <p:tag name="ALLOWFONTSUBSTITUTION" val="False"/>
  <p:tag name="BITMAPFORMAT" val="pngmono"/>
  <p:tag name="ORIGWIDTH" val="354"/>
  <p:tag name="PICTUREFILESIZE" val="3514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2317</TotalTime>
  <Words>1035</Words>
  <Application>Microsoft Office PowerPoint</Application>
  <PresentationFormat>On-screen Show (4:3)</PresentationFormat>
  <Paragraphs>225</Paragraphs>
  <Slides>28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ＭＳ Ｐゴシック</vt:lpstr>
      <vt:lpstr>Verdana</vt:lpstr>
      <vt:lpstr>Wingdings</vt:lpstr>
      <vt:lpstr>cmsy10</vt:lpstr>
      <vt:lpstr>Symbol</vt:lpstr>
      <vt:lpstr>Times</vt:lpstr>
      <vt:lpstr>Courier New</vt:lpstr>
      <vt:lpstr>Office Theme</vt:lpstr>
      <vt:lpstr>Microsoft Equation 3.0</vt:lpstr>
      <vt:lpstr>CS485G Data Mining</vt:lpstr>
      <vt:lpstr>Recommendations </vt:lpstr>
      <vt:lpstr>From scarcity to abundance</vt:lpstr>
      <vt:lpstr>The Long Tail</vt:lpstr>
      <vt:lpstr>Recommendation Types</vt:lpstr>
      <vt:lpstr>Formal Model</vt:lpstr>
      <vt:lpstr>Utility Matrix</vt:lpstr>
      <vt:lpstr>Key Problems</vt:lpstr>
      <vt:lpstr>Gathering Ratings</vt:lpstr>
      <vt:lpstr>Extrapolating Utilities</vt:lpstr>
      <vt:lpstr>Content-based recommendations</vt:lpstr>
      <vt:lpstr>Plan of action</vt:lpstr>
      <vt:lpstr>Item Profiles</vt:lpstr>
      <vt:lpstr>TF.IDF</vt:lpstr>
      <vt:lpstr>User profiles and prediction</vt:lpstr>
      <vt:lpstr>Model-based approaches</vt:lpstr>
      <vt:lpstr>Limitations of content-based approach</vt:lpstr>
      <vt:lpstr>Collaborative Filtering</vt:lpstr>
      <vt:lpstr>Similar users</vt:lpstr>
      <vt:lpstr>Rating predictions</vt:lpstr>
      <vt:lpstr>Complexity</vt:lpstr>
      <vt:lpstr>Item-Item Collaborative Filtering</vt:lpstr>
      <vt:lpstr>Pros and cons of collaborative filtering</vt:lpstr>
      <vt:lpstr>Hybrid Methods</vt:lpstr>
      <vt:lpstr>Evaluating Predictions</vt:lpstr>
      <vt:lpstr>Problems with Measures</vt:lpstr>
      <vt:lpstr>Tip: Add data</vt:lpstr>
      <vt:lpstr>Finding similar vectors</vt:lpstr>
    </vt:vector>
  </TitlesOfParts>
  <Company>Cambrian Ventures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CS345 Data Mining</dc:title>
  <dc:creator>liuj</dc:creator>
  <cp:lastModifiedBy>liuj</cp:lastModifiedBy>
  <cp:revision>69</cp:revision>
  <dcterms:created xsi:type="dcterms:W3CDTF">2006-10-24T22:49:48Z</dcterms:created>
  <dcterms:modified xsi:type="dcterms:W3CDTF">2016-04-14T17:13:08Z</dcterms:modified>
</cp:coreProperties>
</file>