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219200" y="990600"/>
            <a:ext cx="10363200" cy="2133600"/>
          </a:xfrm>
        </p:spPr>
        <p:txBody>
          <a:bodyPr/>
          <a:lstStyle>
            <a:lvl1pPr>
              <a:defRPr sz="6000" b="1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3276600"/>
            <a:ext cx="10363200" cy="2819400"/>
          </a:xfrm>
        </p:spPr>
        <p:txBody>
          <a:bodyPr/>
          <a:lstStyle>
            <a:lvl1pPr marL="0" indent="0" algn="ctr">
              <a:buFontTx/>
              <a:buNone/>
              <a:defRPr sz="2400" b="1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65553" name="Rectangle 17"/>
          <p:cNvSpPr>
            <a:spLocks noChangeArrowheads="1"/>
          </p:cNvSpPr>
          <p:nvPr userDrawn="1"/>
        </p:nvSpPr>
        <p:spPr bwMode="auto">
          <a:xfrm>
            <a:off x="-63499" y="6600826"/>
            <a:ext cx="676910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900">
                <a:solidFill>
                  <a:srgbClr val="1C1C1C"/>
                </a:solidFill>
                <a:latin typeface="Tahoma" panose="020B0604030504040204" pitchFamily="34" charset="0"/>
              </a:rPr>
              <a:t>Copyright © Andrew W. Moore</a:t>
            </a:r>
          </a:p>
        </p:txBody>
      </p:sp>
      <p:sp>
        <p:nvSpPr>
          <p:cNvPr id="65554" name="Text Box 18"/>
          <p:cNvSpPr txBox="1">
            <a:spLocks noChangeArrowheads="1"/>
          </p:cNvSpPr>
          <p:nvPr userDrawn="1"/>
        </p:nvSpPr>
        <p:spPr bwMode="auto">
          <a:xfrm>
            <a:off x="7416800" y="6629400"/>
            <a:ext cx="47752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900">
                <a:solidFill>
                  <a:srgbClr val="000000"/>
                </a:solidFill>
                <a:latin typeface="Tahoma" panose="020B0604030504040204" pitchFamily="34" charset="0"/>
              </a:rPr>
              <a:t>Slide </a:t>
            </a:r>
            <a:fld id="{3E3B7F20-25A7-487D-B091-FA6B1B103703}" type="slidenum">
              <a:rPr lang="en-US" altLang="en-US" sz="900">
                <a:solidFill>
                  <a:srgbClr val="000000"/>
                </a:solidFill>
                <a:latin typeface="Tahoma" panose="020B0604030504040204" pitchFamily="34" charset="0"/>
              </a:rPr>
              <a:pPr algn="r" fontAlgn="base">
                <a:spcBef>
                  <a:spcPct val="50000"/>
                </a:spcBef>
                <a:spcAft>
                  <a:spcPct val="0"/>
                </a:spcAft>
              </a:pPr>
              <a:t>‹#›</a:t>
            </a:fld>
            <a:endParaRPr lang="en-US" altLang="en-US" sz="9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608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25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79418" y="152400"/>
            <a:ext cx="2857500" cy="632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1" y="152400"/>
            <a:ext cx="8371417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668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635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27380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990600"/>
            <a:ext cx="5613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1400" y="990600"/>
            <a:ext cx="5615517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938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307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377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9034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92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59326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11379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990600"/>
            <a:ext cx="11432117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4528" name="Rectangle 16"/>
          <p:cNvSpPr>
            <a:spLocks noChangeArrowheads="1"/>
          </p:cNvSpPr>
          <p:nvPr userDrawn="1"/>
        </p:nvSpPr>
        <p:spPr bwMode="auto">
          <a:xfrm>
            <a:off x="-63499" y="6600826"/>
            <a:ext cx="676910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900">
                <a:solidFill>
                  <a:srgbClr val="1C1C1C"/>
                </a:solidFill>
                <a:latin typeface="Tahoma" panose="020B0604030504040204" pitchFamily="34" charset="0"/>
              </a:rPr>
              <a:t>Copyright © Andrew W. Moore</a:t>
            </a:r>
          </a:p>
        </p:txBody>
      </p:sp>
      <p:sp>
        <p:nvSpPr>
          <p:cNvPr id="64529" name="Text Box 17"/>
          <p:cNvSpPr txBox="1">
            <a:spLocks noChangeArrowheads="1"/>
          </p:cNvSpPr>
          <p:nvPr userDrawn="1"/>
        </p:nvSpPr>
        <p:spPr bwMode="auto">
          <a:xfrm>
            <a:off x="7416800" y="6629400"/>
            <a:ext cx="47752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900">
                <a:solidFill>
                  <a:srgbClr val="000000"/>
                </a:solidFill>
                <a:latin typeface="Tahoma" panose="020B0604030504040204" pitchFamily="34" charset="0"/>
              </a:rPr>
              <a:t>Slide </a:t>
            </a:r>
            <a:fld id="{5713D7BD-5A9E-4E56-AECD-057141C2A641}" type="slidenum">
              <a:rPr lang="en-US" altLang="en-US" sz="900">
                <a:solidFill>
                  <a:srgbClr val="000000"/>
                </a:solidFill>
                <a:latin typeface="Tahoma" panose="020B0604030504040204" pitchFamily="34" charset="0"/>
              </a:rPr>
              <a:pPr algn="r" fontAlgn="base">
                <a:spcBef>
                  <a:spcPct val="50000"/>
                </a:spcBef>
                <a:spcAft>
                  <a:spcPct val="0"/>
                </a:spcAft>
              </a:pPr>
              <a:t>‹#›</a:t>
            </a:fld>
            <a:endParaRPr lang="en-US" altLang="en-US" sz="9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703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00660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76400" y="990600"/>
            <a:ext cx="8839200" cy="2133600"/>
          </a:xfrm>
        </p:spPr>
        <p:txBody>
          <a:bodyPr/>
          <a:lstStyle/>
          <a:p>
            <a:r>
              <a:rPr lang="en-US" altLang="en-US" sz="5400"/>
              <a:t>Cross-validation for detecting and preventing overfitting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5849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Which is best?</a:t>
            </a:r>
          </a:p>
        </p:txBody>
      </p:sp>
      <p:sp>
        <p:nvSpPr>
          <p:cNvPr id="476164" name="Line 4"/>
          <p:cNvSpPr>
            <a:spLocks noChangeShapeType="1"/>
          </p:cNvSpPr>
          <p:nvPr/>
        </p:nvSpPr>
        <p:spPr bwMode="auto">
          <a:xfrm>
            <a:off x="1993900" y="1066801"/>
            <a:ext cx="0" cy="2060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6165" name="Line 5"/>
          <p:cNvSpPr>
            <a:spLocks noChangeShapeType="1"/>
          </p:cNvSpPr>
          <p:nvPr/>
        </p:nvSpPr>
        <p:spPr bwMode="auto">
          <a:xfrm>
            <a:off x="1897063" y="3033713"/>
            <a:ext cx="2501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6166" name="Oval 6"/>
          <p:cNvSpPr>
            <a:spLocks noChangeAspect="1" noChangeArrowheads="1"/>
          </p:cNvSpPr>
          <p:nvPr/>
        </p:nvSpPr>
        <p:spPr bwMode="auto">
          <a:xfrm>
            <a:off x="2138364" y="2471738"/>
            <a:ext cx="46037" cy="44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6167" name="Oval 7"/>
          <p:cNvSpPr>
            <a:spLocks noChangeAspect="1" noChangeArrowheads="1"/>
          </p:cNvSpPr>
          <p:nvPr/>
        </p:nvSpPr>
        <p:spPr bwMode="auto">
          <a:xfrm>
            <a:off x="2378075" y="2798763"/>
            <a:ext cx="46038" cy="44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6168" name="Oval 8"/>
          <p:cNvSpPr>
            <a:spLocks noChangeAspect="1" noChangeArrowheads="1"/>
          </p:cNvSpPr>
          <p:nvPr/>
        </p:nvSpPr>
        <p:spPr bwMode="auto">
          <a:xfrm>
            <a:off x="2522539" y="2049464"/>
            <a:ext cx="46037" cy="460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6169" name="Oval 9"/>
          <p:cNvSpPr>
            <a:spLocks noChangeAspect="1" noChangeArrowheads="1"/>
          </p:cNvSpPr>
          <p:nvPr/>
        </p:nvSpPr>
        <p:spPr bwMode="auto">
          <a:xfrm>
            <a:off x="2955925" y="1206500"/>
            <a:ext cx="46038" cy="460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6170" name="Oval 10"/>
          <p:cNvSpPr>
            <a:spLocks noChangeAspect="1" noChangeArrowheads="1"/>
          </p:cNvSpPr>
          <p:nvPr/>
        </p:nvSpPr>
        <p:spPr bwMode="auto">
          <a:xfrm>
            <a:off x="3148014" y="1768475"/>
            <a:ext cx="46037" cy="460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6171" name="Oval 11"/>
          <p:cNvSpPr>
            <a:spLocks noChangeAspect="1" noChangeArrowheads="1"/>
          </p:cNvSpPr>
          <p:nvPr/>
        </p:nvSpPr>
        <p:spPr bwMode="auto">
          <a:xfrm>
            <a:off x="3581400" y="1674814"/>
            <a:ext cx="46038" cy="460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6172" name="Oval 12"/>
          <p:cNvSpPr>
            <a:spLocks noChangeAspect="1" noChangeArrowheads="1"/>
          </p:cNvSpPr>
          <p:nvPr/>
        </p:nvSpPr>
        <p:spPr bwMode="auto">
          <a:xfrm>
            <a:off x="4062414" y="2798763"/>
            <a:ext cx="46037" cy="44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6173" name="Oval 13"/>
          <p:cNvSpPr>
            <a:spLocks noChangeAspect="1" noChangeArrowheads="1"/>
          </p:cNvSpPr>
          <p:nvPr/>
        </p:nvSpPr>
        <p:spPr bwMode="auto">
          <a:xfrm>
            <a:off x="4159250" y="2424113"/>
            <a:ext cx="46038" cy="44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6174" name="Oval 14"/>
          <p:cNvSpPr>
            <a:spLocks noChangeAspect="1" noChangeArrowheads="1"/>
          </p:cNvSpPr>
          <p:nvPr/>
        </p:nvSpPr>
        <p:spPr bwMode="auto">
          <a:xfrm>
            <a:off x="4014789" y="2190750"/>
            <a:ext cx="46037" cy="44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6175" name="Text Box 15"/>
          <p:cNvSpPr txBox="1">
            <a:spLocks noChangeArrowheads="1"/>
          </p:cNvSpPr>
          <p:nvPr/>
        </p:nvSpPr>
        <p:spPr bwMode="auto">
          <a:xfrm>
            <a:off x="2330450" y="3032126"/>
            <a:ext cx="1920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76177" name="Text Box 17"/>
          <p:cNvSpPr txBox="1">
            <a:spLocks noChangeArrowheads="1"/>
          </p:cNvSpPr>
          <p:nvPr/>
        </p:nvSpPr>
        <p:spPr bwMode="auto">
          <a:xfrm>
            <a:off x="1752600" y="2284413"/>
            <a:ext cx="1920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476179" name="Line 19"/>
          <p:cNvSpPr>
            <a:spLocks noChangeShapeType="1"/>
          </p:cNvSpPr>
          <p:nvPr/>
        </p:nvSpPr>
        <p:spPr bwMode="auto">
          <a:xfrm>
            <a:off x="1897064" y="1909764"/>
            <a:ext cx="2598737" cy="420687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6181" name="Line 21"/>
          <p:cNvSpPr>
            <a:spLocks noChangeShapeType="1"/>
          </p:cNvSpPr>
          <p:nvPr/>
        </p:nvSpPr>
        <p:spPr bwMode="auto">
          <a:xfrm>
            <a:off x="4737100" y="1066801"/>
            <a:ext cx="0" cy="2060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6182" name="Line 22"/>
          <p:cNvSpPr>
            <a:spLocks noChangeShapeType="1"/>
          </p:cNvSpPr>
          <p:nvPr/>
        </p:nvSpPr>
        <p:spPr bwMode="auto">
          <a:xfrm>
            <a:off x="4640263" y="3033713"/>
            <a:ext cx="2501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6183" name="Oval 23"/>
          <p:cNvSpPr>
            <a:spLocks noChangeAspect="1" noChangeArrowheads="1"/>
          </p:cNvSpPr>
          <p:nvPr/>
        </p:nvSpPr>
        <p:spPr bwMode="auto">
          <a:xfrm>
            <a:off x="4879976" y="2471738"/>
            <a:ext cx="47625" cy="44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6184" name="Oval 24"/>
          <p:cNvSpPr>
            <a:spLocks noChangeAspect="1" noChangeArrowheads="1"/>
          </p:cNvSpPr>
          <p:nvPr/>
        </p:nvSpPr>
        <p:spPr bwMode="auto">
          <a:xfrm>
            <a:off x="5121275" y="2798763"/>
            <a:ext cx="46038" cy="44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6185" name="Oval 25"/>
          <p:cNvSpPr>
            <a:spLocks noChangeAspect="1" noChangeArrowheads="1"/>
          </p:cNvSpPr>
          <p:nvPr/>
        </p:nvSpPr>
        <p:spPr bwMode="auto">
          <a:xfrm>
            <a:off x="5265739" y="2049464"/>
            <a:ext cx="46037" cy="460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6186" name="Oval 26"/>
          <p:cNvSpPr>
            <a:spLocks noChangeAspect="1" noChangeArrowheads="1"/>
          </p:cNvSpPr>
          <p:nvPr/>
        </p:nvSpPr>
        <p:spPr bwMode="auto">
          <a:xfrm>
            <a:off x="5699125" y="1206500"/>
            <a:ext cx="46038" cy="460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6187" name="Oval 27"/>
          <p:cNvSpPr>
            <a:spLocks noChangeAspect="1" noChangeArrowheads="1"/>
          </p:cNvSpPr>
          <p:nvPr/>
        </p:nvSpPr>
        <p:spPr bwMode="auto">
          <a:xfrm>
            <a:off x="5891214" y="1768475"/>
            <a:ext cx="46037" cy="460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6188" name="Oval 28"/>
          <p:cNvSpPr>
            <a:spLocks noChangeAspect="1" noChangeArrowheads="1"/>
          </p:cNvSpPr>
          <p:nvPr/>
        </p:nvSpPr>
        <p:spPr bwMode="auto">
          <a:xfrm>
            <a:off x="6324600" y="1674814"/>
            <a:ext cx="46038" cy="460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6189" name="Oval 29"/>
          <p:cNvSpPr>
            <a:spLocks noChangeAspect="1" noChangeArrowheads="1"/>
          </p:cNvSpPr>
          <p:nvPr/>
        </p:nvSpPr>
        <p:spPr bwMode="auto">
          <a:xfrm>
            <a:off x="6805614" y="2798763"/>
            <a:ext cx="46037" cy="44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6190" name="Oval 30"/>
          <p:cNvSpPr>
            <a:spLocks noChangeAspect="1" noChangeArrowheads="1"/>
          </p:cNvSpPr>
          <p:nvPr/>
        </p:nvSpPr>
        <p:spPr bwMode="auto">
          <a:xfrm>
            <a:off x="6900864" y="2424113"/>
            <a:ext cx="47625" cy="44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6191" name="Oval 31"/>
          <p:cNvSpPr>
            <a:spLocks noChangeAspect="1" noChangeArrowheads="1"/>
          </p:cNvSpPr>
          <p:nvPr/>
        </p:nvSpPr>
        <p:spPr bwMode="auto">
          <a:xfrm>
            <a:off x="6757989" y="2190750"/>
            <a:ext cx="46037" cy="44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6192" name="Text Box 32"/>
          <p:cNvSpPr txBox="1">
            <a:spLocks noChangeArrowheads="1"/>
          </p:cNvSpPr>
          <p:nvPr/>
        </p:nvSpPr>
        <p:spPr bwMode="auto">
          <a:xfrm>
            <a:off x="5073650" y="3032126"/>
            <a:ext cx="1920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76194" name="Text Box 34"/>
          <p:cNvSpPr txBox="1">
            <a:spLocks noChangeArrowheads="1"/>
          </p:cNvSpPr>
          <p:nvPr/>
        </p:nvSpPr>
        <p:spPr bwMode="auto">
          <a:xfrm>
            <a:off x="4495800" y="2284413"/>
            <a:ext cx="1920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476196" name="Arc 36"/>
          <p:cNvSpPr>
            <a:spLocks/>
          </p:cNvSpPr>
          <p:nvPr/>
        </p:nvSpPr>
        <p:spPr bwMode="auto">
          <a:xfrm rot="13413423" flipV="1">
            <a:off x="5021264" y="2248844"/>
            <a:ext cx="1735137" cy="461665"/>
          </a:xfrm>
          <a:custGeom>
            <a:avLst/>
            <a:gdLst>
              <a:gd name="G0" fmla="+- 5254 0 0"/>
              <a:gd name="G1" fmla="+- 21600 0 0"/>
              <a:gd name="G2" fmla="+- 21600 0 0"/>
              <a:gd name="T0" fmla="*/ 0 w 26854"/>
              <a:gd name="T1" fmla="*/ 649 h 26929"/>
              <a:gd name="T2" fmla="*/ 26186 w 26854"/>
              <a:gd name="T3" fmla="*/ 26929 h 26929"/>
              <a:gd name="T4" fmla="*/ 5254 w 26854"/>
              <a:gd name="T5" fmla="*/ 21600 h 269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854" h="26929" fill="none" extrusionOk="0">
                <a:moveTo>
                  <a:pt x="-1" y="648"/>
                </a:moveTo>
                <a:cubicBezTo>
                  <a:pt x="1718" y="217"/>
                  <a:pt x="3482" y="-1"/>
                  <a:pt x="5254" y="0"/>
                </a:cubicBezTo>
                <a:cubicBezTo>
                  <a:pt x="17183" y="0"/>
                  <a:pt x="26854" y="9670"/>
                  <a:pt x="26854" y="21600"/>
                </a:cubicBezTo>
                <a:cubicBezTo>
                  <a:pt x="26854" y="23397"/>
                  <a:pt x="26629" y="25187"/>
                  <a:pt x="26186" y="26929"/>
                </a:cubicBezTo>
              </a:path>
              <a:path w="26854" h="26929" stroke="0" extrusionOk="0">
                <a:moveTo>
                  <a:pt x="-1" y="648"/>
                </a:moveTo>
                <a:cubicBezTo>
                  <a:pt x="1718" y="217"/>
                  <a:pt x="3482" y="-1"/>
                  <a:pt x="5254" y="0"/>
                </a:cubicBezTo>
                <a:cubicBezTo>
                  <a:pt x="17183" y="0"/>
                  <a:pt x="26854" y="9670"/>
                  <a:pt x="26854" y="21600"/>
                </a:cubicBezTo>
                <a:cubicBezTo>
                  <a:pt x="26854" y="23397"/>
                  <a:pt x="26629" y="25187"/>
                  <a:pt x="26186" y="26929"/>
                </a:cubicBezTo>
                <a:lnTo>
                  <a:pt x="5254" y="21600"/>
                </a:lnTo>
                <a:close/>
              </a:path>
            </a:pathLst>
          </a:custGeom>
          <a:noFill/>
          <a:ln w="3810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6198" name="Line 38"/>
          <p:cNvSpPr>
            <a:spLocks noChangeShapeType="1"/>
          </p:cNvSpPr>
          <p:nvPr/>
        </p:nvSpPr>
        <p:spPr bwMode="auto">
          <a:xfrm>
            <a:off x="7412038" y="1081089"/>
            <a:ext cx="0" cy="2060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6199" name="Line 39"/>
          <p:cNvSpPr>
            <a:spLocks noChangeShapeType="1"/>
          </p:cNvSpPr>
          <p:nvPr/>
        </p:nvSpPr>
        <p:spPr bwMode="auto">
          <a:xfrm>
            <a:off x="7315200" y="3048000"/>
            <a:ext cx="2501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6200" name="Oval 40"/>
          <p:cNvSpPr>
            <a:spLocks noChangeAspect="1" noChangeArrowheads="1"/>
          </p:cNvSpPr>
          <p:nvPr/>
        </p:nvSpPr>
        <p:spPr bwMode="auto">
          <a:xfrm>
            <a:off x="7554914" y="2486025"/>
            <a:ext cx="47625" cy="44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6201" name="Oval 41"/>
          <p:cNvSpPr>
            <a:spLocks noChangeAspect="1" noChangeArrowheads="1"/>
          </p:cNvSpPr>
          <p:nvPr/>
        </p:nvSpPr>
        <p:spPr bwMode="auto">
          <a:xfrm>
            <a:off x="7796214" y="2813050"/>
            <a:ext cx="46037" cy="44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6202" name="Oval 42"/>
          <p:cNvSpPr>
            <a:spLocks noChangeAspect="1" noChangeArrowheads="1"/>
          </p:cNvSpPr>
          <p:nvPr/>
        </p:nvSpPr>
        <p:spPr bwMode="auto">
          <a:xfrm>
            <a:off x="7940675" y="2063750"/>
            <a:ext cx="46038" cy="460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6203" name="Oval 43"/>
          <p:cNvSpPr>
            <a:spLocks noChangeAspect="1" noChangeArrowheads="1"/>
          </p:cNvSpPr>
          <p:nvPr/>
        </p:nvSpPr>
        <p:spPr bwMode="auto">
          <a:xfrm>
            <a:off x="8374064" y="1220789"/>
            <a:ext cx="46037" cy="460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6204" name="Oval 44"/>
          <p:cNvSpPr>
            <a:spLocks noChangeAspect="1" noChangeArrowheads="1"/>
          </p:cNvSpPr>
          <p:nvPr/>
        </p:nvSpPr>
        <p:spPr bwMode="auto">
          <a:xfrm>
            <a:off x="8566150" y="1782764"/>
            <a:ext cx="46038" cy="460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6205" name="Oval 45"/>
          <p:cNvSpPr>
            <a:spLocks noChangeAspect="1" noChangeArrowheads="1"/>
          </p:cNvSpPr>
          <p:nvPr/>
        </p:nvSpPr>
        <p:spPr bwMode="auto">
          <a:xfrm>
            <a:off x="8999539" y="1689100"/>
            <a:ext cx="46037" cy="460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6206" name="Oval 46"/>
          <p:cNvSpPr>
            <a:spLocks noChangeAspect="1" noChangeArrowheads="1"/>
          </p:cNvSpPr>
          <p:nvPr/>
        </p:nvSpPr>
        <p:spPr bwMode="auto">
          <a:xfrm>
            <a:off x="9480550" y="2813050"/>
            <a:ext cx="46038" cy="44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6207" name="Oval 47"/>
          <p:cNvSpPr>
            <a:spLocks noChangeAspect="1" noChangeArrowheads="1"/>
          </p:cNvSpPr>
          <p:nvPr/>
        </p:nvSpPr>
        <p:spPr bwMode="auto">
          <a:xfrm>
            <a:off x="9575801" y="2438400"/>
            <a:ext cx="47625" cy="44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6208" name="Oval 48"/>
          <p:cNvSpPr>
            <a:spLocks noChangeAspect="1" noChangeArrowheads="1"/>
          </p:cNvSpPr>
          <p:nvPr/>
        </p:nvSpPr>
        <p:spPr bwMode="auto">
          <a:xfrm>
            <a:off x="9432925" y="2205038"/>
            <a:ext cx="46038" cy="44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6213" name="Freeform 53"/>
          <p:cNvSpPr>
            <a:spLocks/>
          </p:cNvSpPr>
          <p:nvPr/>
        </p:nvSpPr>
        <p:spPr bwMode="auto">
          <a:xfrm>
            <a:off x="8495217" y="1809900"/>
            <a:ext cx="184731" cy="461665"/>
          </a:xfrm>
          <a:custGeom>
            <a:avLst/>
            <a:gdLst>
              <a:gd name="T0" fmla="*/ 0 w 2276"/>
              <a:gd name="T1" fmla="*/ 1104 h 1640"/>
              <a:gd name="T2" fmla="*/ 372 w 2276"/>
              <a:gd name="T3" fmla="*/ 1640 h 1640"/>
              <a:gd name="T4" fmla="*/ 516 w 2276"/>
              <a:gd name="T5" fmla="*/ 864 h 1640"/>
              <a:gd name="T6" fmla="*/ 948 w 2276"/>
              <a:gd name="T7" fmla="*/ 0 h 1640"/>
              <a:gd name="T8" fmla="*/ 1140 w 2276"/>
              <a:gd name="T9" fmla="*/ 584 h 1640"/>
              <a:gd name="T10" fmla="*/ 1576 w 2276"/>
              <a:gd name="T11" fmla="*/ 484 h 1640"/>
              <a:gd name="T12" fmla="*/ 2004 w 2276"/>
              <a:gd name="T13" fmla="*/ 1008 h 1640"/>
              <a:gd name="T14" fmla="*/ 2056 w 2276"/>
              <a:gd name="T15" fmla="*/ 1640 h 1640"/>
              <a:gd name="T16" fmla="*/ 2276 w 2276"/>
              <a:gd name="T17" fmla="*/ 680 h 16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76" h="1640">
                <a:moveTo>
                  <a:pt x="0" y="1104"/>
                </a:moveTo>
                <a:lnTo>
                  <a:pt x="372" y="1640"/>
                </a:lnTo>
                <a:lnTo>
                  <a:pt x="516" y="864"/>
                </a:lnTo>
                <a:lnTo>
                  <a:pt x="948" y="0"/>
                </a:lnTo>
                <a:lnTo>
                  <a:pt x="1140" y="584"/>
                </a:lnTo>
                <a:lnTo>
                  <a:pt x="1576" y="484"/>
                </a:lnTo>
                <a:lnTo>
                  <a:pt x="2004" y="1008"/>
                </a:lnTo>
                <a:lnTo>
                  <a:pt x="2056" y="1640"/>
                </a:lnTo>
                <a:lnTo>
                  <a:pt x="2276" y="680"/>
                </a:lnTo>
              </a:path>
            </a:pathLst>
          </a:custGeom>
          <a:noFill/>
          <a:ln w="38100" cap="flat" cmpd="sng">
            <a:solidFill>
              <a:srgbClr val="33CC33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6215" name="Text Box 55"/>
          <p:cNvSpPr txBox="1">
            <a:spLocks noChangeArrowheads="1"/>
          </p:cNvSpPr>
          <p:nvPr/>
        </p:nvSpPr>
        <p:spPr bwMode="auto">
          <a:xfrm>
            <a:off x="2209800" y="3733801"/>
            <a:ext cx="5181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33CC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>
                <a:solidFill>
                  <a:srgbClr val="000000"/>
                </a:solidFill>
              </a:rPr>
              <a:t>Why not choose the method with the best fit to the data?</a:t>
            </a:r>
          </a:p>
        </p:txBody>
      </p:sp>
    </p:spTree>
    <p:extLst>
      <p:ext uri="{BB962C8B-B14F-4D97-AF65-F5344CB8AC3E}">
        <p14:creationId xmlns:p14="http://schemas.microsoft.com/office/powerpoint/2010/main" val="36975568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do we really want?</a:t>
            </a:r>
          </a:p>
        </p:txBody>
      </p:sp>
      <p:sp>
        <p:nvSpPr>
          <p:cNvPr id="477187" name="Line 3"/>
          <p:cNvSpPr>
            <a:spLocks noChangeShapeType="1"/>
          </p:cNvSpPr>
          <p:nvPr/>
        </p:nvSpPr>
        <p:spPr bwMode="auto">
          <a:xfrm>
            <a:off x="1993900" y="1066801"/>
            <a:ext cx="0" cy="2060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7188" name="Line 4"/>
          <p:cNvSpPr>
            <a:spLocks noChangeShapeType="1"/>
          </p:cNvSpPr>
          <p:nvPr/>
        </p:nvSpPr>
        <p:spPr bwMode="auto">
          <a:xfrm>
            <a:off x="1897063" y="3033713"/>
            <a:ext cx="2501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7189" name="Oval 5"/>
          <p:cNvSpPr>
            <a:spLocks noChangeAspect="1" noChangeArrowheads="1"/>
          </p:cNvSpPr>
          <p:nvPr/>
        </p:nvSpPr>
        <p:spPr bwMode="auto">
          <a:xfrm>
            <a:off x="2138364" y="2471738"/>
            <a:ext cx="46037" cy="44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7190" name="Oval 6"/>
          <p:cNvSpPr>
            <a:spLocks noChangeAspect="1" noChangeArrowheads="1"/>
          </p:cNvSpPr>
          <p:nvPr/>
        </p:nvSpPr>
        <p:spPr bwMode="auto">
          <a:xfrm>
            <a:off x="2378075" y="2798763"/>
            <a:ext cx="46038" cy="44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7191" name="Oval 7"/>
          <p:cNvSpPr>
            <a:spLocks noChangeAspect="1" noChangeArrowheads="1"/>
          </p:cNvSpPr>
          <p:nvPr/>
        </p:nvSpPr>
        <p:spPr bwMode="auto">
          <a:xfrm>
            <a:off x="2522539" y="2049464"/>
            <a:ext cx="46037" cy="460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7192" name="Oval 8"/>
          <p:cNvSpPr>
            <a:spLocks noChangeAspect="1" noChangeArrowheads="1"/>
          </p:cNvSpPr>
          <p:nvPr/>
        </p:nvSpPr>
        <p:spPr bwMode="auto">
          <a:xfrm>
            <a:off x="2955925" y="1206500"/>
            <a:ext cx="46038" cy="460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7193" name="Oval 9"/>
          <p:cNvSpPr>
            <a:spLocks noChangeAspect="1" noChangeArrowheads="1"/>
          </p:cNvSpPr>
          <p:nvPr/>
        </p:nvSpPr>
        <p:spPr bwMode="auto">
          <a:xfrm>
            <a:off x="3148014" y="1768475"/>
            <a:ext cx="46037" cy="460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7194" name="Oval 10"/>
          <p:cNvSpPr>
            <a:spLocks noChangeAspect="1" noChangeArrowheads="1"/>
          </p:cNvSpPr>
          <p:nvPr/>
        </p:nvSpPr>
        <p:spPr bwMode="auto">
          <a:xfrm>
            <a:off x="3581400" y="1674814"/>
            <a:ext cx="46038" cy="460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7195" name="Oval 11"/>
          <p:cNvSpPr>
            <a:spLocks noChangeAspect="1" noChangeArrowheads="1"/>
          </p:cNvSpPr>
          <p:nvPr/>
        </p:nvSpPr>
        <p:spPr bwMode="auto">
          <a:xfrm>
            <a:off x="4062414" y="2798763"/>
            <a:ext cx="46037" cy="44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7196" name="Oval 12"/>
          <p:cNvSpPr>
            <a:spLocks noChangeAspect="1" noChangeArrowheads="1"/>
          </p:cNvSpPr>
          <p:nvPr/>
        </p:nvSpPr>
        <p:spPr bwMode="auto">
          <a:xfrm>
            <a:off x="4159250" y="2424113"/>
            <a:ext cx="46038" cy="44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7197" name="Oval 13"/>
          <p:cNvSpPr>
            <a:spLocks noChangeAspect="1" noChangeArrowheads="1"/>
          </p:cNvSpPr>
          <p:nvPr/>
        </p:nvSpPr>
        <p:spPr bwMode="auto">
          <a:xfrm>
            <a:off x="4014789" y="2190750"/>
            <a:ext cx="46037" cy="44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7198" name="Text Box 14"/>
          <p:cNvSpPr txBox="1">
            <a:spLocks noChangeArrowheads="1"/>
          </p:cNvSpPr>
          <p:nvPr/>
        </p:nvSpPr>
        <p:spPr bwMode="auto">
          <a:xfrm>
            <a:off x="2330450" y="3032126"/>
            <a:ext cx="1920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77199" name="Text Box 15"/>
          <p:cNvSpPr txBox="1">
            <a:spLocks noChangeArrowheads="1"/>
          </p:cNvSpPr>
          <p:nvPr/>
        </p:nvSpPr>
        <p:spPr bwMode="auto">
          <a:xfrm>
            <a:off x="1752600" y="2284413"/>
            <a:ext cx="1920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477200" name="Line 16"/>
          <p:cNvSpPr>
            <a:spLocks noChangeShapeType="1"/>
          </p:cNvSpPr>
          <p:nvPr/>
        </p:nvSpPr>
        <p:spPr bwMode="auto">
          <a:xfrm>
            <a:off x="1897064" y="1909764"/>
            <a:ext cx="2598737" cy="420687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7201" name="Line 17"/>
          <p:cNvSpPr>
            <a:spLocks noChangeShapeType="1"/>
          </p:cNvSpPr>
          <p:nvPr/>
        </p:nvSpPr>
        <p:spPr bwMode="auto">
          <a:xfrm>
            <a:off x="4737100" y="1066801"/>
            <a:ext cx="0" cy="2060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7202" name="Line 18"/>
          <p:cNvSpPr>
            <a:spLocks noChangeShapeType="1"/>
          </p:cNvSpPr>
          <p:nvPr/>
        </p:nvSpPr>
        <p:spPr bwMode="auto">
          <a:xfrm>
            <a:off x="4640263" y="3033713"/>
            <a:ext cx="2501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7203" name="Oval 19"/>
          <p:cNvSpPr>
            <a:spLocks noChangeAspect="1" noChangeArrowheads="1"/>
          </p:cNvSpPr>
          <p:nvPr/>
        </p:nvSpPr>
        <p:spPr bwMode="auto">
          <a:xfrm>
            <a:off x="4879976" y="2471738"/>
            <a:ext cx="47625" cy="44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7204" name="Oval 20"/>
          <p:cNvSpPr>
            <a:spLocks noChangeAspect="1" noChangeArrowheads="1"/>
          </p:cNvSpPr>
          <p:nvPr/>
        </p:nvSpPr>
        <p:spPr bwMode="auto">
          <a:xfrm>
            <a:off x="5121275" y="2798763"/>
            <a:ext cx="46038" cy="44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7205" name="Oval 21"/>
          <p:cNvSpPr>
            <a:spLocks noChangeAspect="1" noChangeArrowheads="1"/>
          </p:cNvSpPr>
          <p:nvPr/>
        </p:nvSpPr>
        <p:spPr bwMode="auto">
          <a:xfrm>
            <a:off x="5265739" y="2049464"/>
            <a:ext cx="46037" cy="460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7206" name="Oval 22"/>
          <p:cNvSpPr>
            <a:spLocks noChangeAspect="1" noChangeArrowheads="1"/>
          </p:cNvSpPr>
          <p:nvPr/>
        </p:nvSpPr>
        <p:spPr bwMode="auto">
          <a:xfrm>
            <a:off x="5699125" y="1206500"/>
            <a:ext cx="46038" cy="460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7207" name="Oval 23"/>
          <p:cNvSpPr>
            <a:spLocks noChangeAspect="1" noChangeArrowheads="1"/>
          </p:cNvSpPr>
          <p:nvPr/>
        </p:nvSpPr>
        <p:spPr bwMode="auto">
          <a:xfrm>
            <a:off x="5891214" y="1768475"/>
            <a:ext cx="46037" cy="460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7208" name="Oval 24"/>
          <p:cNvSpPr>
            <a:spLocks noChangeAspect="1" noChangeArrowheads="1"/>
          </p:cNvSpPr>
          <p:nvPr/>
        </p:nvSpPr>
        <p:spPr bwMode="auto">
          <a:xfrm>
            <a:off x="6324600" y="1674814"/>
            <a:ext cx="46038" cy="460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7209" name="Oval 25"/>
          <p:cNvSpPr>
            <a:spLocks noChangeAspect="1" noChangeArrowheads="1"/>
          </p:cNvSpPr>
          <p:nvPr/>
        </p:nvSpPr>
        <p:spPr bwMode="auto">
          <a:xfrm>
            <a:off x="6805614" y="2798763"/>
            <a:ext cx="46037" cy="44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7210" name="Oval 26"/>
          <p:cNvSpPr>
            <a:spLocks noChangeAspect="1" noChangeArrowheads="1"/>
          </p:cNvSpPr>
          <p:nvPr/>
        </p:nvSpPr>
        <p:spPr bwMode="auto">
          <a:xfrm>
            <a:off x="6900864" y="2424113"/>
            <a:ext cx="47625" cy="44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7211" name="Oval 27"/>
          <p:cNvSpPr>
            <a:spLocks noChangeAspect="1" noChangeArrowheads="1"/>
          </p:cNvSpPr>
          <p:nvPr/>
        </p:nvSpPr>
        <p:spPr bwMode="auto">
          <a:xfrm>
            <a:off x="6757989" y="2190750"/>
            <a:ext cx="46037" cy="44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7212" name="Text Box 28"/>
          <p:cNvSpPr txBox="1">
            <a:spLocks noChangeArrowheads="1"/>
          </p:cNvSpPr>
          <p:nvPr/>
        </p:nvSpPr>
        <p:spPr bwMode="auto">
          <a:xfrm>
            <a:off x="5073650" y="3032126"/>
            <a:ext cx="1920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77213" name="Text Box 29"/>
          <p:cNvSpPr txBox="1">
            <a:spLocks noChangeArrowheads="1"/>
          </p:cNvSpPr>
          <p:nvPr/>
        </p:nvSpPr>
        <p:spPr bwMode="auto">
          <a:xfrm>
            <a:off x="4495800" y="2284413"/>
            <a:ext cx="1920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477214" name="Arc 30"/>
          <p:cNvSpPr>
            <a:spLocks/>
          </p:cNvSpPr>
          <p:nvPr/>
        </p:nvSpPr>
        <p:spPr bwMode="auto">
          <a:xfrm rot="13413423" flipV="1">
            <a:off x="5021264" y="2248844"/>
            <a:ext cx="1735137" cy="461665"/>
          </a:xfrm>
          <a:custGeom>
            <a:avLst/>
            <a:gdLst>
              <a:gd name="G0" fmla="+- 5254 0 0"/>
              <a:gd name="G1" fmla="+- 21600 0 0"/>
              <a:gd name="G2" fmla="+- 21600 0 0"/>
              <a:gd name="T0" fmla="*/ 0 w 26854"/>
              <a:gd name="T1" fmla="*/ 649 h 26929"/>
              <a:gd name="T2" fmla="*/ 26186 w 26854"/>
              <a:gd name="T3" fmla="*/ 26929 h 26929"/>
              <a:gd name="T4" fmla="*/ 5254 w 26854"/>
              <a:gd name="T5" fmla="*/ 21600 h 269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854" h="26929" fill="none" extrusionOk="0">
                <a:moveTo>
                  <a:pt x="-1" y="648"/>
                </a:moveTo>
                <a:cubicBezTo>
                  <a:pt x="1718" y="217"/>
                  <a:pt x="3482" y="-1"/>
                  <a:pt x="5254" y="0"/>
                </a:cubicBezTo>
                <a:cubicBezTo>
                  <a:pt x="17183" y="0"/>
                  <a:pt x="26854" y="9670"/>
                  <a:pt x="26854" y="21600"/>
                </a:cubicBezTo>
                <a:cubicBezTo>
                  <a:pt x="26854" y="23397"/>
                  <a:pt x="26629" y="25187"/>
                  <a:pt x="26186" y="26929"/>
                </a:cubicBezTo>
              </a:path>
              <a:path w="26854" h="26929" stroke="0" extrusionOk="0">
                <a:moveTo>
                  <a:pt x="-1" y="648"/>
                </a:moveTo>
                <a:cubicBezTo>
                  <a:pt x="1718" y="217"/>
                  <a:pt x="3482" y="-1"/>
                  <a:pt x="5254" y="0"/>
                </a:cubicBezTo>
                <a:cubicBezTo>
                  <a:pt x="17183" y="0"/>
                  <a:pt x="26854" y="9670"/>
                  <a:pt x="26854" y="21600"/>
                </a:cubicBezTo>
                <a:cubicBezTo>
                  <a:pt x="26854" y="23397"/>
                  <a:pt x="26629" y="25187"/>
                  <a:pt x="26186" y="26929"/>
                </a:cubicBezTo>
                <a:lnTo>
                  <a:pt x="5254" y="21600"/>
                </a:lnTo>
                <a:close/>
              </a:path>
            </a:pathLst>
          </a:custGeom>
          <a:noFill/>
          <a:ln w="3810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7215" name="Line 31"/>
          <p:cNvSpPr>
            <a:spLocks noChangeShapeType="1"/>
          </p:cNvSpPr>
          <p:nvPr/>
        </p:nvSpPr>
        <p:spPr bwMode="auto">
          <a:xfrm>
            <a:off x="7412038" y="1081089"/>
            <a:ext cx="0" cy="2060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7216" name="Line 32"/>
          <p:cNvSpPr>
            <a:spLocks noChangeShapeType="1"/>
          </p:cNvSpPr>
          <p:nvPr/>
        </p:nvSpPr>
        <p:spPr bwMode="auto">
          <a:xfrm>
            <a:off x="7315200" y="3048000"/>
            <a:ext cx="2501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7217" name="Oval 33"/>
          <p:cNvSpPr>
            <a:spLocks noChangeAspect="1" noChangeArrowheads="1"/>
          </p:cNvSpPr>
          <p:nvPr/>
        </p:nvSpPr>
        <p:spPr bwMode="auto">
          <a:xfrm>
            <a:off x="7554914" y="2486025"/>
            <a:ext cx="47625" cy="44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7218" name="Oval 34"/>
          <p:cNvSpPr>
            <a:spLocks noChangeAspect="1" noChangeArrowheads="1"/>
          </p:cNvSpPr>
          <p:nvPr/>
        </p:nvSpPr>
        <p:spPr bwMode="auto">
          <a:xfrm>
            <a:off x="7796214" y="2813050"/>
            <a:ext cx="46037" cy="44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7219" name="Oval 35"/>
          <p:cNvSpPr>
            <a:spLocks noChangeAspect="1" noChangeArrowheads="1"/>
          </p:cNvSpPr>
          <p:nvPr/>
        </p:nvSpPr>
        <p:spPr bwMode="auto">
          <a:xfrm>
            <a:off x="7940675" y="2063750"/>
            <a:ext cx="46038" cy="460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7220" name="Oval 36"/>
          <p:cNvSpPr>
            <a:spLocks noChangeAspect="1" noChangeArrowheads="1"/>
          </p:cNvSpPr>
          <p:nvPr/>
        </p:nvSpPr>
        <p:spPr bwMode="auto">
          <a:xfrm>
            <a:off x="8374064" y="1220789"/>
            <a:ext cx="46037" cy="460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7221" name="Oval 37"/>
          <p:cNvSpPr>
            <a:spLocks noChangeAspect="1" noChangeArrowheads="1"/>
          </p:cNvSpPr>
          <p:nvPr/>
        </p:nvSpPr>
        <p:spPr bwMode="auto">
          <a:xfrm>
            <a:off x="8566150" y="1782764"/>
            <a:ext cx="46038" cy="460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7222" name="Oval 38"/>
          <p:cNvSpPr>
            <a:spLocks noChangeAspect="1" noChangeArrowheads="1"/>
          </p:cNvSpPr>
          <p:nvPr/>
        </p:nvSpPr>
        <p:spPr bwMode="auto">
          <a:xfrm>
            <a:off x="8999539" y="1689100"/>
            <a:ext cx="46037" cy="460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7223" name="Oval 39"/>
          <p:cNvSpPr>
            <a:spLocks noChangeAspect="1" noChangeArrowheads="1"/>
          </p:cNvSpPr>
          <p:nvPr/>
        </p:nvSpPr>
        <p:spPr bwMode="auto">
          <a:xfrm>
            <a:off x="9480550" y="2813050"/>
            <a:ext cx="46038" cy="44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7224" name="Oval 40"/>
          <p:cNvSpPr>
            <a:spLocks noChangeAspect="1" noChangeArrowheads="1"/>
          </p:cNvSpPr>
          <p:nvPr/>
        </p:nvSpPr>
        <p:spPr bwMode="auto">
          <a:xfrm>
            <a:off x="9575801" y="2438400"/>
            <a:ext cx="47625" cy="44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7225" name="Oval 41"/>
          <p:cNvSpPr>
            <a:spLocks noChangeAspect="1" noChangeArrowheads="1"/>
          </p:cNvSpPr>
          <p:nvPr/>
        </p:nvSpPr>
        <p:spPr bwMode="auto">
          <a:xfrm>
            <a:off x="9432925" y="2205038"/>
            <a:ext cx="46038" cy="44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7226" name="Freeform 42"/>
          <p:cNvSpPr>
            <a:spLocks/>
          </p:cNvSpPr>
          <p:nvPr/>
        </p:nvSpPr>
        <p:spPr bwMode="auto">
          <a:xfrm>
            <a:off x="8495217" y="1809900"/>
            <a:ext cx="184731" cy="461665"/>
          </a:xfrm>
          <a:custGeom>
            <a:avLst/>
            <a:gdLst>
              <a:gd name="T0" fmla="*/ 0 w 2276"/>
              <a:gd name="T1" fmla="*/ 1104 h 1640"/>
              <a:gd name="T2" fmla="*/ 372 w 2276"/>
              <a:gd name="T3" fmla="*/ 1640 h 1640"/>
              <a:gd name="T4" fmla="*/ 516 w 2276"/>
              <a:gd name="T5" fmla="*/ 864 h 1640"/>
              <a:gd name="T6" fmla="*/ 948 w 2276"/>
              <a:gd name="T7" fmla="*/ 0 h 1640"/>
              <a:gd name="T8" fmla="*/ 1140 w 2276"/>
              <a:gd name="T9" fmla="*/ 584 h 1640"/>
              <a:gd name="T10" fmla="*/ 1576 w 2276"/>
              <a:gd name="T11" fmla="*/ 484 h 1640"/>
              <a:gd name="T12" fmla="*/ 2004 w 2276"/>
              <a:gd name="T13" fmla="*/ 1008 h 1640"/>
              <a:gd name="T14" fmla="*/ 2056 w 2276"/>
              <a:gd name="T15" fmla="*/ 1640 h 1640"/>
              <a:gd name="T16" fmla="*/ 2276 w 2276"/>
              <a:gd name="T17" fmla="*/ 680 h 16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76" h="1640">
                <a:moveTo>
                  <a:pt x="0" y="1104"/>
                </a:moveTo>
                <a:lnTo>
                  <a:pt x="372" y="1640"/>
                </a:lnTo>
                <a:lnTo>
                  <a:pt x="516" y="864"/>
                </a:lnTo>
                <a:lnTo>
                  <a:pt x="948" y="0"/>
                </a:lnTo>
                <a:lnTo>
                  <a:pt x="1140" y="584"/>
                </a:lnTo>
                <a:lnTo>
                  <a:pt x="1576" y="484"/>
                </a:lnTo>
                <a:lnTo>
                  <a:pt x="2004" y="1008"/>
                </a:lnTo>
                <a:lnTo>
                  <a:pt x="2056" y="1640"/>
                </a:lnTo>
                <a:lnTo>
                  <a:pt x="2276" y="680"/>
                </a:lnTo>
              </a:path>
            </a:pathLst>
          </a:custGeom>
          <a:noFill/>
          <a:ln w="38100" cap="flat" cmpd="sng">
            <a:solidFill>
              <a:srgbClr val="33CC33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7227" name="Text Box 43"/>
          <p:cNvSpPr txBox="1">
            <a:spLocks noChangeArrowheads="1"/>
          </p:cNvSpPr>
          <p:nvPr/>
        </p:nvSpPr>
        <p:spPr bwMode="auto">
          <a:xfrm>
            <a:off x="2209800" y="3733801"/>
            <a:ext cx="5181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33CC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>
                <a:solidFill>
                  <a:srgbClr val="000000"/>
                </a:solidFill>
              </a:rPr>
              <a:t>Why not choose the method with the best fit to the data?</a:t>
            </a:r>
          </a:p>
        </p:txBody>
      </p:sp>
      <p:sp>
        <p:nvSpPr>
          <p:cNvPr id="477228" name="AutoShape 44"/>
          <p:cNvSpPr>
            <a:spLocks noChangeArrowheads="1"/>
          </p:cNvSpPr>
          <p:nvPr/>
        </p:nvSpPr>
        <p:spPr bwMode="auto">
          <a:xfrm>
            <a:off x="4724400" y="5029200"/>
            <a:ext cx="5638800" cy="1143000"/>
          </a:xfrm>
          <a:prstGeom prst="wedgeRectCallout">
            <a:avLst>
              <a:gd name="adj1" fmla="val -36204"/>
              <a:gd name="adj2" fmla="val -110972"/>
            </a:avLst>
          </a:prstGeom>
          <a:solidFill>
            <a:srgbClr val="FFFF99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>
                <a:solidFill>
                  <a:srgbClr val="000000"/>
                </a:solidFill>
              </a:rPr>
              <a:t>“How well are you going to predict future data drawn from the same distribution?”</a:t>
            </a:r>
          </a:p>
        </p:txBody>
      </p:sp>
    </p:spTree>
    <p:extLst>
      <p:ext uri="{BB962C8B-B14F-4D97-AF65-F5344CB8AC3E}">
        <p14:creationId xmlns:p14="http://schemas.microsoft.com/office/powerpoint/2010/main" val="2360614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test set method</a:t>
            </a:r>
          </a:p>
        </p:txBody>
      </p:sp>
      <p:sp>
        <p:nvSpPr>
          <p:cNvPr id="478254" name="Line 46"/>
          <p:cNvSpPr>
            <a:spLocks noChangeShapeType="1"/>
          </p:cNvSpPr>
          <p:nvPr/>
        </p:nvSpPr>
        <p:spPr bwMode="auto">
          <a:xfrm>
            <a:off x="2133600" y="1295400"/>
            <a:ext cx="0" cy="3352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8255" name="Line 47"/>
          <p:cNvSpPr>
            <a:spLocks noChangeShapeType="1"/>
          </p:cNvSpPr>
          <p:nvPr/>
        </p:nvSpPr>
        <p:spPr bwMode="auto">
          <a:xfrm>
            <a:off x="1981200" y="4495800"/>
            <a:ext cx="396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8256" name="Oval 48"/>
          <p:cNvSpPr>
            <a:spLocks noChangeAspect="1" noChangeArrowheads="1"/>
          </p:cNvSpPr>
          <p:nvPr/>
        </p:nvSpPr>
        <p:spPr bwMode="auto">
          <a:xfrm>
            <a:off x="2362201" y="3581401"/>
            <a:ext cx="73025" cy="730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8257" name="Oval 49"/>
          <p:cNvSpPr>
            <a:spLocks noChangeAspect="1" noChangeArrowheads="1"/>
          </p:cNvSpPr>
          <p:nvPr/>
        </p:nvSpPr>
        <p:spPr bwMode="auto">
          <a:xfrm>
            <a:off x="2743201" y="4114801"/>
            <a:ext cx="73025" cy="730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8258" name="Oval 50"/>
          <p:cNvSpPr>
            <a:spLocks noChangeAspect="1" noChangeArrowheads="1"/>
          </p:cNvSpPr>
          <p:nvPr/>
        </p:nvSpPr>
        <p:spPr bwMode="auto">
          <a:xfrm>
            <a:off x="2971801" y="2895601"/>
            <a:ext cx="73025" cy="730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8259" name="Oval 51"/>
          <p:cNvSpPr>
            <a:spLocks noChangeAspect="1" noChangeArrowheads="1"/>
          </p:cNvSpPr>
          <p:nvPr/>
        </p:nvSpPr>
        <p:spPr bwMode="auto">
          <a:xfrm>
            <a:off x="3657601" y="1524001"/>
            <a:ext cx="73025" cy="730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8260" name="Oval 52"/>
          <p:cNvSpPr>
            <a:spLocks noChangeAspect="1" noChangeArrowheads="1"/>
          </p:cNvSpPr>
          <p:nvPr/>
        </p:nvSpPr>
        <p:spPr bwMode="auto">
          <a:xfrm>
            <a:off x="3962401" y="2438401"/>
            <a:ext cx="73025" cy="730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8261" name="Oval 53"/>
          <p:cNvSpPr>
            <a:spLocks noChangeAspect="1" noChangeArrowheads="1"/>
          </p:cNvSpPr>
          <p:nvPr/>
        </p:nvSpPr>
        <p:spPr bwMode="auto">
          <a:xfrm>
            <a:off x="4648201" y="2286001"/>
            <a:ext cx="73025" cy="730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8262" name="Oval 54"/>
          <p:cNvSpPr>
            <a:spLocks noChangeAspect="1" noChangeArrowheads="1"/>
          </p:cNvSpPr>
          <p:nvPr/>
        </p:nvSpPr>
        <p:spPr bwMode="auto">
          <a:xfrm>
            <a:off x="5410201" y="4114801"/>
            <a:ext cx="73025" cy="730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8263" name="Oval 55"/>
          <p:cNvSpPr>
            <a:spLocks noChangeAspect="1" noChangeArrowheads="1"/>
          </p:cNvSpPr>
          <p:nvPr/>
        </p:nvSpPr>
        <p:spPr bwMode="auto">
          <a:xfrm>
            <a:off x="5562601" y="3505201"/>
            <a:ext cx="73025" cy="730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8264" name="Oval 56"/>
          <p:cNvSpPr>
            <a:spLocks noChangeAspect="1" noChangeArrowheads="1"/>
          </p:cNvSpPr>
          <p:nvPr/>
        </p:nvSpPr>
        <p:spPr bwMode="auto">
          <a:xfrm>
            <a:off x="5334001" y="3124201"/>
            <a:ext cx="73025" cy="730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8265" name="Text Box 57"/>
          <p:cNvSpPr txBox="1">
            <a:spLocks noChangeArrowheads="1"/>
          </p:cNvSpPr>
          <p:nvPr/>
        </p:nvSpPr>
        <p:spPr bwMode="auto">
          <a:xfrm>
            <a:off x="2667000" y="4495801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78266" name="Line 58"/>
          <p:cNvSpPr>
            <a:spLocks noChangeShapeType="1"/>
          </p:cNvSpPr>
          <p:nvPr/>
        </p:nvSpPr>
        <p:spPr bwMode="auto">
          <a:xfrm>
            <a:off x="3048000" y="4724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8267" name="Text Box 59"/>
          <p:cNvSpPr txBox="1">
            <a:spLocks noChangeArrowheads="1"/>
          </p:cNvSpPr>
          <p:nvPr/>
        </p:nvSpPr>
        <p:spPr bwMode="auto">
          <a:xfrm>
            <a:off x="1752600" y="3276601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478268" name="Line 60"/>
          <p:cNvSpPr>
            <a:spLocks noChangeShapeType="1"/>
          </p:cNvSpPr>
          <p:nvPr/>
        </p:nvSpPr>
        <p:spPr bwMode="auto">
          <a:xfrm flipV="1">
            <a:off x="1905000" y="2667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8270" name="Text Box 62"/>
          <p:cNvSpPr txBox="1">
            <a:spLocks noChangeArrowheads="1"/>
          </p:cNvSpPr>
          <p:nvPr/>
        </p:nvSpPr>
        <p:spPr bwMode="auto">
          <a:xfrm>
            <a:off x="6248400" y="1600200"/>
            <a:ext cx="36576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>
                <a:solidFill>
                  <a:srgbClr val="000000"/>
                </a:solidFill>
              </a:rPr>
              <a:t>1. Randomly choose 30% of the data to be in a </a:t>
            </a:r>
            <a:r>
              <a:rPr lang="en-US" altLang="en-US" sz="2400">
                <a:solidFill>
                  <a:srgbClr val="FF0000"/>
                </a:solidFill>
              </a:rPr>
              <a:t>test set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>
                <a:solidFill>
                  <a:srgbClr val="000000"/>
                </a:solidFill>
              </a:rPr>
              <a:t>2. The remainder is a </a:t>
            </a:r>
            <a:r>
              <a:rPr lang="en-US" altLang="en-US" sz="2400">
                <a:solidFill>
                  <a:srgbClr val="3333CC"/>
                </a:solidFill>
              </a:rPr>
              <a:t>training set</a:t>
            </a:r>
          </a:p>
        </p:txBody>
      </p:sp>
    </p:spTree>
    <p:extLst>
      <p:ext uri="{BB962C8B-B14F-4D97-AF65-F5344CB8AC3E}">
        <p14:creationId xmlns:p14="http://schemas.microsoft.com/office/powerpoint/2010/main" val="33313266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test set method</a:t>
            </a:r>
          </a:p>
        </p:txBody>
      </p:sp>
      <p:sp>
        <p:nvSpPr>
          <p:cNvPr id="480259" name="Line 3"/>
          <p:cNvSpPr>
            <a:spLocks noChangeShapeType="1"/>
          </p:cNvSpPr>
          <p:nvPr/>
        </p:nvSpPr>
        <p:spPr bwMode="auto">
          <a:xfrm>
            <a:off x="2133600" y="1295400"/>
            <a:ext cx="0" cy="3352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0260" name="Line 4"/>
          <p:cNvSpPr>
            <a:spLocks noChangeShapeType="1"/>
          </p:cNvSpPr>
          <p:nvPr/>
        </p:nvSpPr>
        <p:spPr bwMode="auto">
          <a:xfrm>
            <a:off x="1981200" y="4495800"/>
            <a:ext cx="396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0261" name="Oval 5"/>
          <p:cNvSpPr>
            <a:spLocks noChangeAspect="1" noChangeArrowheads="1"/>
          </p:cNvSpPr>
          <p:nvPr/>
        </p:nvSpPr>
        <p:spPr bwMode="auto">
          <a:xfrm>
            <a:off x="2362201" y="3581401"/>
            <a:ext cx="73025" cy="730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0262" name="Oval 6"/>
          <p:cNvSpPr>
            <a:spLocks noChangeAspect="1" noChangeArrowheads="1"/>
          </p:cNvSpPr>
          <p:nvPr/>
        </p:nvSpPr>
        <p:spPr bwMode="auto">
          <a:xfrm>
            <a:off x="2743201" y="4114801"/>
            <a:ext cx="73025" cy="730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0263" name="Oval 7"/>
          <p:cNvSpPr>
            <a:spLocks noChangeAspect="1" noChangeArrowheads="1"/>
          </p:cNvSpPr>
          <p:nvPr/>
        </p:nvSpPr>
        <p:spPr bwMode="auto">
          <a:xfrm>
            <a:off x="2971801" y="2895601"/>
            <a:ext cx="73025" cy="730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0264" name="Oval 8"/>
          <p:cNvSpPr>
            <a:spLocks noChangeAspect="1" noChangeArrowheads="1"/>
          </p:cNvSpPr>
          <p:nvPr/>
        </p:nvSpPr>
        <p:spPr bwMode="auto">
          <a:xfrm>
            <a:off x="3657601" y="1524001"/>
            <a:ext cx="73025" cy="730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0265" name="Oval 9"/>
          <p:cNvSpPr>
            <a:spLocks noChangeAspect="1" noChangeArrowheads="1"/>
          </p:cNvSpPr>
          <p:nvPr/>
        </p:nvSpPr>
        <p:spPr bwMode="auto">
          <a:xfrm>
            <a:off x="3962401" y="2438401"/>
            <a:ext cx="73025" cy="730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0266" name="Oval 10"/>
          <p:cNvSpPr>
            <a:spLocks noChangeAspect="1" noChangeArrowheads="1"/>
          </p:cNvSpPr>
          <p:nvPr/>
        </p:nvSpPr>
        <p:spPr bwMode="auto">
          <a:xfrm>
            <a:off x="4648201" y="2286001"/>
            <a:ext cx="73025" cy="730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0267" name="Oval 11"/>
          <p:cNvSpPr>
            <a:spLocks noChangeAspect="1" noChangeArrowheads="1"/>
          </p:cNvSpPr>
          <p:nvPr/>
        </p:nvSpPr>
        <p:spPr bwMode="auto">
          <a:xfrm>
            <a:off x="5410201" y="4114801"/>
            <a:ext cx="73025" cy="730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0268" name="Oval 12"/>
          <p:cNvSpPr>
            <a:spLocks noChangeAspect="1" noChangeArrowheads="1"/>
          </p:cNvSpPr>
          <p:nvPr/>
        </p:nvSpPr>
        <p:spPr bwMode="auto">
          <a:xfrm>
            <a:off x="5562601" y="3505201"/>
            <a:ext cx="73025" cy="730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0269" name="Oval 13"/>
          <p:cNvSpPr>
            <a:spLocks noChangeAspect="1" noChangeArrowheads="1"/>
          </p:cNvSpPr>
          <p:nvPr/>
        </p:nvSpPr>
        <p:spPr bwMode="auto">
          <a:xfrm>
            <a:off x="5334001" y="3124201"/>
            <a:ext cx="73025" cy="730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0270" name="Text Box 14"/>
          <p:cNvSpPr txBox="1">
            <a:spLocks noChangeArrowheads="1"/>
          </p:cNvSpPr>
          <p:nvPr/>
        </p:nvSpPr>
        <p:spPr bwMode="auto">
          <a:xfrm>
            <a:off x="2667000" y="4495801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80271" name="Line 15"/>
          <p:cNvSpPr>
            <a:spLocks noChangeShapeType="1"/>
          </p:cNvSpPr>
          <p:nvPr/>
        </p:nvSpPr>
        <p:spPr bwMode="auto">
          <a:xfrm>
            <a:off x="3048000" y="4724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0272" name="Text Box 16"/>
          <p:cNvSpPr txBox="1">
            <a:spLocks noChangeArrowheads="1"/>
          </p:cNvSpPr>
          <p:nvPr/>
        </p:nvSpPr>
        <p:spPr bwMode="auto">
          <a:xfrm>
            <a:off x="1752600" y="3276601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480273" name="Line 17"/>
          <p:cNvSpPr>
            <a:spLocks noChangeShapeType="1"/>
          </p:cNvSpPr>
          <p:nvPr/>
        </p:nvSpPr>
        <p:spPr bwMode="auto">
          <a:xfrm flipV="1">
            <a:off x="1905000" y="2667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0274" name="Text Box 18"/>
          <p:cNvSpPr txBox="1">
            <a:spLocks noChangeArrowheads="1"/>
          </p:cNvSpPr>
          <p:nvPr/>
        </p:nvSpPr>
        <p:spPr bwMode="auto">
          <a:xfrm>
            <a:off x="6248400" y="1600200"/>
            <a:ext cx="36576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>
                <a:solidFill>
                  <a:srgbClr val="000000"/>
                </a:solidFill>
              </a:rPr>
              <a:t>1. Randomly choose 30% of the data to be in a </a:t>
            </a:r>
            <a:r>
              <a:rPr lang="en-US" altLang="en-US" sz="2400">
                <a:solidFill>
                  <a:srgbClr val="FF0000"/>
                </a:solidFill>
              </a:rPr>
              <a:t>test set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>
                <a:solidFill>
                  <a:srgbClr val="000000"/>
                </a:solidFill>
              </a:rPr>
              <a:t>2. The remainder is a </a:t>
            </a:r>
            <a:r>
              <a:rPr lang="en-US" altLang="en-US" sz="2400">
                <a:solidFill>
                  <a:srgbClr val="3333CC"/>
                </a:solidFill>
              </a:rPr>
              <a:t>training set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>
                <a:solidFill>
                  <a:srgbClr val="3333CC"/>
                </a:solidFill>
              </a:rPr>
              <a:t>3. Perform your regression on the training set</a:t>
            </a:r>
          </a:p>
        </p:txBody>
      </p:sp>
      <p:sp>
        <p:nvSpPr>
          <p:cNvPr id="480275" name="Line 19"/>
          <p:cNvSpPr>
            <a:spLocks noChangeShapeType="1"/>
          </p:cNvSpPr>
          <p:nvPr/>
        </p:nvSpPr>
        <p:spPr bwMode="auto">
          <a:xfrm flipV="1">
            <a:off x="2133600" y="2743200"/>
            <a:ext cx="3657600" cy="1295400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0276" name="Text Box 20"/>
          <p:cNvSpPr txBox="1">
            <a:spLocks noChangeArrowheads="1"/>
          </p:cNvSpPr>
          <p:nvPr/>
        </p:nvSpPr>
        <p:spPr bwMode="auto">
          <a:xfrm>
            <a:off x="2094147" y="5181601"/>
            <a:ext cx="40222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>
                <a:solidFill>
                  <a:srgbClr val="33CC33"/>
                </a:solidFill>
              </a:rPr>
              <a:t>(Linear regression example)</a:t>
            </a:r>
          </a:p>
        </p:txBody>
      </p:sp>
    </p:spTree>
    <p:extLst>
      <p:ext uri="{BB962C8B-B14F-4D97-AF65-F5344CB8AC3E}">
        <p14:creationId xmlns:p14="http://schemas.microsoft.com/office/powerpoint/2010/main" val="20780595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test set method</a:t>
            </a:r>
          </a:p>
        </p:txBody>
      </p:sp>
      <p:sp>
        <p:nvSpPr>
          <p:cNvPr id="479235" name="Line 3"/>
          <p:cNvSpPr>
            <a:spLocks noChangeShapeType="1"/>
          </p:cNvSpPr>
          <p:nvPr/>
        </p:nvSpPr>
        <p:spPr bwMode="auto">
          <a:xfrm>
            <a:off x="2133600" y="1295400"/>
            <a:ext cx="0" cy="3352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9236" name="Line 4"/>
          <p:cNvSpPr>
            <a:spLocks noChangeShapeType="1"/>
          </p:cNvSpPr>
          <p:nvPr/>
        </p:nvSpPr>
        <p:spPr bwMode="auto">
          <a:xfrm>
            <a:off x="1981200" y="4495800"/>
            <a:ext cx="396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9237" name="Oval 5"/>
          <p:cNvSpPr>
            <a:spLocks noChangeAspect="1" noChangeArrowheads="1"/>
          </p:cNvSpPr>
          <p:nvPr/>
        </p:nvSpPr>
        <p:spPr bwMode="auto">
          <a:xfrm>
            <a:off x="2362201" y="3581401"/>
            <a:ext cx="73025" cy="730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9238" name="Oval 6"/>
          <p:cNvSpPr>
            <a:spLocks noChangeAspect="1" noChangeArrowheads="1"/>
          </p:cNvSpPr>
          <p:nvPr/>
        </p:nvSpPr>
        <p:spPr bwMode="auto">
          <a:xfrm>
            <a:off x="2743201" y="4114801"/>
            <a:ext cx="73025" cy="730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9239" name="Oval 7"/>
          <p:cNvSpPr>
            <a:spLocks noChangeAspect="1" noChangeArrowheads="1"/>
          </p:cNvSpPr>
          <p:nvPr/>
        </p:nvSpPr>
        <p:spPr bwMode="auto">
          <a:xfrm>
            <a:off x="2971801" y="2895601"/>
            <a:ext cx="73025" cy="730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9240" name="Oval 8"/>
          <p:cNvSpPr>
            <a:spLocks noChangeAspect="1" noChangeArrowheads="1"/>
          </p:cNvSpPr>
          <p:nvPr/>
        </p:nvSpPr>
        <p:spPr bwMode="auto">
          <a:xfrm>
            <a:off x="3657601" y="1524001"/>
            <a:ext cx="73025" cy="730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9241" name="Oval 9"/>
          <p:cNvSpPr>
            <a:spLocks noChangeAspect="1" noChangeArrowheads="1"/>
          </p:cNvSpPr>
          <p:nvPr/>
        </p:nvSpPr>
        <p:spPr bwMode="auto">
          <a:xfrm>
            <a:off x="3962401" y="2438401"/>
            <a:ext cx="73025" cy="730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9242" name="Oval 10"/>
          <p:cNvSpPr>
            <a:spLocks noChangeAspect="1" noChangeArrowheads="1"/>
          </p:cNvSpPr>
          <p:nvPr/>
        </p:nvSpPr>
        <p:spPr bwMode="auto">
          <a:xfrm>
            <a:off x="4648201" y="2286001"/>
            <a:ext cx="73025" cy="730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9243" name="Oval 11"/>
          <p:cNvSpPr>
            <a:spLocks noChangeAspect="1" noChangeArrowheads="1"/>
          </p:cNvSpPr>
          <p:nvPr/>
        </p:nvSpPr>
        <p:spPr bwMode="auto">
          <a:xfrm>
            <a:off x="5410201" y="4114801"/>
            <a:ext cx="73025" cy="730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9244" name="Oval 12"/>
          <p:cNvSpPr>
            <a:spLocks noChangeAspect="1" noChangeArrowheads="1"/>
          </p:cNvSpPr>
          <p:nvPr/>
        </p:nvSpPr>
        <p:spPr bwMode="auto">
          <a:xfrm>
            <a:off x="5562601" y="3505201"/>
            <a:ext cx="73025" cy="730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9245" name="Oval 13"/>
          <p:cNvSpPr>
            <a:spLocks noChangeAspect="1" noChangeArrowheads="1"/>
          </p:cNvSpPr>
          <p:nvPr/>
        </p:nvSpPr>
        <p:spPr bwMode="auto">
          <a:xfrm>
            <a:off x="5334001" y="3124201"/>
            <a:ext cx="73025" cy="730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9246" name="Text Box 14"/>
          <p:cNvSpPr txBox="1">
            <a:spLocks noChangeArrowheads="1"/>
          </p:cNvSpPr>
          <p:nvPr/>
        </p:nvSpPr>
        <p:spPr bwMode="auto">
          <a:xfrm>
            <a:off x="2667000" y="4495801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79247" name="Line 15"/>
          <p:cNvSpPr>
            <a:spLocks noChangeShapeType="1"/>
          </p:cNvSpPr>
          <p:nvPr/>
        </p:nvSpPr>
        <p:spPr bwMode="auto">
          <a:xfrm>
            <a:off x="3048000" y="4724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9248" name="Text Box 16"/>
          <p:cNvSpPr txBox="1">
            <a:spLocks noChangeArrowheads="1"/>
          </p:cNvSpPr>
          <p:nvPr/>
        </p:nvSpPr>
        <p:spPr bwMode="auto">
          <a:xfrm>
            <a:off x="1752600" y="3276601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479249" name="Line 17"/>
          <p:cNvSpPr>
            <a:spLocks noChangeShapeType="1"/>
          </p:cNvSpPr>
          <p:nvPr/>
        </p:nvSpPr>
        <p:spPr bwMode="auto">
          <a:xfrm flipV="1">
            <a:off x="1905000" y="2667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9250" name="Text Box 18"/>
          <p:cNvSpPr txBox="1">
            <a:spLocks noChangeArrowheads="1"/>
          </p:cNvSpPr>
          <p:nvPr/>
        </p:nvSpPr>
        <p:spPr bwMode="auto">
          <a:xfrm>
            <a:off x="6248400" y="1600201"/>
            <a:ext cx="3657600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>
                <a:solidFill>
                  <a:srgbClr val="000000"/>
                </a:solidFill>
              </a:rPr>
              <a:t>1. Randomly choose 30% of the data to be in a </a:t>
            </a:r>
            <a:r>
              <a:rPr lang="en-US" altLang="en-US" sz="2400">
                <a:solidFill>
                  <a:srgbClr val="FF0000"/>
                </a:solidFill>
              </a:rPr>
              <a:t>test set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>
                <a:solidFill>
                  <a:srgbClr val="000000"/>
                </a:solidFill>
              </a:rPr>
              <a:t>2. The remainder is a </a:t>
            </a:r>
            <a:r>
              <a:rPr lang="en-US" altLang="en-US" sz="2400">
                <a:solidFill>
                  <a:srgbClr val="3333CC"/>
                </a:solidFill>
              </a:rPr>
              <a:t>training set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>
                <a:solidFill>
                  <a:srgbClr val="3333CC"/>
                </a:solidFill>
              </a:rPr>
              <a:t>3. Perform your regression on the training set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>
                <a:solidFill>
                  <a:srgbClr val="FF0000"/>
                </a:solidFill>
              </a:rPr>
              <a:t>4. Estimate your future performance with the test set</a:t>
            </a:r>
          </a:p>
        </p:txBody>
      </p:sp>
      <p:sp>
        <p:nvSpPr>
          <p:cNvPr id="479251" name="Line 19"/>
          <p:cNvSpPr>
            <a:spLocks noChangeShapeType="1"/>
          </p:cNvSpPr>
          <p:nvPr/>
        </p:nvSpPr>
        <p:spPr bwMode="auto">
          <a:xfrm flipV="1">
            <a:off x="2133600" y="2743200"/>
            <a:ext cx="3657600" cy="1295400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9252" name="Text Box 20"/>
          <p:cNvSpPr txBox="1">
            <a:spLocks noChangeArrowheads="1"/>
          </p:cNvSpPr>
          <p:nvPr/>
        </p:nvSpPr>
        <p:spPr bwMode="auto">
          <a:xfrm>
            <a:off x="2094147" y="5181601"/>
            <a:ext cx="402225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>
                <a:solidFill>
                  <a:srgbClr val="33CC33"/>
                </a:solidFill>
              </a:rPr>
              <a:t>(Linear regression example)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>
                <a:solidFill>
                  <a:srgbClr val="33CC33"/>
                </a:solidFill>
              </a:rPr>
              <a:t>Mean Squared Error = 2.4</a:t>
            </a:r>
          </a:p>
        </p:txBody>
      </p:sp>
      <p:sp>
        <p:nvSpPr>
          <p:cNvPr id="479253" name="Line 21"/>
          <p:cNvSpPr>
            <a:spLocks noChangeShapeType="1"/>
          </p:cNvSpPr>
          <p:nvPr/>
        </p:nvSpPr>
        <p:spPr bwMode="auto">
          <a:xfrm>
            <a:off x="3048000" y="2895600"/>
            <a:ext cx="0" cy="838200"/>
          </a:xfrm>
          <a:prstGeom prst="line">
            <a:avLst/>
          </a:prstGeom>
          <a:noFill/>
          <a:ln w="6350">
            <a:solidFill>
              <a:schemeClr val="hlink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9254" name="Line 22"/>
          <p:cNvSpPr>
            <a:spLocks noChangeShapeType="1"/>
          </p:cNvSpPr>
          <p:nvPr/>
        </p:nvSpPr>
        <p:spPr bwMode="auto">
          <a:xfrm>
            <a:off x="3697288" y="1565275"/>
            <a:ext cx="0" cy="1900238"/>
          </a:xfrm>
          <a:prstGeom prst="line">
            <a:avLst/>
          </a:prstGeom>
          <a:noFill/>
          <a:ln w="6350">
            <a:solidFill>
              <a:schemeClr val="hlink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9255" name="Line 23"/>
          <p:cNvSpPr>
            <a:spLocks noChangeShapeType="1"/>
          </p:cNvSpPr>
          <p:nvPr/>
        </p:nvSpPr>
        <p:spPr bwMode="auto">
          <a:xfrm flipV="1">
            <a:off x="5375275" y="2909888"/>
            <a:ext cx="0" cy="228600"/>
          </a:xfrm>
          <a:prstGeom prst="line">
            <a:avLst/>
          </a:prstGeom>
          <a:noFill/>
          <a:ln w="6350">
            <a:solidFill>
              <a:schemeClr val="hlink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8915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test set method</a:t>
            </a:r>
          </a:p>
        </p:txBody>
      </p:sp>
      <p:sp>
        <p:nvSpPr>
          <p:cNvPr id="481283" name="Line 3"/>
          <p:cNvSpPr>
            <a:spLocks noChangeShapeType="1"/>
          </p:cNvSpPr>
          <p:nvPr/>
        </p:nvSpPr>
        <p:spPr bwMode="auto">
          <a:xfrm>
            <a:off x="2133600" y="1295400"/>
            <a:ext cx="0" cy="3352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1284" name="Line 4"/>
          <p:cNvSpPr>
            <a:spLocks noChangeShapeType="1"/>
          </p:cNvSpPr>
          <p:nvPr/>
        </p:nvSpPr>
        <p:spPr bwMode="auto">
          <a:xfrm>
            <a:off x="1981200" y="4495800"/>
            <a:ext cx="396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1285" name="Oval 5"/>
          <p:cNvSpPr>
            <a:spLocks noChangeAspect="1" noChangeArrowheads="1"/>
          </p:cNvSpPr>
          <p:nvPr/>
        </p:nvSpPr>
        <p:spPr bwMode="auto">
          <a:xfrm>
            <a:off x="2362201" y="3581401"/>
            <a:ext cx="73025" cy="730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1286" name="Oval 6"/>
          <p:cNvSpPr>
            <a:spLocks noChangeAspect="1" noChangeArrowheads="1"/>
          </p:cNvSpPr>
          <p:nvPr/>
        </p:nvSpPr>
        <p:spPr bwMode="auto">
          <a:xfrm>
            <a:off x="2743201" y="4114801"/>
            <a:ext cx="73025" cy="730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1287" name="Oval 7"/>
          <p:cNvSpPr>
            <a:spLocks noChangeAspect="1" noChangeArrowheads="1"/>
          </p:cNvSpPr>
          <p:nvPr/>
        </p:nvSpPr>
        <p:spPr bwMode="auto">
          <a:xfrm>
            <a:off x="2971801" y="2895601"/>
            <a:ext cx="73025" cy="730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1288" name="Oval 8"/>
          <p:cNvSpPr>
            <a:spLocks noChangeAspect="1" noChangeArrowheads="1"/>
          </p:cNvSpPr>
          <p:nvPr/>
        </p:nvSpPr>
        <p:spPr bwMode="auto">
          <a:xfrm>
            <a:off x="3657601" y="1524001"/>
            <a:ext cx="73025" cy="730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1289" name="Oval 9"/>
          <p:cNvSpPr>
            <a:spLocks noChangeAspect="1" noChangeArrowheads="1"/>
          </p:cNvSpPr>
          <p:nvPr/>
        </p:nvSpPr>
        <p:spPr bwMode="auto">
          <a:xfrm>
            <a:off x="3962401" y="2438401"/>
            <a:ext cx="73025" cy="730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1290" name="Oval 10"/>
          <p:cNvSpPr>
            <a:spLocks noChangeAspect="1" noChangeArrowheads="1"/>
          </p:cNvSpPr>
          <p:nvPr/>
        </p:nvSpPr>
        <p:spPr bwMode="auto">
          <a:xfrm>
            <a:off x="4648201" y="2286001"/>
            <a:ext cx="73025" cy="730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1291" name="Oval 11"/>
          <p:cNvSpPr>
            <a:spLocks noChangeAspect="1" noChangeArrowheads="1"/>
          </p:cNvSpPr>
          <p:nvPr/>
        </p:nvSpPr>
        <p:spPr bwMode="auto">
          <a:xfrm>
            <a:off x="5410201" y="4114801"/>
            <a:ext cx="73025" cy="730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1292" name="Oval 12"/>
          <p:cNvSpPr>
            <a:spLocks noChangeAspect="1" noChangeArrowheads="1"/>
          </p:cNvSpPr>
          <p:nvPr/>
        </p:nvSpPr>
        <p:spPr bwMode="auto">
          <a:xfrm>
            <a:off x="5562601" y="3505201"/>
            <a:ext cx="73025" cy="730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1293" name="Oval 13"/>
          <p:cNvSpPr>
            <a:spLocks noChangeAspect="1" noChangeArrowheads="1"/>
          </p:cNvSpPr>
          <p:nvPr/>
        </p:nvSpPr>
        <p:spPr bwMode="auto">
          <a:xfrm>
            <a:off x="5334001" y="3124201"/>
            <a:ext cx="73025" cy="730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1294" name="Text Box 14"/>
          <p:cNvSpPr txBox="1">
            <a:spLocks noChangeArrowheads="1"/>
          </p:cNvSpPr>
          <p:nvPr/>
        </p:nvSpPr>
        <p:spPr bwMode="auto">
          <a:xfrm>
            <a:off x="2667000" y="4495801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81295" name="Line 15"/>
          <p:cNvSpPr>
            <a:spLocks noChangeShapeType="1"/>
          </p:cNvSpPr>
          <p:nvPr/>
        </p:nvSpPr>
        <p:spPr bwMode="auto">
          <a:xfrm>
            <a:off x="3048000" y="4724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1296" name="Text Box 16"/>
          <p:cNvSpPr txBox="1">
            <a:spLocks noChangeArrowheads="1"/>
          </p:cNvSpPr>
          <p:nvPr/>
        </p:nvSpPr>
        <p:spPr bwMode="auto">
          <a:xfrm>
            <a:off x="1752600" y="3276601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481297" name="Line 17"/>
          <p:cNvSpPr>
            <a:spLocks noChangeShapeType="1"/>
          </p:cNvSpPr>
          <p:nvPr/>
        </p:nvSpPr>
        <p:spPr bwMode="auto">
          <a:xfrm flipV="1">
            <a:off x="1905000" y="2667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1298" name="Text Box 18"/>
          <p:cNvSpPr txBox="1">
            <a:spLocks noChangeArrowheads="1"/>
          </p:cNvSpPr>
          <p:nvPr/>
        </p:nvSpPr>
        <p:spPr bwMode="auto">
          <a:xfrm>
            <a:off x="6248400" y="1600201"/>
            <a:ext cx="3657600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>
                <a:solidFill>
                  <a:srgbClr val="000000"/>
                </a:solidFill>
              </a:rPr>
              <a:t>1. Randomly choose 30% of the data to be in a </a:t>
            </a:r>
            <a:r>
              <a:rPr lang="en-US" altLang="en-US" sz="2400">
                <a:solidFill>
                  <a:srgbClr val="FF0000"/>
                </a:solidFill>
              </a:rPr>
              <a:t>test set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>
                <a:solidFill>
                  <a:srgbClr val="000000"/>
                </a:solidFill>
              </a:rPr>
              <a:t>2. The remainder is a </a:t>
            </a:r>
            <a:r>
              <a:rPr lang="en-US" altLang="en-US" sz="2400">
                <a:solidFill>
                  <a:srgbClr val="3333CC"/>
                </a:solidFill>
              </a:rPr>
              <a:t>training set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>
                <a:solidFill>
                  <a:srgbClr val="3333CC"/>
                </a:solidFill>
              </a:rPr>
              <a:t>3. Perform your regression on the training set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>
                <a:solidFill>
                  <a:srgbClr val="FF0000"/>
                </a:solidFill>
              </a:rPr>
              <a:t>4. Estimate your future performance with the test set</a:t>
            </a:r>
          </a:p>
        </p:txBody>
      </p:sp>
      <p:sp>
        <p:nvSpPr>
          <p:cNvPr id="481300" name="Text Box 20"/>
          <p:cNvSpPr txBox="1">
            <a:spLocks noChangeArrowheads="1"/>
          </p:cNvSpPr>
          <p:nvPr/>
        </p:nvSpPr>
        <p:spPr bwMode="auto">
          <a:xfrm>
            <a:off x="1857682" y="5181601"/>
            <a:ext cx="449995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>
                <a:solidFill>
                  <a:srgbClr val="33CC33"/>
                </a:solidFill>
              </a:rPr>
              <a:t>(Quadratic regression example)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>
                <a:solidFill>
                  <a:srgbClr val="33CC33"/>
                </a:solidFill>
              </a:rPr>
              <a:t>Mean Squared Error = 0.9</a:t>
            </a:r>
          </a:p>
        </p:txBody>
      </p:sp>
      <p:sp>
        <p:nvSpPr>
          <p:cNvPr id="481301" name="Line 21"/>
          <p:cNvSpPr>
            <a:spLocks noChangeShapeType="1"/>
          </p:cNvSpPr>
          <p:nvPr/>
        </p:nvSpPr>
        <p:spPr bwMode="auto">
          <a:xfrm>
            <a:off x="3048000" y="2895601"/>
            <a:ext cx="0" cy="485775"/>
          </a:xfrm>
          <a:prstGeom prst="line">
            <a:avLst/>
          </a:prstGeom>
          <a:noFill/>
          <a:ln w="6350">
            <a:solidFill>
              <a:schemeClr val="hlink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1302" name="Line 22"/>
          <p:cNvSpPr>
            <a:spLocks noChangeShapeType="1"/>
          </p:cNvSpPr>
          <p:nvPr/>
        </p:nvSpPr>
        <p:spPr bwMode="auto">
          <a:xfrm>
            <a:off x="3697288" y="1565275"/>
            <a:ext cx="0" cy="1443038"/>
          </a:xfrm>
          <a:prstGeom prst="line">
            <a:avLst/>
          </a:prstGeom>
          <a:noFill/>
          <a:ln w="6350">
            <a:solidFill>
              <a:schemeClr val="hlink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1303" name="Line 23"/>
          <p:cNvSpPr>
            <a:spLocks noChangeShapeType="1"/>
          </p:cNvSpPr>
          <p:nvPr/>
        </p:nvSpPr>
        <p:spPr bwMode="auto">
          <a:xfrm flipV="1">
            <a:off x="5375275" y="3106739"/>
            <a:ext cx="0" cy="161925"/>
          </a:xfrm>
          <a:prstGeom prst="line">
            <a:avLst/>
          </a:prstGeom>
          <a:noFill/>
          <a:ln w="6350">
            <a:solidFill>
              <a:schemeClr val="hlink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1304" name="Arc 24"/>
          <p:cNvSpPr>
            <a:spLocks/>
          </p:cNvSpPr>
          <p:nvPr/>
        </p:nvSpPr>
        <p:spPr bwMode="auto">
          <a:xfrm rot="13413423" flipV="1">
            <a:off x="2940051" y="3660131"/>
            <a:ext cx="2346325" cy="461665"/>
          </a:xfrm>
          <a:custGeom>
            <a:avLst/>
            <a:gdLst>
              <a:gd name="G0" fmla="+- 5254 0 0"/>
              <a:gd name="G1" fmla="+- 21600 0 0"/>
              <a:gd name="G2" fmla="+- 21600 0 0"/>
              <a:gd name="T0" fmla="*/ 0 w 26854"/>
              <a:gd name="T1" fmla="*/ 649 h 26929"/>
              <a:gd name="T2" fmla="*/ 26186 w 26854"/>
              <a:gd name="T3" fmla="*/ 26929 h 26929"/>
              <a:gd name="T4" fmla="*/ 5254 w 26854"/>
              <a:gd name="T5" fmla="*/ 21600 h 269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854" h="26929" fill="none" extrusionOk="0">
                <a:moveTo>
                  <a:pt x="-1" y="648"/>
                </a:moveTo>
                <a:cubicBezTo>
                  <a:pt x="1718" y="217"/>
                  <a:pt x="3482" y="-1"/>
                  <a:pt x="5254" y="0"/>
                </a:cubicBezTo>
                <a:cubicBezTo>
                  <a:pt x="17183" y="0"/>
                  <a:pt x="26854" y="9670"/>
                  <a:pt x="26854" y="21600"/>
                </a:cubicBezTo>
                <a:cubicBezTo>
                  <a:pt x="26854" y="23397"/>
                  <a:pt x="26629" y="25187"/>
                  <a:pt x="26186" y="26929"/>
                </a:cubicBezTo>
              </a:path>
              <a:path w="26854" h="26929" stroke="0" extrusionOk="0">
                <a:moveTo>
                  <a:pt x="-1" y="648"/>
                </a:moveTo>
                <a:cubicBezTo>
                  <a:pt x="1718" y="217"/>
                  <a:pt x="3482" y="-1"/>
                  <a:pt x="5254" y="0"/>
                </a:cubicBezTo>
                <a:cubicBezTo>
                  <a:pt x="17183" y="0"/>
                  <a:pt x="26854" y="9670"/>
                  <a:pt x="26854" y="21600"/>
                </a:cubicBezTo>
                <a:cubicBezTo>
                  <a:pt x="26854" y="23397"/>
                  <a:pt x="26629" y="25187"/>
                  <a:pt x="26186" y="26929"/>
                </a:cubicBezTo>
                <a:lnTo>
                  <a:pt x="5254" y="21600"/>
                </a:lnTo>
                <a:close/>
              </a:path>
            </a:pathLst>
          </a:custGeom>
          <a:noFill/>
          <a:ln w="3810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2948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test set method</a:t>
            </a:r>
          </a:p>
        </p:txBody>
      </p:sp>
      <p:sp>
        <p:nvSpPr>
          <p:cNvPr id="482307" name="Line 3"/>
          <p:cNvSpPr>
            <a:spLocks noChangeShapeType="1"/>
          </p:cNvSpPr>
          <p:nvPr/>
        </p:nvSpPr>
        <p:spPr bwMode="auto">
          <a:xfrm>
            <a:off x="2133600" y="1295400"/>
            <a:ext cx="0" cy="3352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2308" name="Line 4"/>
          <p:cNvSpPr>
            <a:spLocks noChangeShapeType="1"/>
          </p:cNvSpPr>
          <p:nvPr/>
        </p:nvSpPr>
        <p:spPr bwMode="auto">
          <a:xfrm>
            <a:off x="1981200" y="4495800"/>
            <a:ext cx="396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2309" name="Oval 5"/>
          <p:cNvSpPr>
            <a:spLocks noChangeAspect="1" noChangeArrowheads="1"/>
          </p:cNvSpPr>
          <p:nvPr/>
        </p:nvSpPr>
        <p:spPr bwMode="auto">
          <a:xfrm>
            <a:off x="2362201" y="3581401"/>
            <a:ext cx="73025" cy="730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2310" name="Oval 6"/>
          <p:cNvSpPr>
            <a:spLocks noChangeAspect="1" noChangeArrowheads="1"/>
          </p:cNvSpPr>
          <p:nvPr/>
        </p:nvSpPr>
        <p:spPr bwMode="auto">
          <a:xfrm>
            <a:off x="2743201" y="4114801"/>
            <a:ext cx="73025" cy="730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2311" name="Oval 7"/>
          <p:cNvSpPr>
            <a:spLocks noChangeAspect="1" noChangeArrowheads="1"/>
          </p:cNvSpPr>
          <p:nvPr/>
        </p:nvSpPr>
        <p:spPr bwMode="auto">
          <a:xfrm>
            <a:off x="2971801" y="2895601"/>
            <a:ext cx="73025" cy="730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2312" name="Oval 8"/>
          <p:cNvSpPr>
            <a:spLocks noChangeAspect="1" noChangeArrowheads="1"/>
          </p:cNvSpPr>
          <p:nvPr/>
        </p:nvSpPr>
        <p:spPr bwMode="auto">
          <a:xfrm>
            <a:off x="3657601" y="1524001"/>
            <a:ext cx="73025" cy="730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2313" name="Oval 9"/>
          <p:cNvSpPr>
            <a:spLocks noChangeAspect="1" noChangeArrowheads="1"/>
          </p:cNvSpPr>
          <p:nvPr/>
        </p:nvSpPr>
        <p:spPr bwMode="auto">
          <a:xfrm>
            <a:off x="3962401" y="2438401"/>
            <a:ext cx="73025" cy="730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2314" name="Oval 10"/>
          <p:cNvSpPr>
            <a:spLocks noChangeAspect="1" noChangeArrowheads="1"/>
          </p:cNvSpPr>
          <p:nvPr/>
        </p:nvSpPr>
        <p:spPr bwMode="auto">
          <a:xfrm>
            <a:off x="4648201" y="2286001"/>
            <a:ext cx="73025" cy="730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2315" name="Oval 11"/>
          <p:cNvSpPr>
            <a:spLocks noChangeAspect="1" noChangeArrowheads="1"/>
          </p:cNvSpPr>
          <p:nvPr/>
        </p:nvSpPr>
        <p:spPr bwMode="auto">
          <a:xfrm>
            <a:off x="5410201" y="4114801"/>
            <a:ext cx="73025" cy="730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2316" name="Oval 12"/>
          <p:cNvSpPr>
            <a:spLocks noChangeAspect="1" noChangeArrowheads="1"/>
          </p:cNvSpPr>
          <p:nvPr/>
        </p:nvSpPr>
        <p:spPr bwMode="auto">
          <a:xfrm>
            <a:off x="5562601" y="3505201"/>
            <a:ext cx="73025" cy="730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2317" name="Oval 13"/>
          <p:cNvSpPr>
            <a:spLocks noChangeAspect="1" noChangeArrowheads="1"/>
          </p:cNvSpPr>
          <p:nvPr/>
        </p:nvSpPr>
        <p:spPr bwMode="auto">
          <a:xfrm>
            <a:off x="5334001" y="3124201"/>
            <a:ext cx="73025" cy="730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2318" name="Text Box 14"/>
          <p:cNvSpPr txBox="1">
            <a:spLocks noChangeArrowheads="1"/>
          </p:cNvSpPr>
          <p:nvPr/>
        </p:nvSpPr>
        <p:spPr bwMode="auto">
          <a:xfrm>
            <a:off x="2667000" y="4495801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82319" name="Line 15"/>
          <p:cNvSpPr>
            <a:spLocks noChangeShapeType="1"/>
          </p:cNvSpPr>
          <p:nvPr/>
        </p:nvSpPr>
        <p:spPr bwMode="auto">
          <a:xfrm>
            <a:off x="3048000" y="4724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2320" name="Text Box 16"/>
          <p:cNvSpPr txBox="1">
            <a:spLocks noChangeArrowheads="1"/>
          </p:cNvSpPr>
          <p:nvPr/>
        </p:nvSpPr>
        <p:spPr bwMode="auto">
          <a:xfrm>
            <a:off x="1752600" y="3276601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482321" name="Line 17"/>
          <p:cNvSpPr>
            <a:spLocks noChangeShapeType="1"/>
          </p:cNvSpPr>
          <p:nvPr/>
        </p:nvSpPr>
        <p:spPr bwMode="auto">
          <a:xfrm flipV="1">
            <a:off x="1905000" y="2667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2322" name="Text Box 18"/>
          <p:cNvSpPr txBox="1">
            <a:spLocks noChangeArrowheads="1"/>
          </p:cNvSpPr>
          <p:nvPr/>
        </p:nvSpPr>
        <p:spPr bwMode="auto">
          <a:xfrm>
            <a:off x="6248400" y="1600201"/>
            <a:ext cx="3657600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>
                <a:solidFill>
                  <a:srgbClr val="000000"/>
                </a:solidFill>
              </a:rPr>
              <a:t>1. Randomly choose 30% of the data to be in a </a:t>
            </a:r>
            <a:r>
              <a:rPr lang="en-US" altLang="en-US" sz="2400">
                <a:solidFill>
                  <a:srgbClr val="FF0000"/>
                </a:solidFill>
              </a:rPr>
              <a:t>test set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>
                <a:solidFill>
                  <a:srgbClr val="000000"/>
                </a:solidFill>
              </a:rPr>
              <a:t>2. The remainder is a </a:t>
            </a:r>
            <a:r>
              <a:rPr lang="en-US" altLang="en-US" sz="2400">
                <a:solidFill>
                  <a:srgbClr val="3333CC"/>
                </a:solidFill>
              </a:rPr>
              <a:t>training set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>
                <a:solidFill>
                  <a:srgbClr val="3333CC"/>
                </a:solidFill>
              </a:rPr>
              <a:t>3. Perform your regression on the training set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>
                <a:solidFill>
                  <a:srgbClr val="FF0000"/>
                </a:solidFill>
              </a:rPr>
              <a:t>4. Estimate your future performance with the test set</a:t>
            </a:r>
          </a:p>
        </p:txBody>
      </p:sp>
      <p:sp>
        <p:nvSpPr>
          <p:cNvPr id="482323" name="Text Box 19"/>
          <p:cNvSpPr txBox="1">
            <a:spLocks noChangeArrowheads="1"/>
          </p:cNvSpPr>
          <p:nvPr/>
        </p:nvSpPr>
        <p:spPr bwMode="auto">
          <a:xfrm>
            <a:off x="2231182" y="5181601"/>
            <a:ext cx="375295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>
                <a:solidFill>
                  <a:srgbClr val="33CC33"/>
                </a:solidFill>
              </a:rPr>
              <a:t>(Join the dots example)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>
                <a:solidFill>
                  <a:srgbClr val="33CC33"/>
                </a:solidFill>
              </a:rPr>
              <a:t>Mean Squared Error = 2.2</a:t>
            </a:r>
          </a:p>
        </p:txBody>
      </p:sp>
      <p:sp>
        <p:nvSpPr>
          <p:cNvPr id="482324" name="Line 20"/>
          <p:cNvSpPr>
            <a:spLocks noChangeShapeType="1"/>
          </p:cNvSpPr>
          <p:nvPr/>
        </p:nvSpPr>
        <p:spPr bwMode="auto">
          <a:xfrm>
            <a:off x="3048000" y="2895601"/>
            <a:ext cx="0" cy="885825"/>
          </a:xfrm>
          <a:prstGeom prst="line">
            <a:avLst/>
          </a:prstGeom>
          <a:noFill/>
          <a:ln w="6350">
            <a:solidFill>
              <a:schemeClr val="hlink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2325" name="Line 21"/>
          <p:cNvSpPr>
            <a:spLocks noChangeShapeType="1"/>
          </p:cNvSpPr>
          <p:nvPr/>
        </p:nvSpPr>
        <p:spPr bwMode="auto">
          <a:xfrm>
            <a:off x="3697288" y="1565275"/>
            <a:ext cx="0" cy="1309688"/>
          </a:xfrm>
          <a:prstGeom prst="line">
            <a:avLst/>
          </a:prstGeom>
          <a:noFill/>
          <a:ln w="6350">
            <a:solidFill>
              <a:schemeClr val="hlink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2326" name="Line 22"/>
          <p:cNvSpPr>
            <a:spLocks noChangeShapeType="1"/>
          </p:cNvSpPr>
          <p:nvPr/>
        </p:nvSpPr>
        <p:spPr bwMode="auto">
          <a:xfrm flipV="1">
            <a:off x="5375275" y="3182939"/>
            <a:ext cx="0" cy="847725"/>
          </a:xfrm>
          <a:prstGeom prst="line">
            <a:avLst/>
          </a:prstGeom>
          <a:noFill/>
          <a:ln w="6350">
            <a:solidFill>
              <a:schemeClr val="hlink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2329" name="Freeform 25"/>
          <p:cNvSpPr>
            <a:spLocks/>
          </p:cNvSpPr>
          <p:nvPr/>
        </p:nvSpPr>
        <p:spPr bwMode="auto">
          <a:xfrm>
            <a:off x="2209800" y="2324100"/>
            <a:ext cx="3486150" cy="1828800"/>
          </a:xfrm>
          <a:custGeom>
            <a:avLst/>
            <a:gdLst>
              <a:gd name="T0" fmla="*/ 0 w 2196"/>
              <a:gd name="T1" fmla="*/ 636 h 1152"/>
              <a:gd name="T2" fmla="*/ 360 w 2196"/>
              <a:gd name="T3" fmla="*/ 1152 h 1152"/>
              <a:gd name="T4" fmla="*/ 1122 w 2196"/>
              <a:gd name="T5" fmla="*/ 96 h 1152"/>
              <a:gd name="T6" fmla="*/ 1566 w 2196"/>
              <a:gd name="T7" fmla="*/ 0 h 1152"/>
              <a:gd name="T8" fmla="*/ 2040 w 2196"/>
              <a:gd name="T9" fmla="*/ 1152 h 1152"/>
              <a:gd name="T10" fmla="*/ 2196 w 2196"/>
              <a:gd name="T11" fmla="*/ 510 h 1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96" h="1152">
                <a:moveTo>
                  <a:pt x="0" y="636"/>
                </a:moveTo>
                <a:lnTo>
                  <a:pt x="360" y="1152"/>
                </a:lnTo>
                <a:lnTo>
                  <a:pt x="1122" y="96"/>
                </a:lnTo>
                <a:lnTo>
                  <a:pt x="1566" y="0"/>
                </a:lnTo>
                <a:lnTo>
                  <a:pt x="2040" y="1152"/>
                </a:lnTo>
                <a:lnTo>
                  <a:pt x="2196" y="510"/>
                </a:lnTo>
              </a:path>
            </a:pathLst>
          </a:custGeom>
          <a:noFill/>
          <a:ln w="38100" cap="flat" cmpd="sng">
            <a:solidFill>
              <a:srgbClr val="33CC33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1754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test set method</a:t>
            </a:r>
          </a:p>
        </p:txBody>
      </p:sp>
      <p:sp>
        <p:nvSpPr>
          <p:cNvPr id="484355" name="Text Box 3"/>
          <p:cNvSpPr txBox="1">
            <a:spLocks noChangeArrowheads="1"/>
          </p:cNvSpPr>
          <p:nvPr/>
        </p:nvSpPr>
        <p:spPr bwMode="auto">
          <a:xfrm>
            <a:off x="1708151" y="901700"/>
            <a:ext cx="6791325" cy="351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800">
                <a:solidFill>
                  <a:srgbClr val="33CC33"/>
                </a:solidFill>
              </a:rPr>
              <a:t>Good news: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</a:pPr>
            <a:r>
              <a:rPr lang="en-US" altLang="en-US" sz="2800">
                <a:solidFill>
                  <a:srgbClr val="33CC33"/>
                </a:solidFill>
              </a:rPr>
              <a:t>Very very simple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</a:pPr>
            <a:r>
              <a:rPr lang="en-US" altLang="en-US" sz="2800">
                <a:solidFill>
                  <a:srgbClr val="33CC33"/>
                </a:solidFill>
              </a:rPr>
              <a:t>Can then simply choose the method with the best test-set score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800">
                <a:solidFill>
                  <a:srgbClr val="FF0000"/>
                </a:solidFill>
              </a:rPr>
              <a:t>Bad news: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</a:pPr>
            <a:r>
              <a:rPr lang="en-US" altLang="en-US" sz="2800">
                <a:solidFill>
                  <a:srgbClr val="FF0000"/>
                </a:solidFill>
              </a:rPr>
              <a:t>What’s the downside?</a:t>
            </a:r>
          </a:p>
        </p:txBody>
      </p:sp>
    </p:spTree>
    <p:extLst>
      <p:ext uri="{BB962C8B-B14F-4D97-AF65-F5344CB8AC3E}">
        <p14:creationId xmlns:p14="http://schemas.microsoft.com/office/powerpoint/2010/main" val="25480689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test set method</a:t>
            </a:r>
          </a:p>
        </p:txBody>
      </p:sp>
      <p:sp>
        <p:nvSpPr>
          <p:cNvPr id="485379" name="Text Box 3"/>
          <p:cNvSpPr txBox="1">
            <a:spLocks noChangeArrowheads="1"/>
          </p:cNvSpPr>
          <p:nvPr/>
        </p:nvSpPr>
        <p:spPr bwMode="auto">
          <a:xfrm>
            <a:off x="1708151" y="901701"/>
            <a:ext cx="6791325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800">
                <a:solidFill>
                  <a:srgbClr val="33CC33"/>
                </a:solidFill>
              </a:rPr>
              <a:t>Good news: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</a:pPr>
            <a:r>
              <a:rPr lang="en-US" altLang="en-US" sz="2800">
                <a:solidFill>
                  <a:srgbClr val="33CC33"/>
                </a:solidFill>
              </a:rPr>
              <a:t>Very very simple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</a:pPr>
            <a:r>
              <a:rPr lang="en-US" altLang="en-US" sz="2800">
                <a:solidFill>
                  <a:srgbClr val="33CC33"/>
                </a:solidFill>
              </a:rPr>
              <a:t>Can then simply choose the method with the best test-set score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800">
                <a:solidFill>
                  <a:srgbClr val="FF0000"/>
                </a:solidFill>
              </a:rPr>
              <a:t>Bad news: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</a:pPr>
            <a:r>
              <a:rPr lang="en-US" altLang="en-US" sz="2800">
                <a:solidFill>
                  <a:srgbClr val="FF0000"/>
                </a:solidFill>
              </a:rPr>
              <a:t>Wastes data: we get an estimate of the best method to apply to 30% less data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</a:pPr>
            <a:r>
              <a:rPr lang="en-US" altLang="en-US" sz="2800">
                <a:solidFill>
                  <a:srgbClr val="FF0000"/>
                </a:solidFill>
              </a:rPr>
              <a:t>If we don’t have much data, our test-set might just be lucky or unlucky</a:t>
            </a:r>
          </a:p>
        </p:txBody>
      </p:sp>
      <p:sp>
        <p:nvSpPr>
          <p:cNvPr id="485380" name="AutoShape 4"/>
          <p:cNvSpPr>
            <a:spLocks noChangeArrowheads="1"/>
          </p:cNvSpPr>
          <p:nvPr/>
        </p:nvSpPr>
        <p:spPr bwMode="auto">
          <a:xfrm>
            <a:off x="8470900" y="3852864"/>
            <a:ext cx="2039938" cy="2598737"/>
          </a:xfrm>
          <a:prstGeom prst="wedgeRectCallout">
            <a:avLst>
              <a:gd name="adj1" fmla="val -67042"/>
              <a:gd name="adj2" fmla="val 26236"/>
            </a:avLst>
          </a:prstGeom>
          <a:solidFill>
            <a:srgbClr val="FFFF99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 defTabSz="692150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algn="l" defTabSz="692150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defTabSz="692150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defTabSz="692150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defTabSz="692150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6921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6921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6921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6921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000000"/>
                </a:solidFill>
              </a:rPr>
              <a:t>We say the “test-set estimator of performance has high variance”</a:t>
            </a:r>
          </a:p>
        </p:txBody>
      </p:sp>
    </p:spTree>
    <p:extLst>
      <p:ext uri="{BB962C8B-B14F-4D97-AF65-F5344CB8AC3E}">
        <p14:creationId xmlns:p14="http://schemas.microsoft.com/office/powerpoint/2010/main" val="42289636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>
          <a:xfrm>
            <a:off x="1766888" y="182563"/>
            <a:ext cx="8534400" cy="762000"/>
          </a:xfrm>
        </p:spPr>
        <p:txBody>
          <a:bodyPr/>
          <a:lstStyle/>
          <a:p>
            <a:r>
              <a:rPr lang="en-US" altLang="en-US"/>
              <a:t>LOOCV </a:t>
            </a:r>
            <a:r>
              <a:rPr lang="en-US" altLang="en-US" sz="3200"/>
              <a:t>(Leave-one-out Cross Validation)</a:t>
            </a:r>
          </a:p>
        </p:txBody>
      </p:sp>
      <p:sp>
        <p:nvSpPr>
          <p:cNvPr id="486404" name="Line 4"/>
          <p:cNvSpPr>
            <a:spLocks noChangeShapeType="1"/>
          </p:cNvSpPr>
          <p:nvPr/>
        </p:nvSpPr>
        <p:spPr bwMode="auto">
          <a:xfrm>
            <a:off x="2133600" y="1295400"/>
            <a:ext cx="0" cy="3352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6405" name="Line 5"/>
          <p:cNvSpPr>
            <a:spLocks noChangeShapeType="1"/>
          </p:cNvSpPr>
          <p:nvPr/>
        </p:nvSpPr>
        <p:spPr bwMode="auto">
          <a:xfrm>
            <a:off x="1981200" y="4495800"/>
            <a:ext cx="396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6406" name="Oval 6"/>
          <p:cNvSpPr>
            <a:spLocks noChangeAspect="1" noChangeArrowheads="1"/>
          </p:cNvSpPr>
          <p:nvPr/>
        </p:nvSpPr>
        <p:spPr bwMode="auto">
          <a:xfrm>
            <a:off x="2362201" y="3581401"/>
            <a:ext cx="73025" cy="730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6407" name="Oval 7"/>
          <p:cNvSpPr>
            <a:spLocks noChangeAspect="1" noChangeArrowheads="1"/>
          </p:cNvSpPr>
          <p:nvPr/>
        </p:nvSpPr>
        <p:spPr bwMode="auto">
          <a:xfrm>
            <a:off x="2743201" y="4114801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6408" name="Oval 8"/>
          <p:cNvSpPr>
            <a:spLocks noChangeAspect="1" noChangeArrowheads="1"/>
          </p:cNvSpPr>
          <p:nvPr/>
        </p:nvSpPr>
        <p:spPr bwMode="auto">
          <a:xfrm>
            <a:off x="2971801" y="2895601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6409" name="Oval 9"/>
          <p:cNvSpPr>
            <a:spLocks noChangeAspect="1" noChangeArrowheads="1"/>
          </p:cNvSpPr>
          <p:nvPr/>
        </p:nvSpPr>
        <p:spPr bwMode="auto">
          <a:xfrm>
            <a:off x="3657601" y="1524001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6410" name="Oval 10"/>
          <p:cNvSpPr>
            <a:spLocks noChangeAspect="1" noChangeArrowheads="1"/>
          </p:cNvSpPr>
          <p:nvPr/>
        </p:nvSpPr>
        <p:spPr bwMode="auto">
          <a:xfrm>
            <a:off x="3962401" y="2438401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6411" name="Oval 11"/>
          <p:cNvSpPr>
            <a:spLocks noChangeAspect="1" noChangeArrowheads="1"/>
          </p:cNvSpPr>
          <p:nvPr/>
        </p:nvSpPr>
        <p:spPr bwMode="auto">
          <a:xfrm>
            <a:off x="4648201" y="2286001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6412" name="Oval 12"/>
          <p:cNvSpPr>
            <a:spLocks noChangeAspect="1" noChangeArrowheads="1"/>
          </p:cNvSpPr>
          <p:nvPr/>
        </p:nvSpPr>
        <p:spPr bwMode="auto">
          <a:xfrm>
            <a:off x="5410201" y="4114801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6413" name="Oval 13"/>
          <p:cNvSpPr>
            <a:spLocks noChangeAspect="1" noChangeArrowheads="1"/>
          </p:cNvSpPr>
          <p:nvPr/>
        </p:nvSpPr>
        <p:spPr bwMode="auto">
          <a:xfrm>
            <a:off x="5562601" y="3505201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6414" name="Oval 14"/>
          <p:cNvSpPr>
            <a:spLocks noChangeAspect="1" noChangeArrowheads="1"/>
          </p:cNvSpPr>
          <p:nvPr/>
        </p:nvSpPr>
        <p:spPr bwMode="auto">
          <a:xfrm>
            <a:off x="5334001" y="3124201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6415" name="Text Box 15"/>
          <p:cNvSpPr txBox="1">
            <a:spLocks noChangeArrowheads="1"/>
          </p:cNvSpPr>
          <p:nvPr/>
        </p:nvSpPr>
        <p:spPr bwMode="auto">
          <a:xfrm>
            <a:off x="2667000" y="4495801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86416" name="Line 16"/>
          <p:cNvSpPr>
            <a:spLocks noChangeShapeType="1"/>
          </p:cNvSpPr>
          <p:nvPr/>
        </p:nvSpPr>
        <p:spPr bwMode="auto">
          <a:xfrm>
            <a:off x="3048000" y="4724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6417" name="Text Box 17"/>
          <p:cNvSpPr txBox="1">
            <a:spLocks noChangeArrowheads="1"/>
          </p:cNvSpPr>
          <p:nvPr/>
        </p:nvSpPr>
        <p:spPr bwMode="auto">
          <a:xfrm>
            <a:off x="1752600" y="3276601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486418" name="Line 18"/>
          <p:cNvSpPr>
            <a:spLocks noChangeShapeType="1"/>
          </p:cNvSpPr>
          <p:nvPr/>
        </p:nvSpPr>
        <p:spPr bwMode="auto">
          <a:xfrm flipV="1">
            <a:off x="1905000" y="2667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6420" name="Text Box 20"/>
          <p:cNvSpPr txBox="1">
            <a:spLocks noChangeArrowheads="1"/>
          </p:cNvSpPr>
          <p:nvPr/>
        </p:nvSpPr>
        <p:spPr bwMode="auto">
          <a:xfrm>
            <a:off x="6092825" y="960439"/>
            <a:ext cx="440213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indent="-339725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01788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6088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0388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75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47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19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91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>
                <a:solidFill>
                  <a:srgbClr val="000000"/>
                </a:solidFill>
              </a:rPr>
              <a:t>For k=1 to R</a:t>
            </a:r>
          </a:p>
          <a:p>
            <a:pPr lvl="1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>
                <a:solidFill>
                  <a:srgbClr val="3333CC"/>
                </a:solidFill>
              </a:rPr>
              <a:t>1. Let </a:t>
            </a:r>
            <a:r>
              <a:rPr lang="en-US" altLang="en-US" i="1">
                <a:solidFill>
                  <a:srgbClr val="FF0000"/>
                </a:solidFill>
              </a:rPr>
              <a:t>(x</a:t>
            </a:r>
            <a:r>
              <a:rPr lang="en-US" altLang="en-US" i="1" baseline="-25000">
                <a:solidFill>
                  <a:srgbClr val="FF0000"/>
                </a:solidFill>
              </a:rPr>
              <a:t>k</a:t>
            </a:r>
            <a:r>
              <a:rPr lang="en-US" altLang="en-US" i="1">
                <a:solidFill>
                  <a:srgbClr val="FF0000"/>
                </a:solidFill>
              </a:rPr>
              <a:t>,y</a:t>
            </a:r>
            <a:r>
              <a:rPr lang="en-US" altLang="en-US" i="1" baseline="-25000">
                <a:solidFill>
                  <a:srgbClr val="FF0000"/>
                </a:solidFill>
              </a:rPr>
              <a:t>k</a:t>
            </a:r>
            <a:r>
              <a:rPr lang="en-US" altLang="en-US" i="1">
                <a:solidFill>
                  <a:srgbClr val="FF0000"/>
                </a:solidFill>
              </a:rPr>
              <a:t>)</a:t>
            </a:r>
            <a:r>
              <a:rPr lang="en-US" altLang="en-US">
                <a:solidFill>
                  <a:srgbClr val="3333CC"/>
                </a:solidFill>
              </a:rPr>
              <a:t> be the </a:t>
            </a:r>
            <a:r>
              <a:rPr lang="en-US" altLang="en-US" i="1">
                <a:solidFill>
                  <a:srgbClr val="3333CC"/>
                </a:solidFill>
              </a:rPr>
              <a:t>k</a:t>
            </a:r>
            <a:r>
              <a:rPr lang="en-US" altLang="en-US" baseline="30000">
                <a:solidFill>
                  <a:srgbClr val="3333CC"/>
                </a:solidFill>
              </a:rPr>
              <a:t>th</a:t>
            </a:r>
            <a:r>
              <a:rPr lang="en-US" altLang="en-US">
                <a:solidFill>
                  <a:srgbClr val="3333CC"/>
                </a:solidFill>
              </a:rPr>
              <a:t> record</a:t>
            </a:r>
          </a:p>
        </p:txBody>
      </p:sp>
    </p:spTree>
    <p:extLst>
      <p:ext uri="{BB962C8B-B14F-4D97-AF65-F5344CB8AC3E}">
        <p14:creationId xmlns:p14="http://schemas.microsoft.com/office/powerpoint/2010/main" val="4090336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Regression Problem</a:t>
            </a:r>
          </a:p>
        </p:txBody>
      </p:sp>
      <p:sp>
        <p:nvSpPr>
          <p:cNvPr id="472067" name="Line 3"/>
          <p:cNvSpPr>
            <a:spLocks noChangeShapeType="1"/>
          </p:cNvSpPr>
          <p:nvPr/>
        </p:nvSpPr>
        <p:spPr bwMode="auto">
          <a:xfrm>
            <a:off x="2133600" y="1295400"/>
            <a:ext cx="0" cy="3352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2068" name="Line 4"/>
          <p:cNvSpPr>
            <a:spLocks noChangeShapeType="1"/>
          </p:cNvSpPr>
          <p:nvPr/>
        </p:nvSpPr>
        <p:spPr bwMode="auto">
          <a:xfrm>
            <a:off x="1981200" y="4495800"/>
            <a:ext cx="396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2069" name="Oval 5"/>
          <p:cNvSpPr>
            <a:spLocks noChangeAspect="1" noChangeArrowheads="1"/>
          </p:cNvSpPr>
          <p:nvPr/>
        </p:nvSpPr>
        <p:spPr bwMode="auto">
          <a:xfrm>
            <a:off x="2362201" y="3581401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2070" name="Oval 6"/>
          <p:cNvSpPr>
            <a:spLocks noChangeAspect="1" noChangeArrowheads="1"/>
          </p:cNvSpPr>
          <p:nvPr/>
        </p:nvSpPr>
        <p:spPr bwMode="auto">
          <a:xfrm>
            <a:off x="2743201" y="4114801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2071" name="Oval 7"/>
          <p:cNvSpPr>
            <a:spLocks noChangeAspect="1" noChangeArrowheads="1"/>
          </p:cNvSpPr>
          <p:nvPr/>
        </p:nvSpPr>
        <p:spPr bwMode="auto">
          <a:xfrm>
            <a:off x="2971801" y="2895601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2072" name="Oval 8"/>
          <p:cNvSpPr>
            <a:spLocks noChangeAspect="1" noChangeArrowheads="1"/>
          </p:cNvSpPr>
          <p:nvPr/>
        </p:nvSpPr>
        <p:spPr bwMode="auto">
          <a:xfrm>
            <a:off x="3657601" y="1524001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2073" name="Oval 9"/>
          <p:cNvSpPr>
            <a:spLocks noChangeAspect="1" noChangeArrowheads="1"/>
          </p:cNvSpPr>
          <p:nvPr/>
        </p:nvSpPr>
        <p:spPr bwMode="auto">
          <a:xfrm>
            <a:off x="3962401" y="2438401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2074" name="Oval 10"/>
          <p:cNvSpPr>
            <a:spLocks noChangeAspect="1" noChangeArrowheads="1"/>
          </p:cNvSpPr>
          <p:nvPr/>
        </p:nvSpPr>
        <p:spPr bwMode="auto">
          <a:xfrm>
            <a:off x="4648201" y="2286001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2075" name="Oval 11"/>
          <p:cNvSpPr>
            <a:spLocks noChangeAspect="1" noChangeArrowheads="1"/>
          </p:cNvSpPr>
          <p:nvPr/>
        </p:nvSpPr>
        <p:spPr bwMode="auto">
          <a:xfrm>
            <a:off x="5410201" y="4114801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2076" name="Oval 12"/>
          <p:cNvSpPr>
            <a:spLocks noChangeAspect="1" noChangeArrowheads="1"/>
          </p:cNvSpPr>
          <p:nvPr/>
        </p:nvSpPr>
        <p:spPr bwMode="auto">
          <a:xfrm>
            <a:off x="5562601" y="3505201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2077" name="Oval 13"/>
          <p:cNvSpPr>
            <a:spLocks noChangeAspect="1" noChangeArrowheads="1"/>
          </p:cNvSpPr>
          <p:nvPr/>
        </p:nvSpPr>
        <p:spPr bwMode="auto">
          <a:xfrm>
            <a:off x="5334001" y="3124201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2078" name="Text Box 14"/>
          <p:cNvSpPr txBox="1">
            <a:spLocks noChangeArrowheads="1"/>
          </p:cNvSpPr>
          <p:nvPr/>
        </p:nvSpPr>
        <p:spPr bwMode="auto">
          <a:xfrm>
            <a:off x="2667000" y="4495801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72079" name="Line 15"/>
          <p:cNvSpPr>
            <a:spLocks noChangeShapeType="1"/>
          </p:cNvSpPr>
          <p:nvPr/>
        </p:nvSpPr>
        <p:spPr bwMode="auto">
          <a:xfrm>
            <a:off x="3048000" y="4724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2080" name="Text Box 16"/>
          <p:cNvSpPr txBox="1">
            <a:spLocks noChangeArrowheads="1"/>
          </p:cNvSpPr>
          <p:nvPr/>
        </p:nvSpPr>
        <p:spPr bwMode="auto">
          <a:xfrm>
            <a:off x="1752600" y="3276601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472081" name="Line 17"/>
          <p:cNvSpPr>
            <a:spLocks noChangeShapeType="1"/>
          </p:cNvSpPr>
          <p:nvPr/>
        </p:nvSpPr>
        <p:spPr bwMode="auto">
          <a:xfrm flipV="1">
            <a:off x="1905000" y="2667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2082" name="Text Box 18"/>
          <p:cNvSpPr txBox="1">
            <a:spLocks noChangeArrowheads="1"/>
          </p:cNvSpPr>
          <p:nvPr/>
        </p:nvSpPr>
        <p:spPr bwMode="auto">
          <a:xfrm>
            <a:off x="5867400" y="1676400"/>
            <a:ext cx="4648200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>
                <a:solidFill>
                  <a:srgbClr val="000000"/>
                </a:solidFill>
              </a:rPr>
              <a:t>y = f(x) + noise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>
                <a:solidFill>
                  <a:srgbClr val="000000"/>
                </a:solidFill>
              </a:rPr>
              <a:t>Can we learn f from this data?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altLang="en-US" sz="2400">
              <a:solidFill>
                <a:srgbClr val="000000"/>
              </a:solidFill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altLang="en-US" sz="2400">
              <a:solidFill>
                <a:srgbClr val="000000"/>
              </a:solidFill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altLang="en-US" sz="2400">
              <a:solidFill>
                <a:srgbClr val="000000"/>
              </a:solidFill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>
                <a:solidFill>
                  <a:srgbClr val="000000"/>
                </a:solidFill>
              </a:rPr>
              <a:t>Let’s consider three methods…</a:t>
            </a:r>
          </a:p>
        </p:txBody>
      </p:sp>
    </p:spTree>
    <p:extLst>
      <p:ext uri="{BB962C8B-B14F-4D97-AF65-F5344CB8AC3E}">
        <p14:creationId xmlns:p14="http://schemas.microsoft.com/office/powerpoint/2010/main" val="18250104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66888" y="182563"/>
            <a:ext cx="8534400" cy="762000"/>
          </a:xfrm>
        </p:spPr>
        <p:txBody>
          <a:bodyPr/>
          <a:lstStyle/>
          <a:p>
            <a:r>
              <a:rPr lang="en-US" altLang="en-US"/>
              <a:t>LOOCV </a:t>
            </a:r>
            <a:r>
              <a:rPr lang="en-US" altLang="en-US" sz="3200"/>
              <a:t>(Leave-one-out Cross Validation)</a:t>
            </a:r>
          </a:p>
        </p:txBody>
      </p:sp>
      <p:sp>
        <p:nvSpPr>
          <p:cNvPr id="488451" name="Line 3"/>
          <p:cNvSpPr>
            <a:spLocks noChangeShapeType="1"/>
          </p:cNvSpPr>
          <p:nvPr/>
        </p:nvSpPr>
        <p:spPr bwMode="auto">
          <a:xfrm>
            <a:off x="2133600" y="1295400"/>
            <a:ext cx="0" cy="3352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8452" name="Line 4"/>
          <p:cNvSpPr>
            <a:spLocks noChangeShapeType="1"/>
          </p:cNvSpPr>
          <p:nvPr/>
        </p:nvSpPr>
        <p:spPr bwMode="auto">
          <a:xfrm>
            <a:off x="1981200" y="4495800"/>
            <a:ext cx="396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8454" name="Oval 6"/>
          <p:cNvSpPr>
            <a:spLocks noChangeAspect="1" noChangeArrowheads="1"/>
          </p:cNvSpPr>
          <p:nvPr/>
        </p:nvSpPr>
        <p:spPr bwMode="auto">
          <a:xfrm>
            <a:off x="2743201" y="4114801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8455" name="Oval 7"/>
          <p:cNvSpPr>
            <a:spLocks noChangeAspect="1" noChangeArrowheads="1"/>
          </p:cNvSpPr>
          <p:nvPr/>
        </p:nvSpPr>
        <p:spPr bwMode="auto">
          <a:xfrm>
            <a:off x="2971801" y="2895601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8456" name="Oval 8"/>
          <p:cNvSpPr>
            <a:spLocks noChangeAspect="1" noChangeArrowheads="1"/>
          </p:cNvSpPr>
          <p:nvPr/>
        </p:nvSpPr>
        <p:spPr bwMode="auto">
          <a:xfrm>
            <a:off x="3657601" y="1524001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8457" name="Oval 9"/>
          <p:cNvSpPr>
            <a:spLocks noChangeAspect="1" noChangeArrowheads="1"/>
          </p:cNvSpPr>
          <p:nvPr/>
        </p:nvSpPr>
        <p:spPr bwMode="auto">
          <a:xfrm>
            <a:off x="3962401" y="2438401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8458" name="Oval 10"/>
          <p:cNvSpPr>
            <a:spLocks noChangeAspect="1" noChangeArrowheads="1"/>
          </p:cNvSpPr>
          <p:nvPr/>
        </p:nvSpPr>
        <p:spPr bwMode="auto">
          <a:xfrm>
            <a:off x="4648201" y="2286001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8459" name="Oval 11"/>
          <p:cNvSpPr>
            <a:spLocks noChangeAspect="1" noChangeArrowheads="1"/>
          </p:cNvSpPr>
          <p:nvPr/>
        </p:nvSpPr>
        <p:spPr bwMode="auto">
          <a:xfrm>
            <a:off x="5410201" y="4114801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8460" name="Oval 12"/>
          <p:cNvSpPr>
            <a:spLocks noChangeAspect="1" noChangeArrowheads="1"/>
          </p:cNvSpPr>
          <p:nvPr/>
        </p:nvSpPr>
        <p:spPr bwMode="auto">
          <a:xfrm>
            <a:off x="5562601" y="3505201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8461" name="Oval 13"/>
          <p:cNvSpPr>
            <a:spLocks noChangeAspect="1" noChangeArrowheads="1"/>
          </p:cNvSpPr>
          <p:nvPr/>
        </p:nvSpPr>
        <p:spPr bwMode="auto">
          <a:xfrm>
            <a:off x="5334001" y="3124201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8462" name="Text Box 14"/>
          <p:cNvSpPr txBox="1">
            <a:spLocks noChangeArrowheads="1"/>
          </p:cNvSpPr>
          <p:nvPr/>
        </p:nvSpPr>
        <p:spPr bwMode="auto">
          <a:xfrm>
            <a:off x="2667000" y="4495801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88463" name="Line 15"/>
          <p:cNvSpPr>
            <a:spLocks noChangeShapeType="1"/>
          </p:cNvSpPr>
          <p:nvPr/>
        </p:nvSpPr>
        <p:spPr bwMode="auto">
          <a:xfrm>
            <a:off x="3048000" y="4724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8464" name="Text Box 16"/>
          <p:cNvSpPr txBox="1">
            <a:spLocks noChangeArrowheads="1"/>
          </p:cNvSpPr>
          <p:nvPr/>
        </p:nvSpPr>
        <p:spPr bwMode="auto">
          <a:xfrm>
            <a:off x="1752600" y="3276601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488465" name="Line 17"/>
          <p:cNvSpPr>
            <a:spLocks noChangeShapeType="1"/>
          </p:cNvSpPr>
          <p:nvPr/>
        </p:nvSpPr>
        <p:spPr bwMode="auto">
          <a:xfrm flipV="1">
            <a:off x="1905000" y="2667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8466" name="Text Box 18"/>
          <p:cNvSpPr txBox="1">
            <a:spLocks noChangeArrowheads="1"/>
          </p:cNvSpPr>
          <p:nvPr/>
        </p:nvSpPr>
        <p:spPr bwMode="auto">
          <a:xfrm>
            <a:off x="6092825" y="960438"/>
            <a:ext cx="4402138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indent="-339725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01788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6088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0388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75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47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19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91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>
                <a:solidFill>
                  <a:srgbClr val="000000"/>
                </a:solidFill>
              </a:rPr>
              <a:t>For k=1 to R</a:t>
            </a:r>
          </a:p>
          <a:p>
            <a:pPr lvl="1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>
                <a:solidFill>
                  <a:srgbClr val="3333CC"/>
                </a:solidFill>
              </a:rPr>
              <a:t>1. Let </a:t>
            </a:r>
            <a:r>
              <a:rPr lang="en-US" altLang="en-US" i="1">
                <a:solidFill>
                  <a:srgbClr val="FF0000"/>
                </a:solidFill>
              </a:rPr>
              <a:t>(x</a:t>
            </a:r>
            <a:r>
              <a:rPr lang="en-US" altLang="en-US" i="1" baseline="-25000">
                <a:solidFill>
                  <a:srgbClr val="FF0000"/>
                </a:solidFill>
              </a:rPr>
              <a:t>k</a:t>
            </a:r>
            <a:r>
              <a:rPr lang="en-US" altLang="en-US" i="1">
                <a:solidFill>
                  <a:srgbClr val="FF0000"/>
                </a:solidFill>
              </a:rPr>
              <a:t>,y</a:t>
            </a:r>
            <a:r>
              <a:rPr lang="en-US" altLang="en-US" i="1" baseline="-25000">
                <a:solidFill>
                  <a:srgbClr val="FF0000"/>
                </a:solidFill>
              </a:rPr>
              <a:t>k</a:t>
            </a:r>
            <a:r>
              <a:rPr lang="en-US" altLang="en-US" i="1">
                <a:solidFill>
                  <a:srgbClr val="FF0000"/>
                </a:solidFill>
              </a:rPr>
              <a:t>)</a:t>
            </a:r>
            <a:r>
              <a:rPr lang="en-US" altLang="en-US">
                <a:solidFill>
                  <a:srgbClr val="3333CC"/>
                </a:solidFill>
              </a:rPr>
              <a:t> be the </a:t>
            </a:r>
            <a:r>
              <a:rPr lang="en-US" altLang="en-US" i="1">
                <a:solidFill>
                  <a:srgbClr val="3333CC"/>
                </a:solidFill>
              </a:rPr>
              <a:t>k</a:t>
            </a:r>
            <a:r>
              <a:rPr lang="en-US" altLang="en-US" baseline="30000">
                <a:solidFill>
                  <a:srgbClr val="3333CC"/>
                </a:solidFill>
              </a:rPr>
              <a:t>th</a:t>
            </a:r>
            <a:r>
              <a:rPr lang="en-US" altLang="en-US">
                <a:solidFill>
                  <a:srgbClr val="3333CC"/>
                </a:solidFill>
              </a:rPr>
              <a:t> record</a:t>
            </a:r>
          </a:p>
          <a:p>
            <a:pPr lvl="1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>
                <a:solidFill>
                  <a:srgbClr val="3333CC"/>
                </a:solidFill>
              </a:rPr>
              <a:t>2. Temporarily remove </a:t>
            </a:r>
            <a:r>
              <a:rPr lang="en-US" altLang="en-US" i="1">
                <a:solidFill>
                  <a:srgbClr val="FF0000"/>
                </a:solidFill>
              </a:rPr>
              <a:t>(x</a:t>
            </a:r>
            <a:r>
              <a:rPr lang="en-US" altLang="en-US" i="1" baseline="-25000">
                <a:solidFill>
                  <a:srgbClr val="FF0000"/>
                </a:solidFill>
              </a:rPr>
              <a:t>k</a:t>
            </a:r>
            <a:r>
              <a:rPr lang="en-US" altLang="en-US" i="1">
                <a:solidFill>
                  <a:srgbClr val="FF0000"/>
                </a:solidFill>
              </a:rPr>
              <a:t>,y</a:t>
            </a:r>
            <a:r>
              <a:rPr lang="en-US" altLang="en-US" i="1" baseline="-25000">
                <a:solidFill>
                  <a:srgbClr val="FF0000"/>
                </a:solidFill>
              </a:rPr>
              <a:t>k</a:t>
            </a:r>
            <a:r>
              <a:rPr lang="en-US" altLang="en-US" i="1">
                <a:solidFill>
                  <a:srgbClr val="FF0000"/>
                </a:solidFill>
              </a:rPr>
              <a:t>)</a:t>
            </a:r>
            <a:r>
              <a:rPr lang="en-US" altLang="en-US">
                <a:solidFill>
                  <a:srgbClr val="3333CC"/>
                </a:solidFill>
              </a:rPr>
              <a:t> from the dataset</a:t>
            </a:r>
          </a:p>
        </p:txBody>
      </p:sp>
    </p:spTree>
    <p:extLst>
      <p:ext uri="{BB962C8B-B14F-4D97-AF65-F5344CB8AC3E}">
        <p14:creationId xmlns:p14="http://schemas.microsoft.com/office/powerpoint/2010/main" val="32806837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>
          <a:xfrm>
            <a:off x="1766888" y="182563"/>
            <a:ext cx="8534400" cy="762000"/>
          </a:xfrm>
        </p:spPr>
        <p:txBody>
          <a:bodyPr/>
          <a:lstStyle/>
          <a:p>
            <a:r>
              <a:rPr lang="en-US" altLang="en-US"/>
              <a:t>LOOCV </a:t>
            </a:r>
            <a:r>
              <a:rPr lang="en-US" altLang="en-US" sz="3200"/>
              <a:t>(Leave-one-out Cross Validation)</a:t>
            </a:r>
          </a:p>
        </p:txBody>
      </p:sp>
      <p:sp>
        <p:nvSpPr>
          <p:cNvPr id="487428" name="Line 4"/>
          <p:cNvSpPr>
            <a:spLocks noChangeShapeType="1"/>
          </p:cNvSpPr>
          <p:nvPr/>
        </p:nvSpPr>
        <p:spPr bwMode="auto">
          <a:xfrm>
            <a:off x="2133600" y="1295400"/>
            <a:ext cx="0" cy="3352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7429" name="Line 5"/>
          <p:cNvSpPr>
            <a:spLocks noChangeShapeType="1"/>
          </p:cNvSpPr>
          <p:nvPr/>
        </p:nvSpPr>
        <p:spPr bwMode="auto">
          <a:xfrm>
            <a:off x="1981200" y="4495800"/>
            <a:ext cx="396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7431" name="Oval 7"/>
          <p:cNvSpPr>
            <a:spLocks noChangeAspect="1" noChangeArrowheads="1"/>
          </p:cNvSpPr>
          <p:nvPr/>
        </p:nvSpPr>
        <p:spPr bwMode="auto">
          <a:xfrm>
            <a:off x="2743201" y="4114801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7432" name="Oval 8"/>
          <p:cNvSpPr>
            <a:spLocks noChangeAspect="1" noChangeArrowheads="1"/>
          </p:cNvSpPr>
          <p:nvPr/>
        </p:nvSpPr>
        <p:spPr bwMode="auto">
          <a:xfrm>
            <a:off x="2971801" y="2895601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7433" name="Oval 9"/>
          <p:cNvSpPr>
            <a:spLocks noChangeAspect="1" noChangeArrowheads="1"/>
          </p:cNvSpPr>
          <p:nvPr/>
        </p:nvSpPr>
        <p:spPr bwMode="auto">
          <a:xfrm>
            <a:off x="3657601" y="1524001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7434" name="Oval 10"/>
          <p:cNvSpPr>
            <a:spLocks noChangeAspect="1" noChangeArrowheads="1"/>
          </p:cNvSpPr>
          <p:nvPr/>
        </p:nvSpPr>
        <p:spPr bwMode="auto">
          <a:xfrm>
            <a:off x="3962401" y="2438401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7435" name="Oval 11"/>
          <p:cNvSpPr>
            <a:spLocks noChangeAspect="1" noChangeArrowheads="1"/>
          </p:cNvSpPr>
          <p:nvPr/>
        </p:nvSpPr>
        <p:spPr bwMode="auto">
          <a:xfrm>
            <a:off x="4648201" y="2286001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7436" name="Oval 12"/>
          <p:cNvSpPr>
            <a:spLocks noChangeAspect="1" noChangeArrowheads="1"/>
          </p:cNvSpPr>
          <p:nvPr/>
        </p:nvSpPr>
        <p:spPr bwMode="auto">
          <a:xfrm>
            <a:off x="5410201" y="4114801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7437" name="Oval 13"/>
          <p:cNvSpPr>
            <a:spLocks noChangeAspect="1" noChangeArrowheads="1"/>
          </p:cNvSpPr>
          <p:nvPr/>
        </p:nvSpPr>
        <p:spPr bwMode="auto">
          <a:xfrm>
            <a:off x="5562601" y="3505201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7438" name="Oval 14"/>
          <p:cNvSpPr>
            <a:spLocks noChangeAspect="1" noChangeArrowheads="1"/>
          </p:cNvSpPr>
          <p:nvPr/>
        </p:nvSpPr>
        <p:spPr bwMode="auto">
          <a:xfrm>
            <a:off x="5334001" y="3124201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7439" name="Text Box 15"/>
          <p:cNvSpPr txBox="1">
            <a:spLocks noChangeArrowheads="1"/>
          </p:cNvSpPr>
          <p:nvPr/>
        </p:nvSpPr>
        <p:spPr bwMode="auto">
          <a:xfrm>
            <a:off x="2667000" y="4495801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87440" name="Line 16"/>
          <p:cNvSpPr>
            <a:spLocks noChangeShapeType="1"/>
          </p:cNvSpPr>
          <p:nvPr/>
        </p:nvSpPr>
        <p:spPr bwMode="auto">
          <a:xfrm>
            <a:off x="3048000" y="4724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7441" name="Text Box 17"/>
          <p:cNvSpPr txBox="1">
            <a:spLocks noChangeArrowheads="1"/>
          </p:cNvSpPr>
          <p:nvPr/>
        </p:nvSpPr>
        <p:spPr bwMode="auto">
          <a:xfrm>
            <a:off x="1752600" y="3276601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487442" name="Line 18"/>
          <p:cNvSpPr>
            <a:spLocks noChangeShapeType="1"/>
          </p:cNvSpPr>
          <p:nvPr/>
        </p:nvSpPr>
        <p:spPr bwMode="auto">
          <a:xfrm flipV="1">
            <a:off x="1905000" y="2667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7443" name="Line 19"/>
          <p:cNvSpPr>
            <a:spLocks noChangeShapeType="1"/>
          </p:cNvSpPr>
          <p:nvPr/>
        </p:nvSpPr>
        <p:spPr bwMode="auto">
          <a:xfrm>
            <a:off x="1955800" y="2417763"/>
            <a:ext cx="4127500" cy="1103312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7444" name="Text Box 20"/>
          <p:cNvSpPr txBox="1">
            <a:spLocks noChangeArrowheads="1"/>
          </p:cNvSpPr>
          <p:nvPr/>
        </p:nvSpPr>
        <p:spPr bwMode="auto">
          <a:xfrm>
            <a:off x="6092825" y="960438"/>
            <a:ext cx="4402138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indent="-339725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01788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6088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0388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75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47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19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91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>
                <a:solidFill>
                  <a:srgbClr val="000000"/>
                </a:solidFill>
              </a:rPr>
              <a:t>For k=1 to R</a:t>
            </a:r>
          </a:p>
          <a:p>
            <a:pPr lvl="1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>
                <a:solidFill>
                  <a:srgbClr val="3333CC"/>
                </a:solidFill>
              </a:rPr>
              <a:t>1. Let </a:t>
            </a:r>
            <a:r>
              <a:rPr lang="en-US" altLang="en-US" i="1">
                <a:solidFill>
                  <a:srgbClr val="FF0000"/>
                </a:solidFill>
              </a:rPr>
              <a:t>(x</a:t>
            </a:r>
            <a:r>
              <a:rPr lang="en-US" altLang="en-US" i="1" baseline="-25000">
                <a:solidFill>
                  <a:srgbClr val="FF0000"/>
                </a:solidFill>
              </a:rPr>
              <a:t>k</a:t>
            </a:r>
            <a:r>
              <a:rPr lang="en-US" altLang="en-US" i="1">
                <a:solidFill>
                  <a:srgbClr val="FF0000"/>
                </a:solidFill>
              </a:rPr>
              <a:t>,y</a:t>
            </a:r>
            <a:r>
              <a:rPr lang="en-US" altLang="en-US" i="1" baseline="-25000">
                <a:solidFill>
                  <a:srgbClr val="FF0000"/>
                </a:solidFill>
              </a:rPr>
              <a:t>k</a:t>
            </a:r>
            <a:r>
              <a:rPr lang="en-US" altLang="en-US" i="1">
                <a:solidFill>
                  <a:srgbClr val="FF0000"/>
                </a:solidFill>
              </a:rPr>
              <a:t>)</a:t>
            </a:r>
            <a:r>
              <a:rPr lang="en-US" altLang="en-US">
                <a:solidFill>
                  <a:srgbClr val="3333CC"/>
                </a:solidFill>
              </a:rPr>
              <a:t> be the </a:t>
            </a:r>
            <a:r>
              <a:rPr lang="en-US" altLang="en-US" i="1">
                <a:solidFill>
                  <a:srgbClr val="3333CC"/>
                </a:solidFill>
              </a:rPr>
              <a:t>k</a:t>
            </a:r>
            <a:r>
              <a:rPr lang="en-US" altLang="en-US" baseline="30000">
                <a:solidFill>
                  <a:srgbClr val="3333CC"/>
                </a:solidFill>
              </a:rPr>
              <a:t>th</a:t>
            </a:r>
            <a:r>
              <a:rPr lang="en-US" altLang="en-US">
                <a:solidFill>
                  <a:srgbClr val="3333CC"/>
                </a:solidFill>
              </a:rPr>
              <a:t> record</a:t>
            </a:r>
          </a:p>
          <a:p>
            <a:pPr lvl="1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>
                <a:solidFill>
                  <a:srgbClr val="3333CC"/>
                </a:solidFill>
              </a:rPr>
              <a:t>2. Temporarily remove </a:t>
            </a:r>
            <a:r>
              <a:rPr lang="en-US" altLang="en-US" i="1">
                <a:solidFill>
                  <a:srgbClr val="FF0000"/>
                </a:solidFill>
              </a:rPr>
              <a:t>(x</a:t>
            </a:r>
            <a:r>
              <a:rPr lang="en-US" altLang="en-US" i="1" baseline="-25000">
                <a:solidFill>
                  <a:srgbClr val="FF0000"/>
                </a:solidFill>
              </a:rPr>
              <a:t>k</a:t>
            </a:r>
            <a:r>
              <a:rPr lang="en-US" altLang="en-US" i="1">
                <a:solidFill>
                  <a:srgbClr val="FF0000"/>
                </a:solidFill>
              </a:rPr>
              <a:t>,y</a:t>
            </a:r>
            <a:r>
              <a:rPr lang="en-US" altLang="en-US" i="1" baseline="-25000">
                <a:solidFill>
                  <a:srgbClr val="FF0000"/>
                </a:solidFill>
              </a:rPr>
              <a:t>k</a:t>
            </a:r>
            <a:r>
              <a:rPr lang="en-US" altLang="en-US" i="1">
                <a:solidFill>
                  <a:srgbClr val="FF0000"/>
                </a:solidFill>
              </a:rPr>
              <a:t>)</a:t>
            </a:r>
            <a:r>
              <a:rPr lang="en-US" altLang="en-US">
                <a:solidFill>
                  <a:srgbClr val="3333CC"/>
                </a:solidFill>
              </a:rPr>
              <a:t> from the dataset</a:t>
            </a:r>
          </a:p>
          <a:p>
            <a:pPr lvl="1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>
                <a:solidFill>
                  <a:srgbClr val="3333CC"/>
                </a:solidFill>
              </a:rPr>
              <a:t>3. Train on the remaining R-1 datapoints</a:t>
            </a:r>
          </a:p>
        </p:txBody>
      </p:sp>
    </p:spTree>
    <p:extLst>
      <p:ext uri="{BB962C8B-B14F-4D97-AF65-F5344CB8AC3E}">
        <p14:creationId xmlns:p14="http://schemas.microsoft.com/office/powerpoint/2010/main" val="28619084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66888" y="182563"/>
            <a:ext cx="8534400" cy="762000"/>
          </a:xfrm>
        </p:spPr>
        <p:txBody>
          <a:bodyPr/>
          <a:lstStyle/>
          <a:p>
            <a:r>
              <a:rPr lang="en-US" altLang="en-US"/>
              <a:t>LOOCV </a:t>
            </a:r>
            <a:r>
              <a:rPr lang="en-US" altLang="en-US" sz="3200"/>
              <a:t>(Leave-one-out Cross Validation)</a:t>
            </a:r>
          </a:p>
        </p:txBody>
      </p:sp>
      <p:sp>
        <p:nvSpPr>
          <p:cNvPr id="489492" name="Text Box 20"/>
          <p:cNvSpPr txBox="1">
            <a:spLocks noChangeArrowheads="1"/>
          </p:cNvSpPr>
          <p:nvPr/>
        </p:nvSpPr>
        <p:spPr bwMode="auto">
          <a:xfrm>
            <a:off x="6092825" y="960438"/>
            <a:ext cx="4402138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indent="-339725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01788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6088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0388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75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47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19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91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>
                <a:solidFill>
                  <a:srgbClr val="000000"/>
                </a:solidFill>
              </a:rPr>
              <a:t>For k=1 to R</a:t>
            </a:r>
          </a:p>
          <a:p>
            <a:pPr lvl="1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>
                <a:solidFill>
                  <a:srgbClr val="3333CC"/>
                </a:solidFill>
              </a:rPr>
              <a:t>1. Let </a:t>
            </a:r>
            <a:r>
              <a:rPr lang="en-US" altLang="en-US" i="1">
                <a:solidFill>
                  <a:srgbClr val="FF0000"/>
                </a:solidFill>
              </a:rPr>
              <a:t>(x</a:t>
            </a:r>
            <a:r>
              <a:rPr lang="en-US" altLang="en-US" i="1" baseline="-25000">
                <a:solidFill>
                  <a:srgbClr val="FF0000"/>
                </a:solidFill>
              </a:rPr>
              <a:t>k</a:t>
            </a:r>
            <a:r>
              <a:rPr lang="en-US" altLang="en-US" i="1">
                <a:solidFill>
                  <a:srgbClr val="FF0000"/>
                </a:solidFill>
              </a:rPr>
              <a:t>,y</a:t>
            </a:r>
            <a:r>
              <a:rPr lang="en-US" altLang="en-US" i="1" baseline="-25000">
                <a:solidFill>
                  <a:srgbClr val="FF0000"/>
                </a:solidFill>
              </a:rPr>
              <a:t>k</a:t>
            </a:r>
            <a:r>
              <a:rPr lang="en-US" altLang="en-US" i="1">
                <a:solidFill>
                  <a:srgbClr val="FF0000"/>
                </a:solidFill>
              </a:rPr>
              <a:t>)</a:t>
            </a:r>
            <a:r>
              <a:rPr lang="en-US" altLang="en-US">
                <a:solidFill>
                  <a:srgbClr val="3333CC"/>
                </a:solidFill>
              </a:rPr>
              <a:t> be the </a:t>
            </a:r>
            <a:r>
              <a:rPr lang="en-US" altLang="en-US" i="1">
                <a:solidFill>
                  <a:srgbClr val="3333CC"/>
                </a:solidFill>
              </a:rPr>
              <a:t>k</a:t>
            </a:r>
            <a:r>
              <a:rPr lang="en-US" altLang="en-US" baseline="30000">
                <a:solidFill>
                  <a:srgbClr val="3333CC"/>
                </a:solidFill>
              </a:rPr>
              <a:t>th</a:t>
            </a:r>
            <a:r>
              <a:rPr lang="en-US" altLang="en-US">
                <a:solidFill>
                  <a:srgbClr val="3333CC"/>
                </a:solidFill>
              </a:rPr>
              <a:t> record</a:t>
            </a:r>
          </a:p>
          <a:p>
            <a:pPr lvl="1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>
                <a:solidFill>
                  <a:srgbClr val="3333CC"/>
                </a:solidFill>
              </a:rPr>
              <a:t>2. Temporarily remove </a:t>
            </a:r>
            <a:r>
              <a:rPr lang="en-US" altLang="en-US" i="1">
                <a:solidFill>
                  <a:srgbClr val="FF0000"/>
                </a:solidFill>
              </a:rPr>
              <a:t>(x</a:t>
            </a:r>
            <a:r>
              <a:rPr lang="en-US" altLang="en-US" i="1" baseline="-25000">
                <a:solidFill>
                  <a:srgbClr val="FF0000"/>
                </a:solidFill>
              </a:rPr>
              <a:t>k</a:t>
            </a:r>
            <a:r>
              <a:rPr lang="en-US" altLang="en-US" i="1">
                <a:solidFill>
                  <a:srgbClr val="FF0000"/>
                </a:solidFill>
              </a:rPr>
              <a:t>,y</a:t>
            </a:r>
            <a:r>
              <a:rPr lang="en-US" altLang="en-US" i="1" baseline="-25000">
                <a:solidFill>
                  <a:srgbClr val="FF0000"/>
                </a:solidFill>
              </a:rPr>
              <a:t>k</a:t>
            </a:r>
            <a:r>
              <a:rPr lang="en-US" altLang="en-US" i="1">
                <a:solidFill>
                  <a:srgbClr val="FF0000"/>
                </a:solidFill>
              </a:rPr>
              <a:t>)</a:t>
            </a:r>
            <a:r>
              <a:rPr lang="en-US" altLang="en-US">
                <a:solidFill>
                  <a:srgbClr val="3333CC"/>
                </a:solidFill>
              </a:rPr>
              <a:t> from the dataset</a:t>
            </a:r>
          </a:p>
          <a:p>
            <a:pPr lvl="1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>
                <a:solidFill>
                  <a:srgbClr val="3333CC"/>
                </a:solidFill>
              </a:rPr>
              <a:t>3. Train on the remaining R-1 datapoints</a:t>
            </a:r>
          </a:p>
          <a:p>
            <a:pPr lvl="1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>
                <a:solidFill>
                  <a:srgbClr val="3333CC"/>
                </a:solidFill>
              </a:rPr>
              <a:t>4. Note your error </a:t>
            </a:r>
            <a:r>
              <a:rPr lang="en-US" altLang="en-US" i="1">
                <a:solidFill>
                  <a:srgbClr val="FF0000"/>
                </a:solidFill>
              </a:rPr>
              <a:t>(x</a:t>
            </a:r>
            <a:r>
              <a:rPr lang="en-US" altLang="en-US" i="1" baseline="-25000">
                <a:solidFill>
                  <a:srgbClr val="FF0000"/>
                </a:solidFill>
              </a:rPr>
              <a:t>k</a:t>
            </a:r>
            <a:r>
              <a:rPr lang="en-US" altLang="en-US" i="1">
                <a:solidFill>
                  <a:srgbClr val="FF0000"/>
                </a:solidFill>
              </a:rPr>
              <a:t>,y</a:t>
            </a:r>
            <a:r>
              <a:rPr lang="en-US" altLang="en-US" i="1" baseline="-25000">
                <a:solidFill>
                  <a:srgbClr val="FF0000"/>
                </a:solidFill>
              </a:rPr>
              <a:t>k</a:t>
            </a:r>
            <a:r>
              <a:rPr lang="en-US" altLang="en-US" i="1">
                <a:solidFill>
                  <a:srgbClr val="FF0000"/>
                </a:solidFill>
              </a:rPr>
              <a:t>)</a:t>
            </a:r>
            <a:r>
              <a:rPr lang="en-US" altLang="en-US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489493" name="Line 21"/>
          <p:cNvSpPr>
            <a:spLocks noChangeShapeType="1"/>
          </p:cNvSpPr>
          <p:nvPr/>
        </p:nvSpPr>
        <p:spPr bwMode="auto">
          <a:xfrm>
            <a:off x="2133600" y="1295400"/>
            <a:ext cx="0" cy="3352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9494" name="Line 22"/>
          <p:cNvSpPr>
            <a:spLocks noChangeShapeType="1"/>
          </p:cNvSpPr>
          <p:nvPr/>
        </p:nvSpPr>
        <p:spPr bwMode="auto">
          <a:xfrm>
            <a:off x="1981200" y="4495800"/>
            <a:ext cx="396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9495" name="Oval 23"/>
          <p:cNvSpPr>
            <a:spLocks noChangeAspect="1" noChangeArrowheads="1"/>
          </p:cNvSpPr>
          <p:nvPr/>
        </p:nvSpPr>
        <p:spPr bwMode="auto">
          <a:xfrm>
            <a:off x="2362201" y="3581401"/>
            <a:ext cx="73025" cy="730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9496" name="Oval 24"/>
          <p:cNvSpPr>
            <a:spLocks noChangeAspect="1" noChangeArrowheads="1"/>
          </p:cNvSpPr>
          <p:nvPr/>
        </p:nvSpPr>
        <p:spPr bwMode="auto">
          <a:xfrm>
            <a:off x="2743201" y="4114801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9497" name="Oval 25"/>
          <p:cNvSpPr>
            <a:spLocks noChangeAspect="1" noChangeArrowheads="1"/>
          </p:cNvSpPr>
          <p:nvPr/>
        </p:nvSpPr>
        <p:spPr bwMode="auto">
          <a:xfrm>
            <a:off x="2971801" y="2895601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9498" name="Oval 26"/>
          <p:cNvSpPr>
            <a:spLocks noChangeAspect="1" noChangeArrowheads="1"/>
          </p:cNvSpPr>
          <p:nvPr/>
        </p:nvSpPr>
        <p:spPr bwMode="auto">
          <a:xfrm>
            <a:off x="3657601" y="1524001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9499" name="Oval 27"/>
          <p:cNvSpPr>
            <a:spLocks noChangeAspect="1" noChangeArrowheads="1"/>
          </p:cNvSpPr>
          <p:nvPr/>
        </p:nvSpPr>
        <p:spPr bwMode="auto">
          <a:xfrm>
            <a:off x="3962401" y="2438401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9500" name="Oval 28"/>
          <p:cNvSpPr>
            <a:spLocks noChangeAspect="1" noChangeArrowheads="1"/>
          </p:cNvSpPr>
          <p:nvPr/>
        </p:nvSpPr>
        <p:spPr bwMode="auto">
          <a:xfrm>
            <a:off x="4648201" y="2286001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9501" name="Oval 29"/>
          <p:cNvSpPr>
            <a:spLocks noChangeAspect="1" noChangeArrowheads="1"/>
          </p:cNvSpPr>
          <p:nvPr/>
        </p:nvSpPr>
        <p:spPr bwMode="auto">
          <a:xfrm>
            <a:off x="5410201" y="4114801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9502" name="Oval 30"/>
          <p:cNvSpPr>
            <a:spLocks noChangeAspect="1" noChangeArrowheads="1"/>
          </p:cNvSpPr>
          <p:nvPr/>
        </p:nvSpPr>
        <p:spPr bwMode="auto">
          <a:xfrm>
            <a:off x="5562601" y="3505201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9503" name="Oval 31"/>
          <p:cNvSpPr>
            <a:spLocks noChangeAspect="1" noChangeArrowheads="1"/>
          </p:cNvSpPr>
          <p:nvPr/>
        </p:nvSpPr>
        <p:spPr bwMode="auto">
          <a:xfrm>
            <a:off x="5334001" y="3124201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9504" name="Text Box 32"/>
          <p:cNvSpPr txBox="1">
            <a:spLocks noChangeArrowheads="1"/>
          </p:cNvSpPr>
          <p:nvPr/>
        </p:nvSpPr>
        <p:spPr bwMode="auto">
          <a:xfrm>
            <a:off x="2667000" y="4495801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89505" name="Line 33"/>
          <p:cNvSpPr>
            <a:spLocks noChangeShapeType="1"/>
          </p:cNvSpPr>
          <p:nvPr/>
        </p:nvSpPr>
        <p:spPr bwMode="auto">
          <a:xfrm>
            <a:off x="3048000" y="4724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9506" name="Text Box 34"/>
          <p:cNvSpPr txBox="1">
            <a:spLocks noChangeArrowheads="1"/>
          </p:cNvSpPr>
          <p:nvPr/>
        </p:nvSpPr>
        <p:spPr bwMode="auto">
          <a:xfrm>
            <a:off x="1752600" y="3276601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489507" name="Line 35"/>
          <p:cNvSpPr>
            <a:spLocks noChangeShapeType="1"/>
          </p:cNvSpPr>
          <p:nvPr/>
        </p:nvSpPr>
        <p:spPr bwMode="auto">
          <a:xfrm flipV="1">
            <a:off x="1905000" y="2667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9508" name="Line 36"/>
          <p:cNvSpPr>
            <a:spLocks noChangeShapeType="1"/>
          </p:cNvSpPr>
          <p:nvPr/>
        </p:nvSpPr>
        <p:spPr bwMode="auto">
          <a:xfrm>
            <a:off x="1955800" y="2417763"/>
            <a:ext cx="4127500" cy="1103312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9509" name="Line 37"/>
          <p:cNvSpPr>
            <a:spLocks noChangeShapeType="1"/>
          </p:cNvSpPr>
          <p:nvPr/>
        </p:nvSpPr>
        <p:spPr bwMode="auto">
          <a:xfrm flipV="1">
            <a:off x="2398713" y="2540001"/>
            <a:ext cx="0" cy="1077913"/>
          </a:xfrm>
          <a:prstGeom prst="line">
            <a:avLst/>
          </a:prstGeom>
          <a:noFill/>
          <a:ln w="12700">
            <a:solidFill>
              <a:schemeClr val="hlink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0251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66888" y="182563"/>
            <a:ext cx="8534400" cy="762000"/>
          </a:xfrm>
        </p:spPr>
        <p:txBody>
          <a:bodyPr/>
          <a:lstStyle/>
          <a:p>
            <a:r>
              <a:rPr lang="en-US" altLang="en-US"/>
              <a:t>LOOCV </a:t>
            </a:r>
            <a:r>
              <a:rPr lang="en-US" altLang="en-US" sz="3200"/>
              <a:t>(Leave-one-out Cross Validation)</a:t>
            </a:r>
          </a:p>
        </p:txBody>
      </p:sp>
      <p:sp>
        <p:nvSpPr>
          <p:cNvPr id="490499" name="Text Box 3"/>
          <p:cNvSpPr txBox="1">
            <a:spLocks noChangeArrowheads="1"/>
          </p:cNvSpPr>
          <p:nvPr/>
        </p:nvSpPr>
        <p:spPr bwMode="auto">
          <a:xfrm>
            <a:off x="6092825" y="960438"/>
            <a:ext cx="4402138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indent="-339725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01788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6088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0388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75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47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19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91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>
                <a:solidFill>
                  <a:srgbClr val="000000"/>
                </a:solidFill>
              </a:rPr>
              <a:t>For k=1 to R</a:t>
            </a:r>
          </a:p>
          <a:p>
            <a:pPr lvl="1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>
                <a:solidFill>
                  <a:srgbClr val="3333CC"/>
                </a:solidFill>
              </a:rPr>
              <a:t>1. Let </a:t>
            </a:r>
            <a:r>
              <a:rPr lang="en-US" altLang="en-US" i="1">
                <a:solidFill>
                  <a:srgbClr val="FF0000"/>
                </a:solidFill>
              </a:rPr>
              <a:t>(x</a:t>
            </a:r>
            <a:r>
              <a:rPr lang="en-US" altLang="en-US" i="1" baseline="-25000">
                <a:solidFill>
                  <a:srgbClr val="FF0000"/>
                </a:solidFill>
              </a:rPr>
              <a:t>k</a:t>
            </a:r>
            <a:r>
              <a:rPr lang="en-US" altLang="en-US" i="1">
                <a:solidFill>
                  <a:srgbClr val="FF0000"/>
                </a:solidFill>
              </a:rPr>
              <a:t>,y</a:t>
            </a:r>
            <a:r>
              <a:rPr lang="en-US" altLang="en-US" i="1" baseline="-25000">
                <a:solidFill>
                  <a:srgbClr val="FF0000"/>
                </a:solidFill>
              </a:rPr>
              <a:t>k</a:t>
            </a:r>
            <a:r>
              <a:rPr lang="en-US" altLang="en-US" i="1">
                <a:solidFill>
                  <a:srgbClr val="FF0000"/>
                </a:solidFill>
              </a:rPr>
              <a:t>)</a:t>
            </a:r>
            <a:r>
              <a:rPr lang="en-US" altLang="en-US">
                <a:solidFill>
                  <a:srgbClr val="3333CC"/>
                </a:solidFill>
              </a:rPr>
              <a:t> be the </a:t>
            </a:r>
            <a:r>
              <a:rPr lang="en-US" altLang="en-US" i="1">
                <a:solidFill>
                  <a:srgbClr val="3333CC"/>
                </a:solidFill>
              </a:rPr>
              <a:t>k</a:t>
            </a:r>
            <a:r>
              <a:rPr lang="en-US" altLang="en-US" baseline="30000">
                <a:solidFill>
                  <a:srgbClr val="3333CC"/>
                </a:solidFill>
              </a:rPr>
              <a:t>th</a:t>
            </a:r>
            <a:r>
              <a:rPr lang="en-US" altLang="en-US">
                <a:solidFill>
                  <a:srgbClr val="3333CC"/>
                </a:solidFill>
              </a:rPr>
              <a:t> record</a:t>
            </a:r>
          </a:p>
          <a:p>
            <a:pPr lvl="1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>
                <a:solidFill>
                  <a:srgbClr val="3333CC"/>
                </a:solidFill>
              </a:rPr>
              <a:t>2. Temporarily remove </a:t>
            </a:r>
            <a:r>
              <a:rPr lang="en-US" altLang="en-US" i="1">
                <a:solidFill>
                  <a:srgbClr val="FF0000"/>
                </a:solidFill>
              </a:rPr>
              <a:t>(x</a:t>
            </a:r>
            <a:r>
              <a:rPr lang="en-US" altLang="en-US" i="1" baseline="-25000">
                <a:solidFill>
                  <a:srgbClr val="FF0000"/>
                </a:solidFill>
              </a:rPr>
              <a:t>k</a:t>
            </a:r>
            <a:r>
              <a:rPr lang="en-US" altLang="en-US" i="1">
                <a:solidFill>
                  <a:srgbClr val="FF0000"/>
                </a:solidFill>
              </a:rPr>
              <a:t>,y</a:t>
            </a:r>
            <a:r>
              <a:rPr lang="en-US" altLang="en-US" i="1" baseline="-25000">
                <a:solidFill>
                  <a:srgbClr val="FF0000"/>
                </a:solidFill>
              </a:rPr>
              <a:t>k</a:t>
            </a:r>
            <a:r>
              <a:rPr lang="en-US" altLang="en-US" i="1">
                <a:solidFill>
                  <a:srgbClr val="FF0000"/>
                </a:solidFill>
              </a:rPr>
              <a:t>)</a:t>
            </a:r>
            <a:r>
              <a:rPr lang="en-US" altLang="en-US">
                <a:solidFill>
                  <a:srgbClr val="3333CC"/>
                </a:solidFill>
              </a:rPr>
              <a:t> from the dataset</a:t>
            </a:r>
          </a:p>
          <a:p>
            <a:pPr lvl="1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>
                <a:solidFill>
                  <a:srgbClr val="3333CC"/>
                </a:solidFill>
              </a:rPr>
              <a:t>3. Train on the remaining R-1 datapoints</a:t>
            </a:r>
          </a:p>
          <a:p>
            <a:pPr lvl="1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>
                <a:solidFill>
                  <a:srgbClr val="3333CC"/>
                </a:solidFill>
              </a:rPr>
              <a:t>4. Note your error </a:t>
            </a:r>
            <a:r>
              <a:rPr lang="en-US" altLang="en-US" i="1">
                <a:solidFill>
                  <a:srgbClr val="FF0000"/>
                </a:solidFill>
              </a:rPr>
              <a:t>(x</a:t>
            </a:r>
            <a:r>
              <a:rPr lang="en-US" altLang="en-US" i="1" baseline="-25000">
                <a:solidFill>
                  <a:srgbClr val="FF0000"/>
                </a:solidFill>
              </a:rPr>
              <a:t>k</a:t>
            </a:r>
            <a:r>
              <a:rPr lang="en-US" altLang="en-US" i="1">
                <a:solidFill>
                  <a:srgbClr val="FF0000"/>
                </a:solidFill>
              </a:rPr>
              <a:t>,y</a:t>
            </a:r>
            <a:r>
              <a:rPr lang="en-US" altLang="en-US" i="1" baseline="-25000">
                <a:solidFill>
                  <a:srgbClr val="FF0000"/>
                </a:solidFill>
              </a:rPr>
              <a:t>k</a:t>
            </a:r>
            <a:r>
              <a:rPr lang="en-US" altLang="en-US" i="1">
                <a:solidFill>
                  <a:srgbClr val="FF0000"/>
                </a:solidFill>
              </a:rPr>
              <a:t>)</a:t>
            </a:r>
            <a:r>
              <a:rPr lang="en-US" altLang="en-US">
                <a:solidFill>
                  <a:srgbClr val="FF0000"/>
                </a:solidFill>
              </a:rPr>
              <a:t>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>
                <a:solidFill>
                  <a:srgbClr val="000000"/>
                </a:solidFill>
              </a:rPr>
              <a:t>When you’ve done all points, report the mean error.</a:t>
            </a:r>
            <a:endParaRPr lang="en-US" altLang="en-US">
              <a:solidFill>
                <a:srgbClr val="FF0000"/>
              </a:solidFill>
            </a:endParaRPr>
          </a:p>
        </p:txBody>
      </p:sp>
      <p:grpSp>
        <p:nvGrpSpPr>
          <p:cNvPr id="490516" name="Group 20"/>
          <p:cNvGrpSpPr>
            <a:grpSpLocks/>
          </p:cNvGrpSpPr>
          <p:nvPr/>
        </p:nvGrpSpPr>
        <p:grpSpPr bwMode="auto">
          <a:xfrm>
            <a:off x="1752600" y="1295401"/>
            <a:ext cx="4330700" cy="3597275"/>
            <a:chOff x="144" y="816"/>
            <a:chExt cx="2728" cy="2266"/>
          </a:xfrm>
        </p:grpSpPr>
        <p:sp>
          <p:nvSpPr>
            <p:cNvPr id="490500" name="Line 4"/>
            <p:cNvSpPr>
              <a:spLocks noChangeShapeType="1"/>
            </p:cNvSpPr>
            <p:nvPr/>
          </p:nvSpPr>
          <p:spPr bwMode="auto">
            <a:xfrm>
              <a:off x="384" y="816"/>
              <a:ext cx="0" cy="21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90501" name="Line 5"/>
            <p:cNvSpPr>
              <a:spLocks noChangeShapeType="1"/>
            </p:cNvSpPr>
            <p:nvPr/>
          </p:nvSpPr>
          <p:spPr bwMode="auto">
            <a:xfrm>
              <a:off x="288" y="2832"/>
              <a:ext cx="24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90502" name="Oval 6"/>
            <p:cNvSpPr>
              <a:spLocks noChangeAspect="1" noChangeArrowheads="1"/>
            </p:cNvSpPr>
            <p:nvPr/>
          </p:nvSpPr>
          <p:spPr bwMode="auto">
            <a:xfrm>
              <a:off x="528" y="2256"/>
              <a:ext cx="46" cy="4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90503" name="Oval 7"/>
            <p:cNvSpPr>
              <a:spLocks noChangeAspect="1" noChangeArrowheads="1"/>
            </p:cNvSpPr>
            <p:nvPr/>
          </p:nvSpPr>
          <p:spPr bwMode="auto">
            <a:xfrm>
              <a:off x="768" y="2592"/>
              <a:ext cx="46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90504" name="Oval 8"/>
            <p:cNvSpPr>
              <a:spLocks noChangeAspect="1" noChangeArrowheads="1"/>
            </p:cNvSpPr>
            <p:nvPr/>
          </p:nvSpPr>
          <p:spPr bwMode="auto">
            <a:xfrm>
              <a:off x="912" y="1824"/>
              <a:ext cx="46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90505" name="Oval 9"/>
            <p:cNvSpPr>
              <a:spLocks noChangeAspect="1" noChangeArrowheads="1"/>
            </p:cNvSpPr>
            <p:nvPr/>
          </p:nvSpPr>
          <p:spPr bwMode="auto">
            <a:xfrm>
              <a:off x="1344" y="960"/>
              <a:ext cx="46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90506" name="Oval 10"/>
            <p:cNvSpPr>
              <a:spLocks noChangeAspect="1" noChangeArrowheads="1"/>
            </p:cNvSpPr>
            <p:nvPr/>
          </p:nvSpPr>
          <p:spPr bwMode="auto">
            <a:xfrm>
              <a:off x="1536" y="1536"/>
              <a:ext cx="46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90507" name="Oval 11"/>
            <p:cNvSpPr>
              <a:spLocks noChangeAspect="1" noChangeArrowheads="1"/>
            </p:cNvSpPr>
            <p:nvPr/>
          </p:nvSpPr>
          <p:spPr bwMode="auto">
            <a:xfrm>
              <a:off x="1968" y="1440"/>
              <a:ext cx="46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90508" name="Oval 12"/>
            <p:cNvSpPr>
              <a:spLocks noChangeAspect="1" noChangeArrowheads="1"/>
            </p:cNvSpPr>
            <p:nvPr/>
          </p:nvSpPr>
          <p:spPr bwMode="auto">
            <a:xfrm>
              <a:off x="2448" y="2592"/>
              <a:ext cx="46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90509" name="Oval 13"/>
            <p:cNvSpPr>
              <a:spLocks noChangeAspect="1" noChangeArrowheads="1"/>
            </p:cNvSpPr>
            <p:nvPr/>
          </p:nvSpPr>
          <p:spPr bwMode="auto">
            <a:xfrm>
              <a:off x="2544" y="2208"/>
              <a:ext cx="46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90510" name="Oval 14"/>
            <p:cNvSpPr>
              <a:spLocks noChangeAspect="1" noChangeArrowheads="1"/>
            </p:cNvSpPr>
            <p:nvPr/>
          </p:nvSpPr>
          <p:spPr bwMode="auto">
            <a:xfrm>
              <a:off x="2400" y="1968"/>
              <a:ext cx="46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90511" name="Text Box 15"/>
            <p:cNvSpPr txBox="1">
              <a:spLocks noChangeArrowheads="1"/>
            </p:cNvSpPr>
            <p:nvPr/>
          </p:nvSpPr>
          <p:spPr bwMode="auto">
            <a:xfrm>
              <a:off x="720" y="2832"/>
              <a:ext cx="19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altLang="en-US" sz="2000">
                  <a:solidFill>
                    <a:srgbClr val="000000"/>
                  </a:solidFill>
                </a:rPr>
                <a:t>x</a:t>
              </a:r>
            </a:p>
          </p:txBody>
        </p:sp>
        <p:sp>
          <p:nvSpPr>
            <p:cNvPr id="490512" name="Line 16"/>
            <p:cNvSpPr>
              <a:spLocks noChangeShapeType="1"/>
            </p:cNvSpPr>
            <p:nvPr/>
          </p:nvSpPr>
          <p:spPr bwMode="auto">
            <a:xfrm>
              <a:off x="960" y="297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90513" name="Text Box 17"/>
            <p:cNvSpPr txBox="1">
              <a:spLocks noChangeArrowheads="1"/>
            </p:cNvSpPr>
            <p:nvPr/>
          </p:nvSpPr>
          <p:spPr bwMode="auto">
            <a:xfrm>
              <a:off x="144" y="2064"/>
              <a:ext cx="19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altLang="en-US" sz="2000">
                  <a:solidFill>
                    <a:srgbClr val="000000"/>
                  </a:solidFill>
                </a:rPr>
                <a:t>y</a:t>
              </a:r>
            </a:p>
          </p:txBody>
        </p:sp>
        <p:sp>
          <p:nvSpPr>
            <p:cNvPr id="490514" name="Line 18"/>
            <p:cNvSpPr>
              <a:spLocks noChangeShapeType="1"/>
            </p:cNvSpPr>
            <p:nvPr/>
          </p:nvSpPr>
          <p:spPr bwMode="auto">
            <a:xfrm flipV="1">
              <a:off x="240" y="1680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90515" name="Line 19"/>
            <p:cNvSpPr>
              <a:spLocks noChangeShapeType="1"/>
            </p:cNvSpPr>
            <p:nvPr/>
          </p:nvSpPr>
          <p:spPr bwMode="auto">
            <a:xfrm>
              <a:off x="272" y="1523"/>
              <a:ext cx="2600" cy="695"/>
            </a:xfrm>
            <a:prstGeom prst="line">
              <a:avLst/>
            </a:prstGeom>
            <a:noFill/>
            <a:ln w="38100">
              <a:solidFill>
                <a:srgbClr val="33CC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845709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>
          <a:xfrm>
            <a:off x="1766888" y="182563"/>
            <a:ext cx="8534400" cy="762000"/>
          </a:xfrm>
        </p:spPr>
        <p:txBody>
          <a:bodyPr/>
          <a:lstStyle/>
          <a:p>
            <a:r>
              <a:rPr lang="en-US" altLang="en-US"/>
              <a:t>LOOCV </a:t>
            </a:r>
            <a:r>
              <a:rPr lang="en-US" altLang="en-US" sz="3200"/>
              <a:t>(Leave-one-out Cross Validation)</a:t>
            </a:r>
          </a:p>
        </p:txBody>
      </p:sp>
      <p:sp>
        <p:nvSpPr>
          <p:cNvPr id="491523" name="Text Box 3"/>
          <p:cNvSpPr txBox="1">
            <a:spLocks noChangeArrowheads="1"/>
          </p:cNvSpPr>
          <p:nvPr/>
        </p:nvSpPr>
        <p:spPr bwMode="auto">
          <a:xfrm>
            <a:off x="9056689" y="960439"/>
            <a:ext cx="1438275" cy="3877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indent="-339725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01788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6088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0388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75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47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19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91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For k=1 to R</a:t>
            </a:r>
          </a:p>
          <a:p>
            <a:pPr lvl="1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3333CC"/>
                </a:solidFill>
              </a:rPr>
              <a:t>1. Let </a:t>
            </a:r>
            <a:r>
              <a:rPr lang="en-US" altLang="en-US" sz="1200" i="1">
                <a:solidFill>
                  <a:srgbClr val="FF0000"/>
                </a:solidFill>
              </a:rPr>
              <a:t>(x</a:t>
            </a:r>
            <a:r>
              <a:rPr lang="en-US" altLang="en-US" sz="1200" i="1" baseline="-25000">
                <a:solidFill>
                  <a:srgbClr val="FF0000"/>
                </a:solidFill>
              </a:rPr>
              <a:t>k</a:t>
            </a:r>
            <a:r>
              <a:rPr lang="en-US" altLang="en-US" sz="1200" i="1">
                <a:solidFill>
                  <a:srgbClr val="FF0000"/>
                </a:solidFill>
              </a:rPr>
              <a:t>,y</a:t>
            </a:r>
            <a:r>
              <a:rPr lang="en-US" altLang="en-US" sz="1200" i="1" baseline="-25000">
                <a:solidFill>
                  <a:srgbClr val="FF0000"/>
                </a:solidFill>
              </a:rPr>
              <a:t>k</a:t>
            </a:r>
            <a:r>
              <a:rPr lang="en-US" altLang="en-US" sz="1200" i="1">
                <a:solidFill>
                  <a:srgbClr val="FF0000"/>
                </a:solidFill>
              </a:rPr>
              <a:t>)</a:t>
            </a:r>
            <a:r>
              <a:rPr lang="en-US" altLang="en-US" sz="1200">
                <a:solidFill>
                  <a:srgbClr val="3333CC"/>
                </a:solidFill>
              </a:rPr>
              <a:t> be the </a:t>
            </a:r>
            <a:r>
              <a:rPr lang="en-US" altLang="en-US" sz="1200" i="1">
                <a:solidFill>
                  <a:srgbClr val="3333CC"/>
                </a:solidFill>
              </a:rPr>
              <a:t>k</a:t>
            </a:r>
            <a:r>
              <a:rPr lang="en-US" altLang="en-US" sz="1200" baseline="30000">
                <a:solidFill>
                  <a:srgbClr val="3333CC"/>
                </a:solidFill>
              </a:rPr>
              <a:t>th</a:t>
            </a:r>
            <a:r>
              <a:rPr lang="en-US" altLang="en-US" sz="1200">
                <a:solidFill>
                  <a:srgbClr val="3333CC"/>
                </a:solidFill>
              </a:rPr>
              <a:t> record</a:t>
            </a:r>
          </a:p>
          <a:p>
            <a:pPr lvl="1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3333CC"/>
                </a:solidFill>
              </a:rPr>
              <a:t>2. Temporarily remove </a:t>
            </a:r>
            <a:r>
              <a:rPr lang="en-US" altLang="en-US" sz="1200" i="1">
                <a:solidFill>
                  <a:srgbClr val="FF0000"/>
                </a:solidFill>
              </a:rPr>
              <a:t>(x</a:t>
            </a:r>
            <a:r>
              <a:rPr lang="en-US" altLang="en-US" sz="1200" i="1" baseline="-25000">
                <a:solidFill>
                  <a:srgbClr val="FF0000"/>
                </a:solidFill>
              </a:rPr>
              <a:t>k</a:t>
            </a:r>
            <a:r>
              <a:rPr lang="en-US" altLang="en-US" sz="1200" i="1">
                <a:solidFill>
                  <a:srgbClr val="FF0000"/>
                </a:solidFill>
              </a:rPr>
              <a:t>,y</a:t>
            </a:r>
            <a:r>
              <a:rPr lang="en-US" altLang="en-US" sz="1200" i="1" baseline="-25000">
                <a:solidFill>
                  <a:srgbClr val="FF0000"/>
                </a:solidFill>
              </a:rPr>
              <a:t>k</a:t>
            </a:r>
            <a:r>
              <a:rPr lang="en-US" altLang="en-US" sz="1200" i="1">
                <a:solidFill>
                  <a:srgbClr val="FF0000"/>
                </a:solidFill>
              </a:rPr>
              <a:t>)</a:t>
            </a:r>
            <a:r>
              <a:rPr lang="en-US" altLang="en-US" sz="1200">
                <a:solidFill>
                  <a:srgbClr val="3333CC"/>
                </a:solidFill>
              </a:rPr>
              <a:t> from the dataset</a:t>
            </a:r>
          </a:p>
          <a:p>
            <a:pPr lvl="1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3333CC"/>
                </a:solidFill>
              </a:rPr>
              <a:t>3. Train on the remaining R-1 datapoints</a:t>
            </a:r>
          </a:p>
          <a:p>
            <a:pPr lvl="1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3333CC"/>
                </a:solidFill>
              </a:rPr>
              <a:t>4. Note your error </a:t>
            </a:r>
            <a:r>
              <a:rPr lang="en-US" altLang="en-US" sz="1200" i="1">
                <a:solidFill>
                  <a:srgbClr val="FF0000"/>
                </a:solidFill>
              </a:rPr>
              <a:t>(x</a:t>
            </a:r>
            <a:r>
              <a:rPr lang="en-US" altLang="en-US" sz="1200" i="1" baseline="-25000">
                <a:solidFill>
                  <a:srgbClr val="FF0000"/>
                </a:solidFill>
              </a:rPr>
              <a:t>k</a:t>
            </a:r>
            <a:r>
              <a:rPr lang="en-US" altLang="en-US" sz="1200" i="1">
                <a:solidFill>
                  <a:srgbClr val="FF0000"/>
                </a:solidFill>
              </a:rPr>
              <a:t>,y</a:t>
            </a:r>
            <a:r>
              <a:rPr lang="en-US" altLang="en-US" sz="1200" i="1" baseline="-25000">
                <a:solidFill>
                  <a:srgbClr val="FF0000"/>
                </a:solidFill>
              </a:rPr>
              <a:t>k</a:t>
            </a:r>
            <a:r>
              <a:rPr lang="en-US" altLang="en-US" sz="1200" i="1">
                <a:solidFill>
                  <a:srgbClr val="FF0000"/>
                </a:solidFill>
              </a:rPr>
              <a:t>)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When you’ve done all points, report the mean error.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491525" name="Line 5"/>
          <p:cNvSpPr>
            <a:spLocks noChangeShapeType="1"/>
          </p:cNvSpPr>
          <p:nvPr/>
        </p:nvSpPr>
        <p:spPr bwMode="auto">
          <a:xfrm>
            <a:off x="2433638" y="914400"/>
            <a:ext cx="0" cy="17097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26" name="Line 6"/>
          <p:cNvSpPr>
            <a:spLocks noChangeShapeType="1"/>
          </p:cNvSpPr>
          <p:nvPr/>
        </p:nvSpPr>
        <p:spPr bwMode="auto">
          <a:xfrm>
            <a:off x="2355851" y="2546350"/>
            <a:ext cx="2022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27" name="Oval 7"/>
          <p:cNvSpPr>
            <a:spLocks noChangeArrowheads="1"/>
          </p:cNvSpPr>
          <p:nvPr/>
        </p:nvSpPr>
        <p:spPr bwMode="auto">
          <a:xfrm>
            <a:off x="2549525" y="2079625"/>
            <a:ext cx="38100" cy="38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28" name="Oval 8"/>
          <p:cNvSpPr>
            <a:spLocks noChangeArrowheads="1"/>
          </p:cNvSpPr>
          <p:nvPr/>
        </p:nvSpPr>
        <p:spPr bwMode="auto">
          <a:xfrm>
            <a:off x="2744788" y="2352676"/>
            <a:ext cx="36512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29" name="Oval 9"/>
          <p:cNvSpPr>
            <a:spLocks noChangeArrowheads="1"/>
          </p:cNvSpPr>
          <p:nvPr/>
        </p:nvSpPr>
        <p:spPr bwMode="auto">
          <a:xfrm>
            <a:off x="2860675" y="1730375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30" name="Oval 10"/>
          <p:cNvSpPr>
            <a:spLocks noChangeArrowheads="1"/>
          </p:cNvSpPr>
          <p:nvPr/>
        </p:nvSpPr>
        <p:spPr bwMode="auto">
          <a:xfrm>
            <a:off x="3211513" y="1030288"/>
            <a:ext cx="36512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31" name="Oval 11"/>
          <p:cNvSpPr>
            <a:spLocks noChangeArrowheads="1"/>
          </p:cNvSpPr>
          <p:nvPr/>
        </p:nvSpPr>
        <p:spPr bwMode="auto">
          <a:xfrm>
            <a:off x="3367088" y="1497013"/>
            <a:ext cx="36512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32" name="Oval 12"/>
          <p:cNvSpPr>
            <a:spLocks noChangeArrowheads="1"/>
          </p:cNvSpPr>
          <p:nvPr/>
        </p:nvSpPr>
        <p:spPr bwMode="auto">
          <a:xfrm>
            <a:off x="3717926" y="1419225"/>
            <a:ext cx="36513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33" name="Oval 13"/>
          <p:cNvSpPr>
            <a:spLocks noChangeArrowheads="1"/>
          </p:cNvSpPr>
          <p:nvPr/>
        </p:nvSpPr>
        <p:spPr bwMode="auto">
          <a:xfrm>
            <a:off x="4106863" y="2352676"/>
            <a:ext cx="36512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34" name="Oval 14"/>
          <p:cNvSpPr>
            <a:spLocks noChangeArrowheads="1"/>
          </p:cNvSpPr>
          <p:nvPr/>
        </p:nvSpPr>
        <p:spPr bwMode="auto">
          <a:xfrm>
            <a:off x="4184651" y="2041526"/>
            <a:ext cx="36513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35" name="Oval 15"/>
          <p:cNvSpPr>
            <a:spLocks noChangeArrowheads="1"/>
          </p:cNvSpPr>
          <p:nvPr/>
        </p:nvSpPr>
        <p:spPr bwMode="auto">
          <a:xfrm>
            <a:off x="4067175" y="1846263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36" name="Text Box 16"/>
          <p:cNvSpPr txBox="1">
            <a:spLocks noChangeArrowheads="1"/>
          </p:cNvSpPr>
          <p:nvPr/>
        </p:nvSpPr>
        <p:spPr bwMode="auto">
          <a:xfrm>
            <a:off x="2676526" y="2546350"/>
            <a:ext cx="2143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91537" name="Line 17"/>
          <p:cNvSpPr>
            <a:spLocks noChangeShapeType="1"/>
          </p:cNvSpPr>
          <p:nvPr/>
        </p:nvSpPr>
        <p:spPr bwMode="auto">
          <a:xfrm>
            <a:off x="2900363" y="2663825"/>
            <a:ext cx="271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38" name="Text Box 18"/>
          <p:cNvSpPr txBox="1">
            <a:spLocks noChangeArrowheads="1"/>
          </p:cNvSpPr>
          <p:nvPr/>
        </p:nvSpPr>
        <p:spPr bwMode="auto">
          <a:xfrm>
            <a:off x="2209801" y="1925639"/>
            <a:ext cx="2143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491539" name="Line 19"/>
          <p:cNvSpPr>
            <a:spLocks noChangeShapeType="1"/>
          </p:cNvSpPr>
          <p:nvPr/>
        </p:nvSpPr>
        <p:spPr bwMode="auto">
          <a:xfrm flipV="1">
            <a:off x="2316163" y="1614488"/>
            <a:ext cx="0" cy="309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40" name="Line 20"/>
          <p:cNvSpPr>
            <a:spLocks noChangeShapeType="1"/>
          </p:cNvSpPr>
          <p:nvPr/>
        </p:nvSpPr>
        <p:spPr bwMode="auto">
          <a:xfrm>
            <a:off x="2343151" y="1487489"/>
            <a:ext cx="2106613" cy="561975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43" name="Line 23"/>
          <p:cNvSpPr>
            <a:spLocks noChangeShapeType="1"/>
          </p:cNvSpPr>
          <p:nvPr/>
        </p:nvSpPr>
        <p:spPr bwMode="auto">
          <a:xfrm>
            <a:off x="2433638" y="2743200"/>
            <a:ext cx="0" cy="17097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44" name="Line 24"/>
          <p:cNvSpPr>
            <a:spLocks noChangeShapeType="1"/>
          </p:cNvSpPr>
          <p:nvPr/>
        </p:nvSpPr>
        <p:spPr bwMode="auto">
          <a:xfrm>
            <a:off x="2355851" y="4375150"/>
            <a:ext cx="2022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45" name="Oval 25"/>
          <p:cNvSpPr>
            <a:spLocks noChangeArrowheads="1"/>
          </p:cNvSpPr>
          <p:nvPr/>
        </p:nvSpPr>
        <p:spPr bwMode="auto">
          <a:xfrm>
            <a:off x="2549525" y="3908425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46" name="Oval 26"/>
          <p:cNvSpPr>
            <a:spLocks noChangeArrowheads="1"/>
          </p:cNvSpPr>
          <p:nvPr/>
        </p:nvSpPr>
        <p:spPr bwMode="auto">
          <a:xfrm>
            <a:off x="2744788" y="4181476"/>
            <a:ext cx="36512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47" name="Oval 27"/>
          <p:cNvSpPr>
            <a:spLocks noChangeArrowheads="1"/>
          </p:cNvSpPr>
          <p:nvPr/>
        </p:nvSpPr>
        <p:spPr bwMode="auto">
          <a:xfrm>
            <a:off x="2860675" y="3559175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48" name="Oval 28"/>
          <p:cNvSpPr>
            <a:spLocks noChangeArrowheads="1"/>
          </p:cNvSpPr>
          <p:nvPr/>
        </p:nvSpPr>
        <p:spPr bwMode="auto">
          <a:xfrm>
            <a:off x="3211513" y="2859088"/>
            <a:ext cx="36512" cy="38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49" name="Oval 29"/>
          <p:cNvSpPr>
            <a:spLocks noChangeArrowheads="1"/>
          </p:cNvSpPr>
          <p:nvPr/>
        </p:nvSpPr>
        <p:spPr bwMode="auto">
          <a:xfrm>
            <a:off x="3367088" y="3325813"/>
            <a:ext cx="36512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50" name="Oval 30"/>
          <p:cNvSpPr>
            <a:spLocks noChangeArrowheads="1"/>
          </p:cNvSpPr>
          <p:nvPr/>
        </p:nvSpPr>
        <p:spPr bwMode="auto">
          <a:xfrm>
            <a:off x="3717926" y="3248025"/>
            <a:ext cx="36513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51" name="Oval 31"/>
          <p:cNvSpPr>
            <a:spLocks noChangeArrowheads="1"/>
          </p:cNvSpPr>
          <p:nvPr/>
        </p:nvSpPr>
        <p:spPr bwMode="auto">
          <a:xfrm>
            <a:off x="4106863" y="4181476"/>
            <a:ext cx="36512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52" name="Oval 32"/>
          <p:cNvSpPr>
            <a:spLocks noChangeArrowheads="1"/>
          </p:cNvSpPr>
          <p:nvPr/>
        </p:nvSpPr>
        <p:spPr bwMode="auto">
          <a:xfrm>
            <a:off x="4184651" y="3870326"/>
            <a:ext cx="36513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53" name="Oval 33"/>
          <p:cNvSpPr>
            <a:spLocks noChangeArrowheads="1"/>
          </p:cNvSpPr>
          <p:nvPr/>
        </p:nvSpPr>
        <p:spPr bwMode="auto">
          <a:xfrm>
            <a:off x="4067175" y="3675063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54" name="Text Box 34"/>
          <p:cNvSpPr txBox="1">
            <a:spLocks noChangeArrowheads="1"/>
          </p:cNvSpPr>
          <p:nvPr/>
        </p:nvSpPr>
        <p:spPr bwMode="auto">
          <a:xfrm>
            <a:off x="2676526" y="4375150"/>
            <a:ext cx="2143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91555" name="Line 35"/>
          <p:cNvSpPr>
            <a:spLocks noChangeShapeType="1"/>
          </p:cNvSpPr>
          <p:nvPr/>
        </p:nvSpPr>
        <p:spPr bwMode="auto">
          <a:xfrm>
            <a:off x="2900363" y="4492625"/>
            <a:ext cx="271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56" name="Text Box 36"/>
          <p:cNvSpPr txBox="1">
            <a:spLocks noChangeArrowheads="1"/>
          </p:cNvSpPr>
          <p:nvPr/>
        </p:nvSpPr>
        <p:spPr bwMode="auto">
          <a:xfrm>
            <a:off x="2209801" y="3754439"/>
            <a:ext cx="2143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491557" name="Line 37"/>
          <p:cNvSpPr>
            <a:spLocks noChangeShapeType="1"/>
          </p:cNvSpPr>
          <p:nvPr/>
        </p:nvSpPr>
        <p:spPr bwMode="auto">
          <a:xfrm flipV="1">
            <a:off x="2316163" y="3443288"/>
            <a:ext cx="0" cy="309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58" name="Line 38"/>
          <p:cNvSpPr>
            <a:spLocks noChangeShapeType="1"/>
          </p:cNvSpPr>
          <p:nvPr/>
        </p:nvSpPr>
        <p:spPr bwMode="auto">
          <a:xfrm>
            <a:off x="2332039" y="3717926"/>
            <a:ext cx="2020887" cy="49213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60" name="Line 40"/>
          <p:cNvSpPr>
            <a:spLocks noChangeShapeType="1"/>
          </p:cNvSpPr>
          <p:nvPr/>
        </p:nvSpPr>
        <p:spPr bwMode="auto">
          <a:xfrm>
            <a:off x="2433638" y="4572000"/>
            <a:ext cx="0" cy="17097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61" name="Line 41"/>
          <p:cNvSpPr>
            <a:spLocks noChangeShapeType="1"/>
          </p:cNvSpPr>
          <p:nvPr/>
        </p:nvSpPr>
        <p:spPr bwMode="auto">
          <a:xfrm>
            <a:off x="2355851" y="6203950"/>
            <a:ext cx="2022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62" name="Oval 42"/>
          <p:cNvSpPr>
            <a:spLocks noChangeArrowheads="1"/>
          </p:cNvSpPr>
          <p:nvPr/>
        </p:nvSpPr>
        <p:spPr bwMode="auto">
          <a:xfrm>
            <a:off x="2549525" y="5737225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63" name="Oval 43"/>
          <p:cNvSpPr>
            <a:spLocks noChangeArrowheads="1"/>
          </p:cNvSpPr>
          <p:nvPr/>
        </p:nvSpPr>
        <p:spPr bwMode="auto">
          <a:xfrm>
            <a:off x="2744788" y="6010276"/>
            <a:ext cx="36512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64" name="Oval 44"/>
          <p:cNvSpPr>
            <a:spLocks noChangeArrowheads="1"/>
          </p:cNvSpPr>
          <p:nvPr/>
        </p:nvSpPr>
        <p:spPr bwMode="auto">
          <a:xfrm>
            <a:off x="2860675" y="5387975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65" name="Oval 45"/>
          <p:cNvSpPr>
            <a:spLocks noChangeArrowheads="1"/>
          </p:cNvSpPr>
          <p:nvPr/>
        </p:nvSpPr>
        <p:spPr bwMode="auto">
          <a:xfrm>
            <a:off x="3211513" y="4687888"/>
            <a:ext cx="36512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66" name="Oval 46"/>
          <p:cNvSpPr>
            <a:spLocks noChangeArrowheads="1"/>
          </p:cNvSpPr>
          <p:nvPr/>
        </p:nvSpPr>
        <p:spPr bwMode="auto">
          <a:xfrm>
            <a:off x="3367088" y="5154613"/>
            <a:ext cx="36512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67" name="Oval 47"/>
          <p:cNvSpPr>
            <a:spLocks noChangeArrowheads="1"/>
          </p:cNvSpPr>
          <p:nvPr/>
        </p:nvSpPr>
        <p:spPr bwMode="auto">
          <a:xfrm>
            <a:off x="3717926" y="5076825"/>
            <a:ext cx="36513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68" name="Oval 48"/>
          <p:cNvSpPr>
            <a:spLocks noChangeArrowheads="1"/>
          </p:cNvSpPr>
          <p:nvPr/>
        </p:nvSpPr>
        <p:spPr bwMode="auto">
          <a:xfrm>
            <a:off x="4106863" y="6010276"/>
            <a:ext cx="36512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69" name="Oval 49"/>
          <p:cNvSpPr>
            <a:spLocks noChangeArrowheads="1"/>
          </p:cNvSpPr>
          <p:nvPr/>
        </p:nvSpPr>
        <p:spPr bwMode="auto">
          <a:xfrm>
            <a:off x="4184651" y="5699126"/>
            <a:ext cx="36513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70" name="Oval 50"/>
          <p:cNvSpPr>
            <a:spLocks noChangeArrowheads="1"/>
          </p:cNvSpPr>
          <p:nvPr/>
        </p:nvSpPr>
        <p:spPr bwMode="auto">
          <a:xfrm>
            <a:off x="4067175" y="5503863"/>
            <a:ext cx="38100" cy="38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71" name="Text Box 51"/>
          <p:cNvSpPr txBox="1">
            <a:spLocks noChangeAspect="1" noChangeArrowheads="1"/>
          </p:cNvSpPr>
          <p:nvPr/>
        </p:nvSpPr>
        <p:spPr bwMode="auto">
          <a:xfrm>
            <a:off x="2676526" y="6203950"/>
            <a:ext cx="2143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91572" name="Line 52"/>
          <p:cNvSpPr>
            <a:spLocks noChangeShapeType="1"/>
          </p:cNvSpPr>
          <p:nvPr/>
        </p:nvSpPr>
        <p:spPr bwMode="auto">
          <a:xfrm>
            <a:off x="2900363" y="6321425"/>
            <a:ext cx="271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73" name="Text Box 53"/>
          <p:cNvSpPr txBox="1">
            <a:spLocks noChangeArrowheads="1"/>
          </p:cNvSpPr>
          <p:nvPr/>
        </p:nvSpPr>
        <p:spPr bwMode="auto">
          <a:xfrm>
            <a:off x="2209801" y="5583239"/>
            <a:ext cx="2143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491574" name="Line 54"/>
          <p:cNvSpPr>
            <a:spLocks noChangeShapeType="1"/>
          </p:cNvSpPr>
          <p:nvPr/>
        </p:nvSpPr>
        <p:spPr bwMode="auto">
          <a:xfrm flipV="1">
            <a:off x="2316163" y="5272088"/>
            <a:ext cx="0" cy="309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75" name="Line 55"/>
          <p:cNvSpPr>
            <a:spLocks noChangeShapeType="1"/>
          </p:cNvSpPr>
          <p:nvPr/>
        </p:nvSpPr>
        <p:spPr bwMode="auto">
          <a:xfrm>
            <a:off x="2368551" y="5254626"/>
            <a:ext cx="2043113" cy="658813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77" name="Line 57"/>
          <p:cNvSpPr>
            <a:spLocks noChangeShapeType="1"/>
          </p:cNvSpPr>
          <p:nvPr/>
        </p:nvSpPr>
        <p:spPr bwMode="auto">
          <a:xfrm>
            <a:off x="4643438" y="914400"/>
            <a:ext cx="0" cy="17097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78" name="Line 58"/>
          <p:cNvSpPr>
            <a:spLocks noChangeShapeType="1"/>
          </p:cNvSpPr>
          <p:nvPr/>
        </p:nvSpPr>
        <p:spPr bwMode="auto">
          <a:xfrm>
            <a:off x="4565651" y="2546350"/>
            <a:ext cx="2022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79" name="Oval 59"/>
          <p:cNvSpPr>
            <a:spLocks noChangeArrowheads="1"/>
          </p:cNvSpPr>
          <p:nvPr/>
        </p:nvSpPr>
        <p:spPr bwMode="auto">
          <a:xfrm>
            <a:off x="4759325" y="2079625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80" name="Oval 60"/>
          <p:cNvSpPr>
            <a:spLocks noChangeArrowheads="1"/>
          </p:cNvSpPr>
          <p:nvPr/>
        </p:nvSpPr>
        <p:spPr bwMode="auto">
          <a:xfrm>
            <a:off x="4954588" y="2352676"/>
            <a:ext cx="36512" cy="365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81" name="Oval 61"/>
          <p:cNvSpPr>
            <a:spLocks noChangeArrowheads="1"/>
          </p:cNvSpPr>
          <p:nvPr/>
        </p:nvSpPr>
        <p:spPr bwMode="auto">
          <a:xfrm>
            <a:off x="5070475" y="1730375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82" name="Oval 62"/>
          <p:cNvSpPr>
            <a:spLocks noChangeArrowheads="1"/>
          </p:cNvSpPr>
          <p:nvPr/>
        </p:nvSpPr>
        <p:spPr bwMode="auto">
          <a:xfrm>
            <a:off x="5421313" y="1030288"/>
            <a:ext cx="36512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83" name="Oval 63"/>
          <p:cNvSpPr>
            <a:spLocks noChangeArrowheads="1"/>
          </p:cNvSpPr>
          <p:nvPr/>
        </p:nvSpPr>
        <p:spPr bwMode="auto">
          <a:xfrm>
            <a:off x="5576888" y="1497013"/>
            <a:ext cx="36512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84" name="Oval 64"/>
          <p:cNvSpPr>
            <a:spLocks noChangeArrowheads="1"/>
          </p:cNvSpPr>
          <p:nvPr/>
        </p:nvSpPr>
        <p:spPr bwMode="auto">
          <a:xfrm>
            <a:off x="5927726" y="1419225"/>
            <a:ext cx="36513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85" name="Oval 65"/>
          <p:cNvSpPr>
            <a:spLocks noChangeArrowheads="1"/>
          </p:cNvSpPr>
          <p:nvPr/>
        </p:nvSpPr>
        <p:spPr bwMode="auto">
          <a:xfrm>
            <a:off x="6316663" y="2352676"/>
            <a:ext cx="36512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86" name="Oval 66"/>
          <p:cNvSpPr>
            <a:spLocks noChangeArrowheads="1"/>
          </p:cNvSpPr>
          <p:nvPr/>
        </p:nvSpPr>
        <p:spPr bwMode="auto">
          <a:xfrm>
            <a:off x="6394451" y="2041526"/>
            <a:ext cx="36513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87" name="Oval 67"/>
          <p:cNvSpPr>
            <a:spLocks noChangeArrowheads="1"/>
          </p:cNvSpPr>
          <p:nvPr/>
        </p:nvSpPr>
        <p:spPr bwMode="auto">
          <a:xfrm>
            <a:off x="6276975" y="1846263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88" name="Text Box 68"/>
          <p:cNvSpPr txBox="1">
            <a:spLocks noChangeArrowheads="1"/>
          </p:cNvSpPr>
          <p:nvPr/>
        </p:nvSpPr>
        <p:spPr bwMode="auto">
          <a:xfrm>
            <a:off x="4886326" y="2546350"/>
            <a:ext cx="2143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91589" name="Line 69"/>
          <p:cNvSpPr>
            <a:spLocks noChangeShapeType="1"/>
          </p:cNvSpPr>
          <p:nvPr/>
        </p:nvSpPr>
        <p:spPr bwMode="auto">
          <a:xfrm>
            <a:off x="5110163" y="2663825"/>
            <a:ext cx="271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90" name="Text Box 70"/>
          <p:cNvSpPr txBox="1">
            <a:spLocks noChangeArrowheads="1"/>
          </p:cNvSpPr>
          <p:nvPr/>
        </p:nvSpPr>
        <p:spPr bwMode="auto">
          <a:xfrm>
            <a:off x="4419601" y="1925639"/>
            <a:ext cx="2143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491591" name="Line 71"/>
          <p:cNvSpPr>
            <a:spLocks noChangeShapeType="1"/>
          </p:cNvSpPr>
          <p:nvPr/>
        </p:nvSpPr>
        <p:spPr bwMode="auto">
          <a:xfrm flipV="1">
            <a:off x="4525963" y="1614488"/>
            <a:ext cx="0" cy="309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92" name="Line 72"/>
          <p:cNvSpPr>
            <a:spLocks noChangeShapeType="1"/>
          </p:cNvSpPr>
          <p:nvPr/>
        </p:nvSpPr>
        <p:spPr bwMode="auto">
          <a:xfrm>
            <a:off x="4572001" y="1371600"/>
            <a:ext cx="2098675" cy="750888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94" name="Line 74"/>
          <p:cNvSpPr>
            <a:spLocks noChangeShapeType="1"/>
          </p:cNvSpPr>
          <p:nvPr/>
        </p:nvSpPr>
        <p:spPr bwMode="auto">
          <a:xfrm>
            <a:off x="4643438" y="2743200"/>
            <a:ext cx="0" cy="17097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95" name="Line 75"/>
          <p:cNvSpPr>
            <a:spLocks noChangeShapeType="1"/>
          </p:cNvSpPr>
          <p:nvPr/>
        </p:nvSpPr>
        <p:spPr bwMode="auto">
          <a:xfrm>
            <a:off x="4565651" y="4375150"/>
            <a:ext cx="2022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96" name="Oval 76"/>
          <p:cNvSpPr>
            <a:spLocks noChangeArrowheads="1"/>
          </p:cNvSpPr>
          <p:nvPr/>
        </p:nvSpPr>
        <p:spPr bwMode="auto">
          <a:xfrm>
            <a:off x="4759325" y="3908425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97" name="Oval 77"/>
          <p:cNvSpPr>
            <a:spLocks noChangeArrowheads="1"/>
          </p:cNvSpPr>
          <p:nvPr/>
        </p:nvSpPr>
        <p:spPr bwMode="auto">
          <a:xfrm>
            <a:off x="4954588" y="4181476"/>
            <a:ext cx="36512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98" name="Oval 78"/>
          <p:cNvSpPr>
            <a:spLocks noChangeArrowheads="1"/>
          </p:cNvSpPr>
          <p:nvPr/>
        </p:nvSpPr>
        <p:spPr bwMode="auto">
          <a:xfrm>
            <a:off x="5070475" y="3559175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599" name="Oval 79"/>
          <p:cNvSpPr>
            <a:spLocks noChangeArrowheads="1"/>
          </p:cNvSpPr>
          <p:nvPr/>
        </p:nvSpPr>
        <p:spPr bwMode="auto">
          <a:xfrm>
            <a:off x="5421313" y="2859088"/>
            <a:ext cx="36512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00" name="Oval 80"/>
          <p:cNvSpPr>
            <a:spLocks noChangeArrowheads="1"/>
          </p:cNvSpPr>
          <p:nvPr/>
        </p:nvSpPr>
        <p:spPr bwMode="auto">
          <a:xfrm>
            <a:off x="5576888" y="3325813"/>
            <a:ext cx="36512" cy="38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01" name="Oval 81"/>
          <p:cNvSpPr>
            <a:spLocks noChangeArrowheads="1"/>
          </p:cNvSpPr>
          <p:nvPr/>
        </p:nvSpPr>
        <p:spPr bwMode="auto">
          <a:xfrm>
            <a:off x="5927726" y="3248025"/>
            <a:ext cx="36513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02" name="Oval 82"/>
          <p:cNvSpPr>
            <a:spLocks noChangeArrowheads="1"/>
          </p:cNvSpPr>
          <p:nvPr/>
        </p:nvSpPr>
        <p:spPr bwMode="auto">
          <a:xfrm>
            <a:off x="6316663" y="4181476"/>
            <a:ext cx="36512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03" name="Oval 83"/>
          <p:cNvSpPr>
            <a:spLocks noChangeArrowheads="1"/>
          </p:cNvSpPr>
          <p:nvPr/>
        </p:nvSpPr>
        <p:spPr bwMode="auto">
          <a:xfrm>
            <a:off x="6394451" y="3870326"/>
            <a:ext cx="36513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04" name="Oval 84"/>
          <p:cNvSpPr>
            <a:spLocks noChangeArrowheads="1"/>
          </p:cNvSpPr>
          <p:nvPr/>
        </p:nvSpPr>
        <p:spPr bwMode="auto">
          <a:xfrm>
            <a:off x="6276975" y="3675063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05" name="Text Box 85"/>
          <p:cNvSpPr txBox="1">
            <a:spLocks noChangeArrowheads="1"/>
          </p:cNvSpPr>
          <p:nvPr/>
        </p:nvSpPr>
        <p:spPr bwMode="auto">
          <a:xfrm>
            <a:off x="4886326" y="4375150"/>
            <a:ext cx="2143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91606" name="Line 86"/>
          <p:cNvSpPr>
            <a:spLocks noChangeShapeType="1"/>
          </p:cNvSpPr>
          <p:nvPr/>
        </p:nvSpPr>
        <p:spPr bwMode="auto">
          <a:xfrm>
            <a:off x="5110163" y="4492625"/>
            <a:ext cx="271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07" name="Text Box 87"/>
          <p:cNvSpPr txBox="1">
            <a:spLocks noChangeArrowheads="1"/>
          </p:cNvSpPr>
          <p:nvPr/>
        </p:nvSpPr>
        <p:spPr bwMode="auto">
          <a:xfrm>
            <a:off x="4419601" y="3754439"/>
            <a:ext cx="2143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491608" name="Line 88"/>
          <p:cNvSpPr>
            <a:spLocks noChangeShapeType="1"/>
          </p:cNvSpPr>
          <p:nvPr/>
        </p:nvSpPr>
        <p:spPr bwMode="auto">
          <a:xfrm flipV="1">
            <a:off x="4525963" y="3443288"/>
            <a:ext cx="0" cy="309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09" name="Line 89"/>
          <p:cNvSpPr>
            <a:spLocks noChangeShapeType="1"/>
          </p:cNvSpPr>
          <p:nvPr/>
        </p:nvSpPr>
        <p:spPr bwMode="auto">
          <a:xfrm>
            <a:off x="4552950" y="3522663"/>
            <a:ext cx="2046288" cy="354012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11" name="Line 91"/>
          <p:cNvSpPr>
            <a:spLocks noChangeShapeType="1"/>
          </p:cNvSpPr>
          <p:nvPr/>
        </p:nvSpPr>
        <p:spPr bwMode="auto">
          <a:xfrm>
            <a:off x="4643438" y="4572000"/>
            <a:ext cx="0" cy="17097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12" name="Line 92"/>
          <p:cNvSpPr>
            <a:spLocks noChangeShapeType="1"/>
          </p:cNvSpPr>
          <p:nvPr/>
        </p:nvSpPr>
        <p:spPr bwMode="auto">
          <a:xfrm>
            <a:off x="4565651" y="6203950"/>
            <a:ext cx="2022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13" name="Oval 93"/>
          <p:cNvSpPr>
            <a:spLocks noChangeArrowheads="1"/>
          </p:cNvSpPr>
          <p:nvPr/>
        </p:nvSpPr>
        <p:spPr bwMode="auto">
          <a:xfrm>
            <a:off x="4759325" y="5737225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14" name="Oval 94"/>
          <p:cNvSpPr>
            <a:spLocks noChangeArrowheads="1"/>
          </p:cNvSpPr>
          <p:nvPr/>
        </p:nvSpPr>
        <p:spPr bwMode="auto">
          <a:xfrm>
            <a:off x="4954588" y="6010276"/>
            <a:ext cx="36512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15" name="Oval 95"/>
          <p:cNvSpPr>
            <a:spLocks noChangeArrowheads="1"/>
          </p:cNvSpPr>
          <p:nvPr/>
        </p:nvSpPr>
        <p:spPr bwMode="auto">
          <a:xfrm>
            <a:off x="5070475" y="5387975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16" name="Oval 96"/>
          <p:cNvSpPr>
            <a:spLocks noChangeArrowheads="1"/>
          </p:cNvSpPr>
          <p:nvPr/>
        </p:nvSpPr>
        <p:spPr bwMode="auto">
          <a:xfrm>
            <a:off x="5421313" y="4687888"/>
            <a:ext cx="36512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17" name="Oval 97"/>
          <p:cNvSpPr>
            <a:spLocks noChangeArrowheads="1"/>
          </p:cNvSpPr>
          <p:nvPr/>
        </p:nvSpPr>
        <p:spPr bwMode="auto">
          <a:xfrm>
            <a:off x="5576888" y="5154613"/>
            <a:ext cx="36512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18" name="Oval 98"/>
          <p:cNvSpPr>
            <a:spLocks noChangeArrowheads="1"/>
          </p:cNvSpPr>
          <p:nvPr/>
        </p:nvSpPr>
        <p:spPr bwMode="auto">
          <a:xfrm>
            <a:off x="5927726" y="5076825"/>
            <a:ext cx="36513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19" name="Oval 99"/>
          <p:cNvSpPr>
            <a:spLocks noChangeArrowheads="1"/>
          </p:cNvSpPr>
          <p:nvPr/>
        </p:nvSpPr>
        <p:spPr bwMode="auto">
          <a:xfrm>
            <a:off x="6316663" y="6010276"/>
            <a:ext cx="36512" cy="365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20" name="Oval 100"/>
          <p:cNvSpPr>
            <a:spLocks noChangeArrowheads="1"/>
          </p:cNvSpPr>
          <p:nvPr/>
        </p:nvSpPr>
        <p:spPr bwMode="auto">
          <a:xfrm>
            <a:off x="6394451" y="5699126"/>
            <a:ext cx="36513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21" name="Oval 101"/>
          <p:cNvSpPr>
            <a:spLocks noChangeArrowheads="1"/>
          </p:cNvSpPr>
          <p:nvPr/>
        </p:nvSpPr>
        <p:spPr bwMode="auto">
          <a:xfrm>
            <a:off x="6276975" y="5503863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22" name="Text Box 102"/>
          <p:cNvSpPr txBox="1">
            <a:spLocks noChangeAspect="1" noChangeArrowheads="1"/>
          </p:cNvSpPr>
          <p:nvPr/>
        </p:nvSpPr>
        <p:spPr bwMode="auto">
          <a:xfrm>
            <a:off x="4886326" y="6203950"/>
            <a:ext cx="2143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91623" name="Line 103"/>
          <p:cNvSpPr>
            <a:spLocks noChangeShapeType="1"/>
          </p:cNvSpPr>
          <p:nvPr/>
        </p:nvSpPr>
        <p:spPr bwMode="auto">
          <a:xfrm>
            <a:off x="5110163" y="6321425"/>
            <a:ext cx="271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24" name="Text Box 104"/>
          <p:cNvSpPr txBox="1">
            <a:spLocks noChangeArrowheads="1"/>
          </p:cNvSpPr>
          <p:nvPr/>
        </p:nvSpPr>
        <p:spPr bwMode="auto">
          <a:xfrm>
            <a:off x="4419601" y="5583239"/>
            <a:ext cx="2143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491625" name="Line 105"/>
          <p:cNvSpPr>
            <a:spLocks noChangeShapeType="1"/>
          </p:cNvSpPr>
          <p:nvPr/>
        </p:nvSpPr>
        <p:spPr bwMode="auto">
          <a:xfrm flipV="1">
            <a:off x="4525963" y="5272088"/>
            <a:ext cx="0" cy="309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26" name="Line 106"/>
          <p:cNvSpPr>
            <a:spLocks noChangeShapeType="1"/>
          </p:cNvSpPr>
          <p:nvPr/>
        </p:nvSpPr>
        <p:spPr bwMode="auto">
          <a:xfrm>
            <a:off x="4552950" y="5303838"/>
            <a:ext cx="2057400" cy="330200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28" name="Line 108"/>
          <p:cNvSpPr>
            <a:spLocks noChangeShapeType="1"/>
          </p:cNvSpPr>
          <p:nvPr/>
        </p:nvSpPr>
        <p:spPr bwMode="auto">
          <a:xfrm>
            <a:off x="6853238" y="4572000"/>
            <a:ext cx="0" cy="17097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29" name="Line 109"/>
          <p:cNvSpPr>
            <a:spLocks noChangeShapeType="1"/>
          </p:cNvSpPr>
          <p:nvPr/>
        </p:nvSpPr>
        <p:spPr bwMode="auto">
          <a:xfrm>
            <a:off x="6775451" y="6203950"/>
            <a:ext cx="2022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30" name="Oval 110"/>
          <p:cNvSpPr>
            <a:spLocks noChangeArrowheads="1"/>
          </p:cNvSpPr>
          <p:nvPr/>
        </p:nvSpPr>
        <p:spPr bwMode="auto">
          <a:xfrm>
            <a:off x="6969125" y="5737225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31" name="Oval 111"/>
          <p:cNvSpPr>
            <a:spLocks noChangeArrowheads="1"/>
          </p:cNvSpPr>
          <p:nvPr/>
        </p:nvSpPr>
        <p:spPr bwMode="auto">
          <a:xfrm>
            <a:off x="7164388" y="6010276"/>
            <a:ext cx="36512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32" name="Oval 112"/>
          <p:cNvSpPr>
            <a:spLocks noChangeArrowheads="1"/>
          </p:cNvSpPr>
          <p:nvPr/>
        </p:nvSpPr>
        <p:spPr bwMode="auto">
          <a:xfrm>
            <a:off x="7280275" y="5387975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33" name="Oval 113"/>
          <p:cNvSpPr>
            <a:spLocks noChangeArrowheads="1"/>
          </p:cNvSpPr>
          <p:nvPr/>
        </p:nvSpPr>
        <p:spPr bwMode="auto">
          <a:xfrm>
            <a:off x="7631113" y="4687888"/>
            <a:ext cx="36512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34" name="Oval 114"/>
          <p:cNvSpPr>
            <a:spLocks noChangeArrowheads="1"/>
          </p:cNvSpPr>
          <p:nvPr/>
        </p:nvSpPr>
        <p:spPr bwMode="auto">
          <a:xfrm>
            <a:off x="7786688" y="5154613"/>
            <a:ext cx="36512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35" name="Oval 115"/>
          <p:cNvSpPr>
            <a:spLocks noChangeArrowheads="1"/>
          </p:cNvSpPr>
          <p:nvPr/>
        </p:nvSpPr>
        <p:spPr bwMode="auto">
          <a:xfrm>
            <a:off x="8137526" y="5076825"/>
            <a:ext cx="36513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36" name="Oval 116"/>
          <p:cNvSpPr>
            <a:spLocks noChangeArrowheads="1"/>
          </p:cNvSpPr>
          <p:nvPr/>
        </p:nvSpPr>
        <p:spPr bwMode="auto">
          <a:xfrm>
            <a:off x="8526463" y="6010276"/>
            <a:ext cx="36512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37" name="Oval 117"/>
          <p:cNvSpPr>
            <a:spLocks noChangeArrowheads="1"/>
          </p:cNvSpPr>
          <p:nvPr/>
        </p:nvSpPr>
        <p:spPr bwMode="auto">
          <a:xfrm>
            <a:off x="8604251" y="5699126"/>
            <a:ext cx="36513" cy="365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38" name="Oval 118"/>
          <p:cNvSpPr>
            <a:spLocks noChangeArrowheads="1"/>
          </p:cNvSpPr>
          <p:nvPr/>
        </p:nvSpPr>
        <p:spPr bwMode="auto">
          <a:xfrm>
            <a:off x="8486775" y="5503863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39" name="Text Box 119"/>
          <p:cNvSpPr txBox="1">
            <a:spLocks noChangeAspect="1" noChangeArrowheads="1"/>
          </p:cNvSpPr>
          <p:nvPr/>
        </p:nvSpPr>
        <p:spPr bwMode="auto">
          <a:xfrm>
            <a:off x="7096126" y="6203950"/>
            <a:ext cx="2143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91640" name="Line 120"/>
          <p:cNvSpPr>
            <a:spLocks noChangeShapeType="1"/>
          </p:cNvSpPr>
          <p:nvPr/>
        </p:nvSpPr>
        <p:spPr bwMode="auto">
          <a:xfrm>
            <a:off x="7319963" y="6321425"/>
            <a:ext cx="271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41" name="Text Box 121"/>
          <p:cNvSpPr txBox="1">
            <a:spLocks noChangeArrowheads="1"/>
          </p:cNvSpPr>
          <p:nvPr/>
        </p:nvSpPr>
        <p:spPr bwMode="auto">
          <a:xfrm>
            <a:off x="6629401" y="5583239"/>
            <a:ext cx="2143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491642" name="Line 122"/>
          <p:cNvSpPr>
            <a:spLocks noChangeShapeType="1"/>
          </p:cNvSpPr>
          <p:nvPr/>
        </p:nvSpPr>
        <p:spPr bwMode="auto">
          <a:xfrm flipV="1">
            <a:off x="6735763" y="5272088"/>
            <a:ext cx="0" cy="309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43" name="Line 123"/>
          <p:cNvSpPr>
            <a:spLocks noChangeShapeType="1"/>
          </p:cNvSpPr>
          <p:nvPr/>
        </p:nvSpPr>
        <p:spPr bwMode="auto">
          <a:xfrm>
            <a:off x="6762751" y="5194300"/>
            <a:ext cx="1997075" cy="622300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45" name="Line 125"/>
          <p:cNvSpPr>
            <a:spLocks noChangeShapeType="1"/>
          </p:cNvSpPr>
          <p:nvPr/>
        </p:nvSpPr>
        <p:spPr bwMode="auto">
          <a:xfrm>
            <a:off x="6853238" y="2743200"/>
            <a:ext cx="0" cy="17097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46" name="Line 126"/>
          <p:cNvSpPr>
            <a:spLocks noChangeShapeType="1"/>
          </p:cNvSpPr>
          <p:nvPr/>
        </p:nvSpPr>
        <p:spPr bwMode="auto">
          <a:xfrm>
            <a:off x="6775451" y="4375150"/>
            <a:ext cx="2022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47" name="Oval 127"/>
          <p:cNvSpPr>
            <a:spLocks noChangeArrowheads="1"/>
          </p:cNvSpPr>
          <p:nvPr/>
        </p:nvSpPr>
        <p:spPr bwMode="auto">
          <a:xfrm>
            <a:off x="6969125" y="3908425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48" name="Oval 128"/>
          <p:cNvSpPr>
            <a:spLocks noChangeArrowheads="1"/>
          </p:cNvSpPr>
          <p:nvPr/>
        </p:nvSpPr>
        <p:spPr bwMode="auto">
          <a:xfrm>
            <a:off x="7164388" y="4181476"/>
            <a:ext cx="36512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49" name="Oval 129"/>
          <p:cNvSpPr>
            <a:spLocks noChangeArrowheads="1"/>
          </p:cNvSpPr>
          <p:nvPr/>
        </p:nvSpPr>
        <p:spPr bwMode="auto">
          <a:xfrm>
            <a:off x="7280275" y="3559175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50" name="Oval 130"/>
          <p:cNvSpPr>
            <a:spLocks noChangeArrowheads="1"/>
          </p:cNvSpPr>
          <p:nvPr/>
        </p:nvSpPr>
        <p:spPr bwMode="auto">
          <a:xfrm>
            <a:off x="7631113" y="2859088"/>
            <a:ext cx="36512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51" name="Oval 131"/>
          <p:cNvSpPr>
            <a:spLocks noChangeArrowheads="1"/>
          </p:cNvSpPr>
          <p:nvPr/>
        </p:nvSpPr>
        <p:spPr bwMode="auto">
          <a:xfrm>
            <a:off x="7786688" y="3325813"/>
            <a:ext cx="36512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52" name="Oval 132"/>
          <p:cNvSpPr>
            <a:spLocks noChangeArrowheads="1"/>
          </p:cNvSpPr>
          <p:nvPr/>
        </p:nvSpPr>
        <p:spPr bwMode="auto">
          <a:xfrm>
            <a:off x="8137526" y="3248025"/>
            <a:ext cx="36513" cy="38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53" name="Oval 133"/>
          <p:cNvSpPr>
            <a:spLocks noChangeArrowheads="1"/>
          </p:cNvSpPr>
          <p:nvPr/>
        </p:nvSpPr>
        <p:spPr bwMode="auto">
          <a:xfrm>
            <a:off x="8526463" y="4181476"/>
            <a:ext cx="36512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54" name="Oval 134"/>
          <p:cNvSpPr>
            <a:spLocks noChangeArrowheads="1"/>
          </p:cNvSpPr>
          <p:nvPr/>
        </p:nvSpPr>
        <p:spPr bwMode="auto">
          <a:xfrm>
            <a:off x="8604251" y="3870326"/>
            <a:ext cx="36513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55" name="Oval 135"/>
          <p:cNvSpPr>
            <a:spLocks noChangeArrowheads="1"/>
          </p:cNvSpPr>
          <p:nvPr/>
        </p:nvSpPr>
        <p:spPr bwMode="auto">
          <a:xfrm>
            <a:off x="8486775" y="3675063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56" name="Text Box 136"/>
          <p:cNvSpPr txBox="1">
            <a:spLocks noChangeArrowheads="1"/>
          </p:cNvSpPr>
          <p:nvPr/>
        </p:nvSpPr>
        <p:spPr bwMode="auto">
          <a:xfrm>
            <a:off x="7096126" y="4375150"/>
            <a:ext cx="2143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91657" name="Line 137"/>
          <p:cNvSpPr>
            <a:spLocks noChangeShapeType="1"/>
          </p:cNvSpPr>
          <p:nvPr/>
        </p:nvSpPr>
        <p:spPr bwMode="auto">
          <a:xfrm>
            <a:off x="7319963" y="4492625"/>
            <a:ext cx="271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58" name="Text Box 138"/>
          <p:cNvSpPr txBox="1">
            <a:spLocks noChangeArrowheads="1"/>
          </p:cNvSpPr>
          <p:nvPr/>
        </p:nvSpPr>
        <p:spPr bwMode="auto">
          <a:xfrm>
            <a:off x="6629401" y="3754439"/>
            <a:ext cx="2143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491659" name="Line 139"/>
          <p:cNvSpPr>
            <a:spLocks noChangeShapeType="1"/>
          </p:cNvSpPr>
          <p:nvPr/>
        </p:nvSpPr>
        <p:spPr bwMode="auto">
          <a:xfrm flipV="1">
            <a:off x="6735763" y="3443288"/>
            <a:ext cx="0" cy="309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60" name="Line 140"/>
          <p:cNvSpPr>
            <a:spLocks noChangeShapeType="1"/>
          </p:cNvSpPr>
          <p:nvPr/>
        </p:nvSpPr>
        <p:spPr bwMode="auto">
          <a:xfrm>
            <a:off x="6750051" y="3500439"/>
            <a:ext cx="2119313" cy="377825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62" name="Line 142"/>
          <p:cNvSpPr>
            <a:spLocks noChangeShapeType="1"/>
          </p:cNvSpPr>
          <p:nvPr/>
        </p:nvSpPr>
        <p:spPr bwMode="auto">
          <a:xfrm>
            <a:off x="6853238" y="914400"/>
            <a:ext cx="0" cy="17097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63" name="Line 143"/>
          <p:cNvSpPr>
            <a:spLocks noChangeShapeType="1"/>
          </p:cNvSpPr>
          <p:nvPr/>
        </p:nvSpPr>
        <p:spPr bwMode="auto">
          <a:xfrm>
            <a:off x="6775451" y="2546350"/>
            <a:ext cx="2022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64" name="Oval 144"/>
          <p:cNvSpPr>
            <a:spLocks noChangeArrowheads="1"/>
          </p:cNvSpPr>
          <p:nvPr/>
        </p:nvSpPr>
        <p:spPr bwMode="auto">
          <a:xfrm>
            <a:off x="6969125" y="2079625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65" name="Oval 145"/>
          <p:cNvSpPr>
            <a:spLocks noChangeArrowheads="1"/>
          </p:cNvSpPr>
          <p:nvPr/>
        </p:nvSpPr>
        <p:spPr bwMode="auto">
          <a:xfrm>
            <a:off x="7164388" y="2352676"/>
            <a:ext cx="36512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66" name="Oval 146"/>
          <p:cNvSpPr>
            <a:spLocks noChangeArrowheads="1"/>
          </p:cNvSpPr>
          <p:nvPr/>
        </p:nvSpPr>
        <p:spPr bwMode="auto">
          <a:xfrm>
            <a:off x="7280275" y="1730375"/>
            <a:ext cx="38100" cy="38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67" name="Oval 147"/>
          <p:cNvSpPr>
            <a:spLocks noChangeArrowheads="1"/>
          </p:cNvSpPr>
          <p:nvPr/>
        </p:nvSpPr>
        <p:spPr bwMode="auto">
          <a:xfrm>
            <a:off x="7631113" y="1030288"/>
            <a:ext cx="36512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68" name="Oval 148"/>
          <p:cNvSpPr>
            <a:spLocks noChangeArrowheads="1"/>
          </p:cNvSpPr>
          <p:nvPr/>
        </p:nvSpPr>
        <p:spPr bwMode="auto">
          <a:xfrm>
            <a:off x="7786688" y="1497013"/>
            <a:ext cx="36512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69" name="Oval 149"/>
          <p:cNvSpPr>
            <a:spLocks noChangeArrowheads="1"/>
          </p:cNvSpPr>
          <p:nvPr/>
        </p:nvSpPr>
        <p:spPr bwMode="auto">
          <a:xfrm>
            <a:off x="8137526" y="1419225"/>
            <a:ext cx="36513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70" name="Oval 150"/>
          <p:cNvSpPr>
            <a:spLocks noChangeArrowheads="1"/>
          </p:cNvSpPr>
          <p:nvPr/>
        </p:nvSpPr>
        <p:spPr bwMode="auto">
          <a:xfrm>
            <a:off x="8526463" y="2352676"/>
            <a:ext cx="36512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71" name="Oval 151"/>
          <p:cNvSpPr>
            <a:spLocks noChangeArrowheads="1"/>
          </p:cNvSpPr>
          <p:nvPr/>
        </p:nvSpPr>
        <p:spPr bwMode="auto">
          <a:xfrm>
            <a:off x="8604251" y="2041526"/>
            <a:ext cx="36513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72" name="Oval 152"/>
          <p:cNvSpPr>
            <a:spLocks noChangeArrowheads="1"/>
          </p:cNvSpPr>
          <p:nvPr/>
        </p:nvSpPr>
        <p:spPr bwMode="auto">
          <a:xfrm>
            <a:off x="8486775" y="1846263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73" name="Text Box 153"/>
          <p:cNvSpPr txBox="1">
            <a:spLocks noChangeArrowheads="1"/>
          </p:cNvSpPr>
          <p:nvPr/>
        </p:nvSpPr>
        <p:spPr bwMode="auto">
          <a:xfrm>
            <a:off x="7096126" y="2546350"/>
            <a:ext cx="2143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91674" name="Line 154"/>
          <p:cNvSpPr>
            <a:spLocks noChangeShapeType="1"/>
          </p:cNvSpPr>
          <p:nvPr/>
        </p:nvSpPr>
        <p:spPr bwMode="auto">
          <a:xfrm>
            <a:off x="7319963" y="2663825"/>
            <a:ext cx="271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75" name="Text Box 155"/>
          <p:cNvSpPr txBox="1">
            <a:spLocks noChangeArrowheads="1"/>
          </p:cNvSpPr>
          <p:nvPr/>
        </p:nvSpPr>
        <p:spPr bwMode="auto">
          <a:xfrm>
            <a:off x="6629401" y="1925639"/>
            <a:ext cx="2143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491676" name="Line 156"/>
          <p:cNvSpPr>
            <a:spLocks noChangeShapeType="1"/>
          </p:cNvSpPr>
          <p:nvPr/>
        </p:nvSpPr>
        <p:spPr bwMode="auto">
          <a:xfrm flipV="1">
            <a:off x="6735763" y="1614488"/>
            <a:ext cx="0" cy="309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77" name="Line 157"/>
          <p:cNvSpPr>
            <a:spLocks noChangeShapeType="1"/>
          </p:cNvSpPr>
          <p:nvPr/>
        </p:nvSpPr>
        <p:spPr bwMode="auto">
          <a:xfrm>
            <a:off x="6813551" y="1816100"/>
            <a:ext cx="2043113" cy="147638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1678" name="Text Box 158"/>
          <p:cNvSpPr txBox="1">
            <a:spLocks noChangeArrowheads="1"/>
          </p:cNvSpPr>
          <p:nvPr/>
        </p:nvSpPr>
        <p:spPr bwMode="auto">
          <a:xfrm>
            <a:off x="8912226" y="4681539"/>
            <a:ext cx="156051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 i="1">
                <a:solidFill>
                  <a:srgbClr val="33CC33"/>
                </a:solidFill>
              </a:rPr>
              <a:t>MSE</a:t>
            </a:r>
            <a:r>
              <a:rPr lang="en-US" altLang="en-US" sz="2400" i="1" baseline="-25000">
                <a:solidFill>
                  <a:srgbClr val="33CC33"/>
                </a:solidFill>
              </a:rPr>
              <a:t>LOOCV </a:t>
            </a:r>
            <a:r>
              <a:rPr lang="en-US" altLang="en-US" sz="2400" i="1">
                <a:solidFill>
                  <a:srgbClr val="33CC33"/>
                </a:solidFill>
              </a:rPr>
              <a:t>= 2.12</a:t>
            </a:r>
          </a:p>
        </p:txBody>
      </p:sp>
    </p:spTree>
    <p:extLst>
      <p:ext uri="{BB962C8B-B14F-4D97-AF65-F5344CB8AC3E}">
        <p14:creationId xmlns:p14="http://schemas.microsoft.com/office/powerpoint/2010/main" val="22814422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/>
          <p:cNvSpPr>
            <a:spLocks noGrp="1" noChangeArrowheads="1"/>
          </p:cNvSpPr>
          <p:nvPr>
            <p:ph type="title"/>
          </p:nvPr>
        </p:nvSpPr>
        <p:spPr>
          <a:xfrm>
            <a:off x="1766888" y="182563"/>
            <a:ext cx="8534400" cy="762000"/>
          </a:xfrm>
        </p:spPr>
        <p:txBody>
          <a:bodyPr/>
          <a:lstStyle/>
          <a:p>
            <a:r>
              <a:rPr lang="en-US" altLang="en-US"/>
              <a:t>LOOCV for Quadratic Regression</a:t>
            </a:r>
            <a:endParaRPr lang="en-US" altLang="en-US" sz="3200"/>
          </a:p>
        </p:txBody>
      </p:sp>
      <p:sp>
        <p:nvSpPr>
          <p:cNvPr id="492547" name="Text Box 3"/>
          <p:cNvSpPr txBox="1">
            <a:spLocks noChangeArrowheads="1"/>
          </p:cNvSpPr>
          <p:nvPr/>
        </p:nvSpPr>
        <p:spPr bwMode="auto">
          <a:xfrm>
            <a:off x="9056689" y="960439"/>
            <a:ext cx="1438275" cy="3877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indent="-339725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01788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6088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0388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75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47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19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91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For k=1 to R</a:t>
            </a:r>
          </a:p>
          <a:p>
            <a:pPr lvl="1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3333CC"/>
                </a:solidFill>
              </a:rPr>
              <a:t>1. Let </a:t>
            </a:r>
            <a:r>
              <a:rPr lang="en-US" altLang="en-US" sz="1200" i="1">
                <a:solidFill>
                  <a:srgbClr val="FF0000"/>
                </a:solidFill>
              </a:rPr>
              <a:t>(x</a:t>
            </a:r>
            <a:r>
              <a:rPr lang="en-US" altLang="en-US" sz="1200" i="1" baseline="-25000">
                <a:solidFill>
                  <a:srgbClr val="FF0000"/>
                </a:solidFill>
              </a:rPr>
              <a:t>k</a:t>
            </a:r>
            <a:r>
              <a:rPr lang="en-US" altLang="en-US" sz="1200" i="1">
                <a:solidFill>
                  <a:srgbClr val="FF0000"/>
                </a:solidFill>
              </a:rPr>
              <a:t>,y</a:t>
            </a:r>
            <a:r>
              <a:rPr lang="en-US" altLang="en-US" sz="1200" i="1" baseline="-25000">
                <a:solidFill>
                  <a:srgbClr val="FF0000"/>
                </a:solidFill>
              </a:rPr>
              <a:t>k</a:t>
            </a:r>
            <a:r>
              <a:rPr lang="en-US" altLang="en-US" sz="1200" i="1">
                <a:solidFill>
                  <a:srgbClr val="FF0000"/>
                </a:solidFill>
              </a:rPr>
              <a:t>)</a:t>
            </a:r>
            <a:r>
              <a:rPr lang="en-US" altLang="en-US" sz="1200">
                <a:solidFill>
                  <a:srgbClr val="3333CC"/>
                </a:solidFill>
              </a:rPr>
              <a:t> be the </a:t>
            </a:r>
            <a:r>
              <a:rPr lang="en-US" altLang="en-US" sz="1200" i="1">
                <a:solidFill>
                  <a:srgbClr val="3333CC"/>
                </a:solidFill>
              </a:rPr>
              <a:t>k</a:t>
            </a:r>
            <a:r>
              <a:rPr lang="en-US" altLang="en-US" sz="1200" baseline="30000">
                <a:solidFill>
                  <a:srgbClr val="3333CC"/>
                </a:solidFill>
              </a:rPr>
              <a:t>th</a:t>
            </a:r>
            <a:r>
              <a:rPr lang="en-US" altLang="en-US" sz="1200">
                <a:solidFill>
                  <a:srgbClr val="3333CC"/>
                </a:solidFill>
              </a:rPr>
              <a:t> record</a:t>
            </a:r>
          </a:p>
          <a:p>
            <a:pPr lvl="1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3333CC"/>
                </a:solidFill>
              </a:rPr>
              <a:t>2. Temporarily remove </a:t>
            </a:r>
            <a:r>
              <a:rPr lang="en-US" altLang="en-US" sz="1200" i="1">
                <a:solidFill>
                  <a:srgbClr val="FF0000"/>
                </a:solidFill>
              </a:rPr>
              <a:t>(x</a:t>
            </a:r>
            <a:r>
              <a:rPr lang="en-US" altLang="en-US" sz="1200" i="1" baseline="-25000">
                <a:solidFill>
                  <a:srgbClr val="FF0000"/>
                </a:solidFill>
              </a:rPr>
              <a:t>k</a:t>
            </a:r>
            <a:r>
              <a:rPr lang="en-US" altLang="en-US" sz="1200" i="1">
                <a:solidFill>
                  <a:srgbClr val="FF0000"/>
                </a:solidFill>
              </a:rPr>
              <a:t>,y</a:t>
            </a:r>
            <a:r>
              <a:rPr lang="en-US" altLang="en-US" sz="1200" i="1" baseline="-25000">
                <a:solidFill>
                  <a:srgbClr val="FF0000"/>
                </a:solidFill>
              </a:rPr>
              <a:t>k</a:t>
            </a:r>
            <a:r>
              <a:rPr lang="en-US" altLang="en-US" sz="1200" i="1">
                <a:solidFill>
                  <a:srgbClr val="FF0000"/>
                </a:solidFill>
              </a:rPr>
              <a:t>)</a:t>
            </a:r>
            <a:r>
              <a:rPr lang="en-US" altLang="en-US" sz="1200">
                <a:solidFill>
                  <a:srgbClr val="3333CC"/>
                </a:solidFill>
              </a:rPr>
              <a:t> from the dataset</a:t>
            </a:r>
          </a:p>
          <a:p>
            <a:pPr lvl="1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3333CC"/>
                </a:solidFill>
              </a:rPr>
              <a:t>3. Train on the remaining R-1 datapoints</a:t>
            </a:r>
          </a:p>
          <a:p>
            <a:pPr lvl="1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3333CC"/>
                </a:solidFill>
              </a:rPr>
              <a:t>4. Note your error </a:t>
            </a:r>
            <a:r>
              <a:rPr lang="en-US" altLang="en-US" sz="1200" i="1">
                <a:solidFill>
                  <a:srgbClr val="FF0000"/>
                </a:solidFill>
              </a:rPr>
              <a:t>(x</a:t>
            </a:r>
            <a:r>
              <a:rPr lang="en-US" altLang="en-US" sz="1200" i="1" baseline="-25000">
                <a:solidFill>
                  <a:srgbClr val="FF0000"/>
                </a:solidFill>
              </a:rPr>
              <a:t>k</a:t>
            </a:r>
            <a:r>
              <a:rPr lang="en-US" altLang="en-US" sz="1200" i="1">
                <a:solidFill>
                  <a:srgbClr val="FF0000"/>
                </a:solidFill>
              </a:rPr>
              <a:t>,y</a:t>
            </a:r>
            <a:r>
              <a:rPr lang="en-US" altLang="en-US" sz="1200" i="1" baseline="-25000">
                <a:solidFill>
                  <a:srgbClr val="FF0000"/>
                </a:solidFill>
              </a:rPr>
              <a:t>k</a:t>
            </a:r>
            <a:r>
              <a:rPr lang="en-US" altLang="en-US" sz="1200" i="1">
                <a:solidFill>
                  <a:srgbClr val="FF0000"/>
                </a:solidFill>
              </a:rPr>
              <a:t>)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When you’ve done all points, report the mean error.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492548" name="Line 4"/>
          <p:cNvSpPr>
            <a:spLocks noChangeShapeType="1"/>
          </p:cNvSpPr>
          <p:nvPr/>
        </p:nvSpPr>
        <p:spPr bwMode="auto">
          <a:xfrm>
            <a:off x="2433638" y="914400"/>
            <a:ext cx="0" cy="17097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549" name="Line 5"/>
          <p:cNvSpPr>
            <a:spLocks noChangeShapeType="1"/>
          </p:cNvSpPr>
          <p:nvPr/>
        </p:nvSpPr>
        <p:spPr bwMode="auto">
          <a:xfrm>
            <a:off x="2355851" y="2546350"/>
            <a:ext cx="2022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550" name="Oval 6"/>
          <p:cNvSpPr>
            <a:spLocks noChangeArrowheads="1"/>
          </p:cNvSpPr>
          <p:nvPr/>
        </p:nvSpPr>
        <p:spPr bwMode="auto">
          <a:xfrm>
            <a:off x="2549525" y="2079625"/>
            <a:ext cx="38100" cy="38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551" name="Oval 7"/>
          <p:cNvSpPr>
            <a:spLocks noChangeArrowheads="1"/>
          </p:cNvSpPr>
          <p:nvPr/>
        </p:nvSpPr>
        <p:spPr bwMode="auto">
          <a:xfrm>
            <a:off x="2744788" y="2352676"/>
            <a:ext cx="36512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552" name="Oval 8"/>
          <p:cNvSpPr>
            <a:spLocks noChangeArrowheads="1"/>
          </p:cNvSpPr>
          <p:nvPr/>
        </p:nvSpPr>
        <p:spPr bwMode="auto">
          <a:xfrm>
            <a:off x="2860675" y="1730375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553" name="Oval 9"/>
          <p:cNvSpPr>
            <a:spLocks noChangeArrowheads="1"/>
          </p:cNvSpPr>
          <p:nvPr/>
        </p:nvSpPr>
        <p:spPr bwMode="auto">
          <a:xfrm>
            <a:off x="3211513" y="1030288"/>
            <a:ext cx="36512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554" name="Oval 10"/>
          <p:cNvSpPr>
            <a:spLocks noChangeArrowheads="1"/>
          </p:cNvSpPr>
          <p:nvPr/>
        </p:nvSpPr>
        <p:spPr bwMode="auto">
          <a:xfrm>
            <a:off x="3367088" y="1497013"/>
            <a:ext cx="36512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555" name="Oval 11"/>
          <p:cNvSpPr>
            <a:spLocks noChangeArrowheads="1"/>
          </p:cNvSpPr>
          <p:nvPr/>
        </p:nvSpPr>
        <p:spPr bwMode="auto">
          <a:xfrm>
            <a:off x="3717926" y="1419225"/>
            <a:ext cx="36513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556" name="Oval 12"/>
          <p:cNvSpPr>
            <a:spLocks noChangeArrowheads="1"/>
          </p:cNvSpPr>
          <p:nvPr/>
        </p:nvSpPr>
        <p:spPr bwMode="auto">
          <a:xfrm>
            <a:off x="4106863" y="2352676"/>
            <a:ext cx="36512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557" name="Oval 13"/>
          <p:cNvSpPr>
            <a:spLocks noChangeArrowheads="1"/>
          </p:cNvSpPr>
          <p:nvPr/>
        </p:nvSpPr>
        <p:spPr bwMode="auto">
          <a:xfrm>
            <a:off x="4184651" y="2041526"/>
            <a:ext cx="36513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558" name="Oval 14"/>
          <p:cNvSpPr>
            <a:spLocks noChangeArrowheads="1"/>
          </p:cNvSpPr>
          <p:nvPr/>
        </p:nvSpPr>
        <p:spPr bwMode="auto">
          <a:xfrm>
            <a:off x="4067175" y="1846263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559" name="Text Box 15"/>
          <p:cNvSpPr txBox="1">
            <a:spLocks noChangeArrowheads="1"/>
          </p:cNvSpPr>
          <p:nvPr/>
        </p:nvSpPr>
        <p:spPr bwMode="auto">
          <a:xfrm>
            <a:off x="2676526" y="2546350"/>
            <a:ext cx="2143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92560" name="Line 16"/>
          <p:cNvSpPr>
            <a:spLocks noChangeShapeType="1"/>
          </p:cNvSpPr>
          <p:nvPr/>
        </p:nvSpPr>
        <p:spPr bwMode="auto">
          <a:xfrm>
            <a:off x="2900363" y="2663825"/>
            <a:ext cx="271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561" name="Text Box 17"/>
          <p:cNvSpPr txBox="1">
            <a:spLocks noChangeArrowheads="1"/>
          </p:cNvSpPr>
          <p:nvPr/>
        </p:nvSpPr>
        <p:spPr bwMode="auto">
          <a:xfrm>
            <a:off x="2209801" y="1925639"/>
            <a:ext cx="2143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492562" name="Line 18"/>
          <p:cNvSpPr>
            <a:spLocks noChangeShapeType="1"/>
          </p:cNvSpPr>
          <p:nvPr/>
        </p:nvSpPr>
        <p:spPr bwMode="auto">
          <a:xfrm flipV="1">
            <a:off x="2316163" y="1614488"/>
            <a:ext cx="0" cy="309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564" name="Line 20"/>
          <p:cNvSpPr>
            <a:spLocks noChangeShapeType="1"/>
          </p:cNvSpPr>
          <p:nvPr/>
        </p:nvSpPr>
        <p:spPr bwMode="auto">
          <a:xfrm>
            <a:off x="2433638" y="2743200"/>
            <a:ext cx="0" cy="17097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565" name="Line 21"/>
          <p:cNvSpPr>
            <a:spLocks noChangeShapeType="1"/>
          </p:cNvSpPr>
          <p:nvPr/>
        </p:nvSpPr>
        <p:spPr bwMode="auto">
          <a:xfrm>
            <a:off x="2355851" y="4375150"/>
            <a:ext cx="2022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566" name="Oval 22"/>
          <p:cNvSpPr>
            <a:spLocks noChangeArrowheads="1"/>
          </p:cNvSpPr>
          <p:nvPr/>
        </p:nvSpPr>
        <p:spPr bwMode="auto">
          <a:xfrm>
            <a:off x="2549525" y="3908425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567" name="Oval 23"/>
          <p:cNvSpPr>
            <a:spLocks noChangeArrowheads="1"/>
          </p:cNvSpPr>
          <p:nvPr/>
        </p:nvSpPr>
        <p:spPr bwMode="auto">
          <a:xfrm>
            <a:off x="2744788" y="4181476"/>
            <a:ext cx="36512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568" name="Oval 24"/>
          <p:cNvSpPr>
            <a:spLocks noChangeArrowheads="1"/>
          </p:cNvSpPr>
          <p:nvPr/>
        </p:nvSpPr>
        <p:spPr bwMode="auto">
          <a:xfrm>
            <a:off x="2860675" y="3559175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569" name="Oval 25"/>
          <p:cNvSpPr>
            <a:spLocks noChangeArrowheads="1"/>
          </p:cNvSpPr>
          <p:nvPr/>
        </p:nvSpPr>
        <p:spPr bwMode="auto">
          <a:xfrm>
            <a:off x="3211513" y="2859088"/>
            <a:ext cx="36512" cy="38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570" name="Oval 26"/>
          <p:cNvSpPr>
            <a:spLocks noChangeArrowheads="1"/>
          </p:cNvSpPr>
          <p:nvPr/>
        </p:nvSpPr>
        <p:spPr bwMode="auto">
          <a:xfrm>
            <a:off x="3367088" y="3325813"/>
            <a:ext cx="36512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571" name="Oval 27"/>
          <p:cNvSpPr>
            <a:spLocks noChangeArrowheads="1"/>
          </p:cNvSpPr>
          <p:nvPr/>
        </p:nvSpPr>
        <p:spPr bwMode="auto">
          <a:xfrm>
            <a:off x="3717926" y="3248025"/>
            <a:ext cx="36513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572" name="Oval 28"/>
          <p:cNvSpPr>
            <a:spLocks noChangeArrowheads="1"/>
          </p:cNvSpPr>
          <p:nvPr/>
        </p:nvSpPr>
        <p:spPr bwMode="auto">
          <a:xfrm>
            <a:off x="4106863" y="4181476"/>
            <a:ext cx="36512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573" name="Oval 29"/>
          <p:cNvSpPr>
            <a:spLocks noChangeArrowheads="1"/>
          </p:cNvSpPr>
          <p:nvPr/>
        </p:nvSpPr>
        <p:spPr bwMode="auto">
          <a:xfrm>
            <a:off x="4184651" y="3870326"/>
            <a:ext cx="36513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574" name="Oval 30"/>
          <p:cNvSpPr>
            <a:spLocks noChangeArrowheads="1"/>
          </p:cNvSpPr>
          <p:nvPr/>
        </p:nvSpPr>
        <p:spPr bwMode="auto">
          <a:xfrm>
            <a:off x="4067175" y="3675063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575" name="Text Box 31"/>
          <p:cNvSpPr txBox="1">
            <a:spLocks noChangeArrowheads="1"/>
          </p:cNvSpPr>
          <p:nvPr/>
        </p:nvSpPr>
        <p:spPr bwMode="auto">
          <a:xfrm>
            <a:off x="2676526" y="4375150"/>
            <a:ext cx="2143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92576" name="Line 32"/>
          <p:cNvSpPr>
            <a:spLocks noChangeShapeType="1"/>
          </p:cNvSpPr>
          <p:nvPr/>
        </p:nvSpPr>
        <p:spPr bwMode="auto">
          <a:xfrm>
            <a:off x="2900363" y="4492625"/>
            <a:ext cx="271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577" name="Text Box 33"/>
          <p:cNvSpPr txBox="1">
            <a:spLocks noChangeArrowheads="1"/>
          </p:cNvSpPr>
          <p:nvPr/>
        </p:nvSpPr>
        <p:spPr bwMode="auto">
          <a:xfrm>
            <a:off x="2209801" y="3754439"/>
            <a:ext cx="2143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492578" name="Line 34"/>
          <p:cNvSpPr>
            <a:spLocks noChangeShapeType="1"/>
          </p:cNvSpPr>
          <p:nvPr/>
        </p:nvSpPr>
        <p:spPr bwMode="auto">
          <a:xfrm flipV="1">
            <a:off x="2316163" y="3443288"/>
            <a:ext cx="0" cy="309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580" name="Line 36"/>
          <p:cNvSpPr>
            <a:spLocks noChangeShapeType="1"/>
          </p:cNvSpPr>
          <p:nvPr/>
        </p:nvSpPr>
        <p:spPr bwMode="auto">
          <a:xfrm>
            <a:off x="2433638" y="4572000"/>
            <a:ext cx="0" cy="17097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581" name="Line 37"/>
          <p:cNvSpPr>
            <a:spLocks noChangeShapeType="1"/>
          </p:cNvSpPr>
          <p:nvPr/>
        </p:nvSpPr>
        <p:spPr bwMode="auto">
          <a:xfrm>
            <a:off x="2355851" y="6203950"/>
            <a:ext cx="2022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582" name="Oval 38"/>
          <p:cNvSpPr>
            <a:spLocks noChangeArrowheads="1"/>
          </p:cNvSpPr>
          <p:nvPr/>
        </p:nvSpPr>
        <p:spPr bwMode="auto">
          <a:xfrm>
            <a:off x="2549525" y="5737225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583" name="Oval 39"/>
          <p:cNvSpPr>
            <a:spLocks noChangeArrowheads="1"/>
          </p:cNvSpPr>
          <p:nvPr/>
        </p:nvSpPr>
        <p:spPr bwMode="auto">
          <a:xfrm>
            <a:off x="2744788" y="6010276"/>
            <a:ext cx="36512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584" name="Oval 40"/>
          <p:cNvSpPr>
            <a:spLocks noChangeArrowheads="1"/>
          </p:cNvSpPr>
          <p:nvPr/>
        </p:nvSpPr>
        <p:spPr bwMode="auto">
          <a:xfrm>
            <a:off x="2860675" y="5387975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585" name="Oval 41"/>
          <p:cNvSpPr>
            <a:spLocks noChangeArrowheads="1"/>
          </p:cNvSpPr>
          <p:nvPr/>
        </p:nvSpPr>
        <p:spPr bwMode="auto">
          <a:xfrm>
            <a:off x="3211513" y="4687888"/>
            <a:ext cx="36512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586" name="Oval 42"/>
          <p:cNvSpPr>
            <a:spLocks noChangeArrowheads="1"/>
          </p:cNvSpPr>
          <p:nvPr/>
        </p:nvSpPr>
        <p:spPr bwMode="auto">
          <a:xfrm>
            <a:off x="3367088" y="5154613"/>
            <a:ext cx="36512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587" name="Oval 43"/>
          <p:cNvSpPr>
            <a:spLocks noChangeArrowheads="1"/>
          </p:cNvSpPr>
          <p:nvPr/>
        </p:nvSpPr>
        <p:spPr bwMode="auto">
          <a:xfrm>
            <a:off x="3717926" y="5076825"/>
            <a:ext cx="36513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588" name="Oval 44"/>
          <p:cNvSpPr>
            <a:spLocks noChangeArrowheads="1"/>
          </p:cNvSpPr>
          <p:nvPr/>
        </p:nvSpPr>
        <p:spPr bwMode="auto">
          <a:xfrm>
            <a:off x="4106863" y="6010276"/>
            <a:ext cx="36512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589" name="Oval 45"/>
          <p:cNvSpPr>
            <a:spLocks noChangeArrowheads="1"/>
          </p:cNvSpPr>
          <p:nvPr/>
        </p:nvSpPr>
        <p:spPr bwMode="auto">
          <a:xfrm>
            <a:off x="4184651" y="5699126"/>
            <a:ext cx="36513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590" name="Oval 46"/>
          <p:cNvSpPr>
            <a:spLocks noChangeArrowheads="1"/>
          </p:cNvSpPr>
          <p:nvPr/>
        </p:nvSpPr>
        <p:spPr bwMode="auto">
          <a:xfrm>
            <a:off x="4067175" y="5503863"/>
            <a:ext cx="38100" cy="38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591" name="Text Box 47"/>
          <p:cNvSpPr txBox="1">
            <a:spLocks noChangeAspect="1" noChangeArrowheads="1"/>
          </p:cNvSpPr>
          <p:nvPr/>
        </p:nvSpPr>
        <p:spPr bwMode="auto">
          <a:xfrm>
            <a:off x="2676526" y="6203950"/>
            <a:ext cx="2143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92592" name="Line 48"/>
          <p:cNvSpPr>
            <a:spLocks noChangeShapeType="1"/>
          </p:cNvSpPr>
          <p:nvPr/>
        </p:nvSpPr>
        <p:spPr bwMode="auto">
          <a:xfrm>
            <a:off x="2900363" y="6321425"/>
            <a:ext cx="271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593" name="Text Box 49"/>
          <p:cNvSpPr txBox="1">
            <a:spLocks noChangeArrowheads="1"/>
          </p:cNvSpPr>
          <p:nvPr/>
        </p:nvSpPr>
        <p:spPr bwMode="auto">
          <a:xfrm>
            <a:off x="2209801" y="5583239"/>
            <a:ext cx="2143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492594" name="Line 50"/>
          <p:cNvSpPr>
            <a:spLocks noChangeShapeType="1"/>
          </p:cNvSpPr>
          <p:nvPr/>
        </p:nvSpPr>
        <p:spPr bwMode="auto">
          <a:xfrm flipV="1">
            <a:off x="2316163" y="5272088"/>
            <a:ext cx="0" cy="309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596" name="Line 52"/>
          <p:cNvSpPr>
            <a:spLocks noChangeShapeType="1"/>
          </p:cNvSpPr>
          <p:nvPr/>
        </p:nvSpPr>
        <p:spPr bwMode="auto">
          <a:xfrm>
            <a:off x="4643438" y="914400"/>
            <a:ext cx="0" cy="17097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597" name="Line 53"/>
          <p:cNvSpPr>
            <a:spLocks noChangeShapeType="1"/>
          </p:cNvSpPr>
          <p:nvPr/>
        </p:nvSpPr>
        <p:spPr bwMode="auto">
          <a:xfrm>
            <a:off x="4565651" y="2546350"/>
            <a:ext cx="2022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598" name="Oval 54"/>
          <p:cNvSpPr>
            <a:spLocks noChangeArrowheads="1"/>
          </p:cNvSpPr>
          <p:nvPr/>
        </p:nvSpPr>
        <p:spPr bwMode="auto">
          <a:xfrm>
            <a:off x="4759325" y="2079625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599" name="Oval 55"/>
          <p:cNvSpPr>
            <a:spLocks noChangeArrowheads="1"/>
          </p:cNvSpPr>
          <p:nvPr/>
        </p:nvSpPr>
        <p:spPr bwMode="auto">
          <a:xfrm>
            <a:off x="4954588" y="2352676"/>
            <a:ext cx="36512" cy="365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00" name="Oval 56"/>
          <p:cNvSpPr>
            <a:spLocks noChangeArrowheads="1"/>
          </p:cNvSpPr>
          <p:nvPr/>
        </p:nvSpPr>
        <p:spPr bwMode="auto">
          <a:xfrm>
            <a:off x="5070475" y="1730375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01" name="Oval 57"/>
          <p:cNvSpPr>
            <a:spLocks noChangeArrowheads="1"/>
          </p:cNvSpPr>
          <p:nvPr/>
        </p:nvSpPr>
        <p:spPr bwMode="auto">
          <a:xfrm>
            <a:off x="5421313" y="1030288"/>
            <a:ext cx="36512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02" name="Oval 58"/>
          <p:cNvSpPr>
            <a:spLocks noChangeArrowheads="1"/>
          </p:cNvSpPr>
          <p:nvPr/>
        </p:nvSpPr>
        <p:spPr bwMode="auto">
          <a:xfrm>
            <a:off x="5576888" y="1497013"/>
            <a:ext cx="36512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03" name="Oval 59"/>
          <p:cNvSpPr>
            <a:spLocks noChangeArrowheads="1"/>
          </p:cNvSpPr>
          <p:nvPr/>
        </p:nvSpPr>
        <p:spPr bwMode="auto">
          <a:xfrm>
            <a:off x="5927726" y="1419225"/>
            <a:ext cx="36513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04" name="Oval 60"/>
          <p:cNvSpPr>
            <a:spLocks noChangeArrowheads="1"/>
          </p:cNvSpPr>
          <p:nvPr/>
        </p:nvSpPr>
        <p:spPr bwMode="auto">
          <a:xfrm>
            <a:off x="6316663" y="2352676"/>
            <a:ext cx="36512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05" name="Oval 61"/>
          <p:cNvSpPr>
            <a:spLocks noChangeArrowheads="1"/>
          </p:cNvSpPr>
          <p:nvPr/>
        </p:nvSpPr>
        <p:spPr bwMode="auto">
          <a:xfrm>
            <a:off x="6394451" y="2041526"/>
            <a:ext cx="36513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06" name="Oval 62"/>
          <p:cNvSpPr>
            <a:spLocks noChangeArrowheads="1"/>
          </p:cNvSpPr>
          <p:nvPr/>
        </p:nvSpPr>
        <p:spPr bwMode="auto">
          <a:xfrm>
            <a:off x="6276975" y="1846263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07" name="Text Box 63"/>
          <p:cNvSpPr txBox="1">
            <a:spLocks noChangeArrowheads="1"/>
          </p:cNvSpPr>
          <p:nvPr/>
        </p:nvSpPr>
        <p:spPr bwMode="auto">
          <a:xfrm>
            <a:off x="4886326" y="2546350"/>
            <a:ext cx="2143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92608" name="Line 64"/>
          <p:cNvSpPr>
            <a:spLocks noChangeShapeType="1"/>
          </p:cNvSpPr>
          <p:nvPr/>
        </p:nvSpPr>
        <p:spPr bwMode="auto">
          <a:xfrm>
            <a:off x="5110163" y="2663825"/>
            <a:ext cx="271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09" name="Text Box 65"/>
          <p:cNvSpPr txBox="1">
            <a:spLocks noChangeArrowheads="1"/>
          </p:cNvSpPr>
          <p:nvPr/>
        </p:nvSpPr>
        <p:spPr bwMode="auto">
          <a:xfrm>
            <a:off x="4419601" y="1925639"/>
            <a:ext cx="2143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492610" name="Line 66"/>
          <p:cNvSpPr>
            <a:spLocks noChangeShapeType="1"/>
          </p:cNvSpPr>
          <p:nvPr/>
        </p:nvSpPr>
        <p:spPr bwMode="auto">
          <a:xfrm flipV="1">
            <a:off x="4525963" y="1614488"/>
            <a:ext cx="0" cy="309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12" name="Line 68"/>
          <p:cNvSpPr>
            <a:spLocks noChangeShapeType="1"/>
          </p:cNvSpPr>
          <p:nvPr/>
        </p:nvSpPr>
        <p:spPr bwMode="auto">
          <a:xfrm>
            <a:off x="4643438" y="2743200"/>
            <a:ext cx="0" cy="17097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13" name="Line 69"/>
          <p:cNvSpPr>
            <a:spLocks noChangeShapeType="1"/>
          </p:cNvSpPr>
          <p:nvPr/>
        </p:nvSpPr>
        <p:spPr bwMode="auto">
          <a:xfrm>
            <a:off x="4565651" y="4375150"/>
            <a:ext cx="2022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14" name="Oval 70"/>
          <p:cNvSpPr>
            <a:spLocks noChangeArrowheads="1"/>
          </p:cNvSpPr>
          <p:nvPr/>
        </p:nvSpPr>
        <p:spPr bwMode="auto">
          <a:xfrm>
            <a:off x="4759325" y="3908425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15" name="Oval 71"/>
          <p:cNvSpPr>
            <a:spLocks noChangeArrowheads="1"/>
          </p:cNvSpPr>
          <p:nvPr/>
        </p:nvSpPr>
        <p:spPr bwMode="auto">
          <a:xfrm>
            <a:off x="4954588" y="4181476"/>
            <a:ext cx="36512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16" name="Oval 72"/>
          <p:cNvSpPr>
            <a:spLocks noChangeArrowheads="1"/>
          </p:cNvSpPr>
          <p:nvPr/>
        </p:nvSpPr>
        <p:spPr bwMode="auto">
          <a:xfrm>
            <a:off x="5070475" y="3559175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17" name="Oval 73"/>
          <p:cNvSpPr>
            <a:spLocks noChangeArrowheads="1"/>
          </p:cNvSpPr>
          <p:nvPr/>
        </p:nvSpPr>
        <p:spPr bwMode="auto">
          <a:xfrm>
            <a:off x="5421313" y="2859088"/>
            <a:ext cx="36512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18" name="Oval 74"/>
          <p:cNvSpPr>
            <a:spLocks noChangeArrowheads="1"/>
          </p:cNvSpPr>
          <p:nvPr/>
        </p:nvSpPr>
        <p:spPr bwMode="auto">
          <a:xfrm>
            <a:off x="5576888" y="3325813"/>
            <a:ext cx="36512" cy="38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19" name="Oval 75"/>
          <p:cNvSpPr>
            <a:spLocks noChangeArrowheads="1"/>
          </p:cNvSpPr>
          <p:nvPr/>
        </p:nvSpPr>
        <p:spPr bwMode="auto">
          <a:xfrm>
            <a:off x="5927726" y="3248025"/>
            <a:ext cx="36513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20" name="Oval 76"/>
          <p:cNvSpPr>
            <a:spLocks noChangeArrowheads="1"/>
          </p:cNvSpPr>
          <p:nvPr/>
        </p:nvSpPr>
        <p:spPr bwMode="auto">
          <a:xfrm>
            <a:off x="6316663" y="4181476"/>
            <a:ext cx="36512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21" name="Oval 77"/>
          <p:cNvSpPr>
            <a:spLocks noChangeArrowheads="1"/>
          </p:cNvSpPr>
          <p:nvPr/>
        </p:nvSpPr>
        <p:spPr bwMode="auto">
          <a:xfrm>
            <a:off x="6394451" y="3870326"/>
            <a:ext cx="36513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22" name="Oval 78"/>
          <p:cNvSpPr>
            <a:spLocks noChangeArrowheads="1"/>
          </p:cNvSpPr>
          <p:nvPr/>
        </p:nvSpPr>
        <p:spPr bwMode="auto">
          <a:xfrm>
            <a:off x="6276975" y="3675063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23" name="Text Box 79"/>
          <p:cNvSpPr txBox="1">
            <a:spLocks noChangeArrowheads="1"/>
          </p:cNvSpPr>
          <p:nvPr/>
        </p:nvSpPr>
        <p:spPr bwMode="auto">
          <a:xfrm>
            <a:off x="4886326" y="4375150"/>
            <a:ext cx="2143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92624" name="Line 80"/>
          <p:cNvSpPr>
            <a:spLocks noChangeShapeType="1"/>
          </p:cNvSpPr>
          <p:nvPr/>
        </p:nvSpPr>
        <p:spPr bwMode="auto">
          <a:xfrm>
            <a:off x="5110163" y="4492625"/>
            <a:ext cx="271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25" name="Text Box 81"/>
          <p:cNvSpPr txBox="1">
            <a:spLocks noChangeArrowheads="1"/>
          </p:cNvSpPr>
          <p:nvPr/>
        </p:nvSpPr>
        <p:spPr bwMode="auto">
          <a:xfrm>
            <a:off x="4419601" y="3754439"/>
            <a:ext cx="2143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492626" name="Line 82"/>
          <p:cNvSpPr>
            <a:spLocks noChangeShapeType="1"/>
          </p:cNvSpPr>
          <p:nvPr/>
        </p:nvSpPr>
        <p:spPr bwMode="auto">
          <a:xfrm flipV="1">
            <a:off x="4525963" y="3443288"/>
            <a:ext cx="0" cy="309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28" name="Line 84"/>
          <p:cNvSpPr>
            <a:spLocks noChangeShapeType="1"/>
          </p:cNvSpPr>
          <p:nvPr/>
        </p:nvSpPr>
        <p:spPr bwMode="auto">
          <a:xfrm>
            <a:off x="4643438" y="4572000"/>
            <a:ext cx="0" cy="17097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29" name="Line 85"/>
          <p:cNvSpPr>
            <a:spLocks noChangeShapeType="1"/>
          </p:cNvSpPr>
          <p:nvPr/>
        </p:nvSpPr>
        <p:spPr bwMode="auto">
          <a:xfrm>
            <a:off x="4565651" y="6203950"/>
            <a:ext cx="2022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30" name="Oval 86"/>
          <p:cNvSpPr>
            <a:spLocks noChangeArrowheads="1"/>
          </p:cNvSpPr>
          <p:nvPr/>
        </p:nvSpPr>
        <p:spPr bwMode="auto">
          <a:xfrm>
            <a:off x="4759325" y="5737225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31" name="Oval 87"/>
          <p:cNvSpPr>
            <a:spLocks noChangeArrowheads="1"/>
          </p:cNvSpPr>
          <p:nvPr/>
        </p:nvSpPr>
        <p:spPr bwMode="auto">
          <a:xfrm>
            <a:off x="4954588" y="6010276"/>
            <a:ext cx="36512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32" name="Oval 88"/>
          <p:cNvSpPr>
            <a:spLocks noChangeArrowheads="1"/>
          </p:cNvSpPr>
          <p:nvPr/>
        </p:nvSpPr>
        <p:spPr bwMode="auto">
          <a:xfrm>
            <a:off x="5070475" y="5387975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33" name="Oval 89"/>
          <p:cNvSpPr>
            <a:spLocks noChangeArrowheads="1"/>
          </p:cNvSpPr>
          <p:nvPr/>
        </p:nvSpPr>
        <p:spPr bwMode="auto">
          <a:xfrm>
            <a:off x="5421313" y="4687888"/>
            <a:ext cx="36512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34" name="Oval 90"/>
          <p:cNvSpPr>
            <a:spLocks noChangeArrowheads="1"/>
          </p:cNvSpPr>
          <p:nvPr/>
        </p:nvSpPr>
        <p:spPr bwMode="auto">
          <a:xfrm>
            <a:off x="5576888" y="5154613"/>
            <a:ext cx="36512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35" name="Oval 91"/>
          <p:cNvSpPr>
            <a:spLocks noChangeArrowheads="1"/>
          </p:cNvSpPr>
          <p:nvPr/>
        </p:nvSpPr>
        <p:spPr bwMode="auto">
          <a:xfrm>
            <a:off x="5927726" y="5076825"/>
            <a:ext cx="36513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36" name="Oval 92"/>
          <p:cNvSpPr>
            <a:spLocks noChangeArrowheads="1"/>
          </p:cNvSpPr>
          <p:nvPr/>
        </p:nvSpPr>
        <p:spPr bwMode="auto">
          <a:xfrm>
            <a:off x="6316663" y="6010276"/>
            <a:ext cx="36512" cy="365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37" name="Oval 93"/>
          <p:cNvSpPr>
            <a:spLocks noChangeArrowheads="1"/>
          </p:cNvSpPr>
          <p:nvPr/>
        </p:nvSpPr>
        <p:spPr bwMode="auto">
          <a:xfrm>
            <a:off x="6394451" y="5699126"/>
            <a:ext cx="36513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38" name="Oval 94"/>
          <p:cNvSpPr>
            <a:spLocks noChangeArrowheads="1"/>
          </p:cNvSpPr>
          <p:nvPr/>
        </p:nvSpPr>
        <p:spPr bwMode="auto">
          <a:xfrm>
            <a:off x="6276975" y="5503863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39" name="Text Box 95"/>
          <p:cNvSpPr txBox="1">
            <a:spLocks noChangeAspect="1" noChangeArrowheads="1"/>
          </p:cNvSpPr>
          <p:nvPr/>
        </p:nvSpPr>
        <p:spPr bwMode="auto">
          <a:xfrm>
            <a:off x="4886326" y="6203950"/>
            <a:ext cx="2143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92640" name="Line 96"/>
          <p:cNvSpPr>
            <a:spLocks noChangeShapeType="1"/>
          </p:cNvSpPr>
          <p:nvPr/>
        </p:nvSpPr>
        <p:spPr bwMode="auto">
          <a:xfrm>
            <a:off x="5110163" y="6321425"/>
            <a:ext cx="271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41" name="Text Box 97"/>
          <p:cNvSpPr txBox="1">
            <a:spLocks noChangeArrowheads="1"/>
          </p:cNvSpPr>
          <p:nvPr/>
        </p:nvSpPr>
        <p:spPr bwMode="auto">
          <a:xfrm>
            <a:off x="4419601" y="5583239"/>
            <a:ext cx="2143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492642" name="Line 98"/>
          <p:cNvSpPr>
            <a:spLocks noChangeShapeType="1"/>
          </p:cNvSpPr>
          <p:nvPr/>
        </p:nvSpPr>
        <p:spPr bwMode="auto">
          <a:xfrm flipV="1">
            <a:off x="4525963" y="5272088"/>
            <a:ext cx="0" cy="309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44" name="Line 100"/>
          <p:cNvSpPr>
            <a:spLocks noChangeShapeType="1"/>
          </p:cNvSpPr>
          <p:nvPr/>
        </p:nvSpPr>
        <p:spPr bwMode="auto">
          <a:xfrm>
            <a:off x="6853238" y="4572000"/>
            <a:ext cx="0" cy="17097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45" name="Line 101"/>
          <p:cNvSpPr>
            <a:spLocks noChangeShapeType="1"/>
          </p:cNvSpPr>
          <p:nvPr/>
        </p:nvSpPr>
        <p:spPr bwMode="auto">
          <a:xfrm>
            <a:off x="6775451" y="6203950"/>
            <a:ext cx="2022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46" name="Oval 102"/>
          <p:cNvSpPr>
            <a:spLocks noChangeArrowheads="1"/>
          </p:cNvSpPr>
          <p:nvPr/>
        </p:nvSpPr>
        <p:spPr bwMode="auto">
          <a:xfrm>
            <a:off x="6969125" y="5737225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47" name="Oval 103"/>
          <p:cNvSpPr>
            <a:spLocks noChangeArrowheads="1"/>
          </p:cNvSpPr>
          <p:nvPr/>
        </p:nvSpPr>
        <p:spPr bwMode="auto">
          <a:xfrm>
            <a:off x="7164388" y="6010276"/>
            <a:ext cx="36512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48" name="Oval 104"/>
          <p:cNvSpPr>
            <a:spLocks noChangeArrowheads="1"/>
          </p:cNvSpPr>
          <p:nvPr/>
        </p:nvSpPr>
        <p:spPr bwMode="auto">
          <a:xfrm>
            <a:off x="7280275" y="5387975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49" name="Oval 105"/>
          <p:cNvSpPr>
            <a:spLocks noChangeArrowheads="1"/>
          </p:cNvSpPr>
          <p:nvPr/>
        </p:nvSpPr>
        <p:spPr bwMode="auto">
          <a:xfrm>
            <a:off x="7631113" y="4687888"/>
            <a:ext cx="36512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50" name="Oval 106"/>
          <p:cNvSpPr>
            <a:spLocks noChangeArrowheads="1"/>
          </p:cNvSpPr>
          <p:nvPr/>
        </p:nvSpPr>
        <p:spPr bwMode="auto">
          <a:xfrm>
            <a:off x="7786688" y="5154613"/>
            <a:ext cx="36512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51" name="Oval 107"/>
          <p:cNvSpPr>
            <a:spLocks noChangeArrowheads="1"/>
          </p:cNvSpPr>
          <p:nvPr/>
        </p:nvSpPr>
        <p:spPr bwMode="auto">
          <a:xfrm>
            <a:off x="8137526" y="5076825"/>
            <a:ext cx="36513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52" name="Oval 108"/>
          <p:cNvSpPr>
            <a:spLocks noChangeArrowheads="1"/>
          </p:cNvSpPr>
          <p:nvPr/>
        </p:nvSpPr>
        <p:spPr bwMode="auto">
          <a:xfrm>
            <a:off x="8526463" y="6010276"/>
            <a:ext cx="36512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53" name="Oval 109"/>
          <p:cNvSpPr>
            <a:spLocks noChangeArrowheads="1"/>
          </p:cNvSpPr>
          <p:nvPr/>
        </p:nvSpPr>
        <p:spPr bwMode="auto">
          <a:xfrm>
            <a:off x="8604251" y="5699126"/>
            <a:ext cx="36513" cy="365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54" name="Oval 110"/>
          <p:cNvSpPr>
            <a:spLocks noChangeArrowheads="1"/>
          </p:cNvSpPr>
          <p:nvPr/>
        </p:nvSpPr>
        <p:spPr bwMode="auto">
          <a:xfrm>
            <a:off x="8486775" y="5503863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55" name="Text Box 111"/>
          <p:cNvSpPr txBox="1">
            <a:spLocks noChangeAspect="1" noChangeArrowheads="1"/>
          </p:cNvSpPr>
          <p:nvPr/>
        </p:nvSpPr>
        <p:spPr bwMode="auto">
          <a:xfrm>
            <a:off x="7096126" y="6203950"/>
            <a:ext cx="2143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92656" name="Line 112"/>
          <p:cNvSpPr>
            <a:spLocks noChangeShapeType="1"/>
          </p:cNvSpPr>
          <p:nvPr/>
        </p:nvSpPr>
        <p:spPr bwMode="auto">
          <a:xfrm>
            <a:off x="7319963" y="6321425"/>
            <a:ext cx="271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57" name="Text Box 113"/>
          <p:cNvSpPr txBox="1">
            <a:spLocks noChangeArrowheads="1"/>
          </p:cNvSpPr>
          <p:nvPr/>
        </p:nvSpPr>
        <p:spPr bwMode="auto">
          <a:xfrm>
            <a:off x="6629401" y="5583239"/>
            <a:ext cx="2143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492658" name="Line 114"/>
          <p:cNvSpPr>
            <a:spLocks noChangeShapeType="1"/>
          </p:cNvSpPr>
          <p:nvPr/>
        </p:nvSpPr>
        <p:spPr bwMode="auto">
          <a:xfrm flipV="1">
            <a:off x="6735763" y="5272088"/>
            <a:ext cx="0" cy="309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60" name="Line 116"/>
          <p:cNvSpPr>
            <a:spLocks noChangeShapeType="1"/>
          </p:cNvSpPr>
          <p:nvPr/>
        </p:nvSpPr>
        <p:spPr bwMode="auto">
          <a:xfrm>
            <a:off x="6853238" y="2743200"/>
            <a:ext cx="0" cy="17097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61" name="Line 117"/>
          <p:cNvSpPr>
            <a:spLocks noChangeShapeType="1"/>
          </p:cNvSpPr>
          <p:nvPr/>
        </p:nvSpPr>
        <p:spPr bwMode="auto">
          <a:xfrm>
            <a:off x="6775451" y="4375150"/>
            <a:ext cx="2022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62" name="Oval 118"/>
          <p:cNvSpPr>
            <a:spLocks noChangeArrowheads="1"/>
          </p:cNvSpPr>
          <p:nvPr/>
        </p:nvSpPr>
        <p:spPr bwMode="auto">
          <a:xfrm>
            <a:off x="6969125" y="3908425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63" name="Oval 119"/>
          <p:cNvSpPr>
            <a:spLocks noChangeArrowheads="1"/>
          </p:cNvSpPr>
          <p:nvPr/>
        </p:nvSpPr>
        <p:spPr bwMode="auto">
          <a:xfrm>
            <a:off x="7164388" y="4181476"/>
            <a:ext cx="36512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64" name="Oval 120"/>
          <p:cNvSpPr>
            <a:spLocks noChangeArrowheads="1"/>
          </p:cNvSpPr>
          <p:nvPr/>
        </p:nvSpPr>
        <p:spPr bwMode="auto">
          <a:xfrm>
            <a:off x="7280275" y="3559175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65" name="Oval 121"/>
          <p:cNvSpPr>
            <a:spLocks noChangeArrowheads="1"/>
          </p:cNvSpPr>
          <p:nvPr/>
        </p:nvSpPr>
        <p:spPr bwMode="auto">
          <a:xfrm>
            <a:off x="7631113" y="2859088"/>
            <a:ext cx="36512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66" name="Oval 122"/>
          <p:cNvSpPr>
            <a:spLocks noChangeArrowheads="1"/>
          </p:cNvSpPr>
          <p:nvPr/>
        </p:nvSpPr>
        <p:spPr bwMode="auto">
          <a:xfrm>
            <a:off x="7786688" y="3325813"/>
            <a:ext cx="36512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67" name="Oval 123"/>
          <p:cNvSpPr>
            <a:spLocks noChangeArrowheads="1"/>
          </p:cNvSpPr>
          <p:nvPr/>
        </p:nvSpPr>
        <p:spPr bwMode="auto">
          <a:xfrm>
            <a:off x="8137526" y="3248025"/>
            <a:ext cx="36513" cy="38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68" name="Oval 124"/>
          <p:cNvSpPr>
            <a:spLocks noChangeArrowheads="1"/>
          </p:cNvSpPr>
          <p:nvPr/>
        </p:nvSpPr>
        <p:spPr bwMode="auto">
          <a:xfrm>
            <a:off x="8526463" y="4181476"/>
            <a:ext cx="36512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69" name="Oval 125"/>
          <p:cNvSpPr>
            <a:spLocks noChangeArrowheads="1"/>
          </p:cNvSpPr>
          <p:nvPr/>
        </p:nvSpPr>
        <p:spPr bwMode="auto">
          <a:xfrm>
            <a:off x="8604251" y="3870326"/>
            <a:ext cx="36513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70" name="Oval 126"/>
          <p:cNvSpPr>
            <a:spLocks noChangeArrowheads="1"/>
          </p:cNvSpPr>
          <p:nvPr/>
        </p:nvSpPr>
        <p:spPr bwMode="auto">
          <a:xfrm>
            <a:off x="8486775" y="3675063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71" name="Text Box 127"/>
          <p:cNvSpPr txBox="1">
            <a:spLocks noChangeArrowheads="1"/>
          </p:cNvSpPr>
          <p:nvPr/>
        </p:nvSpPr>
        <p:spPr bwMode="auto">
          <a:xfrm>
            <a:off x="7096126" y="4375150"/>
            <a:ext cx="2143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92672" name="Line 128"/>
          <p:cNvSpPr>
            <a:spLocks noChangeShapeType="1"/>
          </p:cNvSpPr>
          <p:nvPr/>
        </p:nvSpPr>
        <p:spPr bwMode="auto">
          <a:xfrm>
            <a:off x="7319963" y="4492625"/>
            <a:ext cx="271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73" name="Text Box 129"/>
          <p:cNvSpPr txBox="1">
            <a:spLocks noChangeArrowheads="1"/>
          </p:cNvSpPr>
          <p:nvPr/>
        </p:nvSpPr>
        <p:spPr bwMode="auto">
          <a:xfrm>
            <a:off x="6629401" y="3754439"/>
            <a:ext cx="2143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492674" name="Line 130"/>
          <p:cNvSpPr>
            <a:spLocks noChangeShapeType="1"/>
          </p:cNvSpPr>
          <p:nvPr/>
        </p:nvSpPr>
        <p:spPr bwMode="auto">
          <a:xfrm flipV="1">
            <a:off x="6735763" y="3443288"/>
            <a:ext cx="0" cy="309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76" name="Line 132"/>
          <p:cNvSpPr>
            <a:spLocks noChangeShapeType="1"/>
          </p:cNvSpPr>
          <p:nvPr/>
        </p:nvSpPr>
        <p:spPr bwMode="auto">
          <a:xfrm>
            <a:off x="6853238" y="914400"/>
            <a:ext cx="0" cy="17097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77" name="Line 133"/>
          <p:cNvSpPr>
            <a:spLocks noChangeShapeType="1"/>
          </p:cNvSpPr>
          <p:nvPr/>
        </p:nvSpPr>
        <p:spPr bwMode="auto">
          <a:xfrm>
            <a:off x="6775451" y="2546350"/>
            <a:ext cx="2022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78" name="Oval 134"/>
          <p:cNvSpPr>
            <a:spLocks noChangeArrowheads="1"/>
          </p:cNvSpPr>
          <p:nvPr/>
        </p:nvSpPr>
        <p:spPr bwMode="auto">
          <a:xfrm>
            <a:off x="6969125" y="2079625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79" name="Oval 135"/>
          <p:cNvSpPr>
            <a:spLocks noChangeArrowheads="1"/>
          </p:cNvSpPr>
          <p:nvPr/>
        </p:nvSpPr>
        <p:spPr bwMode="auto">
          <a:xfrm>
            <a:off x="7164388" y="2352676"/>
            <a:ext cx="36512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80" name="Oval 136"/>
          <p:cNvSpPr>
            <a:spLocks noChangeArrowheads="1"/>
          </p:cNvSpPr>
          <p:nvPr/>
        </p:nvSpPr>
        <p:spPr bwMode="auto">
          <a:xfrm>
            <a:off x="7280275" y="1730375"/>
            <a:ext cx="38100" cy="38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81" name="Oval 137"/>
          <p:cNvSpPr>
            <a:spLocks noChangeArrowheads="1"/>
          </p:cNvSpPr>
          <p:nvPr/>
        </p:nvSpPr>
        <p:spPr bwMode="auto">
          <a:xfrm>
            <a:off x="7631113" y="1030288"/>
            <a:ext cx="36512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82" name="Oval 138"/>
          <p:cNvSpPr>
            <a:spLocks noChangeArrowheads="1"/>
          </p:cNvSpPr>
          <p:nvPr/>
        </p:nvSpPr>
        <p:spPr bwMode="auto">
          <a:xfrm>
            <a:off x="7786688" y="1497013"/>
            <a:ext cx="36512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83" name="Oval 139"/>
          <p:cNvSpPr>
            <a:spLocks noChangeArrowheads="1"/>
          </p:cNvSpPr>
          <p:nvPr/>
        </p:nvSpPr>
        <p:spPr bwMode="auto">
          <a:xfrm>
            <a:off x="8137526" y="1419225"/>
            <a:ext cx="36513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84" name="Oval 140"/>
          <p:cNvSpPr>
            <a:spLocks noChangeArrowheads="1"/>
          </p:cNvSpPr>
          <p:nvPr/>
        </p:nvSpPr>
        <p:spPr bwMode="auto">
          <a:xfrm>
            <a:off x="8526463" y="2352676"/>
            <a:ext cx="36512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85" name="Oval 141"/>
          <p:cNvSpPr>
            <a:spLocks noChangeArrowheads="1"/>
          </p:cNvSpPr>
          <p:nvPr/>
        </p:nvSpPr>
        <p:spPr bwMode="auto">
          <a:xfrm>
            <a:off x="8604251" y="2041526"/>
            <a:ext cx="36513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86" name="Oval 142"/>
          <p:cNvSpPr>
            <a:spLocks noChangeArrowheads="1"/>
          </p:cNvSpPr>
          <p:nvPr/>
        </p:nvSpPr>
        <p:spPr bwMode="auto">
          <a:xfrm>
            <a:off x="8486775" y="1846263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87" name="Text Box 143"/>
          <p:cNvSpPr txBox="1">
            <a:spLocks noChangeArrowheads="1"/>
          </p:cNvSpPr>
          <p:nvPr/>
        </p:nvSpPr>
        <p:spPr bwMode="auto">
          <a:xfrm>
            <a:off x="7096126" y="2546350"/>
            <a:ext cx="2143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92688" name="Line 144"/>
          <p:cNvSpPr>
            <a:spLocks noChangeShapeType="1"/>
          </p:cNvSpPr>
          <p:nvPr/>
        </p:nvSpPr>
        <p:spPr bwMode="auto">
          <a:xfrm>
            <a:off x="7319963" y="2663825"/>
            <a:ext cx="271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89" name="Text Box 145"/>
          <p:cNvSpPr txBox="1">
            <a:spLocks noChangeArrowheads="1"/>
          </p:cNvSpPr>
          <p:nvPr/>
        </p:nvSpPr>
        <p:spPr bwMode="auto">
          <a:xfrm>
            <a:off x="6629401" y="1925639"/>
            <a:ext cx="2143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492690" name="Line 146"/>
          <p:cNvSpPr>
            <a:spLocks noChangeShapeType="1"/>
          </p:cNvSpPr>
          <p:nvPr/>
        </p:nvSpPr>
        <p:spPr bwMode="auto">
          <a:xfrm flipV="1">
            <a:off x="6735763" y="1614488"/>
            <a:ext cx="0" cy="309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92" name="Arc 148"/>
          <p:cNvSpPr>
            <a:spLocks/>
          </p:cNvSpPr>
          <p:nvPr/>
        </p:nvSpPr>
        <p:spPr bwMode="auto">
          <a:xfrm rot="13413423" flipV="1">
            <a:off x="2863850" y="1875781"/>
            <a:ext cx="1055688" cy="461665"/>
          </a:xfrm>
          <a:custGeom>
            <a:avLst/>
            <a:gdLst>
              <a:gd name="G0" fmla="+- 5254 0 0"/>
              <a:gd name="G1" fmla="+- 21600 0 0"/>
              <a:gd name="G2" fmla="+- 21600 0 0"/>
              <a:gd name="T0" fmla="*/ 0 w 26854"/>
              <a:gd name="T1" fmla="*/ 649 h 27176"/>
              <a:gd name="T2" fmla="*/ 26122 w 26854"/>
              <a:gd name="T3" fmla="*/ 27176 h 27176"/>
              <a:gd name="T4" fmla="*/ 5254 w 26854"/>
              <a:gd name="T5" fmla="*/ 21600 h 27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854" h="27176" fill="none" extrusionOk="0">
                <a:moveTo>
                  <a:pt x="-1" y="648"/>
                </a:moveTo>
                <a:cubicBezTo>
                  <a:pt x="1718" y="217"/>
                  <a:pt x="3482" y="-1"/>
                  <a:pt x="5254" y="0"/>
                </a:cubicBezTo>
                <a:cubicBezTo>
                  <a:pt x="17183" y="0"/>
                  <a:pt x="26854" y="9670"/>
                  <a:pt x="26854" y="21600"/>
                </a:cubicBezTo>
                <a:cubicBezTo>
                  <a:pt x="26854" y="23482"/>
                  <a:pt x="26607" y="25357"/>
                  <a:pt x="26121" y="27175"/>
                </a:cubicBezTo>
              </a:path>
              <a:path w="26854" h="27176" stroke="0" extrusionOk="0">
                <a:moveTo>
                  <a:pt x="-1" y="648"/>
                </a:moveTo>
                <a:cubicBezTo>
                  <a:pt x="1718" y="217"/>
                  <a:pt x="3482" y="-1"/>
                  <a:pt x="5254" y="0"/>
                </a:cubicBezTo>
                <a:cubicBezTo>
                  <a:pt x="17183" y="0"/>
                  <a:pt x="26854" y="9670"/>
                  <a:pt x="26854" y="21600"/>
                </a:cubicBezTo>
                <a:cubicBezTo>
                  <a:pt x="26854" y="23482"/>
                  <a:pt x="26607" y="25357"/>
                  <a:pt x="26121" y="27175"/>
                </a:cubicBezTo>
                <a:lnTo>
                  <a:pt x="5254" y="21600"/>
                </a:lnTo>
                <a:close/>
              </a:path>
            </a:pathLst>
          </a:custGeom>
          <a:noFill/>
          <a:ln w="3810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93" name="Arc 149"/>
          <p:cNvSpPr>
            <a:spLocks/>
          </p:cNvSpPr>
          <p:nvPr/>
        </p:nvSpPr>
        <p:spPr bwMode="auto">
          <a:xfrm rot="13413423" flipV="1">
            <a:off x="7008814" y="5623075"/>
            <a:ext cx="1508125" cy="461665"/>
          </a:xfrm>
          <a:custGeom>
            <a:avLst/>
            <a:gdLst>
              <a:gd name="G0" fmla="+- 5254 0 0"/>
              <a:gd name="G1" fmla="+- 21600 0 0"/>
              <a:gd name="G2" fmla="+- 21600 0 0"/>
              <a:gd name="T0" fmla="*/ 0 w 26854"/>
              <a:gd name="T1" fmla="*/ 649 h 27176"/>
              <a:gd name="T2" fmla="*/ 26122 w 26854"/>
              <a:gd name="T3" fmla="*/ 27176 h 27176"/>
              <a:gd name="T4" fmla="*/ 5254 w 26854"/>
              <a:gd name="T5" fmla="*/ 21600 h 27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854" h="27176" fill="none" extrusionOk="0">
                <a:moveTo>
                  <a:pt x="-1" y="648"/>
                </a:moveTo>
                <a:cubicBezTo>
                  <a:pt x="1718" y="217"/>
                  <a:pt x="3482" y="-1"/>
                  <a:pt x="5254" y="0"/>
                </a:cubicBezTo>
                <a:cubicBezTo>
                  <a:pt x="17183" y="0"/>
                  <a:pt x="26854" y="9670"/>
                  <a:pt x="26854" y="21600"/>
                </a:cubicBezTo>
                <a:cubicBezTo>
                  <a:pt x="26854" y="23482"/>
                  <a:pt x="26607" y="25357"/>
                  <a:pt x="26121" y="27175"/>
                </a:cubicBezTo>
              </a:path>
              <a:path w="26854" h="27176" stroke="0" extrusionOk="0">
                <a:moveTo>
                  <a:pt x="-1" y="648"/>
                </a:moveTo>
                <a:cubicBezTo>
                  <a:pt x="1718" y="217"/>
                  <a:pt x="3482" y="-1"/>
                  <a:pt x="5254" y="0"/>
                </a:cubicBezTo>
                <a:cubicBezTo>
                  <a:pt x="17183" y="0"/>
                  <a:pt x="26854" y="9670"/>
                  <a:pt x="26854" y="21600"/>
                </a:cubicBezTo>
                <a:cubicBezTo>
                  <a:pt x="26854" y="23482"/>
                  <a:pt x="26607" y="25357"/>
                  <a:pt x="26121" y="27175"/>
                </a:cubicBezTo>
                <a:lnTo>
                  <a:pt x="5254" y="21600"/>
                </a:lnTo>
                <a:close/>
              </a:path>
            </a:pathLst>
          </a:custGeom>
          <a:noFill/>
          <a:ln w="3810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94" name="Arc 150"/>
          <p:cNvSpPr>
            <a:spLocks/>
          </p:cNvSpPr>
          <p:nvPr/>
        </p:nvSpPr>
        <p:spPr bwMode="auto">
          <a:xfrm rot="13413423" flipV="1">
            <a:off x="5027613" y="5484962"/>
            <a:ext cx="1116012" cy="461665"/>
          </a:xfrm>
          <a:custGeom>
            <a:avLst/>
            <a:gdLst>
              <a:gd name="G0" fmla="+- 5254 0 0"/>
              <a:gd name="G1" fmla="+- 21600 0 0"/>
              <a:gd name="G2" fmla="+- 21600 0 0"/>
              <a:gd name="T0" fmla="*/ 0 w 26854"/>
              <a:gd name="T1" fmla="*/ 649 h 27176"/>
              <a:gd name="T2" fmla="*/ 26122 w 26854"/>
              <a:gd name="T3" fmla="*/ 27176 h 27176"/>
              <a:gd name="T4" fmla="*/ 5254 w 26854"/>
              <a:gd name="T5" fmla="*/ 21600 h 27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854" h="27176" fill="none" extrusionOk="0">
                <a:moveTo>
                  <a:pt x="-1" y="648"/>
                </a:moveTo>
                <a:cubicBezTo>
                  <a:pt x="1718" y="217"/>
                  <a:pt x="3482" y="-1"/>
                  <a:pt x="5254" y="0"/>
                </a:cubicBezTo>
                <a:cubicBezTo>
                  <a:pt x="17183" y="0"/>
                  <a:pt x="26854" y="9670"/>
                  <a:pt x="26854" y="21600"/>
                </a:cubicBezTo>
                <a:cubicBezTo>
                  <a:pt x="26854" y="23482"/>
                  <a:pt x="26607" y="25357"/>
                  <a:pt x="26121" y="27175"/>
                </a:cubicBezTo>
              </a:path>
              <a:path w="26854" h="27176" stroke="0" extrusionOk="0">
                <a:moveTo>
                  <a:pt x="-1" y="648"/>
                </a:moveTo>
                <a:cubicBezTo>
                  <a:pt x="1718" y="217"/>
                  <a:pt x="3482" y="-1"/>
                  <a:pt x="5254" y="0"/>
                </a:cubicBezTo>
                <a:cubicBezTo>
                  <a:pt x="17183" y="0"/>
                  <a:pt x="26854" y="9670"/>
                  <a:pt x="26854" y="21600"/>
                </a:cubicBezTo>
                <a:cubicBezTo>
                  <a:pt x="26854" y="23482"/>
                  <a:pt x="26607" y="25357"/>
                  <a:pt x="26121" y="27175"/>
                </a:cubicBezTo>
                <a:lnTo>
                  <a:pt x="5254" y="21600"/>
                </a:lnTo>
                <a:close/>
              </a:path>
            </a:pathLst>
          </a:custGeom>
          <a:noFill/>
          <a:ln w="3810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95" name="Arc 151"/>
          <p:cNvSpPr>
            <a:spLocks/>
          </p:cNvSpPr>
          <p:nvPr/>
        </p:nvSpPr>
        <p:spPr bwMode="auto">
          <a:xfrm rot="13413423" flipV="1">
            <a:off x="2622551" y="5501631"/>
            <a:ext cx="1566863" cy="461665"/>
          </a:xfrm>
          <a:custGeom>
            <a:avLst/>
            <a:gdLst>
              <a:gd name="G0" fmla="+- 6799 0 0"/>
              <a:gd name="G1" fmla="+- 21600 0 0"/>
              <a:gd name="G2" fmla="+- 21600 0 0"/>
              <a:gd name="T0" fmla="*/ 0 w 28399"/>
              <a:gd name="T1" fmla="*/ 1098 h 27176"/>
              <a:gd name="T2" fmla="*/ 27667 w 28399"/>
              <a:gd name="T3" fmla="*/ 27176 h 27176"/>
              <a:gd name="T4" fmla="*/ 6799 w 28399"/>
              <a:gd name="T5" fmla="*/ 21600 h 27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399" h="27176" fill="none" extrusionOk="0">
                <a:moveTo>
                  <a:pt x="-1" y="1097"/>
                </a:moveTo>
                <a:cubicBezTo>
                  <a:pt x="2193" y="370"/>
                  <a:pt x="4488" y="-1"/>
                  <a:pt x="6799" y="0"/>
                </a:cubicBezTo>
                <a:cubicBezTo>
                  <a:pt x="18728" y="0"/>
                  <a:pt x="28399" y="9670"/>
                  <a:pt x="28399" y="21600"/>
                </a:cubicBezTo>
                <a:cubicBezTo>
                  <a:pt x="28399" y="23482"/>
                  <a:pt x="28152" y="25357"/>
                  <a:pt x="27666" y="27175"/>
                </a:cubicBezTo>
              </a:path>
              <a:path w="28399" h="27176" stroke="0" extrusionOk="0">
                <a:moveTo>
                  <a:pt x="-1" y="1097"/>
                </a:moveTo>
                <a:cubicBezTo>
                  <a:pt x="2193" y="370"/>
                  <a:pt x="4488" y="-1"/>
                  <a:pt x="6799" y="0"/>
                </a:cubicBezTo>
                <a:cubicBezTo>
                  <a:pt x="18728" y="0"/>
                  <a:pt x="28399" y="9670"/>
                  <a:pt x="28399" y="21600"/>
                </a:cubicBezTo>
                <a:cubicBezTo>
                  <a:pt x="28399" y="23482"/>
                  <a:pt x="28152" y="25357"/>
                  <a:pt x="27666" y="27175"/>
                </a:cubicBezTo>
                <a:lnTo>
                  <a:pt x="6799" y="21600"/>
                </a:lnTo>
                <a:close/>
              </a:path>
            </a:pathLst>
          </a:custGeom>
          <a:noFill/>
          <a:ln w="3810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96" name="Arc 152"/>
          <p:cNvSpPr>
            <a:spLocks/>
          </p:cNvSpPr>
          <p:nvPr/>
        </p:nvSpPr>
        <p:spPr bwMode="auto">
          <a:xfrm rot="13413423" flipV="1">
            <a:off x="7094538" y="3681562"/>
            <a:ext cx="1503362" cy="461665"/>
          </a:xfrm>
          <a:custGeom>
            <a:avLst/>
            <a:gdLst>
              <a:gd name="G0" fmla="+- 5254 0 0"/>
              <a:gd name="G1" fmla="+- 21600 0 0"/>
              <a:gd name="G2" fmla="+- 21600 0 0"/>
              <a:gd name="T0" fmla="*/ 0 w 26854"/>
              <a:gd name="T1" fmla="*/ 649 h 27176"/>
              <a:gd name="T2" fmla="*/ 26122 w 26854"/>
              <a:gd name="T3" fmla="*/ 27176 h 27176"/>
              <a:gd name="T4" fmla="*/ 5254 w 26854"/>
              <a:gd name="T5" fmla="*/ 21600 h 27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854" h="27176" fill="none" extrusionOk="0">
                <a:moveTo>
                  <a:pt x="-1" y="648"/>
                </a:moveTo>
                <a:cubicBezTo>
                  <a:pt x="1718" y="217"/>
                  <a:pt x="3482" y="-1"/>
                  <a:pt x="5254" y="0"/>
                </a:cubicBezTo>
                <a:cubicBezTo>
                  <a:pt x="17183" y="0"/>
                  <a:pt x="26854" y="9670"/>
                  <a:pt x="26854" y="21600"/>
                </a:cubicBezTo>
                <a:cubicBezTo>
                  <a:pt x="26854" y="23482"/>
                  <a:pt x="26607" y="25357"/>
                  <a:pt x="26121" y="27175"/>
                </a:cubicBezTo>
              </a:path>
              <a:path w="26854" h="27176" stroke="0" extrusionOk="0">
                <a:moveTo>
                  <a:pt x="-1" y="648"/>
                </a:moveTo>
                <a:cubicBezTo>
                  <a:pt x="1718" y="217"/>
                  <a:pt x="3482" y="-1"/>
                  <a:pt x="5254" y="0"/>
                </a:cubicBezTo>
                <a:cubicBezTo>
                  <a:pt x="17183" y="0"/>
                  <a:pt x="26854" y="9670"/>
                  <a:pt x="26854" y="21600"/>
                </a:cubicBezTo>
                <a:cubicBezTo>
                  <a:pt x="26854" y="23482"/>
                  <a:pt x="26607" y="25357"/>
                  <a:pt x="26121" y="27175"/>
                </a:cubicBezTo>
                <a:lnTo>
                  <a:pt x="5254" y="21600"/>
                </a:lnTo>
                <a:close/>
              </a:path>
            </a:pathLst>
          </a:custGeom>
          <a:noFill/>
          <a:ln w="3810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97" name="Arc 153"/>
          <p:cNvSpPr>
            <a:spLocks/>
          </p:cNvSpPr>
          <p:nvPr/>
        </p:nvSpPr>
        <p:spPr bwMode="auto">
          <a:xfrm rot="13413423" flipV="1">
            <a:off x="5059363" y="3695850"/>
            <a:ext cx="1282700" cy="461665"/>
          </a:xfrm>
          <a:custGeom>
            <a:avLst/>
            <a:gdLst>
              <a:gd name="G0" fmla="+- 5254 0 0"/>
              <a:gd name="G1" fmla="+- 21600 0 0"/>
              <a:gd name="G2" fmla="+- 21600 0 0"/>
              <a:gd name="T0" fmla="*/ 0 w 26854"/>
              <a:gd name="T1" fmla="*/ 649 h 27176"/>
              <a:gd name="T2" fmla="*/ 26122 w 26854"/>
              <a:gd name="T3" fmla="*/ 27176 h 27176"/>
              <a:gd name="T4" fmla="*/ 5254 w 26854"/>
              <a:gd name="T5" fmla="*/ 21600 h 27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854" h="27176" fill="none" extrusionOk="0">
                <a:moveTo>
                  <a:pt x="-1" y="648"/>
                </a:moveTo>
                <a:cubicBezTo>
                  <a:pt x="1718" y="217"/>
                  <a:pt x="3482" y="-1"/>
                  <a:pt x="5254" y="0"/>
                </a:cubicBezTo>
                <a:cubicBezTo>
                  <a:pt x="17183" y="0"/>
                  <a:pt x="26854" y="9670"/>
                  <a:pt x="26854" y="21600"/>
                </a:cubicBezTo>
                <a:cubicBezTo>
                  <a:pt x="26854" y="23482"/>
                  <a:pt x="26607" y="25357"/>
                  <a:pt x="26121" y="27175"/>
                </a:cubicBezTo>
              </a:path>
              <a:path w="26854" h="27176" stroke="0" extrusionOk="0">
                <a:moveTo>
                  <a:pt x="-1" y="648"/>
                </a:moveTo>
                <a:cubicBezTo>
                  <a:pt x="1718" y="217"/>
                  <a:pt x="3482" y="-1"/>
                  <a:pt x="5254" y="0"/>
                </a:cubicBezTo>
                <a:cubicBezTo>
                  <a:pt x="17183" y="0"/>
                  <a:pt x="26854" y="9670"/>
                  <a:pt x="26854" y="21600"/>
                </a:cubicBezTo>
                <a:cubicBezTo>
                  <a:pt x="26854" y="23482"/>
                  <a:pt x="26607" y="25357"/>
                  <a:pt x="26121" y="27175"/>
                </a:cubicBezTo>
                <a:lnTo>
                  <a:pt x="5254" y="21600"/>
                </a:lnTo>
                <a:close/>
              </a:path>
            </a:pathLst>
          </a:custGeom>
          <a:noFill/>
          <a:ln w="3810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98" name="Arc 154"/>
          <p:cNvSpPr>
            <a:spLocks/>
          </p:cNvSpPr>
          <p:nvPr/>
        </p:nvSpPr>
        <p:spPr bwMode="auto">
          <a:xfrm rot="13413423" flipV="1">
            <a:off x="2751138" y="3810943"/>
            <a:ext cx="1223962" cy="461665"/>
          </a:xfrm>
          <a:custGeom>
            <a:avLst/>
            <a:gdLst>
              <a:gd name="G0" fmla="+- 5254 0 0"/>
              <a:gd name="G1" fmla="+- 21600 0 0"/>
              <a:gd name="G2" fmla="+- 21600 0 0"/>
              <a:gd name="T0" fmla="*/ 0 w 26854"/>
              <a:gd name="T1" fmla="*/ 649 h 27176"/>
              <a:gd name="T2" fmla="*/ 26122 w 26854"/>
              <a:gd name="T3" fmla="*/ 27176 h 27176"/>
              <a:gd name="T4" fmla="*/ 5254 w 26854"/>
              <a:gd name="T5" fmla="*/ 21600 h 27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854" h="27176" fill="none" extrusionOk="0">
                <a:moveTo>
                  <a:pt x="-1" y="648"/>
                </a:moveTo>
                <a:cubicBezTo>
                  <a:pt x="1718" y="217"/>
                  <a:pt x="3482" y="-1"/>
                  <a:pt x="5254" y="0"/>
                </a:cubicBezTo>
                <a:cubicBezTo>
                  <a:pt x="17183" y="0"/>
                  <a:pt x="26854" y="9670"/>
                  <a:pt x="26854" y="21600"/>
                </a:cubicBezTo>
                <a:cubicBezTo>
                  <a:pt x="26854" y="23482"/>
                  <a:pt x="26607" y="25357"/>
                  <a:pt x="26121" y="27175"/>
                </a:cubicBezTo>
              </a:path>
              <a:path w="26854" h="27176" stroke="0" extrusionOk="0">
                <a:moveTo>
                  <a:pt x="-1" y="648"/>
                </a:moveTo>
                <a:cubicBezTo>
                  <a:pt x="1718" y="217"/>
                  <a:pt x="3482" y="-1"/>
                  <a:pt x="5254" y="0"/>
                </a:cubicBezTo>
                <a:cubicBezTo>
                  <a:pt x="17183" y="0"/>
                  <a:pt x="26854" y="9670"/>
                  <a:pt x="26854" y="21600"/>
                </a:cubicBezTo>
                <a:cubicBezTo>
                  <a:pt x="26854" y="23482"/>
                  <a:pt x="26607" y="25357"/>
                  <a:pt x="26121" y="27175"/>
                </a:cubicBezTo>
                <a:lnTo>
                  <a:pt x="5254" y="21600"/>
                </a:lnTo>
                <a:close/>
              </a:path>
            </a:pathLst>
          </a:custGeom>
          <a:noFill/>
          <a:ln w="3810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699" name="Arc 155"/>
          <p:cNvSpPr>
            <a:spLocks/>
          </p:cNvSpPr>
          <p:nvPr/>
        </p:nvSpPr>
        <p:spPr bwMode="auto">
          <a:xfrm rot="13413423" flipV="1">
            <a:off x="4940300" y="1789262"/>
            <a:ext cx="1352550" cy="461665"/>
          </a:xfrm>
          <a:custGeom>
            <a:avLst/>
            <a:gdLst>
              <a:gd name="G0" fmla="+- 5254 0 0"/>
              <a:gd name="G1" fmla="+- 21600 0 0"/>
              <a:gd name="G2" fmla="+- 21600 0 0"/>
              <a:gd name="T0" fmla="*/ 0 w 26854"/>
              <a:gd name="T1" fmla="*/ 649 h 27176"/>
              <a:gd name="T2" fmla="*/ 26122 w 26854"/>
              <a:gd name="T3" fmla="*/ 27176 h 27176"/>
              <a:gd name="T4" fmla="*/ 5254 w 26854"/>
              <a:gd name="T5" fmla="*/ 21600 h 27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854" h="27176" fill="none" extrusionOk="0">
                <a:moveTo>
                  <a:pt x="-1" y="648"/>
                </a:moveTo>
                <a:cubicBezTo>
                  <a:pt x="1718" y="217"/>
                  <a:pt x="3482" y="-1"/>
                  <a:pt x="5254" y="0"/>
                </a:cubicBezTo>
                <a:cubicBezTo>
                  <a:pt x="17183" y="0"/>
                  <a:pt x="26854" y="9670"/>
                  <a:pt x="26854" y="21600"/>
                </a:cubicBezTo>
                <a:cubicBezTo>
                  <a:pt x="26854" y="23482"/>
                  <a:pt x="26607" y="25357"/>
                  <a:pt x="26121" y="27175"/>
                </a:cubicBezTo>
              </a:path>
              <a:path w="26854" h="27176" stroke="0" extrusionOk="0">
                <a:moveTo>
                  <a:pt x="-1" y="648"/>
                </a:moveTo>
                <a:cubicBezTo>
                  <a:pt x="1718" y="217"/>
                  <a:pt x="3482" y="-1"/>
                  <a:pt x="5254" y="0"/>
                </a:cubicBezTo>
                <a:cubicBezTo>
                  <a:pt x="17183" y="0"/>
                  <a:pt x="26854" y="9670"/>
                  <a:pt x="26854" y="21600"/>
                </a:cubicBezTo>
                <a:cubicBezTo>
                  <a:pt x="26854" y="23482"/>
                  <a:pt x="26607" y="25357"/>
                  <a:pt x="26121" y="27175"/>
                </a:cubicBezTo>
                <a:lnTo>
                  <a:pt x="5254" y="21600"/>
                </a:lnTo>
                <a:close/>
              </a:path>
            </a:pathLst>
          </a:custGeom>
          <a:noFill/>
          <a:ln w="3810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700" name="Arc 156"/>
          <p:cNvSpPr>
            <a:spLocks/>
          </p:cNvSpPr>
          <p:nvPr/>
        </p:nvSpPr>
        <p:spPr bwMode="auto">
          <a:xfrm rot="13413423" flipV="1">
            <a:off x="7175501" y="1834506"/>
            <a:ext cx="1223963" cy="461665"/>
          </a:xfrm>
          <a:custGeom>
            <a:avLst/>
            <a:gdLst>
              <a:gd name="G0" fmla="+- 5254 0 0"/>
              <a:gd name="G1" fmla="+- 21600 0 0"/>
              <a:gd name="G2" fmla="+- 21600 0 0"/>
              <a:gd name="T0" fmla="*/ 0 w 26854"/>
              <a:gd name="T1" fmla="*/ 649 h 27176"/>
              <a:gd name="T2" fmla="*/ 26122 w 26854"/>
              <a:gd name="T3" fmla="*/ 27176 h 27176"/>
              <a:gd name="T4" fmla="*/ 5254 w 26854"/>
              <a:gd name="T5" fmla="*/ 21600 h 27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854" h="27176" fill="none" extrusionOk="0">
                <a:moveTo>
                  <a:pt x="-1" y="648"/>
                </a:moveTo>
                <a:cubicBezTo>
                  <a:pt x="1718" y="217"/>
                  <a:pt x="3482" y="-1"/>
                  <a:pt x="5254" y="0"/>
                </a:cubicBezTo>
                <a:cubicBezTo>
                  <a:pt x="17183" y="0"/>
                  <a:pt x="26854" y="9670"/>
                  <a:pt x="26854" y="21600"/>
                </a:cubicBezTo>
                <a:cubicBezTo>
                  <a:pt x="26854" y="23482"/>
                  <a:pt x="26607" y="25357"/>
                  <a:pt x="26121" y="27175"/>
                </a:cubicBezTo>
              </a:path>
              <a:path w="26854" h="27176" stroke="0" extrusionOk="0">
                <a:moveTo>
                  <a:pt x="-1" y="648"/>
                </a:moveTo>
                <a:cubicBezTo>
                  <a:pt x="1718" y="217"/>
                  <a:pt x="3482" y="-1"/>
                  <a:pt x="5254" y="0"/>
                </a:cubicBezTo>
                <a:cubicBezTo>
                  <a:pt x="17183" y="0"/>
                  <a:pt x="26854" y="9670"/>
                  <a:pt x="26854" y="21600"/>
                </a:cubicBezTo>
                <a:cubicBezTo>
                  <a:pt x="26854" y="23482"/>
                  <a:pt x="26607" y="25357"/>
                  <a:pt x="26121" y="27175"/>
                </a:cubicBezTo>
                <a:lnTo>
                  <a:pt x="5254" y="21600"/>
                </a:lnTo>
                <a:close/>
              </a:path>
            </a:pathLst>
          </a:custGeom>
          <a:noFill/>
          <a:ln w="3810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2701" name="Text Box 157"/>
          <p:cNvSpPr txBox="1">
            <a:spLocks noChangeArrowheads="1"/>
          </p:cNvSpPr>
          <p:nvPr/>
        </p:nvSpPr>
        <p:spPr bwMode="auto">
          <a:xfrm>
            <a:off x="8912226" y="4681539"/>
            <a:ext cx="156051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 i="1">
                <a:solidFill>
                  <a:srgbClr val="33CC33"/>
                </a:solidFill>
              </a:rPr>
              <a:t>MSE</a:t>
            </a:r>
            <a:r>
              <a:rPr lang="en-US" altLang="en-US" sz="2400" i="1" baseline="-25000">
                <a:solidFill>
                  <a:srgbClr val="33CC33"/>
                </a:solidFill>
              </a:rPr>
              <a:t>LOOCV</a:t>
            </a:r>
            <a:r>
              <a:rPr lang="en-US" altLang="en-US" sz="2400" i="1">
                <a:solidFill>
                  <a:srgbClr val="33CC33"/>
                </a:solidFill>
              </a:rPr>
              <a:t>=0.962</a:t>
            </a:r>
          </a:p>
        </p:txBody>
      </p:sp>
    </p:spTree>
    <p:extLst>
      <p:ext uri="{BB962C8B-B14F-4D97-AF65-F5344CB8AC3E}">
        <p14:creationId xmlns:p14="http://schemas.microsoft.com/office/powerpoint/2010/main" val="28641413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2"/>
          <p:cNvSpPr>
            <a:spLocks noGrp="1" noChangeArrowheads="1"/>
          </p:cNvSpPr>
          <p:nvPr>
            <p:ph type="title"/>
          </p:nvPr>
        </p:nvSpPr>
        <p:spPr>
          <a:xfrm>
            <a:off x="1766888" y="182563"/>
            <a:ext cx="8534400" cy="762000"/>
          </a:xfrm>
        </p:spPr>
        <p:txBody>
          <a:bodyPr/>
          <a:lstStyle/>
          <a:p>
            <a:r>
              <a:rPr lang="en-US" altLang="en-US"/>
              <a:t>LOOCV for Join The Dots</a:t>
            </a:r>
            <a:endParaRPr lang="en-US" altLang="en-US" sz="3200"/>
          </a:p>
        </p:txBody>
      </p:sp>
      <p:sp>
        <p:nvSpPr>
          <p:cNvPr id="493571" name="Text Box 3"/>
          <p:cNvSpPr txBox="1">
            <a:spLocks noChangeArrowheads="1"/>
          </p:cNvSpPr>
          <p:nvPr/>
        </p:nvSpPr>
        <p:spPr bwMode="auto">
          <a:xfrm>
            <a:off x="9056689" y="960439"/>
            <a:ext cx="1438275" cy="3877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indent="-339725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01788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6088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0388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75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47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19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91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For k=1 to R</a:t>
            </a:r>
          </a:p>
          <a:p>
            <a:pPr lvl="1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3333CC"/>
                </a:solidFill>
              </a:rPr>
              <a:t>1. Let </a:t>
            </a:r>
            <a:r>
              <a:rPr lang="en-US" altLang="en-US" sz="1200" i="1">
                <a:solidFill>
                  <a:srgbClr val="FF0000"/>
                </a:solidFill>
              </a:rPr>
              <a:t>(x</a:t>
            </a:r>
            <a:r>
              <a:rPr lang="en-US" altLang="en-US" sz="1200" i="1" baseline="-25000">
                <a:solidFill>
                  <a:srgbClr val="FF0000"/>
                </a:solidFill>
              </a:rPr>
              <a:t>k</a:t>
            </a:r>
            <a:r>
              <a:rPr lang="en-US" altLang="en-US" sz="1200" i="1">
                <a:solidFill>
                  <a:srgbClr val="FF0000"/>
                </a:solidFill>
              </a:rPr>
              <a:t>,y</a:t>
            </a:r>
            <a:r>
              <a:rPr lang="en-US" altLang="en-US" sz="1200" i="1" baseline="-25000">
                <a:solidFill>
                  <a:srgbClr val="FF0000"/>
                </a:solidFill>
              </a:rPr>
              <a:t>k</a:t>
            </a:r>
            <a:r>
              <a:rPr lang="en-US" altLang="en-US" sz="1200" i="1">
                <a:solidFill>
                  <a:srgbClr val="FF0000"/>
                </a:solidFill>
              </a:rPr>
              <a:t>)</a:t>
            </a:r>
            <a:r>
              <a:rPr lang="en-US" altLang="en-US" sz="1200">
                <a:solidFill>
                  <a:srgbClr val="3333CC"/>
                </a:solidFill>
              </a:rPr>
              <a:t> be the </a:t>
            </a:r>
            <a:r>
              <a:rPr lang="en-US" altLang="en-US" sz="1200" i="1">
                <a:solidFill>
                  <a:srgbClr val="3333CC"/>
                </a:solidFill>
              </a:rPr>
              <a:t>k</a:t>
            </a:r>
            <a:r>
              <a:rPr lang="en-US" altLang="en-US" sz="1200" baseline="30000">
                <a:solidFill>
                  <a:srgbClr val="3333CC"/>
                </a:solidFill>
              </a:rPr>
              <a:t>th</a:t>
            </a:r>
            <a:r>
              <a:rPr lang="en-US" altLang="en-US" sz="1200">
                <a:solidFill>
                  <a:srgbClr val="3333CC"/>
                </a:solidFill>
              </a:rPr>
              <a:t> record</a:t>
            </a:r>
          </a:p>
          <a:p>
            <a:pPr lvl="1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3333CC"/>
                </a:solidFill>
              </a:rPr>
              <a:t>2. Temporarily remove </a:t>
            </a:r>
            <a:r>
              <a:rPr lang="en-US" altLang="en-US" sz="1200" i="1">
                <a:solidFill>
                  <a:srgbClr val="FF0000"/>
                </a:solidFill>
              </a:rPr>
              <a:t>(x</a:t>
            </a:r>
            <a:r>
              <a:rPr lang="en-US" altLang="en-US" sz="1200" i="1" baseline="-25000">
                <a:solidFill>
                  <a:srgbClr val="FF0000"/>
                </a:solidFill>
              </a:rPr>
              <a:t>k</a:t>
            </a:r>
            <a:r>
              <a:rPr lang="en-US" altLang="en-US" sz="1200" i="1">
                <a:solidFill>
                  <a:srgbClr val="FF0000"/>
                </a:solidFill>
              </a:rPr>
              <a:t>,y</a:t>
            </a:r>
            <a:r>
              <a:rPr lang="en-US" altLang="en-US" sz="1200" i="1" baseline="-25000">
                <a:solidFill>
                  <a:srgbClr val="FF0000"/>
                </a:solidFill>
              </a:rPr>
              <a:t>k</a:t>
            </a:r>
            <a:r>
              <a:rPr lang="en-US" altLang="en-US" sz="1200" i="1">
                <a:solidFill>
                  <a:srgbClr val="FF0000"/>
                </a:solidFill>
              </a:rPr>
              <a:t>)</a:t>
            </a:r>
            <a:r>
              <a:rPr lang="en-US" altLang="en-US" sz="1200">
                <a:solidFill>
                  <a:srgbClr val="3333CC"/>
                </a:solidFill>
              </a:rPr>
              <a:t> from the dataset</a:t>
            </a:r>
          </a:p>
          <a:p>
            <a:pPr lvl="1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3333CC"/>
                </a:solidFill>
              </a:rPr>
              <a:t>3. Train on the remaining R-1 datapoints</a:t>
            </a:r>
          </a:p>
          <a:p>
            <a:pPr lvl="1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3333CC"/>
                </a:solidFill>
              </a:rPr>
              <a:t>4. Note your error </a:t>
            </a:r>
            <a:r>
              <a:rPr lang="en-US" altLang="en-US" sz="1200" i="1">
                <a:solidFill>
                  <a:srgbClr val="FF0000"/>
                </a:solidFill>
              </a:rPr>
              <a:t>(x</a:t>
            </a:r>
            <a:r>
              <a:rPr lang="en-US" altLang="en-US" sz="1200" i="1" baseline="-25000">
                <a:solidFill>
                  <a:srgbClr val="FF0000"/>
                </a:solidFill>
              </a:rPr>
              <a:t>k</a:t>
            </a:r>
            <a:r>
              <a:rPr lang="en-US" altLang="en-US" sz="1200" i="1">
                <a:solidFill>
                  <a:srgbClr val="FF0000"/>
                </a:solidFill>
              </a:rPr>
              <a:t>,y</a:t>
            </a:r>
            <a:r>
              <a:rPr lang="en-US" altLang="en-US" sz="1200" i="1" baseline="-25000">
                <a:solidFill>
                  <a:srgbClr val="FF0000"/>
                </a:solidFill>
              </a:rPr>
              <a:t>k</a:t>
            </a:r>
            <a:r>
              <a:rPr lang="en-US" altLang="en-US" sz="1200" i="1">
                <a:solidFill>
                  <a:srgbClr val="FF0000"/>
                </a:solidFill>
              </a:rPr>
              <a:t>)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When you’ve done all points, report the mean error.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493572" name="Line 4"/>
          <p:cNvSpPr>
            <a:spLocks noChangeShapeType="1"/>
          </p:cNvSpPr>
          <p:nvPr/>
        </p:nvSpPr>
        <p:spPr bwMode="auto">
          <a:xfrm>
            <a:off x="2433638" y="914400"/>
            <a:ext cx="0" cy="17097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573" name="Line 5"/>
          <p:cNvSpPr>
            <a:spLocks noChangeShapeType="1"/>
          </p:cNvSpPr>
          <p:nvPr/>
        </p:nvSpPr>
        <p:spPr bwMode="auto">
          <a:xfrm>
            <a:off x="2355851" y="2546350"/>
            <a:ext cx="2022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574" name="Oval 6"/>
          <p:cNvSpPr>
            <a:spLocks noChangeArrowheads="1"/>
          </p:cNvSpPr>
          <p:nvPr/>
        </p:nvSpPr>
        <p:spPr bwMode="auto">
          <a:xfrm>
            <a:off x="2549525" y="2079625"/>
            <a:ext cx="38100" cy="38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575" name="Oval 7"/>
          <p:cNvSpPr>
            <a:spLocks noChangeArrowheads="1"/>
          </p:cNvSpPr>
          <p:nvPr/>
        </p:nvSpPr>
        <p:spPr bwMode="auto">
          <a:xfrm>
            <a:off x="2744788" y="2352676"/>
            <a:ext cx="36512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576" name="Oval 8"/>
          <p:cNvSpPr>
            <a:spLocks noChangeArrowheads="1"/>
          </p:cNvSpPr>
          <p:nvPr/>
        </p:nvSpPr>
        <p:spPr bwMode="auto">
          <a:xfrm>
            <a:off x="2860675" y="1730375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577" name="Oval 9"/>
          <p:cNvSpPr>
            <a:spLocks noChangeArrowheads="1"/>
          </p:cNvSpPr>
          <p:nvPr/>
        </p:nvSpPr>
        <p:spPr bwMode="auto">
          <a:xfrm>
            <a:off x="3211513" y="1030288"/>
            <a:ext cx="36512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578" name="Oval 10"/>
          <p:cNvSpPr>
            <a:spLocks noChangeArrowheads="1"/>
          </p:cNvSpPr>
          <p:nvPr/>
        </p:nvSpPr>
        <p:spPr bwMode="auto">
          <a:xfrm>
            <a:off x="3367088" y="1497013"/>
            <a:ext cx="36512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579" name="Oval 11"/>
          <p:cNvSpPr>
            <a:spLocks noChangeArrowheads="1"/>
          </p:cNvSpPr>
          <p:nvPr/>
        </p:nvSpPr>
        <p:spPr bwMode="auto">
          <a:xfrm>
            <a:off x="3717926" y="1419225"/>
            <a:ext cx="36513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580" name="Oval 12"/>
          <p:cNvSpPr>
            <a:spLocks noChangeArrowheads="1"/>
          </p:cNvSpPr>
          <p:nvPr/>
        </p:nvSpPr>
        <p:spPr bwMode="auto">
          <a:xfrm>
            <a:off x="4106863" y="2352676"/>
            <a:ext cx="36512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581" name="Oval 13"/>
          <p:cNvSpPr>
            <a:spLocks noChangeArrowheads="1"/>
          </p:cNvSpPr>
          <p:nvPr/>
        </p:nvSpPr>
        <p:spPr bwMode="auto">
          <a:xfrm>
            <a:off x="4184651" y="2041526"/>
            <a:ext cx="36513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582" name="Oval 14"/>
          <p:cNvSpPr>
            <a:spLocks noChangeArrowheads="1"/>
          </p:cNvSpPr>
          <p:nvPr/>
        </p:nvSpPr>
        <p:spPr bwMode="auto">
          <a:xfrm>
            <a:off x="4067175" y="1846263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583" name="Text Box 15"/>
          <p:cNvSpPr txBox="1">
            <a:spLocks noChangeArrowheads="1"/>
          </p:cNvSpPr>
          <p:nvPr/>
        </p:nvSpPr>
        <p:spPr bwMode="auto">
          <a:xfrm>
            <a:off x="2676526" y="2546350"/>
            <a:ext cx="2143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93584" name="Line 16"/>
          <p:cNvSpPr>
            <a:spLocks noChangeShapeType="1"/>
          </p:cNvSpPr>
          <p:nvPr/>
        </p:nvSpPr>
        <p:spPr bwMode="auto">
          <a:xfrm>
            <a:off x="2900363" y="2663825"/>
            <a:ext cx="271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585" name="Text Box 17"/>
          <p:cNvSpPr txBox="1">
            <a:spLocks noChangeArrowheads="1"/>
          </p:cNvSpPr>
          <p:nvPr/>
        </p:nvSpPr>
        <p:spPr bwMode="auto">
          <a:xfrm>
            <a:off x="2209801" y="1925639"/>
            <a:ext cx="2143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493586" name="Line 18"/>
          <p:cNvSpPr>
            <a:spLocks noChangeShapeType="1"/>
          </p:cNvSpPr>
          <p:nvPr/>
        </p:nvSpPr>
        <p:spPr bwMode="auto">
          <a:xfrm flipV="1">
            <a:off x="2316163" y="1614488"/>
            <a:ext cx="0" cy="309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587" name="Line 19"/>
          <p:cNvSpPr>
            <a:spLocks noChangeShapeType="1"/>
          </p:cNvSpPr>
          <p:nvPr/>
        </p:nvSpPr>
        <p:spPr bwMode="auto">
          <a:xfrm>
            <a:off x="2433638" y="2743200"/>
            <a:ext cx="0" cy="17097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588" name="Line 20"/>
          <p:cNvSpPr>
            <a:spLocks noChangeShapeType="1"/>
          </p:cNvSpPr>
          <p:nvPr/>
        </p:nvSpPr>
        <p:spPr bwMode="auto">
          <a:xfrm>
            <a:off x="2355851" y="4375150"/>
            <a:ext cx="2022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589" name="Oval 21"/>
          <p:cNvSpPr>
            <a:spLocks noChangeArrowheads="1"/>
          </p:cNvSpPr>
          <p:nvPr/>
        </p:nvSpPr>
        <p:spPr bwMode="auto">
          <a:xfrm>
            <a:off x="2549525" y="3908425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590" name="Oval 22"/>
          <p:cNvSpPr>
            <a:spLocks noChangeArrowheads="1"/>
          </p:cNvSpPr>
          <p:nvPr/>
        </p:nvSpPr>
        <p:spPr bwMode="auto">
          <a:xfrm>
            <a:off x="2744788" y="4181476"/>
            <a:ext cx="36512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591" name="Oval 23"/>
          <p:cNvSpPr>
            <a:spLocks noChangeArrowheads="1"/>
          </p:cNvSpPr>
          <p:nvPr/>
        </p:nvSpPr>
        <p:spPr bwMode="auto">
          <a:xfrm>
            <a:off x="2860675" y="3559175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592" name="Oval 24"/>
          <p:cNvSpPr>
            <a:spLocks noChangeArrowheads="1"/>
          </p:cNvSpPr>
          <p:nvPr/>
        </p:nvSpPr>
        <p:spPr bwMode="auto">
          <a:xfrm>
            <a:off x="3211513" y="2859088"/>
            <a:ext cx="36512" cy="38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593" name="Oval 25"/>
          <p:cNvSpPr>
            <a:spLocks noChangeArrowheads="1"/>
          </p:cNvSpPr>
          <p:nvPr/>
        </p:nvSpPr>
        <p:spPr bwMode="auto">
          <a:xfrm>
            <a:off x="3367088" y="3325813"/>
            <a:ext cx="36512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594" name="Oval 26"/>
          <p:cNvSpPr>
            <a:spLocks noChangeArrowheads="1"/>
          </p:cNvSpPr>
          <p:nvPr/>
        </p:nvSpPr>
        <p:spPr bwMode="auto">
          <a:xfrm>
            <a:off x="3717926" y="3248025"/>
            <a:ext cx="36513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595" name="Oval 27"/>
          <p:cNvSpPr>
            <a:spLocks noChangeArrowheads="1"/>
          </p:cNvSpPr>
          <p:nvPr/>
        </p:nvSpPr>
        <p:spPr bwMode="auto">
          <a:xfrm>
            <a:off x="4106863" y="4181476"/>
            <a:ext cx="36512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596" name="Oval 28"/>
          <p:cNvSpPr>
            <a:spLocks noChangeArrowheads="1"/>
          </p:cNvSpPr>
          <p:nvPr/>
        </p:nvSpPr>
        <p:spPr bwMode="auto">
          <a:xfrm>
            <a:off x="4184651" y="3870326"/>
            <a:ext cx="36513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597" name="Oval 29"/>
          <p:cNvSpPr>
            <a:spLocks noChangeArrowheads="1"/>
          </p:cNvSpPr>
          <p:nvPr/>
        </p:nvSpPr>
        <p:spPr bwMode="auto">
          <a:xfrm>
            <a:off x="4067175" y="3675063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598" name="Text Box 30"/>
          <p:cNvSpPr txBox="1">
            <a:spLocks noChangeArrowheads="1"/>
          </p:cNvSpPr>
          <p:nvPr/>
        </p:nvSpPr>
        <p:spPr bwMode="auto">
          <a:xfrm>
            <a:off x="2676526" y="4375150"/>
            <a:ext cx="2143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93599" name="Line 31"/>
          <p:cNvSpPr>
            <a:spLocks noChangeShapeType="1"/>
          </p:cNvSpPr>
          <p:nvPr/>
        </p:nvSpPr>
        <p:spPr bwMode="auto">
          <a:xfrm>
            <a:off x="2900363" y="4492625"/>
            <a:ext cx="271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00" name="Text Box 32"/>
          <p:cNvSpPr txBox="1">
            <a:spLocks noChangeArrowheads="1"/>
          </p:cNvSpPr>
          <p:nvPr/>
        </p:nvSpPr>
        <p:spPr bwMode="auto">
          <a:xfrm>
            <a:off x="2209801" y="3754439"/>
            <a:ext cx="2143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493601" name="Line 33"/>
          <p:cNvSpPr>
            <a:spLocks noChangeShapeType="1"/>
          </p:cNvSpPr>
          <p:nvPr/>
        </p:nvSpPr>
        <p:spPr bwMode="auto">
          <a:xfrm flipV="1">
            <a:off x="2316163" y="3443288"/>
            <a:ext cx="0" cy="309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02" name="Line 34"/>
          <p:cNvSpPr>
            <a:spLocks noChangeShapeType="1"/>
          </p:cNvSpPr>
          <p:nvPr/>
        </p:nvSpPr>
        <p:spPr bwMode="auto">
          <a:xfrm>
            <a:off x="2433638" y="4572000"/>
            <a:ext cx="0" cy="17097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03" name="Line 35"/>
          <p:cNvSpPr>
            <a:spLocks noChangeShapeType="1"/>
          </p:cNvSpPr>
          <p:nvPr/>
        </p:nvSpPr>
        <p:spPr bwMode="auto">
          <a:xfrm>
            <a:off x="2355851" y="6203950"/>
            <a:ext cx="2022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04" name="Oval 36"/>
          <p:cNvSpPr>
            <a:spLocks noChangeArrowheads="1"/>
          </p:cNvSpPr>
          <p:nvPr/>
        </p:nvSpPr>
        <p:spPr bwMode="auto">
          <a:xfrm>
            <a:off x="2549525" y="5737225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05" name="Oval 37"/>
          <p:cNvSpPr>
            <a:spLocks noChangeArrowheads="1"/>
          </p:cNvSpPr>
          <p:nvPr/>
        </p:nvSpPr>
        <p:spPr bwMode="auto">
          <a:xfrm>
            <a:off x="2744788" y="6010276"/>
            <a:ext cx="36512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06" name="Oval 38"/>
          <p:cNvSpPr>
            <a:spLocks noChangeArrowheads="1"/>
          </p:cNvSpPr>
          <p:nvPr/>
        </p:nvSpPr>
        <p:spPr bwMode="auto">
          <a:xfrm>
            <a:off x="2860675" y="5387975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07" name="Oval 39"/>
          <p:cNvSpPr>
            <a:spLocks noChangeArrowheads="1"/>
          </p:cNvSpPr>
          <p:nvPr/>
        </p:nvSpPr>
        <p:spPr bwMode="auto">
          <a:xfrm>
            <a:off x="3211513" y="4687888"/>
            <a:ext cx="36512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08" name="Oval 40"/>
          <p:cNvSpPr>
            <a:spLocks noChangeArrowheads="1"/>
          </p:cNvSpPr>
          <p:nvPr/>
        </p:nvSpPr>
        <p:spPr bwMode="auto">
          <a:xfrm>
            <a:off x="3367088" y="5154613"/>
            <a:ext cx="36512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09" name="Oval 41"/>
          <p:cNvSpPr>
            <a:spLocks noChangeArrowheads="1"/>
          </p:cNvSpPr>
          <p:nvPr/>
        </p:nvSpPr>
        <p:spPr bwMode="auto">
          <a:xfrm>
            <a:off x="3717926" y="5076825"/>
            <a:ext cx="36513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10" name="Oval 42"/>
          <p:cNvSpPr>
            <a:spLocks noChangeArrowheads="1"/>
          </p:cNvSpPr>
          <p:nvPr/>
        </p:nvSpPr>
        <p:spPr bwMode="auto">
          <a:xfrm>
            <a:off x="4106863" y="6010276"/>
            <a:ext cx="36512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11" name="Oval 43"/>
          <p:cNvSpPr>
            <a:spLocks noChangeArrowheads="1"/>
          </p:cNvSpPr>
          <p:nvPr/>
        </p:nvSpPr>
        <p:spPr bwMode="auto">
          <a:xfrm>
            <a:off x="4184651" y="5699126"/>
            <a:ext cx="36513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12" name="Oval 44"/>
          <p:cNvSpPr>
            <a:spLocks noChangeArrowheads="1"/>
          </p:cNvSpPr>
          <p:nvPr/>
        </p:nvSpPr>
        <p:spPr bwMode="auto">
          <a:xfrm>
            <a:off x="4067175" y="5503863"/>
            <a:ext cx="38100" cy="38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13" name="Text Box 45"/>
          <p:cNvSpPr txBox="1">
            <a:spLocks noChangeAspect="1" noChangeArrowheads="1"/>
          </p:cNvSpPr>
          <p:nvPr/>
        </p:nvSpPr>
        <p:spPr bwMode="auto">
          <a:xfrm>
            <a:off x="2676526" y="6203950"/>
            <a:ext cx="2143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93614" name="Line 46"/>
          <p:cNvSpPr>
            <a:spLocks noChangeShapeType="1"/>
          </p:cNvSpPr>
          <p:nvPr/>
        </p:nvSpPr>
        <p:spPr bwMode="auto">
          <a:xfrm>
            <a:off x="2900363" y="6321425"/>
            <a:ext cx="271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15" name="Text Box 47"/>
          <p:cNvSpPr txBox="1">
            <a:spLocks noChangeArrowheads="1"/>
          </p:cNvSpPr>
          <p:nvPr/>
        </p:nvSpPr>
        <p:spPr bwMode="auto">
          <a:xfrm>
            <a:off x="2209801" y="5583239"/>
            <a:ext cx="2143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493616" name="Line 48"/>
          <p:cNvSpPr>
            <a:spLocks noChangeShapeType="1"/>
          </p:cNvSpPr>
          <p:nvPr/>
        </p:nvSpPr>
        <p:spPr bwMode="auto">
          <a:xfrm flipV="1">
            <a:off x="2316163" y="5272088"/>
            <a:ext cx="0" cy="309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17" name="Line 49"/>
          <p:cNvSpPr>
            <a:spLocks noChangeShapeType="1"/>
          </p:cNvSpPr>
          <p:nvPr/>
        </p:nvSpPr>
        <p:spPr bwMode="auto">
          <a:xfrm>
            <a:off x="4643438" y="914400"/>
            <a:ext cx="0" cy="17097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18" name="Line 50"/>
          <p:cNvSpPr>
            <a:spLocks noChangeShapeType="1"/>
          </p:cNvSpPr>
          <p:nvPr/>
        </p:nvSpPr>
        <p:spPr bwMode="auto">
          <a:xfrm>
            <a:off x="4565651" y="2546350"/>
            <a:ext cx="2022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19" name="Oval 51"/>
          <p:cNvSpPr>
            <a:spLocks noChangeArrowheads="1"/>
          </p:cNvSpPr>
          <p:nvPr/>
        </p:nvSpPr>
        <p:spPr bwMode="auto">
          <a:xfrm>
            <a:off x="4759325" y="2079625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20" name="Oval 52"/>
          <p:cNvSpPr>
            <a:spLocks noChangeArrowheads="1"/>
          </p:cNvSpPr>
          <p:nvPr/>
        </p:nvSpPr>
        <p:spPr bwMode="auto">
          <a:xfrm>
            <a:off x="4954588" y="2352676"/>
            <a:ext cx="36512" cy="365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21" name="Oval 53"/>
          <p:cNvSpPr>
            <a:spLocks noChangeArrowheads="1"/>
          </p:cNvSpPr>
          <p:nvPr/>
        </p:nvSpPr>
        <p:spPr bwMode="auto">
          <a:xfrm>
            <a:off x="5070475" y="1730375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22" name="Oval 54"/>
          <p:cNvSpPr>
            <a:spLocks noChangeArrowheads="1"/>
          </p:cNvSpPr>
          <p:nvPr/>
        </p:nvSpPr>
        <p:spPr bwMode="auto">
          <a:xfrm>
            <a:off x="5421313" y="1030288"/>
            <a:ext cx="36512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23" name="Oval 55"/>
          <p:cNvSpPr>
            <a:spLocks noChangeArrowheads="1"/>
          </p:cNvSpPr>
          <p:nvPr/>
        </p:nvSpPr>
        <p:spPr bwMode="auto">
          <a:xfrm>
            <a:off x="5576888" y="1497013"/>
            <a:ext cx="36512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24" name="Oval 56"/>
          <p:cNvSpPr>
            <a:spLocks noChangeArrowheads="1"/>
          </p:cNvSpPr>
          <p:nvPr/>
        </p:nvSpPr>
        <p:spPr bwMode="auto">
          <a:xfrm>
            <a:off x="5927726" y="1419225"/>
            <a:ext cx="36513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25" name="Oval 57"/>
          <p:cNvSpPr>
            <a:spLocks noChangeArrowheads="1"/>
          </p:cNvSpPr>
          <p:nvPr/>
        </p:nvSpPr>
        <p:spPr bwMode="auto">
          <a:xfrm>
            <a:off x="6316663" y="2352676"/>
            <a:ext cx="36512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26" name="Oval 58"/>
          <p:cNvSpPr>
            <a:spLocks noChangeArrowheads="1"/>
          </p:cNvSpPr>
          <p:nvPr/>
        </p:nvSpPr>
        <p:spPr bwMode="auto">
          <a:xfrm>
            <a:off x="6394451" y="2041526"/>
            <a:ext cx="36513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27" name="Oval 59"/>
          <p:cNvSpPr>
            <a:spLocks noChangeArrowheads="1"/>
          </p:cNvSpPr>
          <p:nvPr/>
        </p:nvSpPr>
        <p:spPr bwMode="auto">
          <a:xfrm>
            <a:off x="6276975" y="1846263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28" name="Text Box 60"/>
          <p:cNvSpPr txBox="1">
            <a:spLocks noChangeArrowheads="1"/>
          </p:cNvSpPr>
          <p:nvPr/>
        </p:nvSpPr>
        <p:spPr bwMode="auto">
          <a:xfrm>
            <a:off x="4886326" y="2546350"/>
            <a:ext cx="2143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93629" name="Line 61"/>
          <p:cNvSpPr>
            <a:spLocks noChangeShapeType="1"/>
          </p:cNvSpPr>
          <p:nvPr/>
        </p:nvSpPr>
        <p:spPr bwMode="auto">
          <a:xfrm>
            <a:off x="5110163" y="2663825"/>
            <a:ext cx="271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30" name="Text Box 62"/>
          <p:cNvSpPr txBox="1">
            <a:spLocks noChangeArrowheads="1"/>
          </p:cNvSpPr>
          <p:nvPr/>
        </p:nvSpPr>
        <p:spPr bwMode="auto">
          <a:xfrm>
            <a:off x="4419601" y="1925639"/>
            <a:ext cx="2143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493631" name="Line 63"/>
          <p:cNvSpPr>
            <a:spLocks noChangeShapeType="1"/>
          </p:cNvSpPr>
          <p:nvPr/>
        </p:nvSpPr>
        <p:spPr bwMode="auto">
          <a:xfrm flipV="1">
            <a:off x="4525963" y="1614488"/>
            <a:ext cx="0" cy="309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32" name="Line 64"/>
          <p:cNvSpPr>
            <a:spLocks noChangeShapeType="1"/>
          </p:cNvSpPr>
          <p:nvPr/>
        </p:nvSpPr>
        <p:spPr bwMode="auto">
          <a:xfrm>
            <a:off x="4643438" y="2743200"/>
            <a:ext cx="0" cy="17097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33" name="Line 65"/>
          <p:cNvSpPr>
            <a:spLocks noChangeShapeType="1"/>
          </p:cNvSpPr>
          <p:nvPr/>
        </p:nvSpPr>
        <p:spPr bwMode="auto">
          <a:xfrm>
            <a:off x="4565651" y="4375150"/>
            <a:ext cx="2022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34" name="Oval 66"/>
          <p:cNvSpPr>
            <a:spLocks noChangeArrowheads="1"/>
          </p:cNvSpPr>
          <p:nvPr/>
        </p:nvSpPr>
        <p:spPr bwMode="auto">
          <a:xfrm>
            <a:off x="4759325" y="3908425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35" name="Oval 67"/>
          <p:cNvSpPr>
            <a:spLocks noChangeArrowheads="1"/>
          </p:cNvSpPr>
          <p:nvPr/>
        </p:nvSpPr>
        <p:spPr bwMode="auto">
          <a:xfrm>
            <a:off x="4954588" y="4181476"/>
            <a:ext cx="36512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36" name="Oval 68"/>
          <p:cNvSpPr>
            <a:spLocks noChangeArrowheads="1"/>
          </p:cNvSpPr>
          <p:nvPr/>
        </p:nvSpPr>
        <p:spPr bwMode="auto">
          <a:xfrm>
            <a:off x="5070475" y="3559175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37" name="Oval 69"/>
          <p:cNvSpPr>
            <a:spLocks noChangeArrowheads="1"/>
          </p:cNvSpPr>
          <p:nvPr/>
        </p:nvSpPr>
        <p:spPr bwMode="auto">
          <a:xfrm>
            <a:off x="5421313" y="2859088"/>
            <a:ext cx="36512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38" name="Oval 70"/>
          <p:cNvSpPr>
            <a:spLocks noChangeArrowheads="1"/>
          </p:cNvSpPr>
          <p:nvPr/>
        </p:nvSpPr>
        <p:spPr bwMode="auto">
          <a:xfrm>
            <a:off x="5576888" y="3325813"/>
            <a:ext cx="36512" cy="38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39" name="Oval 71"/>
          <p:cNvSpPr>
            <a:spLocks noChangeArrowheads="1"/>
          </p:cNvSpPr>
          <p:nvPr/>
        </p:nvSpPr>
        <p:spPr bwMode="auto">
          <a:xfrm>
            <a:off x="5927726" y="3248025"/>
            <a:ext cx="36513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40" name="Oval 72"/>
          <p:cNvSpPr>
            <a:spLocks noChangeArrowheads="1"/>
          </p:cNvSpPr>
          <p:nvPr/>
        </p:nvSpPr>
        <p:spPr bwMode="auto">
          <a:xfrm>
            <a:off x="6316663" y="4181476"/>
            <a:ext cx="36512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41" name="Oval 73"/>
          <p:cNvSpPr>
            <a:spLocks noChangeArrowheads="1"/>
          </p:cNvSpPr>
          <p:nvPr/>
        </p:nvSpPr>
        <p:spPr bwMode="auto">
          <a:xfrm>
            <a:off x="6394451" y="3870326"/>
            <a:ext cx="36513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42" name="Oval 74"/>
          <p:cNvSpPr>
            <a:spLocks noChangeArrowheads="1"/>
          </p:cNvSpPr>
          <p:nvPr/>
        </p:nvSpPr>
        <p:spPr bwMode="auto">
          <a:xfrm>
            <a:off x="6276975" y="3675063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43" name="Text Box 75"/>
          <p:cNvSpPr txBox="1">
            <a:spLocks noChangeArrowheads="1"/>
          </p:cNvSpPr>
          <p:nvPr/>
        </p:nvSpPr>
        <p:spPr bwMode="auto">
          <a:xfrm>
            <a:off x="4886326" y="4375150"/>
            <a:ext cx="2143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93644" name="Line 76"/>
          <p:cNvSpPr>
            <a:spLocks noChangeShapeType="1"/>
          </p:cNvSpPr>
          <p:nvPr/>
        </p:nvSpPr>
        <p:spPr bwMode="auto">
          <a:xfrm>
            <a:off x="5110163" y="4492625"/>
            <a:ext cx="271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45" name="Text Box 77"/>
          <p:cNvSpPr txBox="1">
            <a:spLocks noChangeArrowheads="1"/>
          </p:cNvSpPr>
          <p:nvPr/>
        </p:nvSpPr>
        <p:spPr bwMode="auto">
          <a:xfrm>
            <a:off x="4419601" y="3754439"/>
            <a:ext cx="2143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493646" name="Line 78"/>
          <p:cNvSpPr>
            <a:spLocks noChangeShapeType="1"/>
          </p:cNvSpPr>
          <p:nvPr/>
        </p:nvSpPr>
        <p:spPr bwMode="auto">
          <a:xfrm flipV="1">
            <a:off x="4525963" y="3443288"/>
            <a:ext cx="0" cy="309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47" name="Line 79"/>
          <p:cNvSpPr>
            <a:spLocks noChangeShapeType="1"/>
          </p:cNvSpPr>
          <p:nvPr/>
        </p:nvSpPr>
        <p:spPr bwMode="auto">
          <a:xfrm>
            <a:off x="4643438" y="4572000"/>
            <a:ext cx="0" cy="17097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48" name="Line 80"/>
          <p:cNvSpPr>
            <a:spLocks noChangeShapeType="1"/>
          </p:cNvSpPr>
          <p:nvPr/>
        </p:nvSpPr>
        <p:spPr bwMode="auto">
          <a:xfrm>
            <a:off x="4565651" y="6203950"/>
            <a:ext cx="2022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49" name="Oval 81"/>
          <p:cNvSpPr>
            <a:spLocks noChangeArrowheads="1"/>
          </p:cNvSpPr>
          <p:nvPr/>
        </p:nvSpPr>
        <p:spPr bwMode="auto">
          <a:xfrm>
            <a:off x="4759325" y="5737225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50" name="Oval 82"/>
          <p:cNvSpPr>
            <a:spLocks noChangeArrowheads="1"/>
          </p:cNvSpPr>
          <p:nvPr/>
        </p:nvSpPr>
        <p:spPr bwMode="auto">
          <a:xfrm>
            <a:off x="4954588" y="6010276"/>
            <a:ext cx="36512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51" name="Oval 83"/>
          <p:cNvSpPr>
            <a:spLocks noChangeArrowheads="1"/>
          </p:cNvSpPr>
          <p:nvPr/>
        </p:nvSpPr>
        <p:spPr bwMode="auto">
          <a:xfrm>
            <a:off x="5070475" y="5387975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52" name="Oval 84"/>
          <p:cNvSpPr>
            <a:spLocks noChangeArrowheads="1"/>
          </p:cNvSpPr>
          <p:nvPr/>
        </p:nvSpPr>
        <p:spPr bwMode="auto">
          <a:xfrm>
            <a:off x="5421313" y="4687888"/>
            <a:ext cx="36512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53" name="Oval 85"/>
          <p:cNvSpPr>
            <a:spLocks noChangeArrowheads="1"/>
          </p:cNvSpPr>
          <p:nvPr/>
        </p:nvSpPr>
        <p:spPr bwMode="auto">
          <a:xfrm>
            <a:off x="5576888" y="5154613"/>
            <a:ext cx="36512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54" name="Oval 86"/>
          <p:cNvSpPr>
            <a:spLocks noChangeArrowheads="1"/>
          </p:cNvSpPr>
          <p:nvPr/>
        </p:nvSpPr>
        <p:spPr bwMode="auto">
          <a:xfrm>
            <a:off x="5927726" y="5076825"/>
            <a:ext cx="36513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55" name="Oval 87"/>
          <p:cNvSpPr>
            <a:spLocks noChangeArrowheads="1"/>
          </p:cNvSpPr>
          <p:nvPr/>
        </p:nvSpPr>
        <p:spPr bwMode="auto">
          <a:xfrm>
            <a:off x="6316663" y="6010276"/>
            <a:ext cx="36512" cy="365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56" name="Oval 88"/>
          <p:cNvSpPr>
            <a:spLocks noChangeArrowheads="1"/>
          </p:cNvSpPr>
          <p:nvPr/>
        </p:nvSpPr>
        <p:spPr bwMode="auto">
          <a:xfrm>
            <a:off x="6394451" y="5699126"/>
            <a:ext cx="36513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57" name="Oval 89"/>
          <p:cNvSpPr>
            <a:spLocks noChangeArrowheads="1"/>
          </p:cNvSpPr>
          <p:nvPr/>
        </p:nvSpPr>
        <p:spPr bwMode="auto">
          <a:xfrm>
            <a:off x="6276975" y="5503863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58" name="Text Box 90"/>
          <p:cNvSpPr txBox="1">
            <a:spLocks noChangeAspect="1" noChangeArrowheads="1"/>
          </p:cNvSpPr>
          <p:nvPr/>
        </p:nvSpPr>
        <p:spPr bwMode="auto">
          <a:xfrm>
            <a:off x="4886326" y="6203950"/>
            <a:ext cx="2143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93659" name="Line 91"/>
          <p:cNvSpPr>
            <a:spLocks noChangeShapeType="1"/>
          </p:cNvSpPr>
          <p:nvPr/>
        </p:nvSpPr>
        <p:spPr bwMode="auto">
          <a:xfrm>
            <a:off x="5110163" y="6321425"/>
            <a:ext cx="271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60" name="Text Box 92"/>
          <p:cNvSpPr txBox="1">
            <a:spLocks noChangeArrowheads="1"/>
          </p:cNvSpPr>
          <p:nvPr/>
        </p:nvSpPr>
        <p:spPr bwMode="auto">
          <a:xfrm>
            <a:off x="4419601" y="5583239"/>
            <a:ext cx="2143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493661" name="Line 93"/>
          <p:cNvSpPr>
            <a:spLocks noChangeShapeType="1"/>
          </p:cNvSpPr>
          <p:nvPr/>
        </p:nvSpPr>
        <p:spPr bwMode="auto">
          <a:xfrm flipV="1">
            <a:off x="4525963" y="5272088"/>
            <a:ext cx="0" cy="309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62" name="Line 94"/>
          <p:cNvSpPr>
            <a:spLocks noChangeShapeType="1"/>
          </p:cNvSpPr>
          <p:nvPr/>
        </p:nvSpPr>
        <p:spPr bwMode="auto">
          <a:xfrm>
            <a:off x="6853238" y="4572000"/>
            <a:ext cx="0" cy="17097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63" name="Line 95"/>
          <p:cNvSpPr>
            <a:spLocks noChangeShapeType="1"/>
          </p:cNvSpPr>
          <p:nvPr/>
        </p:nvSpPr>
        <p:spPr bwMode="auto">
          <a:xfrm>
            <a:off x="6775451" y="6203950"/>
            <a:ext cx="2022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64" name="Oval 96"/>
          <p:cNvSpPr>
            <a:spLocks noChangeArrowheads="1"/>
          </p:cNvSpPr>
          <p:nvPr/>
        </p:nvSpPr>
        <p:spPr bwMode="auto">
          <a:xfrm>
            <a:off x="6969125" y="5737225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65" name="Oval 97"/>
          <p:cNvSpPr>
            <a:spLocks noChangeArrowheads="1"/>
          </p:cNvSpPr>
          <p:nvPr/>
        </p:nvSpPr>
        <p:spPr bwMode="auto">
          <a:xfrm>
            <a:off x="7164388" y="6010276"/>
            <a:ext cx="36512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66" name="Oval 98"/>
          <p:cNvSpPr>
            <a:spLocks noChangeArrowheads="1"/>
          </p:cNvSpPr>
          <p:nvPr/>
        </p:nvSpPr>
        <p:spPr bwMode="auto">
          <a:xfrm>
            <a:off x="7280275" y="5387975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67" name="Oval 99"/>
          <p:cNvSpPr>
            <a:spLocks noChangeArrowheads="1"/>
          </p:cNvSpPr>
          <p:nvPr/>
        </p:nvSpPr>
        <p:spPr bwMode="auto">
          <a:xfrm>
            <a:off x="7631113" y="4687888"/>
            <a:ext cx="36512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68" name="Oval 100"/>
          <p:cNvSpPr>
            <a:spLocks noChangeArrowheads="1"/>
          </p:cNvSpPr>
          <p:nvPr/>
        </p:nvSpPr>
        <p:spPr bwMode="auto">
          <a:xfrm>
            <a:off x="7786688" y="5154613"/>
            <a:ext cx="36512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69" name="Oval 101"/>
          <p:cNvSpPr>
            <a:spLocks noChangeArrowheads="1"/>
          </p:cNvSpPr>
          <p:nvPr/>
        </p:nvSpPr>
        <p:spPr bwMode="auto">
          <a:xfrm>
            <a:off x="8137526" y="5076825"/>
            <a:ext cx="36513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70" name="Oval 102"/>
          <p:cNvSpPr>
            <a:spLocks noChangeArrowheads="1"/>
          </p:cNvSpPr>
          <p:nvPr/>
        </p:nvSpPr>
        <p:spPr bwMode="auto">
          <a:xfrm>
            <a:off x="8526463" y="6010276"/>
            <a:ext cx="36512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71" name="Oval 103"/>
          <p:cNvSpPr>
            <a:spLocks noChangeArrowheads="1"/>
          </p:cNvSpPr>
          <p:nvPr/>
        </p:nvSpPr>
        <p:spPr bwMode="auto">
          <a:xfrm>
            <a:off x="8604251" y="5699126"/>
            <a:ext cx="36513" cy="365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72" name="Oval 104"/>
          <p:cNvSpPr>
            <a:spLocks noChangeArrowheads="1"/>
          </p:cNvSpPr>
          <p:nvPr/>
        </p:nvSpPr>
        <p:spPr bwMode="auto">
          <a:xfrm>
            <a:off x="8486775" y="5503863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73" name="Text Box 105"/>
          <p:cNvSpPr txBox="1">
            <a:spLocks noChangeAspect="1" noChangeArrowheads="1"/>
          </p:cNvSpPr>
          <p:nvPr/>
        </p:nvSpPr>
        <p:spPr bwMode="auto">
          <a:xfrm>
            <a:off x="7096126" y="6203950"/>
            <a:ext cx="2143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93674" name="Line 106"/>
          <p:cNvSpPr>
            <a:spLocks noChangeShapeType="1"/>
          </p:cNvSpPr>
          <p:nvPr/>
        </p:nvSpPr>
        <p:spPr bwMode="auto">
          <a:xfrm>
            <a:off x="7319963" y="6321425"/>
            <a:ext cx="271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75" name="Text Box 107"/>
          <p:cNvSpPr txBox="1">
            <a:spLocks noChangeArrowheads="1"/>
          </p:cNvSpPr>
          <p:nvPr/>
        </p:nvSpPr>
        <p:spPr bwMode="auto">
          <a:xfrm>
            <a:off x="6629401" y="5583239"/>
            <a:ext cx="2143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493676" name="Line 108"/>
          <p:cNvSpPr>
            <a:spLocks noChangeShapeType="1"/>
          </p:cNvSpPr>
          <p:nvPr/>
        </p:nvSpPr>
        <p:spPr bwMode="auto">
          <a:xfrm flipV="1">
            <a:off x="6735763" y="5272088"/>
            <a:ext cx="0" cy="309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77" name="Line 109"/>
          <p:cNvSpPr>
            <a:spLocks noChangeShapeType="1"/>
          </p:cNvSpPr>
          <p:nvPr/>
        </p:nvSpPr>
        <p:spPr bwMode="auto">
          <a:xfrm>
            <a:off x="6853238" y="2743200"/>
            <a:ext cx="0" cy="17097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78" name="Line 110"/>
          <p:cNvSpPr>
            <a:spLocks noChangeShapeType="1"/>
          </p:cNvSpPr>
          <p:nvPr/>
        </p:nvSpPr>
        <p:spPr bwMode="auto">
          <a:xfrm>
            <a:off x="6775451" y="4375150"/>
            <a:ext cx="2022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79" name="Oval 111"/>
          <p:cNvSpPr>
            <a:spLocks noChangeArrowheads="1"/>
          </p:cNvSpPr>
          <p:nvPr/>
        </p:nvSpPr>
        <p:spPr bwMode="auto">
          <a:xfrm>
            <a:off x="6969125" y="3908425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80" name="Oval 112"/>
          <p:cNvSpPr>
            <a:spLocks noChangeArrowheads="1"/>
          </p:cNvSpPr>
          <p:nvPr/>
        </p:nvSpPr>
        <p:spPr bwMode="auto">
          <a:xfrm>
            <a:off x="7164388" y="4181476"/>
            <a:ext cx="36512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81" name="Oval 113"/>
          <p:cNvSpPr>
            <a:spLocks noChangeArrowheads="1"/>
          </p:cNvSpPr>
          <p:nvPr/>
        </p:nvSpPr>
        <p:spPr bwMode="auto">
          <a:xfrm>
            <a:off x="7280275" y="3559175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82" name="Oval 114"/>
          <p:cNvSpPr>
            <a:spLocks noChangeArrowheads="1"/>
          </p:cNvSpPr>
          <p:nvPr/>
        </p:nvSpPr>
        <p:spPr bwMode="auto">
          <a:xfrm>
            <a:off x="7631113" y="2859088"/>
            <a:ext cx="36512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83" name="Oval 115"/>
          <p:cNvSpPr>
            <a:spLocks noChangeArrowheads="1"/>
          </p:cNvSpPr>
          <p:nvPr/>
        </p:nvSpPr>
        <p:spPr bwMode="auto">
          <a:xfrm>
            <a:off x="7786688" y="3325813"/>
            <a:ext cx="36512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84" name="Oval 116"/>
          <p:cNvSpPr>
            <a:spLocks noChangeArrowheads="1"/>
          </p:cNvSpPr>
          <p:nvPr/>
        </p:nvSpPr>
        <p:spPr bwMode="auto">
          <a:xfrm>
            <a:off x="8137526" y="3248025"/>
            <a:ext cx="36513" cy="38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85" name="Oval 117"/>
          <p:cNvSpPr>
            <a:spLocks noChangeArrowheads="1"/>
          </p:cNvSpPr>
          <p:nvPr/>
        </p:nvSpPr>
        <p:spPr bwMode="auto">
          <a:xfrm>
            <a:off x="8526463" y="4181476"/>
            <a:ext cx="36512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86" name="Oval 118"/>
          <p:cNvSpPr>
            <a:spLocks noChangeArrowheads="1"/>
          </p:cNvSpPr>
          <p:nvPr/>
        </p:nvSpPr>
        <p:spPr bwMode="auto">
          <a:xfrm>
            <a:off x="8604251" y="3870326"/>
            <a:ext cx="36513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87" name="Oval 119"/>
          <p:cNvSpPr>
            <a:spLocks noChangeArrowheads="1"/>
          </p:cNvSpPr>
          <p:nvPr/>
        </p:nvSpPr>
        <p:spPr bwMode="auto">
          <a:xfrm>
            <a:off x="8486775" y="3675063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88" name="Text Box 120"/>
          <p:cNvSpPr txBox="1">
            <a:spLocks noChangeArrowheads="1"/>
          </p:cNvSpPr>
          <p:nvPr/>
        </p:nvSpPr>
        <p:spPr bwMode="auto">
          <a:xfrm>
            <a:off x="7096126" y="4375150"/>
            <a:ext cx="2143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93689" name="Line 121"/>
          <p:cNvSpPr>
            <a:spLocks noChangeShapeType="1"/>
          </p:cNvSpPr>
          <p:nvPr/>
        </p:nvSpPr>
        <p:spPr bwMode="auto">
          <a:xfrm>
            <a:off x="7319963" y="4492625"/>
            <a:ext cx="271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90" name="Text Box 122"/>
          <p:cNvSpPr txBox="1">
            <a:spLocks noChangeArrowheads="1"/>
          </p:cNvSpPr>
          <p:nvPr/>
        </p:nvSpPr>
        <p:spPr bwMode="auto">
          <a:xfrm>
            <a:off x="6629401" y="3754439"/>
            <a:ext cx="2143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493691" name="Line 123"/>
          <p:cNvSpPr>
            <a:spLocks noChangeShapeType="1"/>
          </p:cNvSpPr>
          <p:nvPr/>
        </p:nvSpPr>
        <p:spPr bwMode="auto">
          <a:xfrm flipV="1">
            <a:off x="6735763" y="3443288"/>
            <a:ext cx="0" cy="309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92" name="Line 124"/>
          <p:cNvSpPr>
            <a:spLocks noChangeShapeType="1"/>
          </p:cNvSpPr>
          <p:nvPr/>
        </p:nvSpPr>
        <p:spPr bwMode="auto">
          <a:xfrm>
            <a:off x="6853238" y="914400"/>
            <a:ext cx="0" cy="17097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93" name="Line 125"/>
          <p:cNvSpPr>
            <a:spLocks noChangeShapeType="1"/>
          </p:cNvSpPr>
          <p:nvPr/>
        </p:nvSpPr>
        <p:spPr bwMode="auto">
          <a:xfrm>
            <a:off x="6775451" y="2546350"/>
            <a:ext cx="2022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94" name="Oval 126"/>
          <p:cNvSpPr>
            <a:spLocks noChangeArrowheads="1"/>
          </p:cNvSpPr>
          <p:nvPr/>
        </p:nvSpPr>
        <p:spPr bwMode="auto">
          <a:xfrm>
            <a:off x="6969125" y="2079625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95" name="Oval 127"/>
          <p:cNvSpPr>
            <a:spLocks noChangeArrowheads="1"/>
          </p:cNvSpPr>
          <p:nvPr/>
        </p:nvSpPr>
        <p:spPr bwMode="auto">
          <a:xfrm>
            <a:off x="7164388" y="2352676"/>
            <a:ext cx="36512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96" name="Oval 128"/>
          <p:cNvSpPr>
            <a:spLocks noChangeArrowheads="1"/>
          </p:cNvSpPr>
          <p:nvPr/>
        </p:nvSpPr>
        <p:spPr bwMode="auto">
          <a:xfrm>
            <a:off x="7280275" y="1730375"/>
            <a:ext cx="38100" cy="38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97" name="Oval 129"/>
          <p:cNvSpPr>
            <a:spLocks noChangeArrowheads="1"/>
          </p:cNvSpPr>
          <p:nvPr/>
        </p:nvSpPr>
        <p:spPr bwMode="auto">
          <a:xfrm>
            <a:off x="7631113" y="1030288"/>
            <a:ext cx="36512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98" name="Oval 130"/>
          <p:cNvSpPr>
            <a:spLocks noChangeArrowheads="1"/>
          </p:cNvSpPr>
          <p:nvPr/>
        </p:nvSpPr>
        <p:spPr bwMode="auto">
          <a:xfrm>
            <a:off x="7786688" y="1497013"/>
            <a:ext cx="36512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699" name="Oval 131"/>
          <p:cNvSpPr>
            <a:spLocks noChangeArrowheads="1"/>
          </p:cNvSpPr>
          <p:nvPr/>
        </p:nvSpPr>
        <p:spPr bwMode="auto">
          <a:xfrm>
            <a:off x="8137526" y="1419225"/>
            <a:ext cx="36513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700" name="Oval 132"/>
          <p:cNvSpPr>
            <a:spLocks noChangeArrowheads="1"/>
          </p:cNvSpPr>
          <p:nvPr/>
        </p:nvSpPr>
        <p:spPr bwMode="auto">
          <a:xfrm>
            <a:off x="8526463" y="2352676"/>
            <a:ext cx="36512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701" name="Oval 133"/>
          <p:cNvSpPr>
            <a:spLocks noChangeArrowheads="1"/>
          </p:cNvSpPr>
          <p:nvPr/>
        </p:nvSpPr>
        <p:spPr bwMode="auto">
          <a:xfrm>
            <a:off x="8604251" y="2041526"/>
            <a:ext cx="36513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702" name="Oval 134"/>
          <p:cNvSpPr>
            <a:spLocks noChangeArrowheads="1"/>
          </p:cNvSpPr>
          <p:nvPr/>
        </p:nvSpPr>
        <p:spPr bwMode="auto">
          <a:xfrm>
            <a:off x="8486775" y="1846263"/>
            <a:ext cx="38100" cy="38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703" name="Text Box 135"/>
          <p:cNvSpPr txBox="1">
            <a:spLocks noChangeArrowheads="1"/>
          </p:cNvSpPr>
          <p:nvPr/>
        </p:nvSpPr>
        <p:spPr bwMode="auto">
          <a:xfrm>
            <a:off x="7096126" y="2546350"/>
            <a:ext cx="2143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93704" name="Line 136"/>
          <p:cNvSpPr>
            <a:spLocks noChangeShapeType="1"/>
          </p:cNvSpPr>
          <p:nvPr/>
        </p:nvSpPr>
        <p:spPr bwMode="auto">
          <a:xfrm>
            <a:off x="7319963" y="2663825"/>
            <a:ext cx="271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705" name="Text Box 137"/>
          <p:cNvSpPr txBox="1">
            <a:spLocks noChangeArrowheads="1"/>
          </p:cNvSpPr>
          <p:nvPr/>
        </p:nvSpPr>
        <p:spPr bwMode="auto">
          <a:xfrm>
            <a:off x="6629401" y="1925639"/>
            <a:ext cx="2143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12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493706" name="Line 138"/>
          <p:cNvSpPr>
            <a:spLocks noChangeShapeType="1"/>
          </p:cNvSpPr>
          <p:nvPr/>
        </p:nvSpPr>
        <p:spPr bwMode="auto">
          <a:xfrm flipV="1">
            <a:off x="6735763" y="1614488"/>
            <a:ext cx="0" cy="309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716" name="Text Box 148"/>
          <p:cNvSpPr txBox="1">
            <a:spLocks noChangeArrowheads="1"/>
          </p:cNvSpPr>
          <p:nvPr/>
        </p:nvSpPr>
        <p:spPr bwMode="auto">
          <a:xfrm>
            <a:off x="8912226" y="4681539"/>
            <a:ext cx="156051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 i="1">
                <a:solidFill>
                  <a:srgbClr val="33CC33"/>
                </a:solidFill>
              </a:rPr>
              <a:t>MSE</a:t>
            </a:r>
            <a:r>
              <a:rPr lang="en-US" altLang="en-US" sz="2400" i="1" baseline="-25000">
                <a:solidFill>
                  <a:srgbClr val="33CC33"/>
                </a:solidFill>
              </a:rPr>
              <a:t>LOOCV</a:t>
            </a:r>
            <a:r>
              <a:rPr lang="en-US" altLang="en-US" sz="2400" i="1">
                <a:solidFill>
                  <a:srgbClr val="33CC33"/>
                </a:solidFill>
              </a:rPr>
              <a:t>=3.33</a:t>
            </a:r>
          </a:p>
        </p:txBody>
      </p:sp>
      <p:sp>
        <p:nvSpPr>
          <p:cNvPr id="493717" name="Freeform 149"/>
          <p:cNvSpPr>
            <a:spLocks/>
          </p:cNvSpPr>
          <p:nvPr/>
        </p:nvSpPr>
        <p:spPr bwMode="auto">
          <a:xfrm>
            <a:off x="2676525" y="1047751"/>
            <a:ext cx="1595438" cy="1838325"/>
          </a:xfrm>
          <a:custGeom>
            <a:avLst/>
            <a:gdLst>
              <a:gd name="T0" fmla="*/ 0 w 1005"/>
              <a:gd name="T1" fmla="*/ 1158 h 1158"/>
              <a:gd name="T2" fmla="*/ 57 w 1005"/>
              <a:gd name="T3" fmla="*/ 837 h 1158"/>
              <a:gd name="T4" fmla="*/ 129 w 1005"/>
              <a:gd name="T5" fmla="*/ 438 h 1158"/>
              <a:gd name="T6" fmla="*/ 348 w 1005"/>
              <a:gd name="T7" fmla="*/ 0 h 1158"/>
              <a:gd name="T8" fmla="*/ 447 w 1005"/>
              <a:gd name="T9" fmla="*/ 294 h 1158"/>
              <a:gd name="T10" fmla="*/ 669 w 1005"/>
              <a:gd name="T11" fmla="*/ 246 h 1158"/>
              <a:gd name="T12" fmla="*/ 891 w 1005"/>
              <a:gd name="T13" fmla="*/ 516 h 1158"/>
              <a:gd name="T14" fmla="*/ 912 w 1005"/>
              <a:gd name="T15" fmla="*/ 837 h 1158"/>
              <a:gd name="T16" fmla="*/ 1005 w 1005"/>
              <a:gd name="T17" fmla="*/ 456 h 1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05" h="1158">
                <a:moveTo>
                  <a:pt x="0" y="1158"/>
                </a:moveTo>
                <a:lnTo>
                  <a:pt x="57" y="837"/>
                </a:lnTo>
                <a:lnTo>
                  <a:pt x="129" y="438"/>
                </a:lnTo>
                <a:lnTo>
                  <a:pt x="348" y="0"/>
                </a:lnTo>
                <a:lnTo>
                  <a:pt x="447" y="294"/>
                </a:lnTo>
                <a:lnTo>
                  <a:pt x="669" y="246"/>
                </a:lnTo>
                <a:lnTo>
                  <a:pt x="891" y="516"/>
                </a:lnTo>
                <a:lnTo>
                  <a:pt x="912" y="837"/>
                </a:lnTo>
                <a:lnTo>
                  <a:pt x="1005" y="456"/>
                </a:lnTo>
              </a:path>
            </a:pathLst>
          </a:custGeom>
          <a:noFill/>
          <a:ln w="38100" cap="flat" cmpd="sng">
            <a:solidFill>
              <a:srgbClr val="33CC33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718" name="Freeform 150"/>
          <p:cNvSpPr>
            <a:spLocks/>
          </p:cNvSpPr>
          <p:nvPr/>
        </p:nvSpPr>
        <p:spPr bwMode="auto">
          <a:xfrm>
            <a:off x="4781551" y="1052514"/>
            <a:ext cx="1704975" cy="1328737"/>
          </a:xfrm>
          <a:custGeom>
            <a:avLst/>
            <a:gdLst>
              <a:gd name="T0" fmla="*/ 0 w 1074"/>
              <a:gd name="T1" fmla="*/ 663 h 837"/>
              <a:gd name="T2" fmla="*/ 174 w 1074"/>
              <a:gd name="T3" fmla="*/ 441 h 837"/>
              <a:gd name="T4" fmla="*/ 198 w 1074"/>
              <a:gd name="T5" fmla="*/ 438 h 837"/>
              <a:gd name="T6" fmla="*/ 417 w 1074"/>
              <a:gd name="T7" fmla="*/ 0 h 837"/>
              <a:gd name="T8" fmla="*/ 516 w 1074"/>
              <a:gd name="T9" fmla="*/ 294 h 837"/>
              <a:gd name="T10" fmla="*/ 738 w 1074"/>
              <a:gd name="T11" fmla="*/ 246 h 837"/>
              <a:gd name="T12" fmla="*/ 960 w 1074"/>
              <a:gd name="T13" fmla="*/ 516 h 837"/>
              <a:gd name="T14" fmla="*/ 981 w 1074"/>
              <a:gd name="T15" fmla="*/ 837 h 837"/>
              <a:gd name="T16" fmla="*/ 1074 w 1074"/>
              <a:gd name="T17" fmla="*/ 456 h 8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74" h="837">
                <a:moveTo>
                  <a:pt x="0" y="663"/>
                </a:moveTo>
                <a:lnTo>
                  <a:pt x="174" y="441"/>
                </a:lnTo>
                <a:lnTo>
                  <a:pt x="198" y="438"/>
                </a:lnTo>
                <a:lnTo>
                  <a:pt x="417" y="0"/>
                </a:lnTo>
                <a:lnTo>
                  <a:pt x="516" y="294"/>
                </a:lnTo>
                <a:lnTo>
                  <a:pt x="738" y="246"/>
                </a:lnTo>
                <a:lnTo>
                  <a:pt x="960" y="516"/>
                </a:lnTo>
                <a:lnTo>
                  <a:pt x="981" y="837"/>
                </a:lnTo>
                <a:lnTo>
                  <a:pt x="1074" y="456"/>
                </a:lnTo>
              </a:path>
            </a:pathLst>
          </a:custGeom>
          <a:noFill/>
          <a:ln w="38100" cap="flat" cmpd="sng">
            <a:solidFill>
              <a:srgbClr val="33CC33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719" name="Freeform 151"/>
          <p:cNvSpPr>
            <a:spLocks/>
          </p:cNvSpPr>
          <p:nvPr/>
        </p:nvSpPr>
        <p:spPr bwMode="auto">
          <a:xfrm>
            <a:off x="6900863" y="1052514"/>
            <a:ext cx="1790700" cy="1328737"/>
          </a:xfrm>
          <a:custGeom>
            <a:avLst/>
            <a:gdLst>
              <a:gd name="T0" fmla="*/ 0 w 1128"/>
              <a:gd name="T1" fmla="*/ 570 h 837"/>
              <a:gd name="T2" fmla="*/ 180 w 1128"/>
              <a:gd name="T3" fmla="*/ 837 h 837"/>
              <a:gd name="T4" fmla="*/ 303 w 1128"/>
              <a:gd name="T5" fmla="*/ 465 h 837"/>
              <a:gd name="T6" fmla="*/ 471 w 1128"/>
              <a:gd name="T7" fmla="*/ 0 h 837"/>
              <a:gd name="T8" fmla="*/ 570 w 1128"/>
              <a:gd name="T9" fmla="*/ 294 h 837"/>
              <a:gd name="T10" fmla="*/ 792 w 1128"/>
              <a:gd name="T11" fmla="*/ 246 h 837"/>
              <a:gd name="T12" fmla="*/ 1014 w 1128"/>
              <a:gd name="T13" fmla="*/ 516 h 837"/>
              <a:gd name="T14" fmla="*/ 1035 w 1128"/>
              <a:gd name="T15" fmla="*/ 837 h 837"/>
              <a:gd name="T16" fmla="*/ 1128 w 1128"/>
              <a:gd name="T17" fmla="*/ 456 h 8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28" h="837">
                <a:moveTo>
                  <a:pt x="0" y="570"/>
                </a:moveTo>
                <a:lnTo>
                  <a:pt x="180" y="837"/>
                </a:lnTo>
                <a:lnTo>
                  <a:pt x="303" y="465"/>
                </a:lnTo>
                <a:lnTo>
                  <a:pt x="471" y="0"/>
                </a:lnTo>
                <a:lnTo>
                  <a:pt x="570" y="294"/>
                </a:lnTo>
                <a:lnTo>
                  <a:pt x="792" y="246"/>
                </a:lnTo>
                <a:lnTo>
                  <a:pt x="1014" y="516"/>
                </a:lnTo>
                <a:lnTo>
                  <a:pt x="1035" y="837"/>
                </a:lnTo>
                <a:lnTo>
                  <a:pt x="1128" y="456"/>
                </a:lnTo>
              </a:path>
            </a:pathLst>
          </a:custGeom>
          <a:noFill/>
          <a:ln w="38100" cap="flat" cmpd="sng">
            <a:solidFill>
              <a:srgbClr val="33CC33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721" name="Freeform 153"/>
          <p:cNvSpPr>
            <a:spLocks/>
          </p:cNvSpPr>
          <p:nvPr/>
        </p:nvSpPr>
        <p:spPr bwMode="auto">
          <a:xfrm>
            <a:off x="2476500" y="3271838"/>
            <a:ext cx="1790700" cy="938212"/>
          </a:xfrm>
          <a:custGeom>
            <a:avLst/>
            <a:gdLst>
              <a:gd name="T0" fmla="*/ 0 w 1128"/>
              <a:gd name="T1" fmla="*/ 324 h 591"/>
              <a:gd name="T2" fmla="*/ 180 w 1128"/>
              <a:gd name="T3" fmla="*/ 591 h 591"/>
              <a:gd name="T4" fmla="*/ 252 w 1128"/>
              <a:gd name="T5" fmla="*/ 192 h 591"/>
              <a:gd name="T6" fmla="*/ 426 w 1128"/>
              <a:gd name="T7" fmla="*/ 111 h 591"/>
              <a:gd name="T8" fmla="*/ 570 w 1128"/>
              <a:gd name="T9" fmla="*/ 48 h 591"/>
              <a:gd name="T10" fmla="*/ 792 w 1128"/>
              <a:gd name="T11" fmla="*/ 0 h 591"/>
              <a:gd name="T12" fmla="*/ 1014 w 1128"/>
              <a:gd name="T13" fmla="*/ 270 h 591"/>
              <a:gd name="T14" fmla="*/ 1035 w 1128"/>
              <a:gd name="T15" fmla="*/ 591 h 591"/>
              <a:gd name="T16" fmla="*/ 1128 w 1128"/>
              <a:gd name="T17" fmla="*/ 210 h 5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28" h="591">
                <a:moveTo>
                  <a:pt x="0" y="324"/>
                </a:moveTo>
                <a:lnTo>
                  <a:pt x="180" y="591"/>
                </a:lnTo>
                <a:lnTo>
                  <a:pt x="252" y="192"/>
                </a:lnTo>
                <a:lnTo>
                  <a:pt x="426" y="111"/>
                </a:lnTo>
                <a:lnTo>
                  <a:pt x="570" y="48"/>
                </a:lnTo>
                <a:lnTo>
                  <a:pt x="792" y="0"/>
                </a:lnTo>
                <a:lnTo>
                  <a:pt x="1014" y="270"/>
                </a:lnTo>
                <a:lnTo>
                  <a:pt x="1035" y="591"/>
                </a:lnTo>
                <a:lnTo>
                  <a:pt x="1128" y="210"/>
                </a:lnTo>
              </a:path>
            </a:pathLst>
          </a:custGeom>
          <a:noFill/>
          <a:ln w="38100" cap="flat" cmpd="sng">
            <a:solidFill>
              <a:srgbClr val="33CC33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722" name="Freeform 154"/>
          <p:cNvSpPr>
            <a:spLocks/>
          </p:cNvSpPr>
          <p:nvPr/>
        </p:nvSpPr>
        <p:spPr bwMode="auto">
          <a:xfrm>
            <a:off x="4691063" y="4710114"/>
            <a:ext cx="1871662" cy="1328737"/>
          </a:xfrm>
          <a:custGeom>
            <a:avLst/>
            <a:gdLst>
              <a:gd name="T0" fmla="*/ 0 w 1179"/>
              <a:gd name="T1" fmla="*/ 570 h 837"/>
              <a:gd name="T2" fmla="*/ 180 w 1179"/>
              <a:gd name="T3" fmla="*/ 837 h 837"/>
              <a:gd name="T4" fmla="*/ 252 w 1179"/>
              <a:gd name="T5" fmla="*/ 438 h 837"/>
              <a:gd name="T6" fmla="*/ 471 w 1179"/>
              <a:gd name="T7" fmla="*/ 0 h 837"/>
              <a:gd name="T8" fmla="*/ 570 w 1179"/>
              <a:gd name="T9" fmla="*/ 294 h 837"/>
              <a:gd name="T10" fmla="*/ 792 w 1179"/>
              <a:gd name="T11" fmla="*/ 246 h 837"/>
              <a:gd name="T12" fmla="*/ 1014 w 1179"/>
              <a:gd name="T13" fmla="*/ 516 h 837"/>
              <a:gd name="T14" fmla="*/ 1047 w 1179"/>
              <a:gd name="T15" fmla="*/ 573 h 837"/>
              <a:gd name="T16" fmla="*/ 1179 w 1179"/>
              <a:gd name="T17" fmla="*/ 789 h 8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79" h="837">
                <a:moveTo>
                  <a:pt x="0" y="570"/>
                </a:moveTo>
                <a:lnTo>
                  <a:pt x="180" y="837"/>
                </a:lnTo>
                <a:lnTo>
                  <a:pt x="252" y="438"/>
                </a:lnTo>
                <a:lnTo>
                  <a:pt x="471" y="0"/>
                </a:lnTo>
                <a:lnTo>
                  <a:pt x="570" y="294"/>
                </a:lnTo>
                <a:lnTo>
                  <a:pt x="792" y="246"/>
                </a:lnTo>
                <a:lnTo>
                  <a:pt x="1014" y="516"/>
                </a:lnTo>
                <a:lnTo>
                  <a:pt x="1047" y="573"/>
                </a:lnTo>
                <a:lnTo>
                  <a:pt x="1179" y="789"/>
                </a:lnTo>
              </a:path>
            </a:pathLst>
          </a:custGeom>
          <a:noFill/>
          <a:ln w="38100" cap="flat" cmpd="sng">
            <a:solidFill>
              <a:srgbClr val="33CC33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723" name="Freeform 155"/>
          <p:cNvSpPr>
            <a:spLocks/>
          </p:cNvSpPr>
          <p:nvPr/>
        </p:nvSpPr>
        <p:spPr bwMode="auto">
          <a:xfrm>
            <a:off x="2476500" y="4714875"/>
            <a:ext cx="1790700" cy="1328738"/>
          </a:xfrm>
          <a:custGeom>
            <a:avLst/>
            <a:gdLst>
              <a:gd name="T0" fmla="*/ 0 w 1128"/>
              <a:gd name="T1" fmla="*/ 570 h 837"/>
              <a:gd name="T2" fmla="*/ 180 w 1128"/>
              <a:gd name="T3" fmla="*/ 837 h 837"/>
              <a:gd name="T4" fmla="*/ 252 w 1128"/>
              <a:gd name="T5" fmla="*/ 438 h 837"/>
              <a:gd name="T6" fmla="*/ 471 w 1128"/>
              <a:gd name="T7" fmla="*/ 0 h 837"/>
              <a:gd name="T8" fmla="*/ 570 w 1128"/>
              <a:gd name="T9" fmla="*/ 294 h 837"/>
              <a:gd name="T10" fmla="*/ 792 w 1128"/>
              <a:gd name="T11" fmla="*/ 246 h 837"/>
              <a:gd name="T12" fmla="*/ 918 w 1128"/>
              <a:gd name="T13" fmla="*/ 534 h 837"/>
              <a:gd name="T14" fmla="*/ 1035 w 1128"/>
              <a:gd name="T15" fmla="*/ 837 h 837"/>
              <a:gd name="T16" fmla="*/ 1128 w 1128"/>
              <a:gd name="T17" fmla="*/ 456 h 8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28" h="837">
                <a:moveTo>
                  <a:pt x="0" y="570"/>
                </a:moveTo>
                <a:lnTo>
                  <a:pt x="180" y="837"/>
                </a:lnTo>
                <a:lnTo>
                  <a:pt x="252" y="438"/>
                </a:lnTo>
                <a:lnTo>
                  <a:pt x="471" y="0"/>
                </a:lnTo>
                <a:lnTo>
                  <a:pt x="570" y="294"/>
                </a:lnTo>
                <a:lnTo>
                  <a:pt x="792" y="246"/>
                </a:lnTo>
                <a:lnTo>
                  <a:pt x="918" y="534"/>
                </a:lnTo>
                <a:lnTo>
                  <a:pt x="1035" y="837"/>
                </a:lnTo>
                <a:lnTo>
                  <a:pt x="1128" y="456"/>
                </a:lnTo>
              </a:path>
            </a:pathLst>
          </a:custGeom>
          <a:noFill/>
          <a:ln w="38100" cap="flat" cmpd="sng">
            <a:solidFill>
              <a:srgbClr val="33CC33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724" name="Freeform 156"/>
          <p:cNvSpPr>
            <a:spLocks/>
          </p:cNvSpPr>
          <p:nvPr/>
        </p:nvSpPr>
        <p:spPr bwMode="auto">
          <a:xfrm>
            <a:off x="6905626" y="4719639"/>
            <a:ext cx="1666875" cy="1519237"/>
          </a:xfrm>
          <a:custGeom>
            <a:avLst/>
            <a:gdLst>
              <a:gd name="T0" fmla="*/ 0 w 1050"/>
              <a:gd name="T1" fmla="*/ 570 h 957"/>
              <a:gd name="T2" fmla="*/ 180 w 1050"/>
              <a:gd name="T3" fmla="*/ 837 h 957"/>
              <a:gd name="T4" fmla="*/ 252 w 1050"/>
              <a:gd name="T5" fmla="*/ 438 h 957"/>
              <a:gd name="T6" fmla="*/ 471 w 1050"/>
              <a:gd name="T7" fmla="*/ 0 h 957"/>
              <a:gd name="T8" fmla="*/ 570 w 1050"/>
              <a:gd name="T9" fmla="*/ 294 h 957"/>
              <a:gd name="T10" fmla="*/ 792 w 1050"/>
              <a:gd name="T11" fmla="*/ 246 h 957"/>
              <a:gd name="T12" fmla="*/ 1014 w 1050"/>
              <a:gd name="T13" fmla="*/ 516 h 957"/>
              <a:gd name="T14" fmla="*/ 1035 w 1050"/>
              <a:gd name="T15" fmla="*/ 837 h 957"/>
              <a:gd name="T16" fmla="*/ 1050 w 1050"/>
              <a:gd name="T17" fmla="*/ 957 h 9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50" h="957">
                <a:moveTo>
                  <a:pt x="0" y="570"/>
                </a:moveTo>
                <a:lnTo>
                  <a:pt x="180" y="837"/>
                </a:lnTo>
                <a:lnTo>
                  <a:pt x="252" y="438"/>
                </a:lnTo>
                <a:lnTo>
                  <a:pt x="471" y="0"/>
                </a:lnTo>
                <a:lnTo>
                  <a:pt x="570" y="294"/>
                </a:lnTo>
                <a:lnTo>
                  <a:pt x="792" y="246"/>
                </a:lnTo>
                <a:lnTo>
                  <a:pt x="1014" y="516"/>
                </a:lnTo>
                <a:lnTo>
                  <a:pt x="1035" y="837"/>
                </a:lnTo>
                <a:lnTo>
                  <a:pt x="1050" y="957"/>
                </a:lnTo>
              </a:path>
            </a:pathLst>
          </a:custGeom>
          <a:noFill/>
          <a:ln w="38100" cap="flat" cmpd="sng">
            <a:solidFill>
              <a:srgbClr val="33CC33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725" name="Freeform 157"/>
          <p:cNvSpPr>
            <a:spLocks/>
          </p:cNvSpPr>
          <p:nvPr/>
        </p:nvSpPr>
        <p:spPr bwMode="auto">
          <a:xfrm>
            <a:off x="6896100" y="2886075"/>
            <a:ext cx="1790700" cy="1328738"/>
          </a:xfrm>
          <a:custGeom>
            <a:avLst/>
            <a:gdLst>
              <a:gd name="T0" fmla="*/ 0 w 1128"/>
              <a:gd name="T1" fmla="*/ 570 h 837"/>
              <a:gd name="T2" fmla="*/ 180 w 1128"/>
              <a:gd name="T3" fmla="*/ 837 h 837"/>
              <a:gd name="T4" fmla="*/ 252 w 1128"/>
              <a:gd name="T5" fmla="*/ 438 h 837"/>
              <a:gd name="T6" fmla="*/ 471 w 1128"/>
              <a:gd name="T7" fmla="*/ 0 h 837"/>
              <a:gd name="T8" fmla="*/ 570 w 1128"/>
              <a:gd name="T9" fmla="*/ 294 h 837"/>
              <a:gd name="T10" fmla="*/ 756 w 1128"/>
              <a:gd name="T11" fmla="*/ 378 h 837"/>
              <a:gd name="T12" fmla="*/ 1014 w 1128"/>
              <a:gd name="T13" fmla="*/ 516 h 837"/>
              <a:gd name="T14" fmla="*/ 1035 w 1128"/>
              <a:gd name="T15" fmla="*/ 837 h 837"/>
              <a:gd name="T16" fmla="*/ 1128 w 1128"/>
              <a:gd name="T17" fmla="*/ 456 h 8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28" h="837">
                <a:moveTo>
                  <a:pt x="0" y="570"/>
                </a:moveTo>
                <a:lnTo>
                  <a:pt x="180" y="837"/>
                </a:lnTo>
                <a:lnTo>
                  <a:pt x="252" y="438"/>
                </a:lnTo>
                <a:lnTo>
                  <a:pt x="471" y="0"/>
                </a:lnTo>
                <a:lnTo>
                  <a:pt x="570" y="294"/>
                </a:lnTo>
                <a:lnTo>
                  <a:pt x="756" y="378"/>
                </a:lnTo>
                <a:lnTo>
                  <a:pt x="1014" y="516"/>
                </a:lnTo>
                <a:lnTo>
                  <a:pt x="1035" y="837"/>
                </a:lnTo>
                <a:lnTo>
                  <a:pt x="1128" y="456"/>
                </a:lnTo>
              </a:path>
            </a:pathLst>
          </a:custGeom>
          <a:noFill/>
          <a:ln w="38100" cap="flat" cmpd="sng">
            <a:solidFill>
              <a:srgbClr val="33CC33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3726" name="Freeform 158"/>
          <p:cNvSpPr>
            <a:spLocks/>
          </p:cNvSpPr>
          <p:nvPr/>
        </p:nvSpPr>
        <p:spPr bwMode="auto">
          <a:xfrm>
            <a:off x="4695825" y="2886075"/>
            <a:ext cx="1790700" cy="1328738"/>
          </a:xfrm>
          <a:custGeom>
            <a:avLst/>
            <a:gdLst>
              <a:gd name="T0" fmla="*/ 0 w 1128"/>
              <a:gd name="T1" fmla="*/ 570 h 837"/>
              <a:gd name="T2" fmla="*/ 180 w 1128"/>
              <a:gd name="T3" fmla="*/ 837 h 837"/>
              <a:gd name="T4" fmla="*/ 252 w 1128"/>
              <a:gd name="T5" fmla="*/ 438 h 837"/>
              <a:gd name="T6" fmla="*/ 471 w 1128"/>
              <a:gd name="T7" fmla="*/ 0 h 837"/>
              <a:gd name="T8" fmla="*/ 624 w 1128"/>
              <a:gd name="T9" fmla="*/ 120 h 837"/>
              <a:gd name="T10" fmla="*/ 792 w 1128"/>
              <a:gd name="T11" fmla="*/ 246 h 837"/>
              <a:gd name="T12" fmla="*/ 1014 w 1128"/>
              <a:gd name="T13" fmla="*/ 516 h 837"/>
              <a:gd name="T14" fmla="*/ 1035 w 1128"/>
              <a:gd name="T15" fmla="*/ 837 h 837"/>
              <a:gd name="T16" fmla="*/ 1128 w 1128"/>
              <a:gd name="T17" fmla="*/ 456 h 8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28" h="837">
                <a:moveTo>
                  <a:pt x="0" y="570"/>
                </a:moveTo>
                <a:lnTo>
                  <a:pt x="180" y="837"/>
                </a:lnTo>
                <a:lnTo>
                  <a:pt x="252" y="438"/>
                </a:lnTo>
                <a:lnTo>
                  <a:pt x="471" y="0"/>
                </a:lnTo>
                <a:lnTo>
                  <a:pt x="624" y="120"/>
                </a:lnTo>
                <a:lnTo>
                  <a:pt x="792" y="246"/>
                </a:lnTo>
                <a:lnTo>
                  <a:pt x="1014" y="516"/>
                </a:lnTo>
                <a:lnTo>
                  <a:pt x="1035" y="837"/>
                </a:lnTo>
                <a:lnTo>
                  <a:pt x="1128" y="456"/>
                </a:lnTo>
              </a:path>
            </a:pathLst>
          </a:custGeom>
          <a:noFill/>
          <a:ln w="38100" cap="flat" cmpd="sng">
            <a:solidFill>
              <a:srgbClr val="33CC33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6213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Which kind of Cross Validation?</a:t>
            </a:r>
          </a:p>
        </p:txBody>
      </p:sp>
      <p:graphicFrame>
        <p:nvGraphicFramePr>
          <p:cNvPr id="494639" name="Group 47"/>
          <p:cNvGraphicFramePr>
            <a:graphicFrameLocks noGrp="1"/>
          </p:cNvGraphicFramePr>
          <p:nvPr/>
        </p:nvGraphicFramePr>
        <p:xfrm>
          <a:off x="2206626" y="1376364"/>
          <a:ext cx="7827963" cy="3411157"/>
        </p:xfrm>
        <a:graphic>
          <a:graphicData uri="http://schemas.openxmlformats.org/drawingml/2006/table">
            <a:tbl>
              <a:tblPr/>
              <a:tblGrid>
                <a:gridCol w="1889125"/>
                <a:gridCol w="3573463"/>
                <a:gridCol w="2365375"/>
              </a:tblGrid>
              <a:tr h="5826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</a:rPr>
                        <a:t>Downside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panose="020B0604020202020204" pitchFamily="34" charset="0"/>
                        </a:rPr>
                        <a:t>Upside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57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Test-set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</a:rPr>
                        <a:t>Variance: unreliable estimate of future performance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panose="020B0604020202020204" pitchFamily="34" charset="0"/>
                        </a:rPr>
                        <a:t>Cheap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3541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Leave-one-out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</a:rPr>
                        <a:t>Expensive.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</a:rPr>
                        <a:t>Has some weird behavior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panose="020B0604020202020204" pitchFamily="34" charset="0"/>
                        </a:rPr>
                        <a:t>Doesn’t waste data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</a:tbl>
          </a:graphicData>
        </a:graphic>
      </p:graphicFrame>
      <p:sp>
        <p:nvSpPr>
          <p:cNvPr id="494637" name="Text Box 45"/>
          <p:cNvSpPr txBox="1">
            <a:spLocks noChangeArrowheads="1"/>
          </p:cNvSpPr>
          <p:nvPr/>
        </p:nvSpPr>
        <p:spPr bwMode="auto">
          <a:xfrm>
            <a:off x="3255963" y="5583238"/>
            <a:ext cx="6826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>
                <a:solidFill>
                  <a:srgbClr val="000000"/>
                </a:solidFill>
              </a:rPr>
              <a:t>..can we get the best of both worlds?</a:t>
            </a:r>
          </a:p>
        </p:txBody>
      </p:sp>
    </p:spTree>
    <p:extLst>
      <p:ext uri="{BB962C8B-B14F-4D97-AF65-F5344CB8AC3E}">
        <p14:creationId xmlns:p14="http://schemas.microsoft.com/office/powerpoint/2010/main" val="34125478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66888" y="182564"/>
            <a:ext cx="3975100" cy="1214437"/>
          </a:xfrm>
        </p:spPr>
        <p:txBody>
          <a:bodyPr/>
          <a:lstStyle/>
          <a:p>
            <a:r>
              <a:rPr lang="en-US" altLang="en-US"/>
              <a:t>k-fold Cross Validation</a:t>
            </a:r>
            <a:endParaRPr lang="en-US" altLang="en-US" sz="3200"/>
          </a:p>
        </p:txBody>
      </p:sp>
      <p:sp>
        <p:nvSpPr>
          <p:cNvPr id="495619" name="Line 3"/>
          <p:cNvSpPr>
            <a:spLocks noChangeShapeType="1"/>
          </p:cNvSpPr>
          <p:nvPr/>
        </p:nvSpPr>
        <p:spPr bwMode="auto">
          <a:xfrm>
            <a:off x="2133600" y="1295400"/>
            <a:ext cx="0" cy="3352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5620" name="Line 4"/>
          <p:cNvSpPr>
            <a:spLocks noChangeShapeType="1"/>
          </p:cNvSpPr>
          <p:nvPr/>
        </p:nvSpPr>
        <p:spPr bwMode="auto">
          <a:xfrm>
            <a:off x="1981200" y="4495800"/>
            <a:ext cx="396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5621" name="Oval 5"/>
          <p:cNvSpPr>
            <a:spLocks noChangeAspect="1" noChangeArrowheads="1"/>
          </p:cNvSpPr>
          <p:nvPr/>
        </p:nvSpPr>
        <p:spPr bwMode="auto">
          <a:xfrm>
            <a:off x="2362201" y="3581401"/>
            <a:ext cx="73025" cy="73025"/>
          </a:xfrm>
          <a:prstGeom prst="ellipse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5622" name="Oval 6"/>
          <p:cNvSpPr>
            <a:spLocks noChangeAspect="1" noChangeArrowheads="1"/>
          </p:cNvSpPr>
          <p:nvPr/>
        </p:nvSpPr>
        <p:spPr bwMode="auto">
          <a:xfrm>
            <a:off x="2743201" y="4114801"/>
            <a:ext cx="73025" cy="73025"/>
          </a:xfrm>
          <a:prstGeom prst="ellipse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5623" name="Oval 7"/>
          <p:cNvSpPr>
            <a:spLocks noChangeAspect="1" noChangeArrowheads="1"/>
          </p:cNvSpPr>
          <p:nvPr/>
        </p:nvSpPr>
        <p:spPr bwMode="auto">
          <a:xfrm>
            <a:off x="2971801" y="2895601"/>
            <a:ext cx="73025" cy="73025"/>
          </a:xfrm>
          <a:prstGeom prst="ellipse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5624" name="Oval 8"/>
          <p:cNvSpPr>
            <a:spLocks noChangeAspect="1" noChangeArrowheads="1"/>
          </p:cNvSpPr>
          <p:nvPr/>
        </p:nvSpPr>
        <p:spPr bwMode="auto">
          <a:xfrm>
            <a:off x="3657601" y="1524001"/>
            <a:ext cx="73025" cy="73025"/>
          </a:xfrm>
          <a:prstGeom prst="ellipse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5625" name="Oval 9"/>
          <p:cNvSpPr>
            <a:spLocks noChangeAspect="1" noChangeArrowheads="1"/>
          </p:cNvSpPr>
          <p:nvPr/>
        </p:nvSpPr>
        <p:spPr bwMode="auto">
          <a:xfrm>
            <a:off x="3962401" y="2438401"/>
            <a:ext cx="73025" cy="73025"/>
          </a:xfrm>
          <a:prstGeom prst="ellipse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5626" name="Oval 10"/>
          <p:cNvSpPr>
            <a:spLocks noChangeAspect="1" noChangeArrowheads="1"/>
          </p:cNvSpPr>
          <p:nvPr/>
        </p:nvSpPr>
        <p:spPr bwMode="auto">
          <a:xfrm>
            <a:off x="4648201" y="2286001"/>
            <a:ext cx="73025" cy="73025"/>
          </a:xfrm>
          <a:prstGeom prst="ellipse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5627" name="Oval 11"/>
          <p:cNvSpPr>
            <a:spLocks noChangeAspect="1" noChangeArrowheads="1"/>
          </p:cNvSpPr>
          <p:nvPr/>
        </p:nvSpPr>
        <p:spPr bwMode="auto">
          <a:xfrm>
            <a:off x="5410201" y="4114801"/>
            <a:ext cx="73025" cy="73025"/>
          </a:xfrm>
          <a:prstGeom prst="ellipse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5628" name="Oval 12"/>
          <p:cNvSpPr>
            <a:spLocks noChangeAspect="1" noChangeArrowheads="1"/>
          </p:cNvSpPr>
          <p:nvPr/>
        </p:nvSpPr>
        <p:spPr bwMode="auto">
          <a:xfrm>
            <a:off x="5562601" y="3505201"/>
            <a:ext cx="73025" cy="73025"/>
          </a:xfrm>
          <a:prstGeom prst="ellipse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5629" name="Oval 13"/>
          <p:cNvSpPr>
            <a:spLocks noChangeAspect="1" noChangeArrowheads="1"/>
          </p:cNvSpPr>
          <p:nvPr/>
        </p:nvSpPr>
        <p:spPr bwMode="auto">
          <a:xfrm>
            <a:off x="5334001" y="3124201"/>
            <a:ext cx="73025" cy="73025"/>
          </a:xfrm>
          <a:prstGeom prst="ellipse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5630" name="Text Box 14"/>
          <p:cNvSpPr txBox="1">
            <a:spLocks noChangeArrowheads="1"/>
          </p:cNvSpPr>
          <p:nvPr/>
        </p:nvSpPr>
        <p:spPr bwMode="auto">
          <a:xfrm>
            <a:off x="2667000" y="4495801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95631" name="Line 15"/>
          <p:cNvSpPr>
            <a:spLocks noChangeShapeType="1"/>
          </p:cNvSpPr>
          <p:nvPr/>
        </p:nvSpPr>
        <p:spPr bwMode="auto">
          <a:xfrm>
            <a:off x="3048000" y="4724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5632" name="Text Box 16"/>
          <p:cNvSpPr txBox="1">
            <a:spLocks noChangeArrowheads="1"/>
          </p:cNvSpPr>
          <p:nvPr/>
        </p:nvSpPr>
        <p:spPr bwMode="auto">
          <a:xfrm>
            <a:off x="1752600" y="3276601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495633" name="Line 17"/>
          <p:cNvSpPr>
            <a:spLocks noChangeShapeType="1"/>
          </p:cNvSpPr>
          <p:nvPr/>
        </p:nvSpPr>
        <p:spPr bwMode="auto">
          <a:xfrm flipV="1">
            <a:off x="1905000" y="2667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95634" name="Text Box 18"/>
          <p:cNvSpPr txBox="1">
            <a:spLocks noChangeArrowheads="1"/>
          </p:cNvSpPr>
          <p:nvPr/>
        </p:nvSpPr>
        <p:spPr bwMode="auto">
          <a:xfrm>
            <a:off x="5799139" y="252414"/>
            <a:ext cx="4719637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indent="-339725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01788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6088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0388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75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47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19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91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000000"/>
                </a:solidFill>
              </a:rPr>
              <a:t>Randomly break the dataset into k partitions (in our example we’ll have k=3 partitions colored Red Green and Blue)</a:t>
            </a:r>
          </a:p>
        </p:txBody>
      </p:sp>
    </p:spTree>
    <p:extLst>
      <p:ext uri="{BB962C8B-B14F-4D97-AF65-F5344CB8AC3E}">
        <p14:creationId xmlns:p14="http://schemas.microsoft.com/office/powerpoint/2010/main" val="33541968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66888" y="182564"/>
            <a:ext cx="3975100" cy="1214437"/>
          </a:xfrm>
        </p:spPr>
        <p:txBody>
          <a:bodyPr/>
          <a:lstStyle/>
          <a:p>
            <a:r>
              <a:rPr lang="en-US" altLang="en-US"/>
              <a:t>k-fold Cross Validation</a:t>
            </a:r>
            <a:endParaRPr lang="en-US" altLang="en-US" sz="3200"/>
          </a:p>
        </p:txBody>
      </p:sp>
      <p:sp>
        <p:nvSpPr>
          <p:cNvPr id="504835" name="Line 3"/>
          <p:cNvSpPr>
            <a:spLocks noChangeShapeType="1"/>
          </p:cNvSpPr>
          <p:nvPr/>
        </p:nvSpPr>
        <p:spPr bwMode="auto">
          <a:xfrm>
            <a:off x="2133600" y="1295400"/>
            <a:ext cx="0" cy="3352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4836" name="Line 4"/>
          <p:cNvSpPr>
            <a:spLocks noChangeShapeType="1"/>
          </p:cNvSpPr>
          <p:nvPr/>
        </p:nvSpPr>
        <p:spPr bwMode="auto">
          <a:xfrm>
            <a:off x="1981200" y="4495800"/>
            <a:ext cx="396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4837" name="Oval 5"/>
          <p:cNvSpPr>
            <a:spLocks noChangeAspect="1" noChangeArrowheads="1"/>
          </p:cNvSpPr>
          <p:nvPr/>
        </p:nvSpPr>
        <p:spPr bwMode="auto">
          <a:xfrm>
            <a:off x="2362201" y="3581401"/>
            <a:ext cx="73025" cy="73025"/>
          </a:xfrm>
          <a:prstGeom prst="ellipse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4838" name="Oval 6"/>
          <p:cNvSpPr>
            <a:spLocks noChangeAspect="1" noChangeArrowheads="1"/>
          </p:cNvSpPr>
          <p:nvPr/>
        </p:nvSpPr>
        <p:spPr bwMode="auto">
          <a:xfrm>
            <a:off x="2743201" y="4114801"/>
            <a:ext cx="73025" cy="73025"/>
          </a:xfrm>
          <a:prstGeom prst="ellipse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4839" name="Oval 7"/>
          <p:cNvSpPr>
            <a:spLocks noChangeAspect="1" noChangeArrowheads="1"/>
          </p:cNvSpPr>
          <p:nvPr/>
        </p:nvSpPr>
        <p:spPr bwMode="auto">
          <a:xfrm>
            <a:off x="2971801" y="2895601"/>
            <a:ext cx="73025" cy="73025"/>
          </a:xfrm>
          <a:prstGeom prst="ellipse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4840" name="Oval 8"/>
          <p:cNvSpPr>
            <a:spLocks noChangeAspect="1" noChangeArrowheads="1"/>
          </p:cNvSpPr>
          <p:nvPr/>
        </p:nvSpPr>
        <p:spPr bwMode="auto">
          <a:xfrm>
            <a:off x="3657601" y="1524001"/>
            <a:ext cx="73025" cy="73025"/>
          </a:xfrm>
          <a:prstGeom prst="ellipse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4841" name="Oval 9"/>
          <p:cNvSpPr>
            <a:spLocks noChangeAspect="1" noChangeArrowheads="1"/>
          </p:cNvSpPr>
          <p:nvPr/>
        </p:nvSpPr>
        <p:spPr bwMode="auto">
          <a:xfrm>
            <a:off x="3962401" y="2438401"/>
            <a:ext cx="73025" cy="73025"/>
          </a:xfrm>
          <a:prstGeom prst="ellipse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4842" name="Oval 10"/>
          <p:cNvSpPr>
            <a:spLocks noChangeAspect="1" noChangeArrowheads="1"/>
          </p:cNvSpPr>
          <p:nvPr/>
        </p:nvSpPr>
        <p:spPr bwMode="auto">
          <a:xfrm>
            <a:off x="4648201" y="2286001"/>
            <a:ext cx="73025" cy="73025"/>
          </a:xfrm>
          <a:prstGeom prst="ellipse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4843" name="Oval 11"/>
          <p:cNvSpPr>
            <a:spLocks noChangeAspect="1" noChangeArrowheads="1"/>
          </p:cNvSpPr>
          <p:nvPr/>
        </p:nvSpPr>
        <p:spPr bwMode="auto">
          <a:xfrm>
            <a:off x="5410201" y="4114801"/>
            <a:ext cx="73025" cy="73025"/>
          </a:xfrm>
          <a:prstGeom prst="ellipse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4844" name="Oval 12"/>
          <p:cNvSpPr>
            <a:spLocks noChangeAspect="1" noChangeArrowheads="1"/>
          </p:cNvSpPr>
          <p:nvPr/>
        </p:nvSpPr>
        <p:spPr bwMode="auto">
          <a:xfrm>
            <a:off x="5562601" y="3505201"/>
            <a:ext cx="73025" cy="73025"/>
          </a:xfrm>
          <a:prstGeom prst="ellipse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4845" name="Oval 13"/>
          <p:cNvSpPr>
            <a:spLocks noChangeAspect="1" noChangeArrowheads="1"/>
          </p:cNvSpPr>
          <p:nvPr/>
        </p:nvSpPr>
        <p:spPr bwMode="auto">
          <a:xfrm>
            <a:off x="5334001" y="3124201"/>
            <a:ext cx="73025" cy="73025"/>
          </a:xfrm>
          <a:prstGeom prst="ellipse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4846" name="Text Box 14"/>
          <p:cNvSpPr txBox="1">
            <a:spLocks noChangeArrowheads="1"/>
          </p:cNvSpPr>
          <p:nvPr/>
        </p:nvSpPr>
        <p:spPr bwMode="auto">
          <a:xfrm>
            <a:off x="2667000" y="4495801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504847" name="Line 15"/>
          <p:cNvSpPr>
            <a:spLocks noChangeShapeType="1"/>
          </p:cNvSpPr>
          <p:nvPr/>
        </p:nvSpPr>
        <p:spPr bwMode="auto">
          <a:xfrm>
            <a:off x="3048000" y="4724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4848" name="Text Box 16"/>
          <p:cNvSpPr txBox="1">
            <a:spLocks noChangeArrowheads="1"/>
          </p:cNvSpPr>
          <p:nvPr/>
        </p:nvSpPr>
        <p:spPr bwMode="auto">
          <a:xfrm>
            <a:off x="1752600" y="3276601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504849" name="Line 17"/>
          <p:cNvSpPr>
            <a:spLocks noChangeShapeType="1"/>
          </p:cNvSpPr>
          <p:nvPr/>
        </p:nvSpPr>
        <p:spPr bwMode="auto">
          <a:xfrm flipV="1">
            <a:off x="1905000" y="2667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4850" name="Text Box 18"/>
          <p:cNvSpPr txBox="1">
            <a:spLocks noChangeArrowheads="1"/>
          </p:cNvSpPr>
          <p:nvPr/>
        </p:nvSpPr>
        <p:spPr bwMode="auto">
          <a:xfrm>
            <a:off x="5799139" y="252414"/>
            <a:ext cx="4719637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indent="-339725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01788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6088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0388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75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47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19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91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000000"/>
                </a:solidFill>
              </a:rPr>
              <a:t>Randomly break the dataset into k partitions (in our example we’ll have k=3 partitions colored Red Green and Blue)</a:t>
            </a:r>
          </a:p>
          <a:p>
            <a:pPr lvl="1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FF0000"/>
                </a:solidFill>
              </a:rPr>
              <a:t>For the red partition: Train on all the points not in the red partition. Find the test-set sum of errors on the red points.</a:t>
            </a:r>
          </a:p>
        </p:txBody>
      </p:sp>
      <p:sp>
        <p:nvSpPr>
          <p:cNvPr id="504851" name="Line 19"/>
          <p:cNvSpPr>
            <a:spLocks noChangeShapeType="1"/>
          </p:cNvSpPr>
          <p:nvPr/>
        </p:nvSpPr>
        <p:spPr bwMode="auto">
          <a:xfrm>
            <a:off x="2047875" y="3328988"/>
            <a:ext cx="3657600" cy="315912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4852" name="Line 20"/>
          <p:cNvSpPr>
            <a:spLocks noChangeShapeType="1"/>
          </p:cNvSpPr>
          <p:nvPr/>
        </p:nvSpPr>
        <p:spPr bwMode="auto">
          <a:xfrm flipV="1">
            <a:off x="2389188" y="3352800"/>
            <a:ext cx="0" cy="255588"/>
          </a:xfrm>
          <a:prstGeom prst="line">
            <a:avLst/>
          </a:prstGeom>
          <a:noFill/>
          <a:ln w="6350">
            <a:solidFill>
              <a:schemeClr val="hlink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4853" name="Line 21"/>
          <p:cNvSpPr>
            <a:spLocks noChangeShapeType="1"/>
          </p:cNvSpPr>
          <p:nvPr/>
        </p:nvSpPr>
        <p:spPr bwMode="auto">
          <a:xfrm>
            <a:off x="3681413" y="1547814"/>
            <a:ext cx="0" cy="1914525"/>
          </a:xfrm>
          <a:prstGeom prst="line">
            <a:avLst/>
          </a:prstGeom>
          <a:noFill/>
          <a:ln w="6350">
            <a:solidFill>
              <a:schemeClr val="hlink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4854" name="Line 22"/>
          <p:cNvSpPr>
            <a:spLocks noChangeShapeType="1"/>
          </p:cNvSpPr>
          <p:nvPr/>
        </p:nvSpPr>
        <p:spPr bwMode="auto">
          <a:xfrm>
            <a:off x="4681538" y="2316163"/>
            <a:ext cx="0" cy="1244600"/>
          </a:xfrm>
          <a:prstGeom prst="line">
            <a:avLst/>
          </a:prstGeom>
          <a:noFill/>
          <a:ln w="6350">
            <a:solidFill>
              <a:schemeClr val="hlink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181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Linear Regression</a:t>
            </a:r>
          </a:p>
        </p:txBody>
      </p:sp>
      <p:grpSp>
        <p:nvGrpSpPr>
          <p:cNvPr id="473108" name="Group 20"/>
          <p:cNvGrpSpPr>
            <a:grpSpLocks/>
          </p:cNvGrpSpPr>
          <p:nvPr/>
        </p:nvGrpSpPr>
        <p:grpSpPr bwMode="auto">
          <a:xfrm>
            <a:off x="1752600" y="1295401"/>
            <a:ext cx="4343400" cy="3597275"/>
            <a:chOff x="144" y="816"/>
            <a:chExt cx="2736" cy="2266"/>
          </a:xfrm>
        </p:grpSpPr>
        <p:sp>
          <p:nvSpPr>
            <p:cNvPr id="473091" name="Line 3"/>
            <p:cNvSpPr>
              <a:spLocks noChangeShapeType="1"/>
            </p:cNvSpPr>
            <p:nvPr/>
          </p:nvSpPr>
          <p:spPr bwMode="auto">
            <a:xfrm>
              <a:off x="384" y="816"/>
              <a:ext cx="0" cy="21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73092" name="Line 4"/>
            <p:cNvSpPr>
              <a:spLocks noChangeShapeType="1"/>
            </p:cNvSpPr>
            <p:nvPr/>
          </p:nvSpPr>
          <p:spPr bwMode="auto">
            <a:xfrm>
              <a:off x="288" y="2832"/>
              <a:ext cx="24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73093" name="Oval 5"/>
            <p:cNvSpPr>
              <a:spLocks noChangeAspect="1" noChangeArrowheads="1"/>
            </p:cNvSpPr>
            <p:nvPr/>
          </p:nvSpPr>
          <p:spPr bwMode="auto">
            <a:xfrm>
              <a:off x="528" y="2256"/>
              <a:ext cx="46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73094" name="Oval 6"/>
            <p:cNvSpPr>
              <a:spLocks noChangeAspect="1" noChangeArrowheads="1"/>
            </p:cNvSpPr>
            <p:nvPr/>
          </p:nvSpPr>
          <p:spPr bwMode="auto">
            <a:xfrm>
              <a:off x="768" y="2592"/>
              <a:ext cx="46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73095" name="Oval 7"/>
            <p:cNvSpPr>
              <a:spLocks noChangeAspect="1" noChangeArrowheads="1"/>
            </p:cNvSpPr>
            <p:nvPr/>
          </p:nvSpPr>
          <p:spPr bwMode="auto">
            <a:xfrm>
              <a:off x="912" y="1824"/>
              <a:ext cx="46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73096" name="Oval 8"/>
            <p:cNvSpPr>
              <a:spLocks noChangeAspect="1" noChangeArrowheads="1"/>
            </p:cNvSpPr>
            <p:nvPr/>
          </p:nvSpPr>
          <p:spPr bwMode="auto">
            <a:xfrm>
              <a:off x="1344" y="960"/>
              <a:ext cx="46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73097" name="Oval 9"/>
            <p:cNvSpPr>
              <a:spLocks noChangeAspect="1" noChangeArrowheads="1"/>
            </p:cNvSpPr>
            <p:nvPr/>
          </p:nvSpPr>
          <p:spPr bwMode="auto">
            <a:xfrm>
              <a:off x="1536" y="1536"/>
              <a:ext cx="46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73098" name="Oval 10"/>
            <p:cNvSpPr>
              <a:spLocks noChangeAspect="1" noChangeArrowheads="1"/>
            </p:cNvSpPr>
            <p:nvPr/>
          </p:nvSpPr>
          <p:spPr bwMode="auto">
            <a:xfrm>
              <a:off x="1968" y="1440"/>
              <a:ext cx="46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73099" name="Oval 11"/>
            <p:cNvSpPr>
              <a:spLocks noChangeAspect="1" noChangeArrowheads="1"/>
            </p:cNvSpPr>
            <p:nvPr/>
          </p:nvSpPr>
          <p:spPr bwMode="auto">
            <a:xfrm>
              <a:off x="2448" y="2592"/>
              <a:ext cx="46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73100" name="Oval 12"/>
            <p:cNvSpPr>
              <a:spLocks noChangeAspect="1" noChangeArrowheads="1"/>
            </p:cNvSpPr>
            <p:nvPr/>
          </p:nvSpPr>
          <p:spPr bwMode="auto">
            <a:xfrm>
              <a:off x="2544" y="2208"/>
              <a:ext cx="46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73101" name="Oval 13"/>
            <p:cNvSpPr>
              <a:spLocks noChangeAspect="1" noChangeArrowheads="1"/>
            </p:cNvSpPr>
            <p:nvPr/>
          </p:nvSpPr>
          <p:spPr bwMode="auto">
            <a:xfrm>
              <a:off x="2400" y="1968"/>
              <a:ext cx="46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73102" name="Text Box 14"/>
            <p:cNvSpPr txBox="1">
              <a:spLocks noChangeArrowheads="1"/>
            </p:cNvSpPr>
            <p:nvPr/>
          </p:nvSpPr>
          <p:spPr bwMode="auto">
            <a:xfrm>
              <a:off x="720" y="2832"/>
              <a:ext cx="19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altLang="en-US" sz="2000">
                  <a:solidFill>
                    <a:srgbClr val="000000"/>
                  </a:solidFill>
                </a:rPr>
                <a:t>x</a:t>
              </a:r>
            </a:p>
          </p:txBody>
        </p:sp>
        <p:sp>
          <p:nvSpPr>
            <p:cNvPr id="473103" name="Line 15"/>
            <p:cNvSpPr>
              <a:spLocks noChangeShapeType="1"/>
            </p:cNvSpPr>
            <p:nvPr/>
          </p:nvSpPr>
          <p:spPr bwMode="auto">
            <a:xfrm>
              <a:off x="960" y="297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73104" name="Text Box 16"/>
            <p:cNvSpPr txBox="1">
              <a:spLocks noChangeArrowheads="1"/>
            </p:cNvSpPr>
            <p:nvPr/>
          </p:nvSpPr>
          <p:spPr bwMode="auto">
            <a:xfrm>
              <a:off x="144" y="2064"/>
              <a:ext cx="19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altLang="en-US" sz="2000">
                  <a:solidFill>
                    <a:srgbClr val="000000"/>
                  </a:solidFill>
                </a:rPr>
                <a:t>y</a:t>
              </a:r>
            </a:p>
          </p:txBody>
        </p:sp>
        <p:sp>
          <p:nvSpPr>
            <p:cNvPr id="473105" name="Line 17"/>
            <p:cNvSpPr>
              <a:spLocks noChangeShapeType="1"/>
            </p:cNvSpPr>
            <p:nvPr/>
          </p:nvSpPr>
          <p:spPr bwMode="auto">
            <a:xfrm flipV="1">
              <a:off x="240" y="1680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73107" name="Line 19"/>
            <p:cNvSpPr>
              <a:spLocks noChangeShapeType="1"/>
            </p:cNvSpPr>
            <p:nvPr/>
          </p:nvSpPr>
          <p:spPr bwMode="auto">
            <a:xfrm>
              <a:off x="288" y="1680"/>
              <a:ext cx="2592" cy="432"/>
            </a:xfrm>
            <a:prstGeom prst="line">
              <a:avLst/>
            </a:prstGeom>
            <a:noFill/>
            <a:ln w="38100">
              <a:solidFill>
                <a:srgbClr val="33CC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54850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Line 2"/>
          <p:cNvSpPr>
            <a:spLocks noChangeShapeType="1"/>
          </p:cNvSpPr>
          <p:nvPr/>
        </p:nvSpPr>
        <p:spPr bwMode="auto">
          <a:xfrm>
            <a:off x="2116139" y="3005139"/>
            <a:ext cx="3595687" cy="549275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3811" name="Rectangle 3"/>
          <p:cNvSpPr>
            <a:spLocks noGrp="1" noChangeArrowheads="1"/>
          </p:cNvSpPr>
          <p:nvPr>
            <p:ph type="title"/>
          </p:nvPr>
        </p:nvSpPr>
        <p:spPr>
          <a:xfrm>
            <a:off x="1766888" y="182564"/>
            <a:ext cx="3975100" cy="1214437"/>
          </a:xfrm>
        </p:spPr>
        <p:txBody>
          <a:bodyPr/>
          <a:lstStyle/>
          <a:p>
            <a:r>
              <a:rPr lang="en-US" altLang="en-US"/>
              <a:t>k-fold Cross Validation</a:t>
            </a:r>
            <a:endParaRPr lang="en-US" altLang="en-US" sz="3200"/>
          </a:p>
        </p:txBody>
      </p:sp>
      <p:sp>
        <p:nvSpPr>
          <p:cNvPr id="503812" name="Line 4"/>
          <p:cNvSpPr>
            <a:spLocks noChangeShapeType="1"/>
          </p:cNvSpPr>
          <p:nvPr/>
        </p:nvSpPr>
        <p:spPr bwMode="auto">
          <a:xfrm>
            <a:off x="2133600" y="1295400"/>
            <a:ext cx="0" cy="3352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3813" name="Line 5"/>
          <p:cNvSpPr>
            <a:spLocks noChangeShapeType="1"/>
          </p:cNvSpPr>
          <p:nvPr/>
        </p:nvSpPr>
        <p:spPr bwMode="auto">
          <a:xfrm>
            <a:off x="1981200" y="4495800"/>
            <a:ext cx="396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3814" name="Oval 6"/>
          <p:cNvSpPr>
            <a:spLocks noChangeAspect="1" noChangeArrowheads="1"/>
          </p:cNvSpPr>
          <p:nvPr/>
        </p:nvSpPr>
        <p:spPr bwMode="auto">
          <a:xfrm>
            <a:off x="2362201" y="3581401"/>
            <a:ext cx="73025" cy="73025"/>
          </a:xfrm>
          <a:prstGeom prst="ellipse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3815" name="Oval 7"/>
          <p:cNvSpPr>
            <a:spLocks noChangeAspect="1" noChangeArrowheads="1"/>
          </p:cNvSpPr>
          <p:nvPr/>
        </p:nvSpPr>
        <p:spPr bwMode="auto">
          <a:xfrm>
            <a:off x="2743201" y="4114801"/>
            <a:ext cx="73025" cy="73025"/>
          </a:xfrm>
          <a:prstGeom prst="ellipse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3816" name="Oval 8"/>
          <p:cNvSpPr>
            <a:spLocks noChangeAspect="1" noChangeArrowheads="1"/>
          </p:cNvSpPr>
          <p:nvPr/>
        </p:nvSpPr>
        <p:spPr bwMode="auto">
          <a:xfrm>
            <a:off x="2971801" y="2895601"/>
            <a:ext cx="73025" cy="73025"/>
          </a:xfrm>
          <a:prstGeom prst="ellipse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3817" name="Oval 9"/>
          <p:cNvSpPr>
            <a:spLocks noChangeAspect="1" noChangeArrowheads="1"/>
          </p:cNvSpPr>
          <p:nvPr/>
        </p:nvSpPr>
        <p:spPr bwMode="auto">
          <a:xfrm>
            <a:off x="3657601" y="1524001"/>
            <a:ext cx="73025" cy="73025"/>
          </a:xfrm>
          <a:prstGeom prst="ellipse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3818" name="Oval 10"/>
          <p:cNvSpPr>
            <a:spLocks noChangeAspect="1" noChangeArrowheads="1"/>
          </p:cNvSpPr>
          <p:nvPr/>
        </p:nvSpPr>
        <p:spPr bwMode="auto">
          <a:xfrm>
            <a:off x="3962401" y="2438401"/>
            <a:ext cx="73025" cy="73025"/>
          </a:xfrm>
          <a:prstGeom prst="ellipse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3819" name="Oval 11"/>
          <p:cNvSpPr>
            <a:spLocks noChangeAspect="1" noChangeArrowheads="1"/>
          </p:cNvSpPr>
          <p:nvPr/>
        </p:nvSpPr>
        <p:spPr bwMode="auto">
          <a:xfrm>
            <a:off x="4648201" y="2286001"/>
            <a:ext cx="73025" cy="73025"/>
          </a:xfrm>
          <a:prstGeom prst="ellipse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3820" name="Oval 12"/>
          <p:cNvSpPr>
            <a:spLocks noChangeAspect="1" noChangeArrowheads="1"/>
          </p:cNvSpPr>
          <p:nvPr/>
        </p:nvSpPr>
        <p:spPr bwMode="auto">
          <a:xfrm>
            <a:off x="5410201" y="4114801"/>
            <a:ext cx="73025" cy="73025"/>
          </a:xfrm>
          <a:prstGeom prst="ellipse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3821" name="Oval 13"/>
          <p:cNvSpPr>
            <a:spLocks noChangeAspect="1" noChangeArrowheads="1"/>
          </p:cNvSpPr>
          <p:nvPr/>
        </p:nvSpPr>
        <p:spPr bwMode="auto">
          <a:xfrm>
            <a:off x="5562601" y="3505201"/>
            <a:ext cx="73025" cy="73025"/>
          </a:xfrm>
          <a:prstGeom prst="ellipse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3822" name="Oval 14"/>
          <p:cNvSpPr>
            <a:spLocks noChangeAspect="1" noChangeArrowheads="1"/>
          </p:cNvSpPr>
          <p:nvPr/>
        </p:nvSpPr>
        <p:spPr bwMode="auto">
          <a:xfrm>
            <a:off x="5334001" y="3124201"/>
            <a:ext cx="73025" cy="73025"/>
          </a:xfrm>
          <a:prstGeom prst="ellipse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3823" name="Text Box 15"/>
          <p:cNvSpPr txBox="1">
            <a:spLocks noChangeArrowheads="1"/>
          </p:cNvSpPr>
          <p:nvPr/>
        </p:nvSpPr>
        <p:spPr bwMode="auto">
          <a:xfrm>
            <a:off x="2667000" y="4495801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503824" name="Line 16"/>
          <p:cNvSpPr>
            <a:spLocks noChangeShapeType="1"/>
          </p:cNvSpPr>
          <p:nvPr/>
        </p:nvSpPr>
        <p:spPr bwMode="auto">
          <a:xfrm>
            <a:off x="3048000" y="4724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3825" name="Text Box 17"/>
          <p:cNvSpPr txBox="1">
            <a:spLocks noChangeArrowheads="1"/>
          </p:cNvSpPr>
          <p:nvPr/>
        </p:nvSpPr>
        <p:spPr bwMode="auto">
          <a:xfrm>
            <a:off x="1752600" y="3276601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503826" name="Line 18"/>
          <p:cNvSpPr>
            <a:spLocks noChangeShapeType="1"/>
          </p:cNvSpPr>
          <p:nvPr/>
        </p:nvSpPr>
        <p:spPr bwMode="auto">
          <a:xfrm flipV="1">
            <a:off x="1905000" y="2667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3827" name="Text Box 19"/>
          <p:cNvSpPr txBox="1">
            <a:spLocks noChangeArrowheads="1"/>
          </p:cNvSpPr>
          <p:nvPr/>
        </p:nvSpPr>
        <p:spPr bwMode="auto">
          <a:xfrm>
            <a:off x="5799139" y="252413"/>
            <a:ext cx="4719637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indent="-339725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01788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6088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0388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75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47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19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91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000000"/>
                </a:solidFill>
              </a:rPr>
              <a:t>Randomly break the dataset into k partitions (in our example we’ll have k=3 partitions colored Red Green and Blue)</a:t>
            </a:r>
          </a:p>
          <a:p>
            <a:pPr lvl="1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FF0000"/>
                </a:solidFill>
              </a:rPr>
              <a:t>For the red partition: Train on all the points not in the red partition. Find the test-set sum of errors on the red points.</a:t>
            </a:r>
          </a:p>
          <a:p>
            <a:pPr lvl="1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33CC33"/>
                </a:solidFill>
              </a:rPr>
              <a:t>For the green partition: Train on all the points not in the green partition. Find the test-set sum of errors on the green points.</a:t>
            </a:r>
          </a:p>
        </p:txBody>
      </p:sp>
      <p:sp>
        <p:nvSpPr>
          <p:cNvPr id="503828" name="Line 20"/>
          <p:cNvSpPr>
            <a:spLocks noChangeShapeType="1"/>
          </p:cNvSpPr>
          <p:nvPr/>
        </p:nvSpPr>
        <p:spPr bwMode="auto">
          <a:xfrm>
            <a:off x="2047875" y="3328988"/>
            <a:ext cx="3657600" cy="315912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3829" name="Line 21"/>
          <p:cNvSpPr>
            <a:spLocks noChangeShapeType="1"/>
          </p:cNvSpPr>
          <p:nvPr/>
        </p:nvSpPr>
        <p:spPr bwMode="auto">
          <a:xfrm flipV="1">
            <a:off x="2389188" y="3352800"/>
            <a:ext cx="0" cy="255588"/>
          </a:xfrm>
          <a:prstGeom prst="line">
            <a:avLst/>
          </a:prstGeom>
          <a:noFill/>
          <a:ln w="6350">
            <a:solidFill>
              <a:schemeClr val="hlink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3830" name="Line 22"/>
          <p:cNvSpPr>
            <a:spLocks noChangeShapeType="1"/>
          </p:cNvSpPr>
          <p:nvPr/>
        </p:nvSpPr>
        <p:spPr bwMode="auto">
          <a:xfrm>
            <a:off x="3681413" y="1547814"/>
            <a:ext cx="0" cy="1914525"/>
          </a:xfrm>
          <a:prstGeom prst="line">
            <a:avLst/>
          </a:prstGeom>
          <a:noFill/>
          <a:ln w="6350">
            <a:solidFill>
              <a:schemeClr val="hlink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3831" name="Line 23"/>
          <p:cNvSpPr>
            <a:spLocks noChangeShapeType="1"/>
          </p:cNvSpPr>
          <p:nvPr/>
        </p:nvSpPr>
        <p:spPr bwMode="auto">
          <a:xfrm>
            <a:off x="4681538" y="2316163"/>
            <a:ext cx="0" cy="1244600"/>
          </a:xfrm>
          <a:prstGeom prst="line">
            <a:avLst/>
          </a:prstGeom>
          <a:noFill/>
          <a:ln w="6350">
            <a:solidFill>
              <a:schemeClr val="hlink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3832" name="Line 24"/>
          <p:cNvSpPr>
            <a:spLocks noChangeShapeType="1"/>
          </p:cNvSpPr>
          <p:nvPr/>
        </p:nvSpPr>
        <p:spPr bwMode="auto">
          <a:xfrm flipH="1" flipV="1">
            <a:off x="2773363" y="3067050"/>
            <a:ext cx="0" cy="1060450"/>
          </a:xfrm>
          <a:prstGeom prst="line">
            <a:avLst/>
          </a:prstGeom>
          <a:noFill/>
          <a:ln w="6350">
            <a:solidFill>
              <a:srgbClr val="33CC33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3833" name="Line 25"/>
          <p:cNvSpPr>
            <a:spLocks noChangeShapeType="1"/>
          </p:cNvSpPr>
          <p:nvPr/>
        </p:nvSpPr>
        <p:spPr bwMode="auto">
          <a:xfrm flipH="1">
            <a:off x="3992563" y="2466975"/>
            <a:ext cx="0" cy="831850"/>
          </a:xfrm>
          <a:prstGeom prst="line">
            <a:avLst/>
          </a:prstGeom>
          <a:noFill/>
          <a:ln w="6350">
            <a:solidFill>
              <a:srgbClr val="33CC33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3834" name="Line 26"/>
          <p:cNvSpPr>
            <a:spLocks noChangeShapeType="1"/>
          </p:cNvSpPr>
          <p:nvPr/>
        </p:nvSpPr>
        <p:spPr bwMode="auto">
          <a:xfrm flipH="1">
            <a:off x="5441950" y="3505200"/>
            <a:ext cx="1588" cy="635000"/>
          </a:xfrm>
          <a:prstGeom prst="line">
            <a:avLst/>
          </a:prstGeom>
          <a:noFill/>
          <a:ln w="6350">
            <a:solidFill>
              <a:srgbClr val="33CC33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3543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Line 2"/>
          <p:cNvSpPr>
            <a:spLocks noChangeShapeType="1"/>
          </p:cNvSpPr>
          <p:nvPr/>
        </p:nvSpPr>
        <p:spPr bwMode="auto">
          <a:xfrm>
            <a:off x="2116139" y="3005139"/>
            <a:ext cx="3595687" cy="549275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2787" name="Rectangle 3"/>
          <p:cNvSpPr>
            <a:spLocks noGrp="1" noChangeArrowheads="1"/>
          </p:cNvSpPr>
          <p:nvPr>
            <p:ph type="title"/>
          </p:nvPr>
        </p:nvSpPr>
        <p:spPr>
          <a:xfrm>
            <a:off x="1766888" y="182564"/>
            <a:ext cx="3975100" cy="1214437"/>
          </a:xfrm>
        </p:spPr>
        <p:txBody>
          <a:bodyPr/>
          <a:lstStyle/>
          <a:p>
            <a:r>
              <a:rPr lang="en-US" altLang="en-US"/>
              <a:t>k-fold Cross Validation</a:t>
            </a:r>
            <a:endParaRPr lang="en-US" altLang="en-US" sz="3200"/>
          </a:p>
        </p:txBody>
      </p:sp>
      <p:sp>
        <p:nvSpPr>
          <p:cNvPr id="502788" name="Line 4"/>
          <p:cNvSpPr>
            <a:spLocks noChangeShapeType="1"/>
          </p:cNvSpPr>
          <p:nvPr/>
        </p:nvSpPr>
        <p:spPr bwMode="auto">
          <a:xfrm>
            <a:off x="2133600" y="1295400"/>
            <a:ext cx="0" cy="3352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2789" name="Line 5"/>
          <p:cNvSpPr>
            <a:spLocks noChangeShapeType="1"/>
          </p:cNvSpPr>
          <p:nvPr/>
        </p:nvSpPr>
        <p:spPr bwMode="auto">
          <a:xfrm>
            <a:off x="1981200" y="4495800"/>
            <a:ext cx="396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2790" name="Oval 6"/>
          <p:cNvSpPr>
            <a:spLocks noChangeAspect="1" noChangeArrowheads="1"/>
          </p:cNvSpPr>
          <p:nvPr/>
        </p:nvSpPr>
        <p:spPr bwMode="auto">
          <a:xfrm>
            <a:off x="2362201" y="3581401"/>
            <a:ext cx="73025" cy="73025"/>
          </a:xfrm>
          <a:prstGeom prst="ellipse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2791" name="Oval 7"/>
          <p:cNvSpPr>
            <a:spLocks noChangeAspect="1" noChangeArrowheads="1"/>
          </p:cNvSpPr>
          <p:nvPr/>
        </p:nvSpPr>
        <p:spPr bwMode="auto">
          <a:xfrm>
            <a:off x="2743201" y="4114801"/>
            <a:ext cx="73025" cy="73025"/>
          </a:xfrm>
          <a:prstGeom prst="ellipse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2792" name="Oval 8"/>
          <p:cNvSpPr>
            <a:spLocks noChangeAspect="1" noChangeArrowheads="1"/>
          </p:cNvSpPr>
          <p:nvPr/>
        </p:nvSpPr>
        <p:spPr bwMode="auto">
          <a:xfrm>
            <a:off x="2971801" y="2895601"/>
            <a:ext cx="73025" cy="73025"/>
          </a:xfrm>
          <a:prstGeom prst="ellipse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2793" name="Oval 9"/>
          <p:cNvSpPr>
            <a:spLocks noChangeAspect="1" noChangeArrowheads="1"/>
          </p:cNvSpPr>
          <p:nvPr/>
        </p:nvSpPr>
        <p:spPr bwMode="auto">
          <a:xfrm>
            <a:off x="3657601" y="1524001"/>
            <a:ext cx="73025" cy="73025"/>
          </a:xfrm>
          <a:prstGeom prst="ellipse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2794" name="Oval 10"/>
          <p:cNvSpPr>
            <a:spLocks noChangeAspect="1" noChangeArrowheads="1"/>
          </p:cNvSpPr>
          <p:nvPr/>
        </p:nvSpPr>
        <p:spPr bwMode="auto">
          <a:xfrm>
            <a:off x="3962401" y="2438401"/>
            <a:ext cx="73025" cy="73025"/>
          </a:xfrm>
          <a:prstGeom prst="ellipse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2795" name="Oval 11"/>
          <p:cNvSpPr>
            <a:spLocks noChangeAspect="1" noChangeArrowheads="1"/>
          </p:cNvSpPr>
          <p:nvPr/>
        </p:nvSpPr>
        <p:spPr bwMode="auto">
          <a:xfrm>
            <a:off x="4648201" y="2286001"/>
            <a:ext cx="73025" cy="73025"/>
          </a:xfrm>
          <a:prstGeom prst="ellipse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2796" name="Oval 12"/>
          <p:cNvSpPr>
            <a:spLocks noChangeAspect="1" noChangeArrowheads="1"/>
          </p:cNvSpPr>
          <p:nvPr/>
        </p:nvSpPr>
        <p:spPr bwMode="auto">
          <a:xfrm>
            <a:off x="5410201" y="4114801"/>
            <a:ext cx="73025" cy="73025"/>
          </a:xfrm>
          <a:prstGeom prst="ellipse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2797" name="Oval 13"/>
          <p:cNvSpPr>
            <a:spLocks noChangeAspect="1" noChangeArrowheads="1"/>
          </p:cNvSpPr>
          <p:nvPr/>
        </p:nvSpPr>
        <p:spPr bwMode="auto">
          <a:xfrm>
            <a:off x="5562601" y="3505201"/>
            <a:ext cx="73025" cy="73025"/>
          </a:xfrm>
          <a:prstGeom prst="ellipse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2798" name="Oval 14"/>
          <p:cNvSpPr>
            <a:spLocks noChangeAspect="1" noChangeArrowheads="1"/>
          </p:cNvSpPr>
          <p:nvPr/>
        </p:nvSpPr>
        <p:spPr bwMode="auto">
          <a:xfrm>
            <a:off x="5334001" y="3124201"/>
            <a:ext cx="73025" cy="73025"/>
          </a:xfrm>
          <a:prstGeom prst="ellipse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2799" name="Text Box 15"/>
          <p:cNvSpPr txBox="1">
            <a:spLocks noChangeArrowheads="1"/>
          </p:cNvSpPr>
          <p:nvPr/>
        </p:nvSpPr>
        <p:spPr bwMode="auto">
          <a:xfrm>
            <a:off x="2667000" y="4495801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502800" name="Line 16"/>
          <p:cNvSpPr>
            <a:spLocks noChangeShapeType="1"/>
          </p:cNvSpPr>
          <p:nvPr/>
        </p:nvSpPr>
        <p:spPr bwMode="auto">
          <a:xfrm>
            <a:off x="3048000" y="4724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2801" name="Text Box 17"/>
          <p:cNvSpPr txBox="1">
            <a:spLocks noChangeArrowheads="1"/>
          </p:cNvSpPr>
          <p:nvPr/>
        </p:nvSpPr>
        <p:spPr bwMode="auto">
          <a:xfrm>
            <a:off x="1752600" y="3276601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502802" name="Line 18"/>
          <p:cNvSpPr>
            <a:spLocks noChangeShapeType="1"/>
          </p:cNvSpPr>
          <p:nvPr/>
        </p:nvSpPr>
        <p:spPr bwMode="auto">
          <a:xfrm flipV="1">
            <a:off x="1905000" y="2667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2803" name="Text Box 19"/>
          <p:cNvSpPr txBox="1">
            <a:spLocks noChangeArrowheads="1"/>
          </p:cNvSpPr>
          <p:nvPr/>
        </p:nvSpPr>
        <p:spPr bwMode="auto">
          <a:xfrm>
            <a:off x="5799139" y="252413"/>
            <a:ext cx="4719637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indent="-339725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01788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6088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0388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75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47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19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91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000000"/>
                </a:solidFill>
              </a:rPr>
              <a:t>Randomly break the dataset into k partitions (in our example we’ll have k=3 partitions colored Red Green and Blue)</a:t>
            </a:r>
          </a:p>
          <a:p>
            <a:pPr lvl="1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FF0000"/>
                </a:solidFill>
              </a:rPr>
              <a:t>For the red partition: Train on all the points not in the red partition. Find the test-set sum of errors on the red points.</a:t>
            </a:r>
          </a:p>
          <a:p>
            <a:pPr lvl="1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33CC33"/>
                </a:solidFill>
              </a:rPr>
              <a:t>For the green partition: Train on all the points not in the green partition. Find the test-set sum of errors on the green points.</a:t>
            </a:r>
          </a:p>
          <a:p>
            <a:pPr lvl="1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3333CC"/>
                </a:solidFill>
              </a:rPr>
              <a:t>For the blue partition: Train on all the points not in the blue partition. Find the test-set sum of errors on the blue points.</a:t>
            </a:r>
          </a:p>
        </p:txBody>
      </p:sp>
      <p:sp>
        <p:nvSpPr>
          <p:cNvPr id="502804" name="Line 20"/>
          <p:cNvSpPr>
            <a:spLocks noChangeShapeType="1"/>
          </p:cNvSpPr>
          <p:nvPr/>
        </p:nvSpPr>
        <p:spPr bwMode="auto">
          <a:xfrm>
            <a:off x="2047875" y="3328988"/>
            <a:ext cx="3657600" cy="315912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2805" name="Line 21"/>
          <p:cNvSpPr>
            <a:spLocks noChangeShapeType="1"/>
          </p:cNvSpPr>
          <p:nvPr/>
        </p:nvSpPr>
        <p:spPr bwMode="auto">
          <a:xfrm flipV="1">
            <a:off x="2389188" y="3352800"/>
            <a:ext cx="0" cy="255588"/>
          </a:xfrm>
          <a:prstGeom prst="line">
            <a:avLst/>
          </a:prstGeom>
          <a:noFill/>
          <a:ln w="6350">
            <a:solidFill>
              <a:schemeClr val="hlink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2806" name="Line 22"/>
          <p:cNvSpPr>
            <a:spLocks noChangeShapeType="1"/>
          </p:cNvSpPr>
          <p:nvPr/>
        </p:nvSpPr>
        <p:spPr bwMode="auto">
          <a:xfrm>
            <a:off x="3681413" y="1547814"/>
            <a:ext cx="0" cy="1914525"/>
          </a:xfrm>
          <a:prstGeom prst="line">
            <a:avLst/>
          </a:prstGeom>
          <a:noFill/>
          <a:ln w="6350">
            <a:solidFill>
              <a:schemeClr val="hlink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2807" name="Line 23"/>
          <p:cNvSpPr>
            <a:spLocks noChangeShapeType="1"/>
          </p:cNvSpPr>
          <p:nvPr/>
        </p:nvSpPr>
        <p:spPr bwMode="auto">
          <a:xfrm>
            <a:off x="4681538" y="2316163"/>
            <a:ext cx="0" cy="1244600"/>
          </a:xfrm>
          <a:prstGeom prst="line">
            <a:avLst/>
          </a:prstGeom>
          <a:noFill/>
          <a:ln w="6350">
            <a:solidFill>
              <a:schemeClr val="hlink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2808" name="Line 24"/>
          <p:cNvSpPr>
            <a:spLocks noChangeShapeType="1"/>
          </p:cNvSpPr>
          <p:nvPr/>
        </p:nvSpPr>
        <p:spPr bwMode="auto">
          <a:xfrm flipH="1" flipV="1">
            <a:off x="2773363" y="3067050"/>
            <a:ext cx="0" cy="1060450"/>
          </a:xfrm>
          <a:prstGeom prst="line">
            <a:avLst/>
          </a:prstGeom>
          <a:noFill/>
          <a:ln w="6350">
            <a:solidFill>
              <a:srgbClr val="33CC33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2809" name="Line 25"/>
          <p:cNvSpPr>
            <a:spLocks noChangeShapeType="1"/>
          </p:cNvSpPr>
          <p:nvPr/>
        </p:nvSpPr>
        <p:spPr bwMode="auto">
          <a:xfrm flipH="1">
            <a:off x="3992563" y="2466975"/>
            <a:ext cx="0" cy="831850"/>
          </a:xfrm>
          <a:prstGeom prst="line">
            <a:avLst/>
          </a:prstGeom>
          <a:noFill/>
          <a:ln w="6350">
            <a:solidFill>
              <a:srgbClr val="33CC33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2810" name="Line 26"/>
          <p:cNvSpPr>
            <a:spLocks noChangeShapeType="1"/>
          </p:cNvSpPr>
          <p:nvPr/>
        </p:nvSpPr>
        <p:spPr bwMode="auto">
          <a:xfrm flipH="1">
            <a:off x="5441950" y="3505200"/>
            <a:ext cx="1588" cy="635000"/>
          </a:xfrm>
          <a:prstGeom prst="line">
            <a:avLst/>
          </a:prstGeom>
          <a:noFill/>
          <a:ln w="6350">
            <a:solidFill>
              <a:srgbClr val="33CC33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2811" name="Line 27"/>
          <p:cNvSpPr>
            <a:spLocks noChangeShapeType="1"/>
          </p:cNvSpPr>
          <p:nvPr/>
        </p:nvSpPr>
        <p:spPr bwMode="auto">
          <a:xfrm>
            <a:off x="2036764" y="2863851"/>
            <a:ext cx="3633787" cy="1147763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2812" name="Line 28"/>
          <p:cNvSpPr>
            <a:spLocks noChangeShapeType="1"/>
          </p:cNvSpPr>
          <p:nvPr/>
        </p:nvSpPr>
        <p:spPr bwMode="auto">
          <a:xfrm flipH="1" flipV="1">
            <a:off x="2986089" y="2903539"/>
            <a:ext cx="1587" cy="217487"/>
          </a:xfrm>
          <a:prstGeom prst="line">
            <a:avLst/>
          </a:prstGeom>
          <a:noFill/>
          <a:ln w="6350">
            <a:solidFill>
              <a:schemeClr val="folHlink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2813" name="Line 29"/>
          <p:cNvSpPr>
            <a:spLocks noChangeShapeType="1"/>
          </p:cNvSpPr>
          <p:nvPr/>
        </p:nvSpPr>
        <p:spPr bwMode="auto">
          <a:xfrm flipH="1">
            <a:off x="5387975" y="3154363"/>
            <a:ext cx="0" cy="773112"/>
          </a:xfrm>
          <a:prstGeom prst="line">
            <a:avLst/>
          </a:prstGeom>
          <a:noFill/>
          <a:ln w="6350">
            <a:solidFill>
              <a:schemeClr val="folHlink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2814" name="Line 30"/>
          <p:cNvSpPr>
            <a:spLocks noChangeShapeType="1"/>
          </p:cNvSpPr>
          <p:nvPr/>
        </p:nvSpPr>
        <p:spPr bwMode="auto">
          <a:xfrm flipH="1">
            <a:off x="5568950" y="3524250"/>
            <a:ext cx="1588" cy="463550"/>
          </a:xfrm>
          <a:prstGeom prst="line">
            <a:avLst/>
          </a:prstGeom>
          <a:noFill/>
          <a:ln w="6350">
            <a:solidFill>
              <a:schemeClr val="folHlink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1752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Line 2"/>
          <p:cNvSpPr>
            <a:spLocks noChangeShapeType="1"/>
          </p:cNvSpPr>
          <p:nvPr/>
        </p:nvSpPr>
        <p:spPr bwMode="auto">
          <a:xfrm>
            <a:off x="2116139" y="3005139"/>
            <a:ext cx="3595687" cy="549275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1763" name="Rectangle 3"/>
          <p:cNvSpPr>
            <a:spLocks noGrp="1" noChangeArrowheads="1"/>
          </p:cNvSpPr>
          <p:nvPr>
            <p:ph type="title"/>
          </p:nvPr>
        </p:nvSpPr>
        <p:spPr>
          <a:xfrm>
            <a:off x="1766888" y="182564"/>
            <a:ext cx="3975100" cy="1214437"/>
          </a:xfrm>
        </p:spPr>
        <p:txBody>
          <a:bodyPr/>
          <a:lstStyle/>
          <a:p>
            <a:r>
              <a:rPr lang="en-US" altLang="en-US"/>
              <a:t>k-fold Cross Validation</a:t>
            </a:r>
            <a:endParaRPr lang="en-US" altLang="en-US" sz="3200"/>
          </a:p>
        </p:txBody>
      </p:sp>
      <p:sp>
        <p:nvSpPr>
          <p:cNvPr id="501764" name="Line 4"/>
          <p:cNvSpPr>
            <a:spLocks noChangeShapeType="1"/>
          </p:cNvSpPr>
          <p:nvPr/>
        </p:nvSpPr>
        <p:spPr bwMode="auto">
          <a:xfrm>
            <a:off x="2133600" y="1295400"/>
            <a:ext cx="0" cy="3352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1765" name="Line 5"/>
          <p:cNvSpPr>
            <a:spLocks noChangeShapeType="1"/>
          </p:cNvSpPr>
          <p:nvPr/>
        </p:nvSpPr>
        <p:spPr bwMode="auto">
          <a:xfrm>
            <a:off x="1981200" y="4495800"/>
            <a:ext cx="396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1766" name="Oval 6"/>
          <p:cNvSpPr>
            <a:spLocks noChangeAspect="1" noChangeArrowheads="1"/>
          </p:cNvSpPr>
          <p:nvPr/>
        </p:nvSpPr>
        <p:spPr bwMode="auto">
          <a:xfrm>
            <a:off x="2362201" y="3581401"/>
            <a:ext cx="73025" cy="73025"/>
          </a:xfrm>
          <a:prstGeom prst="ellipse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1767" name="Oval 7"/>
          <p:cNvSpPr>
            <a:spLocks noChangeAspect="1" noChangeArrowheads="1"/>
          </p:cNvSpPr>
          <p:nvPr/>
        </p:nvSpPr>
        <p:spPr bwMode="auto">
          <a:xfrm>
            <a:off x="2743201" y="4114801"/>
            <a:ext cx="73025" cy="73025"/>
          </a:xfrm>
          <a:prstGeom prst="ellipse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1768" name="Oval 8"/>
          <p:cNvSpPr>
            <a:spLocks noChangeAspect="1" noChangeArrowheads="1"/>
          </p:cNvSpPr>
          <p:nvPr/>
        </p:nvSpPr>
        <p:spPr bwMode="auto">
          <a:xfrm>
            <a:off x="2971801" y="2895601"/>
            <a:ext cx="73025" cy="73025"/>
          </a:xfrm>
          <a:prstGeom prst="ellipse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1769" name="Oval 9"/>
          <p:cNvSpPr>
            <a:spLocks noChangeAspect="1" noChangeArrowheads="1"/>
          </p:cNvSpPr>
          <p:nvPr/>
        </p:nvSpPr>
        <p:spPr bwMode="auto">
          <a:xfrm>
            <a:off x="3657601" y="1524001"/>
            <a:ext cx="73025" cy="73025"/>
          </a:xfrm>
          <a:prstGeom prst="ellipse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1770" name="Oval 10"/>
          <p:cNvSpPr>
            <a:spLocks noChangeAspect="1" noChangeArrowheads="1"/>
          </p:cNvSpPr>
          <p:nvPr/>
        </p:nvSpPr>
        <p:spPr bwMode="auto">
          <a:xfrm>
            <a:off x="3962401" y="2438401"/>
            <a:ext cx="73025" cy="73025"/>
          </a:xfrm>
          <a:prstGeom prst="ellipse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1771" name="Oval 11"/>
          <p:cNvSpPr>
            <a:spLocks noChangeAspect="1" noChangeArrowheads="1"/>
          </p:cNvSpPr>
          <p:nvPr/>
        </p:nvSpPr>
        <p:spPr bwMode="auto">
          <a:xfrm>
            <a:off x="4648201" y="2286001"/>
            <a:ext cx="73025" cy="73025"/>
          </a:xfrm>
          <a:prstGeom prst="ellipse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1772" name="Oval 12"/>
          <p:cNvSpPr>
            <a:spLocks noChangeAspect="1" noChangeArrowheads="1"/>
          </p:cNvSpPr>
          <p:nvPr/>
        </p:nvSpPr>
        <p:spPr bwMode="auto">
          <a:xfrm>
            <a:off x="5410201" y="4114801"/>
            <a:ext cx="73025" cy="73025"/>
          </a:xfrm>
          <a:prstGeom prst="ellipse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1773" name="Oval 13"/>
          <p:cNvSpPr>
            <a:spLocks noChangeAspect="1" noChangeArrowheads="1"/>
          </p:cNvSpPr>
          <p:nvPr/>
        </p:nvSpPr>
        <p:spPr bwMode="auto">
          <a:xfrm>
            <a:off x="5562601" y="3505201"/>
            <a:ext cx="73025" cy="73025"/>
          </a:xfrm>
          <a:prstGeom prst="ellipse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1774" name="Oval 14"/>
          <p:cNvSpPr>
            <a:spLocks noChangeAspect="1" noChangeArrowheads="1"/>
          </p:cNvSpPr>
          <p:nvPr/>
        </p:nvSpPr>
        <p:spPr bwMode="auto">
          <a:xfrm>
            <a:off x="5334001" y="3124201"/>
            <a:ext cx="73025" cy="73025"/>
          </a:xfrm>
          <a:prstGeom prst="ellipse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1775" name="Text Box 15"/>
          <p:cNvSpPr txBox="1">
            <a:spLocks noChangeArrowheads="1"/>
          </p:cNvSpPr>
          <p:nvPr/>
        </p:nvSpPr>
        <p:spPr bwMode="auto">
          <a:xfrm>
            <a:off x="2667000" y="4495801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501776" name="Line 16"/>
          <p:cNvSpPr>
            <a:spLocks noChangeShapeType="1"/>
          </p:cNvSpPr>
          <p:nvPr/>
        </p:nvSpPr>
        <p:spPr bwMode="auto">
          <a:xfrm>
            <a:off x="3048000" y="4724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1777" name="Text Box 17"/>
          <p:cNvSpPr txBox="1">
            <a:spLocks noChangeArrowheads="1"/>
          </p:cNvSpPr>
          <p:nvPr/>
        </p:nvSpPr>
        <p:spPr bwMode="auto">
          <a:xfrm>
            <a:off x="1752600" y="3276601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501778" name="Line 18"/>
          <p:cNvSpPr>
            <a:spLocks noChangeShapeType="1"/>
          </p:cNvSpPr>
          <p:nvPr/>
        </p:nvSpPr>
        <p:spPr bwMode="auto">
          <a:xfrm flipV="1">
            <a:off x="1905000" y="2667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1779" name="Text Box 19"/>
          <p:cNvSpPr txBox="1">
            <a:spLocks noChangeArrowheads="1"/>
          </p:cNvSpPr>
          <p:nvPr/>
        </p:nvSpPr>
        <p:spPr bwMode="auto">
          <a:xfrm>
            <a:off x="5799139" y="252414"/>
            <a:ext cx="4719637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indent="-339725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01788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6088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0388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75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47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19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91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000000"/>
                </a:solidFill>
              </a:rPr>
              <a:t>Randomly break the dataset into k partitions (in our example we’ll have k=3 partitions colored Red Green and Blue)</a:t>
            </a:r>
          </a:p>
          <a:p>
            <a:pPr lvl="1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FF0000"/>
                </a:solidFill>
              </a:rPr>
              <a:t>For the red partition: Train on all the points not in the red partition. Find the test-set sum of errors on the red points.</a:t>
            </a:r>
          </a:p>
          <a:p>
            <a:pPr lvl="1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33CC33"/>
                </a:solidFill>
              </a:rPr>
              <a:t>For the green partition: Train on all the points not in the green partition. Find the test-set sum of errors on the green points.</a:t>
            </a:r>
          </a:p>
          <a:p>
            <a:pPr lvl="1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3333CC"/>
                </a:solidFill>
              </a:rPr>
              <a:t>For the blue partition: Train on all the points not in the blue partition. Find the test-set sum of errors on the blue points.</a:t>
            </a:r>
          </a:p>
          <a:p>
            <a:pPr lvl="1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000000"/>
                </a:solidFill>
              </a:rPr>
              <a:t>Then report the mean error</a:t>
            </a:r>
          </a:p>
        </p:txBody>
      </p:sp>
      <p:sp>
        <p:nvSpPr>
          <p:cNvPr id="501780" name="Line 20"/>
          <p:cNvSpPr>
            <a:spLocks noChangeShapeType="1"/>
          </p:cNvSpPr>
          <p:nvPr/>
        </p:nvSpPr>
        <p:spPr bwMode="auto">
          <a:xfrm>
            <a:off x="2047875" y="3328988"/>
            <a:ext cx="3657600" cy="315912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1781" name="Line 21"/>
          <p:cNvSpPr>
            <a:spLocks noChangeShapeType="1"/>
          </p:cNvSpPr>
          <p:nvPr/>
        </p:nvSpPr>
        <p:spPr bwMode="auto">
          <a:xfrm flipV="1">
            <a:off x="2389188" y="3352800"/>
            <a:ext cx="0" cy="255588"/>
          </a:xfrm>
          <a:prstGeom prst="line">
            <a:avLst/>
          </a:prstGeom>
          <a:noFill/>
          <a:ln w="6350">
            <a:solidFill>
              <a:schemeClr val="hlink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1782" name="Line 22"/>
          <p:cNvSpPr>
            <a:spLocks noChangeShapeType="1"/>
          </p:cNvSpPr>
          <p:nvPr/>
        </p:nvSpPr>
        <p:spPr bwMode="auto">
          <a:xfrm>
            <a:off x="3681413" y="1547814"/>
            <a:ext cx="0" cy="1914525"/>
          </a:xfrm>
          <a:prstGeom prst="line">
            <a:avLst/>
          </a:prstGeom>
          <a:noFill/>
          <a:ln w="6350">
            <a:solidFill>
              <a:schemeClr val="hlink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1783" name="Line 23"/>
          <p:cNvSpPr>
            <a:spLocks noChangeShapeType="1"/>
          </p:cNvSpPr>
          <p:nvPr/>
        </p:nvSpPr>
        <p:spPr bwMode="auto">
          <a:xfrm>
            <a:off x="4681538" y="2316163"/>
            <a:ext cx="0" cy="1244600"/>
          </a:xfrm>
          <a:prstGeom prst="line">
            <a:avLst/>
          </a:prstGeom>
          <a:noFill/>
          <a:ln w="6350">
            <a:solidFill>
              <a:schemeClr val="hlink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1784" name="Line 24"/>
          <p:cNvSpPr>
            <a:spLocks noChangeShapeType="1"/>
          </p:cNvSpPr>
          <p:nvPr/>
        </p:nvSpPr>
        <p:spPr bwMode="auto">
          <a:xfrm flipH="1" flipV="1">
            <a:off x="2773363" y="3067050"/>
            <a:ext cx="0" cy="1060450"/>
          </a:xfrm>
          <a:prstGeom prst="line">
            <a:avLst/>
          </a:prstGeom>
          <a:noFill/>
          <a:ln w="6350">
            <a:solidFill>
              <a:srgbClr val="33CC33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1785" name="Line 25"/>
          <p:cNvSpPr>
            <a:spLocks noChangeShapeType="1"/>
          </p:cNvSpPr>
          <p:nvPr/>
        </p:nvSpPr>
        <p:spPr bwMode="auto">
          <a:xfrm flipH="1">
            <a:off x="3992563" y="2466975"/>
            <a:ext cx="0" cy="831850"/>
          </a:xfrm>
          <a:prstGeom prst="line">
            <a:avLst/>
          </a:prstGeom>
          <a:noFill/>
          <a:ln w="6350">
            <a:solidFill>
              <a:srgbClr val="33CC33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1786" name="Line 26"/>
          <p:cNvSpPr>
            <a:spLocks noChangeShapeType="1"/>
          </p:cNvSpPr>
          <p:nvPr/>
        </p:nvSpPr>
        <p:spPr bwMode="auto">
          <a:xfrm flipH="1">
            <a:off x="5441950" y="3505200"/>
            <a:ext cx="1588" cy="635000"/>
          </a:xfrm>
          <a:prstGeom prst="line">
            <a:avLst/>
          </a:prstGeom>
          <a:noFill/>
          <a:ln w="6350">
            <a:solidFill>
              <a:srgbClr val="33CC33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1787" name="Line 27"/>
          <p:cNvSpPr>
            <a:spLocks noChangeShapeType="1"/>
          </p:cNvSpPr>
          <p:nvPr/>
        </p:nvSpPr>
        <p:spPr bwMode="auto">
          <a:xfrm>
            <a:off x="2036764" y="2863851"/>
            <a:ext cx="3633787" cy="1147763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1788" name="Line 28"/>
          <p:cNvSpPr>
            <a:spLocks noChangeShapeType="1"/>
          </p:cNvSpPr>
          <p:nvPr/>
        </p:nvSpPr>
        <p:spPr bwMode="auto">
          <a:xfrm flipH="1" flipV="1">
            <a:off x="2986089" y="2903539"/>
            <a:ext cx="1587" cy="217487"/>
          </a:xfrm>
          <a:prstGeom prst="line">
            <a:avLst/>
          </a:prstGeom>
          <a:noFill/>
          <a:ln w="6350">
            <a:solidFill>
              <a:schemeClr val="folHlink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1789" name="Line 29"/>
          <p:cNvSpPr>
            <a:spLocks noChangeShapeType="1"/>
          </p:cNvSpPr>
          <p:nvPr/>
        </p:nvSpPr>
        <p:spPr bwMode="auto">
          <a:xfrm flipH="1">
            <a:off x="5387975" y="3154363"/>
            <a:ext cx="0" cy="773112"/>
          </a:xfrm>
          <a:prstGeom prst="line">
            <a:avLst/>
          </a:prstGeom>
          <a:noFill/>
          <a:ln w="6350">
            <a:solidFill>
              <a:schemeClr val="folHlink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1790" name="Line 30"/>
          <p:cNvSpPr>
            <a:spLocks noChangeShapeType="1"/>
          </p:cNvSpPr>
          <p:nvPr/>
        </p:nvSpPr>
        <p:spPr bwMode="auto">
          <a:xfrm flipH="1">
            <a:off x="5568950" y="3524250"/>
            <a:ext cx="1588" cy="463550"/>
          </a:xfrm>
          <a:prstGeom prst="line">
            <a:avLst/>
          </a:prstGeom>
          <a:noFill/>
          <a:ln w="6350">
            <a:solidFill>
              <a:schemeClr val="folHlink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1791" name="Text Box 31"/>
          <p:cNvSpPr txBox="1">
            <a:spLocks noChangeArrowheads="1"/>
          </p:cNvSpPr>
          <p:nvPr/>
        </p:nvSpPr>
        <p:spPr bwMode="auto">
          <a:xfrm>
            <a:off x="1768476" y="4986339"/>
            <a:ext cx="38766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>
                <a:solidFill>
                  <a:srgbClr val="33CC33"/>
                </a:solidFill>
              </a:rPr>
              <a:t>Linear Regression </a:t>
            </a:r>
            <a:r>
              <a:rPr lang="en-US" altLang="en-US" sz="2400" i="1">
                <a:solidFill>
                  <a:srgbClr val="33CC33"/>
                </a:solidFill>
              </a:rPr>
              <a:t>MSE</a:t>
            </a:r>
            <a:r>
              <a:rPr lang="en-US" altLang="en-US" sz="2400" i="1" baseline="-25000">
                <a:solidFill>
                  <a:srgbClr val="33CC33"/>
                </a:solidFill>
              </a:rPr>
              <a:t>3FOLD</a:t>
            </a:r>
            <a:r>
              <a:rPr lang="en-US" altLang="en-US" sz="2400" i="1">
                <a:solidFill>
                  <a:srgbClr val="33CC33"/>
                </a:solidFill>
              </a:rPr>
              <a:t>=2.05</a:t>
            </a:r>
          </a:p>
        </p:txBody>
      </p:sp>
    </p:spTree>
    <p:extLst>
      <p:ext uri="{BB962C8B-B14F-4D97-AF65-F5344CB8AC3E}">
        <p14:creationId xmlns:p14="http://schemas.microsoft.com/office/powerpoint/2010/main" val="26753397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9" name="Rectangle 3"/>
          <p:cNvSpPr>
            <a:spLocks noGrp="1" noChangeArrowheads="1"/>
          </p:cNvSpPr>
          <p:nvPr>
            <p:ph type="title"/>
          </p:nvPr>
        </p:nvSpPr>
        <p:spPr>
          <a:xfrm>
            <a:off x="1766888" y="182564"/>
            <a:ext cx="3975100" cy="1214437"/>
          </a:xfrm>
        </p:spPr>
        <p:txBody>
          <a:bodyPr/>
          <a:lstStyle/>
          <a:p>
            <a:r>
              <a:rPr lang="en-US" altLang="en-US"/>
              <a:t>k-fold Cross Validation</a:t>
            </a:r>
            <a:endParaRPr lang="en-US" altLang="en-US" sz="3200"/>
          </a:p>
        </p:txBody>
      </p:sp>
      <p:sp>
        <p:nvSpPr>
          <p:cNvPr id="505860" name="Line 4"/>
          <p:cNvSpPr>
            <a:spLocks noChangeShapeType="1"/>
          </p:cNvSpPr>
          <p:nvPr/>
        </p:nvSpPr>
        <p:spPr bwMode="auto">
          <a:xfrm>
            <a:off x="2133600" y="1295400"/>
            <a:ext cx="0" cy="3352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5861" name="Line 5"/>
          <p:cNvSpPr>
            <a:spLocks noChangeShapeType="1"/>
          </p:cNvSpPr>
          <p:nvPr/>
        </p:nvSpPr>
        <p:spPr bwMode="auto">
          <a:xfrm>
            <a:off x="1981200" y="4495800"/>
            <a:ext cx="396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5862" name="Oval 6"/>
          <p:cNvSpPr>
            <a:spLocks noChangeAspect="1" noChangeArrowheads="1"/>
          </p:cNvSpPr>
          <p:nvPr/>
        </p:nvSpPr>
        <p:spPr bwMode="auto">
          <a:xfrm>
            <a:off x="2362201" y="3581401"/>
            <a:ext cx="73025" cy="73025"/>
          </a:xfrm>
          <a:prstGeom prst="ellipse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5863" name="Oval 7"/>
          <p:cNvSpPr>
            <a:spLocks noChangeAspect="1" noChangeArrowheads="1"/>
          </p:cNvSpPr>
          <p:nvPr/>
        </p:nvSpPr>
        <p:spPr bwMode="auto">
          <a:xfrm>
            <a:off x="2743201" y="4114801"/>
            <a:ext cx="73025" cy="73025"/>
          </a:xfrm>
          <a:prstGeom prst="ellipse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5864" name="Oval 8"/>
          <p:cNvSpPr>
            <a:spLocks noChangeAspect="1" noChangeArrowheads="1"/>
          </p:cNvSpPr>
          <p:nvPr/>
        </p:nvSpPr>
        <p:spPr bwMode="auto">
          <a:xfrm>
            <a:off x="2971801" y="2895601"/>
            <a:ext cx="73025" cy="73025"/>
          </a:xfrm>
          <a:prstGeom prst="ellipse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5865" name="Oval 9"/>
          <p:cNvSpPr>
            <a:spLocks noChangeAspect="1" noChangeArrowheads="1"/>
          </p:cNvSpPr>
          <p:nvPr/>
        </p:nvSpPr>
        <p:spPr bwMode="auto">
          <a:xfrm>
            <a:off x="3657601" y="1524001"/>
            <a:ext cx="73025" cy="73025"/>
          </a:xfrm>
          <a:prstGeom prst="ellipse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5866" name="Oval 10"/>
          <p:cNvSpPr>
            <a:spLocks noChangeAspect="1" noChangeArrowheads="1"/>
          </p:cNvSpPr>
          <p:nvPr/>
        </p:nvSpPr>
        <p:spPr bwMode="auto">
          <a:xfrm>
            <a:off x="3962401" y="2438401"/>
            <a:ext cx="73025" cy="73025"/>
          </a:xfrm>
          <a:prstGeom prst="ellipse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5867" name="Oval 11"/>
          <p:cNvSpPr>
            <a:spLocks noChangeAspect="1" noChangeArrowheads="1"/>
          </p:cNvSpPr>
          <p:nvPr/>
        </p:nvSpPr>
        <p:spPr bwMode="auto">
          <a:xfrm>
            <a:off x="4648201" y="2286001"/>
            <a:ext cx="73025" cy="73025"/>
          </a:xfrm>
          <a:prstGeom prst="ellipse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5868" name="Oval 12"/>
          <p:cNvSpPr>
            <a:spLocks noChangeAspect="1" noChangeArrowheads="1"/>
          </p:cNvSpPr>
          <p:nvPr/>
        </p:nvSpPr>
        <p:spPr bwMode="auto">
          <a:xfrm>
            <a:off x="5410201" y="4114801"/>
            <a:ext cx="73025" cy="73025"/>
          </a:xfrm>
          <a:prstGeom prst="ellipse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5869" name="Oval 13"/>
          <p:cNvSpPr>
            <a:spLocks noChangeAspect="1" noChangeArrowheads="1"/>
          </p:cNvSpPr>
          <p:nvPr/>
        </p:nvSpPr>
        <p:spPr bwMode="auto">
          <a:xfrm>
            <a:off x="5562601" y="3505201"/>
            <a:ext cx="73025" cy="73025"/>
          </a:xfrm>
          <a:prstGeom prst="ellipse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5870" name="Oval 14"/>
          <p:cNvSpPr>
            <a:spLocks noChangeAspect="1" noChangeArrowheads="1"/>
          </p:cNvSpPr>
          <p:nvPr/>
        </p:nvSpPr>
        <p:spPr bwMode="auto">
          <a:xfrm>
            <a:off x="5334001" y="3124201"/>
            <a:ext cx="73025" cy="73025"/>
          </a:xfrm>
          <a:prstGeom prst="ellipse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5871" name="Text Box 15"/>
          <p:cNvSpPr txBox="1">
            <a:spLocks noChangeArrowheads="1"/>
          </p:cNvSpPr>
          <p:nvPr/>
        </p:nvSpPr>
        <p:spPr bwMode="auto">
          <a:xfrm>
            <a:off x="2667000" y="4495801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505872" name="Line 16"/>
          <p:cNvSpPr>
            <a:spLocks noChangeShapeType="1"/>
          </p:cNvSpPr>
          <p:nvPr/>
        </p:nvSpPr>
        <p:spPr bwMode="auto">
          <a:xfrm>
            <a:off x="3048000" y="4724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5873" name="Text Box 17"/>
          <p:cNvSpPr txBox="1">
            <a:spLocks noChangeArrowheads="1"/>
          </p:cNvSpPr>
          <p:nvPr/>
        </p:nvSpPr>
        <p:spPr bwMode="auto">
          <a:xfrm>
            <a:off x="1752600" y="3276601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505874" name="Line 18"/>
          <p:cNvSpPr>
            <a:spLocks noChangeShapeType="1"/>
          </p:cNvSpPr>
          <p:nvPr/>
        </p:nvSpPr>
        <p:spPr bwMode="auto">
          <a:xfrm flipV="1">
            <a:off x="1905000" y="2667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5875" name="Text Box 19"/>
          <p:cNvSpPr txBox="1">
            <a:spLocks noChangeArrowheads="1"/>
          </p:cNvSpPr>
          <p:nvPr/>
        </p:nvSpPr>
        <p:spPr bwMode="auto">
          <a:xfrm>
            <a:off x="5799139" y="252414"/>
            <a:ext cx="4719637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indent="-339725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01788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6088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0388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75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47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19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91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000000"/>
                </a:solidFill>
              </a:rPr>
              <a:t>Randomly break the dataset into k partitions (in our example we’ll have k=3 partitions colored Red Green and Blue)</a:t>
            </a:r>
          </a:p>
          <a:p>
            <a:pPr lvl="1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FF0000"/>
                </a:solidFill>
              </a:rPr>
              <a:t>For the red partition: Train on all the points not in the red partition. Find the test-set sum of errors on the red points.</a:t>
            </a:r>
          </a:p>
          <a:p>
            <a:pPr lvl="1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33CC33"/>
                </a:solidFill>
              </a:rPr>
              <a:t>For the green partition: Train on all the points not in the green partition. Find the test-set sum of errors on the green points.</a:t>
            </a:r>
          </a:p>
          <a:p>
            <a:pPr lvl="1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3333CC"/>
                </a:solidFill>
              </a:rPr>
              <a:t>For the blue partition: Train on all the points not in the blue partition. Find the test-set sum of errors on the blue points.</a:t>
            </a:r>
          </a:p>
          <a:p>
            <a:pPr lvl="1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000000"/>
                </a:solidFill>
              </a:rPr>
              <a:t>Then report the mean error</a:t>
            </a:r>
          </a:p>
        </p:txBody>
      </p:sp>
      <p:sp>
        <p:nvSpPr>
          <p:cNvPr id="505877" name="Line 21"/>
          <p:cNvSpPr>
            <a:spLocks noChangeShapeType="1"/>
          </p:cNvSpPr>
          <p:nvPr/>
        </p:nvSpPr>
        <p:spPr bwMode="auto">
          <a:xfrm>
            <a:off x="2389188" y="3608388"/>
            <a:ext cx="0" cy="488950"/>
          </a:xfrm>
          <a:prstGeom prst="line">
            <a:avLst/>
          </a:prstGeom>
          <a:noFill/>
          <a:ln w="6350">
            <a:solidFill>
              <a:schemeClr val="hlink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5878" name="Line 22"/>
          <p:cNvSpPr>
            <a:spLocks noChangeShapeType="1"/>
          </p:cNvSpPr>
          <p:nvPr/>
        </p:nvSpPr>
        <p:spPr bwMode="auto">
          <a:xfrm>
            <a:off x="3681413" y="1547814"/>
            <a:ext cx="0" cy="1584325"/>
          </a:xfrm>
          <a:prstGeom prst="line">
            <a:avLst/>
          </a:prstGeom>
          <a:noFill/>
          <a:ln w="6350">
            <a:solidFill>
              <a:schemeClr val="hlink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5879" name="Line 23"/>
          <p:cNvSpPr>
            <a:spLocks noChangeShapeType="1"/>
          </p:cNvSpPr>
          <p:nvPr/>
        </p:nvSpPr>
        <p:spPr bwMode="auto">
          <a:xfrm flipH="1">
            <a:off x="4679950" y="2316164"/>
            <a:ext cx="1588" cy="573087"/>
          </a:xfrm>
          <a:prstGeom prst="line">
            <a:avLst/>
          </a:prstGeom>
          <a:noFill/>
          <a:ln w="6350">
            <a:solidFill>
              <a:schemeClr val="hlink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5880" name="Line 24"/>
          <p:cNvSpPr>
            <a:spLocks noChangeShapeType="1"/>
          </p:cNvSpPr>
          <p:nvPr/>
        </p:nvSpPr>
        <p:spPr bwMode="auto">
          <a:xfrm flipH="1" flipV="1">
            <a:off x="2762251" y="3238500"/>
            <a:ext cx="11113" cy="889000"/>
          </a:xfrm>
          <a:prstGeom prst="line">
            <a:avLst/>
          </a:prstGeom>
          <a:noFill/>
          <a:ln w="6350">
            <a:solidFill>
              <a:srgbClr val="33CC33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5882" name="Line 26"/>
          <p:cNvSpPr>
            <a:spLocks noChangeShapeType="1"/>
          </p:cNvSpPr>
          <p:nvPr/>
        </p:nvSpPr>
        <p:spPr bwMode="auto">
          <a:xfrm>
            <a:off x="5432426" y="2921000"/>
            <a:ext cx="9525" cy="1219200"/>
          </a:xfrm>
          <a:prstGeom prst="line">
            <a:avLst/>
          </a:prstGeom>
          <a:noFill/>
          <a:ln w="6350">
            <a:solidFill>
              <a:srgbClr val="33CC33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5884" name="Line 28"/>
          <p:cNvSpPr>
            <a:spLocks noChangeShapeType="1"/>
          </p:cNvSpPr>
          <p:nvPr/>
        </p:nvSpPr>
        <p:spPr bwMode="auto">
          <a:xfrm flipH="1" flipV="1">
            <a:off x="2986089" y="2903539"/>
            <a:ext cx="1587" cy="217487"/>
          </a:xfrm>
          <a:prstGeom prst="line">
            <a:avLst/>
          </a:prstGeom>
          <a:noFill/>
          <a:ln w="6350">
            <a:solidFill>
              <a:schemeClr val="folHlink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5885" name="Line 29"/>
          <p:cNvSpPr>
            <a:spLocks noChangeShapeType="1"/>
          </p:cNvSpPr>
          <p:nvPr/>
        </p:nvSpPr>
        <p:spPr bwMode="auto">
          <a:xfrm>
            <a:off x="5362575" y="3141663"/>
            <a:ext cx="1588" cy="577850"/>
          </a:xfrm>
          <a:prstGeom prst="line">
            <a:avLst/>
          </a:prstGeom>
          <a:noFill/>
          <a:ln w="6350">
            <a:solidFill>
              <a:schemeClr val="folHlink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5886" name="Line 30"/>
          <p:cNvSpPr>
            <a:spLocks noChangeShapeType="1"/>
          </p:cNvSpPr>
          <p:nvPr/>
        </p:nvSpPr>
        <p:spPr bwMode="auto">
          <a:xfrm flipH="1">
            <a:off x="5568950" y="3524251"/>
            <a:ext cx="1588" cy="682625"/>
          </a:xfrm>
          <a:prstGeom prst="line">
            <a:avLst/>
          </a:prstGeom>
          <a:noFill/>
          <a:ln w="6350">
            <a:solidFill>
              <a:schemeClr val="folHlink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5887" name="Text Box 31"/>
          <p:cNvSpPr txBox="1">
            <a:spLocks noChangeArrowheads="1"/>
          </p:cNvSpPr>
          <p:nvPr/>
        </p:nvSpPr>
        <p:spPr bwMode="auto">
          <a:xfrm>
            <a:off x="1768476" y="4986339"/>
            <a:ext cx="38766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>
                <a:solidFill>
                  <a:srgbClr val="33CC33"/>
                </a:solidFill>
              </a:rPr>
              <a:t>Quadratic Regression </a:t>
            </a:r>
            <a:r>
              <a:rPr lang="en-US" altLang="en-US" sz="2400" i="1">
                <a:solidFill>
                  <a:srgbClr val="33CC33"/>
                </a:solidFill>
              </a:rPr>
              <a:t>MSE</a:t>
            </a:r>
            <a:r>
              <a:rPr lang="en-US" altLang="en-US" sz="2400" i="1" baseline="-25000">
                <a:solidFill>
                  <a:srgbClr val="33CC33"/>
                </a:solidFill>
              </a:rPr>
              <a:t>3FOLD</a:t>
            </a:r>
            <a:r>
              <a:rPr lang="en-US" altLang="en-US" sz="2400" i="1">
                <a:solidFill>
                  <a:srgbClr val="33CC33"/>
                </a:solidFill>
              </a:rPr>
              <a:t>=1.11</a:t>
            </a:r>
          </a:p>
        </p:txBody>
      </p:sp>
      <p:sp>
        <p:nvSpPr>
          <p:cNvPr id="505888" name="Arc 32"/>
          <p:cNvSpPr>
            <a:spLocks/>
          </p:cNvSpPr>
          <p:nvPr/>
        </p:nvSpPr>
        <p:spPr bwMode="auto">
          <a:xfrm rot="13413423" flipV="1">
            <a:off x="2897188" y="3353743"/>
            <a:ext cx="2468562" cy="461665"/>
          </a:xfrm>
          <a:custGeom>
            <a:avLst/>
            <a:gdLst>
              <a:gd name="G0" fmla="+- 3534 0 0"/>
              <a:gd name="G1" fmla="+- 21600 0 0"/>
              <a:gd name="G2" fmla="+- 21600 0 0"/>
              <a:gd name="T0" fmla="*/ 0 w 25134"/>
              <a:gd name="T1" fmla="*/ 291 h 26929"/>
              <a:gd name="T2" fmla="*/ 24466 w 25134"/>
              <a:gd name="T3" fmla="*/ 26929 h 26929"/>
              <a:gd name="T4" fmla="*/ 3534 w 25134"/>
              <a:gd name="T5" fmla="*/ 21600 h 269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5134" h="26929" fill="none" extrusionOk="0">
                <a:moveTo>
                  <a:pt x="0" y="291"/>
                </a:moveTo>
                <a:cubicBezTo>
                  <a:pt x="1168" y="97"/>
                  <a:pt x="2350" y="-1"/>
                  <a:pt x="3534" y="0"/>
                </a:cubicBezTo>
                <a:cubicBezTo>
                  <a:pt x="15463" y="0"/>
                  <a:pt x="25134" y="9670"/>
                  <a:pt x="25134" y="21600"/>
                </a:cubicBezTo>
                <a:cubicBezTo>
                  <a:pt x="25134" y="23397"/>
                  <a:pt x="24909" y="25187"/>
                  <a:pt x="24466" y="26929"/>
                </a:cubicBezTo>
              </a:path>
              <a:path w="25134" h="26929" stroke="0" extrusionOk="0">
                <a:moveTo>
                  <a:pt x="0" y="291"/>
                </a:moveTo>
                <a:cubicBezTo>
                  <a:pt x="1168" y="97"/>
                  <a:pt x="2350" y="-1"/>
                  <a:pt x="3534" y="0"/>
                </a:cubicBezTo>
                <a:cubicBezTo>
                  <a:pt x="15463" y="0"/>
                  <a:pt x="25134" y="9670"/>
                  <a:pt x="25134" y="21600"/>
                </a:cubicBezTo>
                <a:cubicBezTo>
                  <a:pt x="25134" y="23397"/>
                  <a:pt x="24909" y="25187"/>
                  <a:pt x="24466" y="26929"/>
                </a:cubicBezTo>
                <a:lnTo>
                  <a:pt x="3534" y="21600"/>
                </a:lnTo>
                <a:close/>
              </a:path>
            </a:pathLst>
          </a:custGeom>
          <a:noFill/>
          <a:ln w="3810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5889" name="Arc 33"/>
          <p:cNvSpPr>
            <a:spLocks/>
          </p:cNvSpPr>
          <p:nvPr/>
        </p:nvSpPr>
        <p:spPr bwMode="auto">
          <a:xfrm rot="13969745" flipV="1">
            <a:off x="3284539" y="3475981"/>
            <a:ext cx="1533525" cy="461665"/>
          </a:xfrm>
          <a:custGeom>
            <a:avLst/>
            <a:gdLst>
              <a:gd name="G0" fmla="+- 5254 0 0"/>
              <a:gd name="G1" fmla="+- 21600 0 0"/>
              <a:gd name="G2" fmla="+- 21600 0 0"/>
              <a:gd name="T0" fmla="*/ 0 w 26854"/>
              <a:gd name="T1" fmla="*/ 649 h 26929"/>
              <a:gd name="T2" fmla="*/ 26186 w 26854"/>
              <a:gd name="T3" fmla="*/ 26929 h 26929"/>
              <a:gd name="T4" fmla="*/ 5254 w 26854"/>
              <a:gd name="T5" fmla="*/ 21600 h 269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854" h="26929" fill="none" extrusionOk="0">
                <a:moveTo>
                  <a:pt x="-1" y="648"/>
                </a:moveTo>
                <a:cubicBezTo>
                  <a:pt x="1718" y="217"/>
                  <a:pt x="3482" y="-1"/>
                  <a:pt x="5254" y="0"/>
                </a:cubicBezTo>
                <a:cubicBezTo>
                  <a:pt x="17183" y="0"/>
                  <a:pt x="26854" y="9670"/>
                  <a:pt x="26854" y="21600"/>
                </a:cubicBezTo>
                <a:cubicBezTo>
                  <a:pt x="26854" y="23397"/>
                  <a:pt x="26629" y="25187"/>
                  <a:pt x="26186" y="26929"/>
                </a:cubicBezTo>
              </a:path>
              <a:path w="26854" h="26929" stroke="0" extrusionOk="0">
                <a:moveTo>
                  <a:pt x="-1" y="648"/>
                </a:moveTo>
                <a:cubicBezTo>
                  <a:pt x="1718" y="217"/>
                  <a:pt x="3482" y="-1"/>
                  <a:pt x="5254" y="0"/>
                </a:cubicBezTo>
                <a:cubicBezTo>
                  <a:pt x="17183" y="0"/>
                  <a:pt x="26854" y="9670"/>
                  <a:pt x="26854" y="21600"/>
                </a:cubicBezTo>
                <a:cubicBezTo>
                  <a:pt x="26854" y="23397"/>
                  <a:pt x="26629" y="25187"/>
                  <a:pt x="26186" y="26929"/>
                </a:cubicBezTo>
                <a:lnTo>
                  <a:pt x="5254" y="21600"/>
                </a:lnTo>
                <a:close/>
              </a:path>
            </a:pathLst>
          </a:cu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5890" name="Arc 34"/>
          <p:cNvSpPr>
            <a:spLocks/>
          </p:cNvSpPr>
          <p:nvPr/>
        </p:nvSpPr>
        <p:spPr bwMode="auto">
          <a:xfrm rot="13903857" flipV="1">
            <a:off x="2861469" y="3795862"/>
            <a:ext cx="2043112" cy="461665"/>
          </a:xfrm>
          <a:custGeom>
            <a:avLst/>
            <a:gdLst>
              <a:gd name="G0" fmla="+- 5254 0 0"/>
              <a:gd name="G1" fmla="+- 21600 0 0"/>
              <a:gd name="G2" fmla="+- 21600 0 0"/>
              <a:gd name="T0" fmla="*/ 0 w 26854"/>
              <a:gd name="T1" fmla="*/ 649 h 24522"/>
              <a:gd name="T2" fmla="*/ 26655 w 26854"/>
              <a:gd name="T3" fmla="*/ 24522 h 24522"/>
              <a:gd name="T4" fmla="*/ 5254 w 26854"/>
              <a:gd name="T5" fmla="*/ 21600 h 245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854" h="24522" fill="none" extrusionOk="0">
                <a:moveTo>
                  <a:pt x="-1" y="648"/>
                </a:moveTo>
                <a:cubicBezTo>
                  <a:pt x="1718" y="217"/>
                  <a:pt x="3482" y="-1"/>
                  <a:pt x="5254" y="0"/>
                </a:cubicBezTo>
                <a:cubicBezTo>
                  <a:pt x="17183" y="0"/>
                  <a:pt x="26854" y="9670"/>
                  <a:pt x="26854" y="21600"/>
                </a:cubicBezTo>
                <a:cubicBezTo>
                  <a:pt x="26854" y="22577"/>
                  <a:pt x="26787" y="23553"/>
                  <a:pt x="26655" y="24522"/>
                </a:cubicBezTo>
              </a:path>
              <a:path w="26854" h="24522" stroke="0" extrusionOk="0">
                <a:moveTo>
                  <a:pt x="-1" y="648"/>
                </a:moveTo>
                <a:cubicBezTo>
                  <a:pt x="1718" y="217"/>
                  <a:pt x="3482" y="-1"/>
                  <a:pt x="5254" y="0"/>
                </a:cubicBezTo>
                <a:cubicBezTo>
                  <a:pt x="17183" y="0"/>
                  <a:pt x="26854" y="9670"/>
                  <a:pt x="26854" y="21600"/>
                </a:cubicBezTo>
                <a:cubicBezTo>
                  <a:pt x="26854" y="22577"/>
                  <a:pt x="26787" y="23553"/>
                  <a:pt x="26655" y="24522"/>
                </a:cubicBezTo>
                <a:lnTo>
                  <a:pt x="5254" y="21600"/>
                </a:lnTo>
                <a:close/>
              </a:path>
            </a:pathLst>
          </a:custGeom>
          <a:noFill/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5893" name="Line 37"/>
          <p:cNvSpPr>
            <a:spLocks noChangeShapeType="1"/>
          </p:cNvSpPr>
          <p:nvPr/>
        </p:nvSpPr>
        <p:spPr bwMode="auto">
          <a:xfrm flipH="1">
            <a:off x="3973514" y="2487614"/>
            <a:ext cx="15875" cy="122237"/>
          </a:xfrm>
          <a:prstGeom prst="line">
            <a:avLst/>
          </a:prstGeom>
          <a:noFill/>
          <a:ln w="6350">
            <a:solidFill>
              <a:srgbClr val="33CC33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01216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66888" y="182564"/>
            <a:ext cx="3975100" cy="1214437"/>
          </a:xfrm>
        </p:spPr>
        <p:txBody>
          <a:bodyPr/>
          <a:lstStyle/>
          <a:p>
            <a:r>
              <a:rPr lang="en-US" altLang="en-US"/>
              <a:t>k-fold Cross Validation</a:t>
            </a:r>
            <a:endParaRPr lang="en-US" altLang="en-US" sz="3200"/>
          </a:p>
        </p:txBody>
      </p:sp>
      <p:sp>
        <p:nvSpPr>
          <p:cNvPr id="506883" name="Line 3"/>
          <p:cNvSpPr>
            <a:spLocks noChangeShapeType="1"/>
          </p:cNvSpPr>
          <p:nvPr/>
        </p:nvSpPr>
        <p:spPr bwMode="auto">
          <a:xfrm>
            <a:off x="2133600" y="1295400"/>
            <a:ext cx="0" cy="3352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6884" name="Line 4"/>
          <p:cNvSpPr>
            <a:spLocks noChangeShapeType="1"/>
          </p:cNvSpPr>
          <p:nvPr/>
        </p:nvSpPr>
        <p:spPr bwMode="auto">
          <a:xfrm>
            <a:off x="1981200" y="4495800"/>
            <a:ext cx="396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6885" name="Oval 5"/>
          <p:cNvSpPr>
            <a:spLocks noChangeAspect="1" noChangeArrowheads="1"/>
          </p:cNvSpPr>
          <p:nvPr/>
        </p:nvSpPr>
        <p:spPr bwMode="auto">
          <a:xfrm>
            <a:off x="2362201" y="3581401"/>
            <a:ext cx="73025" cy="73025"/>
          </a:xfrm>
          <a:prstGeom prst="ellipse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6886" name="Oval 6"/>
          <p:cNvSpPr>
            <a:spLocks noChangeAspect="1" noChangeArrowheads="1"/>
          </p:cNvSpPr>
          <p:nvPr/>
        </p:nvSpPr>
        <p:spPr bwMode="auto">
          <a:xfrm>
            <a:off x="2743201" y="4114801"/>
            <a:ext cx="73025" cy="73025"/>
          </a:xfrm>
          <a:prstGeom prst="ellipse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6887" name="Oval 7"/>
          <p:cNvSpPr>
            <a:spLocks noChangeAspect="1" noChangeArrowheads="1"/>
          </p:cNvSpPr>
          <p:nvPr/>
        </p:nvSpPr>
        <p:spPr bwMode="auto">
          <a:xfrm>
            <a:off x="2971801" y="2895601"/>
            <a:ext cx="73025" cy="73025"/>
          </a:xfrm>
          <a:prstGeom prst="ellipse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6888" name="Oval 8"/>
          <p:cNvSpPr>
            <a:spLocks noChangeAspect="1" noChangeArrowheads="1"/>
          </p:cNvSpPr>
          <p:nvPr/>
        </p:nvSpPr>
        <p:spPr bwMode="auto">
          <a:xfrm>
            <a:off x="3657601" y="1524001"/>
            <a:ext cx="73025" cy="73025"/>
          </a:xfrm>
          <a:prstGeom prst="ellipse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6889" name="Oval 9"/>
          <p:cNvSpPr>
            <a:spLocks noChangeAspect="1" noChangeArrowheads="1"/>
          </p:cNvSpPr>
          <p:nvPr/>
        </p:nvSpPr>
        <p:spPr bwMode="auto">
          <a:xfrm>
            <a:off x="3962401" y="2438401"/>
            <a:ext cx="73025" cy="73025"/>
          </a:xfrm>
          <a:prstGeom prst="ellipse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6890" name="Oval 10"/>
          <p:cNvSpPr>
            <a:spLocks noChangeAspect="1" noChangeArrowheads="1"/>
          </p:cNvSpPr>
          <p:nvPr/>
        </p:nvSpPr>
        <p:spPr bwMode="auto">
          <a:xfrm>
            <a:off x="4648201" y="2286001"/>
            <a:ext cx="73025" cy="73025"/>
          </a:xfrm>
          <a:prstGeom prst="ellipse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6891" name="Oval 11"/>
          <p:cNvSpPr>
            <a:spLocks noChangeAspect="1" noChangeArrowheads="1"/>
          </p:cNvSpPr>
          <p:nvPr/>
        </p:nvSpPr>
        <p:spPr bwMode="auto">
          <a:xfrm>
            <a:off x="5410201" y="4114801"/>
            <a:ext cx="73025" cy="73025"/>
          </a:xfrm>
          <a:prstGeom prst="ellipse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6892" name="Oval 12"/>
          <p:cNvSpPr>
            <a:spLocks noChangeAspect="1" noChangeArrowheads="1"/>
          </p:cNvSpPr>
          <p:nvPr/>
        </p:nvSpPr>
        <p:spPr bwMode="auto">
          <a:xfrm>
            <a:off x="5562601" y="3505201"/>
            <a:ext cx="73025" cy="73025"/>
          </a:xfrm>
          <a:prstGeom prst="ellipse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6893" name="Oval 13"/>
          <p:cNvSpPr>
            <a:spLocks noChangeAspect="1" noChangeArrowheads="1"/>
          </p:cNvSpPr>
          <p:nvPr/>
        </p:nvSpPr>
        <p:spPr bwMode="auto">
          <a:xfrm>
            <a:off x="5334001" y="3124201"/>
            <a:ext cx="73025" cy="73025"/>
          </a:xfrm>
          <a:prstGeom prst="ellipse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6894" name="Text Box 14"/>
          <p:cNvSpPr txBox="1">
            <a:spLocks noChangeArrowheads="1"/>
          </p:cNvSpPr>
          <p:nvPr/>
        </p:nvSpPr>
        <p:spPr bwMode="auto">
          <a:xfrm>
            <a:off x="2667000" y="4495801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506895" name="Line 15"/>
          <p:cNvSpPr>
            <a:spLocks noChangeShapeType="1"/>
          </p:cNvSpPr>
          <p:nvPr/>
        </p:nvSpPr>
        <p:spPr bwMode="auto">
          <a:xfrm>
            <a:off x="3048000" y="4724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6896" name="Text Box 16"/>
          <p:cNvSpPr txBox="1">
            <a:spLocks noChangeArrowheads="1"/>
          </p:cNvSpPr>
          <p:nvPr/>
        </p:nvSpPr>
        <p:spPr bwMode="auto">
          <a:xfrm>
            <a:off x="1752600" y="3276601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506897" name="Line 17"/>
          <p:cNvSpPr>
            <a:spLocks noChangeShapeType="1"/>
          </p:cNvSpPr>
          <p:nvPr/>
        </p:nvSpPr>
        <p:spPr bwMode="auto">
          <a:xfrm flipV="1">
            <a:off x="1905000" y="2667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6898" name="Text Box 18"/>
          <p:cNvSpPr txBox="1">
            <a:spLocks noChangeArrowheads="1"/>
          </p:cNvSpPr>
          <p:nvPr/>
        </p:nvSpPr>
        <p:spPr bwMode="auto">
          <a:xfrm>
            <a:off x="5799139" y="252414"/>
            <a:ext cx="4719637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indent="-339725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01788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6088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0388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75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47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19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91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000000"/>
                </a:solidFill>
              </a:rPr>
              <a:t>Randomly break the dataset into k partitions (in our example we’ll have k=3 partitions colored Red Green and Blue)</a:t>
            </a:r>
          </a:p>
          <a:p>
            <a:pPr lvl="1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FF0000"/>
                </a:solidFill>
              </a:rPr>
              <a:t>For the red partition: Train on all the points not in the red partition. Find the test-set sum of errors on the red points.</a:t>
            </a:r>
          </a:p>
          <a:p>
            <a:pPr lvl="1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33CC33"/>
                </a:solidFill>
              </a:rPr>
              <a:t>For the green partition: Train on all the points not in the green partition. Find the test-set sum of errors on the green points.</a:t>
            </a:r>
          </a:p>
          <a:p>
            <a:pPr lvl="1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3333CC"/>
                </a:solidFill>
              </a:rPr>
              <a:t>For the blue partition: Train on all the points not in the blue partition. Find the test-set sum of errors on the blue points.</a:t>
            </a:r>
          </a:p>
          <a:p>
            <a:pPr lvl="1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000000"/>
                </a:solidFill>
              </a:rPr>
              <a:t>Then report the mean error</a:t>
            </a:r>
          </a:p>
        </p:txBody>
      </p:sp>
      <p:sp>
        <p:nvSpPr>
          <p:cNvPr id="506899" name="Line 19"/>
          <p:cNvSpPr>
            <a:spLocks noChangeShapeType="1"/>
          </p:cNvSpPr>
          <p:nvPr/>
        </p:nvSpPr>
        <p:spPr bwMode="auto">
          <a:xfrm>
            <a:off x="2389188" y="3608388"/>
            <a:ext cx="0" cy="1536700"/>
          </a:xfrm>
          <a:prstGeom prst="line">
            <a:avLst/>
          </a:prstGeom>
          <a:noFill/>
          <a:ln w="6350">
            <a:solidFill>
              <a:schemeClr val="hlink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6900" name="Line 20"/>
          <p:cNvSpPr>
            <a:spLocks noChangeShapeType="1"/>
          </p:cNvSpPr>
          <p:nvPr/>
        </p:nvSpPr>
        <p:spPr bwMode="auto">
          <a:xfrm>
            <a:off x="3681413" y="1547814"/>
            <a:ext cx="0" cy="1036637"/>
          </a:xfrm>
          <a:prstGeom prst="line">
            <a:avLst/>
          </a:prstGeom>
          <a:noFill/>
          <a:ln w="6350">
            <a:solidFill>
              <a:schemeClr val="hlink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6901" name="Line 21"/>
          <p:cNvSpPr>
            <a:spLocks noChangeShapeType="1"/>
          </p:cNvSpPr>
          <p:nvPr/>
        </p:nvSpPr>
        <p:spPr bwMode="auto">
          <a:xfrm flipH="1">
            <a:off x="4679950" y="2316164"/>
            <a:ext cx="1588" cy="490537"/>
          </a:xfrm>
          <a:prstGeom prst="line">
            <a:avLst/>
          </a:prstGeom>
          <a:noFill/>
          <a:ln w="6350">
            <a:solidFill>
              <a:schemeClr val="hlink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6902" name="Line 22"/>
          <p:cNvSpPr>
            <a:spLocks noChangeShapeType="1"/>
          </p:cNvSpPr>
          <p:nvPr/>
        </p:nvSpPr>
        <p:spPr bwMode="auto">
          <a:xfrm flipH="1" flipV="1">
            <a:off x="2762251" y="3189288"/>
            <a:ext cx="11113" cy="938212"/>
          </a:xfrm>
          <a:prstGeom prst="line">
            <a:avLst/>
          </a:prstGeom>
          <a:noFill/>
          <a:ln w="6350">
            <a:solidFill>
              <a:srgbClr val="33CC33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6903" name="Line 23"/>
          <p:cNvSpPr>
            <a:spLocks noChangeShapeType="1"/>
          </p:cNvSpPr>
          <p:nvPr/>
        </p:nvSpPr>
        <p:spPr bwMode="auto">
          <a:xfrm flipH="1">
            <a:off x="5441950" y="3278188"/>
            <a:ext cx="6350" cy="862012"/>
          </a:xfrm>
          <a:prstGeom prst="line">
            <a:avLst/>
          </a:prstGeom>
          <a:noFill/>
          <a:ln w="6350">
            <a:solidFill>
              <a:srgbClr val="33CC33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6904" name="Line 24"/>
          <p:cNvSpPr>
            <a:spLocks noChangeShapeType="1"/>
          </p:cNvSpPr>
          <p:nvPr/>
        </p:nvSpPr>
        <p:spPr bwMode="auto">
          <a:xfrm flipH="1" flipV="1">
            <a:off x="2986089" y="2903539"/>
            <a:ext cx="1587" cy="623887"/>
          </a:xfrm>
          <a:prstGeom prst="line">
            <a:avLst/>
          </a:prstGeom>
          <a:noFill/>
          <a:ln w="6350">
            <a:solidFill>
              <a:schemeClr val="folHlink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6905" name="Line 25"/>
          <p:cNvSpPr>
            <a:spLocks noChangeShapeType="1"/>
          </p:cNvSpPr>
          <p:nvPr/>
        </p:nvSpPr>
        <p:spPr bwMode="auto">
          <a:xfrm>
            <a:off x="5362575" y="3141663"/>
            <a:ext cx="1588" cy="868362"/>
          </a:xfrm>
          <a:prstGeom prst="line">
            <a:avLst/>
          </a:prstGeom>
          <a:noFill/>
          <a:ln w="6350">
            <a:solidFill>
              <a:schemeClr val="folHlink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6906" name="Line 26"/>
          <p:cNvSpPr>
            <a:spLocks noChangeShapeType="1"/>
          </p:cNvSpPr>
          <p:nvPr/>
        </p:nvSpPr>
        <p:spPr bwMode="auto">
          <a:xfrm flipH="1">
            <a:off x="5568950" y="3524250"/>
            <a:ext cx="1588" cy="973138"/>
          </a:xfrm>
          <a:prstGeom prst="line">
            <a:avLst/>
          </a:prstGeom>
          <a:noFill/>
          <a:ln w="6350">
            <a:solidFill>
              <a:schemeClr val="folHlink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6907" name="Text Box 27"/>
          <p:cNvSpPr txBox="1">
            <a:spLocks noChangeArrowheads="1"/>
          </p:cNvSpPr>
          <p:nvPr/>
        </p:nvSpPr>
        <p:spPr bwMode="auto">
          <a:xfrm>
            <a:off x="1768476" y="4986339"/>
            <a:ext cx="38766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>
                <a:solidFill>
                  <a:srgbClr val="33CC33"/>
                </a:solidFill>
              </a:rPr>
              <a:t>Joint-the-dots </a:t>
            </a:r>
            <a:r>
              <a:rPr lang="en-US" altLang="en-US" sz="2400" i="1">
                <a:solidFill>
                  <a:srgbClr val="33CC33"/>
                </a:solidFill>
              </a:rPr>
              <a:t>MSE</a:t>
            </a:r>
            <a:r>
              <a:rPr lang="en-US" altLang="en-US" sz="2400" i="1" baseline="-25000">
                <a:solidFill>
                  <a:srgbClr val="33CC33"/>
                </a:solidFill>
              </a:rPr>
              <a:t>3FOLD</a:t>
            </a:r>
            <a:r>
              <a:rPr lang="en-US" altLang="en-US" sz="2400" i="1">
                <a:solidFill>
                  <a:srgbClr val="33CC33"/>
                </a:solidFill>
              </a:rPr>
              <a:t>=2.93</a:t>
            </a:r>
          </a:p>
        </p:txBody>
      </p:sp>
      <p:sp>
        <p:nvSpPr>
          <p:cNvPr id="506911" name="Line 31"/>
          <p:cNvSpPr>
            <a:spLocks noChangeShapeType="1"/>
          </p:cNvSpPr>
          <p:nvPr/>
        </p:nvSpPr>
        <p:spPr bwMode="auto">
          <a:xfrm flipH="1">
            <a:off x="3998913" y="1797051"/>
            <a:ext cx="0" cy="671513"/>
          </a:xfrm>
          <a:prstGeom prst="line">
            <a:avLst/>
          </a:prstGeom>
          <a:noFill/>
          <a:ln w="6350">
            <a:solidFill>
              <a:srgbClr val="33CC33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6913" name="Freeform 33"/>
          <p:cNvSpPr>
            <a:spLocks/>
          </p:cNvSpPr>
          <p:nvPr/>
        </p:nvSpPr>
        <p:spPr bwMode="auto">
          <a:xfrm>
            <a:off x="2579688" y="2460626"/>
            <a:ext cx="3175000" cy="2735263"/>
          </a:xfrm>
          <a:custGeom>
            <a:avLst/>
            <a:gdLst>
              <a:gd name="T0" fmla="*/ 2000 w 2000"/>
              <a:gd name="T1" fmla="*/ 346 h 1723"/>
              <a:gd name="T2" fmla="*/ 1807 w 2000"/>
              <a:gd name="T3" fmla="*/ 1073 h 1723"/>
              <a:gd name="T4" fmla="*/ 1754 w 2000"/>
              <a:gd name="T5" fmla="*/ 435 h 1723"/>
              <a:gd name="T6" fmla="*/ 885 w 2000"/>
              <a:gd name="T7" fmla="*/ 0 h 1723"/>
              <a:gd name="T8" fmla="*/ 262 w 2000"/>
              <a:gd name="T9" fmla="*/ 288 h 1723"/>
              <a:gd name="T10" fmla="*/ 0 w 2000"/>
              <a:gd name="T11" fmla="*/ 1723 h 17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000" h="1723">
                <a:moveTo>
                  <a:pt x="2000" y="346"/>
                </a:moveTo>
                <a:lnTo>
                  <a:pt x="1807" y="1073"/>
                </a:lnTo>
                <a:lnTo>
                  <a:pt x="1754" y="435"/>
                </a:lnTo>
                <a:lnTo>
                  <a:pt x="885" y="0"/>
                </a:lnTo>
                <a:lnTo>
                  <a:pt x="262" y="288"/>
                </a:lnTo>
                <a:lnTo>
                  <a:pt x="0" y="1723"/>
                </a:lnTo>
              </a:path>
            </a:pathLst>
          </a:custGeom>
          <a:noFill/>
          <a:ln w="28575" cap="flat" cmpd="sng">
            <a:solidFill>
              <a:schemeClr val="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6915" name="Freeform 35"/>
          <p:cNvSpPr>
            <a:spLocks/>
          </p:cNvSpPr>
          <p:nvPr/>
        </p:nvSpPr>
        <p:spPr bwMode="auto">
          <a:xfrm>
            <a:off x="2222501" y="1554163"/>
            <a:ext cx="3649663" cy="2444750"/>
          </a:xfrm>
          <a:custGeom>
            <a:avLst/>
            <a:gdLst>
              <a:gd name="T0" fmla="*/ 0 w 2299"/>
              <a:gd name="T1" fmla="*/ 1414 h 1540"/>
              <a:gd name="T2" fmla="*/ 492 w 2299"/>
              <a:gd name="T3" fmla="*/ 869 h 1540"/>
              <a:gd name="T4" fmla="*/ 921 w 2299"/>
              <a:gd name="T5" fmla="*/ 0 h 1540"/>
              <a:gd name="T6" fmla="*/ 1555 w 2299"/>
              <a:gd name="T7" fmla="*/ 477 h 1540"/>
              <a:gd name="T8" fmla="*/ 1979 w 2299"/>
              <a:gd name="T9" fmla="*/ 1011 h 1540"/>
              <a:gd name="T10" fmla="*/ 2299 w 2299"/>
              <a:gd name="T11" fmla="*/ 1540 h 1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299" h="1540">
                <a:moveTo>
                  <a:pt x="0" y="1414"/>
                </a:moveTo>
                <a:lnTo>
                  <a:pt x="492" y="869"/>
                </a:lnTo>
                <a:lnTo>
                  <a:pt x="921" y="0"/>
                </a:lnTo>
                <a:lnTo>
                  <a:pt x="1555" y="477"/>
                </a:lnTo>
                <a:lnTo>
                  <a:pt x="1979" y="1011"/>
                </a:lnTo>
                <a:lnTo>
                  <a:pt x="2299" y="1540"/>
                </a:lnTo>
              </a:path>
            </a:pathLst>
          </a:custGeom>
          <a:noFill/>
          <a:ln w="28575" cap="flat" cmpd="sng">
            <a:solidFill>
              <a:srgbClr val="33CC33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6916" name="Freeform 36"/>
          <p:cNvSpPr>
            <a:spLocks/>
          </p:cNvSpPr>
          <p:nvPr/>
        </p:nvSpPr>
        <p:spPr bwMode="auto">
          <a:xfrm>
            <a:off x="2238375" y="1546225"/>
            <a:ext cx="3384550" cy="3067050"/>
          </a:xfrm>
          <a:custGeom>
            <a:avLst/>
            <a:gdLst>
              <a:gd name="T0" fmla="*/ 0 w 2132"/>
              <a:gd name="T1" fmla="*/ 1178 h 1932"/>
              <a:gd name="T2" fmla="*/ 335 w 2132"/>
              <a:gd name="T3" fmla="*/ 1634 h 1932"/>
              <a:gd name="T4" fmla="*/ 906 w 2132"/>
              <a:gd name="T5" fmla="*/ 0 h 1932"/>
              <a:gd name="T6" fmla="*/ 1110 w 2132"/>
              <a:gd name="T7" fmla="*/ 581 h 1932"/>
              <a:gd name="T8" fmla="*/ 1545 w 2132"/>
              <a:gd name="T9" fmla="*/ 487 h 1932"/>
              <a:gd name="T10" fmla="*/ 2132 w 2132"/>
              <a:gd name="T11" fmla="*/ 1932 h 1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32" h="1932">
                <a:moveTo>
                  <a:pt x="0" y="1178"/>
                </a:moveTo>
                <a:lnTo>
                  <a:pt x="335" y="1634"/>
                </a:lnTo>
                <a:lnTo>
                  <a:pt x="906" y="0"/>
                </a:lnTo>
                <a:lnTo>
                  <a:pt x="1110" y="581"/>
                </a:lnTo>
                <a:lnTo>
                  <a:pt x="1545" y="487"/>
                </a:lnTo>
                <a:lnTo>
                  <a:pt x="2132" y="1932"/>
                </a:lnTo>
              </a:path>
            </a:pathLst>
          </a:custGeom>
          <a:noFill/>
          <a:ln w="28575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95870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Which kind of Cross Validation?</a:t>
            </a:r>
          </a:p>
        </p:txBody>
      </p:sp>
      <p:graphicFrame>
        <p:nvGraphicFramePr>
          <p:cNvPr id="507981" name="Group 77"/>
          <p:cNvGraphicFramePr>
            <a:graphicFrameLocks noGrp="1"/>
          </p:cNvGraphicFramePr>
          <p:nvPr/>
        </p:nvGraphicFramePr>
        <p:xfrm>
          <a:off x="1609725" y="901701"/>
          <a:ext cx="8890000" cy="5358893"/>
        </p:xfrm>
        <a:graphic>
          <a:graphicData uri="http://schemas.openxmlformats.org/drawingml/2006/table">
            <a:tbl>
              <a:tblPr/>
              <a:tblGrid>
                <a:gridCol w="1565275"/>
                <a:gridCol w="3686175"/>
                <a:gridCol w="3638550"/>
              </a:tblGrid>
              <a:tr h="5826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</a:rPr>
                        <a:t>Downside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panose="020B0604020202020204" pitchFamily="34" charset="0"/>
                        </a:rPr>
                        <a:t>Upside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57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Test-set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</a:rPr>
                        <a:t>Variance: unreliable estimate of future performance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panose="020B0604020202020204" pitchFamily="34" charset="0"/>
                        </a:rPr>
                        <a:t>Cheap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5603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Leave-one-out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</a:rPr>
                        <a:t>Expensive.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</a:rPr>
                        <a:t>Has some weird behavior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panose="020B0604020202020204" pitchFamily="34" charset="0"/>
                        </a:rPr>
                        <a:t>Doesn’t waste data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5603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10-fold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C6C7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</a:rPr>
                        <a:t>Wastes 10% of the data. 10 times more expensive than test set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C6C7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panose="020B0604020202020204" pitchFamily="34" charset="0"/>
                        </a:rPr>
                        <a:t>Only wastes 10%. Only 10 times more expensive instead of R times.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C6C7"/>
                    </a:solidFill>
                  </a:tcPr>
                </a:tc>
              </a:tr>
              <a:tr h="5730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3-fold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C6C7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</a:rPr>
                        <a:t>Wastier than 10-fold. Expensivier than test set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C6C7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panose="020B0604020202020204" pitchFamily="34" charset="0"/>
                        </a:rPr>
                        <a:t>Slightly better than test-set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C6C7"/>
                    </a:solidFill>
                  </a:tcPr>
                </a:tc>
              </a:tr>
              <a:tr h="5127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R-fold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C6C7"/>
                    </a:solidFill>
                  </a:tcPr>
                </a:tc>
                <a:tc grid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Identical to Leave-one-out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C6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056139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Which kind of Cross Validation?</a:t>
            </a:r>
          </a:p>
        </p:txBody>
      </p:sp>
      <p:graphicFrame>
        <p:nvGraphicFramePr>
          <p:cNvPr id="508931" name="Group 3"/>
          <p:cNvGraphicFramePr>
            <a:graphicFrameLocks noGrp="1"/>
          </p:cNvGraphicFramePr>
          <p:nvPr/>
        </p:nvGraphicFramePr>
        <p:xfrm>
          <a:off x="1609725" y="901701"/>
          <a:ext cx="8890000" cy="5358893"/>
        </p:xfrm>
        <a:graphic>
          <a:graphicData uri="http://schemas.openxmlformats.org/drawingml/2006/table">
            <a:tbl>
              <a:tblPr/>
              <a:tblGrid>
                <a:gridCol w="1565275"/>
                <a:gridCol w="3686175"/>
                <a:gridCol w="3638550"/>
              </a:tblGrid>
              <a:tr h="5826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</a:rPr>
                        <a:t>Downside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panose="020B0604020202020204" pitchFamily="34" charset="0"/>
                        </a:rPr>
                        <a:t>Upside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57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Test-set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</a:rPr>
                        <a:t>Variance: unreliable estimate of future performance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panose="020B0604020202020204" pitchFamily="34" charset="0"/>
                        </a:rPr>
                        <a:t>Cheap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5603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Leave-one-out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</a:rPr>
                        <a:t>Expensive.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</a:rPr>
                        <a:t>Has some weird behavior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panose="020B0604020202020204" pitchFamily="34" charset="0"/>
                        </a:rPr>
                        <a:t>Doesn’t waste data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5603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10-fold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C6C7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</a:rPr>
                        <a:t>Wastes 10% of the data. 10 times more expensive than testset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C6C7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panose="020B0604020202020204" pitchFamily="34" charset="0"/>
                        </a:rPr>
                        <a:t>Only wastes 10%. Only 10 times more expensive instead of R times.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C6C7"/>
                    </a:solidFill>
                  </a:tcPr>
                </a:tc>
              </a:tr>
              <a:tr h="5730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3-fold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C6C7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</a:rPr>
                        <a:t>Wastier than 10-fold. Expensivier than testset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C6C7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panose="020B0604020202020204" pitchFamily="34" charset="0"/>
                        </a:rPr>
                        <a:t>Slightly better than test-set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C6C7"/>
                    </a:solidFill>
                  </a:tcPr>
                </a:tc>
              </a:tr>
              <a:tr h="5127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R-fold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C6C7"/>
                    </a:solidFill>
                  </a:tcPr>
                </a:tc>
                <a:tc grid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Identical to Leave-one-out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C6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08960" name="Text Box 32"/>
          <p:cNvSpPr txBox="1">
            <a:spLocks noChangeArrowheads="1"/>
          </p:cNvSpPr>
          <p:nvPr/>
        </p:nvSpPr>
        <p:spPr bwMode="auto">
          <a:xfrm>
            <a:off x="6619876" y="2609850"/>
            <a:ext cx="3267075" cy="156966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>
                <a:solidFill>
                  <a:srgbClr val="000000"/>
                </a:solidFill>
              </a:rPr>
              <a:t>But note: One of Andrew’s joys in life is algorithmic tricks for making these cheap</a:t>
            </a:r>
          </a:p>
        </p:txBody>
      </p:sp>
      <p:sp>
        <p:nvSpPr>
          <p:cNvPr id="508961" name="Line 33"/>
          <p:cNvSpPr>
            <a:spLocks noChangeShapeType="1"/>
          </p:cNvSpPr>
          <p:nvPr/>
        </p:nvSpPr>
        <p:spPr bwMode="auto">
          <a:xfrm flipH="1">
            <a:off x="5973764" y="3170238"/>
            <a:ext cx="854075" cy="36512"/>
          </a:xfrm>
          <a:prstGeom prst="line">
            <a:avLst/>
          </a:prstGeom>
          <a:noFill/>
          <a:ln w="76200">
            <a:solidFill>
              <a:srgbClr val="9933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8962" name="Line 34"/>
          <p:cNvSpPr>
            <a:spLocks noChangeShapeType="1"/>
          </p:cNvSpPr>
          <p:nvPr/>
        </p:nvSpPr>
        <p:spPr bwMode="auto">
          <a:xfrm flipH="1">
            <a:off x="5791201" y="3949701"/>
            <a:ext cx="1133475" cy="390525"/>
          </a:xfrm>
          <a:prstGeom prst="line">
            <a:avLst/>
          </a:prstGeom>
          <a:noFill/>
          <a:ln w="76200">
            <a:solidFill>
              <a:srgbClr val="9933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54724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CV-based Model Selection</a:t>
            </a:r>
          </a:p>
        </p:txBody>
      </p:sp>
      <p:sp>
        <p:nvSpPr>
          <p:cNvPr id="524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990600"/>
            <a:ext cx="8574088" cy="1785938"/>
          </a:xfrm>
        </p:spPr>
        <p:txBody>
          <a:bodyPr/>
          <a:lstStyle/>
          <a:p>
            <a:r>
              <a:rPr lang="en-US" altLang="en-US" sz="2400"/>
              <a:t>We’re trying to decide which algorithm to use.</a:t>
            </a:r>
          </a:p>
          <a:p>
            <a:r>
              <a:rPr lang="en-US" altLang="en-US" sz="2400"/>
              <a:t>We train each machine and make a table…</a:t>
            </a:r>
          </a:p>
        </p:txBody>
      </p:sp>
      <p:graphicFrame>
        <p:nvGraphicFramePr>
          <p:cNvPr id="524445" name="Group 157"/>
          <p:cNvGraphicFramePr>
            <a:graphicFrameLocks noGrp="1"/>
          </p:cNvGraphicFramePr>
          <p:nvPr/>
        </p:nvGraphicFramePr>
        <p:xfrm>
          <a:off x="1703388" y="3440113"/>
          <a:ext cx="8202612" cy="2773680"/>
        </p:xfrm>
        <a:graphic>
          <a:graphicData uri="http://schemas.openxmlformats.org/drawingml/2006/table">
            <a:tbl>
              <a:tblPr/>
              <a:tblGrid>
                <a:gridCol w="515937"/>
                <a:gridCol w="554038"/>
                <a:gridCol w="1795462"/>
                <a:gridCol w="3778250"/>
                <a:gridCol w="1558925"/>
              </a:tblGrid>
              <a:tr h="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</a:t>
                      </a:r>
                      <a:r>
                        <a:rPr kumimoji="0" lang="en-US" altLang="en-US" sz="20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TRAINERR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10-FOLD-CV-ERR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Choice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460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</a:t>
                      </a:r>
                      <a:r>
                        <a:rPr kumimoji="0" lang="en-US" altLang="en-US" sz="20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</a:t>
                      </a:r>
                      <a:r>
                        <a:rPr kumimoji="0" lang="en-US" altLang="en-US" sz="20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</a:t>
                      </a:r>
                      <a:r>
                        <a:rPr kumimoji="0" lang="en-US" altLang="en-US" sz="20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sym typeface="Math1" pitchFamily="2" charset="2"/>
                        </a:rPr>
                        <a:t>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</a:t>
                      </a:r>
                      <a:r>
                        <a:rPr kumimoji="0" lang="en-US" altLang="en-US" sz="20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</a:t>
                      </a:r>
                      <a:r>
                        <a:rPr kumimoji="0" lang="en-US" altLang="en-US" sz="20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</a:t>
                      </a:r>
                      <a:r>
                        <a:rPr kumimoji="0" lang="en-US" altLang="en-US" sz="20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24432" name="Rectangle 144"/>
          <p:cNvSpPr>
            <a:spLocks noChangeArrowheads="1"/>
          </p:cNvSpPr>
          <p:nvPr/>
        </p:nvSpPr>
        <p:spPr bwMode="auto">
          <a:xfrm>
            <a:off x="4724400" y="3769669"/>
            <a:ext cx="1752600" cy="461665"/>
          </a:xfrm>
          <a:prstGeom prst="rect">
            <a:avLst/>
          </a:prstGeom>
          <a:solidFill>
            <a:srgbClr val="00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24433" name="Rectangle 145"/>
          <p:cNvSpPr>
            <a:spLocks noChangeArrowheads="1"/>
          </p:cNvSpPr>
          <p:nvPr/>
        </p:nvSpPr>
        <p:spPr bwMode="auto">
          <a:xfrm>
            <a:off x="4724400" y="4226869"/>
            <a:ext cx="685800" cy="461665"/>
          </a:xfrm>
          <a:prstGeom prst="rect">
            <a:avLst/>
          </a:prstGeom>
          <a:solidFill>
            <a:srgbClr val="00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24434" name="Rectangle 146"/>
          <p:cNvSpPr>
            <a:spLocks noChangeArrowheads="1"/>
          </p:cNvSpPr>
          <p:nvPr/>
        </p:nvSpPr>
        <p:spPr bwMode="auto">
          <a:xfrm>
            <a:off x="4724400" y="4607869"/>
            <a:ext cx="533400" cy="461665"/>
          </a:xfrm>
          <a:prstGeom prst="rect">
            <a:avLst/>
          </a:prstGeom>
          <a:solidFill>
            <a:srgbClr val="00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24435" name="Rectangle 147"/>
          <p:cNvSpPr>
            <a:spLocks noChangeArrowheads="1"/>
          </p:cNvSpPr>
          <p:nvPr/>
        </p:nvSpPr>
        <p:spPr bwMode="auto">
          <a:xfrm>
            <a:off x="4724400" y="4988869"/>
            <a:ext cx="838200" cy="461665"/>
          </a:xfrm>
          <a:prstGeom prst="rect">
            <a:avLst/>
          </a:prstGeom>
          <a:solidFill>
            <a:srgbClr val="00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24436" name="Rectangle 148"/>
          <p:cNvSpPr>
            <a:spLocks noChangeArrowheads="1"/>
          </p:cNvSpPr>
          <p:nvPr/>
        </p:nvSpPr>
        <p:spPr bwMode="auto">
          <a:xfrm>
            <a:off x="4724400" y="5369869"/>
            <a:ext cx="1066800" cy="461665"/>
          </a:xfrm>
          <a:prstGeom prst="rect">
            <a:avLst/>
          </a:prstGeom>
          <a:solidFill>
            <a:srgbClr val="00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24437" name="Rectangle 149"/>
          <p:cNvSpPr>
            <a:spLocks noChangeArrowheads="1"/>
          </p:cNvSpPr>
          <p:nvPr/>
        </p:nvSpPr>
        <p:spPr bwMode="auto">
          <a:xfrm>
            <a:off x="4724400" y="5750869"/>
            <a:ext cx="1295400" cy="461665"/>
          </a:xfrm>
          <a:prstGeom prst="rect">
            <a:avLst/>
          </a:prstGeom>
          <a:solidFill>
            <a:srgbClr val="00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24438" name="Rectangle 150"/>
          <p:cNvSpPr>
            <a:spLocks noChangeArrowheads="1"/>
          </p:cNvSpPr>
          <p:nvPr/>
        </p:nvSpPr>
        <p:spPr bwMode="auto">
          <a:xfrm>
            <a:off x="3260435" y="3769669"/>
            <a:ext cx="184731" cy="461665"/>
          </a:xfrm>
          <a:prstGeom prst="rect">
            <a:avLst/>
          </a:prstGeom>
          <a:solidFill>
            <a:srgbClr val="C2A39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24439" name="Rectangle 151"/>
          <p:cNvSpPr>
            <a:spLocks noChangeArrowheads="1"/>
          </p:cNvSpPr>
          <p:nvPr/>
        </p:nvSpPr>
        <p:spPr bwMode="auto">
          <a:xfrm>
            <a:off x="2895600" y="4226869"/>
            <a:ext cx="685800" cy="461665"/>
          </a:xfrm>
          <a:prstGeom prst="rect">
            <a:avLst/>
          </a:prstGeom>
          <a:solidFill>
            <a:srgbClr val="C2A39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24440" name="Rectangle 152"/>
          <p:cNvSpPr>
            <a:spLocks noChangeArrowheads="1"/>
          </p:cNvSpPr>
          <p:nvPr/>
        </p:nvSpPr>
        <p:spPr bwMode="auto">
          <a:xfrm>
            <a:off x="2895600" y="4607869"/>
            <a:ext cx="533400" cy="461665"/>
          </a:xfrm>
          <a:prstGeom prst="rect">
            <a:avLst/>
          </a:prstGeom>
          <a:solidFill>
            <a:srgbClr val="C2A39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24441" name="Rectangle 153"/>
          <p:cNvSpPr>
            <a:spLocks noChangeArrowheads="1"/>
          </p:cNvSpPr>
          <p:nvPr/>
        </p:nvSpPr>
        <p:spPr bwMode="auto">
          <a:xfrm>
            <a:off x="2895600" y="4988869"/>
            <a:ext cx="228600" cy="461665"/>
          </a:xfrm>
          <a:prstGeom prst="rect">
            <a:avLst/>
          </a:prstGeom>
          <a:solidFill>
            <a:srgbClr val="C2A39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24442" name="Rectangle 154"/>
          <p:cNvSpPr>
            <a:spLocks noChangeArrowheads="1"/>
          </p:cNvSpPr>
          <p:nvPr/>
        </p:nvSpPr>
        <p:spPr bwMode="auto">
          <a:xfrm>
            <a:off x="2895600" y="5369869"/>
            <a:ext cx="152400" cy="461665"/>
          </a:xfrm>
          <a:prstGeom prst="rect">
            <a:avLst/>
          </a:prstGeom>
          <a:solidFill>
            <a:srgbClr val="C2A39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24443" name="Rectangle 155"/>
          <p:cNvSpPr>
            <a:spLocks noChangeArrowheads="1"/>
          </p:cNvSpPr>
          <p:nvPr/>
        </p:nvSpPr>
        <p:spPr bwMode="auto">
          <a:xfrm>
            <a:off x="2895600" y="5750869"/>
            <a:ext cx="76200" cy="461665"/>
          </a:xfrm>
          <a:prstGeom prst="rect">
            <a:avLst/>
          </a:prstGeom>
          <a:solidFill>
            <a:srgbClr val="C2A39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2767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728" name="Rectangle 56"/>
          <p:cNvSpPr>
            <a:spLocks noChangeArrowheads="1"/>
          </p:cNvSpPr>
          <p:nvPr/>
        </p:nvSpPr>
        <p:spPr bwMode="auto">
          <a:xfrm>
            <a:off x="4875213" y="2996557"/>
            <a:ext cx="1752600" cy="461665"/>
          </a:xfrm>
          <a:prstGeom prst="rect">
            <a:avLst/>
          </a:prstGeom>
          <a:solidFill>
            <a:srgbClr val="00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40729" name="Rectangle 57"/>
          <p:cNvSpPr>
            <a:spLocks noChangeArrowheads="1"/>
          </p:cNvSpPr>
          <p:nvPr/>
        </p:nvSpPr>
        <p:spPr bwMode="auto">
          <a:xfrm>
            <a:off x="4875213" y="3453757"/>
            <a:ext cx="685800" cy="461665"/>
          </a:xfrm>
          <a:prstGeom prst="rect">
            <a:avLst/>
          </a:prstGeom>
          <a:solidFill>
            <a:srgbClr val="00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40730" name="Rectangle 58"/>
          <p:cNvSpPr>
            <a:spLocks noChangeArrowheads="1"/>
          </p:cNvSpPr>
          <p:nvPr/>
        </p:nvSpPr>
        <p:spPr bwMode="auto">
          <a:xfrm>
            <a:off x="4875213" y="3834757"/>
            <a:ext cx="533400" cy="461665"/>
          </a:xfrm>
          <a:prstGeom prst="rect">
            <a:avLst/>
          </a:prstGeom>
          <a:solidFill>
            <a:srgbClr val="00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40731" name="Rectangle 59"/>
          <p:cNvSpPr>
            <a:spLocks noChangeArrowheads="1"/>
          </p:cNvSpPr>
          <p:nvPr/>
        </p:nvSpPr>
        <p:spPr bwMode="auto">
          <a:xfrm>
            <a:off x="4875213" y="4215757"/>
            <a:ext cx="838200" cy="461665"/>
          </a:xfrm>
          <a:prstGeom prst="rect">
            <a:avLst/>
          </a:prstGeom>
          <a:solidFill>
            <a:srgbClr val="00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40732" name="Rectangle 60"/>
          <p:cNvSpPr>
            <a:spLocks noChangeArrowheads="1"/>
          </p:cNvSpPr>
          <p:nvPr/>
        </p:nvSpPr>
        <p:spPr bwMode="auto">
          <a:xfrm>
            <a:off x="4875213" y="4596757"/>
            <a:ext cx="1066800" cy="461665"/>
          </a:xfrm>
          <a:prstGeom prst="rect">
            <a:avLst/>
          </a:prstGeom>
          <a:solidFill>
            <a:srgbClr val="00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40733" name="Rectangle 61"/>
          <p:cNvSpPr>
            <a:spLocks noChangeArrowheads="1"/>
          </p:cNvSpPr>
          <p:nvPr/>
        </p:nvSpPr>
        <p:spPr bwMode="auto">
          <a:xfrm>
            <a:off x="4875213" y="4977757"/>
            <a:ext cx="1295400" cy="461665"/>
          </a:xfrm>
          <a:prstGeom prst="rect">
            <a:avLst/>
          </a:prstGeom>
          <a:solidFill>
            <a:srgbClr val="00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40734" name="Rectangle 62"/>
          <p:cNvSpPr>
            <a:spLocks noChangeArrowheads="1"/>
          </p:cNvSpPr>
          <p:nvPr/>
        </p:nvSpPr>
        <p:spPr bwMode="auto">
          <a:xfrm>
            <a:off x="3787485" y="2996557"/>
            <a:ext cx="184731" cy="461665"/>
          </a:xfrm>
          <a:prstGeom prst="rect">
            <a:avLst/>
          </a:prstGeom>
          <a:solidFill>
            <a:srgbClr val="C2A39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40735" name="Rectangle 63"/>
          <p:cNvSpPr>
            <a:spLocks noChangeArrowheads="1"/>
          </p:cNvSpPr>
          <p:nvPr/>
        </p:nvSpPr>
        <p:spPr bwMode="auto">
          <a:xfrm>
            <a:off x="3422650" y="3453757"/>
            <a:ext cx="685800" cy="461665"/>
          </a:xfrm>
          <a:prstGeom prst="rect">
            <a:avLst/>
          </a:prstGeom>
          <a:solidFill>
            <a:srgbClr val="C2A39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40736" name="Rectangle 64"/>
          <p:cNvSpPr>
            <a:spLocks noChangeArrowheads="1"/>
          </p:cNvSpPr>
          <p:nvPr/>
        </p:nvSpPr>
        <p:spPr bwMode="auto">
          <a:xfrm>
            <a:off x="3422650" y="3834757"/>
            <a:ext cx="533400" cy="461665"/>
          </a:xfrm>
          <a:prstGeom prst="rect">
            <a:avLst/>
          </a:prstGeom>
          <a:solidFill>
            <a:srgbClr val="C2A39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40737" name="Rectangle 65"/>
          <p:cNvSpPr>
            <a:spLocks noChangeArrowheads="1"/>
          </p:cNvSpPr>
          <p:nvPr/>
        </p:nvSpPr>
        <p:spPr bwMode="auto">
          <a:xfrm>
            <a:off x="3422650" y="4215757"/>
            <a:ext cx="228600" cy="461665"/>
          </a:xfrm>
          <a:prstGeom prst="rect">
            <a:avLst/>
          </a:prstGeom>
          <a:solidFill>
            <a:srgbClr val="C2A39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40738" name="Rectangle 66"/>
          <p:cNvSpPr>
            <a:spLocks noChangeArrowheads="1"/>
          </p:cNvSpPr>
          <p:nvPr/>
        </p:nvSpPr>
        <p:spPr bwMode="auto">
          <a:xfrm>
            <a:off x="3422650" y="4596757"/>
            <a:ext cx="152400" cy="461665"/>
          </a:xfrm>
          <a:prstGeom prst="rect">
            <a:avLst/>
          </a:prstGeom>
          <a:solidFill>
            <a:srgbClr val="C2A39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40739" name="Rectangle 67"/>
          <p:cNvSpPr>
            <a:spLocks noChangeArrowheads="1"/>
          </p:cNvSpPr>
          <p:nvPr/>
        </p:nvSpPr>
        <p:spPr bwMode="auto">
          <a:xfrm>
            <a:off x="3422650" y="4977757"/>
            <a:ext cx="76200" cy="461665"/>
          </a:xfrm>
          <a:prstGeom prst="rect">
            <a:avLst/>
          </a:prstGeom>
          <a:solidFill>
            <a:srgbClr val="C2A39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40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CV-based Model Selection</a:t>
            </a:r>
          </a:p>
        </p:txBody>
      </p:sp>
      <p:sp>
        <p:nvSpPr>
          <p:cNvPr id="540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990600"/>
            <a:ext cx="8574088" cy="1785938"/>
          </a:xfrm>
        </p:spPr>
        <p:txBody>
          <a:bodyPr/>
          <a:lstStyle/>
          <a:p>
            <a:r>
              <a:rPr lang="en-US" altLang="en-US" sz="2400"/>
              <a:t>Example: Choosing number of hidden units in a one-hidden-layer neural net.</a:t>
            </a:r>
          </a:p>
          <a:p>
            <a:r>
              <a:rPr lang="en-US" altLang="en-US" sz="2400"/>
              <a:t>Step 1: Compute 10-fold CV error for six different model classes:</a:t>
            </a:r>
          </a:p>
        </p:txBody>
      </p:sp>
      <p:graphicFrame>
        <p:nvGraphicFramePr>
          <p:cNvPr id="540907" name="Group 235"/>
          <p:cNvGraphicFramePr>
            <a:graphicFrameLocks noGrp="1"/>
          </p:cNvGraphicFramePr>
          <p:nvPr/>
        </p:nvGraphicFramePr>
        <p:xfrm>
          <a:off x="1752601" y="2667000"/>
          <a:ext cx="7686675" cy="2773680"/>
        </p:xfrm>
        <a:graphic>
          <a:graphicData uri="http://schemas.openxmlformats.org/drawingml/2006/table">
            <a:tbl>
              <a:tblPr/>
              <a:tblGrid>
                <a:gridCol w="1666875"/>
                <a:gridCol w="1447800"/>
                <a:gridCol w="3581400"/>
                <a:gridCol w="990600"/>
              </a:tblGrid>
              <a:tr h="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Algorithm</a:t>
                      </a:r>
                      <a:endParaRPr kumimoji="0" lang="en-US" altLang="en-US" sz="18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TRAINERR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10-FOLD-CV-ERR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Choice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460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 hidden units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hidden units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hidden units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sym typeface="Math1" pitchFamily="2" charset="2"/>
                        </a:rPr>
                        <a:t>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 hidden units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 hidden units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 hidden units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40908" name="Rectangle 236"/>
          <p:cNvSpPr>
            <a:spLocks noChangeArrowheads="1"/>
          </p:cNvSpPr>
          <p:nvPr/>
        </p:nvSpPr>
        <p:spPr bwMode="auto">
          <a:xfrm>
            <a:off x="1752600" y="5562600"/>
            <a:ext cx="8574088" cy="947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r>
              <a:rPr lang="en-US" altLang="en-US" sz="2400">
                <a:solidFill>
                  <a:srgbClr val="000000"/>
                </a:solidFill>
              </a:rPr>
              <a:t>Step 2: Whichever model class gave best CV score: train it with all the data, and that’s the predictive model you’ll use.</a:t>
            </a:r>
          </a:p>
        </p:txBody>
      </p:sp>
    </p:spTree>
    <p:extLst>
      <p:ext uri="{BB962C8B-B14F-4D97-AF65-F5344CB8AC3E}">
        <p14:creationId xmlns:p14="http://schemas.microsoft.com/office/powerpoint/2010/main" val="392817085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710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CV-based Model Selection</a:t>
            </a:r>
          </a:p>
        </p:txBody>
      </p:sp>
      <p:sp>
        <p:nvSpPr>
          <p:cNvPr id="541711" name="Rectangle 15"/>
          <p:cNvSpPr>
            <a:spLocks noGrp="1" noChangeArrowheads="1"/>
          </p:cNvSpPr>
          <p:nvPr>
            <p:ph type="body" idx="1"/>
          </p:nvPr>
        </p:nvSpPr>
        <p:spPr>
          <a:xfrm>
            <a:off x="1752600" y="990600"/>
            <a:ext cx="8574088" cy="1785938"/>
          </a:xfrm>
        </p:spPr>
        <p:txBody>
          <a:bodyPr/>
          <a:lstStyle/>
          <a:p>
            <a:r>
              <a:rPr lang="en-US" altLang="en-US" sz="2400"/>
              <a:t>Example: Choosing “k” for a k-nearest-neighbor regression.</a:t>
            </a:r>
          </a:p>
          <a:p>
            <a:r>
              <a:rPr lang="en-US" altLang="en-US" sz="2400"/>
              <a:t>Step 1: Compute LOOCV error for six different model classes:</a:t>
            </a:r>
          </a:p>
        </p:txBody>
      </p:sp>
      <p:sp>
        <p:nvSpPr>
          <p:cNvPr id="541754" name="Rectangle 58"/>
          <p:cNvSpPr>
            <a:spLocks noChangeArrowheads="1"/>
          </p:cNvSpPr>
          <p:nvPr/>
        </p:nvSpPr>
        <p:spPr bwMode="auto">
          <a:xfrm>
            <a:off x="1752600" y="5562600"/>
            <a:ext cx="8574088" cy="947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r>
              <a:rPr lang="en-US" altLang="en-US" sz="2400">
                <a:solidFill>
                  <a:srgbClr val="000000"/>
                </a:solidFill>
              </a:rPr>
              <a:t>Step 2: Whichever model class gave best CV score: train it with all the data, and that’s the predictive model you’ll use.</a:t>
            </a:r>
          </a:p>
        </p:txBody>
      </p:sp>
      <p:graphicFrame>
        <p:nvGraphicFramePr>
          <p:cNvPr id="541757" name="Group 61"/>
          <p:cNvGraphicFramePr>
            <a:graphicFrameLocks noGrp="1"/>
          </p:cNvGraphicFramePr>
          <p:nvPr/>
        </p:nvGraphicFramePr>
        <p:xfrm>
          <a:off x="1905001" y="2438400"/>
          <a:ext cx="7686675" cy="2773680"/>
        </p:xfrm>
        <a:graphic>
          <a:graphicData uri="http://schemas.openxmlformats.org/drawingml/2006/table">
            <a:tbl>
              <a:tblPr/>
              <a:tblGrid>
                <a:gridCol w="1666875"/>
                <a:gridCol w="1447800"/>
                <a:gridCol w="3581400"/>
                <a:gridCol w="990600"/>
              </a:tblGrid>
              <a:tr h="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Algorithm</a:t>
                      </a:r>
                      <a:endParaRPr kumimoji="0" lang="en-US" altLang="en-US" sz="18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TRAINERR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10-fold-CV-ERR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Choice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460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K=1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K=2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K=3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K=4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sym typeface="Math1" pitchFamily="2" charset="2"/>
                        </a:rPr>
                        <a:t>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K=5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K=6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41799" name="Rectangle 103"/>
          <p:cNvSpPr>
            <a:spLocks noChangeArrowheads="1"/>
          </p:cNvSpPr>
          <p:nvPr/>
        </p:nvSpPr>
        <p:spPr bwMode="auto">
          <a:xfrm>
            <a:off x="5027614" y="2767957"/>
            <a:ext cx="1068387" cy="461665"/>
          </a:xfrm>
          <a:prstGeom prst="rect">
            <a:avLst/>
          </a:prstGeom>
          <a:solidFill>
            <a:srgbClr val="00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41800" name="Rectangle 104"/>
          <p:cNvSpPr>
            <a:spLocks noChangeArrowheads="1"/>
          </p:cNvSpPr>
          <p:nvPr/>
        </p:nvSpPr>
        <p:spPr bwMode="auto">
          <a:xfrm>
            <a:off x="5027614" y="3225157"/>
            <a:ext cx="915987" cy="461665"/>
          </a:xfrm>
          <a:prstGeom prst="rect">
            <a:avLst/>
          </a:prstGeom>
          <a:solidFill>
            <a:srgbClr val="00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41801" name="Rectangle 105"/>
          <p:cNvSpPr>
            <a:spLocks noChangeArrowheads="1"/>
          </p:cNvSpPr>
          <p:nvPr/>
        </p:nvSpPr>
        <p:spPr bwMode="auto">
          <a:xfrm>
            <a:off x="5027614" y="3606157"/>
            <a:ext cx="839787" cy="461665"/>
          </a:xfrm>
          <a:prstGeom prst="rect">
            <a:avLst/>
          </a:prstGeom>
          <a:solidFill>
            <a:srgbClr val="00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41802" name="Rectangle 106"/>
          <p:cNvSpPr>
            <a:spLocks noChangeArrowheads="1"/>
          </p:cNvSpPr>
          <p:nvPr/>
        </p:nvSpPr>
        <p:spPr bwMode="auto">
          <a:xfrm>
            <a:off x="5027614" y="3987157"/>
            <a:ext cx="611187" cy="461665"/>
          </a:xfrm>
          <a:prstGeom prst="rect">
            <a:avLst/>
          </a:prstGeom>
          <a:solidFill>
            <a:srgbClr val="00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41803" name="Rectangle 107"/>
          <p:cNvSpPr>
            <a:spLocks noChangeArrowheads="1"/>
          </p:cNvSpPr>
          <p:nvPr/>
        </p:nvSpPr>
        <p:spPr bwMode="auto">
          <a:xfrm>
            <a:off x="5027614" y="4368157"/>
            <a:ext cx="687387" cy="461665"/>
          </a:xfrm>
          <a:prstGeom prst="rect">
            <a:avLst/>
          </a:prstGeom>
          <a:solidFill>
            <a:srgbClr val="00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41804" name="Rectangle 108"/>
          <p:cNvSpPr>
            <a:spLocks noChangeArrowheads="1"/>
          </p:cNvSpPr>
          <p:nvPr/>
        </p:nvSpPr>
        <p:spPr bwMode="auto">
          <a:xfrm>
            <a:off x="5027614" y="4749157"/>
            <a:ext cx="1677987" cy="461665"/>
          </a:xfrm>
          <a:prstGeom prst="rect">
            <a:avLst/>
          </a:prstGeom>
          <a:solidFill>
            <a:srgbClr val="00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41805" name="Rectangle 109"/>
          <p:cNvSpPr>
            <a:spLocks noChangeArrowheads="1"/>
          </p:cNvSpPr>
          <p:nvPr/>
        </p:nvSpPr>
        <p:spPr bwMode="auto">
          <a:xfrm>
            <a:off x="3575050" y="3225157"/>
            <a:ext cx="158750" cy="461665"/>
          </a:xfrm>
          <a:prstGeom prst="rect">
            <a:avLst/>
          </a:prstGeom>
          <a:solidFill>
            <a:srgbClr val="C2A39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41806" name="Rectangle 110"/>
          <p:cNvSpPr>
            <a:spLocks noChangeArrowheads="1"/>
          </p:cNvSpPr>
          <p:nvPr/>
        </p:nvSpPr>
        <p:spPr bwMode="auto">
          <a:xfrm>
            <a:off x="3575050" y="3606157"/>
            <a:ext cx="234950" cy="461665"/>
          </a:xfrm>
          <a:prstGeom prst="rect">
            <a:avLst/>
          </a:prstGeom>
          <a:solidFill>
            <a:srgbClr val="C2A39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41807" name="Rectangle 111"/>
          <p:cNvSpPr>
            <a:spLocks noChangeArrowheads="1"/>
          </p:cNvSpPr>
          <p:nvPr/>
        </p:nvSpPr>
        <p:spPr bwMode="auto">
          <a:xfrm>
            <a:off x="3575050" y="3987157"/>
            <a:ext cx="615950" cy="461665"/>
          </a:xfrm>
          <a:prstGeom prst="rect">
            <a:avLst/>
          </a:prstGeom>
          <a:solidFill>
            <a:srgbClr val="C2A39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41808" name="Rectangle 112"/>
          <p:cNvSpPr>
            <a:spLocks noChangeArrowheads="1"/>
          </p:cNvSpPr>
          <p:nvPr/>
        </p:nvSpPr>
        <p:spPr bwMode="auto">
          <a:xfrm>
            <a:off x="3575050" y="4368157"/>
            <a:ext cx="920750" cy="461665"/>
          </a:xfrm>
          <a:prstGeom prst="rect">
            <a:avLst/>
          </a:prstGeom>
          <a:solidFill>
            <a:srgbClr val="C2A39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41809" name="Rectangle 113"/>
          <p:cNvSpPr>
            <a:spLocks noChangeArrowheads="1"/>
          </p:cNvSpPr>
          <p:nvPr/>
        </p:nvSpPr>
        <p:spPr bwMode="auto">
          <a:xfrm>
            <a:off x="3575050" y="4749157"/>
            <a:ext cx="1301750" cy="461665"/>
          </a:xfrm>
          <a:prstGeom prst="rect">
            <a:avLst/>
          </a:prstGeom>
          <a:solidFill>
            <a:srgbClr val="C2A39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315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602" name="AutoShape 2"/>
          <p:cNvSpPr>
            <a:spLocks noChangeArrowheads="1"/>
          </p:cNvSpPr>
          <p:nvPr/>
        </p:nvSpPr>
        <p:spPr bwMode="auto">
          <a:xfrm>
            <a:off x="4495800" y="1219200"/>
            <a:ext cx="3657600" cy="24384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376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Linear Regression</a:t>
            </a:r>
          </a:p>
        </p:txBody>
      </p:sp>
      <p:sp>
        <p:nvSpPr>
          <p:cNvPr id="537604" name="Text Box 4"/>
          <p:cNvSpPr txBox="1">
            <a:spLocks noChangeArrowheads="1"/>
          </p:cNvSpPr>
          <p:nvPr/>
        </p:nvSpPr>
        <p:spPr bwMode="auto">
          <a:xfrm>
            <a:off x="1676400" y="762000"/>
            <a:ext cx="853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>
                <a:solidFill>
                  <a:srgbClr val="000000"/>
                </a:solidFill>
              </a:rPr>
              <a:t>Univariate Linear regression with a constant term:</a:t>
            </a:r>
          </a:p>
        </p:txBody>
      </p:sp>
      <p:graphicFrame>
        <p:nvGraphicFramePr>
          <p:cNvPr id="537605" name="Group 5"/>
          <p:cNvGraphicFramePr>
            <a:graphicFrameLocks noGrp="1"/>
          </p:cNvGraphicFramePr>
          <p:nvPr/>
        </p:nvGraphicFramePr>
        <p:xfrm>
          <a:off x="1676400" y="1219201"/>
          <a:ext cx="1219200" cy="2336801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</a:tblGrid>
              <a:tr h="6096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kumimoji="0" lang="en-US" altLang="en-US" sz="28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Y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37622" name="Group 22"/>
          <p:cNvGraphicFramePr>
            <a:graphicFrameLocks noGrp="1"/>
          </p:cNvGraphicFramePr>
          <p:nvPr/>
        </p:nvGraphicFramePr>
        <p:xfrm>
          <a:off x="5334000" y="1295401"/>
          <a:ext cx="609600" cy="1727201"/>
        </p:xfrm>
        <a:graphic>
          <a:graphicData uri="http://schemas.openxmlformats.org/drawingml/2006/table">
            <a:tbl>
              <a:tblPr/>
              <a:tblGrid>
                <a:gridCol w="609600"/>
              </a:tblGrid>
              <a:tr h="5762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37632" name="Group 32"/>
          <p:cNvGraphicFramePr>
            <a:graphicFrameLocks noGrp="1"/>
          </p:cNvGraphicFramePr>
          <p:nvPr/>
        </p:nvGraphicFramePr>
        <p:xfrm>
          <a:off x="7162800" y="1295401"/>
          <a:ext cx="609600" cy="1727201"/>
        </p:xfrm>
        <a:graphic>
          <a:graphicData uri="http://schemas.openxmlformats.org/drawingml/2006/table">
            <a:tbl>
              <a:tblPr/>
              <a:tblGrid>
                <a:gridCol w="609600"/>
              </a:tblGrid>
              <a:tr h="5762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37642" name="Text Box 42"/>
          <p:cNvSpPr txBox="1">
            <a:spLocks noChangeArrowheads="1"/>
          </p:cNvSpPr>
          <p:nvPr/>
        </p:nvSpPr>
        <p:spPr bwMode="auto">
          <a:xfrm>
            <a:off x="4800600" y="12192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 b="1">
                <a:solidFill>
                  <a:srgbClr val="000000"/>
                </a:solidFill>
              </a:rPr>
              <a:t>X</a:t>
            </a:r>
            <a:r>
              <a:rPr lang="en-US" altLang="en-US" sz="2400">
                <a:solidFill>
                  <a:srgbClr val="000000"/>
                </a:solidFill>
              </a:rPr>
              <a:t>=</a:t>
            </a:r>
          </a:p>
        </p:txBody>
      </p:sp>
      <p:sp>
        <p:nvSpPr>
          <p:cNvPr id="537643" name="Text Box 43"/>
          <p:cNvSpPr txBox="1">
            <a:spLocks noChangeArrowheads="1"/>
          </p:cNvSpPr>
          <p:nvPr/>
        </p:nvSpPr>
        <p:spPr bwMode="auto">
          <a:xfrm>
            <a:off x="6629400" y="12192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 b="1">
                <a:solidFill>
                  <a:srgbClr val="000000"/>
                </a:solidFill>
              </a:rPr>
              <a:t>y</a:t>
            </a:r>
            <a:r>
              <a:rPr lang="en-US" altLang="en-US" sz="2400">
                <a:solidFill>
                  <a:srgbClr val="000000"/>
                </a:solidFill>
              </a:rPr>
              <a:t>=</a:t>
            </a:r>
          </a:p>
        </p:txBody>
      </p:sp>
      <p:sp>
        <p:nvSpPr>
          <p:cNvPr id="537644" name="Text Box 44"/>
          <p:cNvSpPr txBox="1">
            <a:spLocks noChangeArrowheads="1"/>
          </p:cNvSpPr>
          <p:nvPr/>
        </p:nvSpPr>
        <p:spPr bwMode="auto">
          <a:xfrm>
            <a:off x="4876800" y="31242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 b="1" i="1">
                <a:solidFill>
                  <a:srgbClr val="000000"/>
                </a:solidFill>
              </a:rPr>
              <a:t>x</a:t>
            </a:r>
            <a:r>
              <a:rPr lang="en-US" altLang="en-US" sz="2400" i="1" baseline="-25000">
                <a:solidFill>
                  <a:srgbClr val="000000"/>
                </a:solidFill>
              </a:rPr>
              <a:t>1</a:t>
            </a:r>
            <a:r>
              <a:rPr lang="en-US" altLang="en-US" sz="2400" i="1">
                <a:solidFill>
                  <a:srgbClr val="000000"/>
                </a:solidFill>
              </a:rPr>
              <a:t>=(3)..</a:t>
            </a:r>
          </a:p>
        </p:txBody>
      </p:sp>
      <p:sp>
        <p:nvSpPr>
          <p:cNvPr id="537645" name="Text Box 45"/>
          <p:cNvSpPr txBox="1">
            <a:spLocks noChangeArrowheads="1"/>
          </p:cNvSpPr>
          <p:nvPr/>
        </p:nvSpPr>
        <p:spPr bwMode="auto">
          <a:xfrm>
            <a:off x="6858000" y="31242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 i="1">
                <a:solidFill>
                  <a:srgbClr val="000000"/>
                </a:solidFill>
              </a:rPr>
              <a:t>y</a:t>
            </a:r>
            <a:r>
              <a:rPr lang="en-US" altLang="en-US" sz="2400" i="1" baseline="-25000">
                <a:solidFill>
                  <a:srgbClr val="000000"/>
                </a:solidFill>
              </a:rPr>
              <a:t>1</a:t>
            </a:r>
            <a:r>
              <a:rPr lang="en-US" altLang="en-US" sz="2400" i="1">
                <a:solidFill>
                  <a:srgbClr val="000000"/>
                </a:solidFill>
              </a:rPr>
              <a:t>=7..</a:t>
            </a:r>
          </a:p>
        </p:txBody>
      </p:sp>
      <p:sp>
        <p:nvSpPr>
          <p:cNvPr id="537646" name="Freeform 46"/>
          <p:cNvSpPr>
            <a:spLocks/>
          </p:cNvSpPr>
          <p:nvPr/>
        </p:nvSpPr>
        <p:spPr bwMode="auto">
          <a:xfrm>
            <a:off x="3657600" y="1752600"/>
            <a:ext cx="685800" cy="685800"/>
          </a:xfrm>
          <a:custGeom>
            <a:avLst/>
            <a:gdLst>
              <a:gd name="T0" fmla="*/ 0 w 1045"/>
              <a:gd name="T1" fmla="*/ 49 h 288"/>
              <a:gd name="T2" fmla="*/ 164 w 1045"/>
              <a:gd name="T3" fmla="*/ 0 h 288"/>
              <a:gd name="T4" fmla="*/ 321 w 1045"/>
              <a:gd name="T5" fmla="*/ 8 h 288"/>
              <a:gd name="T6" fmla="*/ 420 w 1045"/>
              <a:gd name="T7" fmla="*/ 49 h 288"/>
              <a:gd name="T8" fmla="*/ 617 w 1045"/>
              <a:gd name="T9" fmla="*/ 156 h 288"/>
              <a:gd name="T10" fmla="*/ 675 w 1045"/>
              <a:gd name="T11" fmla="*/ 181 h 288"/>
              <a:gd name="T12" fmla="*/ 1045 w 1045"/>
              <a:gd name="T13" fmla="*/ 288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45" h="288">
                <a:moveTo>
                  <a:pt x="0" y="49"/>
                </a:moveTo>
                <a:cubicBezTo>
                  <a:pt x="57" y="38"/>
                  <a:pt x="108" y="14"/>
                  <a:pt x="164" y="0"/>
                </a:cubicBezTo>
                <a:cubicBezTo>
                  <a:pt x="216" y="3"/>
                  <a:pt x="269" y="0"/>
                  <a:pt x="321" y="8"/>
                </a:cubicBezTo>
                <a:cubicBezTo>
                  <a:pt x="357" y="13"/>
                  <a:pt x="387" y="35"/>
                  <a:pt x="420" y="49"/>
                </a:cubicBezTo>
                <a:cubicBezTo>
                  <a:pt x="489" y="78"/>
                  <a:pt x="555" y="114"/>
                  <a:pt x="617" y="156"/>
                </a:cubicBezTo>
                <a:cubicBezTo>
                  <a:pt x="654" y="181"/>
                  <a:pt x="641" y="164"/>
                  <a:pt x="675" y="181"/>
                </a:cubicBezTo>
                <a:cubicBezTo>
                  <a:pt x="811" y="249"/>
                  <a:pt x="886" y="288"/>
                  <a:pt x="1045" y="288"/>
                </a:cubicBezTo>
              </a:path>
            </a:pathLst>
          </a:custGeom>
          <a:noFill/>
          <a:ln w="76200" cap="flat" cmpd="sng">
            <a:solidFill>
              <a:schemeClr val="hlink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37679" name="AutoShape 79"/>
          <p:cNvSpPr>
            <a:spLocks noChangeArrowheads="1"/>
          </p:cNvSpPr>
          <p:nvPr/>
        </p:nvSpPr>
        <p:spPr bwMode="auto">
          <a:xfrm>
            <a:off x="8229600" y="1600200"/>
            <a:ext cx="2286000" cy="2057400"/>
          </a:xfrm>
          <a:prstGeom prst="wedgeRectCallout">
            <a:avLst>
              <a:gd name="adj1" fmla="val -38194"/>
              <a:gd name="adj2" fmla="val -72144"/>
            </a:avLst>
          </a:prstGeom>
          <a:solidFill>
            <a:srgbClr val="FFCCFF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FF0000"/>
                </a:solidFill>
              </a:rPr>
              <a:t>Originally discussed in the previous Andrew Lecture: “Neural Nets”</a:t>
            </a:r>
          </a:p>
        </p:txBody>
      </p:sp>
    </p:spTree>
    <p:extLst>
      <p:ext uri="{BB962C8B-B14F-4D97-AF65-F5344CB8AC3E}">
        <p14:creationId xmlns:p14="http://schemas.microsoft.com/office/powerpoint/2010/main" val="3484205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AutoShape 2"/>
          <p:cNvSpPr>
            <a:spLocks noChangeArrowheads="1"/>
          </p:cNvSpPr>
          <p:nvPr/>
        </p:nvSpPr>
        <p:spPr bwMode="auto">
          <a:xfrm>
            <a:off x="4495800" y="1219200"/>
            <a:ext cx="3657600" cy="24384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386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Linear Regression</a:t>
            </a:r>
          </a:p>
        </p:txBody>
      </p:sp>
      <p:sp>
        <p:nvSpPr>
          <p:cNvPr id="538628" name="Text Box 4"/>
          <p:cNvSpPr txBox="1">
            <a:spLocks noChangeArrowheads="1"/>
          </p:cNvSpPr>
          <p:nvPr/>
        </p:nvSpPr>
        <p:spPr bwMode="auto">
          <a:xfrm>
            <a:off x="1676400" y="762000"/>
            <a:ext cx="853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>
                <a:solidFill>
                  <a:srgbClr val="000000"/>
                </a:solidFill>
              </a:rPr>
              <a:t>Univariate Linear regression with a constant term:</a:t>
            </a:r>
          </a:p>
        </p:txBody>
      </p:sp>
      <p:graphicFrame>
        <p:nvGraphicFramePr>
          <p:cNvPr id="538629" name="Group 5"/>
          <p:cNvGraphicFramePr>
            <a:graphicFrameLocks noGrp="1"/>
          </p:cNvGraphicFramePr>
          <p:nvPr/>
        </p:nvGraphicFramePr>
        <p:xfrm>
          <a:off x="1676400" y="1219201"/>
          <a:ext cx="1219200" cy="2336801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</a:tblGrid>
              <a:tr h="6096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kumimoji="0" lang="en-US" altLang="en-US" sz="28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Y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38646" name="Group 22"/>
          <p:cNvGraphicFramePr>
            <a:graphicFrameLocks noGrp="1"/>
          </p:cNvGraphicFramePr>
          <p:nvPr/>
        </p:nvGraphicFramePr>
        <p:xfrm>
          <a:off x="5334000" y="1295401"/>
          <a:ext cx="609600" cy="1727201"/>
        </p:xfrm>
        <a:graphic>
          <a:graphicData uri="http://schemas.openxmlformats.org/drawingml/2006/table">
            <a:tbl>
              <a:tblPr/>
              <a:tblGrid>
                <a:gridCol w="609600"/>
              </a:tblGrid>
              <a:tr h="5762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38656" name="Group 32"/>
          <p:cNvGraphicFramePr>
            <a:graphicFrameLocks noGrp="1"/>
          </p:cNvGraphicFramePr>
          <p:nvPr/>
        </p:nvGraphicFramePr>
        <p:xfrm>
          <a:off x="7162800" y="1295401"/>
          <a:ext cx="609600" cy="1727201"/>
        </p:xfrm>
        <a:graphic>
          <a:graphicData uri="http://schemas.openxmlformats.org/drawingml/2006/table">
            <a:tbl>
              <a:tblPr/>
              <a:tblGrid>
                <a:gridCol w="609600"/>
              </a:tblGrid>
              <a:tr h="5762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38666" name="Text Box 42"/>
          <p:cNvSpPr txBox="1">
            <a:spLocks noChangeArrowheads="1"/>
          </p:cNvSpPr>
          <p:nvPr/>
        </p:nvSpPr>
        <p:spPr bwMode="auto">
          <a:xfrm>
            <a:off x="4800600" y="12192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 b="1">
                <a:solidFill>
                  <a:srgbClr val="000000"/>
                </a:solidFill>
              </a:rPr>
              <a:t>X</a:t>
            </a:r>
            <a:r>
              <a:rPr lang="en-US" altLang="en-US" sz="2400">
                <a:solidFill>
                  <a:srgbClr val="000000"/>
                </a:solidFill>
              </a:rPr>
              <a:t>=</a:t>
            </a:r>
          </a:p>
        </p:txBody>
      </p:sp>
      <p:sp>
        <p:nvSpPr>
          <p:cNvPr id="538667" name="Text Box 43"/>
          <p:cNvSpPr txBox="1">
            <a:spLocks noChangeArrowheads="1"/>
          </p:cNvSpPr>
          <p:nvPr/>
        </p:nvSpPr>
        <p:spPr bwMode="auto">
          <a:xfrm>
            <a:off x="6629400" y="12192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 b="1">
                <a:solidFill>
                  <a:srgbClr val="000000"/>
                </a:solidFill>
              </a:rPr>
              <a:t>y</a:t>
            </a:r>
            <a:r>
              <a:rPr lang="en-US" altLang="en-US" sz="2400">
                <a:solidFill>
                  <a:srgbClr val="000000"/>
                </a:solidFill>
              </a:rPr>
              <a:t>=</a:t>
            </a:r>
          </a:p>
        </p:txBody>
      </p:sp>
      <p:sp>
        <p:nvSpPr>
          <p:cNvPr id="538668" name="Text Box 44"/>
          <p:cNvSpPr txBox="1">
            <a:spLocks noChangeArrowheads="1"/>
          </p:cNvSpPr>
          <p:nvPr/>
        </p:nvSpPr>
        <p:spPr bwMode="auto">
          <a:xfrm>
            <a:off x="4876800" y="31242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 b="1" i="1">
                <a:solidFill>
                  <a:srgbClr val="000000"/>
                </a:solidFill>
              </a:rPr>
              <a:t>x</a:t>
            </a:r>
            <a:r>
              <a:rPr lang="en-US" altLang="en-US" sz="2400" i="1" baseline="-25000">
                <a:solidFill>
                  <a:srgbClr val="000000"/>
                </a:solidFill>
              </a:rPr>
              <a:t>1</a:t>
            </a:r>
            <a:r>
              <a:rPr lang="en-US" altLang="en-US" sz="2400" i="1">
                <a:solidFill>
                  <a:srgbClr val="000000"/>
                </a:solidFill>
              </a:rPr>
              <a:t>=(3)..</a:t>
            </a:r>
          </a:p>
        </p:txBody>
      </p:sp>
      <p:sp>
        <p:nvSpPr>
          <p:cNvPr id="538669" name="Text Box 45"/>
          <p:cNvSpPr txBox="1">
            <a:spLocks noChangeArrowheads="1"/>
          </p:cNvSpPr>
          <p:nvPr/>
        </p:nvSpPr>
        <p:spPr bwMode="auto">
          <a:xfrm>
            <a:off x="6858000" y="31242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 i="1">
                <a:solidFill>
                  <a:srgbClr val="000000"/>
                </a:solidFill>
              </a:rPr>
              <a:t>y</a:t>
            </a:r>
            <a:r>
              <a:rPr lang="en-US" altLang="en-US" sz="2400" i="1" baseline="-25000">
                <a:solidFill>
                  <a:srgbClr val="000000"/>
                </a:solidFill>
              </a:rPr>
              <a:t>1</a:t>
            </a:r>
            <a:r>
              <a:rPr lang="en-US" altLang="en-US" sz="2400" i="1">
                <a:solidFill>
                  <a:srgbClr val="000000"/>
                </a:solidFill>
              </a:rPr>
              <a:t>=7..</a:t>
            </a:r>
          </a:p>
        </p:txBody>
      </p:sp>
      <p:sp>
        <p:nvSpPr>
          <p:cNvPr id="538670" name="Freeform 46"/>
          <p:cNvSpPr>
            <a:spLocks/>
          </p:cNvSpPr>
          <p:nvPr/>
        </p:nvSpPr>
        <p:spPr bwMode="auto">
          <a:xfrm>
            <a:off x="3657600" y="1752600"/>
            <a:ext cx="685800" cy="685800"/>
          </a:xfrm>
          <a:custGeom>
            <a:avLst/>
            <a:gdLst>
              <a:gd name="T0" fmla="*/ 0 w 1045"/>
              <a:gd name="T1" fmla="*/ 49 h 288"/>
              <a:gd name="T2" fmla="*/ 164 w 1045"/>
              <a:gd name="T3" fmla="*/ 0 h 288"/>
              <a:gd name="T4" fmla="*/ 321 w 1045"/>
              <a:gd name="T5" fmla="*/ 8 h 288"/>
              <a:gd name="T6" fmla="*/ 420 w 1045"/>
              <a:gd name="T7" fmla="*/ 49 h 288"/>
              <a:gd name="T8" fmla="*/ 617 w 1045"/>
              <a:gd name="T9" fmla="*/ 156 h 288"/>
              <a:gd name="T10" fmla="*/ 675 w 1045"/>
              <a:gd name="T11" fmla="*/ 181 h 288"/>
              <a:gd name="T12" fmla="*/ 1045 w 1045"/>
              <a:gd name="T13" fmla="*/ 288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45" h="288">
                <a:moveTo>
                  <a:pt x="0" y="49"/>
                </a:moveTo>
                <a:cubicBezTo>
                  <a:pt x="57" y="38"/>
                  <a:pt x="108" y="14"/>
                  <a:pt x="164" y="0"/>
                </a:cubicBezTo>
                <a:cubicBezTo>
                  <a:pt x="216" y="3"/>
                  <a:pt x="269" y="0"/>
                  <a:pt x="321" y="8"/>
                </a:cubicBezTo>
                <a:cubicBezTo>
                  <a:pt x="357" y="13"/>
                  <a:pt x="387" y="35"/>
                  <a:pt x="420" y="49"/>
                </a:cubicBezTo>
                <a:cubicBezTo>
                  <a:pt x="489" y="78"/>
                  <a:pt x="555" y="114"/>
                  <a:pt x="617" y="156"/>
                </a:cubicBezTo>
                <a:cubicBezTo>
                  <a:pt x="654" y="181"/>
                  <a:pt x="641" y="164"/>
                  <a:pt x="675" y="181"/>
                </a:cubicBezTo>
                <a:cubicBezTo>
                  <a:pt x="811" y="249"/>
                  <a:pt x="886" y="288"/>
                  <a:pt x="1045" y="288"/>
                </a:cubicBezTo>
              </a:path>
            </a:pathLst>
          </a:custGeom>
          <a:noFill/>
          <a:ln w="76200" cap="flat" cmpd="sng">
            <a:solidFill>
              <a:schemeClr val="hlink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38671" name="AutoShape 47"/>
          <p:cNvSpPr>
            <a:spLocks noChangeArrowheads="1"/>
          </p:cNvSpPr>
          <p:nvPr/>
        </p:nvSpPr>
        <p:spPr bwMode="auto">
          <a:xfrm>
            <a:off x="2133600" y="3276600"/>
            <a:ext cx="4114800" cy="31242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graphicFrame>
        <p:nvGraphicFramePr>
          <p:cNvPr id="538672" name="Group 48"/>
          <p:cNvGraphicFramePr>
            <a:graphicFrameLocks noGrp="1"/>
          </p:cNvGraphicFramePr>
          <p:nvPr/>
        </p:nvGraphicFramePr>
        <p:xfrm>
          <a:off x="2971800" y="3352801"/>
          <a:ext cx="1219200" cy="1727201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</a:tblGrid>
              <a:tr h="5762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38686" name="Group 62"/>
          <p:cNvGraphicFramePr>
            <a:graphicFrameLocks noGrp="1"/>
          </p:cNvGraphicFramePr>
          <p:nvPr/>
        </p:nvGraphicFramePr>
        <p:xfrm>
          <a:off x="5486400" y="3505201"/>
          <a:ext cx="609600" cy="1727201"/>
        </p:xfrm>
        <a:graphic>
          <a:graphicData uri="http://schemas.openxmlformats.org/drawingml/2006/table">
            <a:tbl>
              <a:tblPr/>
              <a:tblGrid>
                <a:gridCol w="609600"/>
              </a:tblGrid>
              <a:tr h="5762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38696" name="Text Box 72"/>
          <p:cNvSpPr txBox="1">
            <a:spLocks noChangeArrowheads="1"/>
          </p:cNvSpPr>
          <p:nvPr/>
        </p:nvSpPr>
        <p:spPr bwMode="auto">
          <a:xfrm>
            <a:off x="2438400" y="32766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 b="1">
                <a:solidFill>
                  <a:srgbClr val="000000"/>
                </a:solidFill>
              </a:rPr>
              <a:t>Z</a:t>
            </a:r>
            <a:r>
              <a:rPr lang="en-US" altLang="en-US" sz="2400">
                <a:solidFill>
                  <a:srgbClr val="000000"/>
                </a:solidFill>
              </a:rPr>
              <a:t>=</a:t>
            </a:r>
          </a:p>
        </p:txBody>
      </p:sp>
      <p:sp>
        <p:nvSpPr>
          <p:cNvPr id="538697" name="Text Box 73"/>
          <p:cNvSpPr txBox="1">
            <a:spLocks noChangeArrowheads="1"/>
          </p:cNvSpPr>
          <p:nvPr/>
        </p:nvSpPr>
        <p:spPr bwMode="auto">
          <a:xfrm>
            <a:off x="4953000" y="33528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 b="1">
                <a:solidFill>
                  <a:srgbClr val="000000"/>
                </a:solidFill>
              </a:rPr>
              <a:t>y</a:t>
            </a:r>
            <a:r>
              <a:rPr lang="en-US" altLang="en-US" sz="2400">
                <a:solidFill>
                  <a:srgbClr val="000000"/>
                </a:solidFill>
              </a:rPr>
              <a:t>=</a:t>
            </a:r>
          </a:p>
        </p:txBody>
      </p:sp>
      <p:sp>
        <p:nvSpPr>
          <p:cNvPr id="538698" name="Text Box 74"/>
          <p:cNvSpPr txBox="1">
            <a:spLocks noChangeArrowheads="1"/>
          </p:cNvSpPr>
          <p:nvPr/>
        </p:nvSpPr>
        <p:spPr bwMode="auto">
          <a:xfrm>
            <a:off x="2514600" y="5181601"/>
            <a:ext cx="20574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 b="1" i="1">
                <a:solidFill>
                  <a:srgbClr val="000000"/>
                </a:solidFill>
              </a:rPr>
              <a:t>z</a:t>
            </a:r>
            <a:r>
              <a:rPr lang="en-US" altLang="en-US" sz="2400" i="1" baseline="-25000">
                <a:solidFill>
                  <a:srgbClr val="000000"/>
                </a:solidFill>
              </a:rPr>
              <a:t>1</a:t>
            </a:r>
            <a:r>
              <a:rPr lang="en-US" altLang="en-US" sz="2400" i="1">
                <a:solidFill>
                  <a:srgbClr val="000000"/>
                </a:solidFill>
              </a:rPr>
              <a:t>=(1,3)..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 b="1" i="1">
                <a:solidFill>
                  <a:srgbClr val="000000"/>
                </a:solidFill>
              </a:rPr>
              <a:t>z</a:t>
            </a:r>
            <a:r>
              <a:rPr lang="en-US" altLang="en-US" sz="2400" i="1" baseline="-25000">
                <a:solidFill>
                  <a:srgbClr val="000000"/>
                </a:solidFill>
              </a:rPr>
              <a:t>k</a:t>
            </a:r>
            <a:r>
              <a:rPr lang="en-US" altLang="en-US" sz="2400" i="1">
                <a:solidFill>
                  <a:srgbClr val="000000"/>
                </a:solidFill>
              </a:rPr>
              <a:t>=(1,x</a:t>
            </a:r>
            <a:r>
              <a:rPr lang="en-US" altLang="en-US" sz="2400" i="1" baseline="-25000">
                <a:solidFill>
                  <a:srgbClr val="000000"/>
                </a:solidFill>
              </a:rPr>
              <a:t>k</a:t>
            </a:r>
            <a:r>
              <a:rPr lang="en-US" altLang="en-US" sz="2400" i="1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538699" name="Text Box 75"/>
          <p:cNvSpPr txBox="1">
            <a:spLocks noChangeArrowheads="1"/>
          </p:cNvSpPr>
          <p:nvPr/>
        </p:nvSpPr>
        <p:spPr bwMode="auto">
          <a:xfrm>
            <a:off x="4495800" y="51816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 i="1">
                <a:solidFill>
                  <a:srgbClr val="000000"/>
                </a:solidFill>
              </a:rPr>
              <a:t>y</a:t>
            </a:r>
            <a:r>
              <a:rPr lang="en-US" altLang="en-US" sz="2400" i="1" baseline="-25000">
                <a:solidFill>
                  <a:srgbClr val="000000"/>
                </a:solidFill>
              </a:rPr>
              <a:t>1</a:t>
            </a:r>
            <a:r>
              <a:rPr lang="en-US" altLang="en-US" sz="2400" i="1">
                <a:solidFill>
                  <a:srgbClr val="000000"/>
                </a:solidFill>
              </a:rPr>
              <a:t>=7..</a:t>
            </a:r>
          </a:p>
        </p:txBody>
      </p:sp>
      <p:sp>
        <p:nvSpPr>
          <p:cNvPr id="538700" name="Freeform 76"/>
          <p:cNvSpPr>
            <a:spLocks/>
          </p:cNvSpPr>
          <p:nvPr/>
        </p:nvSpPr>
        <p:spPr bwMode="auto">
          <a:xfrm>
            <a:off x="3989388" y="2730500"/>
            <a:ext cx="500062" cy="509588"/>
          </a:xfrm>
          <a:custGeom>
            <a:avLst/>
            <a:gdLst>
              <a:gd name="T0" fmla="*/ 315 w 315"/>
              <a:gd name="T1" fmla="*/ 0 h 321"/>
              <a:gd name="T2" fmla="*/ 93 w 315"/>
              <a:gd name="T3" fmla="*/ 49 h 321"/>
              <a:gd name="T4" fmla="*/ 27 w 315"/>
              <a:gd name="T5" fmla="*/ 140 h 321"/>
              <a:gd name="T6" fmla="*/ 10 w 315"/>
              <a:gd name="T7" fmla="*/ 189 h 321"/>
              <a:gd name="T8" fmla="*/ 2 w 315"/>
              <a:gd name="T9" fmla="*/ 321 h 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5" h="321">
                <a:moveTo>
                  <a:pt x="315" y="0"/>
                </a:moveTo>
                <a:cubicBezTo>
                  <a:pt x="245" y="7"/>
                  <a:pt x="152" y="1"/>
                  <a:pt x="93" y="49"/>
                </a:cubicBezTo>
                <a:cubicBezTo>
                  <a:pt x="67" y="70"/>
                  <a:pt x="38" y="108"/>
                  <a:pt x="27" y="140"/>
                </a:cubicBezTo>
                <a:cubicBezTo>
                  <a:pt x="21" y="156"/>
                  <a:pt x="10" y="189"/>
                  <a:pt x="10" y="189"/>
                </a:cubicBezTo>
                <a:cubicBezTo>
                  <a:pt x="0" y="282"/>
                  <a:pt x="2" y="238"/>
                  <a:pt x="2" y="321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688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AutoShape 2"/>
          <p:cNvSpPr>
            <a:spLocks noChangeArrowheads="1"/>
          </p:cNvSpPr>
          <p:nvPr/>
        </p:nvSpPr>
        <p:spPr bwMode="auto">
          <a:xfrm>
            <a:off x="4495800" y="1219200"/>
            <a:ext cx="3657600" cy="24384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355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Linear Regression</a:t>
            </a:r>
          </a:p>
        </p:txBody>
      </p:sp>
      <p:sp>
        <p:nvSpPr>
          <p:cNvPr id="535556" name="Text Box 4"/>
          <p:cNvSpPr txBox="1">
            <a:spLocks noChangeArrowheads="1"/>
          </p:cNvSpPr>
          <p:nvPr/>
        </p:nvSpPr>
        <p:spPr bwMode="auto">
          <a:xfrm>
            <a:off x="1676400" y="762000"/>
            <a:ext cx="853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>
                <a:solidFill>
                  <a:srgbClr val="000000"/>
                </a:solidFill>
              </a:rPr>
              <a:t>Univariate Linear regression with a constant term:</a:t>
            </a:r>
          </a:p>
        </p:txBody>
      </p:sp>
      <p:graphicFrame>
        <p:nvGraphicFramePr>
          <p:cNvPr id="535644" name="Group 92"/>
          <p:cNvGraphicFramePr>
            <a:graphicFrameLocks noGrp="1"/>
          </p:cNvGraphicFramePr>
          <p:nvPr/>
        </p:nvGraphicFramePr>
        <p:xfrm>
          <a:off x="1676400" y="1219201"/>
          <a:ext cx="1219200" cy="2336801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</a:tblGrid>
              <a:tr h="6096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kumimoji="0" lang="en-US" altLang="en-US" sz="28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Y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35645" name="Group 93"/>
          <p:cNvGraphicFramePr>
            <a:graphicFrameLocks noGrp="1"/>
          </p:cNvGraphicFramePr>
          <p:nvPr/>
        </p:nvGraphicFramePr>
        <p:xfrm>
          <a:off x="5334000" y="1295401"/>
          <a:ext cx="609600" cy="1727201"/>
        </p:xfrm>
        <a:graphic>
          <a:graphicData uri="http://schemas.openxmlformats.org/drawingml/2006/table">
            <a:tbl>
              <a:tblPr/>
              <a:tblGrid>
                <a:gridCol w="609600"/>
              </a:tblGrid>
              <a:tr h="5762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35593" name="Group 41"/>
          <p:cNvGraphicFramePr>
            <a:graphicFrameLocks noGrp="1"/>
          </p:cNvGraphicFramePr>
          <p:nvPr/>
        </p:nvGraphicFramePr>
        <p:xfrm>
          <a:off x="7162800" y="1295401"/>
          <a:ext cx="609600" cy="1727201"/>
        </p:xfrm>
        <a:graphic>
          <a:graphicData uri="http://schemas.openxmlformats.org/drawingml/2006/table">
            <a:tbl>
              <a:tblPr/>
              <a:tblGrid>
                <a:gridCol w="609600"/>
              </a:tblGrid>
              <a:tr h="5762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35603" name="Text Box 51"/>
          <p:cNvSpPr txBox="1">
            <a:spLocks noChangeArrowheads="1"/>
          </p:cNvSpPr>
          <p:nvPr/>
        </p:nvSpPr>
        <p:spPr bwMode="auto">
          <a:xfrm>
            <a:off x="4800600" y="12192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 b="1">
                <a:solidFill>
                  <a:srgbClr val="000000"/>
                </a:solidFill>
              </a:rPr>
              <a:t>X</a:t>
            </a:r>
            <a:r>
              <a:rPr lang="en-US" altLang="en-US" sz="2400">
                <a:solidFill>
                  <a:srgbClr val="000000"/>
                </a:solidFill>
              </a:rPr>
              <a:t>=</a:t>
            </a:r>
          </a:p>
        </p:txBody>
      </p:sp>
      <p:sp>
        <p:nvSpPr>
          <p:cNvPr id="535604" name="Text Box 52"/>
          <p:cNvSpPr txBox="1">
            <a:spLocks noChangeArrowheads="1"/>
          </p:cNvSpPr>
          <p:nvPr/>
        </p:nvSpPr>
        <p:spPr bwMode="auto">
          <a:xfrm>
            <a:off x="6629400" y="12192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 b="1">
                <a:solidFill>
                  <a:srgbClr val="000000"/>
                </a:solidFill>
              </a:rPr>
              <a:t>y</a:t>
            </a:r>
            <a:r>
              <a:rPr lang="en-US" altLang="en-US" sz="2400">
                <a:solidFill>
                  <a:srgbClr val="000000"/>
                </a:solidFill>
              </a:rPr>
              <a:t>=</a:t>
            </a:r>
          </a:p>
        </p:txBody>
      </p:sp>
      <p:sp>
        <p:nvSpPr>
          <p:cNvPr id="535605" name="Text Box 53"/>
          <p:cNvSpPr txBox="1">
            <a:spLocks noChangeArrowheads="1"/>
          </p:cNvSpPr>
          <p:nvPr/>
        </p:nvSpPr>
        <p:spPr bwMode="auto">
          <a:xfrm>
            <a:off x="4876800" y="31242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 b="1" i="1">
                <a:solidFill>
                  <a:srgbClr val="000000"/>
                </a:solidFill>
              </a:rPr>
              <a:t>x</a:t>
            </a:r>
            <a:r>
              <a:rPr lang="en-US" altLang="en-US" sz="2400" i="1" baseline="-25000">
                <a:solidFill>
                  <a:srgbClr val="000000"/>
                </a:solidFill>
              </a:rPr>
              <a:t>1</a:t>
            </a:r>
            <a:r>
              <a:rPr lang="en-US" altLang="en-US" sz="2400" i="1">
                <a:solidFill>
                  <a:srgbClr val="000000"/>
                </a:solidFill>
              </a:rPr>
              <a:t>=(3)..</a:t>
            </a:r>
          </a:p>
        </p:txBody>
      </p:sp>
      <p:sp>
        <p:nvSpPr>
          <p:cNvPr id="535606" name="Text Box 54"/>
          <p:cNvSpPr txBox="1">
            <a:spLocks noChangeArrowheads="1"/>
          </p:cNvSpPr>
          <p:nvPr/>
        </p:nvSpPr>
        <p:spPr bwMode="auto">
          <a:xfrm>
            <a:off x="6858000" y="31242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 i="1">
                <a:solidFill>
                  <a:srgbClr val="000000"/>
                </a:solidFill>
              </a:rPr>
              <a:t>y</a:t>
            </a:r>
            <a:r>
              <a:rPr lang="en-US" altLang="en-US" sz="2400" i="1" baseline="-25000">
                <a:solidFill>
                  <a:srgbClr val="000000"/>
                </a:solidFill>
              </a:rPr>
              <a:t>1</a:t>
            </a:r>
            <a:r>
              <a:rPr lang="en-US" altLang="en-US" sz="2400" i="1">
                <a:solidFill>
                  <a:srgbClr val="000000"/>
                </a:solidFill>
              </a:rPr>
              <a:t>=7..</a:t>
            </a:r>
          </a:p>
        </p:txBody>
      </p:sp>
      <p:sp>
        <p:nvSpPr>
          <p:cNvPr id="535607" name="Freeform 55"/>
          <p:cNvSpPr>
            <a:spLocks/>
          </p:cNvSpPr>
          <p:nvPr/>
        </p:nvSpPr>
        <p:spPr bwMode="auto">
          <a:xfrm>
            <a:off x="3657600" y="1752600"/>
            <a:ext cx="685800" cy="685800"/>
          </a:xfrm>
          <a:custGeom>
            <a:avLst/>
            <a:gdLst>
              <a:gd name="T0" fmla="*/ 0 w 1045"/>
              <a:gd name="T1" fmla="*/ 49 h 288"/>
              <a:gd name="T2" fmla="*/ 164 w 1045"/>
              <a:gd name="T3" fmla="*/ 0 h 288"/>
              <a:gd name="T4" fmla="*/ 321 w 1045"/>
              <a:gd name="T5" fmla="*/ 8 h 288"/>
              <a:gd name="T6" fmla="*/ 420 w 1045"/>
              <a:gd name="T7" fmla="*/ 49 h 288"/>
              <a:gd name="T8" fmla="*/ 617 w 1045"/>
              <a:gd name="T9" fmla="*/ 156 h 288"/>
              <a:gd name="T10" fmla="*/ 675 w 1045"/>
              <a:gd name="T11" fmla="*/ 181 h 288"/>
              <a:gd name="T12" fmla="*/ 1045 w 1045"/>
              <a:gd name="T13" fmla="*/ 288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45" h="288">
                <a:moveTo>
                  <a:pt x="0" y="49"/>
                </a:moveTo>
                <a:cubicBezTo>
                  <a:pt x="57" y="38"/>
                  <a:pt x="108" y="14"/>
                  <a:pt x="164" y="0"/>
                </a:cubicBezTo>
                <a:cubicBezTo>
                  <a:pt x="216" y="3"/>
                  <a:pt x="269" y="0"/>
                  <a:pt x="321" y="8"/>
                </a:cubicBezTo>
                <a:cubicBezTo>
                  <a:pt x="357" y="13"/>
                  <a:pt x="387" y="35"/>
                  <a:pt x="420" y="49"/>
                </a:cubicBezTo>
                <a:cubicBezTo>
                  <a:pt x="489" y="78"/>
                  <a:pt x="555" y="114"/>
                  <a:pt x="617" y="156"/>
                </a:cubicBezTo>
                <a:cubicBezTo>
                  <a:pt x="654" y="181"/>
                  <a:pt x="641" y="164"/>
                  <a:pt x="675" y="181"/>
                </a:cubicBezTo>
                <a:cubicBezTo>
                  <a:pt x="811" y="249"/>
                  <a:pt x="886" y="288"/>
                  <a:pt x="1045" y="288"/>
                </a:cubicBezTo>
              </a:path>
            </a:pathLst>
          </a:custGeom>
          <a:noFill/>
          <a:ln w="76200" cap="flat" cmpd="sng">
            <a:solidFill>
              <a:schemeClr val="hlink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35608" name="AutoShape 56"/>
          <p:cNvSpPr>
            <a:spLocks noChangeArrowheads="1"/>
          </p:cNvSpPr>
          <p:nvPr/>
        </p:nvSpPr>
        <p:spPr bwMode="auto">
          <a:xfrm>
            <a:off x="2133600" y="3276600"/>
            <a:ext cx="4114800" cy="31242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graphicFrame>
        <p:nvGraphicFramePr>
          <p:cNvPr id="535646" name="Group 94"/>
          <p:cNvGraphicFramePr>
            <a:graphicFrameLocks noGrp="1"/>
          </p:cNvGraphicFramePr>
          <p:nvPr/>
        </p:nvGraphicFramePr>
        <p:xfrm>
          <a:off x="2971800" y="3352801"/>
          <a:ext cx="1219200" cy="1727201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</a:tblGrid>
              <a:tr h="5762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35627" name="Group 75"/>
          <p:cNvGraphicFramePr>
            <a:graphicFrameLocks noGrp="1"/>
          </p:cNvGraphicFramePr>
          <p:nvPr/>
        </p:nvGraphicFramePr>
        <p:xfrm>
          <a:off x="5486400" y="3505201"/>
          <a:ext cx="609600" cy="1727201"/>
        </p:xfrm>
        <a:graphic>
          <a:graphicData uri="http://schemas.openxmlformats.org/drawingml/2006/table">
            <a:tbl>
              <a:tblPr/>
              <a:tblGrid>
                <a:gridCol w="609600"/>
              </a:tblGrid>
              <a:tr h="5762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35637" name="Text Box 85"/>
          <p:cNvSpPr txBox="1">
            <a:spLocks noChangeArrowheads="1"/>
          </p:cNvSpPr>
          <p:nvPr/>
        </p:nvSpPr>
        <p:spPr bwMode="auto">
          <a:xfrm>
            <a:off x="2438400" y="32766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 b="1">
                <a:solidFill>
                  <a:srgbClr val="000000"/>
                </a:solidFill>
              </a:rPr>
              <a:t>Z</a:t>
            </a:r>
            <a:r>
              <a:rPr lang="en-US" altLang="en-US" sz="2400">
                <a:solidFill>
                  <a:srgbClr val="000000"/>
                </a:solidFill>
              </a:rPr>
              <a:t>=</a:t>
            </a:r>
          </a:p>
        </p:txBody>
      </p:sp>
      <p:sp>
        <p:nvSpPr>
          <p:cNvPr id="535638" name="Text Box 86"/>
          <p:cNvSpPr txBox="1">
            <a:spLocks noChangeArrowheads="1"/>
          </p:cNvSpPr>
          <p:nvPr/>
        </p:nvSpPr>
        <p:spPr bwMode="auto">
          <a:xfrm>
            <a:off x="4953000" y="33528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 b="1">
                <a:solidFill>
                  <a:srgbClr val="000000"/>
                </a:solidFill>
              </a:rPr>
              <a:t>y</a:t>
            </a:r>
            <a:r>
              <a:rPr lang="en-US" altLang="en-US" sz="2400">
                <a:solidFill>
                  <a:srgbClr val="000000"/>
                </a:solidFill>
              </a:rPr>
              <a:t>=</a:t>
            </a:r>
          </a:p>
        </p:txBody>
      </p:sp>
      <p:sp>
        <p:nvSpPr>
          <p:cNvPr id="535639" name="Text Box 87"/>
          <p:cNvSpPr txBox="1">
            <a:spLocks noChangeArrowheads="1"/>
          </p:cNvSpPr>
          <p:nvPr/>
        </p:nvSpPr>
        <p:spPr bwMode="auto">
          <a:xfrm>
            <a:off x="2514600" y="5181601"/>
            <a:ext cx="20574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 b="1" i="1">
                <a:solidFill>
                  <a:srgbClr val="000000"/>
                </a:solidFill>
              </a:rPr>
              <a:t>z</a:t>
            </a:r>
            <a:r>
              <a:rPr lang="en-US" altLang="en-US" sz="2400" i="1" baseline="-25000">
                <a:solidFill>
                  <a:srgbClr val="000000"/>
                </a:solidFill>
              </a:rPr>
              <a:t>1</a:t>
            </a:r>
            <a:r>
              <a:rPr lang="en-US" altLang="en-US" sz="2400" i="1">
                <a:solidFill>
                  <a:srgbClr val="000000"/>
                </a:solidFill>
              </a:rPr>
              <a:t>=(1,3)..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 b="1" i="1">
                <a:solidFill>
                  <a:srgbClr val="000000"/>
                </a:solidFill>
              </a:rPr>
              <a:t>z</a:t>
            </a:r>
            <a:r>
              <a:rPr lang="en-US" altLang="en-US" sz="2400" i="1" baseline="-25000">
                <a:solidFill>
                  <a:srgbClr val="000000"/>
                </a:solidFill>
              </a:rPr>
              <a:t>k</a:t>
            </a:r>
            <a:r>
              <a:rPr lang="en-US" altLang="en-US" sz="2400" i="1">
                <a:solidFill>
                  <a:srgbClr val="000000"/>
                </a:solidFill>
              </a:rPr>
              <a:t>=(1,x</a:t>
            </a:r>
            <a:r>
              <a:rPr lang="en-US" altLang="en-US" sz="2400" i="1" baseline="-25000">
                <a:solidFill>
                  <a:srgbClr val="000000"/>
                </a:solidFill>
              </a:rPr>
              <a:t>k</a:t>
            </a:r>
            <a:r>
              <a:rPr lang="en-US" altLang="en-US" sz="2400" i="1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535640" name="Text Box 88"/>
          <p:cNvSpPr txBox="1">
            <a:spLocks noChangeArrowheads="1"/>
          </p:cNvSpPr>
          <p:nvPr/>
        </p:nvSpPr>
        <p:spPr bwMode="auto">
          <a:xfrm>
            <a:off x="4495800" y="51816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 i="1">
                <a:solidFill>
                  <a:srgbClr val="000000"/>
                </a:solidFill>
              </a:rPr>
              <a:t>y</a:t>
            </a:r>
            <a:r>
              <a:rPr lang="en-US" altLang="en-US" sz="2400" i="1" baseline="-25000">
                <a:solidFill>
                  <a:srgbClr val="000000"/>
                </a:solidFill>
              </a:rPr>
              <a:t>1</a:t>
            </a:r>
            <a:r>
              <a:rPr lang="en-US" altLang="en-US" sz="2400" i="1">
                <a:solidFill>
                  <a:srgbClr val="000000"/>
                </a:solidFill>
              </a:rPr>
              <a:t>=7..</a:t>
            </a:r>
          </a:p>
        </p:txBody>
      </p:sp>
      <p:sp>
        <p:nvSpPr>
          <p:cNvPr id="535641" name="AutoShape 89"/>
          <p:cNvSpPr>
            <a:spLocks noChangeArrowheads="1"/>
          </p:cNvSpPr>
          <p:nvPr/>
        </p:nvSpPr>
        <p:spPr bwMode="auto">
          <a:xfrm>
            <a:off x="6705600" y="3962400"/>
            <a:ext cx="3657600" cy="25908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38100">
            <a:solidFill>
              <a:srgbClr val="00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 b="1" i="1">
                <a:solidFill>
                  <a:srgbClr val="000000"/>
                </a:solidFill>
                <a:latin typeface="Symbol" panose="05050102010706020507" pitchFamily="18" charset="2"/>
              </a:rPr>
              <a:t>b</a:t>
            </a:r>
            <a:r>
              <a:rPr lang="en-US" altLang="en-US" sz="2400" i="1">
                <a:solidFill>
                  <a:srgbClr val="000000"/>
                </a:solidFill>
              </a:rPr>
              <a:t>=(</a:t>
            </a:r>
            <a:r>
              <a:rPr lang="en-US" altLang="en-US" sz="2400" b="1" i="1">
                <a:solidFill>
                  <a:srgbClr val="000000"/>
                </a:solidFill>
              </a:rPr>
              <a:t>Z</a:t>
            </a:r>
            <a:r>
              <a:rPr lang="en-US" altLang="en-US" sz="2400" i="1" baseline="30000">
                <a:solidFill>
                  <a:srgbClr val="000000"/>
                </a:solidFill>
              </a:rPr>
              <a:t>T</a:t>
            </a:r>
            <a:r>
              <a:rPr lang="en-US" altLang="en-US" sz="2400" b="1" i="1">
                <a:solidFill>
                  <a:srgbClr val="000000"/>
                </a:solidFill>
              </a:rPr>
              <a:t>Z</a:t>
            </a:r>
            <a:r>
              <a:rPr lang="en-US" altLang="en-US" sz="2400" i="1">
                <a:solidFill>
                  <a:srgbClr val="000000"/>
                </a:solidFill>
              </a:rPr>
              <a:t>)</a:t>
            </a:r>
            <a:r>
              <a:rPr lang="en-US" altLang="en-US" sz="2400" i="1" baseline="30000">
                <a:solidFill>
                  <a:srgbClr val="000000"/>
                </a:solidFill>
              </a:rPr>
              <a:t>-1</a:t>
            </a:r>
            <a:r>
              <a:rPr lang="en-US" altLang="en-US" sz="2400" i="1">
                <a:solidFill>
                  <a:srgbClr val="000000"/>
                </a:solidFill>
              </a:rPr>
              <a:t>(</a:t>
            </a:r>
            <a:r>
              <a:rPr lang="en-US" altLang="en-US" sz="2400" b="1" i="1">
                <a:solidFill>
                  <a:srgbClr val="000000"/>
                </a:solidFill>
              </a:rPr>
              <a:t>Z</a:t>
            </a:r>
            <a:r>
              <a:rPr lang="en-US" altLang="en-US" sz="2400" i="1" baseline="30000">
                <a:solidFill>
                  <a:srgbClr val="000000"/>
                </a:solidFill>
              </a:rPr>
              <a:t>T</a:t>
            </a:r>
            <a:r>
              <a:rPr lang="en-US" altLang="en-US" sz="2400" b="1" i="1">
                <a:solidFill>
                  <a:srgbClr val="000000"/>
                </a:solidFill>
              </a:rPr>
              <a:t>y</a:t>
            </a:r>
            <a:r>
              <a:rPr lang="en-US" altLang="en-US" sz="2400" i="1">
                <a:solidFill>
                  <a:srgbClr val="000000"/>
                </a:solidFill>
              </a:rPr>
              <a:t>)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altLang="en-US" sz="2400" i="1">
              <a:solidFill>
                <a:srgbClr val="000000"/>
              </a:solidFill>
            </a:endParaRP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 i="1">
                <a:solidFill>
                  <a:srgbClr val="000000"/>
                </a:solidFill>
              </a:rPr>
              <a:t>y</a:t>
            </a:r>
            <a:r>
              <a:rPr lang="en-US" altLang="en-US" sz="2400" i="1" baseline="30000">
                <a:solidFill>
                  <a:srgbClr val="000000"/>
                </a:solidFill>
              </a:rPr>
              <a:t>est</a:t>
            </a:r>
            <a:r>
              <a:rPr lang="en-US" altLang="en-US" sz="2400" i="1">
                <a:solidFill>
                  <a:srgbClr val="000000"/>
                </a:solidFill>
              </a:rPr>
              <a:t> = </a:t>
            </a:r>
            <a:r>
              <a:rPr lang="en-US" altLang="en-US" sz="2400" i="1">
                <a:solidFill>
                  <a:srgbClr val="000000"/>
                </a:solidFill>
                <a:latin typeface="Symbol" panose="05050102010706020507" pitchFamily="18" charset="2"/>
              </a:rPr>
              <a:t>b</a:t>
            </a:r>
            <a:r>
              <a:rPr lang="en-US" altLang="en-US" sz="2400" i="1" baseline="-25000">
                <a:solidFill>
                  <a:srgbClr val="000000"/>
                </a:solidFill>
              </a:rPr>
              <a:t>0</a:t>
            </a:r>
            <a:r>
              <a:rPr lang="en-US" altLang="en-US" sz="2400" i="1">
                <a:solidFill>
                  <a:srgbClr val="000000"/>
                </a:solidFill>
              </a:rPr>
              <a:t>+ </a:t>
            </a:r>
            <a:r>
              <a:rPr lang="en-US" altLang="en-US" sz="2400" i="1">
                <a:solidFill>
                  <a:srgbClr val="000000"/>
                </a:solidFill>
                <a:latin typeface="Symbol" panose="05050102010706020507" pitchFamily="18" charset="2"/>
              </a:rPr>
              <a:t>b</a:t>
            </a:r>
            <a:r>
              <a:rPr lang="en-US" altLang="en-US" sz="2400" i="1" baseline="-25000">
                <a:solidFill>
                  <a:srgbClr val="000000"/>
                </a:solidFill>
              </a:rPr>
              <a:t>1 </a:t>
            </a:r>
            <a:r>
              <a:rPr lang="en-US" altLang="en-US" sz="2400" i="1">
                <a:solidFill>
                  <a:srgbClr val="000000"/>
                </a:solidFill>
              </a:rPr>
              <a:t>x</a:t>
            </a:r>
            <a:endParaRPr lang="en-US" altLang="en-US" sz="2400" i="1" baseline="-25000">
              <a:solidFill>
                <a:srgbClr val="000000"/>
              </a:solidFill>
            </a:endParaRPr>
          </a:p>
        </p:txBody>
      </p:sp>
      <p:sp>
        <p:nvSpPr>
          <p:cNvPr id="535642" name="Freeform 90"/>
          <p:cNvSpPr>
            <a:spLocks/>
          </p:cNvSpPr>
          <p:nvPr/>
        </p:nvSpPr>
        <p:spPr bwMode="auto">
          <a:xfrm>
            <a:off x="3989388" y="2730500"/>
            <a:ext cx="500062" cy="509588"/>
          </a:xfrm>
          <a:custGeom>
            <a:avLst/>
            <a:gdLst>
              <a:gd name="T0" fmla="*/ 315 w 315"/>
              <a:gd name="T1" fmla="*/ 0 h 321"/>
              <a:gd name="T2" fmla="*/ 93 w 315"/>
              <a:gd name="T3" fmla="*/ 49 h 321"/>
              <a:gd name="T4" fmla="*/ 27 w 315"/>
              <a:gd name="T5" fmla="*/ 140 h 321"/>
              <a:gd name="T6" fmla="*/ 10 w 315"/>
              <a:gd name="T7" fmla="*/ 189 h 321"/>
              <a:gd name="T8" fmla="*/ 2 w 315"/>
              <a:gd name="T9" fmla="*/ 321 h 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5" h="321">
                <a:moveTo>
                  <a:pt x="315" y="0"/>
                </a:moveTo>
                <a:cubicBezTo>
                  <a:pt x="245" y="7"/>
                  <a:pt x="152" y="1"/>
                  <a:pt x="93" y="49"/>
                </a:cubicBezTo>
                <a:cubicBezTo>
                  <a:pt x="67" y="70"/>
                  <a:pt x="38" y="108"/>
                  <a:pt x="27" y="140"/>
                </a:cubicBezTo>
                <a:cubicBezTo>
                  <a:pt x="21" y="156"/>
                  <a:pt x="10" y="189"/>
                  <a:pt x="10" y="189"/>
                </a:cubicBezTo>
                <a:cubicBezTo>
                  <a:pt x="0" y="282"/>
                  <a:pt x="2" y="238"/>
                  <a:pt x="2" y="321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35643" name="Freeform 91"/>
          <p:cNvSpPr>
            <a:spLocks/>
          </p:cNvSpPr>
          <p:nvPr/>
        </p:nvSpPr>
        <p:spPr bwMode="auto">
          <a:xfrm>
            <a:off x="5938839" y="5643563"/>
            <a:ext cx="731837" cy="195262"/>
          </a:xfrm>
          <a:custGeom>
            <a:avLst/>
            <a:gdLst>
              <a:gd name="T0" fmla="*/ 0 w 461"/>
              <a:gd name="T1" fmla="*/ 0 h 123"/>
              <a:gd name="T2" fmla="*/ 107 w 461"/>
              <a:gd name="T3" fmla="*/ 90 h 123"/>
              <a:gd name="T4" fmla="*/ 206 w 461"/>
              <a:gd name="T5" fmla="*/ 107 h 123"/>
              <a:gd name="T6" fmla="*/ 461 w 461"/>
              <a:gd name="T7" fmla="*/ 123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61" h="123">
                <a:moveTo>
                  <a:pt x="0" y="0"/>
                </a:moveTo>
                <a:cubicBezTo>
                  <a:pt x="32" y="31"/>
                  <a:pt x="66" y="70"/>
                  <a:pt x="107" y="90"/>
                </a:cubicBezTo>
                <a:cubicBezTo>
                  <a:pt x="134" y="103"/>
                  <a:pt x="186" y="104"/>
                  <a:pt x="206" y="107"/>
                </a:cubicBezTo>
                <a:cubicBezTo>
                  <a:pt x="313" y="122"/>
                  <a:pt x="309" y="123"/>
                  <a:pt x="461" y="123"/>
                </a:cubicBezTo>
              </a:path>
            </a:pathLst>
          </a:custGeom>
          <a:noFill/>
          <a:ln w="76200" cap="flat" cmpd="sng">
            <a:solidFill>
              <a:srgbClr val="0099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879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Quadratic Regression</a:t>
            </a:r>
          </a:p>
        </p:txBody>
      </p:sp>
      <p:sp>
        <p:nvSpPr>
          <p:cNvPr id="474115" name="Line 3"/>
          <p:cNvSpPr>
            <a:spLocks noChangeShapeType="1"/>
          </p:cNvSpPr>
          <p:nvPr/>
        </p:nvSpPr>
        <p:spPr bwMode="auto">
          <a:xfrm>
            <a:off x="2133600" y="1295400"/>
            <a:ext cx="0" cy="3352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4116" name="Line 4"/>
          <p:cNvSpPr>
            <a:spLocks noChangeShapeType="1"/>
          </p:cNvSpPr>
          <p:nvPr/>
        </p:nvSpPr>
        <p:spPr bwMode="auto">
          <a:xfrm>
            <a:off x="1981200" y="4495800"/>
            <a:ext cx="396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4117" name="Oval 5"/>
          <p:cNvSpPr>
            <a:spLocks noChangeAspect="1" noChangeArrowheads="1"/>
          </p:cNvSpPr>
          <p:nvPr/>
        </p:nvSpPr>
        <p:spPr bwMode="auto">
          <a:xfrm>
            <a:off x="2362201" y="3581401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4118" name="Oval 6"/>
          <p:cNvSpPr>
            <a:spLocks noChangeAspect="1" noChangeArrowheads="1"/>
          </p:cNvSpPr>
          <p:nvPr/>
        </p:nvSpPr>
        <p:spPr bwMode="auto">
          <a:xfrm>
            <a:off x="2743201" y="4114801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4119" name="Oval 7"/>
          <p:cNvSpPr>
            <a:spLocks noChangeAspect="1" noChangeArrowheads="1"/>
          </p:cNvSpPr>
          <p:nvPr/>
        </p:nvSpPr>
        <p:spPr bwMode="auto">
          <a:xfrm>
            <a:off x="2971801" y="2895601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4120" name="Oval 8"/>
          <p:cNvSpPr>
            <a:spLocks noChangeAspect="1" noChangeArrowheads="1"/>
          </p:cNvSpPr>
          <p:nvPr/>
        </p:nvSpPr>
        <p:spPr bwMode="auto">
          <a:xfrm>
            <a:off x="3657601" y="1524001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4121" name="Oval 9"/>
          <p:cNvSpPr>
            <a:spLocks noChangeAspect="1" noChangeArrowheads="1"/>
          </p:cNvSpPr>
          <p:nvPr/>
        </p:nvSpPr>
        <p:spPr bwMode="auto">
          <a:xfrm>
            <a:off x="3962401" y="2438401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4122" name="Oval 10"/>
          <p:cNvSpPr>
            <a:spLocks noChangeAspect="1" noChangeArrowheads="1"/>
          </p:cNvSpPr>
          <p:nvPr/>
        </p:nvSpPr>
        <p:spPr bwMode="auto">
          <a:xfrm>
            <a:off x="4648201" y="2286001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4123" name="Oval 11"/>
          <p:cNvSpPr>
            <a:spLocks noChangeAspect="1" noChangeArrowheads="1"/>
          </p:cNvSpPr>
          <p:nvPr/>
        </p:nvSpPr>
        <p:spPr bwMode="auto">
          <a:xfrm>
            <a:off x="5410201" y="4114801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4124" name="Oval 12"/>
          <p:cNvSpPr>
            <a:spLocks noChangeAspect="1" noChangeArrowheads="1"/>
          </p:cNvSpPr>
          <p:nvPr/>
        </p:nvSpPr>
        <p:spPr bwMode="auto">
          <a:xfrm>
            <a:off x="5562601" y="3505201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4125" name="Oval 13"/>
          <p:cNvSpPr>
            <a:spLocks noChangeAspect="1" noChangeArrowheads="1"/>
          </p:cNvSpPr>
          <p:nvPr/>
        </p:nvSpPr>
        <p:spPr bwMode="auto">
          <a:xfrm>
            <a:off x="5334001" y="3124201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4126" name="Text Box 14"/>
          <p:cNvSpPr txBox="1">
            <a:spLocks noChangeArrowheads="1"/>
          </p:cNvSpPr>
          <p:nvPr/>
        </p:nvSpPr>
        <p:spPr bwMode="auto">
          <a:xfrm>
            <a:off x="2667000" y="4495801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74127" name="Line 15"/>
          <p:cNvSpPr>
            <a:spLocks noChangeShapeType="1"/>
          </p:cNvSpPr>
          <p:nvPr/>
        </p:nvSpPr>
        <p:spPr bwMode="auto">
          <a:xfrm>
            <a:off x="3048000" y="4724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4128" name="Text Box 16"/>
          <p:cNvSpPr txBox="1">
            <a:spLocks noChangeArrowheads="1"/>
          </p:cNvSpPr>
          <p:nvPr/>
        </p:nvSpPr>
        <p:spPr bwMode="auto">
          <a:xfrm>
            <a:off x="1752600" y="3276601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474129" name="Line 17"/>
          <p:cNvSpPr>
            <a:spLocks noChangeShapeType="1"/>
          </p:cNvSpPr>
          <p:nvPr/>
        </p:nvSpPr>
        <p:spPr bwMode="auto">
          <a:xfrm flipV="1">
            <a:off x="1905000" y="2667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4135" name="Arc 23"/>
          <p:cNvSpPr>
            <a:spLocks/>
          </p:cNvSpPr>
          <p:nvPr/>
        </p:nvSpPr>
        <p:spPr bwMode="auto">
          <a:xfrm rot="13413423" flipV="1">
            <a:off x="2584451" y="3363268"/>
            <a:ext cx="2747963" cy="461665"/>
          </a:xfrm>
          <a:custGeom>
            <a:avLst/>
            <a:gdLst>
              <a:gd name="G0" fmla="+- 5254 0 0"/>
              <a:gd name="G1" fmla="+- 21600 0 0"/>
              <a:gd name="G2" fmla="+- 21600 0 0"/>
              <a:gd name="T0" fmla="*/ 0 w 26854"/>
              <a:gd name="T1" fmla="*/ 649 h 26929"/>
              <a:gd name="T2" fmla="*/ 26186 w 26854"/>
              <a:gd name="T3" fmla="*/ 26929 h 26929"/>
              <a:gd name="T4" fmla="*/ 5254 w 26854"/>
              <a:gd name="T5" fmla="*/ 21600 h 269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854" h="26929" fill="none" extrusionOk="0">
                <a:moveTo>
                  <a:pt x="-1" y="648"/>
                </a:moveTo>
                <a:cubicBezTo>
                  <a:pt x="1718" y="217"/>
                  <a:pt x="3482" y="-1"/>
                  <a:pt x="5254" y="0"/>
                </a:cubicBezTo>
                <a:cubicBezTo>
                  <a:pt x="17183" y="0"/>
                  <a:pt x="26854" y="9670"/>
                  <a:pt x="26854" y="21600"/>
                </a:cubicBezTo>
                <a:cubicBezTo>
                  <a:pt x="26854" y="23397"/>
                  <a:pt x="26629" y="25187"/>
                  <a:pt x="26186" y="26929"/>
                </a:cubicBezTo>
              </a:path>
              <a:path w="26854" h="26929" stroke="0" extrusionOk="0">
                <a:moveTo>
                  <a:pt x="-1" y="648"/>
                </a:moveTo>
                <a:cubicBezTo>
                  <a:pt x="1718" y="217"/>
                  <a:pt x="3482" y="-1"/>
                  <a:pt x="5254" y="0"/>
                </a:cubicBezTo>
                <a:cubicBezTo>
                  <a:pt x="17183" y="0"/>
                  <a:pt x="26854" y="9670"/>
                  <a:pt x="26854" y="21600"/>
                </a:cubicBezTo>
                <a:cubicBezTo>
                  <a:pt x="26854" y="23397"/>
                  <a:pt x="26629" y="25187"/>
                  <a:pt x="26186" y="26929"/>
                </a:cubicBezTo>
                <a:lnTo>
                  <a:pt x="5254" y="21600"/>
                </a:lnTo>
                <a:close/>
              </a:path>
            </a:pathLst>
          </a:custGeom>
          <a:noFill/>
          <a:ln w="3810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205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AutoShape 2"/>
          <p:cNvSpPr>
            <a:spLocks noChangeArrowheads="1"/>
          </p:cNvSpPr>
          <p:nvPr/>
        </p:nvSpPr>
        <p:spPr bwMode="auto">
          <a:xfrm>
            <a:off x="4495800" y="1219200"/>
            <a:ext cx="3657600" cy="24384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365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Quadratic Regression</a:t>
            </a:r>
          </a:p>
        </p:txBody>
      </p:sp>
      <p:graphicFrame>
        <p:nvGraphicFramePr>
          <p:cNvPr id="536679" name="Group 103"/>
          <p:cNvGraphicFramePr>
            <a:graphicFrameLocks noGrp="1"/>
          </p:cNvGraphicFramePr>
          <p:nvPr/>
        </p:nvGraphicFramePr>
        <p:xfrm>
          <a:off x="1676400" y="1219201"/>
          <a:ext cx="1219200" cy="2336801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</a:tblGrid>
              <a:tr h="6096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kumimoji="0" lang="en-US" altLang="en-US" sz="28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Y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36680" name="Group 104"/>
          <p:cNvGraphicFramePr>
            <a:graphicFrameLocks noGrp="1"/>
          </p:cNvGraphicFramePr>
          <p:nvPr/>
        </p:nvGraphicFramePr>
        <p:xfrm>
          <a:off x="5334000" y="1295401"/>
          <a:ext cx="609600" cy="1727201"/>
        </p:xfrm>
        <a:graphic>
          <a:graphicData uri="http://schemas.openxmlformats.org/drawingml/2006/table">
            <a:tbl>
              <a:tblPr/>
              <a:tblGrid>
                <a:gridCol w="609600"/>
              </a:tblGrid>
              <a:tr h="5762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36617" name="Group 41"/>
          <p:cNvGraphicFramePr>
            <a:graphicFrameLocks noGrp="1"/>
          </p:cNvGraphicFramePr>
          <p:nvPr/>
        </p:nvGraphicFramePr>
        <p:xfrm>
          <a:off x="7162800" y="1295401"/>
          <a:ext cx="609600" cy="1727201"/>
        </p:xfrm>
        <a:graphic>
          <a:graphicData uri="http://schemas.openxmlformats.org/drawingml/2006/table">
            <a:tbl>
              <a:tblPr/>
              <a:tblGrid>
                <a:gridCol w="609600"/>
              </a:tblGrid>
              <a:tr h="5762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36627" name="Text Box 51"/>
          <p:cNvSpPr txBox="1">
            <a:spLocks noChangeArrowheads="1"/>
          </p:cNvSpPr>
          <p:nvPr/>
        </p:nvSpPr>
        <p:spPr bwMode="auto">
          <a:xfrm>
            <a:off x="4800600" y="12192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 b="1">
                <a:solidFill>
                  <a:srgbClr val="000000"/>
                </a:solidFill>
              </a:rPr>
              <a:t>X</a:t>
            </a:r>
            <a:r>
              <a:rPr lang="en-US" altLang="en-US" sz="2400">
                <a:solidFill>
                  <a:srgbClr val="000000"/>
                </a:solidFill>
              </a:rPr>
              <a:t>=</a:t>
            </a:r>
          </a:p>
        </p:txBody>
      </p:sp>
      <p:sp>
        <p:nvSpPr>
          <p:cNvPr id="536628" name="Text Box 52"/>
          <p:cNvSpPr txBox="1">
            <a:spLocks noChangeArrowheads="1"/>
          </p:cNvSpPr>
          <p:nvPr/>
        </p:nvSpPr>
        <p:spPr bwMode="auto">
          <a:xfrm>
            <a:off x="6629400" y="12192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 b="1">
                <a:solidFill>
                  <a:srgbClr val="000000"/>
                </a:solidFill>
              </a:rPr>
              <a:t>y</a:t>
            </a:r>
            <a:r>
              <a:rPr lang="en-US" altLang="en-US" sz="2400">
                <a:solidFill>
                  <a:srgbClr val="000000"/>
                </a:solidFill>
              </a:rPr>
              <a:t>=</a:t>
            </a:r>
          </a:p>
        </p:txBody>
      </p:sp>
      <p:sp>
        <p:nvSpPr>
          <p:cNvPr id="536629" name="Text Box 53"/>
          <p:cNvSpPr txBox="1">
            <a:spLocks noChangeArrowheads="1"/>
          </p:cNvSpPr>
          <p:nvPr/>
        </p:nvSpPr>
        <p:spPr bwMode="auto">
          <a:xfrm>
            <a:off x="4876800" y="31242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 b="1" i="1">
                <a:solidFill>
                  <a:srgbClr val="000000"/>
                </a:solidFill>
              </a:rPr>
              <a:t>x</a:t>
            </a:r>
            <a:r>
              <a:rPr lang="en-US" altLang="en-US" sz="2400" i="1" baseline="-25000">
                <a:solidFill>
                  <a:srgbClr val="000000"/>
                </a:solidFill>
              </a:rPr>
              <a:t>1</a:t>
            </a:r>
            <a:r>
              <a:rPr lang="en-US" altLang="en-US" sz="2400" i="1">
                <a:solidFill>
                  <a:srgbClr val="000000"/>
                </a:solidFill>
              </a:rPr>
              <a:t>=(3,2)..</a:t>
            </a:r>
          </a:p>
        </p:txBody>
      </p:sp>
      <p:sp>
        <p:nvSpPr>
          <p:cNvPr id="536630" name="Text Box 54"/>
          <p:cNvSpPr txBox="1">
            <a:spLocks noChangeArrowheads="1"/>
          </p:cNvSpPr>
          <p:nvPr/>
        </p:nvSpPr>
        <p:spPr bwMode="auto">
          <a:xfrm>
            <a:off x="6858000" y="31242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 i="1">
                <a:solidFill>
                  <a:srgbClr val="000000"/>
                </a:solidFill>
              </a:rPr>
              <a:t>y</a:t>
            </a:r>
            <a:r>
              <a:rPr lang="en-US" altLang="en-US" sz="2400" i="1" baseline="-25000">
                <a:solidFill>
                  <a:srgbClr val="000000"/>
                </a:solidFill>
              </a:rPr>
              <a:t>1</a:t>
            </a:r>
            <a:r>
              <a:rPr lang="en-US" altLang="en-US" sz="2400" i="1">
                <a:solidFill>
                  <a:srgbClr val="000000"/>
                </a:solidFill>
              </a:rPr>
              <a:t>=7..</a:t>
            </a:r>
          </a:p>
        </p:txBody>
      </p:sp>
      <p:sp>
        <p:nvSpPr>
          <p:cNvPr id="536631" name="Freeform 55"/>
          <p:cNvSpPr>
            <a:spLocks/>
          </p:cNvSpPr>
          <p:nvPr/>
        </p:nvSpPr>
        <p:spPr bwMode="auto">
          <a:xfrm>
            <a:off x="3657600" y="1752600"/>
            <a:ext cx="685800" cy="685800"/>
          </a:xfrm>
          <a:custGeom>
            <a:avLst/>
            <a:gdLst>
              <a:gd name="T0" fmla="*/ 0 w 1045"/>
              <a:gd name="T1" fmla="*/ 49 h 288"/>
              <a:gd name="T2" fmla="*/ 164 w 1045"/>
              <a:gd name="T3" fmla="*/ 0 h 288"/>
              <a:gd name="T4" fmla="*/ 321 w 1045"/>
              <a:gd name="T5" fmla="*/ 8 h 288"/>
              <a:gd name="T6" fmla="*/ 420 w 1045"/>
              <a:gd name="T7" fmla="*/ 49 h 288"/>
              <a:gd name="T8" fmla="*/ 617 w 1045"/>
              <a:gd name="T9" fmla="*/ 156 h 288"/>
              <a:gd name="T10" fmla="*/ 675 w 1045"/>
              <a:gd name="T11" fmla="*/ 181 h 288"/>
              <a:gd name="T12" fmla="*/ 1045 w 1045"/>
              <a:gd name="T13" fmla="*/ 288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45" h="288">
                <a:moveTo>
                  <a:pt x="0" y="49"/>
                </a:moveTo>
                <a:cubicBezTo>
                  <a:pt x="57" y="38"/>
                  <a:pt x="108" y="14"/>
                  <a:pt x="164" y="0"/>
                </a:cubicBezTo>
                <a:cubicBezTo>
                  <a:pt x="216" y="3"/>
                  <a:pt x="269" y="0"/>
                  <a:pt x="321" y="8"/>
                </a:cubicBezTo>
                <a:cubicBezTo>
                  <a:pt x="357" y="13"/>
                  <a:pt x="387" y="35"/>
                  <a:pt x="420" y="49"/>
                </a:cubicBezTo>
                <a:cubicBezTo>
                  <a:pt x="489" y="78"/>
                  <a:pt x="555" y="114"/>
                  <a:pt x="617" y="156"/>
                </a:cubicBezTo>
                <a:cubicBezTo>
                  <a:pt x="654" y="181"/>
                  <a:pt x="641" y="164"/>
                  <a:pt x="675" y="181"/>
                </a:cubicBezTo>
                <a:cubicBezTo>
                  <a:pt x="811" y="249"/>
                  <a:pt x="886" y="288"/>
                  <a:pt x="1045" y="288"/>
                </a:cubicBezTo>
              </a:path>
            </a:pathLst>
          </a:custGeom>
          <a:noFill/>
          <a:ln w="76200" cap="flat" cmpd="sng">
            <a:solidFill>
              <a:schemeClr val="hlink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36632" name="AutoShape 56"/>
          <p:cNvSpPr>
            <a:spLocks noChangeArrowheads="1"/>
          </p:cNvSpPr>
          <p:nvPr/>
        </p:nvSpPr>
        <p:spPr bwMode="auto">
          <a:xfrm>
            <a:off x="1676400" y="3276600"/>
            <a:ext cx="5334000" cy="27432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graphicFrame>
        <p:nvGraphicFramePr>
          <p:cNvPr id="536682" name="Group 106"/>
          <p:cNvGraphicFramePr>
            <a:graphicFrameLocks noGrp="1"/>
          </p:cNvGraphicFramePr>
          <p:nvPr/>
        </p:nvGraphicFramePr>
        <p:xfrm>
          <a:off x="2286000" y="3429001"/>
          <a:ext cx="1828800" cy="1727201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</a:tblGrid>
              <a:tr h="5762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36663" name="Group 87"/>
          <p:cNvGraphicFramePr>
            <a:graphicFrameLocks noGrp="1"/>
          </p:cNvGraphicFramePr>
          <p:nvPr/>
        </p:nvGraphicFramePr>
        <p:xfrm>
          <a:off x="6248400" y="3810001"/>
          <a:ext cx="609600" cy="1727201"/>
        </p:xfrm>
        <a:graphic>
          <a:graphicData uri="http://schemas.openxmlformats.org/drawingml/2006/table">
            <a:tbl>
              <a:tblPr/>
              <a:tblGrid>
                <a:gridCol w="609600"/>
              </a:tblGrid>
              <a:tr h="5762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36673" name="Text Box 97"/>
          <p:cNvSpPr txBox="1">
            <a:spLocks noChangeArrowheads="1"/>
          </p:cNvSpPr>
          <p:nvPr/>
        </p:nvSpPr>
        <p:spPr bwMode="auto">
          <a:xfrm>
            <a:off x="1676400" y="36576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 b="1">
                <a:solidFill>
                  <a:srgbClr val="000000"/>
                </a:solidFill>
              </a:rPr>
              <a:t>Z</a:t>
            </a:r>
            <a:r>
              <a:rPr lang="en-US" altLang="en-US" sz="2400">
                <a:solidFill>
                  <a:srgbClr val="000000"/>
                </a:solidFill>
              </a:rPr>
              <a:t>=</a:t>
            </a:r>
          </a:p>
        </p:txBody>
      </p:sp>
      <p:sp>
        <p:nvSpPr>
          <p:cNvPr id="536674" name="Text Box 98"/>
          <p:cNvSpPr txBox="1">
            <a:spLocks noChangeArrowheads="1"/>
          </p:cNvSpPr>
          <p:nvPr/>
        </p:nvSpPr>
        <p:spPr bwMode="auto">
          <a:xfrm>
            <a:off x="5943600" y="34290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 b="1">
                <a:solidFill>
                  <a:srgbClr val="000000"/>
                </a:solidFill>
              </a:rPr>
              <a:t>y</a:t>
            </a:r>
            <a:r>
              <a:rPr lang="en-US" altLang="en-US" sz="2400">
                <a:solidFill>
                  <a:srgbClr val="000000"/>
                </a:solidFill>
              </a:rPr>
              <a:t>=</a:t>
            </a:r>
          </a:p>
        </p:txBody>
      </p:sp>
      <p:sp>
        <p:nvSpPr>
          <p:cNvPr id="536675" name="Text Box 99"/>
          <p:cNvSpPr txBox="1">
            <a:spLocks noChangeArrowheads="1"/>
          </p:cNvSpPr>
          <p:nvPr/>
        </p:nvSpPr>
        <p:spPr bwMode="auto">
          <a:xfrm>
            <a:off x="1752600" y="5410200"/>
            <a:ext cx="434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 b="1" i="1">
                <a:solidFill>
                  <a:srgbClr val="000000"/>
                </a:solidFill>
              </a:rPr>
              <a:t>z</a:t>
            </a:r>
            <a:r>
              <a:rPr lang="en-US" altLang="en-US" sz="2400" i="1">
                <a:solidFill>
                  <a:srgbClr val="000000"/>
                </a:solidFill>
              </a:rPr>
              <a:t>=(1 ,  x, x</a:t>
            </a:r>
            <a:r>
              <a:rPr lang="en-US" altLang="en-US" sz="2400" i="1" baseline="30000">
                <a:solidFill>
                  <a:srgbClr val="000000"/>
                </a:solidFill>
              </a:rPr>
              <a:t>2</a:t>
            </a:r>
            <a:r>
              <a:rPr lang="en-US" altLang="en-US" sz="2400" i="1" baseline="-25000">
                <a:solidFill>
                  <a:srgbClr val="000000"/>
                </a:solidFill>
              </a:rPr>
              <a:t>,</a:t>
            </a:r>
            <a:r>
              <a:rPr lang="en-US" altLang="en-US" sz="2400" i="1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536676" name="AutoShape 100"/>
          <p:cNvSpPr>
            <a:spLocks noChangeArrowheads="1"/>
          </p:cNvSpPr>
          <p:nvPr/>
        </p:nvSpPr>
        <p:spPr bwMode="auto">
          <a:xfrm>
            <a:off x="6705600" y="3962400"/>
            <a:ext cx="3657600" cy="25908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38100">
            <a:solidFill>
              <a:srgbClr val="00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 b="1" i="1">
                <a:solidFill>
                  <a:srgbClr val="000000"/>
                </a:solidFill>
                <a:latin typeface="Symbol" panose="05050102010706020507" pitchFamily="18" charset="2"/>
              </a:rPr>
              <a:t>b</a:t>
            </a:r>
            <a:r>
              <a:rPr lang="en-US" altLang="en-US" sz="2400" i="1">
                <a:solidFill>
                  <a:srgbClr val="000000"/>
                </a:solidFill>
              </a:rPr>
              <a:t>=(</a:t>
            </a:r>
            <a:r>
              <a:rPr lang="en-US" altLang="en-US" sz="2400" b="1" i="1">
                <a:solidFill>
                  <a:srgbClr val="000000"/>
                </a:solidFill>
              </a:rPr>
              <a:t>Z</a:t>
            </a:r>
            <a:r>
              <a:rPr lang="en-US" altLang="en-US" sz="2400" i="1" baseline="30000">
                <a:solidFill>
                  <a:srgbClr val="000000"/>
                </a:solidFill>
              </a:rPr>
              <a:t>T</a:t>
            </a:r>
            <a:r>
              <a:rPr lang="en-US" altLang="en-US" sz="2400" b="1" i="1">
                <a:solidFill>
                  <a:srgbClr val="000000"/>
                </a:solidFill>
              </a:rPr>
              <a:t>Z</a:t>
            </a:r>
            <a:r>
              <a:rPr lang="en-US" altLang="en-US" sz="2400" i="1">
                <a:solidFill>
                  <a:srgbClr val="000000"/>
                </a:solidFill>
              </a:rPr>
              <a:t>)</a:t>
            </a:r>
            <a:r>
              <a:rPr lang="en-US" altLang="en-US" sz="2400" i="1" baseline="30000">
                <a:solidFill>
                  <a:srgbClr val="000000"/>
                </a:solidFill>
              </a:rPr>
              <a:t>-1</a:t>
            </a:r>
            <a:r>
              <a:rPr lang="en-US" altLang="en-US" sz="2400" i="1">
                <a:solidFill>
                  <a:srgbClr val="000000"/>
                </a:solidFill>
              </a:rPr>
              <a:t>(</a:t>
            </a:r>
            <a:r>
              <a:rPr lang="en-US" altLang="en-US" sz="2400" b="1" i="1">
                <a:solidFill>
                  <a:srgbClr val="000000"/>
                </a:solidFill>
              </a:rPr>
              <a:t>Z</a:t>
            </a:r>
            <a:r>
              <a:rPr lang="en-US" altLang="en-US" sz="2400" i="1" baseline="30000">
                <a:solidFill>
                  <a:srgbClr val="000000"/>
                </a:solidFill>
              </a:rPr>
              <a:t>T</a:t>
            </a:r>
            <a:r>
              <a:rPr lang="en-US" altLang="en-US" sz="2400" b="1" i="1">
                <a:solidFill>
                  <a:srgbClr val="000000"/>
                </a:solidFill>
              </a:rPr>
              <a:t>y</a:t>
            </a:r>
            <a:r>
              <a:rPr lang="en-US" altLang="en-US" sz="2400" i="1">
                <a:solidFill>
                  <a:srgbClr val="000000"/>
                </a:solidFill>
              </a:rPr>
              <a:t>)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endParaRPr lang="en-US" altLang="en-US" sz="2400" i="1">
              <a:solidFill>
                <a:srgbClr val="000000"/>
              </a:solidFill>
            </a:endParaRP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 i="1">
                <a:solidFill>
                  <a:srgbClr val="000000"/>
                </a:solidFill>
              </a:rPr>
              <a:t>y</a:t>
            </a:r>
            <a:r>
              <a:rPr lang="en-US" altLang="en-US" sz="2400" i="1" baseline="30000">
                <a:solidFill>
                  <a:srgbClr val="000000"/>
                </a:solidFill>
              </a:rPr>
              <a:t>est</a:t>
            </a:r>
            <a:r>
              <a:rPr lang="en-US" altLang="en-US" sz="2400" i="1">
                <a:solidFill>
                  <a:srgbClr val="000000"/>
                </a:solidFill>
              </a:rPr>
              <a:t> = </a:t>
            </a:r>
            <a:r>
              <a:rPr lang="en-US" altLang="en-US" sz="2400" i="1">
                <a:solidFill>
                  <a:srgbClr val="000000"/>
                </a:solidFill>
                <a:latin typeface="Symbol" panose="05050102010706020507" pitchFamily="18" charset="2"/>
              </a:rPr>
              <a:t>b</a:t>
            </a:r>
            <a:r>
              <a:rPr lang="en-US" altLang="en-US" sz="2400" i="1" baseline="-25000">
                <a:solidFill>
                  <a:srgbClr val="000000"/>
                </a:solidFill>
              </a:rPr>
              <a:t>0</a:t>
            </a:r>
            <a:r>
              <a:rPr lang="en-US" altLang="en-US" sz="2400" i="1">
                <a:solidFill>
                  <a:srgbClr val="000000"/>
                </a:solidFill>
              </a:rPr>
              <a:t>+ </a:t>
            </a:r>
            <a:r>
              <a:rPr lang="en-US" altLang="en-US" sz="2400" i="1">
                <a:solidFill>
                  <a:srgbClr val="000000"/>
                </a:solidFill>
                <a:latin typeface="Symbol" panose="05050102010706020507" pitchFamily="18" charset="2"/>
              </a:rPr>
              <a:t>b</a:t>
            </a:r>
            <a:r>
              <a:rPr lang="en-US" altLang="en-US" sz="2400" i="1" baseline="-25000">
                <a:solidFill>
                  <a:srgbClr val="000000"/>
                </a:solidFill>
              </a:rPr>
              <a:t>1 </a:t>
            </a:r>
            <a:r>
              <a:rPr lang="en-US" altLang="en-US" sz="2400" i="1">
                <a:solidFill>
                  <a:srgbClr val="000000"/>
                </a:solidFill>
              </a:rPr>
              <a:t>x+ </a:t>
            </a:r>
            <a:r>
              <a:rPr lang="en-US" altLang="en-US" sz="2400" i="1">
                <a:solidFill>
                  <a:srgbClr val="000000"/>
                </a:solidFill>
                <a:latin typeface="Symbol" panose="05050102010706020507" pitchFamily="18" charset="2"/>
              </a:rPr>
              <a:t>b</a:t>
            </a:r>
            <a:r>
              <a:rPr lang="en-US" altLang="en-US" sz="2400" i="1" baseline="-25000">
                <a:solidFill>
                  <a:srgbClr val="000000"/>
                </a:solidFill>
              </a:rPr>
              <a:t>2 </a:t>
            </a:r>
            <a:r>
              <a:rPr lang="en-US" altLang="en-US" sz="2400" i="1">
                <a:solidFill>
                  <a:srgbClr val="000000"/>
                </a:solidFill>
              </a:rPr>
              <a:t>x</a:t>
            </a:r>
            <a:r>
              <a:rPr lang="en-US" altLang="en-US" sz="2400" i="1" baseline="30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536677" name="Freeform 101"/>
          <p:cNvSpPr>
            <a:spLocks/>
          </p:cNvSpPr>
          <p:nvPr/>
        </p:nvSpPr>
        <p:spPr bwMode="auto">
          <a:xfrm>
            <a:off x="3989388" y="2730500"/>
            <a:ext cx="500062" cy="509588"/>
          </a:xfrm>
          <a:custGeom>
            <a:avLst/>
            <a:gdLst>
              <a:gd name="T0" fmla="*/ 315 w 315"/>
              <a:gd name="T1" fmla="*/ 0 h 321"/>
              <a:gd name="T2" fmla="*/ 93 w 315"/>
              <a:gd name="T3" fmla="*/ 49 h 321"/>
              <a:gd name="T4" fmla="*/ 27 w 315"/>
              <a:gd name="T5" fmla="*/ 140 h 321"/>
              <a:gd name="T6" fmla="*/ 10 w 315"/>
              <a:gd name="T7" fmla="*/ 189 h 321"/>
              <a:gd name="T8" fmla="*/ 2 w 315"/>
              <a:gd name="T9" fmla="*/ 321 h 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5" h="321">
                <a:moveTo>
                  <a:pt x="315" y="0"/>
                </a:moveTo>
                <a:cubicBezTo>
                  <a:pt x="245" y="7"/>
                  <a:pt x="152" y="1"/>
                  <a:pt x="93" y="49"/>
                </a:cubicBezTo>
                <a:cubicBezTo>
                  <a:pt x="67" y="70"/>
                  <a:pt x="38" y="108"/>
                  <a:pt x="27" y="140"/>
                </a:cubicBezTo>
                <a:cubicBezTo>
                  <a:pt x="21" y="156"/>
                  <a:pt x="10" y="189"/>
                  <a:pt x="10" y="189"/>
                </a:cubicBezTo>
                <a:cubicBezTo>
                  <a:pt x="0" y="282"/>
                  <a:pt x="2" y="238"/>
                  <a:pt x="2" y="321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36678" name="Freeform 102"/>
          <p:cNvSpPr>
            <a:spLocks/>
          </p:cNvSpPr>
          <p:nvPr/>
        </p:nvSpPr>
        <p:spPr bwMode="auto">
          <a:xfrm>
            <a:off x="6324600" y="5943601"/>
            <a:ext cx="731838" cy="195263"/>
          </a:xfrm>
          <a:custGeom>
            <a:avLst/>
            <a:gdLst>
              <a:gd name="T0" fmla="*/ 0 w 461"/>
              <a:gd name="T1" fmla="*/ 0 h 123"/>
              <a:gd name="T2" fmla="*/ 107 w 461"/>
              <a:gd name="T3" fmla="*/ 90 h 123"/>
              <a:gd name="T4" fmla="*/ 206 w 461"/>
              <a:gd name="T5" fmla="*/ 107 h 123"/>
              <a:gd name="T6" fmla="*/ 461 w 461"/>
              <a:gd name="T7" fmla="*/ 123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61" h="123">
                <a:moveTo>
                  <a:pt x="0" y="0"/>
                </a:moveTo>
                <a:cubicBezTo>
                  <a:pt x="32" y="31"/>
                  <a:pt x="66" y="70"/>
                  <a:pt x="107" y="90"/>
                </a:cubicBezTo>
                <a:cubicBezTo>
                  <a:pt x="134" y="103"/>
                  <a:pt x="186" y="104"/>
                  <a:pt x="206" y="107"/>
                </a:cubicBezTo>
                <a:cubicBezTo>
                  <a:pt x="313" y="122"/>
                  <a:pt x="309" y="123"/>
                  <a:pt x="461" y="123"/>
                </a:cubicBezTo>
              </a:path>
            </a:pathLst>
          </a:custGeom>
          <a:noFill/>
          <a:ln w="76200" cap="flat" cmpd="sng">
            <a:solidFill>
              <a:srgbClr val="0099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36683" name="AutoShape 107"/>
          <p:cNvSpPr>
            <a:spLocks noChangeArrowheads="1"/>
          </p:cNvSpPr>
          <p:nvPr/>
        </p:nvSpPr>
        <p:spPr bwMode="auto">
          <a:xfrm>
            <a:off x="8229600" y="1066800"/>
            <a:ext cx="2286000" cy="2362200"/>
          </a:xfrm>
          <a:prstGeom prst="wedgeRectCallout">
            <a:avLst>
              <a:gd name="adj1" fmla="val -47083"/>
              <a:gd name="adj2" fmla="val -60755"/>
            </a:avLst>
          </a:prstGeom>
          <a:solidFill>
            <a:srgbClr val="FFCCFF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000">
                <a:solidFill>
                  <a:srgbClr val="FF0000"/>
                </a:solidFill>
              </a:rPr>
              <a:t>Much more about this in the future Andrew Lecture: “Favorite Regression Algorithms”</a:t>
            </a:r>
          </a:p>
        </p:txBody>
      </p:sp>
    </p:spTree>
    <p:extLst>
      <p:ext uri="{BB962C8B-B14F-4D97-AF65-F5344CB8AC3E}">
        <p14:creationId xmlns:p14="http://schemas.microsoft.com/office/powerpoint/2010/main" val="1259541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Join-the-dots</a:t>
            </a:r>
          </a:p>
        </p:txBody>
      </p:sp>
      <p:grpSp>
        <p:nvGrpSpPr>
          <p:cNvPr id="475160" name="Group 24"/>
          <p:cNvGrpSpPr>
            <a:grpSpLocks/>
          </p:cNvGrpSpPr>
          <p:nvPr/>
        </p:nvGrpSpPr>
        <p:grpSpPr bwMode="auto">
          <a:xfrm>
            <a:off x="1752600" y="1295401"/>
            <a:ext cx="4191000" cy="3597275"/>
            <a:chOff x="144" y="816"/>
            <a:chExt cx="2640" cy="2266"/>
          </a:xfrm>
        </p:grpSpPr>
        <p:sp>
          <p:nvSpPr>
            <p:cNvPr id="475139" name="Line 3"/>
            <p:cNvSpPr>
              <a:spLocks noChangeShapeType="1"/>
            </p:cNvSpPr>
            <p:nvPr/>
          </p:nvSpPr>
          <p:spPr bwMode="auto">
            <a:xfrm>
              <a:off x="384" y="816"/>
              <a:ext cx="0" cy="21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75140" name="Line 4"/>
            <p:cNvSpPr>
              <a:spLocks noChangeShapeType="1"/>
            </p:cNvSpPr>
            <p:nvPr/>
          </p:nvSpPr>
          <p:spPr bwMode="auto">
            <a:xfrm>
              <a:off x="288" y="2832"/>
              <a:ext cx="24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75141" name="Oval 5"/>
            <p:cNvSpPr>
              <a:spLocks noChangeAspect="1" noChangeArrowheads="1"/>
            </p:cNvSpPr>
            <p:nvPr/>
          </p:nvSpPr>
          <p:spPr bwMode="auto">
            <a:xfrm>
              <a:off x="528" y="2256"/>
              <a:ext cx="46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75142" name="Oval 6"/>
            <p:cNvSpPr>
              <a:spLocks noChangeAspect="1" noChangeArrowheads="1"/>
            </p:cNvSpPr>
            <p:nvPr/>
          </p:nvSpPr>
          <p:spPr bwMode="auto">
            <a:xfrm>
              <a:off x="768" y="2592"/>
              <a:ext cx="46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75143" name="Oval 7"/>
            <p:cNvSpPr>
              <a:spLocks noChangeAspect="1" noChangeArrowheads="1"/>
            </p:cNvSpPr>
            <p:nvPr/>
          </p:nvSpPr>
          <p:spPr bwMode="auto">
            <a:xfrm>
              <a:off x="912" y="1824"/>
              <a:ext cx="46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75144" name="Oval 8"/>
            <p:cNvSpPr>
              <a:spLocks noChangeAspect="1" noChangeArrowheads="1"/>
            </p:cNvSpPr>
            <p:nvPr/>
          </p:nvSpPr>
          <p:spPr bwMode="auto">
            <a:xfrm>
              <a:off x="1344" y="960"/>
              <a:ext cx="46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75145" name="Oval 9"/>
            <p:cNvSpPr>
              <a:spLocks noChangeAspect="1" noChangeArrowheads="1"/>
            </p:cNvSpPr>
            <p:nvPr/>
          </p:nvSpPr>
          <p:spPr bwMode="auto">
            <a:xfrm>
              <a:off x="1536" y="1536"/>
              <a:ext cx="46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75146" name="Oval 10"/>
            <p:cNvSpPr>
              <a:spLocks noChangeAspect="1" noChangeArrowheads="1"/>
            </p:cNvSpPr>
            <p:nvPr/>
          </p:nvSpPr>
          <p:spPr bwMode="auto">
            <a:xfrm>
              <a:off x="1968" y="1440"/>
              <a:ext cx="46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75147" name="Oval 11"/>
            <p:cNvSpPr>
              <a:spLocks noChangeAspect="1" noChangeArrowheads="1"/>
            </p:cNvSpPr>
            <p:nvPr/>
          </p:nvSpPr>
          <p:spPr bwMode="auto">
            <a:xfrm>
              <a:off x="2448" y="2592"/>
              <a:ext cx="46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75148" name="Oval 12"/>
            <p:cNvSpPr>
              <a:spLocks noChangeAspect="1" noChangeArrowheads="1"/>
            </p:cNvSpPr>
            <p:nvPr/>
          </p:nvSpPr>
          <p:spPr bwMode="auto">
            <a:xfrm>
              <a:off x="2544" y="2208"/>
              <a:ext cx="46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75149" name="Oval 13"/>
            <p:cNvSpPr>
              <a:spLocks noChangeAspect="1" noChangeArrowheads="1"/>
            </p:cNvSpPr>
            <p:nvPr/>
          </p:nvSpPr>
          <p:spPr bwMode="auto">
            <a:xfrm>
              <a:off x="2400" y="1968"/>
              <a:ext cx="46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75150" name="Text Box 14"/>
            <p:cNvSpPr txBox="1">
              <a:spLocks noChangeArrowheads="1"/>
            </p:cNvSpPr>
            <p:nvPr/>
          </p:nvSpPr>
          <p:spPr bwMode="auto">
            <a:xfrm>
              <a:off x="720" y="2832"/>
              <a:ext cx="19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altLang="en-US" sz="2000">
                  <a:solidFill>
                    <a:srgbClr val="000000"/>
                  </a:solidFill>
                </a:rPr>
                <a:t>x</a:t>
              </a:r>
            </a:p>
          </p:txBody>
        </p:sp>
        <p:sp>
          <p:nvSpPr>
            <p:cNvPr id="475151" name="Line 15"/>
            <p:cNvSpPr>
              <a:spLocks noChangeShapeType="1"/>
            </p:cNvSpPr>
            <p:nvPr/>
          </p:nvSpPr>
          <p:spPr bwMode="auto">
            <a:xfrm>
              <a:off x="960" y="297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75152" name="Text Box 16"/>
            <p:cNvSpPr txBox="1">
              <a:spLocks noChangeArrowheads="1"/>
            </p:cNvSpPr>
            <p:nvPr/>
          </p:nvSpPr>
          <p:spPr bwMode="auto">
            <a:xfrm>
              <a:off x="144" y="2064"/>
              <a:ext cx="19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altLang="en-US" sz="2000">
                  <a:solidFill>
                    <a:srgbClr val="000000"/>
                  </a:solidFill>
                </a:rPr>
                <a:t>y</a:t>
              </a:r>
            </a:p>
          </p:txBody>
        </p:sp>
        <p:sp>
          <p:nvSpPr>
            <p:cNvPr id="475153" name="Line 17"/>
            <p:cNvSpPr>
              <a:spLocks noChangeShapeType="1"/>
            </p:cNvSpPr>
            <p:nvPr/>
          </p:nvSpPr>
          <p:spPr bwMode="auto">
            <a:xfrm flipV="1">
              <a:off x="240" y="1680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75158" name="Freeform 22"/>
            <p:cNvSpPr>
              <a:spLocks/>
            </p:cNvSpPr>
            <p:nvPr/>
          </p:nvSpPr>
          <p:spPr bwMode="auto">
            <a:xfrm>
              <a:off x="1500" y="1655"/>
              <a:ext cx="116" cy="291"/>
            </a:xfrm>
            <a:custGeom>
              <a:avLst/>
              <a:gdLst>
                <a:gd name="T0" fmla="*/ 0 w 2276"/>
                <a:gd name="T1" fmla="*/ 1104 h 1640"/>
                <a:gd name="T2" fmla="*/ 372 w 2276"/>
                <a:gd name="T3" fmla="*/ 1640 h 1640"/>
                <a:gd name="T4" fmla="*/ 516 w 2276"/>
                <a:gd name="T5" fmla="*/ 864 h 1640"/>
                <a:gd name="T6" fmla="*/ 948 w 2276"/>
                <a:gd name="T7" fmla="*/ 0 h 1640"/>
                <a:gd name="T8" fmla="*/ 1140 w 2276"/>
                <a:gd name="T9" fmla="*/ 584 h 1640"/>
                <a:gd name="T10" fmla="*/ 1576 w 2276"/>
                <a:gd name="T11" fmla="*/ 484 h 1640"/>
                <a:gd name="T12" fmla="*/ 2004 w 2276"/>
                <a:gd name="T13" fmla="*/ 1008 h 1640"/>
                <a:gd name="T14" fmla="*/ 2056 w 2276"/>
                <a:gd name="T15" fmla="*/ 1640 h 1640"/>
                <a:gd name="T16" fmla="*/ 2276 w 2276"/>
                <a:gd name="T17" fmla="*/ 680 h 1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6" h="1640">
                  <a:moveTo>
                    <a:pt x="0" y="1104"/>
                  </a:moveTo>
                  <a:lnTo>
                    <a:pt x="372" y="1640"/>
                  </a:lnTo>
                  <a:lnTo>
                    <a:pt x="516" y="864"/>
                  </a:lnTo>
                  <a:lnTo>
                    <a:pt x="948" y="0"/>
                  </a:lnTo>
                  <a:lnTo>
                    <a:pt x="1140" y="584"/>
                  </a:lnTo>
                  <a:lnTo>
                    <a:pt x="1576" y="484"/>
                  </a:lnTo>
                  <a:lnTo>
                    <a:pt x="2004" y="1008"/>
                  </a:lnTo>
                  <a:lnTo>
                    <a:pt x="2056" y="1640"/>
                  </a:lnTo>
                  <a:lnTo>
                    <a:pt x="2276" y="680"/>
                  </a:lnTo>
                </a:path>
              </a:pathLst>
            </a:custGeom>
            <a:noFill/>
            <a:ln w="38100" cap="flat" cmpd="sng">
              <a:solidFill>
                <a:srgbClr val="33CC33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475159" name="Text Box 23"/>
          <p:cNvSpPr txBox="1">
            <a:spLocks noChangeArrowheads="1"/>
          </p:cNvSpPr>
          <p:nvPr/>
        </p:nvSpPr>
        <p:spPr bwMode="auto">
          <a:xfrm>
            <a:off x="6121400" y="1501775"/>
            <a:ext cx="391953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33CC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sz="2400">
                <a:solidFill>
                  <a:srgbClr val="000000"/>
                </a:solidFill>
              </a:rPr>
              <a:t>Also known as </a:t>
            </a:r>
            <a:r>
              <a:rPr lang="en-US" altLang="en-US" sz="2400">
                <a:solidFill>
                  <a:srgbClr val="FF0000"/>
                </a:solidFill>
              </a:rPr>
              <a:t>piecewise linear nonparametric regression</a:t>
            </a:r>
            <a:r>
              <a:rPr lang="en-US" altLang="en-US" sz="2400">
                <a:solidFill>
                  <a:srgbClr val="000000"/>
                </a:solidFill>
              </a:rPr>
              <a:t> if that makes you feel better</a:t>
            </a:r>
          </a:p>
        </p:txBody>
      </p:sp>
    </p:spTree>
    <p:extLst>
      <p:ext uri="{BB962C8B-B14F-4D97-AF65-F5344CB8AC3E}">
        <p14:creationId xmlns:p14="http://schemas.microsoft.com/office/powerpoint/2010/main" val="954370877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>
            <a:schemeClr val="tx1"/>
          </a:buClr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>
            <a:schemeClr val="tx1"/>
          </a:buClr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2121</Words>
  <Application>Microsoft Office PowerPoint</Application>
  <PresentationFormat>Widescreen</PresentationFormat>
  <Paragraphs>473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5" baseType="lpstr">
      <vt:lpstr>Arial</vt:lpstr>
      <vt:lpstr>Math1</vt:lpstr>
      <vt:lpstr>Symbol</vt:lpstr>
      <vt:lpstr>Tahoma</vt:lpstr>
      <vt:lpstr>Wingdings</vt:lpstr>
      <vt:lpstr>Blends</vt:lpstr>
      <vt:lpstr>Cross-validation for detecting and preventing overfitting</vt:lpstr>
      <vt:lpstr>A Regression Problem</vt:lpstr>
      <vt:lpstr>Linear Regression</vt:lpstr>
      <vt:lpstr>Linear Regression</vt:lpstr>
      <vt:lpstr>Linear Regression</vt:lpstr>
      <vt:lpstr>Linear Regression</vt:lpstr>
      <vt:lpstr>Quadratic Regression</vt:lpstr>
      <vt:lpstr>Quadratic Regression</vt:lpstr>
      <vt:lpstr>Join-the-dots</vt:lpstr>
      <vt:lpstr>Which is best?</vt:lpstr>
      <vt:lpstr>What do we really want?</vt:lpstr>
      <vt:lpstr>The test set method</vt:lpstr>
      <vt:lpstr>The test set method</vt:lpstr>
      <vt:lpstr>The test set method</vt:lpstr>
      <vt:lpstr>The test set method</vt:lpstr>
      <vt:lpstr>The test set method</vt:lpstr>
      <vt:lpstr>The test set method</vt:lpstr>
      <vt:lpstr>The test set method</vt:lpstr>
      <vt:lpstr>LOOCV (Leave-one-out Cross Validation)</vt:lpstr>
      <vt:lpstr>LOOCV (Leave-one-out Cross Validation)</vt:lpstr>
      <vt:lpstr>LOOCV (Leave-one-out Cross Validation)</vt:lpstr>
      <vt:lpstr>LOOCV (Leave-one-out Cross Validation)</vt:lpstr>
      <vt:lpstr>LOOCV (Leave-one-out Cross Validation)</vt:lpstr>
      <vt:lpstr>LOOCV (Leave-one-out Cross Validation)</vt:lpstr>
      <vt:lpstr>LOOCV for Quadratic Regression</vt:lpstr>
      <vt:lpstr>LOOCV for Join The Dots</vt:lpstr>
      <vt:lpstr>Which kind of Cross Validation?</vt:lpstr>
      <vt:lpstr>k-fold Cross Validation</vt:lpstr>
      <vt:lpstr>k-fold Cross Validation</vt:lpstr>
      <vt:lpstr>k-fold Cross Validation</vt:lpstr>
      <vt:lpstr>k-fold Cross Validation</vt:lpstr>
      <vt:lpstr>k-fold Cross Validation</vt:lpstr>
      <vt:lpstr>k-fold Cross Validation</vt:lpstr>
      <vt:lpstr>k-fold Cross Validation</vt:lpstr>
      <vt:lpstr>Which kind of Cross Validation?</vt:lpstr>
      <vt:lpstr>Which kind of Cross Validation?</vt:lpstr>
      <vt:lpstr>CV-based Model Selection</vt:lpstr>
      <vt:lpstr>CV-based Model Selection</vt:lpstr>
      <vt:lpstr>CV-based Model Selection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Cross-validation for detecting and preventing overfitting</dc:title>
  <dc:creator>liuj</dc:creator>
  <cp:lastModifiedBy>liuj</cp:lastModifiedBy>
  <cp:revision>1</cp:revision>
  <dcterms:created xsi:type="dcterms:W3CDTF">2016-03-24T13:45:36Z</dcterms:created>
  <dcterms:modified xsi:type="dcterms:W3CDTF">2016-03-24T13:45:56Z</dcterms:modified>
</cp:coreProperties>
</file>