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26" r:id="rId2"/>
    <p:sldId id="297" r:id="rId3"/>
    <p:sldId id="296" r:id="rId4"/>
    <p:sldId id="298" r:id="rId5"/>
    <p:sldId id="299" r:id="rId6"/>
    <p:sldId id="300" r:id="rId7"/>
    <p:sldId id="302" r:id="rId8"/>
    <p:sldId id="303" r:id="rId9"/>
    <p:sldId id="304" r:id="rId10"/>
    <p:sldId id="305" r:id="rId11"/>
    <p:sldId id="306" r:id="rId12"/>
    <p:sldId id="307" r:id="rId13"/>
    <p:sldId id="308" r:id="rId14"/>
    <p:sldId id="309" r:id="rId15"/>
    <p:sldId id="310" r:id="rId16"/>
    <p:sldId id="311" r:id="rId17"/>
    <p:sldId id="312" r:id="rId18"/>
    <p:sldId id="313" r:id="rId19"/>
    <p:sldId id="314" r:id="rId20"/>
    <p:sldId id="315" r:id="rId21"/>
    <p:sldId id="316" r:id="rId22"/>
    <p:sldId id="317" r:id="rId23"/>
    <p:sldId id="318" r:id="rId24"/>
    <p:sldId id="319" r:id="rId25"/>
    <p:sldId id="320" r:id="rId26"/>
    <p:sldId id="321" r:id="rId27"/>
    <p:sldId id="322" r:id="rId28"/>
    <p:sldId id="323" r:id="rId29"/>
    <p:sldId id="324" r:id="rId30"/>
    <p:sldId id="325" r:id="rId31"/>
    <p:sldId id="257" r:id="rId32"/>
    <p:sldId id="258" r:id="rId33"/>
    <p:sldId id="259" r:id="rId34"/>
    <p:sldId id="260" r:id="rId35"/>
    <p:sldId id="261" r:id="rId36"/>
    <p:sldId id="262" r:id="rId37"/>
    <p:sldId id="263" r:id="rId38"/>
    <p:sldId id="264" r:id="rId39"/>
    <p:sldId id="265" r:id="rId40"/>
    <p:sldId id="266" r:id="rId41"/>
    <p:sldId id="267" r:id="rId42"/>
    <p:sldId id="268" r:id="rId43"/>
    <p:sldId id="269" r:id="rId44"/>
    <p:sldId id="270" r:id="rId45"/>
    <p:sldId id="271" r:id="rId46"/>
    <p:sldId id="272" r:id="rId47"/>
    <p:sldId id="273" r:id="rId48"/>
    <p:sldId id="274" r:id="rId49"/>
    <p:sldId id="275" r:id="rId50"/>
    <p:sldId id="276" r:id="rId51"/>
    <p:sldId id="277" r:id="rId52"/>
    <p:sldId id="278" r:id="rId53"/>
    <p:sldId id="279" r:id="rId54"/>
    <p:sldId id="280" r:id="rId55"/>
    <p:sldId id="281" r:id="rId56"/>
    <p:sldId id="282" r:id="rId57"/>
    <p:sldId id="283" r:id="rId58"/>
    <p:sldId id="284" r:id="rId59"/>
    <p:sldId id="285" r:id="rId60"/>
    <p:sldId id="286" r:id="rId61"/>
    <p:sldId id="287" r:id="rId62"/>
    <p:sldId id="288" r:id="rId63"/>
    <p:sldId id="289" r:id="rId64"/>
    <p:sldId id="290" r:id="rId65"/>
    <p:sldId id="291" r:id="rId66"/>
    <p:sldId id="292" r:id="rId67"/>
    <p:sldId id="293" r:id="rId68"/>
    <p:sldId id="294" r:id="rId69"/>
    <p:sldId id="295" r:id="rId7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38" y="4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219200" y="990600"/>
            <a:ext cx="10363200" cy="2133600"/>
          </a:xfrm>
        </p:spPr>
        <p:txBody>
          <a:bodyPr/>
          <a:lstStyle>
            <a:lvl1pPr>
              <a:defRPr sz="6000" b="1"/>
            </a:lvl1pPr>
          </a:lstStyle>
          <a:p>
            <a:pPr lvl="0"/>
            <a:r>
              <a:rPr lang="en-US" altLang="en-US" noProof="0" smtClean="0"/>
              <a:t>Click to edit Master title style</a:t>
            </a:r>
          </a:p>
        </p:txBody>
      </p:sp>
      <p:sp>
        <p:nvSpPr>
          <p:cNvPr id="65549" name="Rectangle 13"/>
          <p:cNvSpPr>
            <a:spLocks noGrp="1" noChangeArrowheads="1"/>
          </p:cNvSpPr>
          <p:nvPr>
            <p:ph type="subTitle" idx="1"/>
          </p:nvPr>
        </p:nvSpPr>
        <p:spPr>
          <a:xfrm>
            <a:off x="1219200" y="3276600"/>
            <a:ext cx="10363200" cy="2819400"/>
          </a:xfrm>
        </p:spPr>
        <p:txBody>
          <a:bodyPr/>
          <a:lstStyle>
            <a:lvl1pPr marL="0" indent="0" algn="ctr">
              <a:buFontTx/>
              <a:buNone/>
              <a:defRPr sz="2400" b="1"/>
            </a:lvl1pPr>
          </a:lstStyle>
          <a:p>
            <a:pPr lvl="0"/>
            <a:r>
              <a:rPr lang="en-US" altLang="en-US" noProof="0" smtClean="0"/>
              <a:t>Click to edit Master subtitle style</a:t>
            </a:r>
          </a:p>
        </p:txBody>
      </p:sp>
      <p:sp>
        <p:nvSpPr>
          <p:cNvPr id="65553" name="Rectangle 17"/>
          <p:cNvSpPr>
            <a:spLocks noChangeArrowheads="1"/>
          </p:cNvSpPr>
          <p:nvPr userDrawn="1"/>
        </p:nvSpPr>
        <p:spPr bwMode="auto">
          <a:xfrm>
            <a:off x="-63499" y="6600826"/>
            <a:ext cx="6769100"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pPr fontAlgn="base">
              <a:spcBef>
                <a:spcPct val="0"/>
              </a:spcBef>
              <a:spcAft>
                <a:spcPct val="0"/>
              </a:spcAft>
            </a:pPr>
            <a:r>
              <a:rPr lang="en-US" altLang="en-US" sz="900">
                <a:solidFill>
                  <a:srgbClr val="1C1C1C"/>
                </a:solidFill>
                <a:latin typeface="Tahoma" panose="020B0604030504040204" pitchFamily="34" charset="0"/>
              </a:rPr>
              <a:t>Copyright © Andrew W. Moore</a:t>
            </a:r>
          </a:p>
        </p:txBody>
      </p:sp>
      <p:sp>
        <p:nvSpPr>
          <p:cNvPr id="65554" name="Text Box 18"/>
          <p:cNvSpPr txBox="1">
            <a:spLocks noChangeArrowheads="1"/>
          </p:cNvSpPr>
          <p:nvPr userDrawn="1"/>
        </p:nvSpPr>
        <p:spPr bwMode="auto">
          <a:xfrm>
            <a:off x="7416800" y="6629400"/>
            <a:ext cx="47752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fontAlgn="base">
              <a:spcBef>
                <a:spcPct val="50000"/>
              </a:spcBef>
              <a:spcAft>
                <a:spcPct val="0"/>
              </a:spcAft>
            </a:pPr>
            <a:r>
              <a:rPr lang="en-US" altLang="en-US" sz="900">
                <a:solidFill>
                  <a:srgbClr val="000000"/>
                </a:solidFill>
                <a:latin typeface="Tahoma" panose="020B0604030504040204" pitchFamily="34" charset="0"/>
              </a:rPr>
              <a:t>Slide </a:t>
            </a:r>
            <a:fld id="{3E3B7F20-25A7-487D-B091-FA6B1B103703}" type="slidenum">
              <a:rPr lang="en-US" altLang="en-US" sz="900">
                <a:solidFill>
                  <a:srgbClr val="000000"/>
                </a:solidFill>
                <a:latin typeface="Tahoma" panose="020B0604030504040204" pitchFamily="34" charset="0"/>
              </a:rPr>
              <a:pPr algn="r" fontAlgn="base">
                <a:spcBef>
                  <a:spcPct val="50000"/>
                </a:spcBef>
                <a:spcAft>
                  <a:spcPct val="0"/>
                </a:spcAft>
              </a:pPr>
              <a:t>‹#›</a:t>
            </a:fld>
            <a:endParaRPr lang="en-US" altLang="en-US" sz="900">
              <a:solidFill>
                <a:srgbClr val="000000"/>
              </a:solidFill>
              <a:latin typeface="Tahoma" panose="020B0604030504040204" pitchFamily="34" charset="0"/>
            </a:endParaRPr>
          </a:p>
        </p:txBody>
      </p:sp>
    </p:spTree>
    <p:extLst>
      <p:ext uri="{BB962C8B-B14F-4D97-AF65-F5344CB8AC3E}">
        <p14:creationId xmlns:p14="http://schemas.microsoft.com/office/powerpoint/2010/main" val="2341608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5525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79418" y="152400"/>
            <a:ext cx="2857500" cy="6324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1" y="152400"/>
            <a:ext cx="8371417" cy="6324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04668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981200"/>
            <a:ext cx="538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38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endParaRPr lang="en-US"/>
          </a:p>
        </p:txBody>
      </p:sp>
      <p:sp>
        <p:nvSpPr>
          <p:cNvPr id="6"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xfrm>
            <a:off x="8737600" y="6245225"/>
            <a:ext cx="2844800" cy="476250"/>
          </a:xfrm>
          <a:prstGeom prst="rect">
            <a:avLst/>
          </a:prstGeom>
          <a:ln/>
        </p:spPr>
        <p:txBody>
          <a:bodyPr/>
          <a:lstStyle>
            <a:lvl1pPr>
              <a:defRPr/>
            </a:lvl1pPr>
          </a:lstStyle>
          <a:p>
            <a:fld id="{E3E8F1C7-C7AF-42DD-9FD5-9F29E122A693}" type="slidenum">
              <a:rPr lang="en-US" altLang="en-US"/>
              <a:pPr/>
              <a:t>‹#›</a:t>
            </a:fld>
            <a:endParaRPr lang="en-US" altLang="en-US"/>
          </a:p>
        </p:txBody>
      </p:sp>
    </p:spTree>
    <p:extLst>
      <p:ext uri="{BB962C8B-B14F-4D97-AF65-F5344CB8AC3E}">
        <p14:creationId xmlns:p14="http://schemas.microsoft.com/office/powerpoint/2010/main" val="724343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59635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2527380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990600"/>
            <a:ext cx="5613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21400" y="990600"/>
            <a:ext cx="5615517"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05938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23307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85377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79034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4140992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959326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304800" y="152400"/>
            <a:ext cx="113792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64522" name="Rectangle 10"/>
          <p:cNvSpPr>
            <a:spLocks noGrp="1" noChangeArrowheads="1"/>
          </p:cNvSpPr>
          <p:nvPr>
            <p:ph type="body" idx="1"/>
          </p:nvPr>
        </p:nvSpPr>
        <p:spPr bwMode="auto">
          <a:xfrm>
            <a:off x="304800" y="990600"/>
            <a:ext cx="11432117"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4528" name="Rectangle 16"/>
          <p:cNvSpPr>
            <a:spLocks noChangeArrowheads="1"/>
          </p:cNvSpPr>
          <p:nvPr userDrawn="1"/>
        </p:nvSpPr>
        <p:spPr bwMode="auto">
          <a:xfrm>
            <a:off x="-63499" y="6600826"/>
            <a:ext cx="6769100"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pPr fontAlgn="base">
              <a:spcBef>
                <a:spcPct val="0"/>
              </a:spcBef>
              <a:spcAft>
                <a:spcPct val="0"/>
              </a:spcAft>
            </a:pPr>
            <a:r>
              <a:rPr lang="en-US" altLang="en-US" sz="900">
                <a:solidFill>
                  <a:srgbClr val="1C1C1C"/>
                </a:solidFill>
                <a:latin typeface="Tahoma" panose="020B0604030504040204" pitchFamily="34" charset="0"/>
              </a:rPr>
              <a:t>Copyright © Andrew W. Moore</a:t>
            </a:r>
          </a:p>
        </p:txBody>
      </p:sp>
      <p:sp>
        <p:nvSpPr>
          <p:cNvPr id="64529" name="Text Box 17"/>
          <p:cNvSpPr txBox="1">
            <a:spLocks noChangeArrowheads="1"/>
          </p:cNvSpPr>
          <p:nvPr userDrawn="1"/>
        </p:nvSpPr>
        <p:spPr bwMode="auto">
          <a:xfrm>
            <a:off x="7416800" y="6629400"/>
            <a:ext cx="47752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fontAlgn="base">
              <a:spcBef>
                <a:spcPct val="50000"/>
              </a:spcBef>
              <a:spcAft>
                <a:spcPct val="0"/>
              </a:spcAft>
            </a:pPr>
            <a:r>
              <a:rPr lang="en-US" altLang="en-US" sz="900">
                <a:solidFill>
                  <a:srgbClr val="000000"/>
                </a:solidFill>
                <a:latin typeface="Tahoma" panose="020B0604030504040204" pitchFamily="34" charset="0"/>
              </a:rPr>
              <a:t>Slide </a:t>
            </a:r>
            <a:fld id="{5713D7BD-5A9E-4E56-AECD-057141C2A641}" type="slidenum">
              <a:rPr lang="en-US" altLang="en-US" sz="900">
                <a:solidFill>
                  <a:srgbClr val="000000"/>
                </a:solidFill>
                <a:latin typeface="Tahoma" panose="020B0604030504040204" pitchFamily="34" charset="0"/>
              </a:rPr>
              <a:pPr algn="r" fontAlgn="base">
                <a:spcBef>
                  <a:spcPct val="50000"/>
                </a:spcBef>
                <a:spcAft>
                  <a:spcPct val="0"/>
                </a:spcAft>
              </a:pPr>
              <a:t>‹#›</a:t>
            </a:fld>
            <a:endParaRPr lang="en-US" altLang="en-US" sz="900">
              <a:solidFill>
                <a:srgbClr val="000000"/>
              </a:solidFill>
              <a:latin typeface="Tahoma" panose="020B0604030504040204" pitchFamily="34" charset="0"/>
            </a:endParaRPr>
          </a:p>
        </p:txBody>
      </p:sp>
    </p:spTree>
    <p:extLst>
      <p:ext uri="{BB962C8B-B14F-4D97-AF65-F5344CB8AC3E}">
        <p14:creationId xmlns:p14="http://schemas.microsoft.com/office/powerpoint/2010/main" val="9447032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fontAlgn="base">
        <a:spcBef>
          <a:spcPct val="0"/>
        </a:spcBef>
        <a:spcAft>
          <a:spcPct val="0"/>
        </a:spcAft>
        <a:defRPr sz="4400" kern="1200">
          <a:solidFill>
            <a:srgbClr val="006600"/>
          </a:solidFill>
          <a:latin typeface="+mj-lt"/>
          <a:ea typeface="+mj-ea"/>
          <a:cs typeface="+mj-cs"/>
        </a:defRPr>
      </a:lvl1pPr>
      <a:lvl2pPr algn="ctr" rtl="0" fontAlgn="base">
        <a:spcBef>
          <a:spcPct val="0"/>
        </a:spcBef>
        <a:spcAft>
          <a:spcPct val="0"/>
        </a:spcAft>
        <a:defRPr sz="4400">
          <a:solidFill>
            <a:srgbClr val="006600"/>
          </a:solidFill>
          <a:latin typeface="Arial" panose="020B0604020202020204" pitchFamily="34" charset="0"/>
        </a:defRPr>
      </a:lvl2pPr>
      <a:lvl3pPr algn="ctr" rtl="0" fontAlgn="base">
        <a:spcBef>
          <a:spcPct val="0"/>
        </a:spcBef>
        <a:spcAft>
          <a:spcPct val="0"/>
        </a:spcAft>
        <a:defRPr sz="4400">
          <a:solidFill>
            <a:srgbClr val="006600"/>
          </a:solidFill>
          <a:latin typeface="Arial" panose="020B0604020202020204" pitchFamily="34" charset="0"/>
        </a:defRPr>
      </a:lvl3pPr>
      <a:lvl4pPr algn="ctr" rtl="0" fontAlgn="base">
        <a:spcBef>
          <a:spcPct val="0"/>
        </a:spcBef>
        <a:spcAft>
          <a:spcPct val="0"/>
        </a:spcAft>
        <a:defRPr sz="4400">
          <a:solidFill>
            <a:srgbClr val="006600"/>
          </a:solidFill>
          <a:latin typeface="Arial" panose="020B0604020202020204" pitchFamily="34" charset="0"/>
        </a:defRPr>
      </a:lvl4pPr>
      <a:lvl5pPr algn="ctr" rtl="0" fontAlgn="base">
        <a:spcBef>
          <a:spcPct val="0"/>
        </a:spcBef>
        <a:spcAft>
          <a:spcPct val="0"/>
        </a:spcAft>
        <a:defRPr sz="4400">
          <a:solidFill>
            <a:srgbClr val="006600"/>
          </a:solidFill>
          <a:latin typeface="Arial" panose="020B0604020202020204" pitchFamily="34" charset="0"/>
        </a:defRPr>
      </a:lvl5pPr>
      <a:lvl6pPr marL="457200" algn="ctr" rtl="0" fontAlgn="base">
        <a:spcBef>
          <a:spcPct val="0"/>
        </a:spcBef>
        <a:spcAft>
          <a:spcPct val="0"/>
        </a:spcAft>
        <a:defRPr sz="4400">
          <a:solidFill>
            <a:srgbClr val="006600"/>
          </a:solidFill>
          <a:latin typeface="Arial" panose="020B0604020202020204" pitchFamily="34" charset="0"/>
        </a:defRPr>
      </a:lvl6pPr>
      <a:lvl7pPr marL="914400" algn="ctr" rtl="0" fontAlgn="base">
        <a:spcBef>
          <a:spcPct val="0"/>
        </a:spcBef>
        <a:spcAft>
          <a:spcPct val="0"/>
        </a:spcAft>
        <a:defRPr sz="4400">
          <a:solidFill>
            <a:srgbClr val="006600"/>
          </a:solidFill>
          <a:latin typeface="Arial" panose="020B0604020202020204" pitchFamily="34" charset="0"/>
        </a:defRPr>
      </a:lvl7pPr>
      <a:lvl8pPr marL="1371600" algn="ctr" rtl="0" fontAlgn="base">
        <a:spcBef>
          <a:spcPct val="0"/>
        </a:spcBef>
        <a:spcAft>
          <a:spcPct val="0"/>
        </a:spcAft>
        <a:defRPr sz="4400">
          <a:solidFill>
            <a:srgbClr val="006600"/>
          </a:solidFill>
          <a:latin typeface="Arial" panose="020B0604020202020204" pitchFamily="34" charset="0"/>
        </a:defRPr>
      </a:lvl8pPr>
      <a:lvl9pPr marL="1828800" algn="ctr" rtl="0" fontAlgn="base">
        <a:spcBef>
          <a:spcPct val="0"/>
        </a:spcBef>
        <a:spcAft>
          <a:spcPct val="0"/>
        </a:spcAft>
        <a:defRPr sz="4400">
          <a:solidFill>
            <a:srgbClr val="006600"/>
          </a:solidFill>
          <a:latin typeface="Arial" panose="020B0604020202020204" pitchFamily="34" charset="0"/>
        </a:defRPr>
      </a:lvl9pPr>
    </p:titleStyle>
    <p:bodyStyle>
      <a:lvl1pPr marL="342900" indent="-342900" algn="l" rtl="0" fontAlgn="base">
        <a:spcBef>
          <a:spcPct val="20000"/>
        </a:spcBef>
        <a:spcAft>
          <a:spcPct val="0"/>
        </a:spcAft>
        <a:buClr>
          <a:schemeClr val="tx1"/>
        </a:buClr>
        <a:buChar char="•"/>
        <a:defRPr sz="3200" kern="12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800" kern="1200">
          <a:solidFill>
            <a:schemeClr val="tx1"/>
          </a:solidFill>
          <a:latin typeface="+mn-lt"/>
          <a:ea typeface="+mn-ea"/>
          <a:cs typeface="+mn-cs"/>
        </a:defRPr>
      </a:lvl2pPr>
      <a:lvl3pPr marL="1143000" indent="-228600" algn="l" rtl="0" fontAlgn="base">
        <a:spcBef>
          <a:spcPct val="20000"/>
        </a:spcBef>
        <a:spcAft>
          <a:spcPct val="0"/>
        </a:spcAft>
        <a:buClr>
          <a:schemeClr val="tx1"/>
        </a:buClr>
        <a:buChar char="•"/>
        <a:defRPr sz="2400" kern="1200">
          <a:solidFill>
            <a:schemeClr val="tx1"/>
          </a:solidFill>
          <a:latin typeface="+mn-lt"/>
          <a:ea typeface="+mn-ea"/>
          <a:cs typeface="+mn-cs"/>
        </a:defRPr>
      </a:lvl3pPr>
      <a:lvl4pPr marL="1600200" indent="-228600" algn="l" rtl="0" fontAlgn="base">
        <a:spcBef>
          <a:spcPct val="20000"/>
        </a:spcBef>
        <a:spcAft>
          <a:spcPct val="0"/>
        </a:spcAft>
        <a:buClr>
          <a:schemeClr val="tx1"/>
        </a:buClr>
        <a:buChar char="•"/>
        <a:defRPr sz="2000" kern="1200">
          <a:solidFill>
            <a:schemeClr val="tx1"/>
          </a:solidFill>
          <a:latin typeface="+mn-lt"/>
          <a:ea typeface="+mn-ea"/>
          <a:cs typeface="+mn-cs"/>
        </a:defRPr>
      </a:lvl4pPr>
      <a:lvl5pPr marL="2057400" indent="-228600" algn="l" rtl="0" fontAlgn="base">
        <a:spcBef>
          <a:spcPct val="20000"/>
        </a:spcBef>
        <a:spcAft>
          <a:spcPct val="0"/>
        </a:spcAft>
        <a:buClr>
          <a:schemeClr val="tx1"/>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8.e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9.e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0.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Classification Evaluation</a:t>
            </a:r>
            <a:br>
              <a:rPr lang="en-US" dirty="0" smtClean="0"/>
            </a:br>
            <a:r>
              <a:rPr lang="en-US" dirty="0" smtClean="0"/>
              <a:t>And Model Selection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49532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ROC Analysis History</a:t>
            </a:r>
            <a:endParaRPr lang="en-US" dirty="0"/>
          </a:p>
        </p:txBody>
      </p:sp>
      <p:sp>
        <p:nvSpPr>
          <p:cNvPr id="3" name="Content Placeholder 2"/>
          <p:cNvSpPr>
            <a:spLocks noGrp="1"/>
          </p:cNvSpPr>
          <p:nvPr>
            <p:ph idx="1"/>
          </p:nvPr>
        </p:nvSpPr>
        <p:spPr/>
        <p:txBody>
          <a:bodyPr/>
          <a:lstStyle/>
          <a:p>
            <a:pPr marL="0" indent="0">
              <a:buNone/>
              <a:defRPr/>
            </a:pPr>
            <a:r>
              <a:rPr lang="en-US" sz="2400" dirty="0"/>
              <a:t>“In the 1950s, ROC curves were employed in </a:t>
            </a:r>
            <a:r>
              <a:rPr lang="en-US" sz="2400" u="sng" dirty="0"/>
              <a:t>psychophysics</a:t>
            </a:r>
            <a:r>
              <a:rPr lang="en-US" sz="2400" dirty="0"/>
              <a:t> to assess human (and occasionally non-human animal) detection of weak signals.  In </a:t>
            </a:r>
            <a:r>
              <a:rPr lang="en-US" sz="2400" u="sng" dirty="0"/>
              <a:t>medicine</a:t>
            </a:r>
            <a:r>
              <a:rPr lang="en-US" sz="2400" dirty="0"/>
              <a:t>, ROC analysis has been extensively used in the evaluation of diagnostic tests.  ROC curves are also used extensively in epidemiology and medical research and are frequently mentioned in conjunction with evidence-based medicine.  In radiology, ROC analysis is a common technique to evaluate new radiology techniques.  In the </a:t>
            </a:r>
            <a:r>
              <a:rPr lang="en-US" sz="2400" u="sng" dirty="0"/>
              <a:t>social sciences</a:t>
            </a:r>
            <a:r>
              <a:rPr lang="en-US" sz="2400" dirty="0"/>
              <a:t>, ROC analysis is often called the ROC Accuracy Ratio, a common technique for judging the accuracy of default probability models.”</a:t>
            </a:r>
          </a:p>
          <a:p>
            <a:pPr marL="0" indent="0">
              <a:buNone/>
              <a:defRPr/>
            </a:pPr>
            <a:r>
              <a:rPr lang="en-US" sz="2000" dirty="0"/>
              <a:t>– from http://en.wikipedia.org/wiki/Receiver_operating_characteristic</a:t>
            </a:r>
          </a:p>
        </p:txBody>
      </p:sp>
    </p:spTree>
    <p:extLst>
      <p:ext uri="{BB962C8B-B14F-4D97-AF65-F5344CB8AC3E}">
        <p14:creationId xmlns:p14="http://schemas.microsoft.com/office/powerpoint/2010/main" val="2875505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ROC Analysis History</a:t>
            </a:r>
            <a:endParaRPr lang="en-US" dirty="0"/>
          </a:p>
        </p:txBody>
      </p:sp>
      <p:sp>
        <p:nvSpPr>
          <p:cNvPr id="3" name="Content Placeholder 2"/>
          <p:cNvSpPr>
            <a:spLocks noGrp="1"/>
          </p:cNvSpPr>
          <p:nvPr>
            <p:ph idx="1"/>
          </p:nvPr>
        </p:nvSpPr>
        <p:spPr/>
        <p:txBody>
          <a:bodyPr/>
          <a:lstStyle/>
          <a:p>
            <a:pPr marL="0" indent="0">
              <a:buNone/>
              <a:defRPr/>
            </a:pPr>
            <a:r>
              <a:rPr lang="en-US" sz="2400" dirty="0"/>
              <a:t>“ROC curves also proved useful for the evaluation of machine learning techniques.  The first application of ROC in machine learning was by </a:t>
            </a:r>
            <a:r>
              <a:rPr lang="en-US" sz="2400" dirty="0" err="1"/>
              <a:t>Spackman</a:t>
            </a:r>
            <a:r>
              <a:rPr lang="en-US" sz="2400" dirty="0"/>
              <a:t> who demonstrated the value of ROC curves in comparing and evaluating different classification algorithms.”</a:t>
            </a:r>
          </a:p>
          <a:p>
            <a:pPr marL="0" indent="0">
              <a:buNone/>
              <a:defRPr/>
            </a:pPr>
            <a:endParaRPr lang="en-US" sz="2400" dirty="0"/>
          </a:p>
          <a:p>
            <a:pPr marL="0" indent="0">
              <a:buNone/>
              <a:defRPr/>
            </a:pPr>
            <a:r>
              <a:rPr lang="en-US" sz="2000" dirty="0"/>
              <a:t>– from http://en.wikipedia.org/wiki/Receiver_operating_characteristic</a:t>
            </a:r>
          </a:p>
        </p:txBody>
      </p:sp>
    </p:spTree>
    <p:extLst>
      <p:ext uri="{BB962C8B-B14F-4D97-AF65-F5344CB8AC3E}">
        <p14:creationId xmlns:p14="http://schemas.microsoft.com/office/powerpoint/2010/main" val="37099638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eaLnBrk="1" hangingPunct="1">
              <a:defRPr/>
            </a:pPr>
            <a:r>
              <a:rPr lang="en-US" sz="3600" dirty="0"/>
              <a:t>ROC </a:t>
            </a:r>
            <a:r>
              <a:rPr lang="en-US" sz="3600" dirty="0" smtClean="0"/>
              <a:t>curve </a:t>
            </a:r>
            <a:r>
              <a:rPr lang="en-US" sz="3600" dirty="0"/>
              <a:t>analysis</a:t>
            </a:r>
          </a:p>
        </p:txBody>
      </p:sp>
      <p:sp>
        <p:nvSpPr>
          <p:cNvPr id="98307" name="Rectangle 3"/>
          <p:cNvSpPr>
            <a:spLocks noGrp="1" noChangeArrowheads="1"/>
          </p:cNvSpPr>
          <p:nvPr>
            <p:ph idx="1"/>
          </p:nvPr>
        </p:nvSpPr>
        <p:spPr/>
        <p:txBody>
          <a:bodyPr/>
          <a:lstStyle/>
          <a:p>
            <a:pPr eaLnBrk="1" hangingPunct="1">
              <a:defRPr/>
            </a:pPr>
            <a:r>
              <a:rPr lang="en-US" sz="2400" dirty="0"/>
              <a:t>We are given a number of test cases for which we know the “truth.”</a:t>
            </a:r>
          </a:p>
          <a:p>
            <a:pPr eaLnBrk="1" hangingPunct="1">
              <a:defRPr/>
            </a:pPr>
            <a:endParaRPr lang="en-US" sz="2400" dirty="0"/>
          </a:p>
          <a:p>
            <a:pPr eaLnBrk="1" hangingPunct="1">
              <a:defRPr/>
            </a:pPr>
            <a:r>
              <a:rPr lang="en-US" sz="2400" dirty="0"/>
              <a:t>For a single t (decision threshold) setting, we can calculate (test our method for) TP, TN, FP, and FN.</a:t>
            </a:r>
          </a:p>
          <a:p>
            <a:pPr lvl="1" eaLnBrk="1" hangingPunct="1">
              <a:defRPr/>
            </a:pPr>
            <a:r>
              <a:rPr lang="en-US" sz="2000" dirty="0"/>
              <a:t>TP = true positive	= present and detected</a:t>
            </a:r>
          </a:p>
          <a:p>
            <a:pPr lvl="1" eaLnBrk="1" hangingPunct="1">
              <a:defRPr/>
            </a:pPr>
            <a:r>
              <a:rPr lang="en-US" sz="2000" dirty="0"/>
              <a:t>TN = true negative	= not present and not detected</a:t>
            </a:r>
          </a:p>
          <a:p>
            <a:pPr lvl="1" eaLnBrk="1" hangingPunct="1">
              <a:defRPr/>
            </a:pPr>
            <a:r>
              <a:rPr lang="en-US" sz="2000" dirty="0"/>
              <a:t>FP = false positive	= not present but detected</a:t>
            </a:r>
          </a:p>
          <a:p>
            <a:pPr lvl="1" eaLnBrk="1" hangingPunct="1">
              <a:defRPr/>
            </a:pPr>
            <a:r>
              <a:rPr lang="en-US" sz="2000" dirty="0"/>
              <a:t>FN = false negative	= present but not detected</a:t>
            </a:r>
          </a:p>
          <a:p>
            <a:pPr eaLnBrk="1" hangingPunct="1">
              <a:defRPr/>
            </a:pPr>
            <a:endParaRPr lang="en-US" sz="2400" dirty="0"/>
          </a:p>
          <a:p>
            <a:pPr eaLnBrk="1" hangingPunct="1">
              <a:defRPr/>
            </a:pPr>
            <a:r>
              <a:rPr lang="en-US" sz="2400" dirty="0"/>
              <a:t>TP+TN+FP+FN = # of </a:t>
            </a:r>
            <a:r>
              <a:rPr lang="en-US" sz="2400" dirty="0" err="1"/>
              <a:t>normals</a:t>
            </a:r>
            <a:r>
              <a:rPr lang="en-US" sz="2400" dirty="0"/>
              <a:t> and </a:t>
            </a:r>
            <a:r>
              <a:rPr lang="en-US" sz="2400" dirty="0" err="1"/>
              <a:t>abnormals</a:t>
            </a:r>
            <a:r>
              <a:rPr lang="en-US" sz="2400" dirty="0"/>
              <a:t> in our study population.</a:t>
            </a:r>
          </a:p>
        </p:txBody>
      </p:sp>
    </p:spTree>
    <p:extLst>
      <p:ext uri="{BB962C8B-B14F-4D97-AF65-F5344CB8AC3E}">
        <p14:creationId xmlns:p14="http://schemas.microsoft.com/office/powerpoint/2010/main" val="1894500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pPr eaLnBrk="1" hangingPunct="1">
              <a:defRPr/>
            </a:pPr>
            <a:r>
              <a:rPr lang="en-US" dirty="0" err="1" smtClean="0"/>
              <a:t>Defn</a:t>
            </a:r>
            <a:r>
              <a:rPr lang="en-US" dirty="0" smtClean="0"/>
              <a:t>. accuracy</a:t>
            </a:r>
          </a:p>
        </p:txBody>
      </p:sp>
      <p:sp>
        <p:nvSpPr>
          <p:cNvPr id="103427" name="Rectangle 3"/>
          <p:cNvSpPr>
            <a:spLocks noGrp="1" noChangeArrowheads="1"/>
          </p:cNvSpPr>
          <p:nvPr>
            <p:ph idx="1"/>
          </p:nvPr>
        </p:nvSpPr>
        <p:spPr/>
        <p:txBody>
          <a:bodyPr/>
          <a:lstStyle/>
          <a:p>
            <a:pPr eaLnBrk="1" hangingPunct="1">
              <a:defRPr/>
            </a:pPr>
            <a:r>
              <a:rPr lang="en-US" dirty="0" smtClean="0"/>
              <a:t>TP+TN+FP+FN = # of </a:t>
            </a:r>
            <a:r>
              <a:rPr lang="en-US" dirty="0" err="1" smtClean="0"/>
              <a:t>normals</a:t>
            </a:r>
            <a:r>
              <a:rPr lang="en-US" dirty="0" smtClean="0"/>
              <a:t> (TN+FP), and </a:t>
            </a:r>
            <a:r>
              <a:rPr lang="en-US" dirty="0" err="1" smtClean="0"/>
              <a:t>abnormals</a:t>
            </a:r>
            <a:r>
              <a:rPr lang="en-US" dirty="0" smtClean="0"/>
              <a:t> (TP+FN) in our study population.</a:t>
            </a:r>
          </a:p>
          <a:p>
            <a:pPr eaLnBrk="1" hangingPunct="1">
              <a:defRPr/>
            </a:pPr>
            <a:endParaRPr lang="en-US" dirty="0" smtClean="0"/>
          </a:p>
          <a:p>
            <a:pPr eaLnBrk="1" hangingPunct="1">
              <a:defRPr/>
            </a:pPr>
            <a:r>
              <a:rPr lang="en-US" dirty="0" smtClean="0"/>
              <a:t>Accuracy = (TP+TN) / (TP+TN+FP+FN)</a:t>
            </a:r>
          </a:p>
          <a:p>
            <a:pPr lvl="1" eaLnBrk="1" hangingPunct="1">
              <a:defRPr/>
            </a:pPr>
            <a:r>
              <a:rPr lang="en-US" dirty="0" smtClean="0"/>
              <a:t>But this is greatly influenced by target (or disease) prevalence.</a:t>
            </a:r>
          </a:p>
        </p:txBody>
      </p:sp>
    </p:spTree>
    <p:extLst>
      <p:ext uri="{BB962C8B-B14F-4D97-AF65-F5344CB8AC3E}">
        <p14:creationId xmlns:p14="http://schemas.microsoft.com/office/powerpoint/2010/main" val="10051137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pPr eaLnBrk="1" hangingPunct="1">
              <a:defRPr/>
            </a:pPr>
            <a:r>
              <a:rPr lang="en-US" dirty="0" smtClean="0"/>
              <a:t>Problems w/ accuracy</a:t>
            </a:r>
          </a:p>
        </p:txBody>
      </p:sp>
      <p:sp>
        <p:nvSpPr>
          <p:cNvPr id="104451" name="Rectangle 3"/>
          <p:cNvSpPr>
            <a:spLocks noGrp="1" noChangeArrowheads="1"/>
          </p:cNvSpPr>
          <p:nvPr>
            <p:ph idx="1"/>
          </p:nvPr>
        </p:nvSpPr>
        <p:spPr/>
        <p:txBody>
          <a:bodyPr/>
          <a:lstStyle/>
          <a:p>
            <a:pPr eaLnBrk="1" hangingPunct="1">
              <a:lnSpc>
                <a:spcPct val="90000"/>
              </a:lnSpc>
              <a:defRPr/>
            </a:pPr>
            <a:r>
              <a:rPr lang="en-US" sz="2800" dirty="0"/>
              <a:t>Ex. Mammography</a:t>
            </a:r>
          </a:p>
          <a:p>
            <a:pPr eaLnBrk="1" hangingPunct="1">
              <a:lnSpc>
                <a:spcPct val="90000"/>
              </a:lnSpc>
              <a:defRPr/>
            </a:pPr>
            <a:endParaRPr lang="en-US" sz="2800" dirty="0"/>
          </a:p>
          <a:p>
            <a:pPr lvl="1" eaLnBrk="1" hangingPunct="1">
              <a:lnSpc>
                <a:spcPct val="90000"/>
              </a:lnSpc>
              <a:defRPr/>
            </a:pPr>
            <a:r>
              <a:rPr lang="en-US" sz="2400" dirty="0"/>
              <a:t>The disease occurs &lt; 1%.</a:t>
            </a:r>
          </a:p>
          <a:p>
            <a:pPr lvl="1" eaLnBrk="1" hangingPunct="1">
              <a:lnSpc>
                <a:spcPct val="90000"/>
              </a:lnSpc>
              <a:defRPr/>
            </a:pPr>
            <a:endParaRPr lang="en-US" sz="2400" dirty="0"/>
          </a:p>
          <a:p>
            <a:pPr lvl="1" eaLnBrk="1" hangingPunct="1">
              <a:lnSpc>
                <a:spcPct val="90000"/>
              </a:lnSpc>
              <a:defRPr/>
            </a:pPr>
            <a:r>
              <a:rPr lang="en-US" sz="2400" dirty="0"/>
              <a:t>So let a trained monkey always say there is no disease (without even looking at the film/image)!</a:t>
            </a:r>
          </a:p>
          <a:p>
            <a:pPr lvl="1" eaLnBrk="1" hangingPunct="1">
              <a:lnSpc>
                <a:spcPct val="90000"/>
              </a:lnSpc>
              <a:defRPr/>
            </a:pPr>
            <a:endParaRPr lang="en-US" sz="2400" dirty="0"/>
          </a:p>
          <a:p>
            <a:pPr lvl="1" eaLnBrk="1" hangingPunct="1">
              <a:lnSpc>
                <a:spcPct val="90000"/>
              </a:lnSpc>
              <a:defRPr/>
            </a:pPr>
            <a:r>
              <a:rPr lang="en-US" sz="2400" dirty="0"/>
              <a:t>Our monkey’s accuracy is (0+99)/(0+99+0+1) = 99% without even going to medical school!</a:t>
            </a:r>
          </a:p>
          <a:p>
            <a:pPr eaLnBrk="1" hangingPunct="1">
              <a:lnSpc>
                <a:spcPct val="90000"/>
              </a:lnSpc>
              <a:defRPr/>
            </a:pPr>
            <a:endParaRPr lang="en-US" sz="2800" dirty="0"/>
          </a:p>
          <a:p>
            <a:pPr eaLnBrk="1" hangingPunct="1">
              <a:lnSpc>
                <a:spcPct val="90000"/>
              </a:lnSpc>
              <a:defRPr/>
            </a:pPr>
            <a:r>
              <a:rPr lang="en-US" sz="2800" dirty="0"/>
              <a:t>We need a different measure!</a:t>
            </a:r>
          </a:p>
        </p:txBody>
      </p:sp>
    </p:spTree>
    <p:extLst>
      <p:ext uri="{BB962C8B-B14F-4D97-AF65-F5344CB8AC3E}">
        <p14:creationId xmlns:p14="http://schemas.microsoft.com/office/powerpoint/2010/main" val="21167986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pPr algn="l" eaLnBrk="1" hangingPunct="1">
              <a:defRPr/>
            </a:pPr>
            <a:r>
              <a:rPr lang="en-US" smtClean="0"/>
              <a:t>ROC analysis</a:t>
            </a:r>
          </a:p>
        </p:txBody>
      </p:sp>
      <p:sp>
        <p:nvSpPr>
          <p:cNvPr id="101379" name="Rectangle 3"/>
          <p:cNvSpPr>
            <a:spLocks noGrp="1" noChangeArrowheads="1"/>
          </p:cNvSpPr>
          <p:nvPr>
            <p:ph type="body" idx="1"/>
          </p:nvPr>
        </p:nvSpPr>
        <p:spPr>
          <a:xfrm>
            <a:off x="304800" y="1174102"/>
            <a:ext cx="8229600" cy="4038600"/>
          </a:xfrm>
        </p:spPr>
        <p:txBody>
          <a:bodyPr/>
          <a:lstStyle/>
          <a:p>
            <a:pPr eaLnBrk="1" hangingPunct="1">
              <a:defRPr/>
            </a:pPr>
            <a:r>
              <a:rPr lang="en-US" sz="2800" dirty="0"/>
              <a:t>True Positive </a:t>
            </a:r>
            <a:r>
              <a:rPr lang="en-US" sz="2800" dirty="0"/>
              <a:t>F</a:t>
            </a:r>
            <a:r>
              <a:rPr lang="en-US" sz="2800" dirty="0"/>
              <a:t>raction</a:t>
            </a:r>
          </a:p>
          <a:p>
            <a:pPr lvl="1" eaLnBrk="1" hangingPunct="1">
              <a:defRPr/>
            </a:pPr>
            <a:r>
              <a:rPr lang="en-US" sz="2400" dirty="0"/>
              <a:t>TPF = TP / (TP+FN)</a:t>
            </a:r>
          </a:p>
          <a:p>
            <a:pPr lvl="1" eaLnBrk="1" hangingPunct="1">
              <a:defRPr/>
            </a:pPr>
            <a:r>
              <a:rPr lang="en-US" sz="2400" dirty="0"/>
              <a:t>also called </a:t>
            </a:r>
            <a:r>
              <a:rPr lang="en-US" sz="2400" i="1" dirty="0"/>
              <a:t>sensitivity</a:t>
            </a:r>
          </a:p>
          <a:p>
            <a:pPr lvl="1" eaLnBrk="1" hangingPunct="1">
              <a:defRPr/>
            </a:pPr>
            <a:r>
              <a:rPr lang="en-US" sz="2400" dirty="0"/>
              <a:t>true </a:t>
            </a:r>
            <a:r>
              <a:rPr lang="en-US" sz="2400" dirty="0" err="1"/>
              <a:t>abnormals</a:t>
            </a:r>
            <a:r>
              <a:rPr lang="en-US" sz="2400" dirty="0"/>
              <a:t> called abnormal </a:t>
            </a:r>
            <a:endParaRPr lang="en-US" sz="2400" dirty="0" smtClean="0"/>
          </a:p>
          <a:p>
            <a:pPr marL="457200" lvl="1" indent="0" eaLnBrk="1" hangingPunct="1">
              <a:buNone/>
              <a:defRPr/>
            </a:pPr>
            <a:r>
              <a:rPr lang="en-US" sz="2400" dirty="0" smtClean="0"/>
              <a:t>by </a:t>
            </a:r>
            <a:r>
              <a:rPr lang="en-US" sz="2400" dirty="0"/>
              <a:t>the observer</a:t>
            </a:r>
          </a:p>
          <a:p>
            <a:pPr eaLnBrk="1" hangingPunct="1">
              <a:defRPr/>
            </a:pPr>
            <a:r>
              <a:rPr lang="en-US" sz="2800" dirty="0"/>
              <a:t>False </a:t>
            </a:r>
            <a:r>
              <a:rPr lang="en-US" sz="2800" dirty="0"/>
              <a:t>P</a:t>
            </a:r>
            <a:r>
              <a:rPr lang="en-US" sz="2800" dirty="0"/>
              <a:t>ositive Fraction</a:t>
            </a:r>
          </a:p>
          <a:p>
            <a:pPr lvl="1" eaLnBrk="1" hangingPunct="1">
              <a:defRPr/>
            </a:pPr>
            <a:r>
              <a:rPr lang="en-US" sz="2400" dirty="0"/>
              <a:t>FPF = FP / (FP+TN)</a:t>
            </a:r>
          </a:p>
          <a:p>
            <a:pPr eaLnBrk="1" hangingPunct="1">
              <a:defRPr/>
            </a:pPr>
            <a:r>
              <a:rPr lang="en-US" sz="2800" i="1" dirty="0">
                <a:solidFill>
                  <a:schemeClr val="tx2"/>
                </a:solidFill>
              </a:rPr>
              <a:t>Specificity</a:t>
            </a:r>
            <a:r>
              <a:rPr lang="en-US" sz="2800" dirty="0"/>
              <a:t> = TN / (TN+FP)</a:t>
            </a:r>
          </a:p>
          <a:p>
            <a:pPr lvl="1" eaLnBrk="1" hangingPunct="1">
              <a:defRPr/>
            </a:pPr>
            <a:r>
              <a:rPr lang="en-US" sz="2400" dirty="0"/>
              <a:t>True </a:t>
            </a:r>
            <a:r>
              <a:rPr lang="en-US" sz="2400" dirty="0" err="1"/>
              <a:t>normals</a:t>
            </a:r>
            <a:r>
              <a:rPr lang="en-US" sz="2400" dirty="0"/>
              <a:t> called normal by the observer</a:t>
            </a:r>
          </a:p>
          <a:p>
            <a:pPr lvl="1" eaLnBrk="1" hangingPunct="1">
              <a:defRPr/>
            </a:pPr>
            <a:r>
              <a:rPr lang="en-US" sz="2400" dirty="0"/>
              <a:t>FPF = 1 - specificity</a:t>
            </a:r>
          </a:p>
        </p:txBody>
      </p:sp>
      <p:pic>
        <p:nvPicPr>
          <p:cNvPr id="23556" name="Picture 4"/>
          <p:cNvPicPr>
            <a:picLocks noChangeAspect="1" noChangeArrowheads="1"/>
          </p:cNvPicPr>
          <p:nvPr/>
        </p:nvPicPr>
        <p:blipFill>
          <a:blip r:embed="rId2">
            <a:extLst>
              <a:ext uri="{28A0092B-C50C-407E-A947-70E740481C1C}">
                <a14:useLocalDpi xmlns:a14="http://schemas.microsoft.com/office/drawing/2010/main" val="0"/>
              </a:ext>
            </a:extLst>
          </a:blip>
          <a:srcRect l="5264" t="2400" r="43864" b="38405"/>
          <a:stretch>
            <a:fillRect/>
          </a:stretch>
        </p:blipFill>
        <p:spPr bwMode="auto">
          <a:xfrm>
            <a:off x="6937214" y="0"/>
            <a:ext cx="4652962" cy="395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3471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pPr algn="l" eaLnBrk="1" hangingPunct="1">
              <a:defRPr/>
            </a:pPr>
            <a:r>
              <a:rPr lang="en-US" smtClean="0"/>
              <a:t>ROC analysis</a:t>
            </a:r>
          </a:p>
        </p:txBody>
      </p:sp>
      <p:sp>
        <p:nvSpPr>
          <p:cNvPr id="101379" name="Rectangle 3"/>
          <p:cNvSpPr>
            <a:spLocks noGrp="1" noChangeArrowheads="1"/>
          </p:cNvSpPr>
          <p:nvPr>
            <p:ph type="body" idx="1"/>
          </p:nvPr>
        </p:nvSpPr>
        <p:spPr>
          <a:xfrm>
            <a:off x="304800" y="1090126"/>
            <a:ext cx="8229600" cy="4038600"/>
          </a:xfrm>
        </p:spPr>
        <p:txBody>
          <a:bodyPr/>
          <a:lstStyle/>
          <a:p>
            <a:pPr eaLnBrk="1" hangingPunct="1">
              <a:defRPr/>
            </a:pPr>
            <a:r>
              <a:rPr lang="en-US" sz="2800" dirty="0"/>
              <a:t>True Positive </a:t>
            </a:r>
            <a:r>
              <a:rPr lang="en-US" sz="2800" dirty="0"/>
              <a:t>F</a:t>
            </a:r>
            <a:r>
              <a:rPr lang="en-US" sz="2800" dirty="0"/>
              <a:t>raction</a:t>
            </a:r>
          </a:p>
          <a:p>
            <a:pPr lvl="1" eaLnBrk="1" hangingPunct="1">
              <a:defRPr/>
            </a:pPr>
            <a:r>
              <a:rPr lang="en-US" sz="2400" dirty="0"/>
              <a:t>TPF = TP / (TP+FN)</a:t>
            </a:r>
          </a:p>
          <a:p>
            <a:pPr lvl="1" eaLnBrk="1" hangingPunct="1">
              <a:defRPr/>
            </a:pPr>
            <a:r>
              <a:rPr lang="en-US" sz="2400" dirty="0"/>
              <a:t>also called </a:t>
            </a:r>
            <a:r>
              <a:rPr lang="en-US" sz="2400" i="1" dirty="0">
                <a:solidFill>
                  <a:srgbClr val="FF0000"/>
                </a:solidFill>
              </a:rPr>
              <a:t>sensitivity</a:t>
            </a:r>
          </a:p>
          <a:p>
            <a:pPr lvl="1" eaLnBrk="1" hangingPunct="1">
              <a:defRPr/>
            </a:pPr>
            <a:r>
              <a:rPr lang="en-US" sz="2400" dirty="0"/>
              <a:t>true </a:t>
            </a:r>
            <a:r>
              <a:rPr lang="en-US" sz="2400" dirty="0" err="1"/>
              <a:t>abnormals</a:t>
            </a:r>
            <a:r>
              <a:rPr lang="en-US" sz="2400" dirty="0"/>
              <a:t> called abnormal </a:t>
            </a:r>
            <a:endParaRPr lang="en-US" sz="2400" dirty="0" smtClean="0"/>
          </a:p>
          <a:p>
            <a:pPr marL="457200" lvl="1" indent="0" eaLnBrk="1" hangingPunct="1">
              <a:buNone/>
              <a:defRPr/>
            </a:pPr>
            <a:r>
              <a:rPr lang="en-US" sz="2400" dirty="0" smtClean="0"/>
              <a:t>by </a:t>
            </a:r>
            <a:r>
              <a:rPr lang="en-US" sz="2400" dirty="0"/>
              <a:t>the observer</a:t>
            </a:r>
          </a:p>
          <a:p>
            <a:pPr eaLnBrk="1" hangingPunct="1">
              <a:defRPr/>
            </a:pPr>
            <a:r>
              <a:rPr lang="en-US" sz="2800" dirty="0"/>
              <a:t>False </a:t>
            </a:r>
            <a:r>
              <a:rPr lang="en-US" sz="2800" dirty="0"/>
              <a:t>P</a:t>
            </a:r>
            <a:r>
              <a:rPr lang="en-US" sz="2800" dirty="0"/>
              <a:t>ositive Fraction</a:t>
            </a:r>
          </a:p>
          <a:p>
            <a:pPr lvl="1" eaLnBrk="1" hangingPunct="1">
              <a:defRPr/>
            </a:pPr>
            <a:r>
              <a:rPr lang="en-US" sz="2400" dirty="0"/>
              <a:t>FPF = FP / (FP+TN)</a:t>
            </a:r>
          </a:p>
          <a:p>
            <a:pPr eaLnBrk="1" hangingPunct="1">
              <a:defRPr/>
            </a:pPr>
            <a:r>
              <a:rPr lang="en-US" sz="2800" i="1" dirty="0"/>
              <a:t>Specificity</a:t>
            </a:r>
            <a:r>
              <a:rPr lang="en-US" sz="2800" dirty="0"/>
              <a:t> = TN / (TN+FP)</a:t>
            </a:r>
          </a:p>
          <a:p>
            <a:pPr lvl="1" eaLnBrk="1" hangingPunct="1">
              <a:defRPr/>
            </a:pPr>
            <a:r>
              <a:rPr lang="en-US" sz="2400" dirty="0"/>
              <a:t>True </a:t>
            </a:r>
            <a:r>
              <a:rPr lang="en-US" sz="2400" dirty="0" err="1"/>
              <a:t>normals</a:t>
            </a:r>
            <a:r>
              <a:rPr lang="en-US" sz="2400" dirty="0"/>
              <a:t> called normal by the observer</a:t>
            </a:r>
          </a:p>
          <a:p>
            <a:pPr lvl="1" eaLnBrk="1" hangingPunct="1">
              <a:defRPr/>
            </a:pPr>
            <a:r>
              <a:rPr lang="en-US" sz="2400" dirty="0"/>
              <a:t>FPF = 1 - specificity</a:t>
            </a:r>
          </a:p>
        </p:txBody>
      </p:sp>
      <p:pic>
        <p:nvPicPr>
          <p:cNvPr id="24580" name="Picture 4"/>
          <p:cNvPicPr>
            <a:picLocks noChangeAspect="1" noChangeArrowheads="1"/>
          </p:cNvPicPr>
          <p:nvPr/>
        </p:nvPicPr>
        <p:blipFill>
          <a:blip r:embed="rId2">
            <a:extLst>
              <a:ext uri="{28A0092B-C50C-407E-A947-70E740481C1C}">
                <a14:useLocalDpi xmlns:a14="http://schemas.microsoft.com/office/drawing/2010/main" val="0"/>
              </a:ext>
            </a:extLst>
          </a:blip>
          <a:srcRect l="5264" t="2400" r="43864" b="38405"/>
          <a:stretch>
            <a:fillRect/>
          </a:stretch>
        </p:blipFill>
        <p:spPr bwMode="auto">
          <a:xfrm>
            <a:off x="6853238" y="152400"/>
            <a:ext cx="4652962" cy="395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521747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560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1" y="153988"/>
            <a:ext cx="8963025" cy="655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5603" name="Straight Arrow Connector 2"/>
          <p:cNvCxnSpPr>
            <a:cxnSpLocks noChangeShapeType="1"/>
          </p:cNvCxnSpPr>
          <p:nvPr/>
        </p:nvCxnSpPr>
        <p:spPr bwMode="auto">
          <a:xfrm flipV="1">
            <a:off x="4114800" y="838200"/>
            <a:ext cx="5105400" cy="457200"/>
          </a:xfrm>
          <a:prstGeom prst="straightConnector1">
            <a:avLst/>
          </a:prstGeom>
          <a:noFill/>
          <a:ln w="38100" algn="ctr">
            <a:solidFill>
              <a:schemeClr val="accent1"/>
            </a:solidFill>
            <a:round/>
            <a:headEnd/>
            <a:tailEnd type="arrow" w="med" len="med"/>
          </a:ln>
          <a:extLst>
            <a:ext uri="{909E8E84-426E-40DD-AFC4-6F175D3DCCD1}">
              <a14:hiddenFill xmlns:a14="http://schemas.microsoft.com/office/drawing/2010/main">
                <a:noFill/>
              </a14:hiddenFill>
            </a:ext>
          </a:extLst>
        </p:spPr>
      </p:cxnSp>
      <p:cxnSp>
        <p:nvCxnSpPr>
          <p:cNvPr id="25604" name="Straight Arrow Connector 4"/>
          <p:cNvCxnSpPr>
            <a:cxnSpLocks noChangeShapeType="1"/>
          </p:cNvCxnSpPr>
          <p:nvPr/>
        </p:nvCxnSpPr>
        <p:spPr bwMode="auto">
          <a:xfrm>
            <a:off x="4800600" y="1295400"/>
            <a:ext cx="3505200" cy="0"/>
          </a:xfrm>
          <a:prstGeom prst="straightConnector1">
            <a:avLst/>
          </a:prstGeom>
          <a:noFill/>
          <a:ln w="38100" algn="ctr">
            <a:solidFill>
              <a:schemeClr val="accent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7995343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6626" name="Picture 4"/>
          <p:cNvPicPr>
            <a:picLocks noChangeAspect="1" noChangeArrowheads="1"/>
          </p:cNvPicPr>
          <p:nvPr/>
        </p:nvPicPr>
        <p:blipFill>
          <a:blip r:embed="rId2">
            <a:extLst>
              <a:ext uri="{28A0092B-C50C-407E-A947-70E740481C1C}">
                <a14:useLocalDpi xmlns:a14="http://schemas.microsoft.com/office/drawing/2010/main" val="0"/>
              </a:ext>
            </a:extLst>
          </a:blip>
          <a:srcRect l="-133" t="7492" r="133" b="848"/>
          <a:stretch>
            <a:fillRect/>
          </a:stretch>
        </p:blipFill>
        <p:spPr bwMode="auto">
          <a:xfrm rot="-60000">
            <a:off x="3486150" y="128588"/>
            <a:ext cx="7080250" cy="659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TextBox 1"/>
          <p:cNvSpPr txBox="1">
            <a:spLocks noChangeArrowheads="1"/>
          </p:cNvSpPr>
          <p:nvPr/>
        </p:nvSpPr>
        <p:spPr bwMode="auto">
          <a:xfrm>
            <a:off x="1600200" y="76200"/>
            <a:ext cx="182880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sz="2000"/>
              <a:t>Evaluating classifiers (via their ROC curves)</a:t>
            </a:r>
          </a:p>
          <a:p>
            <a:pPr>
              <a:spcBef>
                <a:spcPct val="0"/>
              </a:spcBef>
              <a:buClrTx/>
              <a:buSzTx/>
              <a:buFontTx/>
              <a:buNone/>
            </a:pPr>
            <a:endParaRPr lang="en-US" altLang="en-US" sz="2000"/>
          </a:p>
          <a:p>
            <a:pPr>
              <a:spcBef>
                <a:spcPct val="0"/>
              </a:spcBef>
              <a:buClrTx/>
              <a:buSzTx/>
              <a:buFontTx/>
              <a:buNone/>
            </a:pPr>
            <a:r>
              <a:rPr lang="en-US" altLang="en-US" sz="2000"/>
              <a:t>Classifier A can’t distinguish between normal and abnormal.</a:t>
            </a:r>
          </a:p>
          <a:p>
            <a:pPr>
              <a:spcBef>
                <a:spcPct val="0"/>
              </a:spcBef>
              <a:buClrTx/>
              <a:buSzTx/>
              <a:buFontTx/>
              <a:buNone/>
            </a:pPr>
            <a:endParaRPr lang="en-US" altLang="en-US" sz="2000"/>
          </a:p>
          <a:p>
            <a:pPr>
              <a:spcBef>
                <a:spcPct val="0"/>
              </a:spcBef>
              <a:buClrTx/>
              <a:buSzTx/>
              <a:buFontTx/>
              <a:buNone/>
            </a:pPr>
            <a:r>
              <a:rPr lang="en-US" altLang="en-US" sz="2000"/>
              <a:t>B is better but makes some mistakes.</a:t>
            </a:r>
          </a:p>
          <a:p>
            <a:pPr>
              <a:spcBef>
                <a:spcPct val="0"/>
              </a:spcBef>
              <a:buClrTx/>
              <a:buSzTx/>
              <a:buFontTx/>
              <a:buNone/>
            </a:pPr>
            <a:endParaRPr lang="en-US" altLang="en-US" sz="2000"/>
          </a:p>
          <a:p>
            <a:pPr>
              <a:spcBef>
                <a:spcPct val="0"/>
              </a:spcBef>
              <a:buClrTx/>
              <a:buSzTx/>
              <a:buFontTx/>
              <a:buNone/>
            </a:pPr>
            <a:r>
              <a:rPr lang="en-US" altLang="en-US" sz="2000"/>
              <a:t>C makes very few mistakes.</a:t>
            </a:r>
          </a:p>
        </p:txBody>
      </p:sp>
      <p:cxnSp>
        <p:nvCxnSpPr>
          <p:cNvPr id="26628" name="Straight Arrow Connector 3"/>
          <p:cNvCxnSpPr>
            <a:cxnSpLocks noChangeShapeType="1"/>
          </p:cNvCxnSpPr>
          <p:nvPr/>
        </p:nvCxnSpPr>
        <p:spPr bwMode="auto">
          <a:xfrm>
            <a:off x="4419600" y="457200"/>
            <a:ext cx="4343400" cy="2362200"/>
          </a:xfrm>
          <a:prstGeom prst="straightConnector1">
            <a:avLst/>
          </a:prstGeom>
          <a:noFill/>
          <a:ln w="9525" algn="ctr">
            <a:solidFill>
              <a:schemeClr val="accent1"/>
            </a:solidFill>
            <a:round/>
            <a:headEnd/>
            <a:tailEnd type="arrow" w="med" len="med"/>
          </a:ln>
          <a:extLst>
            <a:ext uri="{909E8E84-426E-40DD-AFC4-6F175D3DCCD1}">
              <a14:hiddenFill xmlns:a14="http://schemas.microsoft.com/office/drawing/2010/main">
                <a:noFill/>
              </a14:hiddenFill>
            </a:ext>
          </a:extLst>
        </p:spPr>
      </p:cxnSp>
      <p:cxnSp>
        <p:nvCxnSpPr>
          <p:cNvPr id="26629" name="Straight Arrow Connector 5"/>
          <p:cNvCxnSpPr>
            <a:cxnSpLocks noChangeShapeType="1"/>
          </p:cNvCxnSpPr>
          <p:nvPr/>
        </p:nvCxnSpPr>
        <p:spPr bwMode="auto">
          <a:xfrm>
            <a:off x="4419600" y="1905000"/>
            <a:ext cx="3962400" cy="457200"/>
          </a:xfrm>
          <a:prstGeom prst="straightConnector1">
            <a:avLst/>
          </a:prstGeom>
          <a:noFill/>
          <a:ln w="9525" algn="ctr">
            <a:solidFill>
              <a:schemeClr val="accent1"/>
            </a:solidFill>
            <a:round/>
            <a:headEnd/>
            <a:tailEnd type="arrow" w="med" len="med"/>
          </a:ln>
          <a:extLst>
            <a:ext uri="{909E8E84-426E-40DD-AFC4-6F175D3DCCD1}">
              <a14:hiddenFill xmlns:a14="http://schemas.microsoft.com/office/drawing/2010/main">
                <a:noFill/>
              </a14:hiddenFill>
            </a:ext>
          </a:extLst>
        </p:spPr>
      </p:cxnSp>
      <p:cxnSp>
        <p:nvCxnSpPr>
          <p:cNvPr id="26630" name="Straight Arrow Connector 7"/>
          <p:cNvCxnSpPr>
            <a:cxnSpLocks noChangeShapeType="1"/>
          </p:cNvCxnSpPr>
          <p:nvPr/>
        </p:nvCxnSpPr>
        <p:spPr bwMode="auto">
          <a:xfrm flipV="1">
            <a:off x="4419600" y="1905000"/>
            <a:ext cx="3276600" cy="1371600"/>
          </a:xfrm>
          <a:prstGeom prst="straightConnector1">
            <a:avLst/>
          </a:prstGeom>
          <a:noFill/>
          <a:ln w="9525" algn="ctr">
            <a:solidFill>
              <a:schemeClr val="accent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4070782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7650" name="Picture 4"/>
          <p:cNvPicPr>
            <a:picLocks noChangeAspect="1" noChangeArrowheads="1"/>
          </p:cNvPicPr>
          <p:nvPr/>
        </p:nvPicPr>
        <p:blipFill>
          <a:blip r:embed="rId2">
            <a:extLst>
              <a:ext uri="{28A0092B-C50C-407E-A947-70E740481C1C}">
                <a14:useLocalDpi xmlns:a14="http://schemas.microsoft.com/office/drawing/2010/main" val="0"/>
              </a:ext>
            </a:extLst>
          </a:blip>
          <a:srcRect l="-133" t="7492" r="133" b="848"/>
          <a:stretch>
            <a:fillRect/>
          </a:stretch>
        </p:blipFill>
        <p:spPr bwMode="auto">
          <a:xfrm rot="-60000">
            <a:off x="3486150" y="128588"/>
            <a:ext cx="7080250" cy="659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1" name="TextBox 1"/>
          <p:cNvSpPr txBox="1">
            <a:spLocks noChangeArrowheads="1"/>
          </p:cNvSpPr>
          <p:nvPr/>
        </p:nvSpPr>
        <p:spPr bwMode="auto">
          <a:xfrm>
            <a:off x="1600200" y="76200"/>
            <a:ext cx="182880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sz="2000"/>
              <a:t>“Perfect” means no false positives and no false negatives.</a:t>
            </a:r>
          </a:p>
        </p:txBody>
      </p:sp>
      <p:cxnSp>
        <p:nvCxnSpPr>
          <p:cNvPr id="27652" name="Straight Arrow Connector 5"/>
          <p:cNvCxnSpPr>
            <a:cxnSpLocks noChangeShapeType="1"/>
          </p:cNvCxnSpPr>
          <p:nvPr/>
        </p:nvCxnSpPr>
        <p:spPr bwMode="auto">
          <a:xfrm>
            <a:off x="2819400" y="304800"/>
            <a:ext cx="5486400" cy="914400"/>
          </a:xfrm>
          <a:prstGeom prst="straightConnector1">
            <a:avLst/>
          </a:prstGeom>
          <a:noFill/>
          <a:ln w="9525" algn="ctr">
            <a:solidFill>
              <a:schemeClr val="accent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591818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defRPr/>
            </a:pPr>
            <a:r>
              <a:rPr lang="en-US" dirty="0" smtClean="0"/>
              <a:t>Testing</a:t>
            </a:r>
          </a:p>
        </p:txBody>
      </p:sp>
      <p:sp>
        <p:nvSpPr>
          <p:cNvPr id="68611" name="Rectangle 3"/>
          <p:cNvSpPr>
            <a:spLocks noGrp="1" noChangeArrowheads="1"/>
          </p:cNvSpPr>
          <p:nvPr>
            <p:ph idx="1"/>
          </p:nvPr>
        </p:nvSpPr>
        <p:spPr/>
        <p:txBody>
          <a:bodyPr/>
          <a:lstStyle/>
          <a:p>
            <a:pPr eaLnBrk="1" hangingPunct="1">
              <a:defRPr/>
            </a:pPr>
            <a:r>
              <a:rPr lang="en-US" dirty="0" smtClean="0"/>
              <a:t>Training set</a:t>
            </a:r>
          </a:p>
          <a:p>
            <a:pPr lvl="1" eaLnBrk="1" hangingPunct="1">
              <a:defRPr/>
            </a:pPr>
            <a:r>
              <a:rPr lang="en-US" dirty="0" smtClean="0"/>
              <a:t>Sample data for which truth is known</a:t>
            </a:r>
          </a:p>
          <a:p>
            <a:pPr lvl="1" eaLnBrk="1" hangingPunct="1">
              <a:defRPr/>
            </a:pPr>
            <a:r>
              <a:rPr lang="en-US" dirty="0" smtClean="0"/>
              <a:t>Used to develop classifier</a:t>
            </a:r>
          </a:p>
          <a:p>
            <a:pPr eaLnBrk="1" hangingPunct="1">
              <a:defRPr/>
            </a:pPr>
            <a:endParaRPr lang="en-US" dirty="0" smtClean="0"/>
          </a:p>
          <a:p>
            <a:pPr eaLnBrk="1" hangingPunct="1">
              <a:defRPr/>
            </a:pPr>
            <a:r>
              <a:rPr lang="en-US" dirty="0" smtClean="0"/>
              <a:t>Independent test data</a:t>
            </a:r>
          </a:p>
          <a:p>
            <a:pPr lvl="1" eaLnBrk="1" hangingPunct="1">
              <a:defRPr/>
            </a:pPr>
            <a:r>
              <a:rPr lang="en-US" dirty="0" smtClean="0"/>
              <a:t>Sample data</a:t>
            </a:r>
          </a:p>
          <a:p>
            <a:pPr lvl="1" eaLnBrk="1" hangingPunct="1">
              <a:defRPr/>
            </a:pPr>
            <a:r>
              <a:rPr lang="en-US" dirty="0" smtClean="0"/>
              <a:t>Not part of training set</a:t>
            </a:r>
          </a:p>
          <a:p>
            <a:pPr lvl="1" eaLnBrk="1" hangingPunct="1">
              <a:defRPr/>
            </a:pPr>
            <a:r>
              <a:rPr lang="en-US" dirty="0" smtClean="0"/>
              <a:t>Sampled from a real population</a:t>
            </a:r>
          </a:p>
        </p:txBody>
      </p:sp>
    </p:spTree>
    <p:extLst>
      <p:ext uri="{BB962C8B-B14F-4D97-AF65-F5344CB8AC3E}">
        <p14:creationId xmlns:p14="http://schemas.microsoft.com/office/powerpoint/2010/main" val="8100573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algn="l" eaLnBrk="1" hangingPunct="1">
              <a:defRPr/>
            </a:pPr>
            <a:r>
              <a:rPr lang="en-US" smtClean="0"/>
              <a:t>ROC analysis</a:t>
            </a:r>
          </a:p>
        </p:txBody>
      </p:sp>
      <p:sp>
        <p:nvSpPr>
          <p:cNvPr id="72707" name="Rectangle 3"/>
          <p:cNvSpPr>
            <a:spLocks noGrp="1" noChangeArrowheads="1"/>
          </p:cNvSpPr>
          <p:nvPr>
            <p:ph type="body" idx="1"/>
          </p:nvPr>
        </p:nvSpPr>
        <p:spPr/>
        <p:txBody>
          <a:bodyPr/>
          <a:lstStyle/>
          <a:p>
            <a:pPr eaLnBrk="1" hangingPunct="1">
              <a:defRPr/>
            </a:pPr>
            <a:r>
              <a:rPr lang="en-US" smtClean="0"/>
              <a:t>ROC = receiver operator/operating characteristic/curve</a:t>
            </a:r>
          </a:p>
        </p:txBody>
      </p:sp>
      <p:pic>
        <p:nvPicPr>
          <p:cNvPr id="28676" name="Picture 4"/>
          <p:cNvPicPr>
            <a:picLocks noChangeAspect="1" noChangeArrowheads="1"/>
          </p:cNvPicPr>
          <p:nvPr/>
        </p:nvPicPr>
        <p:blipFill>
          <a:blip r:embed="rId2">
            <a:extLst>
              <a:ext uri="{28A0092B-C50C-407E-A947-70E740481C1C}">
                <a14:useLocalDpi xmlns:a14="http://schemas.microsoft.com/office/drawing/2010/main" val="0"/>
              </a:ext>
            </a:extLst>
          </a:blip>
          <a:srcRect l="2568" t="6248" r="3700" b="3751"/>
          <a:stretch>
            <a:fillRect/>
          </a:stretch>
        </p:blipFill>
        <p:spPr bwMode="auto">
          <a:xfrm>
            <a:off x="1805247" y="2254898"/>
            <a:ext cx="7537450" cy="371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726633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pPr eaLnBrk="1" hangingPunct="1">
              <a:defRPr/>
            </a:pPr>
            <a:r>
              <a:rPr lang="en-US" smtClean="0"/>
              <a:t>ROC analysis</a:t>
            </a:r>
          </a:p>
        </p:txBody>
      </p:sp>
      <p:sp>
        <p:nvSpPr>
          <p:cNvPr id="105475" name="Rectangle 3"/>
          <p:cNvSpPr>
            <a:spLocks noGrp="1" noChangeArrowheads="1"/>
          </p:cNvSpPr>
          <p:nvPr>
            <p:ph idx="1"/>
          </p:nvPr>
        </p:nvSpPr>
        <p:spPr/>
        <p:txBody>
          <a:bodyPr/>
          <a:lstStyle/>
          <a:p>
            <a:pPr eaLnBrk="1" hangingPunct="1">
              <a:defRPr/>
            </a:pPr>
            <a:r>
              <a:rPr lang="en-US" sz="2800" dirty="0"/>
              <a:t>Positive predictive value</a:t>
            </a:r>
          </a:p>
          <a:p>
            <a:pPr lvl="1" eaLnBrk="1" hangingPunct="1">
              <a:defRPr/>
            </a:pPr>
            <a:r>
              <a:rPr lang="en-US" sz="2400" dirty="0"/>
              <a:t>PPV = TP / (TP+FP</a:t>
            </a:r>
            <a:r>
              <a:rPr lang="en-US" sz="2400" dirty="0"/>
              <a:t>)		</a:t>
            </a:r>
            <a:r>
              <a:rPr lang="en-US" sz="1400" dirty="0"/>
              <a:t>(TPF </a:t>
            </a:r>
            <a:r>
              <a:rPr lang="en-US" sz="1400" dirty="0"/>
              <a:t>= TP / (TP+</a:t>
            </a:r>
            <a:r>
              <a:rPr lang="en-US" sz="1400" i="1" dirty="0"/>
              <a:t>FN</a:t>
            </a:r>
            <a:r>
              <a:rPr lang="en-US" sz="1400" dirty="0"/>
              <a:t>))</a:t>
            </a:r>
            <a:endParaRPr lang="en-US" sz="2400" dirty="0"/>
          </a:p>
          <a:p>
            <a:pPr lvl="1" eaLnBrk="1" hangingPunct="1">
              <a:defRPr/>
            </a:pPr>
            <a:r>
              <a:rPr lang="en-US" sz="2400" dirty="0"/>
              <a:t>Probability that the patient is actually abnormal when the observer says that the patient is abnormal.</a:t>
            </a:r>
          </a:p>
          <a:p>
            <a:pPr eaLnBrk="1" hangingPunct="1">
              <a:defRPr/>
            </a:pPr>
            <a:endParaRPr lang="en-US" sz="2800" dirty="0"/>
          </a:p>
          <a:p>
            <a:pPr eaLnBrk="1" hangingPunct="1">
              <a:defRPr/>
            </a:pPr>
            <a:r>
              <a:rPr lang="en-US" sz="2800" dirty="0"/>
              <a:t>Negative predictive value</a:t>
            </a:r>
          </a:p>
          <a:p>
            <a:pPr lvl="1" eaLnBrk="1" hangingPunct="1">
              <a:defRPr/>
            </a:pPr>
            <a:r>
              <a:rPr lang="en-US" sz="2400" dirty="0"/>
              <a:t>NPV = TN / (TN+FN</a:t>
            </a:r>
            <a:r>
              <a:rPr lang="en-US" sz="2400" dirty="0"/>
              <a:t>)		</a:t>
            </a:r>
            <a:r>
              <a:rPr lang="en-US" sz="1400" dirty="0"/>
              <a:t>(Specificity = TN / (TN+</a:t>
            </a:r>
            <a:r>
              <a:rPr lang="en-US" sz="1400" i="1" dirty="0"/>
              <a:t>FP</a:t>
            </a:r>
            <a:r>
              <a:rPr lang="en-US" sz="1400" dirty="0"/>
              <a:t>))</a:t>
            </a:r>
            <a:endParaRPr lang="en-US" sz="2400" dirty="0"/>
          </a:p>
          <a:p>
            <a:pPr lvl="1" eaLnBrk="1" hangingPunct="1">
              <a:defRPr/>
            </a:pPr>
            <a:r>
              <a:rPr lang="en-US" sz="2400" dirty="0"/>
              <a:t>Probability that the patient is actually normal when the observer says that the patient is normal.</a:t>
            </a:r>
          </a:p>
        </p:txBody>
      </p:sp>
    </p:spTree>
    <p:extLst>
      <p:ext uri="{BB962C8B-B14F-4D97-AF65-F5344CB8AC3E}">
        <p14:creationId xmlns:p14="http://schemas.microsoft.com/office/powerpoint/2010/main" val="31350277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US" dirty="0" smtClean="0"/>
              <a:t>Roc example</a:t>
            </a:r>
            <a:endParaRPr lang="en-US" dirty="0"/>
          </a:p>
        </p:txBody>
      </p:sp>
      <p:sp>
        <p:nvSpPr>
          <p:cNvPr id="5" name="Text Placeholder 4"/>
          <p:cNvSpPr>
            <a:spLocks noGrp="1"/>
          </p:cNvSpPr>
          <p:nvPr>
            <p:ph type="body" idx="1"/>
          </p:nvPr>
        </p:nvSpPr>
        <p:spPr/>
        <p:txBody>
          <a:bodyPr/>
          <a:lstStyle/>
          <a:p>
            <a:pPr>
              <a:defRPr/>
            </a:pPr>
            <a:endParaRPr lang="en-US"/>
          </a:p>
        </p:txBody>
      </p:sp>
    </p:spTree>
    <p:extLst>
      <p:ext uri="{BB962C8B-B14F-4D97-AF65-F5344CB8AC3E}">
        <p14:creationId xmlns:p14="http://schemas.microsoft.com/office/powerpoint/2010/main" val="34035278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ROC example</a:t>
            </a:r>
            <a:endParaRPr lang="en-US" dirty="0"/>
          </a:p>
        </p:txBody>
      </p:sp>
      <p:sp>
        <p:nvSpPr>
          <p:cNvPr id="3" name="Content Placeholder 2"/>
          <p:cNvSpPr>
            <a:spLocks noGrp="1"/>
          </p:cNvSpPr>
          <p:nvPr>
            <p:ph idx="1"/>
          </p:nvPr>
        </p:nvSpPr>
        <p:spPr/>
        <p:txBody>
          <a:bodyPr/>
          <a:lstStyle/>
          <a:p>
            <a:pPr>
              <a:defRPr/>
            </a:pPr>
            <a:r>
              <a:rPr lang="en-US" dirty="0" smtClean="0"/>
              <a:t>“Pneumoconiosis (PNC) is an occupational lung disease and a restrictive lung disease caused by the inhalation of dust, often in mines.” – from </a:t>
            </a:r>
            <a:r>
              <a:rPr lang="en-US" dirty="0" err="1" smtClean="0"/>
              <a:t>wikipedia</a:t>
            </a:r>
            <a:endParaRPr lang="en-US" dirty="0" smtClean="0"/>
          </a:p>
          <a:p>
            <a:pPr>
              <a:defRPr/>
            </a:pPr>
            <a:endParaRPr lang="en-US" dirty="0" smtClean="0"/>
          </a:p>
          <a:p>
            <a:pPr>
              <a:defRPr/>
            </a:pPr>
            <a:r>
              <a:rPr lang="en-US" dirty="0" smtClean="0"/>
              <a:t>FEV = Forced Expiratory Volume (how much air the individual can expel/exhale)</a:t>
            </a:r>
          </a:p>
          <a:p>
            <a:pPr>
              <a:defRPr/>
            </a:pPr>
            <a:endParaRPr lang="en-US" dirty="0" smtClean="0"/>
          </a:p>
          <a:p>
            <a:pPr>
              <a:defRPr/>
            </a:pPr>
            <a:r>
              <a:rPr lang="en-US" dirty="0" smtClean="0"/>
              <a:t>How good is FEV at indicating PNC?</a:t>
            </a:r>
            <a:endParaRPr lang="en-US" dirty="0"/>
          </a:p>
        </p:txBody>
      </p:sp>
    </p:spTree>
    <p:extLst>
      <p:ext uri="{BB962C8B-B14F-4D97-AF65-F5344CB8AC3E}">
        <p14:creationId xmlns:p14="http://schemas.microsoft.com/office/powerpoint/2010/main" val="2746377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pPr eaLnBrk="1" hangingPunct="1">
              <a:defRPr/>
            </a:pPr>
            <a:r>
              <a:rPr lang="en-US" smtClean="0"/>
              <a:t>ROC example</a:t>
            </a:r>
          </a:p>
        </p:txBody>
      </p:sp>
      <p:pic>
        <p:nvPicPr>
          <p:cNvPr id="3277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2057400"/>
            <a:ext cx="899795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2" name="Text Box 5"/>
          <p:cNvSpPr txBox="1">
            <a:spLocks noChangeArrowheads="1"/>
          </p:cNvSpPr>
          <p:nvPr/>
        </p:nvSpPr>
        <p:spPr bwMode="auto">
          <a:xfrm>
            <a:off x="1905000" y="5029200"/>
            <a:ext cx="830580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r>
              <a:rPr lang="en-US" altLang="en-US" sz="2000"/>
              <a:t>FEV = Forced Expiratory Volume (how much air the individual can expel/exhale)</a:t>
            </a:r>
          </a:p>
          <a:p>
            <a:pPr>
              <a:spcBef>
                <a:spcPct val="50000"/>
              </a:spcBef>
              <a:buClrTx/>
              <a:buSzTx/>
              <a:buFontTx/>
              <a:buNone/>
            </a:pPr>
            <a:endParaRPr lang="en-US" altLang="en-US" sz="2000"/>
          </a:p>
          <a:p>
            <a:pPr>
              <a:spcBef>
                <a:spcPct val="50000"/>
              </a:spcBef>
              <a:buClrTx/>
              <a:buSzTx/>
              <a:buFontTx/>
              <a:buNone/>
            </a:pPr>
            <a:r>
              <a:rPr lang="en-US" altLang="en-US" sz="2000"/>
              <a:t>FEV is our measured “feature.”</a:t>
            </a:r>
          </a:p>
        </p:txBody>
      </p:sp>
    </p:spTree>
    <p:extLst>
      <p:ext uri="{BB962C8B-B14F-4D97-AF65-F5344CB8AC3E}">
        <p14:creationId xmlns:p14="http://schemas.microsoft.com/office/powerpoint/2010/main" val="30845562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3794" name="Object 5"/>
          <p:cNvGraphicFramePr>
            <a:graphicFrameLocks noGrp="1" noChangeAspect="1"/>
          </p:cNvGraphicFramePr>
          <p:nvPr>
            <p:ph idx="1"/>
          </p:nvPr>
        </p:nvGraphicFramePr>
        <p:xfrm>
          <a:off x="3886201" y="171450"/>
          <a:ext cx="4429125" cy="6643688"/>
        </p:xfrm>
        <a:graphic>
          <a:graphicData uri="http://schemas.openxmlformats.org/presentationml/2006/ole">
            <mc:AlternateContent xmlns:mc="http://schemas.openxmlformats.org/markup-compatibility/2006">
              <mc:Choice xmlns:v="urn:schemas-microsoft-com:vml" Requires="v">
                <p:oleObj spid="_x0000_s2052" name="Worksheet" r:id="rId3" imgW="3152909" imgH="4800499" progId="Excel.Sheet.8">
                  <p:embed/>
                </p:oleObj>
              </mc:Choice>
              <mc:Fallback>
                <p:oleObj name="Worksheet" r:id="rId3" imgW="3152909" imgH="4800499"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6201" y="171450"/>
                        <a:ext cx="4429125" cy="6643688"/>
                      </a:xfrm>
                      <a:prstGeom prst="rect">
                        <a:avLst/>
                      </a:prstGeom>
                      <a:solidFill>
                        <a:srgbClr val="333333"/>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33795" name="Straight Arrow Connector 5"/>
          <p:cNvCxnSpPr>
            <a:cxnSpLocks noChangeShapeType="1"/>
          </p:cNvCxnSpPr>
          <p:nvPr/>
        </p:nvCxnSpPr>
        <p:spPr bwMode="auto">
          <a:xfrm>
            <a:off x="2895600" y="5638800"/>
            <a:ext cx="1447800" cy="9906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33796" name="TextBox 7"/>
          <p:cNvSpPr txBox="1">
            <a:spLocks noChangeArrowheads="1"/>
          </p:cNvSpPr>
          <p:nvPr/>
        </p:nvSpPr>
        <p:spPr bwMode="auto">
          <a:xfrm>
            <a:off x="1676400" y="4826000"/>
            <a:ext cx="19812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sz="1800"/>
              <a:t>For those with PNC, mean FEV was 68.</a:t>
            </a:r>
          </a:p>
          <a:p>
            <a:pPr>
              <a:spcBef>
                <a:spcPct val="0"/>
              </a:spcBef>
              <a:buClrTx/>
              <a:buSzTx/>
              <a:buFontTx/>
              <a:buNone/>
            </a:pPr>
            <a:endParaRPr lang="en-US" altLang="en-US" sz="1800"/>
          </a:p>
          <a:p>
            <a:pPr>
              <a:spcBef>
                <a:spcPct val="0"/>
              </a:spcBef>
              <a:buClrTx/>
              <a:buSzTx/>
              <a:buFontTx/>
              <a:buNone/>
            </a:pPr>
            <a:r>
              <a:rPr lang="en-US" altLang="en-US" sz="1800"/>
              <a:t>For those without PNC, mean was 86.</a:t>
            </a:r>
          </a:p>
        </p:txBody>
      </p:sp>
      <p:sp>
        <p:nvSpPr>
          <p:cNvPr id="33797" name="Rounded Rectangle 1"/>
          <p:cNvSpPr>
            <a:spLocks noChangeArrowheads="1"/>
          </p:cNvSpPr>
          <p:nvPr/>
        </p:nvSpPr>
        <p:spPr bwMode="auto">
          <a:xfrm>
            <a:off x="5943600" y="76200"/>
            <a:ext cx="2438400" cy="2514600"/>
          </a:xfrm>
          <a:prstGeom prst="roundRect">
            <a:avLst>
              <a:gd name="adj" fmla="val 16667"/>
            </a:avLst>
          </a:prstGeom>
          <a:noFill/>
          <a:ln w="381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800"/>
          </a:p>
        </p:txBody>
      </p:sp>
      <p:sp>
        <p:nvSpPr>
          <p:cNvPr id="33798" name="Right Arrow 2"/>
          <p:cNvSpPr>
            <a:spLocks noChangeArrowheads="1"/>
          </p:cNvSpPr>
          <p:nvPr/>
        </p:nvSpPr>
        <p:spPr bwMode="auto">
          <a:xfrm>
            <a:off x="8534400" y="838200"/>
            <a:ext cx="1981200" cy="838200"/>
          </a:xfrm>
          <a:prstGeom prst="rightArrow">
            <a:avLst>
              <a:gd name="adj1" fmla="val 50000"/>
              <a:gd name="adj2" fmla="val 49997"/>
            </a:avLst>
          </a:prstGeom>
          <a:solidFill>
            <a:schemeClr val="accent1"/>
          </a:solidFill>
          <a:ln w="9525" algn="ctr">
            <a:solidFill>
              <a:schemeClr val="tx1"/>
            </a:solidFill>
            <a:round/>
            <a:headEnd/>
            <a:tailEnd/>
          </a:ln>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800"/>
          </a:p>
        </p:txBody>
      </p:sp>
    </p:spTree>
    <p:extLst>
      <p:ext uri="{BB962C8B-B14F-4D97-AF65-F5344CB8AC3E}">
        <p14:creationId xmlns:p14="http://schemas.microsoft.com/office/powerpoint/2010/main" val="11934847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4818" name="Object 2"/>
          <p:cNvGraphicFramePr>
            <a:graphicFrameLocks noGrp="1" noChangeAspect="1"/>
          </p:cNvGraphicFramePr>
          <p:nvPr>
            <p:ph idx="1"/>
          </p:nvPr>
        </p:nvGraphicFramePr>
        <p:xfrm>
          <a:off x="1993900" y="1371600"/>
          <a:ext cx="8204200" cy="4192588"/>
        </p:xfrm>
        <a:graphic>
          <a:graphicData uri="http://schemas.openxmlformats.org/presentationml/2006/ole">
            <mc:AlternateContent xmlns:mc="http://schemas.openxmlformats.org/markup-compatibility/2006">
              <mc:Choice xmlns:v="urn:schemas-microsoft-com:vml" Requires="v">
                <p:oleObj spid="_x0000_s3076" name="Worksheet" r:id="rId3" imgW="3219585" imgH="1619332" progId="Excel.Sheet.8">
                  <p:embed/>
                </p:oleObj>
              </mc:Choice>
              <mc:Fallback>
                <p:oleObj name="Worksheet" r:id="rId3" imgW="3219585" imgH="1619332"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93900" y="1371600"/>
                        <a:ext cx="8204200" cy="4192588"/>
                      </a:xfrm>
                      <a:prstGeom prst="rect">
                        <a:avLst/>
                      </a:prstGeom>
                      <a:solidFill>
                        <a:srgbClr val="333333"/>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4819" name="TextBox 4"/>
          <p:cNvSpPr txBox="1">
            <a:spLocks noChangeArrowheads="1"/>
          </p:cNvSpPr>
          <p:nvPr/>
        </p:nvSpPr>
        <p:spPr bwMode="auto">
          <a:xfrm>
            <a:off x="2667000" y="228601"/>
            <a:ext cx="21336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sz="1800"/>
              <a:t>FEV values for those with and without PNC.</a:t>
            </a:r>
          </a:p>
        </p:txBody>
      </p:sp>
      <p:sp>
        <p:nvSpPr>
          <p:cNvPr id="34820" name="TextBox 5"/>
          <p:cNvSpPr txBox="1">
            <a:spLocks noChangeArrowheads="1"/>
          </p:cNvSpPr>
          <p:nvPr/>
        </p:nvSpPr>
        <p:spPr bwMode="auto">
          <a:xfrm>
            <a:off x="7239000" y="228600"/>
            <a:ext cx="2133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sz="1800"/>
              <a:t>Counts of those with and without PNC for various FEV ranges.</a:t>
            </a:r>
          </a:p>
        </p:txBody>
      </p:sp>
      <p:sp>
        <p:nvSpPr>
          <p:cNvPr id="34821" name="TextBox 1"/>
          <p:cNvSpPr txBox="1">
            <a:spLocks noChangeArrowheads="1"/>
          </p:cNvSpPr>
          <p:nvPr/>
        </p:nvSpPr>
        <p:spPr bwMode="auto">
          <a:xfrm>
            <a:off x="3241676" y="5486401"/>
            <a:ext cx="11779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sz="1800">
                <a:solidFill>
                  <a:srgbClr val="FFFF00"/>
                </a:solidFill>
              </a:rPr>
              <a:t>.	.</a:t>
            </a:r>
          </a:p>
          <a:p>
            <a:pPr>
              <a:spcBef>
                <a:spcPct val="0"/>
              </a:spcBef>
              <a:buClrTx/>
              <a:buSzTx/>
              <a:buFontTx/>
              <a:buNone/>
            </a:pPr>
            <a:r>
              <a:rPr lang="en-US" altLang="en-US" sz="1800">
                <a:solidFill>
                  <a:srgbClr val="FFFF00"/>
                </a:solidFill>
              </a:rPr>
              <a:t>.	.</a:t>
            </a:r>
          </a:p>
          <a:p>
            <a:pPr>
              <a:spcBef>
                <a:spcPct val="0"/>
              </a:spcBef>
              <a:buClrTx/>
              <a:buSzTx/>
              <a:buFontTx/>
              <a:buNone/>
            </a:pPr>
            <a:r>
              <a:rPr lang="en-US" altLang="en-US" sz="1800">
                <a:solidFill>
                  <a:srgbClr val="FFFF00"/>
                </a:solidFill>
              </a:rPr>
              <a:t>.	.</a:t>
            </a:r>
          </a:p>
        </p:txBody>
      </p:sp>
      <p:sp>
        <p:nvSpPr>
          <p:cNvPr id="34822" name="Rounded Rectangle 2"/>
          <p:cNvSpPr>
            <a:spLocks noChangeArrowheads="1"/>
          </p:cNvSpPr>
          <p:nvPr/>
        </p:nvSpPr>
        <p:spPr bwMode="auto">
          <a:xfrm>
            <a:off x="7010400" y="1219200"/>
            <a:ext cx="1676400" cy="3581400"/>
          </a:xfrm>
          <a:prstGeom prst="roundRect">
            <a:avLst>
              <a:gd name="adj" fmla="val 16667"/>
            </a:avLst>
          </a:prstGeom>
          <a:noFill/>
          <a:ln w="381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800"/>
          </a:p>
        </p:txBody>
      </p:sp>
      <p:sp>
        <p:nvSpPr>
          <p:cNvPr id="34823" name="TextBox 3"/>
          <p:cNvSpPr txBox="1">
            <a:spLocks noChangeArrowheads="1"/>
          </p:cNvSpPr>
          <p:nvPr/>
        </p:nvSpPr>
        <p:spPr bwMode="auto">
          <a:xfrm>
            <a:off x="7162800" y="6172200"/>
            <a:ext cx="2063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sz="1800"/>
              <a:t>What’s this called?</a:t>
            </a:r>
          </a:p>
        </p:txBody>
      </p:sp>
      <p:cxnSp>
        <p:nvCxnSpPr>
          <p:cNvPr id="34824" name="Straight Arrow Connector 5"/>
          <p:cNvCxnSpPr>
            <a:cxnSpLocks noChangeShapeType="1"/>
            <a:stCxn id="34822" idx="2"/>
          </p:cNvCxnSpPr>
          <p:nvPr/>
        </p:nvCxnSpPr>
        <p:spPr bwMode="auto">
          <a:xfrm>
            <a:off x="7848600" y="4800601"/>
            <a:ext cx="228600" cy="114776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58083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5842" name="Object 2"/>
          <p:cNvGraphicFramePr>
            <a:graphicFrameLocks noGrp="1" noChangeAspect="1"/>
          </p:cNvGraphicFramePr>
          <p:nvPr>
            <p:ph idx="1"/>
          </p:nvPr>
        </p:nvGraphicFramePr>
        <p:xfrm>
          <a:off x="1755776" y="1295401"/>
          <a:ext cx="8683625" cy="4443413"/>
        </p:xfrm>
        <a:graphic>
          <a:graphicData uri="http://schemas.openxmlformats.org/presentationml/2006/ole">
            <mc:AlternateContent xmlns:mc="http://schemas.openxmlformats.org/markup-compatibility/2006">
              <mc:Choice xmlns:v="urn:schemas-microsoft-com:vml" Requires="v">
                <p:oleObj spid="_x0000_s4100" name="Worksheet" r:id="rId3" imgW="3209867" imgH="1609614" progId="Excel.Sheet.8">
                  <p:embed/>
                </p:oleObj>
              </mc:Choice>
              <mc:Fallback>
                <p:oleObj name="Worksheet" r:id="rId3" imgW="3209867" imgH="1609614"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5776" y="1295401"/>
                        <a:ext cx="8683625" cy="4443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485522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pPr eaLnBrk="1" hangingPunct="1">
              <a:defRPr/>
            </a:pPr>
            <a:r>
              <a:rPr lang="en-US" smtClean="0"/>
              <a:t>ROC example</a:t>
            </a:r>
          </a:p>
        </p:txBody>
      </p:sp>
      <p:sp>
        <p:nvSpPr>
          <p:cNvPr id="108547" name="Rectangle 3"/>
          <p:cNvSpPr>
            <a:spLocks noGrp="1" noChangeArrowheads="1"/>
          </p:cNvSpPr>
          <p:nvPr>
            <p:ph type="body" idx="1"/>
          </p:nvPr>
        </p:nvSpPr>
        <p:spPr>
          <a:xfrm>
            <a:off x="1981200" y="1981200"/>
            <a:ext cx="8229600" cy="4876800"/>
          </a:xfrm>
        </p:spPr>
        <p:txBody>
          <a:bodyPr/>
          <a:lstStyle/>
          <a:p>
            <a:pPr eaLnBrk="1" hangingPunct="1">
              <a:defRPr/>
            </a:pPr>
            <a:r>
              <a:rPr lang="en-US" dirty="0" smtClean="0"/>
              <a:t>We will now set a threshold on our feature (FEV), and calculate our 2x2 matrix.</a:t>
            </a:r>
          </a:p>
          <a:p>
            <a:pPr eaLnBrk="1" hangingPunct="1">
              <a:defRPr/>
            </a:pPr>
            <a:r>
              <a:rPr lang="en-US" dirty="0" smtClean="0"/>
              <a:t>Let t=80%, and n=normal FEV (FEV of healthy person of same age and height).</a:t>
            </a:r>
          </a:p>
          <a:p>
            <a:pPr eaLnBrk="1" hangingPunct="1">
              <a:defRPr/>
            </a:pPr>
            <a:endParaRPr lang="en-US" dirty="0" smtClean="0"/>
          </a:p>
          <a:p>
            <a:pPr eaLnBrk="1" hangingPunct="1">
              <a:defRPr/>
            </a:pPr>
            <a:r>
              <a:rPr lang="en-US" dirty="0" smtClean="0"/>
              <a:t>If the FEV&lt;t*n, then our classifier will say that the disease is present; otherwise, our classifier will say that the disease is absent.</a:t>
            </a:r>
          </a:p>
        </p:txBody>
      </p:sp>
    </p:spTree>
    <p:extLst>
      <p:ext uri="{BB962C8B-B14F-4D97-AF65-F5344CB8AC3E}">
        <p14:creationId xmlns:p14="http://schemas.microsoft.com/office/powerpoint/2010/main" val="35713936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1981200" y="-304800"/>
            <a:ext cx="8229600" cy="1371600"/>
          </a:xfrm>
        </p:spPr>
        <p:txBody>
          <a:bodyPr/>
          <a:lstStyle/>
          <a:p>
            <a:pPr eaLnBrk="1" hangingPunct="1">
              <a:defRPr/>
            </a:pPr>
            <a:r>
              <a:rPr lang="en-US" sz="4000"/>
              <a:t>ROC example</a:t>
            </a:r>
          </a:p>
        </p:txBody>
      </p:sp>
      <p:pic>
        <p:nvPicPr>
          <p:cNvPr id="3789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1" y="3492500"/>
            <a:ext cx="8226425" cy="328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2"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8487" y="766762"/>
            <a:ext cx="8683625" cy="2573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7893" name="Straight Connector 2"/>
          <p:cNvCxnSpPr>
            <a:cxnSpLocks noChangeShapeType="1"/>
          </p:cNvCxnSpPr>
          <p:nvPr/>
        </p:nvCxnSpPr>
        <p:spPr bwMode="auto">
          <a:xfrm>
            <a:off x="5867400" y="1828800"/>
            <a:ext cx="0" cy="304800"/>
          </a:xfrm>
          <a:prstGeom prst="line">
            <a:avLst/>
          </a:prstGeom>
          <a:noFill/>
          <a:ln w="76200" algn="ctr">
            <a:solidFill>
              <a:schemeClr val="accent1"/>
            </a:solidFill>
            <a:round/>
            <a:headEnd/>
            <a:tailEnd/>
          </a:ln>
          <a:extLst>
            <a:ext uri="{909E8E84-426E-40DD-AFC4-6F175D3DCCD1}">
              <a14:hiddenFill xmlns:a14="http://schemas.microsoft.com/office/drawing/2010/main">
                <a:noFill/>
              </a14:hiddenFill>
            </a:ext>
          </a:extLst>
        </p:spPr>
      </p:cxnSp>
      <p:cxnSp>
        <p:nvCxnSpPr>
          <p:cNvPr id="37894" name="Straight Connector 7"/>
          <p:cNvCxnSpPr>
            <a:cxnSpLocks noChangeShapeType="1"/>
          </p:cNvCxnSpPr>
          <p:nvPr/>
        </p:nvCxnSpPr>
        <p:spPr bwMode="auto">
          <a:xfrm>
            <a:off x="6629400" y="2438400"/>
            <a:ext cx="0" cy="304800"/>
          </a:xfrm>
          <a:prstGeom prst="line">
            <a:avLst/>
          </a:prstGeom>
          <a:noFill/>
          <a:ln w="76200" algn="ctr">
            <a:solidFill>
              <a:schemeClr val="accent1"/>
            </a:solidFill>
            <a:round/>
            <a:headEnd/>
            <a:tailEnd/>
          </a:ln>
          <a:extLst>
            <a:ext uri="{909E8E84-426E-40DD-AFC4-6F175D3DCCD1}">
              <a14:hiddenFill xmlns:a14="http://schemas.microsoft.com/office/drawing/2010/main">
                <a:noFill/>
              </a14:hiddenFill>
            </a:ext>
          </a:extLst>
        </p:spPr>
      </p:cxnSp>
      <p:cxnSp>
        <p:nvCxnSpPr>
          <p:cNvPr id="37895" name="Straight Arrow Connector 3"/>
          <p:cNvCxnSpPr>
            <a:cxnSpLocks noChangeShapeType="1"/>
          </p:cNvCxnSpPr>
          <p:nvPr/>
        </p:nvCxnSpPr>
        <p:spPr bwMode="auto">
          <a:xfrm>
            <a:off x="4648200" y="2176464"/>
            <a:ext cx="1752600" cy="3233737"/>
          </a:xfrm>
          <a:prstGeom prst="straightConnector1">
            <a:avLst/>
          </a:prstGeom>
          <a:noFill/>
          <a:ln w="9525" algn="ctr">
            <a:solidFill>
              <a:schemeClr val="accent1"/>
            </a:solidFill>
            <a:round/>
            <a:headEnd/>
            <a:tailEnd type="arrow" w="med" len="med"/>
          </a:ln>
          <a:extLst>
            <a:ext uri="{909E8E84-426E-40DD-AFC4-6F175D3DCCD1}">
              <a14:hiddenFill xmlns:a14="http://schemas.microsoft.com/office/drawing/2010/main">
                <a:noFill/>
              </a14:hiddenFill>
            </a:ext>
          </a:extLst>
        </p:spPr>
      </p:cxnSp>
      <p:sp>
        <p:nvSpPr>
          <p:cNvPr id="37896" name="Freeform 2"/>
          <p:cNvSpPr>
            <a:spLocks/>
          </p:cNvSpPr>
          <p:nvPr/>
        </p:nvSpPr>
        <p:spPr bwMode="auto">
          <a:xfrm>
            <a:off x="2438401" y="1377951"/>
            <a:ext cx="7559675" cy="798513"/>
          </a:xfrm>
          <a:custGeom>
            <a:avLst/>
            <a:gdLst>
              <a:gd name="T0" fmla="*/ 12879 w 7559899"/>
              <a:gd name="T1" fmla="*/ 51516 h 798491"/>
              <a:gd name="T2" fmla="*/ 7534141 w 7559899"/>
              <a:gd name="T3" fmla="*/ 0 h 798491"/>
              <a:gd name="T4" fmla="*/ 7559899 w 7559899"/>
              <a:gd name="T5" fmla="*/ 476519 h 798491"/>
              <a:gd name="T6" fmla="*/ 3271234 w 7559899"/>
              <a:gd name="T7" fmla="*/ 489398 h 798491"/>
              <a:gd name="T8" fmla="*/ 3206839 w 7559899"/>
              <a:gd name="T9" fmla="*/ 798491 h 798491"/>
              <a:gd name="T10" fmla="*/ 0 w 7559899"/>
              <a:gd name="T11" fmla="*/ 759854 h 798491"/>
              <a:gd name="T12" fmla="*/ 64394 w 7559899"/>
              <a:gd name="T13" fmla="*/ 64395 h 79849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559899" h="798491">
                <a:moveTo>
                  <a:pt x="12879" y="51516"/>
                </a:moveTo>
                <a:lnTo>
                  <a:pt x="7534141" y="0"/>
                </a:lnTo>
                <a:lnTo>
                  <a:pt x="7559899" y="476519"/>
                </a:lnTo>
                <a:lnTo>
                  <a:pt x="3271234" y="489398"/>
                </a:lnTo>
                <a:lnTo>
                  <a:pt x="3206839" y="798491"/>
                </a:lnTo>
                <a:lnTo>
                  <a:pt x="0" y="759854"/>
                </a:lnTo>
                <a:lnTo>
                  <a:pt x="64394" y="64395"/>
                </a:lnTo>
              </a:path>
            </a:pathLst>
          </a:custGeom>
          <a:noFill/>
          <a:ln w="9525" cap="flat" cmpd="sng" algn="ctr">
            <a:solidFill>
              <a:schemeClr val="accent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7897" name="Rectangle 5"/>
          <p:cNvSpPr>
            <a:spLocks noChangeArrowheads="1"/>
          </p:cNvSpPr>
          <p:nvPr/>
        </p:nvSpPr>
        <p:spPr bwMode="auto">
          <a:xfrm>
            <a:off x="2438400" y="2438400"/>
            <a:ext cx="3962400" cy="304800"/>
          </a:xfrm>
          <a:prstGeom prst="rect">
            <a:avLst/>
          </a:prstGeom>
          <a:noFill/>
          <a:ln w="9525" algn="ctr">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endParaRPr lang="en-US" altLang="en-US"/>
          </a:p>
        </p:txBody>
      </p:sp>
      <p:cxnSp>
        <p:nvCxnSpPr>
          <p:cNvPr id="37898" name="Straight Arrow Connector 7"/>
          <p:cNvCxnSpPr>
            <a:cxnSpLocks noChangeShapeType="1"/>
            <a:stCxn id="37897" idx="2"/>
          </p:cNvCxnSpPr>
          <p:nvPr/>
        </p:nvCxnSpPr>
        <p:spPr bwMode="auto">
          <a:xfrm>
            <a:off x="4419600" y="2743200"/>
            <a:ext cx="3581400" cy="2667000"/>
          </a:xfrm>
          <a:prstGeom prst="straightConnector1">
            <a:avLst/>
          </a:prstGeom>
          <a:noFill/>
          <a:ln w="9525" algn="ctr">
            <a:solidFill>
              <a:schemeClr val="accent1"/>
            </a:solidFill>
            <a:round/>
            <a:headEnd/>
            <a:tailEnd type="arrow" w="med" len="med"/>
          </a:ln>
        </p:spPr>
      </p:cxnSp>
      <p:sp>
        <p:nvSpPr>
          <p:cNvPr id="37899" name="TextBox 8"/>
          <p:cNvSpPr txBox="1">
            <a:spLocks noChangeArrowheads="1"/>
          </p:cNvSpPr>
          <p:nvPr/>
        </p:nvSpPr>
        <p:spPr bwMode="auto">
          <a:xfrm>
            <a:off x="6629400" y="5384800"/>
            <a:ext cx="2063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a:solidFill>
                  <a:schemeClr val="accent1"/>
                </a:solidFill>
              </a:rPr>
              <a:t>TP                   FP</a:t>
            </a:r>
          </a:p>
        </p:txBody>
      </p:sp>
    </p:spTree>
    <p:extLst>
      <p:ext uri="{BB962C8B-B14F-4D97-AF65-F5344CB8AC3E}">
        <p14:creationId xmlns:p14="http://schemas.microsoft.com/office/powerpoint/2010/main" val="3054910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defRPr/>
            </a:pPr>
            <a:r>
              <a:rPr lang="en-US" smtClean="0"/>
              <a:t>Testing</a:t>
            </a:r>
          </a:p>
        </p:txBody>
      </p:sp>
      <p:sp>
        <p:nvSpPr>
          <p:cNvPr id="68611" name="Rectangle 3"/>
          <p:cNvSpPr>
            <a:spLocks noGrp="1" noChangeArrowheads="1"/>
          </p:cNvSpPr>
          <p:nvPr>
            <p:ph idx="1"/>
          </p:nvPr>
        </p:nvSpPr>
        <p:spPr/>
        <p:txBody>
          <a:bodyPr/>
          <a:lstStyle/>
          <a:p>
            <a:pPr eaLnBrk="1" hangingPunct="1">
              <a:defRPr/>
            </a:pPr>
            <a:r>
              <a:rPr lang="en-US" dirty="0" smtClean="0"/>
              <a:t>Classification error = misclassification</a:t>
            </a:r>
          </a:p>
          <a:p>
            <a:pPr eaLnBrk="1" hangingPunct="1">
              <a:defRPr/>
            </a:pPr>
            <a:endParaRPr lang="en-US" dirty="0" smtClean="0"/>
          </a:p>
          <a:p>
            <a:pPr eaLnBrk="1" hangingPunct="1">
              <a:defRPr/>
            </a:pPr>
            <a:r>
              <a:rPr lang="en-US" dirty="0" smtClean="0"/>
              <a:t>Empirical error rate = % misclassified</a:t>
            </a:r>
          </a:p>
          <a:p>
            <a:pPr eaLnBrk="1" hangingPunct="1">
              <a:defRPr/>
            </a:pPr>
            <a:endParaRPr lang="en-US" dirty="0" smtClean="0"/>
          </a:p>
        </p:txBody>
      </p:sp>
    </p:spTree>
    <p:extLst>
      <p:ext uri="{BB962C8B-B14F-4D97-AF65-F5344CB8AC3E}">
        <p14:creationId xmlns:p14="http://schemas.microsoft.com/office/powerpoint/2010/main" val="33731316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pPr eaLnBrk="1" hangingPunct="1">
              <a:defRPr/>
            </a:pPr>
            <a:r>
              <a:rPr lang="en-US" smtClean="0"/>
              <a:t>ROC example</a:t>
            </a:r>
          </a:p>
        </p:txBody>
      </p:sp>
      <p:sp>
        <p:nvSpPr>
          <p:cNvPr id="111619" name="Rectangle 3"/>
          <p:cNvSpPr>
            <a:spLocks noGrp="1" noChangeArrowheads="1"/>
          </p:cNvSpPr>
          <p:nvPr>
            <p:ph type="body" idx="1"/>
          </p:nvPr>
        </p:nvSpPr>
        <p:spPr/>
        <p:txBody>
          <a:bodyPr/>
          <a:lstStyle/>
          <a:p>
            <a:pPr eaLnBrk="1" hangingPunct="1">
              <a:defRPr/>
            </a:pPr>
            <a:r>
              <a:rPr lang="en-US" smtClean="0"/>
              <a:t>From this, we get a single point on the ROC curve.  For t=80%, sensitivity = 22/27 = 81% and specificity = 8/13 = 62%.</a:t>
            </a:r>
          </a:p>
          <a:p>
            <a:pPr eaLnBrk="1" hangingPunct="1">
              <a:defRPr/>
            </a:pPr>
            <a:endParaRPr lang="en-US" smtClean="0"/>
          </a:p>
          <a:p>
            <a:pPr eaLnBrk="1" hangingPunct="1">
              <a:defRPr/>
            </a:pPr>
            <a:r>
              <a:rPr lang="en-US" smtClean="0"/>
              <a:t>Do the same for t=40% and t=115% and plot the results.</a:t>
            </a:r>
          </a:p>
        </p:txBody>
      </p:sp>
    </p:spTree>
    <p:extLst>
      <p:ext uri="{BB962C8B-B14F-4D97-AF65-F5344CB8AC3E}">
        <p14:creationId xmlns:p14="http://schemas.microsoft.com/office/powerpoint/2010/main" val="19152863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25986" name="Rectangle 2"/>
          <p:cNvSpPr>
            <a:spLocks noGrp="1" noChangeArrowheads="1"/>
          </p:cNvSpPr>
          <p:nvPr>
            <p:ph type="ctrTitle"/>
          </p:nvPr>
        </p:nvSpPr>
        <p:spPr>
          <a:xfrm>
            <a:off x="1676400" y="990600"/>
            <a:ext cx="8839200" cy="2133600"/>
          </a:xfrm>
        </p:spPr>
        <p:txBody>
          <a:bodyPr/>
          <a:lstStyle/>
          <a:p>
            <a:r>
              <a:rPr lang="en-US" altLang="en-US" sz="5400"/>
              <a:t>Cross-validation for detecting and preventing overfitting</a:t>
            </a:r>
          </a:p>
        </p:txBody>
      </p:sp>
      <p:sp>
        <p:nvSpPr>
          <p:cNvPr id="2"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845849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2066" name="Rectangle 2"/>
          <p:cNvSpPr>
            <a:spLocks noGrp="1" noChangeArrowheads="1"/>
          </p:cNvSpPr>
          <p:nvPr>
            <p:ph type="title"/>
          </p:nvPr>
        </p:nvSpPr>
        <p:spPr/>
        <p:txBody>
          <a:bodyPr/>
          <a:lstStyle/>
          <a:p>
            <a:r>
              <a:rPr lang="en-US" altLang="en-US"/>
              <a:t>A Regression Problem</a:t>
            </a:r>
          </a:p>
        </p:txBody>
      </p:sp>
      <p:sp>
        <p:nvSpPr>
          <p:cNvPr id="472067" name="Line 3"/>
          <p:cNvSpPr>
            <a:spLocks noChangeShapeType="1"/>
          </p:cNvSpPr>
          <p:nvPr/>
        </p:nvSpPr>
        <p:spPr bwMode="auto">
          <a:xfrm>
            <a:off x="2133600" y="1295400"/>
            <a:ext cx="0" cy="3352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2068" name="Line 4"/>
          <p:cNvSpPr>
            <a:spLocks noChangeShapeType="1"/>
          </p:cNvSpPr>
          <p:nvPr/>
        </p:nvSpPr>
        <p:spPr bwMode="auto">
          <a:xfrm>
            <a:off x="1981200" y="4495800"/>
            <a:ext cx="39624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2069" name="Oval 5"/>
          <p:cNvSpPr>
            <a:spLocks noChangeAspect="1" noChangeArrowheads="1"/>
          </p:cNvSpPr>
          <p:nvPr/>
        </p:nvSpPr>
        <p:spPr bwMode="auto">
          <a:xfrm>
            <a:off x="2362201" y="35814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2070" name="Oval 6"/>
          <p:cNvSpPr>
            <a:spLocks noChangeAspect="1" noChangeArrowheads="1"/>
          </p:cNvSpPr>
          <p:nvPr/>
        </p:nvSpPr>
        <p:spPr bwMode="auto">
          <a:xfrm>
            <a:off x="2743201" y="41148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2071" name="Oval 7"/>
          <p:cNvSpPr>
            <a:spLocks noChangeAspect="1" noChangeArrowheads="1"/>
          </p:cNvSpPr>
          <p:nvPr/>
        </p:nvSpPr>
        <p:spPr bwMode="auto">
          <a:xfrm>
            <a:off x="2971801" y="28956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2072" name="Oval 8"/>
          <p:cNvSpPr>
            <a:spLocks noChangeAspect="1" noChangeArrowheads="1"/>
          </p:cNvSpPr>
          <p:nvPr/>
        </p:nvSpPr>
        <p:spPr bwMode="auto">
          <a:xfrm>
            <a:off x="3657601" y="15240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2073" name="Oval 9"/>
          <p:cNvSpPr>
            <a:spLocks noChangeAspect="1" noChangeArrowheads="1"/>
          </p:cNvSpPr>
          <p:nvPr/>
        </p:nvSpPr>
        <p:spPr bwMode="auto">
          <a:xfrm>
            <a:off x="3962401" y="24384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2074" name="Oval 10"/>
          <p:cNvSpPr>
            <a:spLocks noChangeAspect="1" noChangeArrowheads="1"/>
          </p:cNvSpPr>
          <p:nvPr/>
        </p:nvSpPr>
        <p:spPr bwMode="auto">
          <a:xfrm>
            <a:off x="4648201" y="22860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2075" name="Oval 11"/>
          <p:cNvSpPr>
            <a:spLocks noChangeAspect="1" noChangeArrowheads="1"/>
          </p:cNvSpPr>
          <p:nvPr/>
        </p:nvSpPr>
        <p:spPr bwMode="auto">
          <a:xfrm>
            <a:off x="5410201" y="41148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2076" name="Oval 12"/>
          <p:cNvSpPr>
            <a:spLocks noChangeAspect="1" noChangeArrowheads="1"/>
          </p:cNvSpPr>
          <p:nvPr/>
        </p:nvSpPr>
        <p:spPr bwMode="auto">
          <a:xfrm>
            <a:off x="5562601" y="35052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2077" name="Oval 13"/>
          <p:cNvSpPr>
            <a:spLocks noChangeAspect="1" noChangeArrowheads="1"/>
          </p:cNvSpPr>
          <p:nvPr/>
        </p:nvSpPr>
        <p:spPr bwMode="auto">
          <a:xfrm>
            <a:off x="5334001" y="31242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2078" name="Text Box 14"/>
          <p:cNvSpPr txBox="1">
            <a:spLocks noChangeArrowheads="1"/>
          </p:cNvSpPr>
          <p:nvPr/>
        </p:nvSpPr>
        <p:spPr bwMode="auto">
          <a:xfrm>
            <a:off x="2667000" y="44958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x</a:t>
            </a:r>
          </a:p>
        </p:txBody>
      </p:sp>
      <p:sp>
        <p:nvSpPr>
          <p:cNvPr id="472079" name="Line 15"/>
          <p:cNvSpPr>
            <a:spLocks noChangeShapeType="1"/>
          </p:cNvSpPr>
          <p:nvPr/>
        </p:nvSpPr>
        <p:spPr bwMode="auto">
          <a:xfrm>
            <a:off x="3048000" y="47244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2080" name="Text Box 16"/>
          <p:cNvSpPr txBox="1">
            <a:spLocks noChangeArrowheads="1"/>
          </p:cNvSpPr>
          <p:nvPr/>
        </p:nvSpPr>
        <p:spPr bwMode="auto">
          <a:xfrm>
            <a:off x="1752600" y="32766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y</a:t>
            </a:r>
          </a:p>
        </p:txBody>
      </p:sp>
      <p:sp>
        <p:nvSpPr>
          <p:cNvPr id="472081" name="Line 17"/>
          <p:cNvSpPr>
            <a:spLocks noChangeShapeType="1"/>
          </p:cNvSpPr>
          <p:nvPr/>
        </p:nvSpPr>
        <p:spPr bwMode="auto">
          <a:xfrm flipV="1">
            <a:off x="1905000" y="2667000"/>
            <a:ext cx="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2082" name="Text Box 18"/>
          <p:cNvSpPr txBox="1">
            <a:spLocks noChangeArrowheads="1"/>
          </p:cNvSpPr>
          <p:nvPr/>
        </p:nvSpPr>
        <p:spPr bwMode="auto">
          <a:xfrm>
            <a:off x="5867400" y="1676400"/>
            <a:ext cx="4648200" cy="3231654"/>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a:solidFill>
                  <a:srgbClr val="000000"/>
                </a:solidFill>
              </a:rPr>
              <a:t>y = f(x) + noise</a:t>
            </a:r>
          </a:p>
          <a:p>
            <a:pPr fontAlgn="base">
              <a:spcBef>
                <a:spcPct val="50000"/>
              </a:spcBef>
              <a:spcAft>
                <a:spcPct val="0"/>
              </a:spcAft>
              <a:buClr>
                <a:srgbClr val="000000"/>
              </a:buClr>
            </a:pPr>
            <a:r>
              <a:rPr lang="en-US" altLang="en-US" sz="2400">
                <a:solidFill>
                  <a:srgbClr val="000000"/>
                </a:solidFill>
              </a:rPr>
              <a:t>Can we learn f from this data?</a:t>
            </a:r>
          </a:p>
          <a:p>
            <a:pPr fontAlgn="base">
              <a:spcBef>
                <a:spcPct val="50000"/>
              </a:spcBef>
              <a:spcAft>
                <a:spcPct val="0"/>
              </a:spcAft>
              <a:buClr>
                <a:srgbClr val="000000"/>
              </a:buClr>
            </a:pPr>
            <a:endParaRPr lang="en-US" altLang="en-US" sz="2400">
              <a:solidFill>
                <a:srgbClr val="000000"/>
              </a:solidFill>
            </a:endParaRPr>
          </a:p>
          <a:p>
            <a:pPr fontAlgn="base">
              <a:spcBef>
                <a:spcPct val="50000"/>
              </a:spcBef>
              <a:spcAft>
                <a:spcPct val="0"/>
              </a:spcAft>
              <a:buClr>
                <a:srgbClr val="000000"/>
              </a:buClr>
            </a:pPr>
            <a:endParaRPr lang="en-US" altLang="en-US" sz="2400">
              <a:solidFill>
                <a:srgbClr val="000000"/>
              </a:solidFill>
            </a:endParaRPr>
          </a:p>
          <a:p>
            <a:pPr fontAlgn="base">
              <a:spcBef>
                <a:spcPct val="50000"/>
              </a:spcBef>
              <a:spcAft>
                <a:spcPct val="0"/>
              </a:spcAft>
              <a:buClr>
                <a:srgbClr val="000000"/>
              </a:buClr>
            </a:pPr>
            <a:endParaRPr lang="en-US" altLang="en-US" sz="2400">
              <a:solidFill>
                <a:srgbClr val="000000"/>
              </a:solidFill>
            </a:endParaRPr>
          </a:p>
          <a:p>
            <a:pPr fontAlgn="base">
              <a:spcBef>
                <a:spcPct val="50000"/>
              </a:spcBef>
              <a:spcAft>
                <a:spcPct val="0"/>
              </a:spcAft>
              <a:buClr>
                <a:srgbClr val="000000"/>
              </a:buClr>
            </a:pPr>
            <a:r>
              <a:rPr lang="en-US" altLang="en-US" sz="2400">
                <a:solidFill>
                  <a:srgbClr val="000000"/>
                </a:solidFill>
              </a:rPr>
              <a:t>Let’s consider three methods…</a:t>
            </a:r>
          </a:p>
        </p:txBody>
      </p:sp>
    </p:spTree>
    <p:extLst>
      <p:ext uri="{BB962C8B-B14F-4D97-AF65-F5344CB8AC3E}">
        <p14:creationId xmlns:p14="http://schemas.microsoft.com/office/powerpoint/2010/main" val="18250104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3090" name="Rectangle 2"/>
          <p:cNvSpPr>
            <a:spLocks noGrp="1" noChangeArrowheads="1"/>
          </p:cNvSpPr>
          <p:nvPr>
            <p:ph type="title"/>
          </p:nvPr>
        </p:nvSpPr>
        <p:spPr/>
        <p:txBody>
          <a:bodyPr/>
          <a:lstStyle/>
          <a:p>
            <a:r>
              <a:rPr lang="en-US" altLang="en-US"/>
              <a:t>Linear Regression</a:t>
            </a:r>
          </a:p>
        </p:txBody>
      </p:sp>
      <p:grpSp>
        <p:nvGrpSpPr>
          <p:cNvPr id="473108" name="Group 20"/>
          <p:cNvGrpSpPr>
            <a:grpSpLocks/>
          </p:cNvGrpSpPr>
          <p:nvPr/>
        </p:nvGrpSpPr>
        <p:grpSpPr bwMode="auto">
          <a:xfrm>
            <a:off x="1752600" y="1295401"/>
            <a:ext cx="4343400" cy="3597275"/>
            <a:chOff x="144" y="816"/>
            <a:chExt cx="2736" cy="2266"/>
          </a:xfrm>
        </p:grpSpPr>
        <p:sp>
          <p:nvSpPr>
            <p:cNvPr id="473091" name="Line 3"/>
            <p:cNvSpPr>
              <a:spLocks noChangeShapeType="1"/>
            </p:cNvSpPr>
            <p:nvPr/>
          </p:nvSpPr>
          <p:spPr bwMode="auto">
            <a:xfrm>
              <a:off x="384" y="816"/>
              <a:ext cx="0" cy="211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3092" name="Line 4"/>
            <p:cNvSpPr>
              <a:spLocks noChangeShapeType="1"/>
            </p:cNvSpPr>
            <p:nvPr/>
          </p:nvSpPr>
          <p:spPr bwMode="auto">
            <a:xfrm>
              <a:off x="288" y="2832"/>
              <a:ext cx="24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3093" name="Oval 5"/>
            <p:cNvSpPr>
              <a:spLocks noChangeAspect="1" noChangeArrowheads="1"/>
            </p:cNvSpPr>
            <p:nvPr/>
          </p:nvSpPr>
          <p:spPr bwMode="auto">
            <a:xfrm>
              <a:off x="528" y="2256"/>
              <a:ext cx="46" cy="4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3094" name="Oval 6"/>
            <p:cNvSpPr>
              <a:spLocks noChangeAspect="1" noChangeArrowheads="1"/>
            </p:cNvSpPr>
            <p:nvPr/>
          </p:nvSpPr>
          <p:spPr bwMode="auto">
            <a:xfrm>
              <a:off x="768" y="2592"/>
              <a:ext cx="46" cy="4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3095" name="Oval 7"/>
            <p:cNvSpPr>
              <a:spLocks noChangeAspect="1" noChangeArrowheads="1"/>
            </p:cNvSpPr>
            <p:nvPr/>
          </p:nvSpPr>
          <p:spPr bwMode="auto">
            <a:xfrm>
              <a:off x="912" y="1824"/>
              <a:ext cx="46" cy="4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3096" name="Oval 8"/>
            <p:cNvSpPr>
              <a:spLocks noChangeAspect="1" noChangeArrowheads="1"/>
            </p:cNvSpPr>
            <p:nvPr/>
          </p:nvSpPr>
          <p:spPr bwMode="auto">
            <a:xfrm>
              <a:off x="1344" y="960"/>
              <a:ext cx="46" cy="4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3097" name="Oval 9"/>
            <p:cNvSpPr>
              <a:spLocks noChangeAspect="1" noChangeArrowheads="1"/>
            </p:cNvSpPr>
            <p:nvPr/>
          </p:nvSpPr>
          <p:spPr bwMode="auto">
            <a:xfrm>
              <a:off x="1536" y="1536"/>
              <a:ext cx="46" cy="4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3098" name="Oval 10"/>
            <p:cNvSpPr>
              <a:spLocks noChangeAspect="1" noChangeArrowheads="1"/>
            </p:cNvSpPr>
            <p:nvPr/>
          </p:nvSpPr>
          <p:spPr bwMode="auto">
            <a:xfrm>
              <a:off x="1968" y="1440"/>
              <a:ext cx="46" cy="4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3099" name="Oval 11"/>
            <p:cNvSpPr>
              <a:spLocks noChangeAspect="1" noChangeArrowheads="1"/>
            </p:cNvSpPr>
            <p:nvPr/>
          </p:nvSpPr>
          <p:spPr bwMode="auto">
            <a:xfrm>
              <a:off x="2448" y="2592"/>
              <a:ext cx="46" cy="4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3100" name="Oval 12"/>
            <p:cNvSpPr>
              <a:spLocks noChangeAspect="1" noChangeArrowheads="1"/>
            </p:cNvSpPr>
            <p:nvPr/>
          </p:nvSpPr>
          <p:spPr bwMode="auto">
            <a:xfrm>
              <a:off x="2544" y="2208"/>
              <a:ext cx="46" cy="4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3101" name="Oval 13"/>
            <p:cNvSpPr>
              <a:spLocks noChangeAspect="1" noChangeArrowheads="1"/>
            </p:cNvSpPr>
            <p:nvPr/>
          </p:nvSpPr>
          <p:spPr bwMode="auto">
            <a:xfrm>
              <a:off x="2400" y="1968"/>
              <a:ext cx="46" cy="4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3102" name="Text Box 14"/>
            <p:cNvSpPr txBox="1">
              <a:spLocks noChangeArrowheads="1"/>
            </p:cNvSpPr>
            <p:nvPr/>
          </p:nvSpPr>
          <p:spPr bwMode="auto">
            <a:xfrm>
              <a:off x="720" y="2832"/>
              <a:ext cx="192" cy="2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x</a:t>
              </a:r>
            </a:p>
          </p:txBody>
        </p:sp>
        <p:sp>
          <p:nvSpPr>
            <p:cNvPr id="473103" name="Line 15"/>
            <p:cNvSpPr>
              <a:spLocks noChangeShapeType="1"/>
            </p:cNvSpPr>
            <p:nvPr/>
          </p:nvSpPr>
          <p:spPr bwMode="auto">
            <a:xfrm>
              <a:off x="960" y="2976"/>
              <a:ext cx="33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3104" name="Text Box 16"/>
            <p:cNvSpPr txBox="1">
              <a:spLocks noChangeArrowheads="1"/>
            </p:cNvSpPr>
            <p:nvPr/>
          </p:nvSpPr>
          <p:spPr bwMode="auto">
            <a:xfrm>
              <a:off x="144" y="2064"/>
              <a:ext cx="192" cy="2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y</a:t>
              </a:r>
            </a:p>
          </p:txBody>
        </p:sp>
        <p:sp>
          <p:nvSpPr>
            <p:cNvPr id="473105" name="Line 17"/>
            <p:cNvSpPr>
              <a:spLocks noChangeShapeType="1"/>
            </p:cNvSpPr>
            <p:nvPr/>
          </p:nvSpPr>
          <p:spPr bwMode="auto">
            <a:xfrm flipV="1">
              <a:off x="240" y="1680"/>
              <a:ext cx="0" cy="38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3107" name="Line 19"/>
            <p:cNvSpPr>
              <a:spLocks noChangeShapeType="1"/>
            </p:cNvSpPr>
            <p:nvPr/>
          </p:nvSpPr>
          <p:spPr bwMode="auto">
            <a:xfrm>
              <a:off x="288" y="1680"/>
              <a:ext cx="2592" cy="432"/>
            </a:xfrm>
            <a:prstGeom prst="line">
              <a:avLst/>
            </a:prstGeom>
            <a:noFill/>
            <a:ln w="381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buClr>
                  <a:srgbClr val="000000"/>
                </a:buClr>
              </a:pPr>
              <a:endParaRPr lang="en-US" sz="2400">
                <a:solidFill>
                  <a:srgbClr val="000000"/>
                </a:solidFill>
              </a:endParaRPr>
            </a:p>
          </p:txBody>
        </p:sp>
      </p:grpSp>
    </p:spTree>
    <p:extLst>
      <p:ext uri="{BB962C8B-B14F-4D97-AF65-F5344CB8AC3E}">
        <p14:creationId xmlns:p14="http://schemas.microsoft.com/office/powerpoint/2010/main" val="28054850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537602" name="AutoShape 2"/>
          <p:cNvSpPr>
            <a:spLocks noChangeArrowheads="1"/>
          </p:cNvSpPr>
          <p:nvPr/>
        </p:nvSpPr>
        <p:spPr bwMode="auto">
          <a:xfrm>
            <a:off x="4495800" y="1219200"/>
            <a:ext cx="3657600" cy="2438400"/>
          </a:xfrm>
          <a:prstGeom prst="roundRect">
            <a:avLst>
              <a:gd name="adj" fmla="val 16667"/>
            </a:avLst>
          </a:prstGeom>
          <a:solidFill>
            <a:srgbClr val="FFFF99"/>
          </a:solidFill>
          <a:ln w="381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37603" name="Rectangle 3"/>
          <p:cNvSpPr>
            <a:spLocks noGrp="1" noChangeArrowheads="1"/>
          </p:cNvSpPr>
          <p:nvPr>
            <p:ph type="title"/>
          </p:nvPr>
        </p:nvSpPr>
        <p:spPr/>
        <p:txBody>
          <a:bodyPr/>
          <a:lstStyle/>
          <a:p>
            <a:r>
              <a:rPr lang="en-US" altLang="en-US"/>
              <a:t>Linear Regression</a:t>
            </a:r>
          </a:p>
        </p:txBody>
      </p:sp>
      <p:sp>
        <p:nvSpPr>
          <p:cNvPr id="537604" name="Text Box 4"/>
          <p:cNvSpPr txBox="1">
            <a:spLocks noChangeArrowheads="1"/>
          </p:cNvSpPr>
          <p:nvPr/>
        </p:nvSpPr>
        <p:spPr bwMode="auto">
          <a:xfrm>
            <a:off x="1676400" y="762000"/>
            <a:ext cx="853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a:solidFill>
                  <a:srgbClr val="000000"/>
                </a:solidFill>
              </a:rPr>
              <a:t>Univariate Linear regression with a constant term:</a:t>
            </a:r>
          </a:p>
        </p:txBody>
      </p:sp>
      <p:graphicFrame>
        <p:nvGraphicFramePr>
          <p:cNvPr id="537605" name="Group 5"/>
          <p:cNvGraphicFramePr>
            <a:graphicFrameLocks noGrp="1"/>
          </p:cNvGraphicFramePr>
          <p:nvPr/>
        </p:nvGraphicFramePr>
        <p:xfrm>
          <a:off x="1676400" y="1219201"/>
          <a:ext cx="1219200" cy="2336801"/>
        </p:xfrm>
        <a:graphic>
          <a:graphicData uri="http://schemas.openxmlformats.org/drawingml/2006/table">
            <a:tbl>
              <a:tblPr/>
              <a:tblGrid>
                <a:gridCol w="609600"/>
                <a:gridCol w="609600"/>
              </a:tblGrid>
              <a:tr h="609600">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1" u="none" strike="noStrike" cap="none" normalizeH="0" baseline="0" smtClean="0">
                          <a:ln>
                            <a:noFill/>
                          </a:ln>
                          <a:solidFill>
                            <a:schemeClr val="tx1"/>
                          </a:solidFill>
                          <a:effectLst/>
                          <a:latin typeface="Arial" panose="020B0604020202020204" pitchFamily="34" charset="0"/>
                        </a:rPr>
                        <a:t>X</a:t>
                      </a:r>
                      <a:endParaRPr kumimoji="0" lang="en-US" altLang="en-US" sz="2800" b="0" i="1" u="none" strike="noStrike" cap="none" normalizeH="0" baseline="-2500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1" u="none" strike="noStrike" cap="none" normalizeH="0" baseline="0" smtClean="0">
                          <a:ln>
                            <a:noFill/>
                          </a:ln>
                          <a:solidFill>
                            <a:schemeClr val="tx1"/>
                          </a:solidFill>
                          <a:effectLst/>
                          <a:latin typeface="Arial" panose="020B0604020202020204" pitchFamily="34" charset="0"/>
                        </a:rPr>
                        <a:t>Y</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46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37622" name="Group 22"/>
          <p:cNvGraphicFramePr>
            <a:graphicFrameLocks noGrp="1"/>
          </p:cNvGraphicFramePr>
          <p:nvPr/>
        </p:nvGraphicFramePr>
        <p:xfrm>
          <a:off x="5334000" y="1295401"/>
          <a:ext cx="609600" cy="1727201"/>
        </p:xfrm>
        <a:graphic>
          <a:graphicData uri="http://schemas.openxmlformats.org/drawingml/2006/table">
            <a:tbl>
              <a:tblPr/>
              <a:tblGrid>
                <a:gridCol w="609600"/>
              </a:tblGrid>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46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37632" name="Group 32"/>
          <p:cNvGraphicFramePr>
            <a:graphicFrameLocks noGrp="1"/>
          </p:cNvGraphicFramePr>
          <p:nvPr/>
        </p:nvGraphicFramePr>
        <p:xfrm>
          <a:off x="7162800" y="1295401"/>
          <a:ext cx="609600" cy="1727201"/>
        </p:xfrm>
        <a:graphic>
          <a:graphicData uri="http://schemas.openxmlformats.org/drawingml/2006/table">
            <a:tbl>
              <a:tblPr/>
              <a:tblGrid>
                <a:gridCol w="609600"/>
              </a:tblGrid>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7</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46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37642" name="Text Box 42"/>
          <p:cNvSpPr txBox="1">
            <a:spLocks noChangeArrowheads="1"/>
          </p:cNvSpPr>
          <p:nvPr/>
        </p:nvSpPr>
        <p:spPr bwMode="auto">
          <a:xfrm>
            <a:off x="4800600" y="12192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b="1">
                <a:solidFill>
                  <a:srgbClr val="000000"/>
                </a:solidFill>
              </a:rPr>
              <a:t>X</a:t>
            </a:r>
            <a:r>
              <a:rPr lang="en-US" altLang="en-US" sz="2400">
                <a:solidFill>
                  <a:srgbClr val="000000"/>
                </a:solidFill>
              </a:rPr>
              <a:t>=</a:t>
            </a:r>
          </a:p>
        </p:txBody>
      </p:sp>
      <p:sp>
        <p:nvSpPr>
          <p:cNvPr id="537643" name="Text Box 43"/>
          <p:cNvSpPr txBox="1">
            <a:spLocks noChangeArrowheads="1"/>
          </p:cNvSpPr>
          <p:nvPr/>
        </p:nvSpPr>
        <p:spPr bwMode="auto">
          <a:xfrm>
            <a:off x="6629400" y="12192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b="1">
                <a:solidFill>
                  <a:srgbClr val="000000"/>
                </a:solidFill>
              </a:rPr>
              <a:t>y</a:t>
            </a:r>
            <a:r>
              <a:rPr lang="en-US" altLang="en-US" sz="2400">
                <a:solidFill>
                  <a:srgbClr val="000000"/>
                </a:solidFill>
              </a:rPr>
              <a:t>=</a:t>
            </a:r>
          </a:p>
        </p:txBody>
      </p:sp>
      <p:sp>
        <p:nvSpPr>
          <p:cNvPr id="537644" name="Text Box 44"/>
          <p:cNvSpPr txBox="1">
            <a:spLocks noChangeArrowheads="1"/>
          </p:cNvSpPr>
          <p:nvPr/>
        </p:nvSpPr>
        <p:spPr bwMode="auto">
          <a:xfrm>
            <a:off x="4876800" y="312420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b="1" i="1">
                <a:solidFill>
                  <a:srgbClr val="000000"/>
                </a:solidFill>
              </a:rPr>
              <a:t>x</a:t>
            </a:r>
            <a:r>
              <a:rPr lang="en-US" altLang="en-US" sz="2400" i="1" baseline="-25000">
                <a:solidFill>
                  <a:srgbClr val="000000"/>
                </a:solidFill>
              </a:rPr>
              <a:t>1</a:t>
            </a:r>
            <a:r>
              <a:rPr lang="en-US" altLang="en-US" sz="2400" i="1">
                <a:solidFill>
                  <a:srgbClr val="000000"/>
                </a:solidFill>
              </a:rPr>
              <a:t>=(3)..</a:t>
            </a:r>
          </a:p>
        </p:txBody>
      </p:sp>
      <p:sp>
        <p:nvSpPr>
          <p:cNvPr id="537645" name="Text Box 45"/>
          <p:cNvSpPr txBox="1">
            <a:spLocks noChangeArrowheads="1"/>
          </p:cNvSpPr>
          <p:nvPr/>
        </p:nvSpPr>
        <p:spPr bwMode="auto">
          <a:xfrm>
            <a:off x="6858000" y="31242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i="1">
                <a:solidFill>
                  <a:srgbClr val="000000"/>
                </a:solidFill>
              </a:rPr>
              <a:t>y</a:t>
            </a:r>
            <a:r>
              <a:rPr lang="en-US" altLang="en-US" sz="2400" i="1" baseline="-25000">
                <a:solidFill>
                  <a:srgbClr val="000000"/>
                </a:solidFill>
              </a:rPr>
              <a:t>1</a:t>
            </a:r>
            <a:r>
              <a:rPr lang="en-US" altLang="en-US" sz="2400" i="1">
                <a:solidFill>
                  <a:srgbClr val="000000"/>
                </a:solidFill>
              </a:rPr>
              <a:t>=7..</a:t>
            </a:r>
          </a:p>
        </p:txBody>
      </p:sp>
      <p:sp>
        <p:nvSpPr>
          <p:cNvPr id="537646" name="Freeform 46"/>
          <p:cNvSpPr>
            <a:spLocks/>
          </p:cNvSpPr>
          <p:nvPr/>
        </p:nvSpPr>
        <p:spPr bwMode="auto">
          <a:xfrm>
            <a:off x="3657600" y="1752600"/>
            <a:ext cx="685800" cy="685800"/>
          </a:xfrm>
          <a:custGeom>
            <a:avLst/>
            <a:gdLst>
              <a:gd name="T0" fmla="*/ 0 w 1045"/>
              <a:gd name="T1" fmla="*/ 49 h 288"/>
              <a:gd name="T2" fmla="*/ 164 w 1045"/>
              <a:gd name="T3" fmla="*/ 0 h 288"/>
              <a:gd name="T4" fmla="*/ 321 w 1045"/>
              <a:gd name="T5" fmla="*/ 8 h 288"/>
              <a:gd name="T6" fmla="*/ 420 w 1045"/>
              <a:gd name="T7" fmla="*/ 49 h 288"/>
              <a:gd name="T8" fmla="*/ 617 w 1045"/>
              <a:gd name="T9" fmla="*/ 156 h 288"/>
              <a:gd name="T10" fmla="*/ 675 w 1045"/>
              <a:gd name="T11" fmla="*/ 181 h 288"/>
              <a:gd name="T12" fmla="*/ 1045 w 1045"/>
              <a:gd name="T13" fmla="*/ 288 h 288"/>
            </a:gdLst>
            <a:ahLst/>
            <a:cxnLst>
              <a:cxn ang="0">
                <a:pos x="T0" y="T1"/>
              </a:cxn>
              <a:cxn ang="0">
                <a:pos x="T2" y="T3"/>
              </a:cxn>
              <a:cxn ang="0">
                <a:pos x="T4" y="T5"/>
              </a:cxn>
              <a:cxn ang="0">
                <a:pos x="T6" y="T7"/>
              </a:cxn>
              <a:cxn ang="0">
                <a:pos x="T8" y="T9"/>
              </a:cxn>
              <a:cxn ang="0">
                <a:pos x="T10" y="T11"/>
              </a:cxn>
              <a:cxn ang="0">
                <a:pos x="T12" y="T13"/>
              </a:cxn>
            </a:cxnLst>
            <a:rect l="0" t="0" r="r" b="b"/>
            <a:pathLst>
              <a:path w="1045" h="288">
                <a:moveTo>
                  <a:pt x="0" y="49"/>
                </a:moveTo>
                <a:cubicBezTo>
                  <a:pt x="57" y="38"/>
                  <a:pt x="108" y="14"/>
                  <a:pt x="164" y="0"/>
                </a:cubicBezTo>
                <a:cubicBezTo>
                  <a:pt x="216" y="3"/>
                  <a:pt x="269" y="0"/>
                  <a:pt x="321" y="8"/>
                </a:cubicBezTo>
                <a:cubicBezTo>
                  <a:pt x="357" y="13"/>
                  <a:pt x="387" y="35"/>
                  <a:pt x="420" y="49"/>
                </a:cubicBezTo>
                <a:cubicBezTo>
                  <a:pt x="489" y="78"/>
                  <a:pt x="555" y="114"/>
                  <a:pt x="617" y="156"/>
                </a:cubicBezTo>
                <a:cubicBezTo>
                  <a:pt x="654" y="181"/>
                  <a:pt x="641" y="164"/>
                  <a:pt x="675" y="181"/>
                </a:cubicBezTo>
                <a:cubicBezTo>
                  <a:pt x="811" y="249"/>
                  <a:pt x="886" y="288"/>
                  <a:pt x="1045" y="288"/>
                </a:cubicBezTo>
              </a:path>
            </a:pathLst>
          </a:custGeom>
          <a:noFill/>
          <a:ln w="76200" cap="flat" cmpd="sng">
            <a:solidFill>
              <a:schemeClr val="hlink"/>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50000"/>
              </a:spcBef>
              <a:spcAft>
                <a:spcPct val="0"/>
              </a:spcAft>
              <a:buClr>
                <a:srgbClr val="000000"/>
              </a:buClr>
            </a:pPr>
            <a:endParaRPr lang="en-US" sz="2400">
              <a:solidFill>
                <a:srgbClr val="000000"/>
              </a:solidFill>
            </a:endParaRPr>
          </a:p>
        </p:txBody>
      </p:sp>
    </p:spTree>
    <p:extLst>
      <p:ext uri="{BB962C8B-B14F-4D97-AF65-F5344CB8AC3E}">
        <p14:creationId xmlns:p14="http://schemas.microsoft.com/office/powerpoint/2010/main" val="34842055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538626" name="AutoShape 2"/>
          <p:cNvSpPr>
            <a:spLocks noChangeArrowheads="1"/>
          </p:cNvSpPr>
          <p:nvPr/>
        </p:nvSpPr>
        <p:spPr bwMode="auto">
          <a:xfrm>
            <a:off x="4495800" y="1219200"/>
            <a:ext cx="3657600" cy="2438400"/>
          </a:xfrm>
          <a:prstGeom prst="roundRect">
            <a:avLst>
              <a:gd name="adj" fmla="val 16667"/>
            </a:avLst>
          </a:prstGeom>
          <a:solidFill>
            <a:srgbClr val="FFFF99"/>
          </a:solidFill>
          <a:ln w="381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38627" name="Rectangle 3"/>
          <p:cNvSpPr>
            <a:spLocks noGrp="1" noChangeArrowheads="1"/>
          </p:cNvSpPr>
          <p:nvPr>
            <p:ph type="title"/>
          </p:nvPr>
        </p:nvSpPr>
        <p:spPr/>
        <p:txBody>
          <a:bodyPr/>
          <a:lstStyle/>
          <a:p>
            <a:r>
              <a:rPr lang="en-US" altLang="en-US"/>
              <a:t>Linear Regression</a:t>
            </a:r>
          </a:p>
        </p:txBody>
      </p:sp>
      <p:sp>
        <p:nvSpPr>
          <p:cNvPr id="538628" name="Text Box 4"/>
          <p:cNvSpPr txBox="1">
            <a:spLocks noChangeArrowheads="1"/>
          </p:cNvSpPr>
          <p:nvPr/>
        </p:nvSpPr>
        <p:spPr bwMode="auto">
          <a:xfrm>
            <a:off x="1676400" y="762000"/>
            <a:ext cx="853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a:solidFill>
                  <a:srgbClr val="000000"/>
                </a:solidFill>
              </a:rPr>
              <a:t>Univariate Linear regression with a constant term:</a:t>
            </a:r>
          </a:p>
        </p:txBody>
      </p:sp>
      <p:graphicFrame>
        <p:nvGraphicFramePr>
          <p:cNvPr id="538629" name="Group 5"/>
          <p:cNvGraphicFramePr>
            <a:graphicFrameLocks noGrp="1"/>
          </p:cNvGraphicFramePr>
          <p:nvPr/>
        </p:nvGraphicFramePr>
        <p:xfrm>
          <a:off x="1676400" y="1219201"/>
          <a:ext cx="1219200" cy="2336801"/>
        </p:xfrm>
        <a:graphic>
          <a:graphicData uri="http://schemas.openxmlformats.org/drawingml/2006/table">
            <a:tbl>
              <a:tblPr/>
              <a:tblGrid>
                <a:gridCol w="609600"/>
                <a:gridCol w="609600"/>
              </a:tblGrid>
              <a:tr h="609600">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1" u="none" strike="noStrike" cap="none" normalizeH="0" baseline="0" smtClean="0">
                          <a:ln>
                            <a:noFill/>
                          </a:ln>
                          <a:solidFill>
                            <a:schemeClr val="tx1"/>
                          </a:solidFill>
                          <a:effectLst/>
                          <a:latin typeface="Arial" panose="020B0604020202020204" pitchFamily="34" charset="0"/>
                        </a:rPr>
                        <a:t>X</a:t>
                      </a:r>
                      <a:endParaRPr kumimoji="0" lang="en-US" altLang="en-US" sz="2800" b="0" i="1" u="none" strike="noStrike" cap="none" normalizeH="0" baseline="-2500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1" u="none" strike="noStrike" cap="none" normalizeH="0" baseline="0" smtClean="0">
                          <a:ln>
                            <a:noFill/>
                          </a:ln>
                          <a:solidFill>
                            <a:schemeClr val="tx1"/>
                          </a:solidFill>
                          <a:effectLst/>
                          <a:latin typeface="Arial" panose="020B0604020202020204" pitchFamily="34" charset="0"/>
                        </a:rPr>
                        <a:t>Y</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46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38646" name="Group 22"/>
          <p:cNvGraphicFramePr>
            <a:graphicFrameLocks noGrp="1"/>
          </p:cNvGraphicFramePr>
          <p:nvPr/>
        </p:nvGraphicFramePr>
        <p:xfrm>
          <a:off x="5334000" y="1295401"/>
          <a:ext cx="609600" cy="1727201"/>
        </p:xfrm>
        <a:graphic>
          <a:graphicData uri="http://schemas.openxmlformats.org/drawingml/2006/table">
            <a:tbl>
              <a:tblPr/>
              <a:tblGrid>
                <a:gridCol w="609600"/>
              </a:tblGrid>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46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38656" name="Group 32"/>
          <p:cNvGraphicFramePr>
            <a:graphicFrameLocks noGrp="1"/>
          </p:cNvGraphicFramePr>
          <p:nvPr/>
        </p:nvGraphicFramePr>
        <p:xfrm>
          <a:off x="7162800" y="1295401"/>
          <a:ext cx="609600" cy="1727201"/>
        </p:xfrm>
        <a:graphic>
          <a:graphicData uri="http://schemas.openxmlformats.org/drawingml/2006/table">
            <a:tbl>
              <a:tblPr/>
              <a:tblGrid>
                <a:gridCol w="609600"/>
              </a:tblGrid>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7</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46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38666" name="Text Box 42"/>
          <p:cNvSpPr txBox="1">
            <a:spLocks noChangeArrowheads="1"/>
          </p:cNvSpPr>
          <p:nvPr/>
        </p:nvSpPr>
        <p:spPr bwMode="auto">
          <a:xfrm>
            <a:off x="4800600" y="12192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b="1">
                <a:solidFill>
                  <a:srgbClr val="000000"/>
                </a:solidFill>
              </a:rPr>
              <a:t>X</a:t>
            </a:r>
            <a:r>
              <a:rPr lang="en-US" altLang="en-US" sz="2400">
                <a:solidFill>
                  <a:srgbClr val="000000"/>
                </a:solidFill>
              </a:rPr>
              <a:t>=</a:t>
            </a:r>
          </a:p>
        </p:txBody>
      </p:sp>
      <p:sp>
        <p:nvSpPr>
          <p:cNvPr id="538667" name="Text Box 43"/>
          <p:cNvSpPr txBox="1">
            <a:spLocks noChangeArrowheads="1"/>
          </p:cNvSpPr>
          <p:nvPr/>
        </p:nvSpPr>
        <p:spPr bwMode="auto">
          <a:xfrm>
            <a:off x="6629400" y="12192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b="1">
                <a:solidFill>
                  <a:srgbClr val="000000"/>
                </a:solidFill>
              </a:rPr>
              <a:t>y</a:t>
            </a:r>
            <a:r>
              <a:rPr lang="en-US" altLang="en-US" sz="2400">
                <a:solidFill>
                  <a:srgbClr val="000000"/>
                </a:solidFill>
              </a:rPr>
              <a:t>=</a:t>
            </a:r>
          </a:p>
        </p:txBody>
      </p:sp>
      <p:sp>
        <p:nvSpPr>
          <p:cNvPr id="538668" name="Text Box 44"/>
          <p:cNvSpPr txBox="1">
            <a:spLocks noChangeArrowheads="1"/>
          </p:cNvSpPr>
          <p:nvPr/>
        </p:nvSpPr>
        <p:spPr bwMode="auto">
          <a:xfrm>
            <a:off x="4876800" y="312420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b="1" i="1">
                <a:solidFill>
                  <a:srgbClr val="000000"/>
                </a:solidFill>
              </a:rPr>
              <a:t>x</a:t>
            </a:r>
            <a:r>
              <a:rPr lang="en-US" altLang="en-US" sz="2400" i="1" baseline="-25000">
                <a:solidFill>
                  <a:srgbClr val="000000"/>
                </a:solidFill>
              </a:rPr>
              <a:t>1</a:t>
            </a:r>
            <a:r>
              <a:rPr lang="en-US" altLang="en-US" sz="2400" i="1">
                <a:solidFill>
                  <a:srgbClr val="000000"/>
                </a:solidFill>
              </a:rPr>
              <a:t>=(3)..</a:t>
            </a:r>
          </a:p>
        </p:txBody>
      </p:sp>
      <p:sp>
        <p:nvSpPr>
          <p:cNvPr id="538669" name="Text Box 45"/>
          <p:cNvSpPr txBox="1">
            <a:spLocks noChangeArrowheads="1"/>
          </p:cNvSpPr>
          <p:nvPr/>
        </p:nvSpPr>
        <p:spPr bwMode="auto">
          <a:xfrm>
            <a:off x="6858000" y="31242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i="1">
                <a:solidFill>
                  <a:srgbClr val="000000"/>
                </a:solidFill>
              </a:rPr>
              <a:t>y</a:t>
            </a:r>
            <a:r>
              <a:rPr lang="en-US" altLang="en-US" sz="2400" i="1" baseline="-25000">
                <a:solidFill>
                  <a:srgbClr val="000000"/>
                </a:solidFill>
              </a:rPr>
              <a:t>1</a:t>
            </a:r>
            <a:r>
              <a:rPr lang="en-US" altLang="en-US" sz="2400" i="1">
                <a:solidFill>
                  <a:srgbClr val="000000"/>
                </a:solidFill>
              </a:rPr>
              <a:t>=7..</a:t>
            </a:r>
          </a:p>
        </p:txBody>
      </p:sp>
      <p:sp>
        <p:nvSpPr>
          <p:cNvPr id="538670" name="Freeform 46"/>
          <p:cNvSpPr>
            <a:spLocks/>
          </p:cNvSpPr>
          <p:nvPr/>
        </p:nvSpPr>
        <p:spPr bwMode="auto">
          <a:xfrm>
            <a:off x="3657600" y="1752600"/>
            <a:ext cx="685800" cy="685800"/>
          </a:xfrm>
          <a:custGeom>
            <a:avLst/>
            <a:gdLst>
              <a:gd name="T0" fmla="*/ 0 w 1045"/>
              <a:gd name="T1" fmla="*/ 49 h 288"/>
              <a:gd name="T2" fmla="*/ 164 w 1045"/>
              <a:gd name="T3" fmla="*/ 0 h 288"/>
              <a:gd name="T4" fmla="*/ 321 w 1045"/>
              <a:gd name="T5" fmla="*/ 8 h 288"/>
              <a:gd name="T6" fmla="*/ 420 w 1045"/>
              <a:gd name="T7" fmla="*/ 49 h 288"/>
              <a:gd name="T8" fmla="*/ 617 w 1045"/>
              <a:gd name="T9" fmla="*/ 156 h 288"/>
              <a:gd name="T10" fmla="*/ 675 w 1045"/>
              <a:gd name="T11" fmla="*/ 181 h 288"/>
              <a:gd name="T12" fmla="*/ 1045 w 1045"/>
              <a:gd name="T13" fmla="*/ 288 h 288"/>
            </a:gdLst>
            <a:ahLst/>
            <a:cxnLst>
              <a:cxn ang="0">
                <a:pos x="T0" y="T1"/>
              </a:cxn>
              <a:cxn ang="0">
                <a:pos x="T2" y="T3"/>
              </a:cxn>
              <a:cxn ang="0">
                <a:pos x="T4" y="T5"/>
              </a:cxn>
              <a:cxn ang="0">
                <a:pos x="T6" y="T7"/>
              </a:cxn>
              <a:cxn ang="0">
                <a:pos x="T8" y="T9"/>
              </a:cxn>
              <a:cxn ang="0">
                <a:pos x="T10" y="T11"/>
              </a:cxn>
              <a:cxn ang="0">
                <a:pos x="T12" y="T13"/>
              </a:cxn>
            </a:cxnLst>
            <a:rect l="0" t="0" r="r" b="b"/>
            <a:pathLst>
              <a:path w="1045" h="288">
                <a:moveTo>
                  <a:pt x="0" y="49"/>
                </a:moveTo>
                <a:cubicBezTo>
                  <a:pt x="57" y="38"/>
                  <a:pt x="108" y="14"/>
                  <a:pt x="164" y="0"/>
                </a:cubicBezTo>
                <a:cubicBezTo>
                  <a:pt x="216" y="3"/>
                  <a:pt x="269" y="0"/>
                  <a:pt x="321" y="8"/>
                </a:cubicBezTo>
                <a:cubicBezTo>
                  <a:pt x="357" y="13"/>
                  <a:pt x="387" y="35"/>
                  <a:pt x="420" y="49"/>
                </a:cubicBezTo>
                <a:cubicBezTo>
                  <a:pt x="489" y="78"/>
                  <a:pt x="555" y="114"/>
                  <a:pt x="617" y="156"/>
                </a:cubicBezTo>
                <a:cubicBezTo>
                  <a:pt x="654" y="181"/>
                  <a:pt x="641" y="164"/>
                  <a:pt x="675" y="181"/>
                </a:cubicBezTo>
                <a:cubicBezTo>
                  <a:pt x="811" y="249"/>
                  <a:pt x="886" y="288"/>
                  <a:pt x="1045" y="288"/>
                </a:cubicBezTo>
              </a:path>
            </a:pathLst>
          </a:custGeom>
          <a:noFill/>
          <a:ln w="76200" cap="flat" cmpd="sng">
            <a:solidFill>
              <a:schemeClr val="hlink"/>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50000"/>
              </a:spcBef>
              <a:spcAft>
                <a:spcPct val="0"/>
              </a:spcAft>
              <a:buClr>
                <a:srgbClr val="000000"/>
              </a:buClr>
            </a:pPr>
            <a:endParaRPr lang="en-US" sz="2400">
              <a:solidFill>
                <a:srgbClr val="000000"/>
              </a:solidFill>
            </a:endParaRPr>
          </a:p>
        </p:txBody>
      </p:sp>
      <p:sp>
        <p:nvSpPr>
          <p:cNvPr id="538671" name="AutoShape 47"/>
          <p:cNvSpPr>
            <a:spLocks noChangeArrowheads="1"/>
          </p:cNvSpPr>
          <p:nvPr/>
        </p:nvSpPr>
        <p:spPr bwMode="auto">
          <a:xfrm>
            <a:off x="2133600" y="3276600"/>
            <a:ext cx="4114800" cy="3124200"/>
          </a:xfrm>
          <a:prstGeom prst="roundRect">
            <a:avLst>
              <a:gd name="adj" fmla="val 16667"/>
            </a:avLst>
          </a:prstGeom>
          <a:solidFill>
            <a:srgbClr val="FFFF99"/>
          </a:solidFill>
          <a:ln w="38100">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graphicFrame>
        <p:nvGraphicFramePr>
          <p:cNvPr id="538672" name="Group 48"/>
          <p:cNvGraphicFramePr>
            <a:graphicFrameLocks noGrp="1"/>
          </p:cNvGraphicFramePr>
          <p:nvPr/>
        </p:nvGraphicFramePr>
        <p:xfrm>
          <a:off x="2971800" y="3352801"/>
          <a:ext cx="1219200" cy="1727201"/>
        </p:xfrm>
        <a:graphic>
          <a:graphicData uri="http://schemas.openxmlformats.org/drawingml/2006/table">
            <a:tbl>
              <a:tblPr/>
              <a:tblGrid>
                <a:gridCol w="609600"/>
                <a:gridCol w="609600"/>
              </a:tblGrid>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46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38686" name="Group 62"/>
          <p:cNvGraphicFramePr>
            <a:graphicFrameLocks noGrp="1"/>
          </p:cNvGraphicFramePr>
          <p:nvPr/>
        </p:nvGraphicFramePr>
        <p:xfrm>
          <a:off x="5486400" y="3505201"/>
          <a:ext cx="609600" cy="1727201"/>
        </p:xfrm>
        <a:graphic>
          <a:graphicData uri="http://schemas.openxmlformats.org/drawingml/2006/table">
            <a:tbl>
              <a:tblPr/>
              <a:tblGrid>
                <a:gridCol w="609600"/>
              </a:tblGrid>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7</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46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38696" name="Text Box 72"/>
          <p:cNvSpPr txBox="1">
            <a:spLocks noChangeArrowheads="1"/>
          </p:cNvSpPr>
          <p:nvPr/>
        </p:nvSpPr>
        <p:spPr bwMode="auto">
          <a:xfrm>
            <a:off x="2438400" y="32766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b="1">
                <a:solidFill>
                  <a:srgbClr val="000000"/>
                </a:solidFill>
              </a:rPr>
              <a:t>Z</a:t>
            </a:r>
            <a:r>
              <a:rPr lang="en-US" altLang="en-US" sz="2400">
                <a:solidFill>
                  <a:srgbClr val="000000"/>
                </a:solidFill>
              </a:rPr>
              <a:t>=</a:t>
            </a:r>
          </a:p>
        </p:txBody>
      </p:sp>
      <p:sp>
        <p:nvSpPr>
          <p:cNvPr id="538697" name="Text Box 73"/>
          <p:cNvSpPr txBox="1">
            <a:spLocks noChangeArrowheads="1"/>
          </p:cNvSpPr>
          <p:nvPr/>
        </p:nvSpPr>
        <p:spPr bwMode="auto">
          <a:xfrm>
            <a:off x="4953000" y="33528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b="1">
                <a:solidFill>
                  <a:srgbClr val="000000"/>
                </a:solidFill>
              </a:rPr>
              <a:t>y</a:t>
            </a:r>
            <a:r>
              <a:rPr lang="en-US" altLang="en-US" sz="2400">
                <a:solidFill>
                  <a:srgbClr val="000000"/>
                </a:solidFill>
              </a:rPr>
              <a:t>=</a:t>
            </a:r>
          </a:p>
        </p:txBody>
      </p:sp>
      <p:sp>
        <p:nvSpPr>
          <p:cNvPr id="538698" name="Text Box 74"/>
          <p:cNvSpPr txBox="1">
            <a:spLocks noChangeArrowheads="1"/>
          </p:cNvSpPr>
          <p:nvPr/>
        </p:nvSpPr>
        <p:spPr bwMode="auto">
          <a:xfrm>
            <a:off x="2514600" y="5181601"/>
            <a:ext cx="20574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b="1" i="1">
                <a:solidFill>
                  <a:srgbClr val="000000"/>
                </a:solidFill>
              </a:rPr>
              <a:t>z</a:t>
            </a:r>
            <a:r>
              <a:rPr lang="en-US" altLang="en-US" sz="2400" i="1" baseline="-25000">
                <a:solidFill>
                  <a:srgbClr val="000000"/>
                </a:solidFill>
              </a:rPr>
              <a:t>1</a:t>
            </a:r>
            <a:r>
              <a:rPr lang="en-US" altLang="en-US" sz="2400" i="1">
                <a:solidFill>
                  <a:srgbClr val="000000"/>
                </a:solidFill>
              </a:rPr>
              <a:t>=(1,3)..</a:t>
            </a:r>
          </a:p>
          <a:p>
            <a:pPr fontAlgn="base">
              <a:spcBef>
                <a:spcPct val="50000"/>
              </a:spcBef>
              <a:spcAft>
                <a:spcPct val="0"/>
              </a:spcAft>
              <a:buClr>
                <a:srgbClr val="000000"/>
              </a:buClr>
            </a:pPr>
            <a:r>
              <a:rPr lang="en-US" altLang="en-US" sz="2400" b="1" i="1">
                <a:solidFill>
                  <a:srgbClr val="000000"/>
                </a:solidFill>
              </a:rPr>
              <a:t>z</a:t>
            </a:r>
            <a:r>
              <a:rPr lang="en-US" altLang="en-US" sz="2400" i="1" baseline="-25000">
                <a:solidFill>
                  <a:srgbClr val="000000"/>
                </a:solidFill>
              </a:rPr>
              <a:t>k</a:t>
            </a:r>
            <a:r>
              <a:rPr lang="en-US" altLang="en-US" sz="2400" i="1">
                <a:solidFill>
                  <a:srgbClr val="000000"/>
                </a:solidFill>
              </a:rPr>
              <a:t>=(1,x</a:t>
            </a:r>
            <a:r>
              <a:rPr lang="en-US" altLang="en-US" sz="2400" i="1" baseline="-25000">
                <a:solidFill>
                  <a:srgbClr val="000000"/>
                </a:solidFill>
              </a:rPr>
              <a:t>k</a:t>
            </a:r>
            <a:r>
              <a:rPr lang="en-US" altLang="en-US" sz="2400" i="1">
                <a:solidFill>
                  <a:srgbClr val="000000"/>
                </a:solidFill>
              </a:rPr>
              <a:t>)</a:t>
            </a:r>
          </a:p>
        </p:txBody>
      </p:sp>
      <p:sp>
        <p:nvSpPr>
          <p:cNvPr id="538699" name="Text Box 75"/>
          <p:cNvSpPr txBox="1">
            <a:spLocks noChangeArrowheads="1"/>
          </p:cNvSpPr>
          <p:nvPr/>
        </p:nvSpPr>
        <p:spPr bwMode="auto">
          <a:xfrm>
            <a:off x="4495800" y="51816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i="1">
                <a:solidFill>
                  <a:srgbClr val="000000"/>
                </a:solidFill>
              </a:rPr>
              <a:t>y</a:t>
            </a:r>
            <a:r>
              <a:rPr lang="en-US" altLang="en-US" sz="2400" i="1" baseline="-25000">
                <a:solidFill>
                  <a:srgbClr val="000000"/>
                </a:solidFill>
              </a:rPr>
              <a:t>1</a:t>
            </a:r>
            <a:r>
              <a:rPr lang="en-US" altLang="en-US" sz="2400" i="1">
                <a:solidFill>
                  <a:srgbClr val="000000"/>
                </a:solidFill>
              </a:rPr>
              <a:t>=7..</a:t>
            </a:r>
          </a:p>
        </p:txBody>
      </p:sp>
      <p:sp>
        <p:nvSpPr>
          <p:cNvPr id="538700" name="Freeform 76"/>
          <p:cNvSpPr>
            <a:spLocks/>
          </p:cNvSpPr>
          <p:nvPr/>
        </p:nvSpPr>
        <p:spPr bwMode="auto">
          <a:xfrm>
            <a:off x="3989388" y="2730500"/>
            <a:ext cx="500062" cy="509588"/>
          </a:xfrm>
          <a:custGeom>
            <a:avLst/>
            <a:gdLst>
              <a:gd name="T0" fmla="*/ 315 w 315"/>
              <a:gd name="T1" fmla="*/ 0 h 321"/>
              <a:gd name="T2" fmla="*/ 93 w 315"/>
              <a:gd name="T3" fmla="*/ 49 h 321"/>
              <a:gd name="T4" fmla="*/ 27 w 315"/>
              <a:gd name="T5" fmla="*/ 140 h 321"/>
              <a:gd name="T6" fmla="*/ 10 w 315"/>
              <a:gd name="T7" fmla="*/ 189 h 321"/>
              <a:gd name="T8" fmla="*/ 2 w 315"/>
              <a:gd name="T9" fmla="*/ 321 h 321"/>
            </a:gdLst>
            <a:ahLst/>
            <a:cxnLst>
              <a:cxn ang="0">
                <a:pos x="T0" y="T1"/>
              </a:cxn>
              <a:cxn ang="0">
                <a:pos x="T2" y="T3"/>
              </a:cxn>
              <a:cxn ang="0">
                <a:pos x="T4" y="T5"/>
              </a:cxn>
              <a:cxn ang="0">
                <a:pos x="T6" y="T7"/>
              </a:cxn>
              <a:cxn ang="0">
                <a:pos x="T8" y="T9"/>
              </a:cxn>
            </a:cxnLst>
            <a:rect l="0" t="0" r="r" b="b"/>
            <a:pathLst>
              <a:path w="315" h="321">
                <a:moveTo>
                  <a:pt x="315" y="0"/>
                </a:moveTo>
                <a:cubicBezTo>
                  <a:pt x="245" y="7"/>
                  <a:pt x="152" y="1"/>
                  <a:pt x="93" y="49"/>
                </a:cubicBezTo>
                <a:cubicBezTo>
                  <a:pt x="67" y="70"/>
                  <a:pt x="38" y="108"/>
                  <a:pt x="27" y="140"/>
                </a:cubicBezTo>
                <a:cubicBezTo>
                  <a:pt x="21" y="156"/>
                  <a:pt x="10" y="189"/>
                  <a:pt x="10" y="189"/>
                </a:cubicBezTo>
                <a:cubicBezTo>
                  <a:pt x="0" y="282"/>
                  <a:pt x="2" y="238"/>
                  <a:pt x="2" y="321"/>
                </a:cubicBezTo>
              </a:path>
            </a:pathLst>
          </a:custGeom>
          <a:noFill/>
          <a:ln w="76200" cap="flat" cmpd="sng">
            <a:solidFill>
              <a:schemeClr val="folHlink"/>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50000"/>
              </a:spcBef>
              <a:spcAft>
                <a:spcPct val="0"/>
              </a:spcAft>
              <a:buClr>
                <a:srgbClr val="000000"/>
              </a:buClr>
            </a:pPr>
            <a:endParaRPr lang="en-US" sz="2400">
              <a:solidFill>
                <a:srgbClr val="000000"/>
              </a:solidFill>
            </a:endParaRPr>
          </a:p>
        </p:txBody>
      </p:sp>
    </p:spTree>
    <p:extLst>
      <p:ext uri="{BB962C8B-B14F-4D97-AF65-F5344CB8AC3E}">
        <p14:creationId xmlns:p14="http://schemas.microsoft.com/office/powerpoint/2010/main" val="40546886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535554" name="AutoShape 2"/>
          <p:cNvSpPr>
            <a:spLocks noChangeArrowheads="1"/>
          </p:cNvSpPr>
          <p:nvPr/>
        </p:nvSpPr>
        <p:spPr bwMode="auto">
          <a:xfrm>
            <a:off x="4495800" y="1219200"/>
            <a:ext cx="3657600" cy="2438400"/>
          </a:xfrm>
          <a:prstGeom prst="roundRect">
            <a:avLst>
              <a:gd name="adj" fmla="val 16667"/>
            </a:avLst>
          </a:prstGeom>
          <a:solidFill>
            <a:srgbClr val="FFFF99"/>
          </a:solidFill>
          <a:ln w="381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35555" name="Rectangle 3"/>
          <p:cNvSpPr>
            <a:spLocks noGrp="1" noChangeArrowheads="1"/>
          </p:cNvSpPr>
          <p:nvPr>
            <p:ph type="title"/>
          </p:nvPr>
        </p:nvSpPr>
        <p:spPr/>
        <p:txBody>
          <a:bodyPr/>
          <a:lstStyle/>
          <a:p>
            <a:r>
              <a:rPr lang="en-US" altLang="en-US"/>
              <a:t>Linear Regression</a:t>
            </a:r>
          </a:p>
        </p:txBody>
      </p:sp>
      <p:sp>
        <p:nvSpPr>
          <p:cNvPr id="535556" name="Text Box 4"/>
          <p:cNvSpPr txBox="1">
            <a:spLocks noChangeArrowheads="1"/>
          </p:cNvSpPr>
          <p:nvPr/>
        </p:nvSpPr>
        <p:spPr bwMode="auto">
          <a:xfrm>
            <a:off x="1676400" y="762000"/>
            <a:ext cx="853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a:solidFill>
                  <a:srgbClr val="000000"/>
                </a:solidFill>
              </a:rPr>
              <a:t>Univariate Linear regression with a constant term:</a:t>
            </a:r>
          </a:p>
        </p:txBody>
      </p:sp>
      <p:graphicFrame>
        <p:nvGraphicFramePr>
          <p:cNvPr id="535644" name="Group 92"/>
          <p:cNvGraphicFramePr>
            <a:graphicFrameLocks noGrp="1"/>
          </p:cNvGraphicFramePr>
          <p:nvPr/>
        </p:nvGraphicFramePr>
        <p:xfrm>
          <a:off x="1676400" y="1219201"/>
          <a:ext cx="1219200" cy="2336801"/>
        </p:xfrm>
        <a:graphic>
          <a:graphicData uri="http://schemas.openxmlformats.org/drawingml/2006/table">
            <a:tbl>
              <a:tblPr/>
              <a:tblGrid>
                <a:gridCol w="609600"/>
                <a:gridCol w="609600"/>
              </a:tblGrid>
              <a:tr h="609600">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1" u="none" strike="noStrike" cap="none" normalizeH="0" baseline="0" smtClean="0">
                          <a:ln>
                            <a:noFill/>
                          </a:ln>
                          <a:solidFill>
                            <a:schemeClr val="tx1"/>
                          </a:solidFill>
                          <a:effectLst/>
                          <a:latin typeface="Arial" panose="020B0604020202020204" pitchFamily="34" charset="0"/>
                        </a:rPr>
                        <a:t>X</a:t>
                      </a:r>
                      <a:endParaRPr kumimoji="0" lang="en-US" altLang="en-US" sz="2800" b="0" i="1" u="none" strike="noStrike" cap="none" normalizeH="0" baseline="-2500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1" u="none" strike="noStrike" cap="none" normalizeH="0" baseline="0" smtClean="0">
                          <a:ln>
                            <a:noFill/>
                          </a:ln>
                          <a:solidFill>
                            <a:schemeClr val="tx1"/>
                          </a:solidFill>
                          <a:effectLst/>
                          <a:latin typeface="Arial" panose="020B0604020202020204" pitchFamily="34" charset="0"/>
                        </a:rPr>
                        <a:t>Y</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46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35645" name="Group 93"/>
          <p:cNvGraphicFramePr>
            <a:graphicFrameLocks noGrp="1"/>
          </p:cNvGraphicFramePr>
          <p:nvPr/>
        </p:nvGraphicFramePr>
        <p:xfrm>
          <a:off x="5334000" y="1295401"/>
          <a:ext cx="609600" cy="1727201"/>
        </p:xfrm>
        <a:graphic>
          <a:graphicData uri="http://schemas.openxmlformats.org/drawingml/2006/table">
            <a:tbl>
              <a:tblPr/>
              <a:tblGrid>
                <a:gridCol w="609600"/>
              </a:tblGrid>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46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35593" name="Group 41"/>
          <p:cNvGraphicFramePr>
            <a:graphicFrameLocks noGrp="1"/>
          </p:cNvGraphicFramePr>
          <p:nvPr/>
        </p:nvGraphicFramePr>
        <p:xfrm>
          <a:off x="7162800" y="1295401"/>
          <a:ext cx="609600" cy="1727201"/>
        </p:xfrm>
        <a:graphic>
          <a:graphicData uri="http://schemas.openxmlformats.org/drawingml/2006/table">
            <a:tbl>
              <a:tblPr/>
              <a:tblGrid>
                <a:gridCol w="609600"/>
              </a:tblGrid>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7</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46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35603" name="Text Box 51"/>
          <p:cNvSpPr txBox="1">
            <a:spLocks noChangeArrowheads="1"/>
          </p:cNvSpPr>
          <p:nvPr/>
        </p:nvSpPr>
        <p:spPr bwMode="auto">
          <a:xfrm>
            <a:off x="4800600" y="12192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b="1">
                <a:solidFill>
                  <a:srgbClr val="000000"/>
                </a:solidFill>
              </a:rPr>
              <a:t>X</a:t>
            </a:r>
            <a:r>
              <a:rPr lang="en-US" altLang="en-US" sz="2400">
                <a:solidFill>
                  <a:srgbClr val="000000"/>
                </a:solidFill>
              </a:rPr>
              <a:t>=</a:t>
            </a:r>
          </a:p>
        </p:txBody>
      </p:sp>
      <p:sp>
        <p:nvSpPr>
          <p:cNvPr id="535604" name="Text Box 52"/>
          <p:cNvSpPr txBox="1">
            <a:spLocks noChangeArrowheads="1"/>
          </p:cNvSpPr>
          <p:nvPr/>
        </p:nvSpPr>
        <p:spPr bwMode="auto">
          <a:xfrm>
            <a:off x="6629400" y="12192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b="1">
                <a:solidFill>
                  <a:srgbClr val="000000"/>
                </a:solidFill>
              </a:rPr>
              <a:t>y</a:t>
            </a:r>
            <a:r>
              <a:rPr lang="en-US" altLang="en-US" sz="2400">
                <a:solidFill>
                  <a:srgbClr val="000000"/>
                </a:solidFill>
              </a:rPr>
              <a:t>=</a:t>
            </a:r>
          </a:p>
        </p:txBody>
      </p:sp>
      <p:sp>
        <p:nvSpPr>
          <p:cNvPr id="535605" name="Text Box 53"/>
          <p:cNvSpPr txBox="1">
            <a:spLocks noChangeArrowheads="1"/>
          </p:cNvSpPr>
          <p:nvPr/>
        </p:nvSpPr>
        <p:spPr bwMode="auto">
          <a:xfrm>
            <a:off x="4876800" y="312420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b="1" i="1">
                <a:solidFill>
                  <a:srgbClr val="000000"/>
                </a:solidFill>
              </a:rPr>
              <a:t>x</a:t>
            </a:r>
            <a:r>
              <a:rPr lang="en-US" altLang="en-US" sz="2400" i="1" baseline="-25000">
                <a:solidFill>
                  <a:srgbClr val="000000"/>
                </a:solidFill>
              </a:rPr>
              <a:t>1</a:t>
            </a:r>
            <a:r>
              <a:rPr lang="en-US" altLang="en-US" sz="2400" i="1">
                <a:solidFill>
                  <a:srgbClr val="000000"/>
                </a:solidFill>
              </a:rPr>
              <a:t>=(3)..</a:t>
            </a:r>
          </a:p>
        </p:txBody>
      </p:sp>
      <p:sp>
        <p:nvSpPr>
          <p:cNvPr id="535606" name="Text Box 54"/>
          <p:cNvSpPr txBox="1">
            <a:spLocks noChangeArrowheads="1"/>
          </p:cNvSpPr>
          <p:nvPr/>
        </p:nvSpPr>
        <p:spPr bwMode="auto">
          <a:xfrm>
            <a:off x="6858000" y="31242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i="1">
                <a:solidFill>
                  <a:srgbClr val="000000"/>
                </a:solidFill>
              </a:rPr>
              <a:t>y</a:t>
            </a:r>
            <a:r>
              <a:rPr lang="en-US" altLang="en-US" sz="2400" i="1" baseline="-25000">
                <a:solidFill>
                  <a:srgbClr val="000000"/>
                </a:solidFill>
              </a:rPr>
              <a:t>1</a:t>
            </a:r>
            <a:r>
              <a:rPr lang="en-US" altLang="en-US" sz="2400" i="1">
                <a:solidFill>
                  <a:srgbClr val="000000"/>
                </a:solidFill>
              </a:rPr>
              <a:t>=7..</a:t>
            </a:r>
          </a:p>
        </p:txBody>
      </p:sp>
      <p:sp>
        <p:nvSpPr>
          <p:cNvPr id="535607" name="Freeform 55"/>
          <p:cNvSpPr>
            <a:spLocks/>
          </p:cNvSpPr>
          <p:nvPr/>
        </p:nvSpPr>
        <p:spPr bwMode="auto">
          <a:xfrm>
            <a:off x="3657600" y="1752600"/>
            <a:ext cx="685800" cy="685800"/>
          </a:xfrm>
          <a:custGeom>
            <a:avLst/>
            <a:gdLst>
              <a:gd name="T0" fmla="*/ 0 w 1045"/>
              <a:gd name="T1" fmla="*/ 49 h 288"/>
              <a:gd name="T2" fmla="*/ 164 w 1045"/>
              <a:gd name="T3" fmla="*/ 0 h 288"/>
              <a:gd name="T4" fmla="*/ 321 w 1045"/>
              <a:gd name="T5" fmla="*/ 8 h 288"/>
              <a:gd name="T6" fmla="*/ 420 w 1045"/>
              <a:gd name="T7" fmla="*/ 49 h 288"/>
              <a:gd name="T8" fmla="*/ 617 w 1045"/>
              <a:gd name="T9" fmla="*/ 156 h 288"/>
              <a:gd name="T10" fmla="*/ 675 w 1045"/>
              <a:gd name="T11" fmla="*/ 181 h 288"/>
              <a:gd name="T12" fmla="*/ 1045 w 1045"/>
              <a:gd name="T13" fmla="*/ 288 h 288"/>
            </a:gdLst>
            <a:ahLst/>
            <a:cxnLst>
              <a:cxn ang="0">
                <a:pos x="T0" y="T1"/>
              </a:cxn>
              <a:cxn ang="0">
                <a:pos x="T2" y="T3"/>
              </a:cxn>
              <a:cxn ang="0">
                <a:pos x="T4" y="T5"/>
              </a:cxn>
              <a:cxn ang="0">
                <a:pos x="T6" y="T7"/>
              </a:cxn>
              <a:cxn ang="0">
                <a:pos x="T8" y="T9"/>
              </a:cxn>
              <a:cxn ang="0">
                <a:pos x="T10" y="T11"/>
              </a:cxn>
              <a:cxn ang="0">
                <a:pos x="T12" y="T13"/>
              </a:cxn>
            </a:cxnLst>
            <a:rect l="0" t="0" r="r" b="b"/>
            <a:pathLst>
              <a:path w="1045" h="288">
                <a:moveTo>
                  <a:pt x="0" y="49"/>
                </a:moveTo>
                <a:cubicBezTo>
                  <a:pt x="57" y="38"/>
                  <a:pt x="108" y="14"/>
                  <a:pt x="164" y="0"/>
                </a:cubicBezTo>
                <a:cubicBezTo>
                  <a:pt x="216" y="3"/>
                  <a:pt x="269" y="0"/>
                  <a:pt x="321" y="8"/>
                </a:cubicBezTo>
                <a:cubicBezTo>
                  <a:pt x="357" y="13"/>
                  <a:pt x="387" y="35"/>
                  <a:pt x="420" y="49"/>
                </a:cubicBezTo>
                <a:cubicBezTo>
                  <a:pt x="489" y="78"/>
                  <a:pt x="555" y="114"/>
                  <a:pt x="617" y="156"/>
                </a:cubicBezTo>
                <a:cubicBezTo>
                  <a:pt x="654" y="181"/>
                  <a:pt x="641" y="164"/>
                  <a:pt x="675" y="181"/>
                </a:cubicBezTo>
                <a:cubicBezTo>
                  <a:pt x="811" y="249"/>
                  <a:pt x="886" y="288"/>
                  <a:pt x="1045" y="288"/>
                </a:cubicBezTo>
              </a:path>
            </a:pathLst>
          </a:custGeom>
          <a:noFill/>
          <a:ln w="76200" cap="flat" cmpd="sng">
            <a:solidFill>
              <a:schemeClr val="hlink"/>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50000"/>
              </a:spcBef>
              <a:spcAft>
                <a:spcPct val="0"/>
              </a:spcAft>
              <a:buClr>
                <a:srgbClr val="000000"/>
              </a:buClr>
            </a:pPr>
            <a:endParaRPr lang="en-US" sz="2400">
              <a:solidFill>
                <a:srgbClr val="000000"/>
              </a:solidFill>
            </a:endParaRPr>
          </a:p>
        </p:txBody>
      </p:sp>
      <p:sp>
        <p:nvSpPr>
          <p:cNvPr id="535608" name="AutoShape 56"/>
          <p:cNvSpPr>
            <a:spLocks noChangeArrowheads="1"/>
          </p:cNvSpPr>
          <p:nvPr/>
        </p:nvSpPr>
        <p:spPr bwMode="auto">
          <a:xfrm>
            <a:off x="2133600" y="3276600"/>
            <a:ext cx="4114800" cy="3124200"/>
          </a:xfrm>
          <a:prstGeom prst="roundRect">
            <a:avLst>
              <a:gd name="adj" fmla="val 16667"/>
            </a:avLst>
          </a:prstGeom>
          <a:solidFill>
            <a:srgbClr val="FFFF99"/>
          </a:solidFill>
          <a:ln w="38100">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graphicFrame>
        <p:nvGraphicFramePr>
          <p:cNvPr id="535646" name="Group 94"/>
          <p:cNvGraphicFramePr>
            <a:graphicFrameLocks noGrp="1"/>
          </p:cNvGraphicFramePr>
          <p:nvPr/>
        </p:nvGraphicFramePr>
        <p:xfrm>
          <a:off x="2971800" y="3352801"/>
          <a:ext cx="1219200" cy="1727201"/>
        </p:xfrm>
        <a:graphic>
          <a:graphicData uri="http://schemas.openxmlformats.org/drawingml/2006/table">
            <a:tbl>
              <a:tblPr/>
              <a:tblGrid>
                <a:gridCol w="609600"/>
                <a:gridCol w="609600"/>
              </a:tblGrid>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46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35627" name="Group 75"/>
          <p:cNvGraphicFramePr>
            <a:graphicFrameLocks noGrp="1"/>
          </p:cNvGraphicFramePr>
          <p:nvPr/>
        </p:nvGraphicFramePr>
        <p:xfrm>
          <a:off x="5486400" y="3505201"/>
          <a:ext cx="609600" cy="1727201"/>
        </p:xfrm>
        <a:graphic>
          <a:graphicData uri="http://schemas.openxmlformats.org/drawingml/2006/table">
            <a:tbl>
              <a:tblPr/>
              <a:tblGrid>
                <a:gridCol w="609600"/>
              </a:tblGrid>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7</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46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35637" name="Text Box 85"/>
          <p:cNvSpPr txBox="1">
            <a:spLocks noChangeArrowheads="1"/>
          </p:cNvSpPr>
          <p:nvPr/>
        </p:nvSpPr>
        <p:spPr bwMode="auto">
          <a:xfrm>
            <a:off x="2438400" y="32766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b="1">
                <a:solidFill>
                  <a:srgbClr val="000000"/>
                </a:solidFill>
              </a:rPr>
              <a:t>Z</a:t>
            </a:r>
            <a:r>
              <a:rPr lang="en-US" altLang="en-US" sz="2400">
                <a:solidFill>
                  <a:srgbClr val="000000"/>
                </a:solidFill>
              </a:rPr>
              <a:t>=</a:t>
            </a:r>
          </a:p>
        </p:txBody>
      </p:sp>
      <p:sp>
        <p:nvSpPr>
          <p:cNvPr id="535638" name="Text Box 86"/>
          <p:cNvSpPr txBox="1">
            <a:spLocks noChangeArrowheads="1"/>
          </p:cNvSpPr>
          <p:nvPr/>
        </p:nvSpPr>
        <p:spPr bwMode="auto">
          <a:xfrm>
            <a:off x="4953000" y="33528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b="1">
                <a:solidFill>
                  <a:srgbClr val="000000"/>
                </a:solidFill>
              </a:rPr>
              <a:t>y</a:t>
            </a:r>
            <a:r>
              <a:rPr lang="en-US" altLang="en-US" sz="2400">
                <a:solidFill>
                  <a:srgbClr val="000000"/>
                </a:solidFill>
              </a:rPr>
              <a:t>=</a:t>
            </a:r>
          </a:p>
        </p:txBody>
      </p:sp>
      <p:sp>
        <p:nvSpPr>
          <p:cNvPr id="535639" name="Text Box 87"/>
          <p:cNvSpPr txBox="1">
            <a:spLocks noChangeArrowheads="1"/>
          </p:cNvSpPr>
          <p:nvPr/>
        </p:nvSpPr>
        <p:spPr bwMode="auto">
          <a:xfrm>
            <a:off x="2514600" y="5181601"/>
            <a:ext cx="20574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b="1" i="1">
                <a:solidFill>
                  <a:srgbClr val="000000"/>
                </a:solidFill>
              </a:rPr>
              <a:t>z</a:t>
            </a:r>
            <a:r>
              <a:rPr lang="en-US" altLang="en-US" sz="2400" i="1" baseline="-25000">
                <a:solidFill>
                  <a:srgbClr val="000000"/>
                </a:solidFill>
              </a:rPr>
              <a:t>1</a:t>
            </a:r>
            <a:r>
              <a:rPr lang="en-US" altLang="en-US" sz="2400" i="1">
                <a:solidFill>
                  <a:srgbClr val="000000"/>
                </a:solidFill>
              </a:rPr>
              <a:t>=(1,3)..</a:t>
            </a:r>
          </a:p>
          <a:p>
            <a:pPr fontAlgn="base">
              <a:spcBef>
                <a:spcPct val="50000"/>
              </a:spcBef>
              <a:spcAft>
                <a:spcPct val="0"/>
              </a:spcAft>
              <a:buClr>
                <a:srgbClr val="000000"/>
              </a:buClr>
            </a:pPr>
            <a:r>
              <a:rPr lang="en-US" altLang="en-US" sz="2400" b="1" i="1">
                <a:solidFill>
                  <a:srgbClr val="000000"/>
                </a:solidFill>
              </a:rPr>
              <a:t>z</a:t>
            </a:r>
            <a:r>
              <a:rPr lang="en-US" altLang="en-US" sz="2400" i="1" baseline="-25000">
                <a:solidFill>
                  <a:srgbClr val="000000"/>
                </a:solidFill>
              </a:rPr>
              <a:t>k</a:t>
            </a:r>
            <a:r>
              <a:rPr lang="en-US" altLang="en-US" sz="2400" i="1">
                <a:solidFill>
                  <a:srgbClr val="000000"/>
                </a:solidFill>
              </a:rPr>
              <a:t>=(1,x</a:t>
            </a:r>
            <a:r>
              <a:rPr lang="en-US" altLang="en-US" sz="2400" i="1" baseline="-25000">
                <a:solidFill>
                  <a:srgbClr val="000000"/>
                </a:solidFill>
              </a:rPr>
              <a:t>k</a:t>
            </a:r>
            <a:r>
              <a:rPr lang="en-US" altLang="en-US" sz="2400" i="1">
                <a:solidFill>
                  <a:srgbClr val="000000"/>
                </a:solidFill>
              </a:rPr>
              <a:t>)</a:t>
            </a:r>
          </a:p>
        </p:txBody>
      </p:sp>
      <p:sp>
        <p:nvSpPr>
          <p:cNvPr id="535640" name="Text Box 88"/>
          <p:cNvSpPr txBox="1">
            <a:spLocks noChangeArrowheads="1"/>
          </p:cNvSpPr>
          <p:nvPr/>
        </p:nvSpPr>
        <p:spPr bwMode="auto">
          <a:xfrm>
            <a:off x="4495800" y="51816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i="1">
                <a:solidFill>
                  <a:srgbClr val="000000"/>
                </a:solidFill>
              </a:rPr>
              <a:t>y</a:t>
            </a:r>
            <a:r>
              <a:rPr lang="en-US" altLang="en-US" sz="2400" i="1" baseline="-25000">
                <a:solidFill>
                  <a:srgbClr val="000000"/>
                </a:solidFill>
              </a:rPr>
              <a:t>1</a:t>
            </a:r>
            <a:r>
              <a:rPr lang="en-US" altLang="en-US" sz="2400" i="1">
                <a:solidFill>
                  <a:srgbClr val="000000"/>
                </a:solidFill>
              </a:rPr>
              <a:t>=7..</a:t>
            </a:r>
          </a:p>
        </p:txBody>
      </p:sp>
      <p:sp>
        <p:nvSpPr>
          <p:cNvPr id="535641" name="AutoShape 89"/>
          <p:cNvSpPr>
            <a:spLocks noChangeArrowheads="1"/>
          </p:cNvSpPr>
          <p:nvPr/>
        </p:nvSpPr>
        <p:spPr bwMode="auto">
          <a:xfrm>
            <a:off x="6705600" y="3962400"/>
            <a:ext cx="3657600" cy="2590800"/>
          </a:xfrm>
          <a:prstGeom prst="roundRect">
            <a:avLst>
              <a:gd name="adj" fmla="val 16667"/>
            </a:avLst>
          </a:prstGeom>
          <a:solidFill>
            <a:srgbClr val="FFFF99"/>
          </a:solidFill>
          <a:ln w="38100">
            <a:solidFill>
              <a:srgbClr val="00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20000"/>
              </a:spcBef>
              <a:spcAft>
                <a:spcPct val="0"/>
              </a:spcAft>
              <a:buClr>
                <a:srgbClr val="000000"/>
              </a:buClr>
            </a:pPr>
            <a:r>
              <a:rPr lang="en-US" altLang="en-US" sz="2400" b="1" i="1">
                <a:solidFill>
                  <a:srgbClr val="000000"/>
                </a:solidFill>
                <a:latin typeface="Symbol" panose="05050102010706020507" pitchFamily="18" charset="2"/>
              </a:rPr>
              <a:t>b</a:t>
            </a:r>
            <a:r>
              <a:rPr lang="en-US" altLang="en-US" sz="2400" i="1">
                <a:solidFill>
                  <a:srgbClr val="000000"/>
                </a:solidFill>
              </a:rPr>
              <a:t>=(</a:t>
            </a:r>
            <a:r>
              <a:rPr lang="en-US" altLang="en-US" sz="2400" b="1" i="1">
                <a:solidFill>
                  <a:srgbClr val="000000"/>
                </a:solidFill>
              </a:rPr>
              <a:t>Z</a:t>
            </a:r>
            <a:r>
              <a:rPr lang="en-US" altLang="en-US" sz="2400" i="1" baseline="30000">
                <a:solidFill>
                  <a:srgbClr val="000000"/>
                </a:solidFill>
              </a:rPr>
              <a:t>T</a:t>
            </a:r>
            <a:r>
              <a:rPr lang="en-US" altLang="en-US" sz="2400" b="1" i="1">
                <a:solidFill>
                  <a:srgbClr val="000000"/>
                </a:solidFill>
              </a:rPr>
              <a:t>Z</a:t>
            </a:r>
            <a:r>
              <a:rPr lang="en-US" altLang="en-US" sz="2400" i="1">
                <a:solidFill>
                  <a:srgbClr val="000000"/>
                </a:solidFill>
              </a:rPr>
              <a:t>)</a:t>
            </a:r>
            <a:r>
              <a:rPr lang="en-US" altLang="en-US" sz="2400" i="1" baseline="30000">
                <a:solidFill>
                  <a:srgbClr val="000000"/>
                </a:solidFill>
              </a:rPr>
              <a:t>-1</a:t>
            </a:r>
            <a:r>
              <a:rPr lang="en-US" altLang="en-US" sz="2400" i="1">
                <a:solidFill>
                  <a:srgbClr val="000000"/>
                </a:solidFill>
              </a:rPr>
              <a:t>(</a:t>
            </a:r>
            <a:r>
              <a:rPr lang="en-US" altLang="en-US" sz="2400" b="1" i="1">
                <a:solidFill>
                  <a:srgbClr val="000000"/>
                </a:solidFill>
              </a:rPr>
              <a:t>Z</a:t>
            </a:r>
            <a:r>
              <a:rPr lang="en-US" altLang="en-US" sz="2400" i="1" baseline="30000">
                <a:solidFill>
                  <a:srgbClr val="000000"/>
                </a:solidFill>
              </a:rPr>
              <a:t>T</a:t>
            </a:r>
            <a:r>
              <a:rPr lang="en-US" altLang="en-US" sz="2400" b="1" i="1">
                <a:solidFill>
                  <a:srgbClr val="000000"/>
                </a:solidFill>
              </a:rPr>
              <a:t>y</a:t>
            </a:r>
            <a:r>
              <a:rPr lang="en-US" altLang="en-US" sz="2400" i="1">
                <a:solidFill>
                  <a:srgbClr val="000000"/>
                </a:solidFill>
              </a:rPr>
              <a:t>)</a:t>
            </a:r>
          </a:p>
          <a:p>
            <a:pPr algn="ctr" fontAlgn="base">
              <a:spcBef>
                <a:spcPct val="20000"/>
              </a:spcBef>
              <a:spcAft>
                <a:spcPct val="0"/>
              </a:spcAft>
              <a:buClr>
                <a:srgbClr val="000000"/>
              </a:buClr>
            </a:pPr>
            <a:endParaRPr lang="en-US" altLang="en-US" sz="2400" i="1">
              <a:solidFill>
                <a:srgbClr val="000000"/>
              </a:solidFill>
            </a:endParaRPr>
          </a:p>
          <a:p>
            <a:pPr algn="ctr" fontAlgn="base">
              <a:spcBef>
                <a:spcPct val="20000"/>
              </a:spcBef>
              <a:spcAft>
                <a:spcPct val="0"/>
              </a:spcAft>
              <a:buClr>
                <a:srgbClr val="000000"/>
              </a:buClr>
            </a:pPr>
            <a:r>
              <a:rPr lang="en-US" altLang="en-US" sz="2400" i="1">
                <a:solidFill>
                  <a:srgbClr val="000000"/>
                </a:solidFill>
              </a:rPr>
              <a:t>y</a:t>
            </a:r>
            <a:r>
              <a:rPr lang="en-US" altLang="en-US" sz="2400" i="1" baseline="30000">
                <a:solidFill>
                  <a:srgbClr val="000000"/>
                </a:solidFill>
              </a:rPr>
              <a:t>est</a:t>
            </a:r>
            <a:r>
              <a:rPr lang="en-US" altLang="en-US" sz="2400" i="1">
                <a:solidFill>
                  <a:srgbClr val="000000"/>
                </a:solidFill>
              </a:rPr>
              <a:t> = </a:t>
            </a:r>
            <a:r>
              <a:rPr lang="en-US" altLang="en-US" sz="2400" i="1">
                <a:solidFill>
                  <a:srgbClr val="000000"/>
                </a:solidFill>
                <a:latin typeface="Symbol" panose="05050102010706020507" pitchFamily="18" charset="2"/>
              </a:rPr>
              <a:t>b</a:t>
            </a:r>
            <a:r>
              <a:rPr lang="en-US" altLang="en-US" sz="2400" i="1" baseline="-25000">
                <a:solidFill>
                  <a:srgbClr val="000000"/>
                </a:solidFill>
              </a:rPr>
              <a:t>0</a:t>
            </a:r>
            <a:r>
              <a:rPr lang="en-US" altLang="en-US" sz="2400" i="1">
                <a:solidFill>
                  <a:srgbClr val="000000"/>
                </a:solidFill>
              </a:rPr>
              <a:t>+ </a:t>
            </a:r>
            <a:r>
              <a:rPr lang="en-US" altLang="en-US" sz="2400" i="1">
                <a:solidFill>
                  <a:srgbClr val="000000"/>
                </a:solidFill>
                <a:latin typeface="Symbol" panose="05050102010706020507" pitchFamily="18" charset="2"/>
              </a:rPr>
              <a:t>b</a:t>
            </a:r>
            <a:r>
              <a:rPr lang="en-US" altLang="en-US" sz="2400" i="1" baseline="-25000">
                <a:solidFill>
                  <a:srgbClr val="000000"/>
                </a:solidFill>
              </a:rPr>
              <a:t>1 </a:t>
            </a:r>
            <a:r>
              <a:rPr lang="en-US" altLang="en-US" sz="2400" i="1">
                <a:solidFill>
                  <a:srgbClr val="000000"/>
                </a:solidFill>
              </a:rPr>
              <a:t>x</a:t>
            </a:r>
            <a:endParaRPr lang="en-US" altLang="en-US" sz="2400" i="1" baseline="-25000">
              <a:solidFill>
                <a:srgbClr val="000000"/>
              </a:solidFill>
            </a:endParaRPr>
          </a:p>
        </p:txBody>
      </p:sp>
      <p:sp>
        <p:nvSpPr>
          <p:cNvPr id="535642" name="Freeform 90"/>
          <p:cNvSpPr>
            <a:spLocks/>
          </p:cNvSpPr>
          <p:nvPr/>
        </p:nvSpPr>
        <p:spPr bwMode="auto">
          <a:xfrm>
            <a:off x="3989388" y="2730500"/>
            <a:ext cx="500062" cy="509588"/>
          </a:xfrm>
          <a:custGeom>
            <a:avLst/>
            <a:gdLst>
              <a:gd name="T0" fmla="*/ 315 w 315"/>
              <a:gd name="T1" fmla="*/ 0 h 321"/>
              <a:gd name="T2" fmla="*/ 93 w 315"/>
              <a:gd name="T3" fmla="*/ 49 h 321"/>
              <a:gd name="T4" fmla="*/ 27 w 315"/>
              <a:gd name="T5" fmla="*/ 140 h 321"/>
              <a:gd name="T6" fmla="*/ 10 w 315"/>
              <a:gd name="T7" fmla="*/ 189 h 321"/>
              <a:gd name="T8" fmla="*/ 2 w 315"/>
              <a:gd name="T9" fmla="*/ 321 h 321"/>
            </a:gdLst>
            <a:ahLst/>
            <a:cxnLst>
              <a:cxn ang="0">
                <a:pos x="T0" y="T1"/>
              </a:cxn>
              <a:cxn ang="0">
                <a:pos x="T2" y="T3"/>
              </a:cxn>
              <a:cxn ang="0">
                <a:pos x="T4" y="T5"/>
              </a:cxn>
              <a:cxn ang="0">
                <a:pos x="T6" y="T7"/>
              </a:cxn>
              <a:cxn ang="0">
                <a:pos x="T8" y="T9"/>
              </a:cxn>
            </a:cxnLst>
            <a:rect l="0" t="0" r="r" b="b"/>
            <a:pathLst>
              <a:path w="315" h="321">
                <a:moveTo>
                  <a:pt x="315" y="0"/>
                </a:moveTo>
                <a:cubicBezTo>
                  <a:pt x="245" y="7"/>
                  <a:pt x="152" y="1"/>
                  <a:pt x="93" y="49"/>
                </a:cubicBezTo>
                <a:cubicBezTo>
                  <a:pt x="67" y="70"/>
                  <a:pt x="38" y="108"/>
                  <a:pt x="27" y="140"/>
                </a:cubicBezTo>
                <a:cubicBezTo>
                  <a:pt x="21" y="156"/>
                  <a:pt x="10" y="189"/>
                  <a:pt x="10" y="189"/>
                </a:cubicBezTo>
                <a:cubicBezTo>
                  <a:pt x="0" y="282"/>
                  <a:pt x="2" y="238"/>
                  <a:pt x="2" y="321"/>
                </a:cubicBezTo>
              </a:path>
            </a:pathLst>
          </a:custGeom>
          <a:noFill/>
          <a:ln w="76200" cap="flat" cmpd="sng">
            <a:solidFill>
              <a:schemeClr val="folHlink"/>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50000"/>
              </a:spcBef>
              <a:spcAft>
                <a:spcPct val="0"/>
              </a:spcAft>
              <a:buClr>
                <a:srgbClr val="000000"/>
              </a:buClr>
            </a:pPr>
            <a:endParaRPr lang="en-US" sz="2400">
              <a:solidFill>
                <a:srgbClr val="000000"/>
              </a:solidFill>
            </a:endParaRPr>
          </a:p>
        </p:txBody>
      </p:sp>
      <p:sp>
        <p:nvSpPr>
          <p:cNvPr id="535643" name="Freeform 91"/>
          <p:cNvSpPr>
            <a:spLocks/>
          </p:cNvSpPr>
          <p:nvPr/>
        </p:nvSpPr>
        <p:spPr bwMode="auto">
          <a:xfrm>
            <a:off x="5938839" y="5643563"/>
            <a:ext cx="731837" cy="195262"/>
          </a:xfrm>
          <a:custGeom>
            <a:avLst/>
            <a:gdLst>
              <a:gd name="T0" fmla="*/ 0 w 461"/>
              <a:gd name="T1" fmla="*/ 0 h 123"/>
              <a:gd name="T2" fmla="*/ 107 w 461"/>
              <a:gd name="T3" fmla="*/ 90 h 123"/>
              <a:gd name="T4" fmla="*/ 206 w 461"/>
              <a:gd name="T5" fmla="*/ 107 h 123"/>
              <a:gd name="T6" fmla="*/ 461 w 461"/>
              <a:gd name="T7" fmla="*/ 123 h 123"/>
            </a:gdLst>
            <a:ahLst/>
            <a:cxnLst>
              <a:cxn ang="0">
                <a:pos x="T0" y="T1"/>
              </a:cxn>
              <a:cxn ang="0">
                <a:pos x="T2" y="T3"/>
              </a:cxn>
              <a:cxn ang="0">
                <a:pos x="T4" y="T5"/>
              </a:cxn>
              <a:cxn ang="0">
                <a:pos x="T6" y="T7"/>
              </a:cxn>
            </a:cxnLst>
            <a:rect l="0" t="0" r="r" b="b"/>
            <a:pathLst>
              <a:path w="461" h="123">
                <a:moveTo>
                  <a:pt x="0" y="0"/>
                </a:moveTo>
                <a:cubicBezTo>
                  <a:pt x="32" y="31"/>
                  <a:pt x="66" y="70"/>
                  <a:pt x="107" y="90"/>
                </a:cubicBezTo>
                <a:cubicBezTo>
                  <a:pt x="134" y="103"/>
                  <a:pt x="186" y="104"/>
                  <a:pt x="206" y="107"/>
                </a:cubicBezTo>
                <a:cubicBezTo>
                  <a:pt x="313" y="122"/>
                  <a:pt x="309" y="123"/>
                  <a:pt x="461" y="123"/>
                </a:cubicBezTo>
              </a:path>
            </a:pathLst>
          </a:custGeom>
          <a:noFill/>
          <a:ln w="76200" cap="flat" cmpd="sng">
            <a:solidFill>
              <a:srgbClr val="00990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50000"/>
              </a:spcBef>
              <a:spcAft>
                <a:spcPct val="0"/>
              </a:spcAft>
              <a:buClr>
                <a:srgbClr val="000000"/>
              </a:buClr>
            </a:pPr>
            <a:endParaRPr lang="en-US" sz="2400">
              <a:solidFill>
                <a:srgbClr val="000000"/>
              </a:solidFill>
            </a:endParaRPr>
          </a:p>
        </p:txBody>
      </p:sp>
    </p:spTree>
    <p:extLst>
      <p:ext uri="{BB962C8B-B14F-4D97-AF65-F5344CB8AC3E}">
        <p14:creationId xmlns:p14="http://schemas.microsoft.com/office/powerpoint/2010/main" val="25208795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4114" name="Rectangle 2"/>
          <p:cNvSpPr>
            <a:spLocks noGrp="1" noChangeArrowheads="1"/>
          </p:cNvSpPr>
          <p:nvPr>
            <p:ph type="title"/>
          </p:nvPr>
        </p:nvSpPr>
        <p:spPr/>
        <p:txBody>
          <a:bodyPr/>
          <a:lstStyle/>
          <a:p>
            <a:r>
              <a:rPr lang="en-US" altLang="en-US"/>
              <a:t>Quadratic Regression</a:t>
            </a:r>
          </a:p>
        </p:txBody>
      </p:sp>
      <p:sp>
        <p:nvSpPr>
          <p:cNvPr id="474115" name="Line 3"/>
          <p:cNvSpPr>
            <a:spLocks noChangeShapeType="1"/>
          </p:cNvSpPr>
          <p:nvPr/>
        </p:nvSpPr>
        <p:spPr bwMode="auto">
          <a:xfrm>
            <a:off x="2133600" y="1295400"/>
            <a:ext cx="0" cy="3352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4116" name="Line 4"/>
          <p:cNvSpPr>
            <a:spLocks noChangeShapeType="1"/>
          </p:cNvSpPr>
          <p:nvPr/>
        </p:nvSpPr>
        <p:spPr bwMode="auto">
          <a:xfrm>
            <a:off x="1981200" y="4495800"/>
            <a:ext cx="39624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4117" name="Oval 5"/>
          <p:cNvSpPr>
            <a:spLocks noChangeAspect="1" noChangeArrowheads="1"/>
          </p:cNvSpPr>
          <p:nvPr/>
        </p:nvSpPr>
        <p:spPr bwMode="auto">
          <a:xfrm>
            <a:off x="2362201" y="35814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4118" name="Oval 6"/>
          <p:cNvSpPr>
            <a:spLocks noChangeAspect="1" noChangeArrowheads="1"/>
          </p:cNvSpPr>
          <p:nvPr/>
        </p:nvSpPr>
        <p:spPr bwMode="auto">
          <a:xfrm>
            <a:off x="2743201" y="41148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4119" name="Oval 7"/>
          <p:cNvSpPr>
            <a:spLocks noChangeAspect="1" noChangeArrowheads="1"/>
          </p:cNvSpPr>
          <p:nvPr/>
        </p:nvSpPr>
        <p:spPr bwMode="auto">
          <a:xfrm>
            <a:off x="2971801" y="28956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4120" name="Oval 8"/>
          <p:cNvSpPr>
            <a:spLocks noChangeAspect="1" noChangeArrowheads="1"/>
          </p:cNvSpPr>
          <p:nvPr/>
        </p:nvSpPr>
        <p:spPr bwMode="auto">
          <a:xfrm>
            <a:off x="3657601" y="15240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4121" name="Oval 9"/>
          <p:cNvSpPr>
            <a:spLocks noChangeAspect="1" noChangeArrowheads="1"/>
          </p:cNvSpPr>
          <p:nvPr/>
        </p:nvSpPr>
        <p:spPr bwMode="auto">
          <a:xfrm>
            <a:off x="3962401" y="24384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4122" name="Oval 10"/>
          <p:cNvSpPr>
            <a:spLocks noChangeAspect="1" noChangeArrowheads="1"/>
          </p:cNvSpPr>
          <p:nvPr/>
        </p:nvSpPr>
        <p:spPr bwMode="auto">
          <a:xfrm>
            <a:off x="4648201" y="22860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4123" name="Oval 11"/>
          <p:cNvSpPr>
            <a:spLocks noChangeAspect="1" noChangeArrowheads="1"/>
          </p:cNvSpPr>
          <p:nvPr/>
        </p:nvSpPr>
        <p:spPr bwMode="auto">
          <a:xfrm>
            <a:off x="5410201" y="41148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4124" name="Oval 12"/>
          <p:cNvSpPr>
            <a:spLocks noChangeAspect="1" noChangeArrowheads="1"/>
          </p:cNvSpPr>
          <p:nvPr/>
        </p:nvSpPr>
        <p:spPr bwMode="auto">
          <a:xfrm>
            <a:off x="5562601" y="35052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4125" name="Oval 13"/>
          <p:cNvSpPr>
            <a:spLocks noChangeAspect="1" noChangeArrowheads="1"/>
          </p:cNvSpPr>
          <p:nvPr/>
        </p:nvSpPr>
        <p:spPr bwMode="auto">
          <a:xfrm>
            <a:off x="5334001" y="31242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4126" name="Text Box 14"/>
          <p:cNvSpPr txBox="1">
            <a:spLocks noChangeArrowheads="1"/>
          </p:cNvSpPr>
          <p:nvPr/>
        </p:nvSpPr>
        <p:spPr bwMode="auto">
          <a:xfrm>
            <a:off x="2667000" y="44958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x</a:t>
            </a:r>
          </a:p>
        </p:txBody>
      </p:sp>
      <p:sp>
        <p:nvSpPr>
          <p:cNvPr id="474127" name="Line 15"/>
          <p:cNvSpPr>
            <a:spLocks noChangeShapeType="1"/>
          </p:cNvSpPr>
          <p:nvPr/>
        </p:nvSpPr>
        <p:spPr bwMode="auto">
          <a:xfrm>
            <a:off x="3048000" y="47244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4128" name="Text Box 16"/>
          <p:cNvSpPr txBox="1">
            <a:spLocks noChangeArrowheads="1"/>
          </p:cNvSpPr>
          <p:nvPr/>
        </p:nvSpPr>
        <p:spPr bwMode="auto">
          <a:xfrm>
            <a:off x="1752600" y="32766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y</a:t>
            </a:r>
          </a:p>
        </p:txBody>
      </p:sp>
      <p:sp>
        <p:nvSpPr>
          <p:cNvPr id="474129" name="Line 17"/>
          <p:cNvSpPr>
            <a:spLocks noChangeShapeType="1"/>
          </p:cNvSpPr>
          <p:nvPr/>
        </p:nvSpPr>
        <p:spPr bwMode="auto">
          <a:xfrm flipV="1">
            <a:off x="1905000" y="2667000"/>
            <a:ext cx="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4135" name="Arc 23"/>
          <p:cNvSpPr>
            <a:spLocks/>
          </p:cNvSpPr>
          <p:nvPr/>
        </p:nvSpPr>
        <p:spPr bwMode="auto">
          <a:xfrm rot="13413423" flipV="1">
            <a:off x="2584451" y="3363268"/>
            <a:ext cx="2747963" cy="461665"/>
          </a:xfrm>
          <a:custGeom>
            <a:avLst/>
            <a:gdLst>
              <a:gd name="G0" fmla="+- 5254 0 0"/>
              <a:gd name="G1" fmla="+- 21600 0 0"/>
              <a:gd name="G2" fmla="+- 21600 0 0"/>
              <a:gd name="T0" fmla="*/ 0 w 26854"/>
              <a:gd name="T1" fmla="*/ 649 h 26929"/>
              <a:gd name="T2" fmla="*/ 26186 w 26854"/>
              <a:gd name="T3" fmla="*/ 26929 h 26929"/>
              <a:gd name="T4" fmla="*/ 5254 w 26854"/>
              <a:gd name="T5" fmla="*/ 21600 h 26929"/>
            </a:gdLst>
            <a:ahLst/>
            <a:cxnLst>
              <a:cxn ang="0">
                <a:pos x="T0" y="T1"/>
              </a:cxn>
              <a:cxn ang="0">
                <a:pos x="T2" y="T3"/>
              </a:cxn>
              <a:cxn ang="0">
                <a:pos x="T4" y="T5"/>
              </a:cxn>
            </a:cxnLst>
            <a:rect l="0" t="0" r="r" b="b"/>
            <a:pathLst>
              <a:path w="26854" h="26929" fill="none" extrusionOk="0">
                <a:moveTo>
                  <a:pt x="-1" y="648"/>
                </a:moveTo>
                <a:cubicBezTo>
                  <a:pt x="1718" y="217"/>
                  <a:pt x="3482" y="-1"/>
                  <a:pt x="5254" y="0"/>
                </a:cubicBezTo>
                <a:cubicBezTo>
                  <a:pt x="17183" y="0"/>
                  <a:pt x="26854" y="9670"/>
                  <a:pt x="26854" y="21600"/>
                </a:cubicBezTo>
                <a:cubicBezTo>
                  <a:pt x="26854" y="23397"/>
                  <a:pt x="26629" y="25187"/>
                  <a:pt x="26186" y="26929"/>
                </a:cubicBezTo>
              </a:path>
              <a:path w="26854" h="26929" stroke="0" extrusionOk="0">
                <a:moveTo>
                  <a:pt x="-1" y="648"/>
                </a:moveTo>
                <a:cubicBezTo>
                  <a:pt x="1718" y="217"/>
                  <a:pt x="3482" y="-1"/>
                  <a:pt x="5254" y="0"/>
                </a:cubicBezTo>
                <a:cubicBezTo>
                  <a:pt x="17183" y="0"/>
                  <a:pt x="26854" y="9670"/>
                  <a:pt x="26854" y="21600"/>
                </a:cubicBezTo>
                <a:cubicBezTo>
                  <a:pt x="26854" y="23397"/>
                  <a:pt x="26629" y="25187"/>
                  <a:pt x="26186" y="26929"/>
                </a:cubicBezTo>
                <a:lnTo>
                  <a:pt x="5254" y="21600"/>
                </a:lnTo>
                <a:close/>
              </a:path>
            </a:pathLst>
          </a:custGeom>
          <a:noFill/>
          <a:ln w="38100">
            <a:solidFill>
              <a:srgbClr val="33CC33"/>
            </a:solidFill>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Tree>
    <p:extLst>
      <p:ext uri="{BB962C8B-B14F-4D97-AF65-F5344CB8AC3E}">
        <p14:creationId xmlns:p14="http://schemas.microsoft.com/office/powerpoint/2010/main" val="18622056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536578" name="AutoShape 2"/>
          <p:cNvSpPr>
            <a:spLocks noChangeArrowheads="1"/>
          </p:cNvSpPr>
          <p:nvPr/>
        </p:nvSpPr>
        <p:spPr bwMode="auto">
          <a:xfrm>
            <a:off x="4495800" y="1219200"/>
            <a:ext cx="3657600" cy="2438400"/>
          </a:xfrm>
          <a:prstGeom prst="roundRect">
            <a:avLst>
              <a:gd name="adj" fmla="val 16667"/>
            </a:avLst>
          </a:prstGeom>
          <a:solidFill>
            <a:srgbClr val="FFFF99"/>
          </a:solidFill>
          <a:ln w="381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36579" name="Rectangle 3"/>
          <p:cNvSpPr>
            <a:spLocks noGrp="1" noChangeArrowheads="1"/>
          </p:cNvSpPr>
          <p:nvPr>
            <p:ph type="title"/>
          </p:nvPr>
        </p:nvSpPr>
        <p:spPr/>
        <p:txBody>
          <a:bodyPr/>
          <a:lstStyle/>
          <a:p>
            <a:r>
              <a:rPr lang="en-US" altLang="en-US"/>
              <a:t>Quadratic Regression</a:t>
            </a:r>
          </a:p>
        </p:txBody>
      </p:sp>
      <p:graphicFrame>
        <p:nvGraphicFramePr>
          <p:cNvPr id="536679" name="Group 103"/>
          <p:cNvGraphicFramePr>
            <a:graphicFrameLocks noGrp="1"/>
          </p:cNvGraphicFramePr>
          <p:nvPr/>
        </p:nvGraphicFramePr>
        <p:xfrm>
          <a:off x="1676400" y="1219201"/>
          <a:ext cx="1219200" cy="2336801"/>
        </p:xfrm>
        <a:graphic>
          <a:graphicData uri="http://schemas.openxmlformats.org/drawingml/2006/table">
            <a:tbl>
              <a:tblPr/>
              <a:tblGrid>
                <a:gridCol w="609600"/>
                <a:gridCol w="609600"/>
              </a:tblGrid>
              <a:tr h="609600">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1" u="none" strike="noStrike" cap="none" normalizeH="0" baseline="0" smtClean="0">
                          <a:ln>
                            <a:noFill/>
                          </a:ln>
                          <a:solidFill>
                            <a:schemeClr val="tx1"/>
                          </a:solidFill>
                          <a:effectLst/>
                          <a:latin typeface="Arial" panose="020B0604020202020204" pitchFamily="34" charset="0"/>
                        </a:rPr>
                        <a:t>X</a:t>
                      </a:r>
                      <a:endParaRPr kumimoji="0" lang="en-US" altLang="en-US" sz="2800" b="0" i="1" u="none" strike="noStrike" cap="none" normalizeH="0" baseline="-2500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1" u="none" strike="noStrike" cap="none" normalizeH="0" baseline="0" smtClean="0">
                          <a:ln>
                            <a:noFill/>
                          </a:ln>
                          <a:solidFill>
                            <a:schemeClr val="tx1"/>
                          </a:solidFill>
                          <a:effectLst/>
                          <a:latin typeface="Arial" panose="020B0604020202020204" pitchFamily="34" charset="0"/>
                        </a:rPr>
                        <a:t>Y</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46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36680" name="Group 104"/>
          <p:cNvGraphicFramePr>
            <a:graphicFrameLocks noGrp="1"/>
          </p:cNvGraphicFramePr>
          <p:nvPr/>
        </p:nvGraphicFramePr>
        <p:xfrm>
          <a:off x="5334000" y="1295401"/>
          <a:ext cx="609600" cy="1727201"/>
        </p:xfrm>
        <a:graphic>
          <a:graphicData uri="http://schemas.openxmlformats.org/drawingml/2006/table">
            <a:tbl>
              <a:tblPr/>
              <a:tblGrid>
                <a:gridCol w="609600"/>
              </a:tblGrid>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46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36617" name="Group 41"/>
          <p:cNvGraphicFramePr>
            <a:graphicFrameLocks noGrp="1"/>
          </p:cNvGraphicFramePr>
          <p:nvPr/>
        </p:nvGraphicFramePr>
        <p:xfrm>
          <a:off x="7162800" y="1295401"/>
          <a:ext cx="609600" cy="1727201"/>
        </p:xfrm>
        <a:graphic>
          <a:graphicData uri="http://schemas.openxmlformats.org/drawingml/2006/table">
            <a:tbl>
              <a:tblPr/>
              <a:tblGrid>
                <a:gridCol w="609600"/>
              </a:tblGrid>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7</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46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36627" name="Text Box 51"/>
          <p:cNvSpPr txBox="1">
            <a:spLocks noChangeArrowheads="1"/>
          </p:cNvSpPr>
          <p:nvPr/>
        </p:nvSpPr>
        <p:spPr bwMode="auto">
          <a:xfrm>
            <a:off x="4800600" y="12192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b="1">
                <a:solidFill>
                  <a:srgbClr val="000000"/>
                </a:solidFill>
              </a:rPr>
              <a:t>X</a:t>
            </a:r>
            <a:r>
              <a:rPr lang="en-US" altLang="en-US" sz="2400">
                <a:solidFill>
                  <a:srgbClr val="000000"/>
                </a:solidFill>
              </a:rPr>
              <a:t>=</a:t>
            </a:r>
          </a:p>
        </p:txBody>
      </p:sp>
      <p:sp>
        <p:nvSpPr>
          <p:cNvPr id="536628" name="Text Box 52"/>
          <p:cNvSpPr txBox="1">
            <a:spLocks noChangeArrowheads="1"/>
          </p:cNvSpPr>
          <p:nvPr/>
        </p:nvSpPr>
        <p:spPr bwMode="auto">
          <a:xfrm>
            <a:off x="6629400" y="12192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b="1">
                <a:solidFill>
                  <a:srgbClr val="000000"/>
                </a:solidFill>
              </a:rPr>
              <a:t>y</a:t>
            </a:r>
            <a:r>
              <a:rPr lang="en-US" altLang="en-US" sz="2400">
                <a:solidFill>
                  <a:srgbClr val="000000"/>
                </a:solidFill>
              </a:rPr>
              <a:t>=</a:t>
            </a:r>
          </a:p>
        </p:txBody>
      </p:sp>
      <p:sp>
        <p:nvSpPr>
          <p:cNvPr id="536629" name="Text Box 53"/>
          <p:cNvSpPr txBox="1">
            <a:spLocks noChangeArrowheads="1"/>
          </p:cNvSpPr>
          <p:nvPr/>
        </p:nvSpPr>
        <p:spPr bwMode="auto">
          <a:xfrm>
            <a:off x="4876800" y="312420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b="1" i="1">
                <a:solidFill>
                  <a:srgbClr val="000000"/>
                </a:solidFill>
              </a:rPr>
              <a:t>x</a:t>
            </a:r>
            <a:r>
              <a:rPr lang="en-US" altLang="en-US" sz="2400" i="1" baseline="-25000">
                <a:solidFill>
                  <a:srgbClr val="000000"/>
                </a:solidFill>
              </a:rPr>
              <a:t>1</a:t>
            </a:r>
            <a:r>
              <a:rPr lang="en-US" altLang="en-US" sz="2400" i="1">
                <a:solidFill>
                  <a:srgbClr val="000000"/>
                </a:solidFill>
              </a:rPr>
              <a:t>=(3,2)..</a:t>
            </a:r>
          </a:p>
        </p:txBody>
      </p:sp>
      <p:sp>
        <p:nvSpPr>
          <p:cNvPr id="536630" name="Text Box 54"/>
          <p:cNvSpPr txBox="1">
            <a:spLocks noChangeArrowheads="1"/>
          </p:cNvSpPr>
          <p:nvPr/>
        </p:nvSpPr>
        <p:spPr bwMode="auto">
          <a:xfrm>
            <a:off x="6858000" y="3124200"/>
            <a:ext cx="106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i="1">
                <a:solidFill>
                  <a:srgbClr val="000000"/>
                </a:solidFill>
              </a:rPr>
              <a:t>y</a:t>
            </a:r>
            <a:r>
              <a:rPr lang="en-US" altLang="en-US" sz="2400" i="1" baseline="-25000">
                <a:solidFill>
                  <a:srgbClr val="000000"/>
                </a:solidFill>
              </a:rPr>
              <a:t>1</a:t>
            </a:r>
            <a:r>
              <a:rPr lang="en-US" altLang="en-US" sz="2400" i="1">
                <a:solidFill>
                  <a:srgbClr val="000000"/>
                </a:solidFill>
              </a:rPr>
              <a:t>=7..</a:t>
            </a:r>
          </a:p>
        </p:txBody>
      </p:sp>
      <p:sp>
        <p:nvSpPr>
          <p:cNvPr id="536631" name="Freeform 55"/>
          <p:cNvSpPr>
            <a:spLocks/>
          </p:cNvSpPr>
          <p:nvPr/>
        </p:nvSpPr>
        <p:spPr bwMode="auto">
          <a:xfrm>
            <a:off x="3657600" y="1752600"/>
            <a:ext cx="685800" cy="685800"/>
          </a:xfrm>
          <a:custGeom>
            <a:avLst/>
            <a:gdLst>
              <a:gd name="T0" fmla="*/ 0 w 1045"/>
              <a:gd name="T1" fmla="*/ 49 h 288"/>
              <a:gd name="T2" fmla="*/ 164 w 1045"/>
              <a:gd name="T3" fmla="*/ 0 h 288"/>
              <a:gd name="T4" fmla="*/ 321 w 1045"/>
              <a:gd name="T5" fmla="*/ 8 h 288"/>
              <a:gd name="T6" fmla="*/ 420 w 1045"/>
              <a:gd name="T7" fmla="*/ 49 h 288"/>
              <a:gd name="T8" fmla="*/ 617 w 1045"/>
              <a:gd name="T9" fmla="*/ 156 h 288"/>
              <a:gd name="T10" fmla="*/ 675 w 1045"/>
              <a:gd name="T11" fmla="*/ 181 h 288"/>
              <a:gd name="T12" fmla="*/ 1045 w 1045"/>
              <a:gd name="T13" fmla="*/ 288 h 288"/>
            </a:gdLst>
            <a:ahLst/>
            <a:cxnLst>
              <a:cxn ang="0">
                <a:pos x="T0" y="T1"/>
              </a:cxn>
              <a:cxn ang="0">
                <a:pos x="T2" y="T3"/>
              </a:cxn>
              <a:cxn ang="0">
                <a:pos x="T4" y="T5"/>
              </a:cxn>
              <a:cxn ang="0">
                <a:pos x="T6" y="T7"/>
              </a:cxn>
              <a:cxn ang="0">
                <a:pos x="T8" y="T9"/>
              </a:cxn>
              <a:cxn ang="0">
                <a:pos x="T10" y="T11"/>
              </a:cxn>
              <a:cxn ang="0">
                <a:pos x="T12" y="T13"/>
              </a:cxn>
            </a:cxnLst>
            <a:rect l="0" t="0" r="r" b="b"/>
            <a:pathLst>
              <a:path w="1045" h="288">
                <a:moveTo>
                  <a:pt x="0" y="49"/>
                </a:moveTo>
                <a:cubicBezTo>
                  <a:pt x="57" y="38"/>
                  <a:pt x="108" y="14"/>
                  <a:pt x="164" y="0"/>
                </a:cubicBezTo>
                <a:cubicBezTo>
                  <a:pt x="216" y="3"/>
                  <a:pt x="269" y="0"/>
                  <a:pt x="321" y="8"/>
                </a:cubicBezTo>
                <a:cubicBezTo>
                  <a:pt x="357" y="13"/>
                  <a:pt x="387" y="35"/>
                  <a:pt x="420" y="49"/>
                </a:cubicBezTo>
                <a:cubicBezTo>
                  <a:pt x="489" y="78"/>
                  <a:pt x="555" y="114"/>
                  <a:pt x="617" y="156"/>
                </a:cubicBezTo>
                <a:cubicBezTo>
                  <a:pt x="654" y="181"/>
                  <a:pt x="641" y="164"/>
                  <a:pt x="675" y="181"/>
                </a:cubicBezTo>
                <a:cubicBezTo>
                  <a:pt x="811" y="249"/>
                  <a:pt x="886" y="288"/>
                  <a:pt x="1045" y="288"/>
                </a:cubicBezTo>
              </a:path>
            </a:pathLst>
          </a:custGeom>
          <a:noFill/>
          <a:ln w="76200" cap="flat" cmpd="sng">
            <a:solidFill>
              <a:schemeClr val="hlink"/>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50000"/>
              </a:spcBef>
              <a:spcAft>
                <a:spcPct val="0"/>
              </a:spcAft>
              <a:buClr>
                <a:srgbClr val="000000"/>
              </a:buClr>
            </a:pPr>
            <a:endParaRPr lang="en-US" sz="2400">
              <a:solidFill>
                <a:srgbClr val="000000"/>
              </a:solidFill>
            </a:endParaRPr>
          </a:p>
        </p:txBody>
      </p:sp>
      <p:sp>
        <p:nvSpPr>
          <p:cNvPr id="536632" name="AutoShape 56"/>
          <p:cNvSpPr>
            <a:spLocks noChangeArrowheads="1"/>
          </p:cNvSpPr>
          <p:nvPr/>
        </p:nvSpPr>
        <p:spPr bwMode="auto">
          <a:xfrm>
            <a:off x="1676400" y="3276600"/>
            <a:ext cx="5334000" cy="2743200"/>
          </a:xfrm>
          <a:prstGeom prst="roundRect">
            <a:avLst>
              <a:gd name="adj" fmla="val 16667"/>
            </a:avLst>
          </a:prstGeom>
          <a:solidFill>
            <a:srgbClr val="FFFF99"/>
          </a:solidFill>
          <a:ln w="38100">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graphicFrame>
        <p:nvGraphicFramePr>
          <p:cNvPr id="536682" name="Group 106"/>
          <p:cNvGraphicFramePr>
            <a:graphicFrameLocks noGrp="1"/>
          </p:cNvGraphicFramePr>
          <p:nvPr/>
        </p:nvGraphicFramePr>
        <p:xfrm>
          <a:off x="2286000" y="3429001"/>
          <a:ext cx="1828800" cy="1727201"/>
        </p:xfrm>
        <a:graphic>
          <a:graphicData uri="http://schemas.openxmlformats.org/drawingml/2006/table">
            <a:tbl>
              <a:tblPr/>
              <a:tblGrid>
                <a:gridCol w="609600"/>
                <a:gridCol w="609600"/>
                <a:gridCol w="609600"/>
              </a:tblGrid>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46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36663" name="Group 87"/>
          <p:cNvGraphicFramePr>
            <a:graphicFrameLocks noGrp="1"/>
          </p:cNvGraphicFramePr>
          <p:nvPr/>
        </p:nvGraphicFramePr>
        <p:xfrm>
          <a:off x="6248400" y="3810001"/>
          <a:ext cx="609600" cy="1727201"/>
        </p:xfrm>
        <a:graphic>
          <a:graphicData uri="http://schemas.openxmlformats.org/drawingml/2006/table">
            <a:tbl>
              <a:tblPr/>
              <a:tblGrid>
                <a:gridCol w="609600"/>
              </a:tblGrid>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7</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46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2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tx1"/>
                          </a:solidFill>
                          <a:effectLst/>
                          <a:latin typeface="Arial" panose="020B0604020202020204" pitchFamily="34" charset="0"/>
                        </a:rPr>
                        <a: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36673" name="Text Box 97"/>
          <p:cNvSpPr txBox="1">
            <a:spLocks noChangeArrowheads="1"/>
          </p:cNvSpPr>
          <p:nvPr/>
        </p:nvSpPr>
        <p:spPr bwMode="auto">
          <a:xfrm>
            <a:off x="1676400" y="36576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b="1">
                <a:solidFill>
                  <a:srgbClr val="000000"/>
                </a:solidFill>
              </a:rPr>
              <a:t>Z</a:t>
            </a:r>
            <a:r>
              <a:rPr lang="en-US" altLang="en-US" sz="2400">
                <a:solidFill>
                  <a:srgbClr val="000000"/>
                </a:solidFill>
              </a:rPr>
              <a:t>=</a:t>
            </a:r>
          </a:p>
        </p:txBody>
      </p:sp>
      <p:sp>
        <p:nvSpPr>
          <p:cNvPr id="536674" name="Text Box 98"/>
          <p:cNvSpPr txBox="1">
            <a:spLocks noChangeArrowheads="1"/>
          </p:cNvSpPr>
          <p:nvPr/>
        </p:nvSpPr>
        <p:spPr bwMode="auto">
          <a:xfrm>
            <a:off x="5943600" y="34290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b="1">
                <a:solidFill>
                  <a:srgbClr val="000000"/>
                </a:solidFill>
              </a:rPr>
              <a:t>y</a:t>
            </a:r>
            <a:r>
              <a:rPr lang="en-US" altLang="en-US" sz="2400">
                <a:solidFill>
                  <a:srgbClr val="000000"/>
                </a:solidFill>
              </a:rPr>
              <a:t>=</a:t>
            </a:r>
          </a:p>
        </p:txBody>
      </p:sp>
      <p:sp>
        <p:nvSpPr>
          <p:cNvPr id="536675" name="Text Box 99"/>
          <p:cNvSpPr txBox="1">
            <a:spLocks noChangeArrowheads="1"/>
          </p:cNvSpPr>
          <p:nvPr/>
        </p:nvSpPr>
        <p:spPr bwMode="auto">
          <a:xfrm>
            <a:off x="1752600" y="5410200"/>
            <a:ext cx="434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b="1" i="1">
                <a:solidFill>
                  <a:srgbClr val="000000"/>
                </a:solidFill>
              </a:rPr>
              <a:t>z</a:t>
            </a:r>
            <a:r>
              <a:rPr lang="en-US" altLang="en-US" sz="2400" i="1">
                <a:solidFill>
                  <a:srgbClr val="000000"/>
                </a:solidFill>
              </a:rPr>
              <a:t>=(1 ,  x, x</a:t>
            </a:r>
            <a:r>
              <a:rPr lang="en-US" altLang="en-US" sz="2400" i="1" baseline="30000">
                <a:solidFill>
                  <a:srgbClr val="000000"/>
                </a:solidFill>
              </a:rPr>
              <a:t>2</a:t>
            </a:r>
            <a:r>
              <a:rPr lang="en-US" altLang="en-US" sz="2400" i="1" baseline="-25000">
                <a:solidFill>
                  <a:srgbClr val="000000"/>
                </a:solidFill>
              </a:rPr>
              <a:t>,</a:t>
            </a:r>
            <a:r>
              <a:rPr lang="en-US" altLang="en-US" sz="2400" i="1">
                <a:solidFill>
                  <a:srgbClr val="000000"/>
                </a:solidFill>
              </a:rPr>
              <a:t>)</a:t>
            </a:r>
          </a:p>
        </p:txBody>
      </p:sp>
      <p:sp>
        <p:nvSpPr>
          <p:cNvPr id="536676" name="AutoShape 100"/>
          <p:cNvSpPr>
            <a:spLocks noChangeArrowheads="1"/>
          </p:cNvSpPr>
          <p:nvPr/>
        </p:nvSpPr>
        <p:spPr bwMode="auto">
          <a:xfrm>
            <a:off x="6705600" y="3962400"/>
            <a:ext cx="3657600" cy="2590800"/>
          </a:xfrm>
          <a:prstGeom prst="roundRect">
            <a:avLst>
              <a:gd name="adj" fmla="val 16667"/>
            </a:avLst>
          </a:prstGeom>
          <a:solidFill>
            <a:srgbClr val="FFFF99"/>
          </a:solidFill>
          <a:ln w="38100">
            <a:solidFill>
              <a:srgbClr val="00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20000"/>
              </a:spcBef>
              <a:spcAft>
                <a:spcPct val="0"/>
              </a:spcAft>
              <a:buClr>
                <a:srgbClr val="000000"/>
              </a:buClr>
            </a:pPr>
            <a:r>
              <a:rPr lang="en-US" altLang="en-US" sz="2400" b="1" i="1">
                <a:solidFill>
                  <a:srgbClr val="000000"/>
                </a:solidFill>
                <a:latin typeface="Symbol" panose="05050102010706020507" pitchFamily="18" charset="2"/>
              </a:rPr>
              <a:t>b</a:t>
            </a:r>
            <a:r>
              <a:rPr lang="en-US" altLang="en-US" sz="2400" i="1">
                <a:solidFill>
                  <a:srgbClr val="000000"/>
                </a:solidFill>
              </a:rPr>
              <a:t>=(</a:t>
            </a:r>
            <a:r>
              <a:rPr lang="en-US" altLang="en-US" sz="2400" b="1" i="1">
                <a:solidFill>
                  <a:srgbClr val="000000"/>
                </a:solidFill>
              </a:rPr>
              <a:t>Z</a:t>
            </a:r>
            <a:r>
              <a:rPr lang="en-US" altLang="en-US" sz="2400" i="1" baseline="30000">
                <a:solidFill>
                  <a:srgbClr val="000000"/>
                </a:solidFill>
              </a:rPr>
              <a:t>T</a:t>
            </a:r>
            <a:r>
              <a:rPr lang="en-US" altLang="en-US" sz="2400" b="1" i="1">
                <a:solidFill>
                  <a:srgbClr val="000000"/>
                </a:solidFill>
              </a:rPr>
              <a:t>Z</a:t>
            </a:r>
            <a:r>
              <a:rPr lang="en-US" altLang="en-US" sz="2400" i="1">
                <a:solidFill>
                  <a:srgbClr val="000000"/>
                </a:solidFill>
              </a:rPr>
              <a:t>)</a:t>
            </a:r>
            <a:r>
              <a:rPr lang="en-US" altLang="en-US" sz="2400" i="1" baseline="30000">
                <a:solidFill>
                  <a:srgbClr val="000000"/>
                </a:solidFill>
              </a:rPr>
              <a:t>-1</a:t>
            </a:r>
            <a:r>
              <a:rPr lang="en-US" altLang="en-US" sz="2400" i="1">
                <a:solidFill>
                  <a:srgbClr val="000000"/>
                </a:solidFill>
              </a:rPr>
              <a:t>(</a:t>
            </a:r>
            <a:r>
              <a:rPr lang="en-US" altLang="en-US" sz="2400" b="1" i="1">
                <a:solidFill>
                  <a:srgbClr val="000000"/>
                </a:solidFill>
              </a:rPr>
              <a:t>Z</a:t>
            </a:r>
            <a:r>
              <a:rPr lang="en-US" altLang="en-US" sz="2400" i="1" baseline="30000">
                <a:solidFill>
                  <a:srgbClr val="000000"/>
                </a:solidFill>
              </a:rPr>
              <a:t>T</a:t>
            </a:r>
            <a:r>
              <a:rPr lang="en-US" altLang="en-US" sz="2400" b="1" i="1">
                <a:solidFill>
                  <a:srgbClr val="000000"/>
                </a:solidFill>
              </a:rPr>
              <a:t>y</a:t>
            </a:r>
            <a:r>
              <a:rPr lang="en-US" altLang="en-US" sz="2400" i="1">
                <a:solidFill>
                  <a:srgbClr val="000000"/>
                </a:solidFill>
              </a:rPr>
              <a:t>)</a:t>
            </a:r>
          </a:p>
          <a:p>
            <a:pPr algn="ctr" fontAlgn="base">
              <a:spcBef>
                <a:spcPct val="20000"/>
              </a:spcBef>
              <a:spcAft>
                <a:spcPct val="0"/>
              </a:spcAft>
              <a:buClr>
                <a:srgbClr val="000000"/>
              </a:buClr>
            </a:pPr>
            <a:endParaRPr lang="en-US" altLang="en-US" sz="2400" i="1">
              <a:solidFill>
                <a:srgbClr val="000000"/>
              </a:solidFill>
            </a:endParaRPr>
          </a:p>
          <a:p>
            <a:pPr algn="ctr" fontAlgn="base">
              <a:spcBef>
                <a:spcPct val="20000"/>
              </a:spcBef>
              <a:spcAft>
                <a:spcPct val="0"/>
              </a:spcAft>
              <a:buClr>
                <a:srgbClr val="000000"/>
              </a:buClr>
            </a:pPr>
            <a:r>
              <a:rPr lang="en-US" altLang="en-US" sz="2400" i="1">
                <a:solidFill>
                  <a:srgbClr val="000000"/>
                </a:solidFill>
              </a:rPr>
              <a:t>y</a:t>
            </a:r>
            <a:r>
              <a:rPr lang="en-US" altLang="en-US" sz="2400" i="1" baseline="30000">
                <a:solidFill>
                  <a:srgbClr val="000000"/>
                </a:solidFill>
              </a:rPr>
              <a:t>est</a:t>
            </a:r>
            <a:r>
              <a:rPr lang="en-US" altLang="en-US" sz="2400" i="1">
                <a:solidFill>
                  <a:srgbClr val="000000"/>
                </a:solidFill>
              </a:rPr>
              <a:t> = </a:t>
            </a:r>
            <a:r>
              <a:rPr lang="en-US" altLang="en-US" sz="2400" i="1">
                <a:solidFill>
                  <a:srgbClr val="000000"/>
                </a:solidFill>
                <a:latin typeface="Symbol" panose="05050102010706020507" pitchFamily="18" charset="2"/>
              </a:rPr>
              <a:t>b</a:t>
            </a:r>
            <a:r>
              <a:rPr lang="en-US" altLang="en-US" sz="2400" i="1" baseline="-25000">
                <a:solidFill>
                  <a:srgbClr val="000000"/>
                </a:solidFill>
              </a:rPr>
              <a:t>0</a:t>
            </a:r>
            <a:r>
              <a:rPr lang="en-US" altLang="en-US" sz="2400" i="1">
                <a:solidFill>
                  <a:srgbClr val="000000"/>
                </a:solidFill>
              </a:rPr>
              <a:t>+ </a:t>
            </a:r>
            <a:r>
              <a:rPr lang="en-US" altLang="en-US" sz="2400" i="1">
                <a:solidFill>
                  <a:srgbClr val="000000"/>
                </a:solidFill>
                <a:latin typeface="Symbol" panose="05050102010706020507" pitchFamily="18" charset="2"/>
              </a:rPr>
              <a:t>b</a:t>
            </a:r>
            <a:r>
              <a:rPr lang="en-US" altLang="en-US" sz="2400" i="1" baseline="-25000">
                <a:solidFill>
                  <a:srgbClr val="000000"/>
                </a:solidFill>
              </a:rPr>
              <a:t>1 </a:t>
            </a:r>
            <a:r>
              <a:rPr lang="en-US" altLang="en-US" sz="2400" i="1">
                <a:solidFill>
                  <a:srgbClr val="000000"/>
                </a:solidFill>
              </a:rPr>
              <a:t>x+ </a:t>
            </a:r>
            <a:r>
              <a:rPr lang="en-US" altLang="en-US" sz="2400" i="1">
                <a:solidFill>
                  <a:srgbClr val="000000"/>
                </a:solidFill>
                <a:latin typeface="Symbol" panose="05050102010706020507" pitchFamily="18" charset="2"/>
              </a:rPr>
              <a:t>b</a:t>
            </a:r>
            <a:r>
              <a:rPr lang="en-US" altLang="en-US" sz="2400" i="1" baseline="-25000">
                <a:solidFill>
                  <a:srgbClr val="000000"/>
                </a:solidFill>
              </a:rPr>
              <a:t>2 </a:t>
            </a:r>
            <a:r>
              <a:rPr lang="en-US" altLang="en-US" sz="2400" i="1">
                <a:solidFill>
                  <a:srgbClr val="000000"/>
                </a:solidFill>
              </a:rPr>
              <a:t>x</a:t>
            </a:r>
            <a:r>
              <a:rPr lang="en-US" altLang="en-US" sz="2400" i="1" baseline="30000">
                <a:solidFill>
                  <a:srgbClr val="000000"/>
                </a:solidFill>
              </a:rPr>
              <a:t>2</a:t>
            </a:r>
          </a:p>
        </p:txBody>
      </p:sp>
      <p:sp>
        <p:nvSpPr>
          <p:cNvPr id="536677" name="Freeform 101"/>
          <p:cNvSpPr>
            <a:spLocks/>
          </p:cNvSpPr>
          <p:nvPr/>
        </p:nvSpPr>
        <p:spPr bwMode="auto">
          <a:xfrm>
            <a:off x="3989388" y="2730500"/>
            <a:ext cx="500062" cy="509588"/>
          </a:xfrm>
          <a:custGeom>
            <a:avLst/>
            <a:gdLst>
              <a:gd name="T0" fmla="*/ 315 w 315"/>
              <a:gd name="T1" fmla="*/ 0 h 321"/>
              <a:gd name="T2" fmla="*/ 93 w 315"/>
              <a:gd name="T3" fmla="*/ 49 h 321"/>
              <a:gd name="T4" fmla="*/ 27 w 315"/>
              <a:gd name="T5" fmla="*/ 140 h 321"/>
              <a:gd name="T6" fmla="*/ 10 w 315"/>
              <a:gd name="T7" fmla="*/ 189 h 321"/>
              <a:gd name="T8" fmla="*/ 2 w 315"/>
              <a:gd name="T9" fmla="*/ 321 h 321"/>
            </a:gdLst>
            <a:ahLst/>
            <a:cxnLst>
              <a:cxn ang="0">
                <a:pos x="T0" y="T1"/>
              </a:cxn>
              <a:cxn ang="0">
                <a:pos x="T2" y="T3"/>
              </a:cxn>
              <a:cxn ang="0">
                <a:pos x="T4" y="T5"/>
              </a:cxn>
              <a:cxn ang="0">
                <a:pos x="T6" y="T7"/>
              </a:cxn>
              <a:cxn ang="0">
                <a:pos x="T8" y="T9"/>
              </a:cxn>
            </a:cxnLst>
            <a:rect l="0" t="0" r="r" b="b"/>
            <a:pathLst>
              <a:path w="315" h="321">
                <a:moveTo>
                  <a:pt x="315" y="0"/>
                </a:moveTo>
                <a:cubicBezTo>
                  <a:pt x="245" y="7"/>
                  <a:pt x="152" y="1"/>
                  <a:pt x="93" y="49"/>
                </a:cubicBezTo>
                <a:cubicBezTo>
                  <a:pt x="67" y="70"/>
                  <a:pt x="38" y="108"/>
                  <a:pt x="27" y="140"/>
                </a:cubicBezTo>
                <a:cubicBezTo>
                  <a:pt x="21" y="156"/>
                  <a:pt x="10" y="189"/>
                  <a:pt x="10" y="189"/>
                </a:cubicBezTo>
                <a:cubicBezTo>
                  <a:pt x="0" y="282"/>
                  <a:pt x="2" y="238"/>
                  <a:pt x="2" y="321"/>
                </a:cubicBezTo>
              </a:path>
            </a:pathLst>
          </a:custGeom>
          <a:noFill/>
          <a:ln w="76200" cap="flat" cmpd="sng">
            <a:solidFill>
              <a:schemeClr val="folHlink"/>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50000"/>
              </a:spcBef>
              <a:spcAft>
                <a:spcPct val="0"/>
              </a:spcAft>
              <a:buClr>
                <a:srgbClr val="000000"/>
              </a:buClr>
            </a:pPr>
            <a:endParaRPr lang="en-US" sz="2400">
              <a:solidFill>
                <a:srgbClr val="000000"/>
              </a:solidFill>
            </a:endParaRPr>
          </a:p>
        </p:txBody>
      </p:sp>
      <p:sp>
        <p:nvSpPr>
          <p:cNvPr id="536678" name="Freeform 102"/>
          <p:cNvSpPr>
            <a:spLocks/>
          </p:cNvSpPr>
          <p:nvPr/>
        </p:nvSpPr>
        <p:spPr bwMode="auto">
          <a:xfrm>
            <a:off x="6324600" y="5943601"/>
            <a:ext cx="731838" cy="195263"/>
          </a:xfrm>
          <a:custGeom>
            <a:avLst/>
            <a:gdLst>
              <a:gd name="T0" fmla="*/ 0 w 461"/>
              <a:gd name="T1" fmla="*/ 0 h 123"/>
              <a:gd name="T2" fmla="*/ 107 w 461"/>
              <a:gd name="T3" fmla="*/ 90 h 123"/>
              <a:gd name="T4" fmla="*/ 206 w 461"/>
              <a:gd name="T5" fmla="*/ 107 h 123"/>
              <a:gd name="T6" fmla="*/ 461 w 461"/>
              <a:gd name="T7" fmla="*/ 123 h 123"/>
            </a:gdLst>
            <a:ahLst/>
            <a:cxnLst>
              <a:cxn ang="0">
                <a:pos x="T0" y="T1"/>
              </a:cxn>
              <a:cxn ang="0">
                <a:pos x="T2" y="T3"/>
              </a:cxn>
              <a:cxn ang="0">
                <a:pos x="T4" y="T5"/>
              </a:cxn>
              <a:cxn ang="0">
                <a:pos x="T6" y="T7"/>
              </a:cxn>
            </a:cxnLst>
            <a:rect l="0" t="0" r="r" b="b"/>
            <a:pathLst>
              <a:path w="461" h="123">
                <a:moveTo>
                  <a:pt x="0" y="0"/>
                </a:moveTo>
                <a:cubicBezTo>
                  <a:pt x="32" y="31"/>
                  <a:pt x="66" y="70"/>
                  <a:pt x="107" y="90"/>
                </a:cubicBezTo>
                <a:cubicBezTo>
                  <a:pt x="134" y="103"/>
                  <a:pt x="186" y="104"/>
                  <a:pt x="206" y="107"/>
                </a:cubicBezTo>
                <a:cubicBezTo>
                  <a:pt x="313" y="122"/>
                  <a:pt x="309" y="123"/>
                  <a:pt x="461" y="123"/>
                </a:cubicBezTo>
              </a:path>
            </a:pathLst>
          </a:custGeom>
          <a:noFill/>
          <a:ln w="76200" cap="flat" cmpd="sng">
            <a:solidFill>
              <a:srgbClr val="00990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50000"/>
              </a:spcBef>
              <a:spcAft>
                <a:spcPct val="0"/>
              </a:spcAft>
              <a:buClr>
                <a:srgbClr val="000000"/>
              </a:buClr>
            </a:pPr>
            <a:endParaRPr lang="en-US" sz="2400">
              <a:solidFill>
                <a:srgbClr val="000000"/>
              </a:solidFill>
            </a:endParaRPr>
          </a:p>
        </p:txBody>
      </p:sp>
      <p:sp>
        <p:nvSpPr>
          <p:cNvPr id="536683" name="AutoShape 107"/>
          <p:cNvSpPr>
            <a:spLocks noChangeArrowheads="1"/>
          </p:cNvSpPr>
          <p:nvPr/>
        </p:nvSpPr>
        <p:spPr bwMode="auto">
          <a:xfrm>
            <a:off x="8229600" y="1066800"/>
            <a:ext cx="2286000" cy="2362200"/>
          </a:xfrm>
          <a:prstGeom prst="wedgeRectCallout">
            <a:avLst>
              <a:gd name="adj1" fmla="val -47083"/>
              <a:gd name="adj2" fmla="val -60755"/>
            </a:avLst>
          </a:prstGeom>
          <a:solidFill>
            <a:srgbClr val="FFCCFF"/>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50000"/>
              </a:spcBef>
              <a:spcAft>
                <a:spcPct val="0"/>
              </a:spcAft>
              <a:buClr>
                <a:srgbClr val="000000"/>
              </a:buClr>
            </a:pPr>
            <a:r>
              <a:rPr lang="en-US" altLang="en-US" sz="2000">
                <a:solidFill>
                  <a:srgbClr val="FF0000"/>
                </a:solidFill>
              </a:rPr>
              <a:t>Much more about this in the future Andrew Lecture: “Favorite Regression Algorithms”</a:t>
            </a:r>
          </a:p>
        </p:txBody>
      </p:sp>
    </p:spTree>
    <p:extLst>
      <p:ext uri="{BB962C8B-B14F-4D97-AF65-F5344CB8AC3E}">
        <p14:creationId xmlns:p14="http://schemas.microsoft.com/office/powerpoint/2010/main" val="12595410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5138" name="Rectangle 2"/>
          <p:cNvSpPr>
            <a:spLocks noGrp="1" noChangeArrowheads="1"/>
          </p:cNvSpPr>
          <p:nvPr>
            <p:ph type="title"/>
          </p:nvPr>
        </p:nvSpPr>
        <p:spPr/>
        <p:txBody>
          <a:bodyPr/>
          <a:lstStyle/>
          <a:p>
            <a:r>
              <a:rPr lang="en-US" altLang="en-US"/>
              <a:t>Join-the-dots</a:t>
            </a:r>
          </a:p>
        </p:txBody>
      </p:sp>
      <p:grpSp>
        <p:nvGrpSpPr>
          <p:cNvPr id="475160" name="Group 24"/>
          <p:cNvGrpSpPr>
            <a:grpSpLocks/>
          </p:cNvGrpSpPr>
          <p:nvPr/>
        </p:nvGrpSpPr>
        <p:grpSpPr bwMode="auto">
          <a:xfrm>
            <a:off x="1752600" y="1295401"/>
            <a:ext cx="4191000" cy="3597275"/>
            <a:chOff x="144" y="816"/>
            <a:chExt cx="2640" cy="2266"/>
          </a:xfrm>
        </p:grpSpPr>
        <p:sp>
          <p:nvSpPr>
            <p:cNvPr id="475139" name="Line 3"/>
            <p:cNvSpPr>
              <a:spLocks noChangeShapeType="1"/>
            </p:cNvSpPr>
            <p:nvPr/>
          </p:nvSpPr>
          <p:spPr bwMode="auto">
            <a:xfrm>
              <a:off x="384" y="816"/>
              <a:ext cx="0" cy="211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5140" name="Line 4"/>
            <p:cNvSpPr>
              <a:spLocks noChangeShapeType="1"/>
            </p:cNvSpPr>
            <p:nvPr/>
          </p:nvSpPr>
          <p:spPr bwMode="auto">
            <a:xfrm>
              <a:off x="288" y="2832"/>
              <a:ext cx="24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5141" name="Oval 5"/>
            <p:cNvSpPr>
              <a:spLocks noChangeAspect="1" noChangeArrowheads="1"/>
            </p:cNvSpPr>
            <p:nvPr/>
          </p:nvSpPr>
          <p:spPr bwMode="auto">
            <a:xfrm>
              <a:off x="528" y="2256"/>
              <a:ext cx="46" cy="4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5142" name="Oval 6"/>
            <p:cNvSpPr>
              <a:spLocks noChangeAspect="1" noChangeArrowheads="1"/>
            </p:cNvSpPr>
            <p:nvPr/>
          </p:nvSpPr>
          <p:spPr bwMode="auto">
            <a:xfrm>
              <a:off x="768" y="2592"/>
              <a:ext cx="46" cy="4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5143" name="Oval 7"/>
            <p:cNvSpPr>
              <a:spLocks noChangeAspect="1" noChangeArrowheads="1"/>
            </p:cNvSpPr>
            <p:nvPr/>
          </p:nvSpPr>
          <p:spPr bwMode="auto">
            <a:xfrm>
              <a:off x="912" y="1824"/>
              <a:ext cx="46" cy="4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5144" name="Oval 8"/>
            <p:cNvSpPr>
              <a:spLocks noChangeAspect="1" noChangeArrowheads="1"/>
            </p:cNvSpPr>
            <p:nvPr/>
          </p:nvSpPr>
          <p:spPr bwMode="auto">
            <a:xfrm>
              <a:off x="1344" y="960"/>
              <a:ext cx="46" cy="4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5145" name="Oval 9"/>
            <p:cNvSpPr>
              <a:spLocks noChangeAspect="1" noChangeArrowheads="1"/>
            </p:cNvSpPr>
            <p:nvPr/>
          </p:nvSpPr>
          <p:spPr bwMode="auto">
            <a:xfrm>
              <a:off x="1536" y="1536"/>
              <a:ext cx="46" cy="4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5146" name="Oval 10"/>
            <p:cNvSpPr>
              <a:spLocks noChangeAspect="1" noChangeArrowheads="1"/>
            </p:cNvSpPr>
            <p:nvPr/>
          </p:nvSpPr>
          <p:spPr bwMode="auto">
            <a:xfrm>
              <a:off x="1968" y="1440"/>
              <a:ext cx="46" cy="4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5147" name="Oval 11"/>
            <p:cNvSpPr>
              <a:spLocks noChangeAspect="1" noChangeArrowheads="1"/>
            </p:cNvSpPr>
            <p:nvPr/>
          </p:nvSpPr>
          <p:spPr bwMode="auto">
            <a:xfrm>
              <a:off x="2448" y="2592"/>
              <a:ext cx="46" cy="4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5148" name="Oval 12"/>
            <p:cNvSpPr>
              <a:spLocks noChangeAspect="1" noChangeArrowheads="1"/>
            </p:cNvSpPr>
            <p:nvPr/>
          </p:nvSpPr>
          <p:spPr bwMode="auto">
            <a:xfrm>
              <a:off x="2544" y="2208"/>
              <a:ext cx="46" cy="4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5149" name="Oval 13"/>
            <p:cNvSpPr>
              <a:spLocks noChangeAspect="1" noChangeArrowheads="1"/>
            </p:cNvSpPr>
            <p:nvPr/>
          </p:nvSpPr>
          <p:spPr bwMode="auto">
            <a:xfrm>
              <a:off x="2400" y="1968"/>
              <a:ext cx="46" cy="4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5150" name="Text Box 14"/>
            <p:cNvSpPr txBox="1">
              <a:spLocks noChangeArrowheads="1"/>
            </p:cNvSpPr>
            <p:nvPr/>
          </p:nvSpPr>
          <p:spPr bwMode="auto">
            <a:xfrm>
              <a:off x="720" y="2832"/>
              <a:ext cx="192" cy="2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x</a:t>
              </a:r>
            </a:p>
          </p:txBody>
        </p:sp>
        <p:sp>
          <p:nvSpPr>
            <p:cNvPr id="475151" name="Line 15"/>
            <p:cNvSpPr>
              <a:spLocks noChangeShapeType="1"/>
            </p:cNvSpPr>
            <p:nvPr/>
          </p:nvSpPr>
          <p:spPr bwMode="auto">
            <a:xfrm>
              <a:off x="960" y="2976"/>
              <a:ext cx="33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5152" name="Text Box 16"/>
            <p:cNvSpPr txBox="1">
              <a:spLocks noChangeArrowheads="1"/>
            </p:cNvSpPr>
            <p:nvPr/>
          </p:nvSpPr>
          <p:spPr bwMode="auto">
            <a:xfrm>
              <a:off x="144" y="2064"/>
              <a:ext cx="192" cy="2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y</a:t>
              </a:r>
            </a:p>
          </p:txBody>
        </p:sp>
        <p:sp>
          <p:nvSpPr>
            <p:cNvPr id="475153" name="Line 17"/>
            <p:cNvSpPr>
              <a:spLocks noChangeShapeType="1"/>
            </p:cNvSpPr>
            <p:nvPr/>
          </p:nvSpPr>
          <p:spPr bwMode="auto">
            <a:xfrm flipV="1">
              <a:off x="240" y="1680"/>
              <a:ext cx="0" cy="38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5158" name="Freeform 22"/>
            <p:cNvSpPr>
              <a:spLocks/>
            </p:cNvSpPr>
            <p:nvPr/>
          </p:nvSpPr>
          <p:spPr bwMode="auto">
            <a:xfrm>
              <a:off x="1500" y="1655"/>
              <a:ext cx="116" cy="291"/>
            </a:xfrm>
            <a:custGeom>
              <a:avLst/>
              <a:gdLst>
                <a:gd name="T0" fmla="*/ 0 w 2276"/>
                <a:gd name="T1" fmla="*/ 1104 h 1640"/>
                <a:gd name="T2" fmla="*/ 372 w 2276"/>
                <a:gd name="T3" fmla="*/ 1640 h 1640"/>
                <a:gd name="T4" fmla="*/ 516 w 2276"/>
                <a:gd name="T5" fmla="*/ 864 h 1640"/>
                <a:gd name="T6" fmla="*/ 948 w 2276"/>
                <a:gd name="T7" fmla="*/ 0 h 1640"/>
                <a:gd name="T8" fmla="*/ 1140 w 2276"/>
                <a:gd name="T9" fmla="*/ 584 h 1640"/>
                <a:gd name="T10" fmla="*/ 1576 w 2276"/>
                <a:gd name="T11" fmla="*/ 484 h 1640"/>
                <a:gd name="T12" fmla="*/ 2004 w 2276"/>
                <a:gd name="T13" fmla="*/ 1008 h 1640"/>
                <a:gd name="T14" fmla="*/ 2056 w 2276"/>
                <a:gd name="T15" fmla="*/ 1640 h 1640"/>
                <a:gd name="T16" fmla="*/ 2276 w 2276"/>
                <a:gd name="T17" fmla="*/ 680 h 1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6" h="1640">
                  <a:moveTo>
                    <a:pt x="0" y="1104"/>
                  </a:moveTo>
                  <a:lnTo>
                    <a:pt x="372" y="1640"/>
                  </a:lnTo>
                  <a:lnTo>
                    <a:pt x="516" y="864"/>
                  </a:lnTo>
                  <a:lnTo>
                    <a:pt x="948" y="0"/>
                  </a:lnTo>
                  <a:lnTo>
                    <a:pt x="1140" y="584"/>
                  </a:lnTo>
                  <a:lnTo>
                    <a:pt x="1576" y="484"/>
                  </a:lnTo>
                  <a:lnTo>
                    <a:pt x="2004" y="1008"/>
                  </a:lnTo>
                  <a:lnTo>
                    <a:pt x="2056" y="1640"/>
                  </a:lnTo>
                  <a:lnTo>
                    <a:pt x="2276" y="680"/>
                  </a:lnTo>
                </a:path>
              </a:pathLst>
            </a:custGeom>
            <a:noFill/>
            <a:ln w="38100" cap="flat" cmpd="sng">
              <a:solidFill>
                <a:srgbClr val="33CC33"/>
              </a:solidFill>
              <a:prstDash val="solid"/>
              <a:round/>
              <a:headEnd type="none" w="med" len="med"/>
              <a:tailEnd type="none" w="med" len="me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fontAlgn="base">
                <a:spcBef>
                  <a:spcPct val="50000"/>
                </a:spcBef>
                <a:spcAft>
                  <a:spcPct val="0"/>
                </a:spcAft>
                <a:buClr>
                  <a:srgbClr val="000000"/>
                </a:buClr>
              </a:pPr>
              <a:endParaRPr lang="en-US" sz="2400">
                <a:solidFill>
                  <a:srgbClr val="000000"/>
                </a:solidFill>
              </a:endParaRPr>
            </a:p>
          </p:txBody>
        </p:sp>
      </p:grpSp>
      <p:sp>
        <p:nvSpPr>
          <p:cNvPr id="475159" name="Text Box 23"/>
          <p:cNvSpPr txBox="1">
            <a:spLocks noChangeArrowheads="1"/>
          </p:cNvSpPr>
          <p:nvPr/>
        </p:nvSpPr>
        <p:spPr bwMode="auto">
          <a:xfrm>
            <a:off x="6121400" y="1501775"/>
            <a:ext cx="3919538" cy="156966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8100">
                <a:solidFill>
                  <a:srgbClr val="33CC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buClr>
                <a:srgbClr val="000000"/>
              </a:buClr>
            </a:pPr>
            <a:r>
              <a:rPr lang="en-US" altLang="en-US" sz="2400">
                <a:solidFill>
                  <a:srgbClr val="000000"/>
                </a:solidFill>
              </a:rPr>
              <a:t>Also known as </a:t>
            </a:r>
            <a:r>
              <a:rPr lang="en-US" altLang="en-US" sz="2400">
                <a:solidFill>
                  <a:srgbClr val="FF0000"/>
                </a:solidFill>
              </a:rPr>
              <a:t>piecewise linear nonparametric regression</a:t>
            </a:r>
            <a:r>
              <a:rPr lang="en-US" altLang="en-US" sz="2400">
                <a:solidFill>
                  <a:srgbClr val="000000"/>
                </a:solidFill>
              </a:rPr>
              <a:t> if that makes you feel better</a:t>
            </a:r>
          </a:p>
        </p:txBody>
      </p:sp>
    </p:spTree>
    <p:extLst>
      <p:ext uri="{BB962C8B-B14F-4D97-AF65-F5344CB8AC3E}">
        <p14:creationId xmlns:p14="http://schemas.microsoft.com/office/powerpoint/2010/main" val="954370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defRPr/>
            </a:pPr>
            <a:r>
              <a:rPr lang="en-US" smtClean="0"/>
              <a:t>Two-class problems</a:t>
            </a:r>
          </a:p>
        </p:txBody>
      </p:sp>
      <p:sp>
        <p:nvSpPr>
          <p:cNvPr id="69635" name="Rectangle 3"/>
          <p:cNvSpPr>
            <a:spLocks noGrp="1" noChangeArrowheads="1"/>
          </p:cNvSpPr>
          <p:nvPr>
            <p:ph type="body" sz="half" idx="1"/>
          </p:nvPr>
        </p:nvSpPr>
        <p:spPr/>
        <p:txBody>
          <a:bodyPr/>
          <a:lstStyle/>
          <a:p>
            <a:pPr eaLnBrk="1" hangingPunct="1">
              <a:defRPr/>
            </a:pPr>
            <a:r>
              <a:rPr lang="en-US" sz="2800" dirty="0"/>
              <a:t>Good or bad?</a:t>
            </a:r>
          </a:p>
          <a:p>
            <a:pPr eaLnBrk="1" hangingPunct="1">
              <a:defRPr/>
            </a:pPr>
            <a:r>
              <a:rPr lang="en-US" sz="2800" dirty="0"/>
              <a:t>Present or absent?</a:t>
            </a:r>
          </a:p>
          <a:p>
            <a:pPr eaLnBrk="1" hangingPunct="1">
              <a:defRPr/>
            </a:pPr>
            <a:r>
              <a:rPr lang="en-US" sz="2800" dirty="0"/>
              <a:t>Diseased or not?</a:t>
            </a:r>
          </a:p>
        </p:txBody>
      </p:sp>
      <p:graphicFrame>
        <p:nvGraphicFramePr>
          <p:cNvPr id="11268" name="Object 4"/>
          <p:cNvGraphicFramePr>
            <a:graphicFrameLocks noGrp="1" noChangeAspect="1"/>
          </p:cNvGraphicFramePr>
          <p:nvPr>
            <p:ph sz="half" idx="2"/>
          </p:nvPr>
        </p:nvGraphicFramePr>
        <p:xfrm>
          <a:off x="3052763" y="3814763"/>
          <a:ext cx="6115050" cy="2514600"/>
        </p:xfrm>
        <a:graphic>
          <a:graphicData uri="http://schemas.openxmlformats.org/presentationml/2006/ole">
            <mc:AlternateContent xmlns:mc="http://schemas.openxmlformats.org/markup-compatibility/2006">
              <mc:Choice xmlns:v="urn:schemas-microsoft-com:vml" Requires="v">
                <p:oleObj spid="_x0000_s1028" name="Worksheet" r:id="rId3" imgW="2009710" imgH="780918" progId="Excel.Sheet.8">
                  <p:embed/>
                </p:oleObj>
              </mc:Choice>
              <mc:Fallback>
                <p:oleObj name="Worksheet" r:id="rId3" imgW="2009710" imgH="780918"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52763" y="3814763"/>
                        <a:ext cx="6115050" cy="2514600"/>
                      </a:xfrm>
                      <a:prstGeom prst="rect">
                        <a:avLst/>
                      </a:prstGeom>
                      <a:solidFill>
                        <a:srgbClr val="333333"/>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4419671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6162" name="Rectangle 2"/>
          <p:cNvSpPr>
            <a:spLocks noGrp="1" noChangeArrowheads="1"/>
          </p:cNvSpPr>
          <p:nvPr>
            <p:ph type="title"/>
          </p:nvPr>
        </p:nvSpPr>
        <p:spPr/>
        <p:txBody>
          <a:bodyPr/>
          <a:lstStyle/>
          <a:p>
            <a:r>
              <a:rPr lang="en-US" altLang="en-US"/>
              <a:t>Which is best?</a:t>
            </a:r>
          </a:p>
        </p:txBody>
      </p:sp>
      <p:sp>
        <p:nvSpPr>
          <p:cNvPr id="476164" name="Line 4"/>
          <p:cNvSpPr>
            <a:spLocks noChangeShapeType="1"/>
          </p:cNvSpPr>
          <p:nvPr/>
        </p:nvSpPr>
        <p:spPr bwMode="auto">
          <a:xfrm>
            <a:off x="1993900" y="1066801"/>
            <a:ext cx="0" cy="20605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6165" name="Line 5"/>
          <p:cNvSpPr>
            <a:spLocks noChangeShapeType="1"/>
          </p:cNvSpPr>
          <p:nvPr/>
        </p:nvSpPr>
        <p:spPr bwMode="auto">
          <a:xfrm>
            <a:off x="1897063" y="3033713"/>
            <a:ext cx="25019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6166" name="Oval 6"/>
          <p:cNvSpPr>
            <a:spLocks noChangeAspect="1" noChangeArrowheads="1"/>
          </p:cNvSpPr>
          <p:nvPr/>
        </p:nvSpPr>
        <p:spPr bwMode="auto">
          <a:xfrm>
            <a:off x="2138364" y="2471738"/>
            <a:ext cx="46037" cy="444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6167" name="Oval 7"/>
          <p:cNvSpPr>
            <a:spLocks noChangeAspect="1" noChangeArrowheads="1"/>
          </p:cNvSpPr>
          <p:nvPr/>
        </p:nvSpPr>
        <p:spPr bwMode="auto">
          <a:xfrm>
            <a:off x="2378075" y="2798763"/>
            <a:ext cx="46038" cy="444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6168" name="Oval 8"/>
          <p:cNvSpPr>
            <a:spLocks noChangeAspect="1" noChangeArrowheads="1"/>
          </p:cNvSpPr>
          <p:nvPr/>
        </p:nvSpPr>
        <p:spPr bwMode="auto">
          <a:xfrm>
            <a:off x="2522539" y="2049464"/>
            <a:ext cx="46037" cy="46037"/>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6169" name="Oval 9"/>
          <p:cNvSpPr>
            <a:spLocks noChangeAspect="1" noChangeArrowheads="1"/>
          </p:cNvSpPr>
          <p:nvPr/>
        </p:nvSpPr>
        <p:spPr bwMode="auto">
          <a:xfrm>
            <a:off x="2955925" y="1206500"/>
            <a:ext cx="46038" cy="4603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6170" name="Oval 10"/>
          <p:cNvSpPr>
            <a:spLocks noChangeAspect="1" noChangeArrowheads="1"/>
          </p:cNvSpPr>
          <p:nvPr/>
        </p:nvSpPr>
        <p:spPr bwMode="auto">
          <a:xfrm>
            <a:off x="3148014" y="1768475"/>
            <a:ext cx="46037" cy="4603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6171" name="Oval 11"/>
          <p:cNvSpPr>
            <a:spLocks noChangeAspect="1" noChangeArrowheads="1"/>
          </p:cNvSpPr>
          <p:nvPr/>
        </p:nvSpPr>
        <p:spPr bwMode="auto">
          <a:xfrm>
            <a:off x="3581400" y="1674814"/>
            <a:ext cx="46038" cy="46037"/>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6172" name="Oval 12"/>
          <p:cNvSpPr>
            <a:spLocks noChangeAspect="1" noChangeArrowheads="1"/>
          </p:cNvSpPr>
          <p:nvPr/>
        </p:nvSpPr>
        <p:spPr bwMode="auto">
          <a:xfrm>
            <a:off x="4062414" y="2798763"/>
            <a:ext cx="46037" cy="444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6173" name="Oval 13"/>
          <p:cNvSpPr>
            <a:spLocks noChangeAspect="1" noChangeArrowheads="1"/>
          </p:cNvSpPr>
          <p:nvPr/>
        </p:nvSpPr>
        <p:spPr bwMode="auto">
          <a:xfrm>
            <a:off x="4159250" y="2424113"/>
            <a:ext cx="46038" cy="444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6174" name="Oval 14"/>
          <p:cNvSpPr>
            <a:spLocks noChangeAspect="1" noChangeArrowheads="1"/>
          </p:cNvSpPr>
          <p:nvPr/>
        </p:nvSpPr>
        <p:spPr bwMode="auto">
          <a:xfrm>
            <a:off x="4014789" y="2190750"/>
            <a:ext cx="46037" cy="444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6175" name="Text Box 15"/>
          <p:cNvSpPr txBox="1">
            <a:spLocks noChangeArrowheads="1"/>
          </p:cNvSpPr>
          <p:nvPr/>
        </p:nvSpPr>
        <p:spPr bwMode="auto">
          <a:xfrm>
            <a:off x="2330450" y="3032126"/>
            <a:ext cx="192088" cy="3667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a:solidFill>
                  <a:srgbClr val="000000"/>
                </a:solidFill>
              </a:rPr>
              <a:t>x</a:t>
            </a:r>
          </a:p>
        </p:txBody>
      </p:sp>
      <p:sp>
        <p:nvSpPr>
          <p:cNvPr id="476177" name="Text Box 17"/>
          <p:cNvSpPr txBox="1">
            <a:spLocks noChangeArrowheads="1"/>
          </p:cNvSpPr>
          <p:nvPr/>
        </p:nvSpPr>
        <p:spPr bwMode="auto">
          <a:xfrm>
            <a:off x="1752600" y="2284413"/>
            <a:ext cx="192088" cy="36671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a:solidFill>
                  <a:srgbClr val="000000"/>
                </a:solidFill>
              </a:rPr>
              <a:t>y</a:t>
            </a:r>
          </a:p>
        </p:txBody>
      </p:sp>
      <p:sp>
        <p:nvSpPr>
          <p:cNvPr id="476179" name="Line 19"/>
          <p:cNvSpPr>
            <a:spLocks noChangeShapeType="1"/>
          </p:cNvSpPr>
          <p:nvPr/>
        </p:nvSpPr>
        <p:spPr bwMode="auto">
          <a:xfrm>
            <a:off x="1897064" y="1909764"/>
            <a:ext cx="2598737" cy="420687"/>
          </a:xfrm>
          <a:prstGeom prst="line">
            <a:avLst/>
          </a:prstGeom>
          <a:noFill/>
          <a:ln w="381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buClr>
                <a:srgbClr val="000000"/>
              </a:buClr>
            </a:pPr>
            <a:endParaRPr lang="en-US" sz="2400">
              <a:solidFill>
                <a:srgbClr val="000000"/>
              </a:solidFill>
            </a:endParaRPr>
          </a:p>
        </p:txBody>
      </p:sp>
      <p:sp>
        <p:nvSpPr>
          <p:cNvPr id="476181" name="Line 21"/>
          <p:cNvSpPr>
            <a:spLocks noChangeShapeType="1"/>
          </p:cNvSpPr>
          <p:nvPr/>
        </p:nvSpPr>
        <p:spPr bwMode="auto">
          <a:xfrm>
            <a:off x="4737100" y="1066801"/>
            <a:ext cx="0" cy="20605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6182" name="Line 22"/>
          <p:cNvSpPr>
            <a:spLocks noChangeShapeType="1"/>
          </p:cNvSpPr>
          <p:nvPr/>
        </p:nvSpPr>
        <p:spPr bwMode="auto">
          <a:xfrm>
            <a:off x="4640263" y="3033713"/>
            <a:ext cx="25019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6183" name="Oval 23"/>
          <p:cNvSpPr>
            <a:spLocks noChangeAspect="1" noChangeArrowheads="1"/>
          </p:cNvSpPr>
          <p:nvPr/>
        </p:nvSpPr>
        <p:spPr bwMode="auto">
          <a:xfrm>
            <a:off x="4879976" y="2471738"/>
            <a:ext cx="47625" cy="444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6184" name="Oval 24"/>
          <p:cNvSpPr>
            <a:spLocks noChangeAspect="1" noChangeArrowheads="1"/>
          </p:cNvSpPr>
          <p:nvPr/>
        </p:nvSpPr>
        <p:spPr bwMode="auto">
          <a:xfrm>
            <a:off x="5121275" y="2798763"/>
            <a:ext cx="46038" cy="444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6185" name="Oval 25"/>
          <p:cNvSpPr>
            <a:spLocks noChangeAspect="1" noChangeArrowheads="1"/>
          </p:cNvSpPr>
          <p:nvPr/>
        </p:nvSpPr>
        <p:spPr bwMode="auto">
          <a:xfrm>
            <a:off x="5265739" y="2049464"/>
            <a:ext cx="46037" cy="46037"/>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6186" name="Oval 26"/>
          <p:cNvSpPr>
            <a:spLocks noChangeAspect="1" noChangeArrowheads="1"/>
          </p:cNvSpPr>
          <p:nvPr/>
        </p:nvSpPr>
        <p:spPr bwMode="auto">
          <a:xfrm>
            <a:off x="5699125" y="1206500"/>
            <a:ext cx="46038" cy="4603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6187" name="Oval 27"/>
          <p:cNvSpPr>
            <a:spLocks noChangeAspect="1" noChangeArrowheads="1"/>
          </p:cNvSpPr>
          <p:nvPr/>
        </p:nvSpPr>
        <p:spPr bwMode="auto">
          <a:xfrm>
            <a:off x="5891214" y="1768475"/>
            <a:ext cx="46037" cy="4603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6188" name="Oval 28"/>
          <p:cNvSpPr>
            <a:spLocks noChangeAspect="1" noChangeArrowheads="1"/>
          </p:cNvSpPr>
          <p:nvPr/>
        </p:nvSpPr>
        <p:spPr bwMode="auto">
          <a:xfrm>
            <a:off x="6324600" y="1674814"/>
            <a:ext cx="46038" cy="46037"/>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6189" name="Oval 29"/>
          <p:cNvSpPr>
            <a:spLocks noChangeAspect="1" noChangeArrowheads="1"/>
          </p:cNvSpPr>
          <p:nvPr/>
        </p:nvSpPr>
        <p:spPr bwMode="auto">
          <a:xfrm>
            <a:off x="6805614" y="2798763"/>
            <a:ext cx="46037" cy="444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6190" name="Oval 30"/>
          <p:cNvSpPr>
            <a:spLocks noChangeAspect="1" noChangeArrowheads="1"/>
          </p:cNvSpPr>
          <p:nvPr/>
        </p:nvSpPr>
        <p:spPr bwMode="auto">
          <a:xfrm>
            <a:off x="6900864" y="2424113"/>
            <a:ext cx="47625" cy="444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6191" name="Oval 31"/>
          <p:cNvSpPr>
            <a:spLocks noChangeAspect="1" noChangeArrowheads="1"/>
          </p:cNvSpPr>
          <p:nvPr/>
        </p:nvSpPr>
        <p:spPr bwMode="auto">
          <a:xfrm>
            <a:off x="6757989" y="2190750"/>
            <a:ext cx="46037" cy="444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6192" name="Text Box 32"/>
          <p:cNvSpPr txBox="1">
            <a:spLocks noChangeArrowheads="1"/>
          </p:cNvSpPr>
          <p:nvPr/>
        </p:nvSpPr>
        <p:spPr bwMode="auto">
          <a:xfrm>
            <a:off x="5073650" y="3032126"/>
            <a:ext cx="192088" cy="3667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a:solidFill>
                  <a:srgbClr val="000000"/>
                </a:solidFill>
              </a:rPr>
              <a:t>x</a:t>
            </a:r>
          </a:p>
        </p:txBody>
      </p:sp>
      <p:sp>
        <p:nvSpPr>
          <p:cNvPr id="476194" name="Text Box 34"/>
          <p:cNvSpPr txBox="1">
            <a:spLocks noChangeArrowheads="1"/>
          </p:cNvSpPr>
          <p:nvPr/>
        </p:nvSpPr>
        <p:spPr bwMode="auto">
          <a:xfrm>
            <a:off x="4495800" y="2284413"/>
            <a:ext cx="192088" cy="36671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a:solidFill>
                  <a:srgbClr val="000000"/>
                </a:solidFill>
              </a:rPr>
              <a:t>y</a:t>
            </a:r>
          </a:p>
        </p:txBody>
      </p:sp>
      <p:sp>
        <p:nvSpPr>
          <p:cNvPr id="476196" name="Arc 36"/>
          <p:cNvSpPr>
            <a:spLocks/>
          </p:cNvSpPr>
          <p:nvPr/>
        </p:nvSpPr>
        <p:spPr bwMode="auto">
          <a:xfrm rot="13413423" flipV="1">
            <a:off x="5021264" y="2248844"/>
            <a:ext cx="1735137" cy="461665"/>
          </a:xfrm>
          <a:custGeom>
            <a:avLst/>
            <a:gdLst>
              <a:gd name="G0" fmla="+- 5254 0 0"/>
              <a:gd name="G1" fmla="+- 21600 0 0"/>
              <a:gd name="G2" fmla="+- 21600 0 0"/>
              <a:gd name="T0" fmla="*/ 0 w 26854"/>
              <a:gd name="T1" fmla="*/ 649 h 26929"/>
              <a:gd name="T2" fmla="*/ 26186 w 26854"/>
              <a:gd name="T3" fmla="*/ 26929 h 26929"/>
              <a:gd name="T4" fmla="*/ 5254 w 26854"/>
              <a:gd name="T5" fmla="*/ 21600 h 26929"/>
            </a:gdLst>
            <a:ahLst/>
            <a:cxnLst>
              <a:cxn ang="0">
                <a:pos x="T0" y="T1"/>
              </a:cxn>
              <a:cxn ang="0">
                <a:pos x="T2" y="T3"/>
              </a:cxn>
              <a:cxn ang="0">
                <a:pos x="T4" y="T5"/>
              </a:cxn>
            </a:cxnLst>
            <a:rect l="0" t="0" r="r" b="b"/>
            <a:pathLst>
              <a:path w="26854" h="26929" fill="none" extrusionOk="0">
                <a:moveTo>
                  <a:pt x="-1" y="648"/>
                </a:moveTo>
                <a:cubicBezTo>
                  <a:pt x="1718" y="217"/>
                  <a:pt x="3482" y="-1"/>
                  <a:pt x="5254" y="0"/>
                </a:cubicBezTo>
                <a:cubicBezTo>
                  <a:pt x="17183" y="0"/>
                  <a:pt x="26854" y="9670"/>
                  <a:pt x="26854" y="21600"/>
                </a:cubicBezTo>
                <a:cubicBezTo>
                  <a:pt x="26854" y="23397"/>
                  <a:pt x="26629" y="25187"/>
                  <a:pt x="26186" y="26929"/>
                </a:cubicBezTo>
              </a:path>
              <a:path w="26854" h="26929" stroke="0" extrusionOk="0">
                <a:moveTo>
                  <a:pt x="-1" y="648"/>
                </a:moveTo>
                <a:cubicBezTo>
                  <a:pt x="1718" y="217"/>
                  <a:pt x="3482" y="-1"/>
                  <a:pt x="5254" y="0"/>
                </a:cubicBezTo>
                <a:cubicBezTo>
                  <a:pt x="17183" y="0"/>
                  <a:pt x="26854" y="9670"/>
                  <a:pt x="26854" y="21600"/>
                </a:cubicBezTo>
                <a:cubicBezTo>
                  <a:pt x="26854" y="23397"/>
                  <a:pt x="26629" y="25187"/>
                  <a:pt x="26186" y="26929"/>
                </a:cubicBezTo>
                <a:lnTo>
                  <a:pt x="5254" y="21600"/>
                </a:lnTo>
                <a:close/>
              </a:path>
            </a:pathLst>
          </a:custGeom>
          <a:noFill/>
          <a:ln w="38100">
            <a:solidFill>
              <a:srgbClr val="33CC33"/>
            </a:solidFill>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476198" name="Line 38"/>
          <p:cNvSpPr>
            <a:spLocks noChangeShapeType="1"/>
          </p:cNvSpPr>
          <p:nvPr/>
        </p:nvSpPr>
        <p:spPr bwMode="auto">
          <a:xfrm>
            <a:off x="7412038" y="1081089"/>
            <a:ext cx="0" cy="20605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6199" name="Line 39"/>
          <p:cNvSpPr>
            <a:spLocks noChangeShapeType="1"/>
          </p:cNvSpPr>
          <p:nvPr/>
        </p:nvSpPr>
        <p:spPr bwMode="auto">
          <a:xfrm>
            <a:off x="7315200" y="3048000"/>
            <a:ext cx="25019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6200" name="Oval 40"/>
          <p:cNvSpPr>
            <a:spLocks noChangeAspect="1" noChangeArrowheads="1"/>
          </p:cNvSpPr>
          <p:nvPr/>
        </p:nvSpPr>
        <p:spPr bwMode="auto">
          <a:xfrm>
            <a:off x="7554914" y="2486025"/>
            <a:ext cx="47625" cy="444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6201" name="Oval 41"/>
          <p:cNvSpPr>
            <a:spLocks noChangeAspect="1" noChangeArrowheads="1"/>
          </p:cNvSpPr>
          <p:nvPr/>
        </p:nvSpPr>
        <p:spPr bwMode="auto">
          <a:xfrm>
            <a:off x="7796214" y="2813050"/>
            <a:ext cx="46037" cy="444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6202" name="Oval 42"/>
          <p:cNvSpPr>
            <a:spLocks noChangeAspect="1" noChangeArrowheads="1"/>
          </p:cNvSpPr>
          <p:nvPr/>
        </p:nvSpPr>
        <p:spPr bwMode="auto">
          <a:xfrm>
            <a:off x="7940675" y="2063750"/>
            <a:ext cx="46038" cy="4603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6203" name="Oval 43"/>
          <p:cNvSpPr>
            <a:spLocks noChangeAspect="1" noChangeArrowheads="1"/>
          </p:cNvSpPr>
          <p:nvPr/>
        </p:nvSpPr>
        <p:spPr bwMode="auto">
          <a:xfrm>
            <a:off x="8374064" y="1220789"/>
            <a:ext cx="46037" cy="46037"/>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6204" name="Oval 44"/>
          <p:cNvSpPr>
            <a:spLocks noChangeAspect="1" noChangeArrowheads="1"/>
          </p:cNvSpPr>
          <p:nvPr/>
        </p:nvSpPr>
        <p:spPr bwMode="auto">
          <a:xfrm>
            <a:off x="8566150" y="1782764"/>
            <a:ext cx="46038" cy="46037"/>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6205" name="Oval 45"/>
          <p:cNvSpPr>
            <a:spLocks noChangeAspect="1" noChangeArrowheads="1"/>
          </p:cNvSpPr>
          <p:nvPr/>
        </p:nvSpPr>
        <p:spPr bwMode="auto">
          <a:xfrm>
            <a:off x="8999539" y="1689100"/>
            <a:ext cx="46037" cy="4603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6206" name="Oval 46"/>
          <p:cNvSpPr>
            <a:spLocks noChangeAspect="1" noChangeArrowheads="1"/>
          </p:cNvSpPr>
          <p:nvPr/>
        </p:nvSpPr>
        <p:spPr bwMode="auto">
          <a:xfrm>
            <a:off x="9480550" y="2813050"/>
            <a:ext cx="46038" cy="444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6207" name="Oval 47"/>
          <p:cNvSpPr>
            <a:spLocks noChangeAspect="1" noChangeArrowheads="1"/>
          </p:cNvSpPr>
          <p:nvPr/>
        </p:nvSpPr>
        <p:spPr bwMode="auto">
          <a:xfrm>
            <a:off x="9575801" y="2438400"/>
            <a:ext cx="47625" cy="444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6208" name="Oval 48"/>
          <p:cNvSpPr>
            <a:spLocks noChangeAspect="1" noChangeArrowheads="1"/>
          </p:cNvSpPr>
          <p:nvPr/>
        </p:nvSpPr>
        <p:spPr bwMode="auto">
          <a:xfrm>
            <a:off x="9432925" y="2205038"/>
            <a:ext cx="46038" cy="444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6213" name="Freeform 53"/>
          <p:cNvSpPr>
            <a:spLocks/>
          </p:cNvSpPr>
          <p:nvPr/>
        </p:nvSpPr>
        <p:spPr bwMode="auto">
          <a:xfrm>
            <a:off x="8495217" y="1809900"/>
            <a:ext cx="184731" cy="461665"/>
          </a:xfrm>
          <a:custGeom>
            <a:avLst/>
            <a:gdLst>
              <a:gd name="T0" fmla="*/ 0 w 2276"/>
              <a:gd name="T1" fmla="*/ 1104 h 1640"/>
              <a:gd name="T2" fmla="*/ 372 w 2276"/>
              <a:gd name="T3" fmla="*/ 1640 h 1640"/>
              <a:gd name="T4" fmla="*/ 516 w 2276"/>
              <a:gd name="T5" fmla="*/ 864 h 1640"/>
              <a:gd name="T6" fmla="*/ 948 w 2276"/>
              <a:gd name="T7" fmla="*/ 0 h 1640"/>
              <a:gd name="T8" fmla="*/ 1140 w 2276"/>
              <a:gd name="T9" fmla="*/ 584 h 1640"/>
              <a:gd name="T10" fmla="*/ 1576 w 2276"/>
              <a:gd name="T11" fmla="*/ 484 h 1640"/>
              <a:gd name="T12" fmla="*/ 2004 w 2276"/>
              <a:gd name="T13" fmla="*/ 1008 h 1640"/>
              <a:gd name="T14" fmla="*/ 2056 w 2276"/>
              <a:gd name="T15" fmla="*/ 1640 h 1640"/>
              <a:gd name="T16" fmla="*/ 2276 w 2276"/>
              <a:gd name="T17" fmla="*/ 680 h 1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6" h="1640">
                <a:moveTo>
                  <a:pt x="0" y="1104"/>
                </a:moveTo>
                <a:lnTo>
                  <a:pt x="372" y="1640"/>
                </a:lnTo>
                <a:lnTo>
                  <a:pt x="516" y="864"/>
                </a:lnTo>
                <a:lnTo>
                  <a:pt x="948" y="0"/>
                </a:lnTo>
                <a:lnTo>
                  <a:pt x="1140" y="584"/>
                </a:lnTo>
                <a:lnTo>
                  <a:pt x="1576" y="484"/>
                </a:lnTo>
                <a:lnTo>
                  <a:pt x="2004" y="1008"/>
                </a:lnTo>
                <a:lnTo>
                  <a:pt x="2056" y="1640"/>
                </a:lnTo>
                <a:lnTo>
                  <a:pt x="2276" y="680"/>
                </a:lnTo>
              </a:path>
            </a:pathLst>
          </a:custGeom>
          <a:noFill/>
          <a:ln w="38100" cap="flat" cmpd="sng">
            <a:solidFill>
              <a:srgbClr val="33CC33"/>
            </a:solidFill>
            <a:prstDash val="solid"/>
            <a:round/>
            <a:headEnd type="none" w="med" len="med"/>
            <a:tailEnd type="none" w="med" len="me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476215" name="Text Box 55"/>
          <p:cNvSpPr txBox="1">
            <a:spLocks noChangeArrowheads="1"/>
          </p:cNvSpPr>
          <p:nvPr/>
        </p:nvSpPr>
        <p:spPr bwMode="auto">
          <a:xfrm>
            <a:off x="2209800" y="3733801"/>
            <a:ext cx="5181600" cy="83099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8100">
                <a:solidFill>
                  <a:srgbClr val="33CC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a:solidFill>
                  <a:srgbClr val="000000"/>
                </a:solidFill>
              </a:rPr>
              <a:t>Why not choose the method with the best fit to the data?</a:t>
            </a:r>
          </a:p>
        </p:txBody>
      </p:sp>
    </p:spTree>
    <p:extLst>
      <p:ext uri="{BB962C8B-B14F-4D97-AF65-F5344CB8AC3E}">
        <p14:creationId xmlns:p14="http://schemas.microsoft.com/office/powerpoint/2010/main" val="36975568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7186" name="Rectangle 2"/>
          <p:cNvSpPr>
            <a:spLocks noGrp="1" noChangeArrowheads="1"/>
          </p:cNvSpPr>
          <p:nvPr>
            <p:ph type="title"/>
          </p:nvPr>
        </p:nvSpPr>
        <p:spPr/>
        <p:txBody>
          <a:bodyPr/>
          <a:lstStyle/>
          <a:p>
            <a:r>
              <a:rPr lang="en-US" altLang="en-US"/>
              <a:t>What do we really want?</a:t>
            </a:r>
          </a:p>
        </p:txBody>
      </p:sp>
      <p:sp>
        <p:nvSpPr>
          <p:cNvPr id="477187" name="Line 3"/>
          <p:cNvSpPr>
            <a:spLocks noChangeShapeType="1"/>
          </p:cNvSpPr>
          <p:nvPr/>
        </p:nvSpPr>
        <p:spPr bwMode="auto">
          <a:xfrm>
            <a:off x="1993900" y="1066801"/>
            <a:ext cx="0" cy="20605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7188" name="Line 4"/>
          <p:cNvSpPr>
            <a:spLocks noChangeShapeType="1"/>
          </p:cNvSpPr>
          <p:nvPr/>
        </p:nvSpPr>
        <p:spPr bwMode="auto">
          <a:xfrm>
            <a:off x="1897063" y="3033713"/>
            <a:ext cx="25019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7189" name="Oval 5"/>
          <p:cNvSpPr>
            <a:spLocks noChangeAspect="1" noChangeArrowheads="1"/>
          </p:cNvSpPr>
          <p:nvPr/>
        </p:nvSpPr>
        <p:spPr bwMode="auto">
          <a:xfrm>
            <a:off x="2138364" y="2471738"/>
            <a:ext cx="46037" cy="444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7190" name="Oval 6"/>
          <p:cNvSpPr>
            <a:spLocks noChangeAspect="1" noChangeArrowheads="1"/>
          </p:cNvSpPr>
          <p:nvPr/>
        </p:nvSpPr>
        <p:spPr bwMode="auto">
          <a:xfrm>
            <a:off x="2378075" y="2798763"/>
            <a:ext cx="46038" cy="444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7191" name="Oval 7"/>
          <p:cNvSpPr>
            <a:spLocks noChangeAspect="1" noChangeArrowheads="1"/>
          </p:cNvSpPr>
          <p:nvPr/>
        </p:nvSpPr>
        <p:spPr bwMode="auto">
          <a:xfrm>
            <a:off x="2522539" y="2049464"/>
            <a:ext cx="46037" cy="46037"/>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7192" name="Oval 8"/>
          <p:cNvSpPr>
            <a:spLocks noChangeAspect="1" noChangeArrowheads="1"/>
          </p:cNvSpPr>
          <p:nvPr/>
        </p:nvSpPr>
        <p:spPr bwMode="auto">
          <a:xfrm>
            <a:off x="2955925" y="1206500"/>
            <a:ext cx="46038" cy="4603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7193" name="Oval 9"/>
          <p:cNvSpPr>
            <a:spLocks noChangeAspect="1" noChangeArrowheads="1"/>
          </p:cNvSpPr>
          <p:nvPr/>
        </p:nvSpPr>
        <p:spPr bwMode="auto">
          <a:xfrm>
            <a:off x="3148014" y="1768475"/>
            <a:ext cx="46037" cy="4603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7194" name="Oval 10"/>
          <p:cNvSpPr>
            <a:spLocks noChangeAspect="1" noChangeArrowheads="1"/>
          </p:cNvSpPr>
          <p:nvPr/>
        </p:nvSpPr>
        <p:spPr bwMode="auto">
          <a:xfrm>
            <a:off x="3581400" y="1674814"/>
            <a:ext cx="46038" cy="46037"/>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7195" name="Oval 11"/>
          <p:cNvSpPr>
            <a:spLocks noChangeAspect="1" noChangeArrowheads="1"/>
          </p:cNvSpPr>
          <p:nvPr/>
        </p:nvSpPr>
        <p:spPr bwMode="auto">
          <a:xfrm>
            <a:off x="4062414" y="2798763"/>
            <a:ext cx="46037" cy="444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7196" name="Oval 12"/>
          <p:cNvSpPr>
            <a:spLocks noChangeAspect="1" noChangeArrowheads="1"/>
          </p:cNvSpPr>
          <p:nvPr/>
        </p:nvSpPr>
        <p:spPr bwMode="auto">
          <a:xfrm>
            <a:off x="4159250" y="2424113"/>
            <a:ext cx="46038" cy="444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7197" name="Oval 13"/>
          <p:cNvSpPr>
            <a:spLocks noChangeAspect="1" noChangeArrowheads="1"/>
          </p:cNvSpPr>
          <p:nvPr/>
        </p:nvSpPr>
        <p:spPr bwMode="auto">
          <a:xfrm>
            <a:off x="4014789" y="2190750"/>
            <a:ext cx="46037" cy="444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7198" name="Text Box 14"/>
          <p:cNvSpPr txBox="1">
            <a:spLocks noChangeArrowheads="1"/>
          </p:cNvSpPr>
          <p:nvPr/>
        </p:nvSpPr>
        <p:spPr bwMode="auto">
          <a:xfrm>
            <a:off x="2330450" y="3032126"/>
            <a:ext cx="192088" cy="3667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a:solidFill>
                  <a:srgbClr val="000000"/>
                </a:solidFill>
              </a:rPr>
              <a:t>x</a:t>
            </a:r>
          </a:p>
        </p:txBody>
      </p:sp>
      <p:sp>
        <p:nvSpPr>
          <p:cNvPr id="477199" name="Text Box 15"/>
          <p:cNvSpPr txBox="1">
            <a:spLocks noChangeArrowheads="1"/>
          </p:cNvSpPr>
          <p:nvPr/>
        </p:nvSpPr>
        <p:spPr bwMode="auto">
          <a:xfrm>
            <a:off x="1752600" y="2284413"/>
            <a:ext cx="192088" cy="36671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a:solidFill>
                  <a:srgbClr val="000000"/>
                </a:solidFill>
              </a:rPr>
              <a:t>y</a:t>
            </a:r>
          </a:p>
        </p:txBody>
      </p:sp>
      <p:sp>
        <p:nvSpPr>
          <p:cNvPr id="477200" name="Line 16"/>
          <p:cNvSpPr>
            <a:spLocks noChangeShapeType="1"/>
          </p:cNvSpPr>
          <p:nvPr/>
        </p:nvSpPr>
        <p:spPr bwMode="auto">
          <a:xfrm>
            <a:off x="1897064" y="1909764"/>
            <a:ext cx="2598737" cy="420687"/>
          </a:xfrm>
          <a:prstGeom prst="line">
            <a:avLst/>
          </a:prstGeom>
          <a:noFill/>
          <a:ln w="381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buClr>
                <a:srgbClr val="000000"/>
              </a:buClr>
            </a:pPr>
            <a:endParaRPr lang="en-US" sz="2400">
              <a:solidFill>
                <a:srgbClr val="000000"/>
              </a:solidFill>
            </a:endParaRPr>
          </a:p>
        </p:txBody>
      </p:sp>
      <p:sp>
        <p:nvSpPr>
          <p:cNvPr id="477201" name="Line 17"/>
          <p:cNvSpPr>
            <a:spLocks noChangeShapeType="1"/>
          </p:cNvSpPr>
          <p:nvPr/>
        </p:nvSpPr>
        <p:spPr bwMode="auto">
          <a:xfrm>
            <a:off x="4737100" y="1066801"/>
            <a:ext cx="0" cy="20605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7202" name="Line 18"/>
          <p:cNvSpPr>
            <a:spLocks noChangeShapeType="1"/>
          </p:cNvSpPr>
          <p:nvPr/>
        </p:nvSpPr>
        <p:spPr bwMode="auto">
          <a:xfrm>
            <a:off x="4640263" y="3033713"/>
            <a:ext cx="25019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7203" name="Oval 19"/>
          <p:cNvSpPr>
            <a:spLocks noChangeAspect="1" noChangeArrowheads="1"/>
          </p:cNvSpPr>
          <p:nvPr/>
        </p:nvSpPr>
        <p:spPr bwMode="auto">
          <a:xfrm>
            <a:off x="4879976" y="2471738"/>
            <a:ext cx="47625" cy="444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7204" name="Oval 20"/>
          <p:cNvSpPr>
            <a:spLocks noChangeAspect="1" noChangeArrowheads="1"/>
          </p:cNvSpPr>
          <p:nvPr/>
        </p:nvSpPr>
        <p:spPr bwMode="auto">
          <a:xfrm>
            <a:off x="5121275" y="2798763"/>
            <a:ext cx="46038" cy="444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7205" name="Oval 21"/>
          <p:cNvSpPr>
            <a:spLocks noChangeAspect="1" noChangeArrowheads="1"/>
          </p:cNvSpPr>
          <p:nvPr/>
        </p:nvSpPr>
        <p:spPr bwMode="auto">
          <a:xfrm>
            <a:off x="5265739" y="2049464"/>
            <a:ext cx="46037" cy="46037"/>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7206" name="Oval 22"/>
          <p:cNvSpPr>
            <a:spLocks noChangeAspect="1" noChangeArrowheads="1"/>
          </p:cNvSpPr>
          <p:nvPr/>
        </p:nvSpPr>
        <p:spPr bwMode="auto">
          <a:xfrm>
            <a:off x="5699125" y="1206500"/>
            <a:ext cx="46038" cy="4603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7207" name="Oval 23"/>
          <p:cNvSpPr>
            <a:spLocks noChangeAspect="1" noChangeArrowheads="1"/>
          </p:cNvSpPr>
          <p:nvPr/>
        </p:nvSpPr>
        <p:spPr bwMode="auto">
          <a:xfrm>
            <a:off x="5891214" y="1768475"/>
            <a:ext cx="46037" cy="4603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7208" name="Oval 24"/>
          <p:cNvSpPr>
            <a:spLocks noChangeAspect="1" noChangeArrowheads="1"/>
          </p:cNvSpPr>
          <p:nvPr/>
        </p:nvSpPr>
        <p:spPr bwMode="auto">
          <a:xfrm>
            <a:off x="6324600" y="1674814"/>
            <a:ext cx="46038" cy="46037"/>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7209" name="Oval 25"/>
          <p:cNvSpPr>
            <a:spLocks noChangeAspect="1" noChangeArrowheads="1"/>
          </p:cNvSpPr>
          <p:nvPr/>
        </p:nvSpPr>
        <p:spPr bwMode="auto">
          <a:xfrm>
            <a:off x="6805614" y="2798763"/>
            <a:ext cx="46037" cy="444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7210" name="Oval 26"/>
          <p:cNvSpPr>
            <a:spLocks noChangeAspect="1" noChangeArrowheads="1"/>
          </p:cNvSpPr>
          <p:nvPr/>
        </p:nvSpPr>
        <p:spPr bwMode="auto">
          <a:xfrm>
            <a:off x="6900864" y="2424113"/>
            <a:ext cx="47625" cy="444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7211" name="Oval 27"/>
          <p:cNvSpPr>
            <a:spLocks noChangeAspect="1" noChangeArrowheads="1"/>
          </p:cNvSpPr>
          <p:nvPr/>
        </p:nvSpPr>
        <p:spPr bwMode="auto">
          <a:xfrm>
            <a:off x="6757989" y="2190750"/>
            <a:ext cx="46037" cy="444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7212" name="Text Box 28"/>
          <p:cNvSpPr txBox="1">
            <a:spLocks noChangeArrowheads="1"/>
          </p:cNvSpPr>
          <p:nvPr/>
        </p:nvSpPr>
        <p:spPr bwMode="auto">
          <a:xfrm>
            <a:off x="5073650" y="3032126"/>
            <a:ext cx="192088" cy="36671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a:solidFill>
                  <a:srgbClr val="000000"/>
                </a:solidFill>
              </a:rPr>
              <a:t>x</a:t>
            </a:r>
          </a:p>
        </p:txBody>
      </p:sp>
      <p:sp>
        <p:nvSpPr>
          <p:cNvPr id="477213" name="Text Box 29"/>
          <p:cNvSpPr txBox="1">
            <a:spLocks noChangeArrowheads="1"/>
          </p:cNvSpPr>
          <p:nvPr/>
        </p:nvSpPr>
        <p:spPr bwMode="auto">
          <a:xfrm>
            <a:off x="4495800" y="2284413"/>
            <a:ext cx="192088" cy="36671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a:solidFill>
                  <a:srgbClr val="000000"/>
                </a:solidFill>
              </a:rPr>
              <a:t>y</a:t>
            </a:r>
          </a:p>
        </p:txBody>
      </p:sp>
      <p:sp>
        <p:nvSpPr>
          <p:cNvPr id="477214" name="Arc 30"/>
          <p:cNvSpPr>
            <a:spLocks/>
          </p:cNvSpPr>
          <p:nvPr/>
        </p:nvSpPr>
        <p:spPr bwMode="auto">
          <a:xfrm rot="13413423" flipV="1">
            <a:off x="5021264" y="2248844"/>
            <a:ext cx="1735137" cy="461665"/>
          </a:xfrm>
          <a:custGeom>
            <a:avLst/>
            <a:gdLst>
              <a:gd name="G0" fmla="+- 5254 0 0"/>
              <a:gd name="G1" fmla="+- 21600 0 0"/>
              <a:gd name="G2" fmla="+- 21600 0 0"/>
              <a:gd name="T0" fmla="*/ 0 w 26854"/>
              <a:gd name="T1" fmla="*/ 649 h 26929"/>
              <a:gd name="T2" fmla="*/ 26186 w 26854"/>
              <a:gd name="T3" fmla="*/ 26929 h 26929"/>
              <a:gd name="T4" fmla="*/ 5254 w 26854"/>
              <a:gd name="T5" fmla="*/ 21600 h 26929"/>
            </a:gdLst>
            <a:ahLst/>
            <a:cxnLst>
              <a:cxn ang="0">
                <a:pos x="T0" y="T1"/>
              </a:cxn>
              <a:cxn ang="0">
                <a:pos x="T2" y="T3"/>
              </a:cxn>
              <a:cxn ang="0">
                <a:pos x="T4" y="T5"/>
              </a:cxn>
            </a:cxnLst>
            <a:rect l="0" t="0" r="r" b="b"/>
            <a:pathLst>
              <a:path w="26854" h="26929" fill="none" extrusionOk="0">
                <a:moveTo>
                  <a:pt x="-1" y="648"/>
                </a:moveTo>
                <a:cubicBezTo>
                  <a:pt x="1718" y="217"/>
                  <a:pt x="3482" y="-1"/>
                  <a:pt x="5254" y="0"/>
                </a:cubicBezTo>
                <a:cubicBezTo>
                  <a:pt x="17183" y="0"/>
                  <a:pt x="26854" y="9670"/>
                  <a:pt x="26854" y="21600"/>
                </a:cubicBezTo>
                <a:cubicBezTo>
                  <a:pt x="26854" y="23397"/>
                  <a:pt x="26629" y="25187"/>
                  <a:pt x="26186" y="26929"/>
                </a:cubicBezTo>
              </a:path>
              <a:path w="26854" h="26929" stroke="0" extrusionOk="0">
                <a:moveTo>
                  <a:pt x="-1" y="648"/>
                </a:moveTo>
                <a:cubicBezTo>
                  <a:pt x="1718" y="217"/>
                  <a:pt x="3482" y="-1"/>
                  <a:pt x="5254" y="0"/>
                </a:cubicBezTo>
                <a:cubicBezTo>
                  <a:pt x="17183" y="0"/>
                  <a:pt x="26854" y="9670"/>
                  <a:pt x="26854" y="21600"/>
                </a:cubicBezTo>
                <a:cubicBezTo>
                  <a:pt x="26854" y="23397"/>
                  <a:pt x="26629" y="25187"/>
                  <a:pt x="26186" y="26929"/>
                </a:cubicBezTo>
                <a:lnTo>
                  <a:pt x="5254" y="21600"/>
                </a:lnTo>
                <a:close/>
              </a:path>
            </a:pathLst>
          </a:custGeom>
          <a:noFill/>
          <a:ln w="38100">
            <a:solidFill>
              <a:srgbClr val="33CC33"/>
            </a:solidFill>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477215" name="Line 31"/>
          <p:cNvSpPr>
            <a:spLocks noChangeShapeType="1"/>
          </p:cNvSpPr>
          <p:nvPr/>
        </p:nvSpPr>
        <p:spPr bwMode="auto">
          <a:xfrm>
            <a:off x="7412038" y="1081089"/>
            <a:ext cx="0" cy="20605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7216" name="Line 32"/>
          <p:cNvSpPr>
            <a:spLocks noChangeShapeType="1"/>
          </p:cNvSpPr>
          <p:nvPr/>
        </p:nvSpPr>
        <p:spPr bwMode="auto">
          <a:xfrm>
            <a:off x="7315200" y="3048000"/>
            <a:ext cx="25019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7217" name="Oval 33"/>
          <p:cNvSpPr>
            <a:spLocks noChangeAspect="1" noChangeArrowheads="1"/>
          </p:cNvSpPr>
          <p:nvPr/>
        </p:nvSpPr>
        <p:spPr bwMode="auto">
          <a:xfrm>
            <a:off x="7554914" y="2486025"/>
            <a:ext cx="47625" cy="444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7218" name="Oval 34"/>
          <p:cNvSpPr>
            <a:spLocks noChangeAspect="1" noChangeArrowheads="1"/>
          </p:cNvSpPr>
          <p:nvPr/>
        </p:nvSpPr>
        <p:spPr bwMode="auto">
          <a:xfrm>
            <a:off x="7796214" y="2813050"/>
            <a:ext cx="46037" cy="444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7219" name="Oval 35"/>
          <p:cNvSpPr>
            <a:spLocks noChangeAspect="1" noChangeArrowheads="1"/>
          </p:cNvSpPr>
          <p:nvPr/>
        </p:nvSpPr>
        <p:spPr bwMode="auto">
          <a:xfrm>
            <a:off x="7940675" y="2063750"/>
            <a:ext cx="46038" cy="4603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7220" name="Oval 36"/>
          <p:cNvSpPr>
            <a:spLocks noChangeAspect="1" noChangeArrowheads="1"/>
          </p:cNvSpPr>
          <p:nvPr/>
        </p:nvSpPr>
        <p:spPr bwMode="auto">
          <a:xfrm>
            <a:off x="8374064" y="1220789"/>
            <a:ext cx="46037" cy="46037"/>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7221" name="Oval 37"/>
          <p:cNvSpPr>
            <a:spLocks noChangeAspect="1" noChangeArrowheads="1"/>
          </p:cNvSpPr>
          <p:nvPr/>
        </p:nvSpPr>
        <p:spPr bwMode="auto">
          <a:xfrm>
            <a:off x="8566150" y="1782764"/>
            <a:ext cx="46038" cy="46037"/>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7222" name="Oval 38"/>
          <p:cNvSpPr>
            <a:spLocks noChangeAspect="1" noChangeArrowheads="1"/>
          </p:cNvSpPr>
          <p:nvPr/>
        </p:nvSpPr>
        <p:spPr bwMode="auto">
          <a:xfrm>
            <a:off x="8999539" y="1689100"/>
            <a:ext cx="46037" cy="4603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7223" name="Oval 39"/>
          <p:cNvSpPr>
            <a:spLocks noChangeAspect="1" noChangeArrowheads="1"/>
          </p:cNvSpPr>
          <p:nvPr/>
        </p:nvSpPr>
        <p:spPr bwMode="auto">
          <a:xfrm>
            <a:off x="9480550" y="2813050"/>
            <a:ext cx="46038" cy="444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7224" name="Oval 40"/>
          <p:cNvSpPr>
            <a:spLocks noChangeAspect="1" noChangeArrowheads="1"/>
          </p:cNvSpPr>
          <p:nvPr/>
        </p:nvSpPr>
        <p:spPr bwMode="auto">
          <a:xfrm>
            <a:off x="9575801" y="2438400"/>
            <a:ext cx="47625" cy="444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7225" name="Oval 41"/>
          <p:cNvSpPr>
            <a:spLocks noChangeAspect="1" noChangeArrowheads="1"/>
          </p:cNvSpPr>
          <p:nvPr/>
        </p:nvSpPr>
        <p:spPr bwMode="auto">
          <a:xfrm>
            <a:off x="9432925" y="2205038"/>
            <a:ext cx="46038" cy="4445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7226" name="Freeform 42"/>
          <p:cNvSpPr>
            <a:spLocks/>
          </p:cNvSpPr>
          <p:nvPr/>
        </p:nvSpPr>
        <p:spPr bwMode="auto">
          <a:xfrm>
            <a:off x="8495217" y="1809900"/>
            <a:ext cx="184731" cy="461665"/>
          </a:xfrm>
          <a:custGeom>
            <a:avLst/>
            <a:gdLst>
              <a:gd name="T0" fmla="*/ 0 w 2276"/>
              <a:gd name="T1" fmla="*/ 1104 h 1640"/>
              <a:gd name="T2" fmla="*/ 372 w 2276"/>
              <a:gd name="T3" fmla="*/ 1640 h 1640"/>
              <a:gd name="T4" fmla="*/ 516 w 2276"/>
              <a:gd name="T5" fmla="*/ 864 h 1640"/>
              <a:gd name="T6" fmla="*/ 948 w 2276"/>
              <a:gd name="T7" fmla="*/ 0 h 1640"/>
              <a:gd name="T8" fmla="*/ 1140 w 2276"/>
              <a:gd name="T9" fmla="*/ 584 h 1640"/>
              <a:gd name="T10" fmla="*/ 1576 w 2276"/>
              <a:gd name="T11" fmla="*/ 484 h 1640"/>
              <a:gd name="T12" fmla="*/ 2004 w 2276"/>
              <a:gd name="T13" fmla="*/ 1008 h 1640"/>
              <a:gd name="T14" fmla="*/ 2056 w 2276"/>
              <a:gd name="T15" fmla="*/ 1640 h 1640"/>
              <a:gd name="T16" fmla="*/ 2276 w 2276"/>
              <a:gd name="T17" fmla="*/ 680 h 1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6" h="1640">
                <a:moveTo>
                  <a:pt x="0" y="1104"/>
                </a:moveTo>
                <a:lnTo>
                  <a:pt x="372" y="1640"/>
                </a:lnTo>
                <a:lnTo>
                  <a:pt x="516" y="864"/>
                </a:lnTo>
                <a:lnTo>
                  <a:pt x="948" y="0"/>
                </a:lnTo>
                <a:lnTo>
                  <a:pt x="1140" y="584"/>
                </a:lnTo>
                <a:lnTo>
                  <a:pt x="1576" y="484"/>
                </a:lnTo>
                <a:lnTo>
                  <a:pt x="2004" y="1008"/>
                </a:lnTo>
                <a:lnTo>
                  <a:pt x="2056" y="1640"/>
                </a:lnTo>
                <a:lnTo>
                  <a:pt x="2276" y="680"/>
                </a:lnTo>
              </a:path>
            </a:pathLst>
          </a:custGeom>
          <a:noFill/>
          <a:ln w="38100" cap="flat" cmpd="sng">
            <a:solidFill>
              <a:srgbClr val="33CC33"/>
            </a:solidFill>
            <a:prstDash val="solid"/>
            <a:round/>
            <a:headEnd type="none" w="med" len="med"/>
            <a:tailEnd type="none" w="med" len="me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477227" name="Text Box 43"/>
          <p:cNvSpPr txBox="1">
            <a:spLocks noChangeArrowheads="1"/>
          </p:cNvSpPr>
          <p:nvPr/>
        </p:nvSpPr>
        <p:spPr bwMode="auto">
          <a:xfrm>
            <a:off x="2209800" y="3733801"/>
            <a:ext cx="5181600" cy="83099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8100">
                <a:solidFill>
                  <a:srgbClr val="33CC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a:solidFill>
                  <a:srgbClr val="000000"/>
                </a:solidFill>
              </a:rPr>
              <a:t>Why not choose the method with the best fit to the data?</a:t>
            </a:r>
          </a:p>
        </p:txBody>
      </p:sp>
      <p:sp>
        <p:nvSpPr>
          <p:cNvPr id="477228" name="AutoShape 44"/>
          <p:cNvSpPr>
            <a:spLocks noChangeArrowheads="1"/>
          </p:cNvSpPr>
          <p:nvPr/>
        </p:nvSpPr>
        <p:spPr bwMode="auto">
          <a:xfrm>
            <a:off x="4724400" y="5029200"/>
            <a:ext cx="5638800" cy="1143000"/>
          </a:xfrm>
          <a:prstGeom prst="wedgeRectCallout">
            <a:avLst>
              <a:gd name="adj1" fmla="val -36204"/>
              <a:gd name="adj2" fmla="val -110972"/>
            </a:avLst>
          </a:prstGeom>
          <a:solidFill>
            <a:srgbClr val="FFFF99"/>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r>
              <a:rPr lang="en-US" altLang="en-US" sz="2400">
                <a:solidFill>
                  <a:srgbClr val="000000"/>
                </a:solidFill>
              </a:rPr>
              <a:t>“How well are you going to predict future data drawn from the same distribution?”</a:t>
            </a:r>
          </a:p>
        </p:txBody>
      </p:sp>
    </p:spTree>
    <p:extLst>
      <p:ext uri="{BB962C8B-B14F-4D97-AF65-F5344CB8AC3E}">
        <p14:creationId xmlns:p14="http://schemas.microsoft.com/office/powerpoint/2010/main" val="23606149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8210" name="Rectangle 2"/>
          <p:cNvSpPr>
            <a:spLocks noGrp="1" noChangeArrowheads="1"/>
          </p:cNvSpPr>
          <p:nvPr>
            <p:ph type="title"/>
          </p:nvPr>
        </p:nvSpPr>
        <p:spPr/>
        <p:txBody>
          <a:bodyPr/>
          <a:lstStyle/>
          <a:p>
            <a:r>
              <a:rPr lang="en-US" altLang="en-US"/>
              <a:t>The test set method</a:t>
            </a:r>
          </a:p>
        </p:txBody>
      </p:sp>
      <p:sp>
        <p:nvSpPr>
          <p:cNvPr id="478254" name="Line 46"/>
          <p:cNvSpPr>
            <a:spLocks noChangeShapeType="1"/>
          </p:cNvSpPr>
          <p:nvPr/>
        </p:nvSpPr>
        <p:spPr bwMode="auto">
          <a:xfrm>
            <a:off x="2133600" y="1295400"/>
            <a:ext cx="0" cy="3352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8255" name="Line 47"/>
          <p:cNvSpPr>
            <a:spLocks noChangeShapeType="1"/>
          </p:cNvSpPr>
          <p:nvPr/>
        </p:nvSpPr>
        <p:spPr bwMode="auto">
          <a:xfrm>
            <a:off x="1981200" y="4495800"/>
            <a:ext cx="39624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8256" name="Oval 48"/>
          <p:cNvSpPr>
            <a:spLocks noChangeAspect="1" noChangeArrowheads="1"/>
          </p:cNvSpPr>
          <p:nvPr/>
        </p:nvSpPr>
        <p:spPr bwMode="auto">
          <a:xfrm>
            <a:off x="2362201" y="3581401"/>
            <a:ext cx="73025" cy="73025"/>
          </a:xfrm>
          <a:prstGeom prst="ellipse">
            <a:avLst/>
          </a:prstGeom>
          <a:solidFill>
            <a:schemeClr val="tx2"/>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8257" name="Oval 49"/>
          <p:cNvSpPr>
            <a:spLocks noChangeAspect="1" noChangeArrowheads="1"/>
          </p:cNvSpPr>
          <p:nvPr/>
        </p:nvSpPr>
        <p:spPr bwMode="auto">
          <a:xfrm>
            <a:off x="2743201" y="4114801"/>
            <a:ext cx="73025" cy="73025"/>
          </a:xfrm>
          <a:prstGeom prst="ellipse">
            <a:avLst/>
          </a:prstGeom>
          <a:solidFill>
            <a:schemeClr val="tx2"/>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8258" name="Oval 50"/>
          <p:cNvSpPr>
            <a:spLocks noChangeAspect="1" noChangeArrowheads="1"/>
          </p:cNvSpPr>
          <p:nvPr/>
        </p:nvSpPr>
        <p:spPr bwMode="auto">
          <a:xfrm>
            <a:off x="2971801" y="2895601"/>
            <a:ext cx="73025" cy="73025"/>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8259" name="Oval 51"/>
          <p:cNvSpPr>
            <a:spLocks noChangeAspect="1" noChangeArrowheads="1"/>
          </p:cNvSpPr>
          <p:nvPr/>
        </p:nvSpPr>
        <p:spPr bwMode="auto">
          <a:xfrm>
            <a:off x="3657601" y="1524001"/>
            <a:ext cx="73025" cy="73025"/>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8260" name="Oval 52"/>
          <p:cNvSpPr>
            <a:spLocks noChangeAspect="1" noChangeArrowheads="1"/>
          </p:cNvSpPr>
          <p:nvPr/>
        </p:nvSpPr>
        <p:spPr bwMode="auto">
          <a:xfrm>
            <a:off x="3962401" y="2438401"/>
            <a:ext cx="73025" cy="73025"/>
          </a:xfrm>
          <a:prstGeom prst="ellipse">
            <a:avLst/>
          </a:prstGeom>
          <a:solidFill>
            <a:schemeClr val="tx2"/>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8261" name="Oval 53"/>
          <p:cNvSpPr>
            <a:spLocks noChangeAspect="1" noChangeArrowheads="1"/>
          </p:cNvSpPr>
          <p:nvPr/>
        </p:nvSpPr>
        <p:spPr bwMode="auto">
          <a:xfrm>
            <a:off x="4648201" y="2286001"/>
            <a:ext cx="73025" cy="73025"/>
          </a:xfrm>
          <a:prstGeom prst="ellipse">
            <a:avLst/>
          </a:prstGeom>
          <a:solidFill>
            <a:schemeClr val="tx2"/>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8262" name="Oval 54"/>
          <p:cNvSpPr>
            <a:spLocks noChangeAspect="1" noChangeArrowheads="1"/>
          </p:cNvSpPr>
          <p:nvPr/>
        </p:nvSpPr>
        <p:spPr bwMode="auto">
          <a:xfrm>
            <a:off x="5410201" y="4114801"/>
            <a:ext cx="73025" cy="73025"/>
          </a:xfrm>
          <a:prstGeom prst="ellipse">
            <a:avLst/>
          </a:prstGeom>
          <a:solidFill>
            <a:schemeClr val="tx2"/>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8263" name="Oval 55"/>
          <p:cNvSpPr>
            <a:spLocks noChangeAspect="1" noChangeArrowheads="1"/>
          </p:cNvSpPr>
          <p:nvPr/>
        </p:nvSpPr>
        <p:spPr bwMode="auto">
          <a:xfrm>
            <a:off x="5562601" y="3505201"/>
            <a:ext cx="73025" cy="73025"/>
          </a:xfrm>
          <a:prstGeom prst="ellipse">
            <a:avLst/>
          </a:prstGeom>
          <a:solidFill>
            <a:schemeClr val="tx2"/>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8264" name="Oval 56"/>
          <p:cNvSpPr>
            <a:spLocks noChangeAspect="1" noChangeArrowheads="1"/>
          </p:cNvSpPr>
          <p:nvPr/>
        </p:nvSpPr>
        <p:spPr bwMode="auto">
          <a:xfrm>
            <a:off x="5334001" y="3124201"/>
            <a:ext cx="73025" cy="73025"/>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8265" name="Text Box 57"/>
          <p:cNvSpPr txBox="1">
            <a:spLocks noChangeArrowheads="1"/>
          </p:cNvSpPr>
          <p:nvPr/>
        </p:nvSpPr>
        <p:spPr bwMode="auto">
          <a:xfrm>
            <a:off x="2667000" y="44958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x</a:t>
            </a:r>
          </a:p>
        </p:txBody>
      </p:sp>
      <p:sp>
        <p:nvSpPr>
          <p:cNvPr id="478266" name="Line 58"/>
          <p:cNvSpPr>
            <a:spLocks noChangeShapeType="1"/>
          </p:cNvSpPr>
          <p:nvPr/>
        </p:nvSpPr>
        <p:spPr bwMode="auto">
          <a:xfrm>
            <a:off x="3048000" y="47244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8267" name="Text Box 59"/>
          <p:cNvSpPr txBox="1">
            <a:spLocks noChangeArrowheads="1"/>
          </p:cNvSpPr>
          <p:nvPr/>
        </p:nvSpPr>
        <p:spPr bwMode="auto">
          <a:xfrm>
            <a:off x="1752600" y="32766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y</a:t>
            </a:r>
          </a:p>
        </p:txBody>
      </p:sp>
      <p:sp>
        <p:nvSpPr>
          <p:cNvPr id="478268" name="Line 60"/>
          <p:cNvSpPr>
            <a:spLocks noChangeShapeType="1"/>
          </p:cNvSpPr>
          <p:nvPr/>
        </p:nvSpPr>
        <p:spPr bwMode="auto">
          <a:xfrm flipV="1">
            <a:off x="1905000" y="2667000"/>
            <a:ext cx="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8270" name="Text Box 62"/>
          <p:cNvSpPr txBox="1">
            <a:spLocks noChangeArrowheads="1"/>
          </p:cNvSpPr>
          <p:nvPr/>
        </p:nvSpPr>
        <p:spPr bwMode="auto">
          <a:xfrm>
            <a:off x="6248400" y="1600200"/>
            <a:ext cx="3657600" cy="212365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a:solidFill>
                  <a:srgbClr val="000000"/>
                </a:solidFill>
              </a:rPr>
              <a:t>1. Randomly choose 30% of the data to be in a </a:t>
            </a:r>
            <a:r>
              <a:rPr lang="en-US" altLang="en-US" sz="2400">
                <a:solidFill>
                  <a:srgbClr val="FF0000"/>
                </a:solidFill>
              </a:rPr>
              <a:t>test set</a:t>
            </a:r>
          </a:p>
          <a:p>
            <a:pPr fontAlgn="base">
              <a:spcBef>
                <a:spcPct val="50000"/>
              </a:spcBef>
              <a:spcAft>
                <a:spcPct val="0"/>
              </a:spcAft>
              <a:buClr>
                <a:srgbClr val="000000"/>
              </a:buClr>
            </a:pPr>
            <a:r>
              <a:rPr lang="en-US" altLang="en-US" sz="2400">
                <a:solidFill>
                  <a:srgbClr val="000000"/>
                </a:solidFill>
              </a:rPr>
              <a:t>2. The remainder is a </a:t>
            </a:r>
            <a:r>
              <a:rPr lang="en-US" altLang="en-US" sz="2400">
                <a:solidFill>
                  <a:srgbClr val="3333CC"/>
                </a:solidFill>
              </a:rPr>
              <a:t>training set</a:t>
            </a:r>
          </a:p>
        </p:txBody>
      </p:sp>
    </p:spTree>
    <p:extLst>
      <p:ext uri="{BB962C8B-B14F-4D97-AF65-F5344CB8AC3E}">
        <p14:creationId xmlns:p14="http://schemas.microsoft.com/office/powerpoint/2010/main" val="33313266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0258" name="Rectangle 2"/>
          <p:cNvSpPr>
            <a:spLocks noGrp="1" noChangeArrowheads="1"/>
          </p:cNvSpPr>
          <p:nvPr>
            <p:ph type="title"/>
          </p:nvPr>
        </p:nvSpPr>
        <p:spPr/>
        <p:txBody>
          <a:bodyPr/>
          <a:lstStyle/>
          <a:p>
            <a:r>
              <a:rPr lang="en-US" altLang="en-US"/>
              <a:t>The test set method</a:t>
            </a:r>
          </a:p>
        </p:txBody>
      </p:sp>
      <p:sp>
        <p:nvSpPr>
          <p:cNvPr id="480259" name="Line 3"/>
          <p:cNvSpPr>
            <a:spLocks noChangeShapeType="1"/>
          </p:cNvSpPr>
          <p:nvPr/>
        </p:nvSpPr>
        <p:spPr bwMode="auto">
          <a:xfrm>
            <a:off x="2133600" y="1295400"/>
            <a:ext cx="0" cy="3352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0260" name="Line 4"/>
          <p:cNvSpPr>
            <a:spLocks noChangeShapeType="1"/>
          </p:cNvSpPr>
          <p:nvPr/>
        </p:nvSpPr>
        <p:spPr bwMode="auto">
          <a:xfrm>
            <a:off x="1981200" y="4495800"/>
            <a:ext cx="39624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0261" name="Oval 5"/>
          <p:cNvSpPr>
            <a:spLocks noChangeAspect="1" noChangeArrowheads="1"/>
          </p:cNvSpPr>
          <p:nvPr/>
        </p:nvSpPr>
        <p:spPr bwMode="auto">
          <a:xfrm>
            <a:off x="2362201" y="3581401"/>
            <a:ext cx="73025" cy="73025"/>
          </a:xfrm>
          <a:prstGeom prst="ellipse">
            <a:avLst/>
          </a:prstGeom>
          <a:solidFill>
            <a:schemeClr val="tx2"/>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0262" name="Oval 6"/>
          <p:cNvSpPr>
            <a:spLocks noChangeAspect="1" noChangeArrowheads="1"/>
          </p:cNvSpPr>
          <p:nvPr/>
        </p:nvSpPr>
        <p:spPr bwMode="auto">
          <a:xfrm>
            <a:off x="2743201" y="4114801"/>
            <a:ext cx="73025" cy="73025"/>
          </a:xfrm>
          <a:prstGeom prst="ellipse">
            <a:avLst/>
          </a:prstGeom>
          <a:solidFill>
            <a:schemeClr val="tx2"/>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0263" name="Oval 7"/>
          <p:cNvSpPr>
            <a:spLocks noChangeAspect="1" noChangeArrowheads="1"/>
          </p:cNvSpPr>
          <p:nvPr/>
        </p:nvSpPr>
        <p:spPr bwMode="auto">
          <a:xfrm>
            <a:off x="2971801" y="2895601"/>
            <a:ext cx="73025" cy="73025"/>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0264" name="Oval 8"/>
          <p:cNvSpPr>
            <a:spLocks noChangeAspect="1" noChangeArrowheads="1"/>
          </p:cNvSpPr>
          <p:nvPr/>
        </p:nvSpPr>
        <p:spPr bwMode="auto">
          <a:xfrm>
            <a:off x="3657601" y="1524001"/>
            <a:ext cx="73025" cy="73025"/>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0265" name="Oval 9"/>
          <p:cNvSpPr>
            <a:spLocks noChangeAspect="1" noChangeArrowheads="1"/>
          </p:cNvSpPr>
          <p:nvPr/>
        </p:nvSpPr>
        <p:spPr bwMode="auto">
          <a:xfrm>
            <a:off x="3962401" y="2438401"/>
            <a:ext cx="73025" cy="73025"/>
          </a:xfrm>
          <a:prstGeom prst="ellipse">
            <a:avLst/>
          </a:prstGeom>
          <a:solidFill>
            <a:schemeClr val="tx2"/>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0266" name="Oval 10"/>
          <p:cNvSpPr>
            <a:spLocks noChangeAspect="1" noChangeArrowheads="1"/>
          </p:cNvSpPr>
          <p:nvPr/>
        </p:nvSpPr>
        <p:spPr bwMode="auto">
          <a:xfrm>
            <a:off x="4648201" y="2286001"/>
            <a:ext cx="73025" cy="73025"/>
          </a:xfrm>
          <a:prstGeom prst="ellipse">
            <a:avLst/>
          </a:prstGeom>
          <a:solidFill>
            <a:schemeClr val="tx2"/>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0267" name="Oval 11"/>
          <p:cNvSpPr>
            <a:spLocks noChangeAspect="1" noChangeArrowheads="1"/>
          </p:cNvSpPr>
          <p:nvPr/>
        </p:nvSpPr>
        <p:spPr bwMode="auto">
          <a:xfrm>
            <a:off x="5410201" y="4114801"/>
            <a:ext cx="73025" cy="73025"/>
          </a:xfrm>
          <a:prstGeom prst="ellipse">
            <a:avLst/>
          </a:prstGeom>
          <a:solidFill>
            <a:schemeClr val="tx2"/>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0268" name="Oval 12"/>
          <p:cNvSpPr>
            <a:spLocks noChangeAspect="1" noChangeArrowheads="1"/>
          </p:cNvSpPr>
          <p:nvPr/>
        </p:nvSpPr>
        <p:spPr bwMode="auto">
          <a:xfrm>
            <a:off x="5562601" y="3505201"/>
            <a:ext cx="73025" cy="73025"/>
          </a:xfrm>
          <a:prstGeom prst="ellipse">
            <a:avLst/>
          </a:prstGeom>
          <a:solidFill>
            <a:schemeClr val="tx2"/>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0269" name="Oval 13"/>
          <p:cNvSpPr>
            <a:spLocks noChangeAspect="1" noChangeArrowheads="1"/>
          </p:cNvSpPr>
          <p:nvPr/>
        </p:nvSpPr>
        <p:spPr bwMode="auto">
          <a:xfrm>
            <a:off x="5334001" y="3124201"/>
            <a:ext cx="73025" cy="73025"/>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0270" name="Text Box 14"/>
          <p:cNvSpPr txBox="1">
            <a:spLocks noChangeArrowheads="1"/>
          </p:cNvSpPr>
          <p:nvPr/>
        </p:nvSpPr>
        <p:spPr bwMode="auto">
          <a:xfrm>
            <a:off x="2667000" y="44958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x</a:t>
            </a:r>
          </a:p>
        </p:txBody>
      </p:sp>
      <p:sp>
        <p:nvSpPr>
          <p:cNvPr id="480271" name="Line 15"/>
          <p:cNvSpPr>
            <a:spLocks noChangeShapeType="1"/>
          </p:cNvSpPr>
          <p:nvPr/>
        </p:nvSpPr>
        <p:spPr bwMode="auto">
          <a:xfrm>
            <a:off x="3048000" y="47244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0272" name="Text Box 16"/>
          <p:cNvSpPr txBox="1">
            <a:spLocks noChangeArrowheads="1"/>
          </p:cNvSpPr>
          <p:nvPr/>
        </p:nvSpPr>
        <p:spPr bwMode="auto">
          <a:xfrm>
            <a:off x="1752600" y="32766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y</a:t>
            </a:r>
          </a:p>
        </p:txBody>
      </p:sp>
      <p:sp>
        <p:nvSpPr>
          <p:cNvPr id="480273" name="Line 17"/>
          <p:cNvSpPr>
            <a:spLocks noChangeShapeType="1"/>
          </p:cNvSpPr>
          <p:nvPr/>
        </p:nvSpPr>
        <p:spPr bwMode="auto">
          <a:xfrm flipV="1">
            <a:off x="1905000" y="2667000"/>
            <a:ext cx="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0274" name="Text Box 18"/>
          <p:cNvSpPr txBox="1">
            <a:spLocks noChangeArrowheads="1"/>
          </p:cNvSpPr>
          <p:nvPr/>
        </p:nvSpPr>
        <p:spPr bwMode="auto">
          <a:xfrm>
            <a:off x="6248400" y="1600200"/>
            <a:ext cx="3657600" cy="341632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a:solidFill>
                  <a:srgbClr val="000000"/>
                </a:solidFill>
              </a:rPr>
              <a:t>1. Randomly choose 30% of the data to be in a </a:t>
            </a:r>
            <a:r>
              <a:rPr lang="en-US" altLang="en-US" sz="2400">
                <a:solidFill>
                  <a:srgbClr val="FF0000"/>
                </a:solidFill>
              </a:rPr>
              <a:t>test set</a:t>
            </a:r>
          </a:p>
          <a:p>
            <a:pPr fontAlgn="base">
              <a:spcBef>
                <a:spcPct val="50000"/>
              </a:spcBef>
              <a:spcAft>
                <a:spcPct val="0"/>
              </a:spcAft>
              <a:buClr>
                <a:srgbClr val="000000"/>
              </a:buClr>
            </a:pPr>
            <a:r>
              <a:rPr lang="en-US" altLang="en-US" sz="2400">
                <a:solidFill>
                  <a:srgbClr val="000000"/>
                </a:solidFill>
              </a:rPr>
              <a:t>2. The remainder is a </a:t>
            </a:r>
            <a:r>
              <a:rPr lang="en-US" altLang="en-US" sz="2400">
                <a:solidFill>
                  <a:srgbClr val="3333CC"/>
                </a:solidFill>
              </a:rPr>
              <a:t>training set</a:t>
            </a:r>
          </a:p>
          <a:p>
            <a:pPr fontAlgn="base">
              <a:spcBef>
                <a:spcPct val="50000"/>
              </a:spcBef>
              <a:spcAft>
                <a:spcPct val="0"/>
              </a:spcAft>
              <a:buClr>
                <a:srgbClr val="000000"/>
              </a:buClr>
            </a:pPr>
            <a:r>
              <a:rPr lang="en-US" altLang="en-US" sz="2400">
                <a:solidFill>
                  <a:srgbClr val="3333CC"/>
                </a:solidFill>
              </a:rPr>
              <a:t>3. Perform your regression on the training set</a:t>
            </a:r>
          </a:p>
        </p:txBody>
      </p:sp>
      <p:sp>
        <p:nvSpPr>
          <p:cNvPr id="480275" name="Line 19"/>
          <p:cNvSpPr>
            <a:spLocks noChangeShapeType="1"/>
          </p:cNvSpPr>
          <p:nvPr/>
        </p:nvSpPr>
        <p:spPr bwMode="auto">
          <a:xfrm flipV="1">
            <a:off x="2133600" y="2743200"/>
            <a:ext cx="3657600" cy="1295400"/>
          </a:xfrm>
          <a:prstGeom prst="line">
            <a:avLst/>
          </a:prstGeom>
          <a:noFill/>
          <a:ln w="381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0276" name="Text Box 20"/>
          <p:cNvSpPr txBox="1">
            <a:spLocks noChangeArrowheads="1"/>
          </p:cNvSpPr>
          <p:nvPr/>
        </p:nvSpPr>
        <p:spPr bwMode="auto">
          <a:xfrm>
            <a:off x="2094147" y="5181601"/>
            <a:ext cx="4022256" cy="46166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50000"/>
              </a:spcBef>
              <a:spcAft>
                <a:spcPct val="0"/>
              </a:spcAft>
              <a:buClr>
                <a:srgbClr val="000000"/>
              </a:buClr>
            </a:pPr>
            <a:r>
              <a:rPr lang="en-US" altLang="en-US" sz="2400">
                <a:solidFill>
                  <a:srgbClr val="33CC33"/>
                </a:solidFill>
              </a:rPr>
              <a:t>(Linear regression example)</a:t>
            </a:r>
          </a:p>
        </p:txBody>
      </p:sp>
    </p:spTree>
    <p:extLst>
      <p:ext uri="{BB962C8B-B14F-4D97-AF65-F5344CB8AC3E}">
        <p14:creationId xmlns:p14="http://schemas.microsoft.com/office/powerpoint/2010/main" val="20780595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9234" name="Rectangle 2"/>
          <p:cNvSpPr>
            <a:spLocks noGrp="1" noChangeArrowheads="1"/>
          </p:cNvSpPr>
          <p:nvPr>
            <p:ph type="title"/>
          </p:nvPr>
        </p:nvSpPr>
        <p:spPr/>
        <p:txBody>
          <a:bodyPr/>
          <a:lstStyle/>
          <a:p>
            <a:r>
              <a:rPr lang="en-US" altLang="en-US"/>
              <a:t>The test set method</a:t>
            </a:r>
          </a:p>
        </p:txBody>
      </p:sp>
      <p:sp>
        <p:nvSpPr>
          <p:cNvPr id="479235" name="Line 3"/>
          <p:cNvSpPr>
            <a:spLocks noChangeShapeType="1"/>
          </p:cNvSpPr>
          <p:nvPr/>
        </p:nvSpPr>
        <p:spPr bwMode="auto">
          <a:xfrm>
            <a:off x="2133600" y="1295400"/>
            <a:ext cx="0" cy="3352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9236" name="Line 4"/>
          <p:cNvSpPr>
            <a:spLocks noChangeShapeType="1"/>
          </p:cNvSpPr>
          <p:nvPr/>
        </p:nvSpPr>
        <p:spPr bwMode="auto">
          <a:xfrm>
            <a:off x="1981200" y="4495800"/>
            <a:ext cx="39624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9237" name="Oval 5"/>
          <p:cNvSpPr>
            <a:spLocks noChangeAspect="1" noChangeArrowheads="1"/>
          </p:cNvSpPr>
          <p:nvPr/>
        </p:nvSpPr>
        <p:spPr bwMode="auto">
          <a:xfrm>
            <a:off x="2362201" y="3581401"/>
            <a:ext cx="73025" cy="73025"/>
          </a:xfrm>
          <a:prstGeom prst="ellipse">
            <a:avLst/>
          </a:prstGeom>
          <a:solidFill>
            <a:schemeClr val="tx2"/>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9238" name="Oval 6"/>
          <p:cNvSpPr>
            <a:spLocks noChangeAspect="1" noChangeArrowheads="1"/>
          </p:cNvSpPr>
          <p:nvPr/>
        </p:nvSpPr>
        <p:spPr bwMode="auto">
          <a:xfrm>
            <a:off x="2743201" y="4114801"/>
            <a:ext cx="73025" cy="73025"/>
          </a:xfrm>
          <a:prstGeom prst="ellipse">
            <a:avLst/>
          </a:prstGeom>
          <a:solidFill>
            <a:schemeClr val="tx2"/>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9239" name="Oval 7"/>
          <p:cNvSpPr>
            <a:spLocks noChangeAspect="1" noChangeArrowheads="1"/>
          </p:cNvSpPr>
          <p:nvPr/>
        </p:nvSpPr>
        <p:spPr bwMode="auto">
          <a:xfrm>
            <a:off x="2971801" y="2895601"/>
            <a:ext cx="73025" cy="73025"/>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9240" name="Oval 8"/>
          <p:cNvSpPr>
            <a:spLocks noChangeAspect="1" noChangeArrowheads="1"/>
          </p:cNvSpPr>
          <p:nvPr/>
        </p:nvSpPr>
        <p:spPr bwMode="auto">
          <a:xfrm>
            <a:off x="3657601" y="1524001"/>
            <a:ext cx="73025" cy="73025"/>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9241" name="Oval 9"/>
          <p:cNvSpPr>
            <a:spLocks noChangeAspect="1" noChangeArrowheads="1"/>
          </p:cNvSpPr>
          <p:nvPr/>
        </p:nvSpPr>
        <p:spPr bwMode="auto">
          <a:xfrm>
            <a:off x="3962401" y="2438401"/>
            <a:ext cx="73025" cy="73025"/>
          </a:xfrm>
          <a:prstGeom prst="ellipse">
            <a:avLst/>
          </a:prstGeom>
          <a:solidFill>
            <a:schemeClr val="tx2"/>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9242" name="Oval 10"/>
          <p:cNvSpPr>
            <a:spLocks noChangeAspect="1" noChangeArrowheads="1"/>
          </p:cNvSpPr>
          <p:nvPr/>
        </p:nvSpPr>
        <p:spPr bwMode="auto">
          <a:xfrm>
            <a:off x="4648201" y="2286001"/>
            <a:ext cx="73025" cy="73025"/>
          </a:xfrm>
          <a:prstGeom prst="ellipse">
            <a:avLst/>
          </a:prstGeom>
          <a:solidFill>
            <a:schemeClr val="tx2"/>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9243" name="Oval 11"/>
          <p:cNvSpPr>
            <a:spLocks noChangeAspect="1" noChangeArrowheads="1"/>
          </p:cNvSpPr>
          <p:nvPr/>
        </p:nvSpPr>
        <p:spPr bwMode="auto">
          <a:xfrm>
            <a:off x="5410201" y="4114801"/>
            <a:ext cx="73025" cy="73025"/>
          </a:xfrm>
          <a:prstGeom prst="ellipse">
            <a:avLst/>
          </a:prstGeom>
          <a:solidFill>
            <a:schemeClr val="tx2"/>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9244" name="Oval 12"/>
          <p:cNvSpPr>
            <a:spLocks noChangeAspect="1" noChangeArrowheads="1"/>
          </p:cNvSpPr>
          <p:nvPr/>
        </p:nvSpPr>
        <p:spPr bwMode="auto">
          <a:xfrm>
            <a:off x="5562601" y="3505201"/>
            <a:ext cx="73025" cy="73025"/>
          </a:xfrm>
          <a:prstGeom prst="ellipse">
            <a:avLst/>
          </a:prstGeom>
          <a:solidFill>
            <a:schemeClr val="tx2"/>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9245" name="Oval 13"/>
          <p:cNvSpPr>
            <a:spLocks noChangeAspect="1" noChangeArrowheads="1"/>
          </p:cNvSpPr>
          <p:nvPr/>
        </p:nvSpPr>
        <p:spPr bwMode="auto">
          <a:xfrm>
            <a:off x="5334001" y="3124201"/>
            <a:ext cx="73025" cy="73025"/>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79246" name="Text Box 14"/>
          <p:cNvSpPr txBox="1">
            <a:spLocks noChangeArrowheads="1"/>
          </p:cNvSpPr>
          <p:nvPr/>
        </p:nvSpPr>
        <p:spPr bwMode="auto">
          <a:xfrm>
            <a:off x="2667000" y="44958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x</a:t>
            </a:r>
          </a:p>
        </p:txBody>
      </p:sp>
      <p:sp>
        <p:nvSpPr>
          <p:cNvPr id="479247" name="Line 15"/>
          <p:cNvSpPr>
            <a:spLocks noChangeShapeType="1"/>
          </p:cNvSpPr>
          <p:nvPr/>
        </p:nvSpPr>
        <p:spPr bwMode="auto">
          <a:xfrm>
            <a:off x="3048000" y="47244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9248" name="Text Box 16"/>
          <p:cNvSpPr txBox="1">
            <a:spLocks noChangeArrowheads="1"/>
          </p:cNvSpPr>
          <p:nvPr/>
        </p:nvSpPr>
        <p:spPr bwMode="auto">
          <a:xfrm>
            <a:off x="1752600" y="32766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y</a:t>
            </a:r>
          </a:p>
        </p:txBody>
      </p:sp>
      <p:sp>
        <p:nvSpPr>
          <p:cNvPr id="479249" name="Line 17"/>
          <p:cNvSpPr>
            <a:spLocks noChangeShapeType="1"/>
          </p:cNvSpPr>
          <p:nvPr/>
        </p:nvSpPr>
        <p:spPr bwMode="auto">
          <a:xfrm flipV="1">
            <a:off x="1905000" y="2667000"/>
            <a:ext cx="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9250" name="Text Box 18"/>
          <p:cNvSpPr txBox="1">
            <a:spLocks noChangeArrowheads="1"/>
          </p:cNvSpPr>
          <p:nvPr/>
        </p:nvSpPr>
        <p:spPr bwMode="auto">
          <a:xfrm>
            <a:off x="6248400" y="1600201"/>
            <a:ext cx="3657600" cy="4708981"/>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a:solidFill>
                  <a:srgbClr val="000000"/>
                </a:solidFill>
              </a:rPr>
              <a:t>1. Randomly choose 30% of the data to be in a </a:t>
            </a:r>
            <a:r>
              <a:rPr lang="en-US" altLang="en-US" sz="2400">
                <a:solidFill>
                  <a:srgbClr val="FF0000"/>
                </a:solidFill>
              </a:rPr>
              <a:t>test set</a:t>
            </a:r>
          </a:p>
          <a:p>
            <a:pPr fontAlgn="base">
              <a:spcBef>
                <a:spcPct val="50000"/>
              </a:spcBef>
              <a:spcAft>
                <a:spcPct val="0"/>
              </a:spcAft>
              <a:buClr>
                <a:srgbClr val="000000"/>
              </a:buClr>
            </a:pPr>
            <a:r>
              <a:rPr lang="en-US" altLang="en-US" sz="2400">
                <a:solidFill>
                  <a:srgbClr val="000000"/>
                </a:solidFill>
              </a:rPr>
              <a:t>2. The remainder is a </a:t>
            </a:r>
            <a:r>
              <a:rPr lang="en-US" altLang="en-US" sz="2400">
                <a:solidFill>
                  <a:srgbClr val="3333CC"/>
                </a:solidFill>
              </a:rPr>
              <a:t>training set</a:t>
            </a:r>
          </a:p>
          <a:p>
            <a:pPr fontAlgn="base">
              <a:spcBef>
                <a:spcPct val="50000"/>
              </a:spcBef>
              <a:spcAft>
                <a:spcPct val="0"/>
              </a:spcAft>
              <a:buClr>
                <a:srgbClr val="000000"/>
              </a:buClr>
            </a:pPr>
            <a:r>
              <a:rPr lang="en-US" altLang="en-US" sz="2400">
                <a:solidFill>
                  <a:srgbClr val="3333CC"/>
                </a:solidFill>
              </a:rPr>
              <a:t>3. Perform your regression on the training set</a:t>
            </a:r>
          </a:p>
          <a:p>
            <a:pPr fontAlgn="base">
              <a:spcBef>
                <a:spcPct val="50000"/>
              </a:spcBef>
              <a:spcAft>
                <a:spcPct val="0"/>
              </a:spcAft>
              <a:buClr>
                <a:srgbClr val="000000"/>
              </a:buClr>
            </a:pPr>
            <a:r>
              <a:rPr lang="en-US" altLang="en-US" sz="2400">
                <a:solidFill>
                  <a:srgbClr val="FF0000"/>
                </a:solidFill>
              </a:rPr>
              <a:t>4. Estimate your future performance with the test set</a:t>
            </a:r>
          </a:p>
        </p:txBody>
      </p:sp>
      <p:sp>
        <p:nvSpPr>
          <p:cNvPr id="479251" name="Line 19"/>
          <p:cNvSpPr>
            <a:spLocks noChangeShapeType="1"/>
          </p:cNvSpPr>
          <p:nvPr/>
        </p:nvSpPr>
        <p:spPr bwMode="auto">
          <a:xfrm flipV="1">
            <a:off x="2133600" y="2743200"/>
            <a:ext cx="3657600" cy="1295400"/>
          </a:xfrm>
          <a:prstGeom prst="line">
            <a:avLst/>
          </a:prstGeom>
          <a:noFill/>
          <a:ln w="381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9252" name="Text Box 20"/>
          <p:cNvSpPr txBox="1">
            <a:spLocks noChangeArrowheads="1"/>
          </p:cNvSpPr>
          <p:nvPr/>
        </p:nvSpPr>
        <p:spPr bwMode="auto">
          <a:xfrm>
            <a:off x="2094147" y="5181601"/>
            <a:ext cx="4022256" cy="101566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50000"/>
              </a:spcBef>
              <a:spcAft>
                <a:spcPct val="0"/>
              </a:spcAft>
              <a:buClr>
                <a:srgbClr val="000000"/>
              </a:buClr>
            </a:pPr>
            <a:r>
              <a:rPr lang="en-US" altLang="en-US" sz="2400">
                <a:solidFill>
                  <a:srgbClr val="33CC33"/>
                </a:solidFill>
              </a:rPr>
              <a:t>(Linear regression example)</a:t>
            </a:r>
          </a:p>
          <a:p>
            <a:pPr algn="ctr" fontAlgn="base">
              <a:spcBef>
                <a:spcPct val="50000"/>
              </a:spcBef>
              <a:spcAft>
                <a:spcPct val="0"/>
              </a:spcAft>
              <a:buClr>
                <a:srgbClr val="000000"/>
              </a:buClr>
            </a:pPr>
            <a:r>
              <a:rPr lang="en-US" altLang="en-US" sz="2400">
                <a:solidFill>
                  <a:srgbClr val="33CC33"/>
                </a:solidFill>
              </a:rPr>
              <a:t>Mean Squared Error = 2.4</a:t>
            </a:r>
          </a:p>
        </p:txBody>
      </p:sp>
      <p:sp>
        <p:nvSpPr>
          <p:cNvPr id="479253" name="Line 21"/>
          <p:cNvSpPr>
            <a:spLocks noChangeShapeType="1"/>
          </p:cNvSpPr>
          <p:nvPr/>
        </p:nvSpPr>
        <p:spPr bwMode="auto">
          <a:xfrm>
            <a:off x="3048000" y="2895600"/>
            <a:ext cx="0" cy="838200"/>
          </a:xfrm>
          <a:prstGeom prst="line">
            <a:avLst/>
          </a:prstGeom>
          <a:noFill/>
          <a:ln w="6350">
            <a:solidFill>
              <a:schemeClr va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9254" name="Line 22"/>
          <p:cNvSpPr>
            <a:spLocks noChangeShapeType="1"/>
          </p:cNvSpPr>
          <p:nvPr/>
        </p:nvSpPr>
        <p:spPr bwMode="auto">
          <a:xfrm>
            <a:off x="3697288" y="1565275"/>
            <a:ext cx="0" cy="1900238"/>
          </a:xfrm>
          <a:prstGeom prst="line">
            <a:avLst/>
          </a:prstGeom>
          <a:noFill/>
          <a:ln w="6350">
            <a:solidFill>
              <a:schemeClr va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79255" name="Line 23"/>
          <p:cNvSpPr>
            <a:spLocks noChangeShapeType="1"/>
          </p:cNvSpPr>
          <p:nvPr/>
        </p:nvSpPr>
        <p:spPr bwMode="auto">
          <a:xfrm flipV="1">
            <a:off x="5375275" y="2909888"/>
            <a:ext cx="0" cy="228600"/>
          </a:xfrm>
          <a:prstGeom prst="line">
            <a:avLst/>
          </a:prstGeom>
          <a:noFill/>
          <a:ln w="6350">
            <a:solidFill>
              <a:schemeClr va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Tree>
    <p:extLst>
      <p:ext uri="{BB962C8B-B14F-4D97-AF65-F5344CB8AC3E}">
        <p14:creationId xmlns:p14="http://schemas.microsoft.com/office/powerpoint/2010/main" val="6508915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282" name="Rectangle 2"/>
          <p:cNvSpPr>
            <a:spLocks noGrp="1" noChangeArrowheads="1"/>
          </p:cNvSpPr>
          <p:nvPr>
            <p:ph type="title"/>
          </p:nvPr>
        </p:nvSpPr>
        <p:spPr/>
        <p:txBody>
          <a:bodyPr/>
          <a:lstStyle/>
          <a:p>
            <a:r>
              <a:rPr lang="en-US" altLang="en-US"/>
              <a:t>The test set method</a:t>
            </a:r>
          </a:p>
        </p:txBody>
      </p:sp>
      <p:sp>
        <p:nvSpPr>
          <p:cNvPr id="481283" name="Line 3"/>
          <p:cNvSpPr>
            <a:spLocks noChangeShapeType="1"/>
          </p:cNvSpPr>
          <p:nvPr/>
        </p:nvSpPr>
        <p:spPr bwMode="auto">
          <a:xfrm>
            <a:off x="2133600" y="1295400"/>
            <a:ext cx="0" cy="3352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1284" name="Line 4"/>
          <p:cNvSpPr>
            <a:spLocks noChangeShapeType="1"/>
          </p:cNvSpPr>
          <p:nvPr/>
        </p:nvSpPr>
        <p:spPr bwMode="auto">
          <a:xfrm>
            <a:off x="1981200" y="4495800"/>
            <a:ext cx="39624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1285" name="Oval 5"/>
          <p:cNvSpPr>
            <a:spLocks noChangeAspect="1" noChangeArrowheads="1"/>
          </p:cNvSpPr>
          <p:nvPr/>
        </p:nvSpPr>
        <p:spPr bwMode="auto">
          <a:xfrm>
            <a:off x="2362201" y="3581401"/>
            <a:ext cx="73025" cy="73025"/>
          </a:xfrm>
          <a:prstGeom prst="ellipse">
            <a:avLst/>
          </a:prstGeom>
          <a:solidFill>
            <a:schemeClr val="tx2"/>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1286" name="Oval 6"/>
          <p:cNvSpPr>
            <a:spLocks noChangeAspect="1" noChangeArrowheads="1"/>
          </p:cNvSpPr>
          <p:nvPr/>
        </p:nvSpPr>
        <p:spPr bwMode="auto">
          <a:xfrm>
            <a:off x="2743201" y="4114801"/>
            <a:ext cx="73025" cy="73025"/>
          </a:xfrm>
          <a:prstGeom prst="ellipse">
            <a:avLst/>
          </a:prstGeom>
          <a:solidFill>
            <a:schemeClr val="tx2"/>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1287" name="Oval 7"/>
          <p:cNvSpPr>
            <a:spLocks noChangeAspect="1" noChangeArrowheads="1"/>
          </p:cNvSpPr>
          <p:nvPr/>
        </p:nvSpPr>
        <p:spPr bwMode="auto">
          <a:xfrm>
            <a:off x="2971801" y="2895601"/>
            <a:ext cx="73025" cy="73025"/>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1288" name="Oval 8"/>
          <p:cNvSpPr>
            <a:spLocks noChangeAspect="1" noChangeArrowheads="1"/>
          </p:cNvSpPr>
          <p:nvPr/>
        </p:nvSpPr>
        <p:spPr bwMode="auto">
          <a:xfrm>
            <a:off x="3657601" y="1524001"/>
            <a:ext cx="73025" cy="73025"/>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1289" name="Oval 9"/>
          <p:cNvSpPr>
            <a:spLocks noChangeAspect="1" noChangeArrowheads="1"/>
          </p:cNvSpPr>
          <p:nvPr/>
        </p:nvSpPr>
        <p:spPr bwMode="auto">
          <a:xfrm>
            <a:off x="3962401" y="2438401"/>
            <a:ext cx="73025" cy="73025"/>
          </a:xfrm>
          <a:prstGeom prst="ellipse">
            <a:avLst/>
          </a:prstGeom>
          <a:solidFill>
            <a:schemeClr val="tx2"/>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1290" name="Oval 10"/>
          <p:cNvSpPr>
            <a:spLocks noChangeAspect="1" noChangeArrowheads="1"/>
          </p:cNvSpPr>
          <p:nvPr/>
        </p:nvSpPr>
        <p:spPr bwMode="auto">
          <a:xfrm>
            <a:off x="4648201" y="2286001"/>
            <a:ext cx="73025" cy="73025"/>
          </a:xfrm>
          <a:prstGeom prst="ellipse">
            <a:avLst/>
          </a:prstGeom>
          <a:solidFill>
            <a:schemeClr val="tx2"/>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1291" name="Oval 11"/>
          <p:cNvSpPr>
            <a:spLocks noChangeAspect="1" noChangeArrowheads="1"/>
          </p:cNvSpPr>
          <p:nvPr/>
        </p:nvSpPr>
        <p:spPr bwMode="auto">
          <a:xfrm>
            <a:off x="5410201" y="4114801"/>
            <a:ext cx="73025" cy="73025"/>
          </a:xfrm>
          <a:prstGeom prst="ellipse">
            <a:avLst/>
          </a:prstGeom>
          <a:solidFill>
            <a:schemeClr val="tx2"/>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1292" name="Oval 12"/>
          <p:cNvSpPr>
            <a:spLocks noChangeAspect="1" noChangeArrowheads="1"/>
          </p:cNvSpPr>
          <p:nvPr/>
        </p:nvSpPr>
        <p:spPr bwMode="auto">
          <a:xfrm>
            <a:off x="5562601" y="3505201"/>
            <a:ext cx="73025" cy="73025"/>
          </a:xfrm>
          <a:prstGeom prst="ellipse">
            <a:avLst/>
          </a:prstGeom>
          <a:solidFill>
            <a:schemeClr val="tx2"/>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1293" name="Oval 13"/>
          <p:cNvSpPr>
            <a:spLocks noChangeAspect="1" noChangeArrowheads="1"/>
          </p:cNvSpPr>
          <p:nvPr/>
        </p:nvSpPr>
        <p:spPr bwMode="auto">
          <a:xfrm>
            <a:off x="5334001" y="3124201"/>
            <a:ext cx="73025" cy="73025"/>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1294" name="Text Box 14"/>
          <p:cNvSpPr txBox="1">
            <a:spLocks noChangeArrowheads="1"/>
          </p:cNvSpPr>
          <p:nvPr/>
        </p:nvSpPr>
        <p:spPr bwMode="auto">
          <a:xfrm>
            <a:off x="2667000" y="44958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x</a:t>
            </a:r>
          </a:p>
        </p:txBody>
      </p:sp>
      <p:sp>
        <p:nvSpPr>
          <p:cNvPr id="481295" name="Line 15"/>
          <p:cNvSpPr>
            <a:spLocks noChangeShapeType="1"/>
          </p:cNvSpPr>
          <p:nvPr/>
        </p:nvSpPr>
        <p:spPr bwMode="auto">
          <a:xfrm>
            <a:off x="3048000" y="47244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1296" name="Text Box 16"/>
          <p:cNvSpPr txBox="1">
            <a:spLocks noChangeArrowheads="1"/>
          </p:cNvSpPr>
          <p:nvPr/>
        </p:nvSpPr>
        <p:spPr bwMode="auto">
          <a:xfrm>
            <a:off x="1752600" y="32766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y</a:t>
            </a:r>
          </a:p>
        </p:txBody>
      </p:sp>
      <p:sp>
        <p:nvSpPr>
          <p:cNvPr id="481297" name="Line 17"/>
          <p:cNvSpPr>
            <a:spLocks noChangeShapeType="1"/>
          </p:cNvSpPr>
          <p:nvPr/>
        </p:nvSpPr>
        <p:spPr bwMode="auto">
          <a:xfrm flipV="1">
            <a:off x="1905000" y="2667000"/>
            <a:ext cx="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1298" name="Text Box 18"/>
          <p:cNvSpPr txBox="1">
            <a:spLocks noChangeArrowheads="1"/>
          </p:cNvSpPr>
          <p:nvPr/>
        </p:nvSpPr>
        <p:spPr bwMode="auto">
          <a:xfrm>
            <a:off x="6248400" y="1600201"/>
            <a:ext cx="3657600" cy="4708981"/>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a:solidFill>
                  <a:srgbClr val="000000"/>
                </a:solidFill>
              </a:rPr>
              <a:t>1. Randomly choose 30% of the data to be in a </a:t>
            </a:r>
            <a:r>
              <a:rPr lang="en-US" altLang="en-US" sz="2400">
                <a:solidFill>
                  <a:srgbClr val="FF0000"/>
                </a:solidFill>
              </a:rPr>
              <a:t>test set</a:t>
            </a:r>
          </a:p>
          <a:p>
            <a:pPr fontAlgn="base">
              <a:spcBef>
                <a:spcPct val="50000"/>
              </a:spcBef>
              <a:spcAft>
                <a:spcPct val="0"/>
              </a:spcAft>
              <a:buClr>
                <a:srgbClr val="000000"/>
              </a:buClr>
            </a:pPr>
            <a:r>
              <a:rPr lang="en-US" altLang="en-US" sz="2400">
                <a:solidFill>
                  <a:srgbClr val="000000"/>
                </a:solidFill>
              </a:rPr>
              <a:t>2. The remainder is a </a:t>
            </a:r>
            <a:r>
              <a:rPr lang="en-US" altLang="en-US" sz="2400">
                <a:solidFill>
                  <a:srgbClr val="3333CC"/>
                </a:solidFill>
              </a:rPr>
              <a:t>training set</a:t>
            </a:r>
          </a:p>
          <a:p>
            <a:pPr fontAlgn="base">
              <a:spcBef>
                <a:spcPct val="50000"/>
              </a:spcBef>
              <a:spcAft>
                <a:spcPct val="0"/>
              </a:spcAft>
              <a:buClr>
                <a:srgbClr val="000000"/>
              </a:buClr>
            </a:pPr>
            <a:r>
              <a:rPr lang="en-US" altLang="en-US" sz="2400">
                <a:solidFill>
                  <a:srgbClr val="3333CC"/>
                </a:solidFill>
              </a:rPr>
              <a:t>3. Perform your regression on the training set</a:t>
            </a:r>
          </a:p>
          <a:p>
            <a:pPr fontAlgn="base">
              <a:spcBef>
                <a:spcPct val="50000"/>
              </a:spcBef>
              <a:spcAft>
                <a:spcPct val="0"/>
              </a:spcAft>
              <a:buClr>
                <a:srgbClr val="000000"/>
              </a:buClr>
            </a:pPr>
            <a:r>
              <a:rPr lang="en-US" altLang="en-US" sz="2400">
                <a:solidFill>
                  <a:srgbClr val="FF0000"/>
                </a:solidFill>
              </a:rPr>
              <a:t>4. Estimate your future performance with the test set</a:t>
            </a:r>
          </a:p>
        </p:txBody>
      </p:sp>
      <p:sp>
        <p:nvSpPr>
          <p:cNvPr id="481300" name="Text Box 20"/>
          <p:cNvSpPr txBox="1">
            <a:spLocks noChangeArrowheads="1"/>
          </p:cNvSpPr>
          <p:nvPr/>
        </p:nvSpPr>
        <p:spPr bwMode="auto">
          <a:xfrm>
            <a:off x="1857682" y="5181601"/>
            <a:ext cx="4499950" cy="101566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50000"/>
              </a:spcBef>
              <a:spcAft>
                <a:spcPct val="0"/>
              </a:spcAft>
              <a:buClr>
                <a:srgbClr val="000000"/>
              </a:buClr>
            </a:pPr>
            <a:r>
              <a:rPr lang="en-US" altLang="en-US" sz="2400">
                <a:solidFill>
                  <a:srgbClr val="33CC33"/>
                </a:solidFill>
              </a:rPr>
              <a:t>(Quadratic regression example)</a:t>
            </a:r>
          </a:p>
          <a:p>
            <a:pPr algn="ctr" fontAlgn="base">
              <a:spcBef>
                <a:spcPct val="50000"/>
              </a:spcBef>
              <a:spcAft>
                <a:spcPct val="0"/>
              </a:spcAft>
              <a:buClr>
                <a:srgbClr val="000000"/>
              </a:buClr>
            </a:pPr>
            <a:r>
              <a:rPr lang="en-US" altLang="en-US" sz="2400">
                <a:solidFill>
                  <a:srgbClr val="33CC33"/>
                </a:solidFill>
              </a:rPr>
              <a:t>Mean Squared Error = 0.9</a:t>
            </a:r>
          </a:p>
        </p:txBody>
      </p:sp>
      <p:sp>
        <p:nvSpPr>
          <p:cNvPr id="481301" name="Line 21"/>
          <p:cNvSpPr>
            <a:spLocks noChangeShapeType="1"/>
          </p:cNvSpPr>
          <p:nvPr/>
        </p:nvSpPr>
        <p:spPr bwMode="auto">
          <a:xfrm>
            <a:off x="3048000" y="2895601"/>
            <a:ext cx="0" cy="485775"/>
          </a:xfrm>
          <a:prstGeom prst="line">
            <a:avLst/>
          </a:prstGeom>
          <a:noFill/>
          <a:ln w="6350">
            <a:solidFill>
              <a:schemeClr va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1302" name="Line 22"/>
          <p:cNvSpPr>
            <a:spLocks noChangeShapeType="1"/>
          </p:cNvSpPr>
          <p:nvPr/>
        </p:nvSpPr>
        <p:spPr bwMode="auto">
          <a:xfrm>
            <a:off x="3697288" y="1565275"/>
            <a:ext cx="0" cy="1443038"/>
          </a:xfrm>
          <a:prstGeom prst="line">
            <a:avLst/>
          </a:prstGeom>
          <a:noFill/>
          <a:ln w="6350">
            <a:solidFill>
              <a:schemeClr va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1303" name="Line 23"/>
          <p:cNvSpPr>
            <a:spLocks noChangeShapeType="1"/>
          </p:cNvSpPr>
          <p:nvPr/>
        </p:nvSpPr>
        <p:spPr bwMode="auto">
          <a:xfrm flipV="1">
            <a:off x="5375275" y="3106739"/>
            <a:ext cx="0" cy="161925"/>
          </a:xfrm>
          <a:prstGeom prst="line">
            <a:avLst/>
          </a:prstGeom>
          <a:noFill/>
          <a:ln w="6350">
            <a:solidFill>
              <a:schemeClr va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1304" name="Arc 24"/>
          <p:cNvSpPr>
            <a:spLocks/>
          </p:cNvSpPr>
          <p:nvPr/>
        </p:nvSpPr>
        <p:spPr bwMode="auto">
          <a:xfrm rot="13413423" flipV="1">
            <a:off x="2940051" y="3660131"/>
            <a:ext cx="2346325" cy="461665"/>
          </a:xfrm>
          <a:custGeom>
            <a:avLst/>
            <a:gdLst>
              <a:gd name="G0" fmla="+- 5254 0 0"/>
              <a:gd name="G1" fmla="+- 21600 0 0"/>
              <a:gd name="G2" fmla="+- 21600 0 0"/>
              <a:gd name="T0" fmla="*/ 0 w 26854"/>
              <a:gd name="T1" fmla="*/ 649 h 26929"/>
              <a:gd name="T2" fmla="*/ 26186 w 26854"/>
              <a:gd name="T3" fmla="*/ 26929 h 26929"/>
              <a:gd name="T4" fmla="*/ 5254 w 26854"/>
              <a:gd name="T5" fmla="*/ 21600 h 26929"/>
            </a:gdLst>
            <a:ahLst/>
            <a:cxnLst>
              <a:cxn ang="0">
                <a:pos x="T0" y="T1"/>
              </a:cxn>
              <a:cxn ang="0">
                <a:pos x="T2" y="T3"/>
              </a:cxn>
              <a:cxn ang="0">
                <a:pos x="T4" y="T5"/>
              </a:cxn>
            </a:cxnLst>
            <a:rect l="0" t="0" r="r" b="b"/>
            <a:pathLst>
              <a:path w="26854" h="26929" fill="none" extrusionOk="0">
                <a:moveTo>
                  <a:pt x="-1" y="648"/>
                </a:moveTo>
                <a:cubicBezTo>
                  <a:pt x="1718" y="217"/>
                  <a:pt x="3482" y="-1"/>
                  <a:pt x="5254" y="0"/>
                </a:cubicBezTo>
                <a:cubicBezTo>
                  <a:pt x="17183" y="0"/>
                  <a:pt x="26854" y="9670"/>
                  <a:pt x="26854" y="21600"/>
                </a:cubicBezTo>
                <a:cubicBezTo>
                  <a:pt x="26854" y="23397"/>
                  <a:pt x="26629" y="25187"/>
                  <a:pt x="26186" y="26929"/>
                </a:cubicBezTo>
              </a:path>
              <a:path w="26854" h="26929" stroke="0" extrusionOk="0">
                <a:moveTo>
                  <a:pt x="-1" y="648"/>
                </a:moveTo>
                <a:cubicBezTo>
                  <a:pt x="1718" y="217"/>
                  <a:pt x="3482" y="-1"/>
                  <a:pt x="5254" y="0"/>
                </a:cubicBezTo>
                <a:cubicBezTo>
                  <a:pt x="17183" y="0"/>
                  <a:pt x="26854" y="9670"/>
                  <a:pt x="26854" y="21600"/>
                </a:cubicBezTo>
                <a:cubicBezTo>
                  <a:pt x="26854" y="23397"/>
                  <a:pt x="26629" y="25187"/>
                  <a:pt x="26186" y="26929"/>
                </a:cubicBezTo>
                <a:lnTo>
                  <a:pt x="5254" y="21600"/>
                </a:lnTo>
                <a:close/>
              </a:path>
            </a:pathLst>
          </a:custGeom>
          <a:noFill/>
          <a:ln w="38100">
            <a:solidFill>
              <a:srgbClr val="33CC33"/>
            </a:solidFill>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Tree>
    <p:extLst>
      <p:ext uri="{BB962C8B-B14F-4D97-AF65-F5344CB8AC3E}">
        <p14:creationId xmlns:p14="http://schemas.microsoft.com/office/powerpoint/2010/main" val="22912948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2306" name="Rectangle 2"/>
          <p:cNvSpPr>
            <a:spLocks noGrp="1" noChangeArrowheads="1"/>
          </p:cNvSpPr>
          <p:nvPr>
            <p:ph type="title"/>
          </p:nvPr>
        </p:nvSpPr>
        <p:spPr/>
        <p:txBody>
          <a:bodyPr/>
          <a:lstStyle/>
          <a:p>
            <a:r>
              <a:rPr lang="en-US" altLang="en-US"/>
              <a:t>The test set method</a:t>
            </a:r>
          </a:p>
        </p:txBody>
      </p:sp>
      <p:sp>
        <p:nvSpPr>
          <p:cNvPr id="482307" name="Line 3"/>
          <p:cNvSpPr>
            <a:spLocks noChangeShapeType="1"/>
          </p:cNvSpPr>
          <p:nvPr/>
        </p:nvSpPr>
        <p:spPr bwMode="auto">
          <a:xfrm>
            <a:off x="2133600" y="1295400"/>
            <a:ext cx="0" cy="3352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2308" name="Line 4"/>
          <p:cNvSpPr>
            <a:spLocks noChangeShapeType="1"/>
          </p:cNvSpPr>
          <p:nvPr/>
        </p:nvSpPr>
        <p:spPr bwMode="auto">
          <a:xfrm>
            <a:off x="1981200" y="4495800"/>
            <a:ext cx="39624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2309" name="Oval 5"/>
          <p:cNvSpPr>
            <a:spLocks noChangeAspect="1" noChangeArrowheads="1"/>
          </p:cNvSpPr>
          <p:nvPr/>
        </p:nvSpPr>
        <p:spPr bwMode="auto">
          <a:xfrm>
            <a:off x="2362201" y="3581401"/>
            <a:ext cx="73025" cy="73025"/>
          </a:xfrm>
          <a:prstGeom prst="ellipse">
            <a:avLst/>
          </a:prstGeom>
          <a:solidFill>
            <a:schemeClr val="tx2"/>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2310" name="Oval 6"/>
          <p:cNvSpPr>
            <a:spLocks noChangeAspect="1" noChangeArrowheads="1"/>
          </p:cNvSpPr>
          <p:nvPr/>
        </p:nvSpPr>
        <p:spPr bwMode="auto">
          <a:xfrm>
            <a:off x="2743201" y="4114801"/>
            <a:ext cx="73025" cy="73025"/>
          </a:xfrm>
          <a:prstGeom prst="ellipse">
            <a:avLst/>
          </a:prstGeom>
          <a:solidFill>
            <a:schemeClr val="tx2"/>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2311" name="Oval 7"/>
          <p:cNvSpPr>
            <a:spLocks noChangeAspect="1" noChangeArrowheads="1"/>
          </p:cNvSpPr>
          <p:nvPr/>
        </p:nvSpPr>
        <p:spPr bwMode="auto">
          <a:xfrm>
            <a:off x="2971801" y="2895601"/>
            <a:ext cx="73025" cy="73025"/>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2312" name="Oval 8"/>
          <p:cNvSpPr>
            <a:spLocks noChangeAspect="1" noChangeArrowheads="1"/>
          </p:cNvSpPr>
          <p:nvPr/>
        </p:nvSpPr>
        <p:spPr bwMode="auto">
          <a:xfrm>
            <a:off x="3657601" y="1524001"/>
            <a:ext cx="73025" cy="73025"/>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2313" name="Oval 9"/>
          <p:cNvSpPr>
            <a:spLocks noChangeAspect="1" noChangeArrowheads="1"/>
          </p:cNvSpPr>
          <p:nvPr/>
        </p:nvSpPr>
        <p:spPr bwMode="auto">
          <a:xfrm>
            <a:off x="3962401" y="2438401"/>
            <a:ext cx="73025" cy="73025"/>
          </a:xfrm>
          <a:prstGeom prst="ellipse">
            <a:avLst/>
          </a:prstGeom>
          <a:solidFill>
            <a:schemeClr val="tx2"/>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2314" name="Oval 10"/>
          <p:cNvSpPr>
            <a:spLocks noChangeAspect="1" noChangeArrowheads="1"/>
          </p:cNvSpPr>
          <p:nvPr/>
        </p:nvSpPr>
        <p:spPr bwMode="auto">
          <a:xfrm>
            <a:off x="4648201" y="2286001"/>
            <a:ext cx="73025" cy="73025"/>
          </a:xfrm>
          <a:prstGeom prst="ellipse">
            <a:avLst/>
          </a:prstGeom>
          <a:solidFill>
            <a:schemeClr val="tx2"/>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2315" name="Oval 11"/>
          <p:cNvSpPr>
            <a:spLocks noChangeAspect="1" noChangeArrowheads="1"/>
          </p:cNvSpPr>
          <p:nvPr/>
        </p:nvSpPr>
        <p:spPr bwMode="auto">
          <a:xfrm>
            <a:off x="5410201" y="4114801"/>
            <a:ext cx="73025" cy="73025"/>
          </a:xfrm>
          <a:prstGeom prst="ellipse">
            <a:avLst/>
          </a:prstGeom>
          <a:solidFill>
            <a:schemeClr val="tx2"/>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2316" name="Oval 12"/>
          <p:cNvSpPr>
            <a:spLocks noChangeAspect="1" noChangeArrowheads="1"/>
          </p:cNvSpPr>
          <p:nvPr/>
        </p:nvSpPr>
        <p:spPr bwMode="auto">
          <a:xfrm>
            <a:off x="5562601" y="3505201"/>
            <a:ext cx="73025" cy="73025"/>
          </a:xfrm>
          <a:prstGeom prst="ellipse">
            <a:avLst/>
          </a:prstGeom>
          <a:solidFill>
            <a:schemeClr val="tx2"/>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2317" name="Oval 13"/>
          <p:cNvSpPr>
            <a:spLocks noChangeAspect="1" noChangeArrowheads="1"/>
          </p:cNvSpPr>
          <p:nvPr/>
        </p:nvSpPr>
        <p:spPr bwMode="auto">
          <a:xfrm>
            <a:off x="5334001" y="3124201"/>
            <a:ext cx="73025" cy="73025"/>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2318" name="Text Box 14"/>
          <p:cNvSpPr txBox="1">
            <a:spLocks noChangeArrowheads="1"/>
          </p:cNvSpPr>
          <p:nvPr/>
        </p:nvSpPr>
        <p:spPr bwMode="auto">
          <a:xfrm>
            <a:off x="2667000" y="44958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x</a:t>
            </a:r>
          </a:p>
        </p:txBody>
      </p:sp>
      <p:sp>
        <p:nvSpPr>
          <p:cNvPr id="482319" name="Line 15"/>
          <p:cNvSpPr>
            <a:spLocks noChangeShapeType="1"/>
          </p:cNvSpPr>
          <p:nvPr/>
        </p:nvSpPr>
        <p:spPr bwMode="auto">
          <a:xfrm>
            <a:off x="3048000" y="47244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2320" name="Text Box 16"/>
          <p:cNvSpPr txBox="1">
            <a:spLocks noChangeArrowheads="1"/>
          </p:cNvSpPr>
          <p:nvPr/>
        </p:nvSpPr>
        <p:spPr bwMode="auto">
          <a:xfrm>
            <a:off x="1752600" y="32766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y</a:t>
            </a:r>
          </a:p>
        </p:txBody>
      </p:sp>
      <p:sp>
        <p:nvSpPr>
          <p:cNvPr id="482321" name="Line 17"/>
          <p:cNvSpPr>
            <a:spLocks noChangeShapeType="1"/>
          </p:cNvSpPr>
          <p:nvPr/>
        </p:nvSpPr>
        <p:spPr bwMode="auto">
          <a:xfrm flipV="1">
            <a:off x="1905000" y="2667000"/>
            <a:ext cx="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2322" name="Text Box 18"/>
          <p:cNvSpPr txBox="1">
            <a:spLocks noChangeArrowheads="1"/>
          </p:cNvSpPr>
          <p:nvPr/>
        </p:nvSpPr>
        <p:spPr bwMode="auto">
          <a:xfrm>
            <a:off x="6248400" y="1600201"/>
            <a:ext cx="3657600" cy="4708981"/>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a:solidFill>
                  <a:srgbClr val="000000"/>
                </a:solidFill>
              </a:rPr>
              <a:t>1. Randomly choose 30% of the data to be in a </a:t>
            </a:r>
            <a:r>
              <a:rPr lang="en-US" altLang="en-US" sz="2400">
                <a:solidFill>
                  <a:srgbClr val="FF0000"/>
                </a:solidFill>
              </a:rPr>
              <a:t>test set</a:t>
            </a:r>
          </a:p>
          <a:p>
            <a:pPr fontAlgn="base">
              <a:spcBef>
                <a:spcPct val="50000"/>
              </a:spcBef>
              <a:spcAft>
                <a:spcPct val="0"/>
              </a:spcAft>
              <a:buClr>
                <a:srgbClr val="000000"/>
              </a:buClr>
            </a:pPr>
            <a:r>
              <a:rPr lang="en-US" altLang="en-US" sz="2400">
                <a:solidFill>
                  <a:srgbClr val="000000"/>
                </a:solidFill>
              </a:rPr>
              <a:t>2. The remainder is a </a:t>
            </a:r>
            <a:r>
              <a:rPr lang="en-US" altLang="en-US" sz="2400">
                <a:solidFill>
                  <a:srgbClr val="3333CC"/>
                </a:solidFill>
              </a:rPr>
              <a:t>training set</a:t>
            </a:r>
          </a:p>
          <a:p>
            <a:pPr fontAlgn="base">
              <a:spcBef>
                <a:spcPct val="50000"/>
              </a:spcBef>
              <a:spcAft>
                <a:spcPct val="0"/>
              </a:spcAft>
              <a:buClr>
                <a:srgbClr val="000000"/>
              </a:buClr>
            </a:pPr>
            <a:r>
              <a:rPr lang="en-US" altLang="en-US" sz="2400">
                <a:solidFill>
                  <a:srgbClr val="3333CC"/>
                </a:solidFill>
              </a:rPr>
              <a:t>3. Perform your regression on the training set</a:t>
            </a:r>
          </a:p>
          <a:p>
            <a:pPr fontAlgn="base">
              <a:spcBef>
                <a:spcPct val="50000"/>
              </a:spcBef>
              <a:spcAft>
                <a:spcPct val="0"/>
              </a:spcAft>
              <a:buClr>
                <a:srgbClr val="000000"/>
              </a:buClr>
            </a:pPr>
            <a:r>
              <a:rPr lang="en-US" altLang="en-US" sz="2400">
                <a:solidFill>
                  <a:srgbClr val="FF0000"/>
                </a:solidFill>
              </a:rPr>
              <a:t>4. Estimate your future performance with the test set</a:t>
            </a:r>
          </a:p>
        </p:txBody>
      </p:sp>
      <p:sp>
        <p:nvSpPr>
          <p:cNvPr id="482323" name="Text Box 19"/>
          <p:cNvSpPr txBox="1">
            <a:spLocks noChangeArrowheads="1"/>
          </p:cNvSpPr>
          <p:nvPr/>
        </p:nvSpPr>
        <p:spPr bwMode="auto">
          <a:xfrm>
            <a:off x="2231182" y="5181601"/>
            <a:ext cx="3752950" cy="101566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50000"/>
              </a:spcBef>
              <a:spcAft>
                <a:spcPct val="0"/>
              </a:spcAft>
              <a:buClr>
                <a:srgbClr val="000000"/>
              </a:buClr>
            </a:pPr>
            <a:r>
              <a:rPr lang="en-US" altLang="en-US" sz="2400">
                <a:solidFill>
                  <a:srgbClr val="33CC33"/>
                </a:solidFill>
              </a:rPr>
              <a:t>(Join the dots example)</a:t>
            </a:r>
          </a:p>
          <a:p>
            <a:pPr algn="ctr" fontAlgn="base">
              <a:spcBef>
                <a:spcPct val="50000"/>
              </a:spcBef>
              <a:spcAft>
                <a:spcPct val="0"/>
              </a:spcAft>
              <a:buClr>
                <a:srgbClr val="000000"/>
              </a:buClr>
            </a:pPr>
            <a:r>
              <a:rPr lang="en-US" altLang="en-US" sz="2400">
                <a:solidFill>
                  <a:srgbClr val="33CC33"/>
                </a:solidFill>
              </a:rPr>
              <a:t>Mean Squared Error = 2.2</a:t>
            </a:r>
          </a:p>
        </p:txBody>
      </p:sp>
      <p:sp>
        <p:nvSpPr>
          <p:cNvPr id="482324" name="Line 20"/>
          <p:cNvSpPr>
            <a:spLocks noChangeShapeType="1"/>
          </p:cNvSpPr>
          <p:nvPr/>
        </p:nvSpPr>
        <p:spPr bwMode="auto">
          <a:xfrm>
            <a:off x="3048000" y="2895601"/>
            <a:ext cx="0" cy="885825"/>
          </a:xfrm>
          <a:prstGeom prst="line">
            <a:avLst/>
          </a:prstGeom>
          <a:noFill/>
          <a:ln w="6350">
            <a:solidFill>
              <a:schemeClr va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2325" name="Line 21"/>
          <p:cNvSpPr>
            <a:spLocks noChangeShapeType="1"/>
          </p:cNvSpPr>
          <p:nvPr/>
        </p:nvSpPr>
        <p:spPr bwMode="auto">
          <a:xfrm>
            <a:off x="3697288" y="1565275"/>
            <a:ext cx="0" cy="1309688"/>
          </a:xfrm>
          <a:prstGeom prst="line">
            <a:avLst/>
          </a:prstGeom>
          <a:noFill/>
          <a:ln w="6350">
            <a:solidFill>
              <a:schemeClr va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2326" name="Line 22"/>
          <p:cNvSpPr>
            <a:spLocks noChangeShapeType="1"/>
          </p:cNvSpPr>
          <p:nvPr/>
        </p:nvSpPr>
        <p:spPr bwMode="auto">
          <a:xfrm flipV="1">
            <a:off x="5375275" y="3182939"/>
            <a:ext cx="0" cy="847725"/>
          </a:xfrm>
          <a:prstGeom prst="line">
            <a:avLst/>
          </a:prstGeom>
          <a:noFill/>
          <a:ln w="6350">
            <a:solidFill>
              <a:schemeClr va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2329" name="Freeform 25"/>
          <p:cNvSpPr>
            <a:spLocks/>
          </p:cNvSpPr>
          <p:nvPr/>
        </p:nvSpPr>
        <p:spPr bwMode="auto">
          <a:xfrm>
            <a:off x="2209800" y="2324100"/>
            <a:ext cx="3486150" cy="1828800"/>
          </a:xfrm>
          <a:custGeom>
            <a:avLst/>
            <a:gdLst>
              <a:gd name="T0" fmla="*/ 0 w 2196"/>
              <a:gd name="T1" fmla="*/ 636 h 1152"/>
              <a:gd name="T2" fmla="*/ 360 w 2196"/>
              <a:gd name="T3" fmla="*/ 1152 h 1152"/>
              <a:gd name="T4" fmla="*/ 1122 w 2196"/>
              <a:gd name="T5" fmla="*/ 96 h 1152"/>
              <a:gd name="T6" fmla="*/ 1566 w 2196"/>
              <a:gd name="T7" fmla="*/ 0 h 1152"/>
              <a:gd name="T8" fmla="*/ 2040 w 2196"/>
              <a:gd name="T9" fmla="*/ 1152 h 1152"/>
              <a:gd name="T10" fmla="*/ 2196 w 2196"/>
              <a:gd name="T11" fmla="*/ 510 h 1152"/>
            </a:gdLst>
            <a:ahLst/>
            <a:cxnLst>
              <a:cxn ang="0">
                <a:pos x="T0" y="T1"/>
              </a:cxn>
              <a:cxn ang="0">
                <a:pos x="T2" y="T3"/>
              </a:cxn>
              <a:cxn ang="0">
                <a:pos x="T4" y="T5"/>
              </a:cxn>
              <a:cxn ang="0">
                <a:pos x="T6" y="T7"/>
              </a:cxn>
              <a:cxn ang="0">
                <a:pos x="T8" y="T9"/>
              </a:cxn>
              <a:cxn ang="0">
                <a:pos x="T10" y="T11"/>
              </a:cxn>
            </a:cxnLst>
            <a:rect l="0" t="0" r="r" b="b"/>
            <a:pathLst>
              <a:path w="2196" h="1152">
                <a:moveTo>
                  <a:pt x="0" y="636"/>
                </a:moveTo>
                <a:lnTo>
                  <a:pt x="360" y="1152"/>
                </a:lnTo>
                <a:lnTo>
                  <a:pt x="1122" y="96"/>
                </a:lnTo>
                <a:lnTo>
                  <a:pt x="1566" y="0"/>
                </a:lnTo>
                <a:lnTo>
                  <a:pt x="2040" y="1152"/>
                </a:lnTo>
                <a:lnTo>
                  <a:pt x="2196" y="510"/>
                </a:lnTo>
              </a:path>
            </a:pathLst>
          </a:custGeom>
          <a:noFill/>
          <a:ln w="38100" cap="flat" cmpd="sng">
            <a:solidFill>
              <a:srgbClr val="33CC33"/>
            </a:solidFill>
            <a:prstDash val="solid"/>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Tree>
    <p:extLst>
      <p:ext uri="{BB962C8B-B14F-4D97-AF65-F5344CB8AC3E}">
        <p14:creationId xmlns:p14="http://schemas.microsoft.com/office/powerpoint/2010/main" val="34491754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4354" name="Rectangle 2"/>
          <p:cNvSpPr>
            <a:spLocks noGrp="1" noChangeArrowheads="1"/>
          </p:cNvSpPr>
          <p:nvPr>
            <p:ph type="title"/>
          </p:nvPr>
        </p:nvSpPr>
        <p:spPr/>
        <p:txBody>
          <a:bodyPr/>
          <a:lstStyle/>
          <a:p>
            <a:r>
              <a:rPr lang="en-US" altLang="en-US"/>
              <a:t>The test set method</a:t>
            </a:r>
          </a:p>
        </p:txBody>
      </p:sp>
      <p:sp>
        <p:nvSpPr>
          <p:cNvPr id="484355" name="Text Box 3"/>
          <p:cNvSpPr txBox="1">
            <a:spLocks noChangeArrowheads="1"/>
          </p:cNvSpPr>
          <p:nvPr/>
        </p:nvSpPr>
        <p:spPr bwMode="auto">
          <a:xfrm>
            <a:off x="1708151" y="901700"/>
            <a:ext cx="6791325" cy="35115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800">
                <a:solidFill>
                  <a:srgbClr val="33CC33"/>
                </a:solidFill>
              </a:rPr>
              <a:t>Good news:</a:t>
            </a:r>
          </a:p>
          <a:p>
            <a:pPr fontAlgn="base">
              <a:spcBef>
                <a:spcPct val="50000"/>
              </a:spcBef>
              <a:spcAft>
                <a:spcPct val="0"/>
              </a:spcAft>
              <a:buClr>
                <a:srgbClr val="000000"/>
              </a:buClr>
              <a:buFontTx/>
              <a:buChar char="•"/>
            </a:pPr>
            <a:r>
              <a:rPr lang="en-US" altLang="en-US" sz="2800">
                <a:solidFill>
                  <a:srgbClr val="33CC33"/>
                </a:solidFill>
              </a:rPr>
              <a:t>Very very simple</a:t>
            </a:r>
          </a:p>
          <a:p>
            <a:pPr fontAlgn="base">
              <a:spcBef>
                <a:spcPct val="50000"/>
              </a:spcBef>
              <a:spcAft>
                <a:spcPct val="0"/>
              </a:spcAft>
              <a:buClr>
                <a:srgbClr val="000000"/>
              </a:buClr>
              <a:buFontTx/>
              <a:buChar char="•"/>
            </a:pPr>
            <a:r>
              <a:rPr lang="en-US" altLang="en-US" sz="2800">
                <a:solidFill>
                  <a:srgbClr val="33CC33"/>
                </a:solidFill>
              </a:rPr>
              <a:t>Can then simply choose the method with the best test-set score</a:t>
            </a:r>
          </a:p>
          <a:p>
            <a:pPr fontAlgn="base">
              <a:spcBef>
                <a:spcPct val="50000"/>
              </a:spcBef>
              <a:spcAft>
                <a:spcPct val="0"/>
              </a:spcAft>
              <a:buClr>
                <a:srgbClr val="000000"/>
              </a:buClr>
            </a:pPr>
            <a:r>
              <a:rPr lang="en-US" altLang="en-US" sz="2800">
                <a:solidFill>
                  <a:srgbClr val="FF0000"/>
                </a:solidFill>
              </a:rPr>
              <a:t>Bad news:</a:t>
            </a:r>
          </a:p>
          <a:p>
            <a:pPr fontAlgn="base">
              <a:spcBef>
                <a:spcPct val="50000"/>
              </a:spcBef>
              <a:spcAft>
                <a:spcPct val="0"/>
              </a:spcAft>
              <a:buClr>
                <a:srgbClr val="000000"/>
              </a:buClr>
              <a:buFontTx/>
              <a:buChar char="•"/>
            </a:pPr>
            <a:r>
              <a:rPr lang="en-US" altLang="en-US" sz="2800">
                <a:solidFill>
                  <a:srgbClr val="FF0000"/>
                </a:solidFill>
              </a:rPr>
              <a:t>What’s the downside?</a:t>
            </a:r>
          </a:p>
        </p:txBody>
      </p:sp>
    </p:spTree>
    <p:extLst>
      <p:ext uri="{BB962C8B-B14F-4D97-AF65-F5344CB8AC3E}">
        <p14:creationId xmlns:p14="http://schemas.microsoft.com/office/powerpoint/2010/main" val="25480689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5378" name="Rectangle 2"/>
          <p:cNvSpPr>
            <a:spLocks noGrp="1" noChangeArrowheads="1"/>
          </p:cNvSpPr>
          <p:nvPr>
            <p:ph type="title"/>
          </p:nvPr>
        </p:nvSpPr>
        <p:spPr/>
        <p:txBody>
          <a:bodyPr/>
          <a:lstStyle/>
          <a:p>
            <a:r>
              <a:rPr lang="en-US" altLang="en-US"/>
              <a:t>The test set method</a:t>
            </a:r>
          </a:p>
        </p:txBody>
      </p:sp>
      <p:sp>
        <p:nvSpPr>
          <p:cNvPr id="485379" name="Text Box 3"/>
          <p:cNvSpPr txBox="1">
            <a:spLocks noChangeArrowheads="1"/>
          </p:cNvSpPr>
          <p:nvPr/>
        </p:nvSpPr>
        <p:spPr bwMode="auto">
          <a:xfrm>
            <a:off x="1708151" y="901701"/>
            <a:ext cx="6791325" cy="50069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800">
                <a:solidFill>
                  <a:srgbClr val="33CC33"/>
                </a:solidFill>
              </a:rPr>
              <a:t>Good news:</a:t>
            </a:r>
          </a:p>
          <a:p>
            <a:pPr fontAlgn="base">
              <a:spcBef>
                <a:spcPct val="50000"/>
              </a:spcBef>
              <a:spcAft>
                <a:spcPct val="0"/>
              </a:spcAft>
              <a:buClr>
                <a:srgbClr val="000000"/>
              </a:buClr>
              <a:buFontTx/>
              <a:buChar char="•"/>
            </a:pPr>
            <a:r>
              <a:rPr lang="en-US" altLang="en-US" sz="2800">
                <a:solidFill>
                  <a:srgbClr val="33CC33"/>
                </a:solidFill>
              </a:rPr>
              <a:t>Very very simple</a:t>
            </a:r>
          </a:p>
          <a:p>
            <a:pPr fontAlgn="base">
              <a:spcBef>
                <a:spcPct val="50000"/>
              </a:spcBef>
              <a:spcAft>
                <a:spcPct val="0"/>
              </a:spcAft>
              <a:buClr>
                <a:srgbClr val="000000"/>
              </a:buClr>
              <a:buFontTx/>
              <a:buChar char="•"/>
            </a:pPr>
            <a:r>
              <a:rPr lang="en-US" altLang="en-US" sz="2800">
                <a:solidFill>
                  <a:srgbClr val="33CC33"/>
                </a:solidFill>
              </a:rPr>
              <a:t>Can then simply choose the method with the best test-set score</a:t>
            </a:r>
          </a:p>
          <a:p>
            <a:pPr fontAlgn="base">
              <a:spcBef>
                <a:spcPct val="50000"/>
              </a:spcBef>
              <a:spcAft>
                <a:spcPct val="0"/>
              </a:spcAft>
              <a:buClr>
                <a:srgbClr val="000000"/>
              </a:buClr>
            </a:pPr>
            <a:r>
              <a:rPr lang="en-US" altLang="en-US" sz="2800">
                <a:solidFill>
                  <a:srgbClr val="FF0000"/>
                </a:solidFill>
              </a:rPr>
              <a:t>Bad news:</a:t>
            </a:r>
          </a:p>
          <a:p>
            <a:pPr fontAlgn="base">
              <a:spcBef>
                <a:spcPct val="50000"/>
              </a:spcBef>
              <a:spcAft>
                <a:spcPct val="0"/>
              </a:spcAft>
              <a:buClr>
                <a:srgbClr val="000000"/>
              </a:buClr>
              <a:buFontTx/>
              <a:buChar char="•"/>
            </a:pPr>
            <a:r>
              <a:rPr lang="en-US" altLang="en-US" sz="2800">
                <a:solidFill>
                  <a:srgbClr val="FF0000"/>
                </a:solidFill>
              </a:rPr>
              <a:t>Wastes data: we get an estimate of the best method to apply to 30% less data</a:t>
            </a:r>
          </a:p>
          <a:p>
            <a:pPr fontAlgn="base">
              <a:spcBef>
                <a:spcPct val="50000"/>
              </a:spcBef>
              <a:spcAft>
                <a:spcPct val="0"/>
              </a:spcAft>
              <a:buClr>
                <a:srgbClr val="000000"/>
              </a:buClr>
              <a:buFontTx/>
              <a:buChar char="•"/>
            </a:pPr>
            <a:r>
              <a:rPr lang="en-US" altLang="en-US" sz="2800">
                <a:solidFill>
                  <a:srgbClr val="FF0000"/>
                </a:solidFill>
              </a:rPr>
              <a:t>If we don’t have much data, our test-set might just be lucky or unlucky</a:t>
            </a:r>
          </a:p>
        </p:txBody>
      </p:sp>
      <p:sp>
        <p:nvSpPr>
          <p:cNvPr id="485380" name="AutoShape 4"/>
          <p:cNvSpPr>
            <a:spLocks noChangeArrowheads="1"/>
          </p:cNvSpPr>
          <p:nvPr/>
        </p:nvSpPr>
        <p:spPr bwMode="auto">
          <a:xfrm>
            <a:off x="8470900" y="3852864"/>
            <a:ext cx="2039938" cy="2598737"/>
          </a:xfrm>
          <a:prstGeom prst="wedgeRectCallout">
            <a:avLst>
              <a:gd name="adj1" fmla="val -67042"/>
              <a:gd name="adj2" fmla="val 26236"/>
            </a:avLst>
          </a:prstGeom>
          <a:solidFill>
            <a:srgbClr val="FFFF99"/>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defTabSz="692150">
              <a:spcBef>
                <a:spcPct val="0"/>
              </a:spcBef>
              <a:defRPr sz="2400">
                <a:solidFill>
                  <a:schemeClr val="tx1"/>
                </a:solidFill>
                <a:latin typeface="Arial" panose="020B0604020202020204" pitchFamily="34" charset="0"/>
              </a:defRPr>
            </a:lvl1pPr>
            <a:lvl2pPr marL="741363" algn="l" defTabSz="692150">
              <a:spcBef>
                <a:spcPct val="0"/>
              </a:spcBef>
              <a:defRPr sz="2400">
                <a:solidFill>
                  <a:schemeClr val="tx1"/>
                </a:solidFill>
                <a:latin typeface="Arial" panose="020B0604020202020204" pitchFamily="34" charset="0"/>
              </a:defRPr>
            </a:lvl2pPr>
            <a:lvl3pPr algn="l" defTabSz="692150">
              <a:spcBef>
                <a:spcPct val="0"/>
              </a:spcBef>
              <a:defRPr sz="2400">
                <a:solidFill>
                  <a:schemeClr val="tx1"/>
                </a:solidFill>
                <a:latin typeface="Arial" panose="020B0604020202020204" pitchFamily="34" charset="0"/>
              </a:defRPr>
            </a:lvl3pPr>
            <a:lvl4pPr algn="l" defTabSz="692150">
              <a:spcBef>
                <a:spcPct val="0"/>
              </a:spcBef>
              <a:defRPr sz="2400">
                <a:solidFill>
                  <a:schemeClr val="tx1"/>
                </a:solidFill>
                <a:latin typeface="Arial" panose="020B0604020202020204" pitchFamily="34" charset="0"/>
              </a:defRPr>
            </a:lvl4pPr>
            <a:lvl5pPr algn="l" defTabSz="692150">
              <a:spcBef>
                <a:spcPct val="0"/>
              </a:spcBef>
              <a:defRPr sz="2400">
                <a:solidFill>
                  <a:schemeClr val="tx1"/>
                </a:solidFill>
                <a:latin typeface="Arial" panose="020B0604020202020204" pitchFamily="34" charset="0"/>
              </a:defRPr>
            </a:lvl5pPr>
            <a:lvl6pPr defTabSz="692150" fontAlgn="base">
              <a:spcBef>
                <a:spcPct val="0"/>
              </a:spcBef>
              <a:spcAft>
                <a:spcPct val="0"/>
              </a:spcAft>
              <a:defRPr sz="2400">
                <a:solidFill>
                  <a:schemeClr val="tx1"/>
                </a:solidFill>
                <a:latin typeface="Arial" panose="020B0604020202020204" pitchFamily="34" charset="0"/>
              </a:defRPr>
            </a:lvl6pPr>
            <a:lvl7pPr defTabSz="692150" fontAlgn="base">
              <a:spcBef>
                <a:spcPct val="0"/>
              </a:spcBef>
              <a:spcAft>
                <a:spcPct val="0"/>
              </a:spcAft>
              <a:defRPr sz="2400">
                <a:solidFill>
                  <a:schemeClr val="tx1"/>
                </a:solidFill>
                <a:latin typeface="Arial" panose="020B0604020202020204" pitchFamily="34" charset="0"/>
              </a:defRPr>
            </a:lvl7pPr>
            <a:lvl8pPr defTabSz="692150" fontAlgn="base">
              <a:spcBef>
                <a:spcPct val="0"/>
              </a:spcBef>
              <a:spcAft>
                <a:spcPct val="0"/>
              </a:spcAft>
              <a:defRPr sz="2400">
                <a:solidFill>
                  <a:schemeClr val="tx1"/>
                </a:solidFill>
                <a:latin typeface="Arial" panose="020B0604020202020204" pitchFamily="34" charset="0"/>
              </a:defRPr>
            </a:lvl8pPr>
            <a:lvl9pPr defTabSz="692150" fontAlgn="base">
              <a:spcBef>
                <a:spcPct val="0"/>
              </a:spcBef>
              <a:spcAft>
                <a:spcPct val="0"/>
              </a:spcAft>
              <a:defRPr sz="2400">
                <a:solidFill>
                  <a:schemeClr val="tx1"/>
                </a:solidFill>
                <a:latin typeface="Arial" panose="020B0604020202020204" pitchFamily="34" charset="0"/>
              </a:defRPr>
            </a:lvl9pPr>
          </a:lstStyle>
          <a:p>
            <a:pPr fontAlgn="base">
              <a:spcBef>
                <a:spcPct val="50000"/>
              </a:spcBef>
              <a:spcAft>
                <a:spcPct val="0"/>
              </a:spcAft>
              <a:buClr>
                <a:srgbClr val="000000"/>
              </a:buClr>
            </a:pPr>
            <a:r>
              <a:rPr lang="en-US" altLang="en-US" sz="2000">
                <a:solidFill>
                  <a:srgbClr val="000000"/>
                </a:solidFill>
              </a:rPr>
              <a:t>We say the “test-set estimator of performance has high variance”</a:t>
            </a:r>
          </a:p>
        </p:txBody>
      </p:sp>
    </p:spTree>
    <p:extLst>
      <p:ext uri="{BB962C8B-B14F-4D97-AF65-F5344CB8AC3E}">
        <p14:creationId xmlns:p14="http://schemas.microsoft.com/office/powerpoint/2010/main" val="422896365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6402" name="Rectangle 2"/>
          <p:cNvSpPr>
            <a:spLocks noGrp="1" noChangeArrowheads="1"/>
          </p:cNvSpPr>
          <p:nvPr>
            <p:ph type="title"/>
          </p:nvPr>
        </p:nvSpPr>
        <p:spPr>
          <a:xfrm>
            <a:off x="1766888" y="182563"/>
            <a:ext cx="8534400" cy="762000"/>
          </a:xfrm>
        </p:spPr>
        <p:txBody>
          <a:bodyPr/>
          <a:lstStyle/>
          <a:p>
            <a:r>
              <a:rPr lang="en-US" altLang="en-US"/>
              <a:t>LOOCV </a:t>
            </a:r>
            <a:r>
              <a:rPr lang="en-US" altLang="en-US" sz="3200"/>
              <a:t>(Leave-one-out Cross Validation)</a:t>
            </a:r>
          </a:p>
        </p:txBody>
      </p:sp>
      <p:sp>
        <p:nvSpPr>
          <p:cNvPr id="486404" name="Line 4"/>
          <p:cNvSpPr>
            <a:spLocks noChangeShapeType="1"/>
          </p:cNvSpPr>
          <p:nvPr/>
        </p:nvSpPr>
        <p:spPr bwMode="auto">
          <a:xfrm>
            <a:off x="2133600" y="1295400"/>
            <a:ext cx="0" cy="3352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6405" name="Line 5"/>
          <p:cNvSpPr>
            <a:spLocks noChangeShapeType="1"/>
          </p:cNvSpPr>
          <p:nvPr/>
        </p:nvSpPr>
        <p:spPr bwMode="auto">
          <a:xfrm>
            <a:off x="1981200" y="4495800"/>
            <a:ext cx="39624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6406" name="Oval 6"/>
          <p:cNvSpPr>
            <a:spLocks noChangeAspect="1" noChangeArrowheads="1"/>
          </p:cNvSpPr>
          <p:nvPr/>
        </p:nvSpPr>
        <p:spPr bwMode="auto">
          <a:xfrm>
            <a:off x="2362201" y="3581401"/>
            <a:ext cx="73025" cy="73025"/>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6407" name="Oval 7"/>
          <p:cNvSpPr>
            <a:spLocks noChangeAspect="1" noChangeArrowheads="1"/>
          </p:cNvSpPr>
          <p:nvPr/>
        </p:nvSpPr>
        <p:spPr bwMode="auto">
          <a:xfrm>
            <a:off x="2743201" y="41148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6408" name="Oval 8"/>
          <p:cNvSpPr>
            <a:spLocks noChangeAspect="1" noChangeArrowheads="1"/>
          </p:cNvSpPr>
          <p:nvPr/>
        </p:nvSpPr>
        <p:spPr bwMode="auto">
          <a:xfrm>
            <a:off x="2971801" y="28956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6409" name="Oval 9"/>
          <p:cNvSpPr>
            <a:spLocks noChangeAspect="1" noChangeArrowheads="1"/>
          </p:cNvSpPr>
          <p:nvPr/>
        </p:nvSpPr>
        <p:spPr bwMode="auto">
          <a:xfrm>
            <a:off x="3657601" y="15240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6410" name="Oval 10"/>
          <p:cNvSpPr>
            <a:spLocks noChangeAspect="1" noChangeArrowheads="1"/>
          </p:cNvSpPr>
          <p:nvPr/>
        </p:nvSpPr>
        <p:spPr bwMode="auto">
          <a:xfrm>
            <a:off x="3962401" y="24384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6411" name="Oval 11"/>
          <p:cNvSpPr>
            <a:spLocks noChangeAspect="1" noChangeArrowheads="1"/>
          </p:cNvSpPr>
          <p:nvPr/>
        </p:nvSpPr>
        <p:spPr bwMode="auto">
          <a:xfrm>
            <a:off x="4648201" y="22860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6412" name="Oval 12"/>
          <p:cNvSpPr>
            <a:spLocks noChangeAspect="1" noChangeArrowheads="1"/>
          </p:cNvSpPr>
          <p:nvPr/>
        </p:nvSpPr>
        <p:spPr bwMode="auto">
          <a:xfrm>
            <a:off x="5410201" y="41148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6413" name="Oval 13"/>
          <p:cNvSpPr>
            <a:spLocks noChangeAspect="1" noChangeArrowheads="1"/>
          </p:cNvSpPr>
          <p:nvPr/>
        </p:nvSpPr>
        <p:spPr bwMode="auto">
          <a:xfrm>
            <a:off x="5562601" y="35052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6414" name="Oval 14"/>
          <p:cNvSpPr>
            <a:spLocks noChangeAspect="1" noChangeArrowheads="1"/>
          </p:cNvSpPr>
          <p:nvPr/>
        </p:nvSpPr>
        <p:spPr bwMode="auto">
          <a:xfrm>
            <a:off x="5334001" y="31242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6415" name="Text Box 15"/>
          <p:cNvSpPr txBox="1">
            <a:spLocks noChangeArrowheads="1"/>
          </p:cNvSpPr>
          <p:nvPr/>
        </p:nvSpPr>
        <p:spPr bwMode="auto">
          <a:xfrm>
            <a:off x="2667000" y="44958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x</a:t>
            </a:r>
          </a:p>
        </p:txBody>
      </p:sp>
      <p:sp>
        <p:nvSpPr>
          <p:cNvPr id="486416" name="Line 16"/>
          <p:cNvSpPr>
            <a:spLocks noChangeShapeType="1"/>
          </p:cNvSpPr>
          <p:nvPr/>
        </p:nvSpPr>
        <p:spPr bwMode="auto">
          <a:xfrm>
            <a:off x="3048000" y="47244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6417" name="Text Box 17"/>
          <p:cNvSpPr txBox="1">
            <a:spLocks noChangeArrowheads="1"/>
          </p:cNvSpPr>
          <p:nvPr/>
        </p:nvSpPr>
        <p:spPr bwMode="auto">
          <a:xfrm>
            <a:off x="1752600" y="32766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y</a:t>
            </a:r>
          </a:p>
        </p:txBody>
      </p:sp>
      <p:sp>
        <p:nvSpPr>
          <p:cNvPr id="486418" name="Line 18"/>
          <p:cNvSpPr>
            <a:spLocks noChangeShapeType="1"/>
          </p:cNvSpPr>
          <p:nvPr/>
        </p:nvSpPr>
        <p:spPr bwMode="auto">
          <a:xfrm flipV="1">
            <a:off x="1905000" y="2667000"/>
            <a:ext cx="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6420" name="Text Box 20"/>
          <p:cNvSpPr txBox="1">
            <a:spLocks noChangeArrowheads="1"/>
          </p:cNvSpPr>
          <p:nvPr/>
        </p:nvSpPr>
        <p:spPr bwMode="auto">
          <a:xfrm>
            <a:off x="6092825" y="960439"/>
            <a:ext cx="4402138" cy="101566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0"/>
              </a:spcBef>
              <a:defRPr sz="2400">
                <a:solidFill>
                  <a:schemeClr val="tx1"/>
                </a:solidFill>
                <a:latin typeface="Arial" panose="020B0604020202020204" pitchFamily="34" charset="0"/>
              </a:defRPr>
            </a:lvl1pPr>
            <a:lvl2pPr indent="-339725" algn="l">
              <a:spcBef>
                <a:spcPct val="0"/>
              </a:spcBef>
              <a:defRPr sz="2400">
                <a:solidFill>
                  <a:schemeClr val="tx1"/>
                </a:solidFill>
                <a:latin typeface="Arial" panose="020B0604020202020204" pitchFamily="34" charset="0"/>
              </a:defRPr>
            </a:lvl2pPr>
            <a:lvl3pPr marL="1601788" algn="l">
              <a:spcBef>
                <a:spcPct val="0"/>
              </a:spcBef>
              <a:defRPr sz="2400">
                <a:solidFill>
                  <a:schemeClr val="tx1"/>
                </a:solidFill>
                <a:latin typeface="Arial" panose="020B0604020202020204" pitchFamily="34" charset="0"/>
              </a:defRPr>
            </a:lvl3pPr>
            <a:lvl4pPr marL="1716088" algn="l">
              <a:spcBef>
                <a:spcPct val="0"/>
              </a:spcBef>
              <a:defRPr sz="2400">
                <a:solidFill>
                  <a:schemeClr val="tx1"/>
                </a:solidFill>
                <a:latin typeface="Arial" panose="020B0604020202020204" pitchFamily="34" charset="0"/>
              </a:defRPr>
            </a:lvl4pPr>
            <a:lvl5pPr marL="1830388" algn="l">
              <a:spcBef>
                <a:spcPct val="0"/>
              </a:spcBef>
              <a:defRPr sz="2400">
                <a:solidFill>
                  <a:schemeClr val="tx1"/>
                </a:solidFill>
                <a:latin typeface="Arial" panose="020B0604020202020204" pitchFamily="34" charset="0"/>
              </a:defRPr>
            </a:lvl5pPr>
            <a:lvl6pPr marL="2287588" fontAlgn="base">
              <a:spcBef>
                <a:spcPct val="0"/>
              </a:spcBef>
              <a:spcAft>
                <a:spcPct val="0"/>
              </a:spcAft>
              <a:defRPr sz="2400">
                <a:solidFill>
                  <a:schemeClr val="tx1"/>
                </a:solidFill>
                <a:latin typeface="Arial" panose="020B0604020202020204" pitchFamily="34" charset="0"/>
              </a:defRPr>
            </a:lvl6pPr>
            <a:lvl7pPr marL="2744788" fontAlgn="base">
              <a:spcBef>
                <a:spcPct val="0"/>
              </a:spcBef>
              <a:spcAft>
                <a:spcPct val="0"/>
              </a:spcAft>
              <a:defRPr sz="2400">
                <a:solidFill>
                  <a:schemeClr val="tx1"/>
                </a:solidFill>
                <a:latin typeface="Arial" panose="020B0604020202020204" pitchFamily="34" charset="0"/>
              </a:defRPr>
            </a:lvl7pPr>
            <a:lvl8pPr marL="3201988" fontAlgn="base">
              <a:spcBef>
                <a:spcPct val="0"/>
              </a:spcBef>
              <a:spcAft>
                <a:spcPct val="0"/>
              </a:spcAft>
              <a:defRPr sz="2400">
                <a:solidFill>
                  <a:schemeClr val="tx1"/>
                </a:solidFill>
                <a:latin typeface="Arial" panose="020B0604020202020204" pitchFamily="34" charset="0"/>
              </a:defRPr>
            </a:lvl8pPr>
            <a:lvl9pPr marL="3659188" fontAlgn="base">
              <a:spcBef>
                <a:spcPct val="0"/>
              </a:spcBef>
              <a:spcAft>
                <a:spcPct val="0"/>
              </a:spcAft>
              <a:defRPr sz="2400">
                <a:solidFill>
                  <a:schemeClr val="tx1"/>
                </a:solidFill>
                <a:latin typeface="Arial" panose="020B0604020202020204" pitchFamily="34" charset="0"/>
              </a:defRPr>
            </a:lvl9pPr>
          </a:lstStyle>
          <a:p>
            <a:pPr fontAlgn="base">
              <a:spcBef>
                <a:spcPct val="50000"/>
              </a:spcBef>
              <a:spcAft>
                <a:spcPct val="0"/>
              </a:spcAft>
              <a:buClr>
                <a:srgbClr val="000000"/>
              </a:buClr>
            </a:pPr>
            <a:r>
              <a:rPr lang="en-US" altLang="en-US">
                <a:solidFill>
                  <a:srgbClr val="000000"/>
                </a:solidFill>
              </a:rPr>
              <a:t>For k=1 to R</a:t>
            </a:r>
          </a:p>
          <a:p>
            <a:pPr lvl="1" fontAlgn="base">
              <a:spcBef>
                <a:spcPct val="50000"/>
              </a:spcBef>
              <a:spcAft>
                <a:spcPct val="0"/>
              </a:spcAft>
              <a:buClr>
                <a:srgbClr val="000000"/>
              </a:buClr>
            </a:pPr>
            <a:r>
              <a:rPr lang="en-US" altLang="en-US">
                <a:solidFill>
                  <a:srgbClr val="3333CC"/>
                </a:solidFill>
              </a:rPr>
              <a:t>1. Let </a:t>
            </a:r>
            <a:r>
              <a:rPr lang="en-US" altLang="en-US" i="1">
                <a:solidFill>
                  <a:srgbClr val="FF0000"/>
                </a:solidFill>
              </a:rPr>
              <a:t>(x</a:t>
            </a:r>
            <a:r>
              <a:rPr lang="en-US" altLang="en-US" i="1" baseline="-25000">
                <a:solidFill>
                  <a:srgbClr val="FF0000"/>
                </a:solidFill>
              </a:rPr>
              <a:t>k</a:t>
            </a:r>
            <a:r>
              <a:rPr lang="en-US" altLang="en-US" i="1">
                <a:solidFill>
                  <a:srgbClr val="FF0000"/>
                </a:solidFill>
              </a:rPr>
              <a:t>,y</a:t>
            </a:r>
            <a:r>
              <a:rPr lang="en-US" altLang="en-US" i="1" baseline="-25000">
                <a:solidFill>
                  <a:srgbClr val="FF0000"/>
                </a:solidFill>
              </a:rPr>
              <a:t>k</a:t>
            </a:r>
            <a:r>
              <a:rPr lang="en-US" altLang="en-US" i="1">
                <a:solidFill>
                  <a:srgbClr val="FF0000"/>
                </a:solidFill>
              </a:rPr>
              <a:t>)</a:t>
            </a:r>
            <a:r>
              <a:rPr lang="en-US" altLang="en-US">
                <a:solidFill>
                  <a:srgbClr val="3333CC"/>
                </a:solidFill>
              </a:rPr>
              <a:t> be the </a:t>
            </a:r>
            <a:r>
              <a:rPr lang="en-US" altLang="en-US" i="1">
                <a:solidFill>
                  <a:srgbClr val="3333CC"/>
                </a:solidFill>
              </a:rPr>
              <a:t>k</a:t>
            </a:r>
            <a:r>
              <a:rPr lang="en-US" altLang="en-US" baseline="30000">
                <a:solidFill>
                  <a:srgbClr val="3333CC"/>
                </a:solidFill>
              </a:rPr>
              <a:t>th</a:t>
            </a:r>
            <a:r>
              <a:rPr lang="en-US" altLang="en-US">
                <a:solidFill>
                  <a:srgbClr val="3333CC"/>
                </a:solidFill>
              </a:rPr>
              <a:t> record</a:t>
            </a:r>
          </a:p>
        </p:txBody>
      </p:sp>
    </p:spTree>
    <p:extLst>
      <p:ext uri="{BB962C8B-B14F-4D97-AF65-F5344CB8AC3E}">
        <p14:creationId xmlns:p14="http://schemas.microsoft.com/office/powerpoint/2010/main" val="4090336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2290" name="Picture 4"/>
          <p:cNvPicPr>
            <a:picLocks noChangeAspect="1" noChangeArrowheads="1"/>
          </p:cNvPicPr>
          <p:nvPr/>
        </p:nvPicPr>
        <p:blipFill>
          <a:blip r:embed="rId2">
            <a:extLst>
              <a:ext uri="{28A0092B-C50C-407E-A947-70E740481C1C}">
                <a14:useLocalDpi xmlns:a14="http://schemas.microsoft.com/office/drawing/2010/main" val="0"/>
              </a:ext>
            </a:extLst>
          </a:blip>
          <a:srcRect l="5264" t="5115" r="43864" b="39874"/>
          <a:stretch>
            <a:fillRect/>
          </a:stretch>
        </p:blipFill>
        <p:spPr bwMode="auto">
          <a:xfrm>
            <a:off x="3997326" y="30163"/>
            <a:ext cx="6442075" cy="509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1" y="5105401"/>
            <a:ext cx="8683625" cy="171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570290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8450" name="Rectangle 2"/>
          <p:cNvSpPr>
            <a:spLocks noGrp="1" noChangeArrowheads="1"/>
          </p:cNvSpPr>
          <p:nvPr>
            <p:ph type="title"/>
          </p:nvPr>
        </p:nvSpPr>
        <p:spPr>
          <a:xfrm>
            <a:off x="1766888" y="182563"/>
            <a:ext cx="8534400" cy="762000"/>
          </a:xfrm>
        </p:spPr>
        <p:txBody>
          <a:bodyPr/>
          <a:lstStyle/>
          <a:p>
            <a:r>
              <a:rPr lang="en-US" altLang="en-US"/>
              <a:t>LOOCV </a:t>
            </a:r>
            <a:r>
              <a:rPr lang="en-US" altLang="en-US" sz="3200"/>
              <a:t>(Leave-one-out Cross Validation)</a:t>
            </a:r>
          </a:p>
        </p:txBody>
      </p:sp>
      <p:sp>
        <p:nvSpPr>
          <p:cNvPr id="488451" name="Line 3"/>
          <p:cNvSpPr>
            <a:spLocks noChangeShapeType="1"/>
          </p:cNvSpPr>
          <p:nvPr/>
        </p:nvSpPr>
        <p:spPr bwMode="auto">
          <a:xfrm>
            <a:off x="2133600" y="1295400"/>
            <a:ext cx="0" cy="3352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8452" name="Line 4"/>
          <p:cNvSpPr>
            <a:spLocks noChangeShapeType="1"/>
          </p:cNvSpPr>
          <p:nvPr/>
        </p:nvSpPr>
        <p:spPr bwMode="auto">
          <a:xfrm>
            <a:off x="1981200" y="4495800"/>
            <a:ext cx="39624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8454" name="Oval 6"/>
          <p:cNvSpPr>
            <a:spLocks noChangeAspect="1" noChangeArrowheads="1"/>
          </p:cNvSpPr>
          <p:nvPr/>
        </p:nvSpPr>
        <p:spPr bwMode="auto">
          <a:xfrm>
            <a:off x="2743201" y="41148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8455" name="Oval 7"/>
          <p:cNvSpPr>
            <a:spLocks noChangeAspect="1" noChangeArrowheads="1"/>
          </p:cNvSpPr>
          <p:nvPr/>
        </p:nvSpPr>
        <p:spPr bwMode="auto">
          <a:xfrm>
            <a:off x="2971801" y="28956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8456" name="Oval 8"/>
          <p:cNvSpPr>
            <a:spLocks noChangeAspect="1" noChangeArrowheads="1"/>
          </p:cNvSpPr>
          <p:nvPr/>
        </p:nvSpPr>
        <p:spPr bwMode="auto">
          <a:xfrm>
            <a:off x="3657601" y="15240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8457" name="Oval 9"/>
          <p:cNvSpPr>
            <a:spLocks noChangeAspect="1" noChangeArrowheads="1"/>
          </p:cNvSpPr>
          <p:nvPr/>
        </p:nvSpPr>
        <p:spPr bwMode="auto">
          <a:xfrm>
            <a:off x="3962401" y="24384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8458" name="Oval 10"/>
          <p:cNvSpPr>
            <a:spLocks noChangeAspect="1" noChangeArrowheads="1"/>
          </p:cNvSpPr>
          <p:nvPr/>
        </p:nvSpPr>
        <p:spPr bwMode="auto">
          <a:xfrm>
            <a:off x="4648201" y="22860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8459" name="Oval 11"/>
          <p:cNvSpPr>
            <a:spLocks noChangeAspect="1" noChangeArrowheads="1"/>
          </p:cNvSpPr>
          <p:nvPr/>
        </p:nvSpPr>
        <p:spPr bwMode="auto">
          <a:xfrm>
            <a:off x="5410201" y="41148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8460" name="Oval 12"/>
          <p:cNvSpPr>
            <a:spLocks noChangeAspect="1" noChangeArrowheads="1"/>
          </p:cNvSpPr>
          <p:nvPr/>
        </p:nvSpPr>
        <p:spPr bwMode="auto">
          <a:xfrm>
            <a:off x="5562601" y="35052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8461" name="Oval 13"/>
          <p:cNvSpPr>
            <a:spLocks noChangeAspect="1" noChangeArrowheads="1"/>
          </p:cNvSpPr>
          <p:nvPr/>
        </p:nvSpPr>
        <p:spPr bwMode="auto">
          <a:xfrm>
            <a:off x="5334001" y="31242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8462" name="Text Box 14"/>
          <p:cNvSpPr txBox="1">
            <a:spLocks noChangeArrowheads="1"/>
          </p:cNvSpPr>
          <p:nvPr/>
        </p:nvSpPr>
        <p:spPr bwMode="auto">
          <a:xfrm>
            <a:off x="2667000" y="44958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x</a:t>
            </a:r>
          </a:p>
        </p:txBody>
      </p:sp>
      <p:sp>
        <p:nvSpPr>
          <p:cNvPr id="488463" name="Line 15"/>
          <p:cNvSpPr>
            <a:spLocks noChangeShapeType="1"/>
          </p:cNvSpPr>
          <p:nvPr/>
        </p:nvSpPr>
        <p:spPr bwMode="auto">
          <a:xfrm>
            <a:off x="3048000" y="47244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8464" name="Text Box 16"/>
          <p:cNvSpPr txBox="1">
            <a:spLocks noChangeArrowheads="1"/>
          </p:cNvSpPr>
          <p:nvPr/>
        </p:nvSpPr>
        <p:spPr bwMode="auto">
          <a:xfrm>
            <a:off x="1752600" y="32766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y</a:t>
            </a:r>
          </a:p>
        </p:txBody>
      </p:sp>
      <p:sp>
        <p:nvSpPr>
          <p:cNvPr id="488465" name="Line 17"/>
          <p:cNvSpPr>
            <a:spLocks noChangeShapeType="1"/>
          </p:cNvSpPr>
          <p:nvPr/>
        </p:nvSpPr>
        <p:spPr bwMode="auto">
          <a:xfrm flipV="1">
            <a:off x="1905000" y="2667000"/>
            <a:ext cx="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8466" name="Text Box 18"/>
          <p:cNvSpPr txBox="1">
            <a:spLocks noChangeArrowheads="1"/>
          </p:cNvSpPr>
          <p:nvPr/>
        </p:nvSpPr>
        <p:spPr bwMode="auto">
          <a:xfrm>
            <a:off x="6092825" y="960438"/>
            <a:ext cx="4402138" cy="193899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0"/>
              </a:spcBef>
              <a:defRPr sz="2400">
                <a:solidFill>
                  <a:schemeClr val="tx1"/>
                </a:solidFill>
                <a:latin typeface="Arial" panose="020B0604020202020204" pitchFamily="34" charset="0"/>
              </a:defRPr>
            </a:lvl1pPr>
            <a:lvl2pPr indent="-339725" algn="l">
              <a:spcBef>
                <a:spcPct val="0"/>
              </a:spcBef>
              <a:defRPr sz="2400">
                <a:solidFill>
                  <a:schemeClr val="tx1"/>
                </a:solidFill>
                <a:latin typeface="Arial" panose="020B0604020202020204" pitchFamily="34" charset="0"/>
              </a:defRPr>
            </a:lvl2pPr>
            <a:lvl3pPr marL="1601788" algn="l">
              <a:spcBef>
                <a:spcPct val="0"/>
              </a:spcBef>
              <a:defRPr sz="2400">
                <a:solidFill>
                  <a:schemeClr val="tx1"/>
                </a:solidFill>
                <a:latin typeface="Arial" panose="020B0604020202020204" pitchFamily="34" charset="0"/>
              </a:defRPr>
            </a:lvl3pPr>
            <a:lvl4pPr marL="1716088" algn="l">
              <a:spcBef>
                <a:spcPct val="0"/>
              </a:spcBef>
              <a:defRPr sz="2400">
                <a:solidFill>
                  <a:schemeClr val="tx1"/>
                </a:solidFill>
                <a:latin typeface="Arial" panose="020B0604020202020204" pitchFamily="34" charset="0"/>
              </a:defRPr>
            </a:lvl4pPr>
            <a:lvl5pPr marL="1830388" algn="l">
              <a:spcBef>
                <a:spcPct val="0"/>
              </a:spcBef>
              <a:defRPr sz="2400">
                <a:solidFill>
                  <a:schemeClr val="tx1"/>
                </a:solidFill>
                <a:latin typeface="Arial" panose="020B0604020202020204" pitchFamily="34" charset="0"/>
              </a:defRPr>
            </a:lvl5pPr>
            <a:lvl6pPr marL="2287588" fontAlgn="base">
              <a:spcBef>
                <a:spcPct val="0"/>
              </a:spcBef>
              <a:spcAft>
                <a:spcPct val="0"/>
              </a:spcAft>
              <a:defRPr sz="2400">
                <a:solidFill>
                  <a:schemeClr val="tx1"/>
                </a:solidFill>
                <a:latin typeface="Arial" panose="020B0604020202020204" pitchFamily="34" charset="0"/>
              </a:defRPr>
            </a:lvl6pPr>
            <a:lvl7pPr marL="2744788" fontAlgn="base">
              <a:spcBef>
                <a:spcPct val="0"/>
              </a:spcBef>
              <a:spcAft>
                <a:spcPct val="0"/>
              </a:spcAft>
              <a:defRPr sz="2400">
                <a:solidFill>
                  <a:schemeClr val="tx1"/>
                </a:solidFill>
                <a:latin typeface="Arial" panose="020B0604020202020204" pitchFamily="34" charset="0"/>
              </a:defRPr>
            </a:lvl7pPr>
            <a:lvl8pPr marL="3201988" fontAlgn="base">
              <a:spcBef>
                <a:spcPct val="0"/>
              </a:spcBef>
              <a:spcAft>
                <a:spcPct val="0"/>
              </a:spcAft>
              <a:defRPr sz="2400">
                <a:solidFill>
                  <a:schemeClr val="tx1"/>
                </a:solidFill>
                <a:latin typeface="Arial" panose="020B0604020202020204" pitchFamily="34" charset="0"/>
              </a:defRPr>
            </a:lvl8pPr>
            <a:lvl9pPr marL="3659188" fontAlgn="base">
              <a:spcBef>
                <a:spcPct val="0"/>
              </a:spcBef>
              <a:spcAft>
                <a:spcPct val="0"/>
              </a:spcAft>
              <a:defRPr sz="2400">
                <a:solidFill>
                  <a:schemeClr val="tx1"/>
                </a:solidFill>
                <a:latin typeface="Arial" panose="020B0604020202020204" pitchFamily="34" charset="0"/>
              </a:defRPr>
            </a:lvl9pPr>
          </a:lstStyle>
          <a:p>
            <a:pPr fontAlgn="base">
              <a:spcBef>
                <a:spcPct val="50000"/>
              </a:spcBef>
              <a:spcAft>
                <a:spcPct val="0"/>
              </a:spcAft>
              <a:buClr>
                <a:srgbClr val="000000"/>
              </a:buClr>
            </a:pPr>
            <a:r>
              <a:rPr lang="en-US" altLang="en-US">
                <a:solidFill>
                  <a:srgbClr val="000000"/>
                </a:solidFill>
              </a:rPr>
              <a:t>For k=1 to R</a:t>
            </a:r>
          </a:p>
          <a:p>
            <a:pPr lvl="1" fontAlgn="base">
              <a:spcBef>
                <a:spcPct val="50000"/>
              </a:spcBef>
              <a:spcAft>
                <a:spcPct val="0"/>
              </a:spcAft>
              <a:buClr>
                <a:srgbClr val="000000"/>
              </a:buClr>
            </a:pPr>
            <a:r>
              <a:rPr lang="en-US" altLang="en-US">
                <a:solidFill>
                  <a:srgbClr val="3333CC"/>
                </a:solidFill>
              </a:rPr>
              <a:t>1. Let </a:t>
            </a:r>
            <a:r>
              <a:rPr lang="en-US" altLang="en-US" i="1">
                <a:solidFill>
                  <a:srgbClr val="FF0000"/>
                </a:solidFill>
              </a:rPr>
              <a:t>(x</a:t>
            </a:r>
            <a:r>
              <a:rPr lang="en-US" altLang="en-US" i="1" baseline="-25000">
                <a:solidFill>
                  <a:srgbClr val="FF0000"/>
                </a:solidFill>
              </a:rPr>
              <a:t>k</a:t>
            </a:r>
            <a:r>
              <a:rPr lang="en-US" altLang="en-US" i="1">
                <a:solidFill>
                  <a:srgbClr val="FF0000"/>
                </a:solidFill>
              </a:rPr>
              <a:t>,y</a:t>
            </a:r>
            <a:r>
              <a:rPr lang="en-US" altLang="en-US" i="1" baseline="-25000">
                <a:solidFill>
                  <a:srgbClr val="FF0000"/>
                </a:solidFill>
              </a:rPr>
              <a:t>k</a:t>
            </a:r>
            <a:r>
              <a:rPr lang="en-US" altLang="en-US" i="1">
                <a:solidFill>
                  <a:srgbClr val="FF0000"/>
                </a:solidFill>
              </a:rPr>
              <a:t>)</a:t>
            </a:r>
            <a:r>
              <a:rPr lang="en-US" altLang="en-US">
                <a:solidFill>
                  <a:srgbClr val="3333CC"/>
                </a:solidFill>
              </a:rPr>
              <a:t> be the </a:t>
            </a:r>
            <a:r>
              <a:rPr lang="en-US" altLang="en-US" i="1">
                <a:solidFill>
                  <a:srgbClr val="3333CC"/>
                </a:solidFill>
              </a:rPr>
              <a:t>k</a:t>
            </a:r>
            <a:r>
              <a:rPr lang="en-US" altLang="en-US" baseline="30000">
                <a:solidFill>
                  <a:srgbClr val="3333CC"/>
                </a:solidFill>
              </a:rPr>
              <a:t>th</a:t>
            </a:r>
            <a:r>
              <a:rPr lang="en-US" altLang="en-US">
                <a:solidFill>
                  <a:srgbClr val="3333CC"/>
                </a:solidFill>
              </a:rPr>
              <a:t> record</a:t>
            </a:r>
          </a:p>
          <a:p>
            <a:pPr lvl="1" fontAlgn="base">
              <a:spcBef>
                <a:spcPct val="50000"/>
              </a:spcBef>
              <a:spcAft>
                <a:spcPct val="0"/>
              </a:spcAft>
              <a:buClr>
                <a:srgbClr val="000000"/>
              </a:buClr>
            </a:pPr>
            <a:r>
              <a:rPr lang="en-US" altLang="en-US">
                <a:solidFill>
                  <a:srgbClr val="3333CC"/>
                </a:solidFill>
              </a:rPr>
              <a:t>2. Temporarily remove </a:t>
            </a:r>
            <a:r>
              <a:rPr lang="en-US" altLang="en-US" i="1">
                <a:solidFill>
                  <a:srgbClr val="FF0000"/>
                </a:solidFill>
              </a:rPr>
              <a:t>(x</a:t>
            </a:r>
            <a:r>
              <a:rPr lang="en-US" altLang="en-US" i="1" baseline="-25000">
                <a:solidFill>
                  <a:srgbClr val="FF0000"/>
                </a:solidFill>
              </a:rPr>
              <a:t>k</a:t>
            </a:r>
            <a:r>
              <a:rPr lang="en-US" altLang="en-US" i="1">
                <a:solidFill>
                  <a:srgbClr val="FF0000"/>
                </a:solidFill>
              </a:rPr>
              <a:t>,y</a:t>
            </a:r>
            <a:r>
              <a:rPr lang="en-US" altLang="en-US" i="1" baseline="-25000">
                <a:solidFill>
                  <a:srgbClr val="FF0000"/>
                </a:solidFill>
              </a:rPr>
              <a:t>k</a:t>
            </a:r>
            <a:r>
              <a:rPr lang="en-US" altLang="en-US" i="1">
                <a:solidFill>
                  <a:srgbClr val="FF0000"/>
                </a:solidFill>
              </a:rPr>
              <a:t>)</a:t>
            </a:r>
            <a:r>
              <a:rPr lang="en-US" altLang="en-US">
                <a:solidFill>
                  <a:srgbClr val="3333CC"/>
                </a:solidFill>
              </a:rPr>
              <a:t> from the dataset</a:t>
            </a:r>
          </a:p>
        </p:txBody>
      </p:sp>
    </p:spTree>
    <p:extLst>
      <p:ext uri="{BB962C8B-B14F-4D97-AF65-F5344CB8AC3E}">
        <p14:creationId xmlns:p14="http://schemas.microsoft.com/office/powerpoint/2010/main" val="32806837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7426" name="Rectangle 2"/>
          <p:cNvSpPr>
            <a:spLocks noGrp="1" noChangeArrowheads="1"/>
          </p:cNvSpPr>
          <p:nvPr>
            <p:ph type="title"/>
          </p:nvPr>
        </p:nvSpPr>
        <p:spPr>
          <a:xfrm>
            <a:off x="1766888" y="182563"/>
            <a:ext cx="8534400" cy="762000"/>
          </a:xfrm>
        </p:spPr>
        <p:txBody>
          <a:bodyPr/>
          <a:lstStyle/>
          <a:p>
            <a:r>
              <a:rPr lang="en-US" altLang="en-US"/>
              <a:t>LOOCV </a:t>
            </a:r>
            <a:r>
              <a:rPr lang="en-US" altLang="en-US" sz="3200"/>
              <a:t>(Leave-one-out Cross Validation)</a:t>
            </a:r>
          </a:p>
        </p:txBody>
      </p:sp>
      <p:sp>
        <p:nvSpPr>
          <p:cNvPr id="487428" name="Line 4"/>
          <p:cNvSpPr>
            <a:spLocks noChangeShapeType="1"/>
          </p:cNvSpPr>
          <p:nvPr/>
        </p:nvSpPr>
        <p:spPr bwMode="auto">
          <a:xfrm>
            <a:off x="2133600" y="1295400"/>
            <a:ext cx="0" cy="3352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7429" name="Line 5"/>
          <p:cNvSpPr>
            <a:spLocks noChangeShapeType="1"/>
          </p:cNvSpPr>
          <p:nvPr/>
        </p:nvSpPr>
        <p:spPr bwMode="auto">
          <a:xfrm>
            <a:off x="1981200" y="4495800"/>
            <a:ext cx="39624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7431" name="Oval 7"/>
          <p:cNvSpPr>
            <a:spLocks noChangeAspect="1" noChangeArrowheads="1"/>
          </p:cNvSpPr>
          <p:nvPr/>
        </p:nvSpPr>
        <p:spPr bwMode="auto">
          <a:xfrm>
            <a:off x="2743201" y="41148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7432" name="Oval 8"/>
          <p:cNvSpPr>
            <a:spLocks noChangeAspect="1" noChangeArrowheads="1"/>
          </p:cNvSpPr>
          <p:nvPr/>
        </p:nvSpPr>
        <p:spPr bwMode="auto">
          <a:xfrm>
            <a:off x="2971801" y="28956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7433" name="Oval 9"/>
          <p:cNvSpPr>
            <a:spLocks noChangeAspect="1" noChangeArrowheads="1"/>
          </p:cNvSpPr>
          <p:nvPr/>
        </p:nvSpPr>
        <p:spPr bwMode="auto">
          <a:xfrm>
            <a:off x="3657601" y="15240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7434" name="Oval 10"/>
          <p:cNvSpPr>
            <a:spLocks noChangeAspect="1" noChangeArrowheads="1"/>
          </p:cNvSpPr>
          <p:nvPr/>
        </p:nvSpPr>
        <p:spPr bwMode="auto">
          <a:xfrm>
            <a:off x="3962401" y="24384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7435" name="Oval 11"/>
          <p:cNvSpPr>
            <a:spLocks noChangeAspect="1" noChangeArrowheads="1"/>
          </p:cNvSpPr>
          <p:nvPr/>
        </p:nvSpPr>
        <p:spPr bwMode="auto">
          <a:xfrm>
            <a:off x="4648201" y="22860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7436" name="Oval 12"/>
          <p:cNvSpPr>
            <a:spLocks noChangeAspect="1" noChangeArrowheads="1"/>
          </p:cNvSpPr>
          <p:nvPr/>
        </p:nvSpPr>
        <p:spPr bwMode="auto">
          <a:xfrm>
            <a:off x="5410201" y="41148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7437" name="Oval 13"/>
          <p:cNvSpPr>
            <a:spLocks noChangeAspect="1" noChangeArrowheads="1"/>
          </p:cNvSpPr>
          <p:nvPr/>
        </p:nvSpPr>
        <p:spPr bwMode="auto">
          <a:xfrm>
            <a:off x="5562601" y="35052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7438" name="Oval 14"/>
          <p:cNvSpPr>
            <a:spLocks noChangeAspect="1" noChangeArrowheads="1"/>
          </p:cNvSpPr>
          <p:nvPr/>
        </p:nvSpPr>
        <p:spPr bwMode="auto">
          <a:xfrm>
            <a:off x="5334001" y="31242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7439" name="Text Box 15"/>
          <p:cNvSpPr txBox="1">
            <a:spLocks noChangeArrowheads="1"/>
          </p:cNvSpPr>
          <p:nvPr/>
        </p:nvSpPr>
        <p:spPr bwMode="auto">
          <a:xfrm>
            <a:off x="2667000" y="44958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x</a:t>
            </a:r>
          </a:p>
        </p:txBody>
      </p:sp>
      <p:sp>
        <p:nvSpPr>
          <p:cNvPr id="487440" name="Line 16"/>
          <p:cNvSpPr>
            <a:spLocks noChangeShapeType="1"/>
          </p:cNvSpPr>
          <p:nvPr/>
        </p:nvSpPr>
        <p:spPr bwMode="auto">
          <a:xfrm>
            <a:off x="3048000" y="47244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7441" name="Text Box 17"/>
          <p:cNvSpPr txBox="1">
            <a:spLocks noChangeArrowheads="1"/>
          </p:cNvSpPr>
          <p:nvPr/>
        </p:nvSpPr>
        <p:spPr bwMode="auto">
          <a:xfrm>
            <a:off x="1752600" y="32766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y</a:t>
            </a:r>
          </a:p>
        </p:txBody>
      </p:sp>
      <p:sp>
        <p:nvSpPr>
          <p:cNvPr id="487442" name="Line 18"/>
          <p:cNvSpPr>
            <a:spLocks noChangeShapeType="1"/>
          </p:cNvSpPr>
          <p:nvPr/>
        </p:nvSpPr>
        <p:spPr bwMode="auto">
          <a:xfrm flipV="1">
            <a:off x="1905000" y="2667000"/>
            <a:ext cx="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7443" name="Line 19"/>
          <p:cNvSpPr>
            <a:spLocks noChangeShapeType="1"/>
          </p:cNvSpPr>
          <p:nvPr/>
        </p:nvSpPr>
        <p:spPr bwMode="auto">
          <a:xfrm>
            <a:off x="1955800" y="2417763"/>
            <a:ext cx="4127500" cy="1103312"/>
          </a:xfrm>
          <a:prstGeom prst="line">
            <a:avLst/>
          </a:prstGeom>
          <a:noFill/>
          <a:ln w="381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buClr>
                <a:srgbClr val="000000"/>
              </a:buClr>
            </a:pPr>
            <a:endParaRPr lang="en-US" sz="2400">
              <a:solidFill>
                <a:srgbClr val="000000"/>
              </a:solidFill>
            </a:endParaRPr>
          </a:p>
        </p:txBody>
      </p:sp>
      <p:sp>
        <p:nvSpPr>
          <p:cNvPr id="487444" name="Text Box 20"/>
          <p:cNvSpPr txBox="1">
            <a:spLocks noChangeArrowheads="1"/>
          </p:cNvSpPr>
          <p:nvPr/>
        </p:nvSpPr>
        <p:spPr bwMode="auto">
          <a:xfrm>
            <a:off x="6092825" y="960438"/>
            <a:ext cx="4402138" cy="286232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0"/>
              </a:spcBef>
              <a:defRPr sz="2400">
                <a:solidFill>
                  <a:schemeClr val="tx1"/>
                </a:solidFill>
                <a:latin typeface="Arial" panose="020B0604020202020204" pitchFamily="34" charset="0"/>
              </a:defRPr>
            </a:lvl1pPr>
            <a:lvl2pPr indent="-339725" algn="l">
              <a:spcBef>
                <a:spcPct val="0"/>
              </a:spcBef>
              <a:defRPr sz="2400">
                <a:solidFill>
                  <a:schemeClr val="tx1"/>
                </a:solidFill>
                <a:latin typeface="Arial" panose="020B0604020202020204" pitchFamily="34" charset="0"/>
              </a:defRPr>
            </a:lvl2pPr>
            <a:lvl3pPr marL="1601788" algn="l">
              <a:spcBef>
                <a:spcPct val="0"/>
              </a:spcBef>
              <a:defRPr sz="2400">
                <a:solidFill>
                  <a:schemeClr val="tx1"/>
                </a:solidFill>
                <a:latin typeface="Arial" panose="020B0604020202020204" pitchFamily="34" charset="0"/>
              </a:defRPr>
            </a:lvl3pPr>
            <a:lvl4pPr marL="1716088" algn="l">
              <a:spcBef>
                <a:spcPct val="0"/>
              </a:spcBef>
              <a:defRPr sz="2400">
                <a:solidFill>
                  <a:schemeClr val="tx1"/>
                </a:solidFill>
                <a:latin typeface="Arial" panose="020B0604020202020204" pitchFamily="34" charset="0"/>
              </a:defRPr>
            </a:lvl4pPr>
            <a:lvl5pPr marL="1830388" algn="l">
              <a:spcBef>
                <a:spcPct val="0"/>
              </a:spcBef>
              <a:defRPr sz="2400">
                <a:solidFill>
                  <a:schemeClr val="tx1"/>
                </a:solidFill>
                <a:latin typeface="Arial" panose="020B0604020202020204" pitchFamily="34" charset="0"/>
              </a:defRPr>
            </a:lvl5pPr>
            <a:lvl6pPr marL="2287588" fontAlgn="base">
              <a:spcBef>
                <a:spcPct val="0"/>
              </a:spcBef>
              <a:spcAft>
                <a:spcPct val="0"/>
              </a:spcAft>
              <a:defRPr sz="2400">
                <a:solidFill>
                  <a:schemeClr val="tx1"/>
                </a:solidFill>
                <a:latin typeface="Arial" panose="020B0604020202020204" pitchFamily="34" charset="0"/>
              </a:defRPr>
            </a:lvl6pPr>
            <a:lvl7pPr marL="2744788" fontAlgn="base">
              <a:spcBef>
                <a:spcPct val="0"/>
              </a:spcBef>
              <a:spcAft>
                <a:spcPct val="0"/>
              </a:spcAft>
              <a:defRPr sz="2400">
                <a:solidFill>
                  <a:schemeClr val="tx1"/>
                </a:solidFill>
                <a:latin typeface="Arial" panose="020B0604020202020204" pitchFamily="34" charset="0"/>
              </a:defRPr>
            </a:lvl7pPr>
            <a:lvl8pPr marL="3201988" fontAlgn="base">
              <a:spcBef>
                <a:spcPct val="0"/>
              </a:spcBef>
              <a:spcAft>
                <a:spcPct val="0"/>
              </a:spcAft>
              <a:defRPr sz="2400">
                <a:solidFill>
                  <a:schemeClr val="tx1"/>
                </a:solidFill>
                <a:latin typeface="Arial" panose="020B0604020202020204" pitchFamily="34" charset="0"/>
              </a:defRPr>
            </a:lvl8pPr>
            <a:lvl9pPr marL="3659188" fontAlgn="base">
              <a:spcBef>
                <a:spcPct val="0"/>
              </a:spcBef>
              <a:spcAft>
                <a:spcPct val="0"/>
              </a:spcAft>
              <a:defRPr sz="2400">
                <a:solidFill>
                  <a:schemeClr val="tx1"/>
                </a:solidFill>
                <a:latin typeface="Arial" panose="020B0604020202020204" pitchFamily="34" charset="0"/>
              </a:defRPr>
            </a:lvl9pPr>
          </a:lstStyle>
          <a:p>
            <a:pPr fontAlgn="base">
              <a:spcBef>
                <a:spcPct val="50000"/>
              </a:spcBef>
              <a:spcAft>
                <a:spcPct val="0"/>
              </a:spcAft>
              <a:buClr>
                <a:srgbClr val="000000"/>
              </a:buClr>
            </a:pPr>
            <a:r>
              <a:rPr lang="en-US" altLang="en-US">
                <a:solidFill>
                  <a:srgbClr val="000000"/>
                </a:solidFill>
              </a:rPr>
              <a:t>For k=1 to R</a:t>
            </a:r>
          </a:p>
          <a:p>
            <a:pPr lvl="1" fontAlgn="base">
              <a:spcBef>
                <a:spcPct val="50000"/>
              </a:spcBef>
              <a:spcAft>
                <a:spcPct val="0"/>
              </a:spcAft>
              <a:buClr>
                <a:srgbClr val="000000"/>
              </a:buClr>
            </a:pPr>
            <a:r>
              <a:rPr lang="en-US" altLang="en-US">
                <a:solidFill>
                  <a:srgbClr val="3333CC"/>
                </a:solidFill>
              </a:rPr>
              <a:t>1. Let </a:t>
            </a:r>
            <a:r>
              <a:rPr lang="en-US" altLang="en-US" i="1">
                <a:solidFill>
                  <a:srgbClr val="FF0000"/>
                </a:solidFill>
              </a:rPr>
              <a:t>(x</a:t>
            </a:r>
            <a:r>
              <a:rPr lang="en-US" altLang="en-US" i="1" baseline="-25000">
                <a:solidFill>
                  <a:srgbClr val="FF0000"/>
                </a:solidFill>
              </a:rPr>
              <a:t>k</a:t>
            </a:r>
            <a:r>
              <a:rPr lang="en-US" altLang="en-US" i="1">
                <a:solidFill>
                  <a:srgbClr val="FF0000"/>
                </a:solidFill>
              </a:rPr>
              <a:t>,y</a:t>
            </a:r>
            <a:r>
              <a:rPr lang="en-US" altLang="en-US" i="1" baseline="-25000">
                <a:solidFill>
                  <a:srgbClr val="FF0000"/>
                </a:solidFill>
              </a:rPr>
              <a:t>k</a:t>
            </a:r>
            <a:r>
              <a:rPr lang="en-US" altLang="en-US" i="1">
                <a:solidFill>
                  <a:srgbClr val="FF0000"/>
                </a:solidFill>
              </a:rPr>
              <a:t>)</a:t>
            </a:r>
            <a:r>
              <a:rPr lang="en-US" altLang="en-US">
                <a:solidFill>
                  <a:srgbClr val="3333CC"/>
                </a:solidFill>
              </a:rPr>
              <a:t> be the </a:t>
            </a:r>
            <a:r>
              <a:rPr lang="en-US" altLang="en-US" i="1">
                <a:solidFill>
                  <a:srgbClr val="3333CC"/>
                </a:solidFill>
              </a:rPr>
              <a:t>k</a:t>
            </a:r>
            <a:r>
              <a:rPr lang="en-US" altLang="en-US" baseline="30000">
                <a:solidFill>
                  <a:srgbClr val="3333CC"/>
                </a:solidFill>
              </a:rPr>
              <a:t>th</a:t>
            </a:r>
            <a:r>
              <a:rPr lang="en-US" altLang="en-US">
                <a:solidFill>
                  <a:srgbClr val="3333CC"/>
                </a:solidFill>
              </a:rPr>
              <a:t> record</a:t>
            </a:r>
          </a:p>
          <a:p>
            <a:pPr lvl="1" fontAlgn="base">
              <a:spcBef>
                <a:spcPct val="50000"/>
              </a:spcBef>
              <a:spcAft>
                <a:spcPct val="0"/>
              </a:spcAft>
              <a:buClr>
                <a:srgbClr val="000000"/>
              </a:buClr>
            </a:pPr>
            <a:r>
              <a:rPr lang="en-US" altLang="en-US">
                <a:solidFill>
                  <a:srgbClr val="3333CC"/>
                </a:solidFill>
              </a:rPr>
              <a:t>2. Temporarily remove </a:t>
            </a:r>
            <a:r>
              <a:rPr lang="en-US" altLang="en-US" i="1">
                <a:solidFill>
                  <a:srgbClr val="FF0000"/>
                </a:solidFill>
              </a:rPr>
              <a:t>(x</a:t>
            </a:r>
            <a:r>
              <a:rPr lang="en-US" altLang="en-US" i="1" baseline="-25000">
                <a:solidFill>
                  <a:srgbClr val="FF0000"/>
                </a:solidFill>
              </a:rPr>
              <a:t>k</a:t>
            </a:r>
            <a:r>
              <a:rPr lang="en-US" altLang="en-US" i="1">
                <a:solidFill>
                  <a:srgbClr val="FF0000"/>
                </a:solidFill>
              </a:rPr>
              <a:t>,y</a:t>
            </a:r>
            <a:r>
              <a:rPr lang="en-US" altLang="en-US" i="1" baseline="-25000">
                <a:solidFill>
                  <a:srgbClr val="FF0000"/>
                </a:solidFill>
              </a:rPr>
              <a:t>k</a:t>
            </a:r>
            <a:r>
              <a:rPr lang="en-US" altLang="en-US" i="1">
                <a:solidFill>
                  <a:srgbClr val="FF0000"/>
                </a:solidFill>
              </a:rPr>
              <a:t>)</a:t>
            </a:r>
            <a:r>
              <a:rPr lang="en-US" altLang="en-US">
                <a:solidFill>
                  <a:srgbClr val="3333CC"/>
                </a:solidFill>
              </a:rPr>
              <a:t> from the dataset</a:t>
            </a:r>
          </a:p>
          <a:p>
            <a:pPr lvl="1" fontAlgn="base">
              <a:spcBef>
                <a:spcPct val="50000"/>
              </a:spcBef>
              <a:spcAft>
                <a:spcPct val="0"/>
              </a:spcAft>
              <a:buClr>
                <a:srgbClr val="000000"/>
              </a:buClr>
            </a:pPr>
            <a:r>
              <a:rPr lang="en-US" altLang="en-US">
                <a:solidFill>
                  <a:srgbClr val="3333CC"/>
                </a:solidFill>
              </a:rPr>
              <a:t>3. Train on the remaining R-1 datapoints</a:t>
            </a:r>
          </a:p>
        </p:txBody>
      </p:sp>
    </p:spTree>
    <p:extLst>
      <p:ext uri="{BB962C8B-B14F-4D97-AF65-F5344CB8AC3E}">
        <p14:creationId xmlns:p14="http://schemas.microsoft.com/office/powerpoint/2010/main" val="28619084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9474" name="Rectangle 2"/>
          <p:cNvSpPr>
            <a:spLocks noGrp="1" noChangeArrowheads="1"/>
          </p:cNvSpPr>
          <p:nvPr>
            <p:ph type="title"/>
          </p:nvPr>
        </p:nvSpPr>
        <p:spPr>
          <a:xfrm>
            <a:off x="1766888" y="182563"/>
            <a:ext cx="8534400" cy="762000"/>
          </a:xfrm>
        </p:spPr>
        <p:txBody>
          <a:bodyPr/>
          <a:lstStyle/>
          <a:p>
            <a:r>
              <a:rPr lang="en-US" altLang="en-US"/>
              <a:t>LOOCV </a:t>
            </a:r>
            <a:r>
              <a:rPr lang="en-US" altLang="en-US" sz="3200"/>
              <a:t>(Leave-one-out Cross Validation)</a:t>
            </a:r>
          </a:p>
        </p:txBody>
      </p:sp>
      <p:sp>
        <p:nvSpPr>
          <p:cNvPr id="489492" name="Text Box 20"/>
          <p:cNvSpPr txBox="1">
            <a:spLocks noChangeArrowheads="1"/>
          </p:cNvSpPr>
          <p:nvPr/>
        </p:nvSpPr>
        <p:spPr bwMode="auto">
          <a:xfrm>
            <a:off x="6092825" y="960438"/>
            <a:ext cx="4402138" cy="341632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0"/>
              </a:spcBef>
              <a:defRPr sz="2400">
                <a:solidFill>
                  <a:schemeClr val="tx1"/>
                </a:solidFill>
                <a:latin typeface="Arial" panose="020B0604020202020204" pitchFamily="34" charset="0"/>
              </a:defRPr>
            </a:lvl1pPr>
            <a:lvl2pPr indent="-339725" algn="l">
              <a:spcBef>
                <a:spcPct val="0"/>
              </a:spcBef>
              <a:defRPr sz="2400">
                <a:solidFill>
                  <a:schemeClr val="tx1"/>
                </a:solidFill>
                <a:latin typeface="Arial" panose="020B0604020202020204" pitchFamily="34" charset="0"/>
              </a:defRPr>
            </a:lvl2pPr>
            <a:lvl3pPr marL="1601788" algn="l">
              <a:spcBef>
                <a:spcPct val="0"/>
              </a:spcBef>
              <a:defRPr sz="2400">
                <a:solidFill>
                  <a:schemeClr val="tx1"/>
                </a:solidFill>
                <a:latin typeface="Arial" panose="020B0604020202020204" pitchFamily="34" charset="0"/>
              </a:defRPr>
            </a:lvl3pPr>
            <a:lvl4pPr marL="1716088" algn="l">
              <a:spcBef>
                <a:spcPct val="0"/>
              </a:spcBef>
              <a:defRPr sz="2400">
                <a:solidFill>
                  <a:schemeClr val="tx1"/>
                </a:solidFill>
                <a:latin typeface="Arial" panose="020B0604020202020204" pitchFamily="34" charset="0"/>
              </a:defRPr>
            </a:lvl4pPr>
            <a:lvl5pPr marL="1830388" algn="l">
              <a:spcBef>
                <a:spcPct val="0"/>
              </a:spcBef>
              <a:defRPr sz="2400">
                <a:solidFill>
                  <a:schemeClr val="tx1"/>
                </a:solidFill>
                <a:latin typeface="Arial" panose="020B0604020202020204" pitchFamily="34" charset="0"/>
              </a:defRPr>
            </a:lvl5pPr>
            <a:lvl6pPr marL="2287588" fontAlgn="base">
              <a:spcBef>
                <a:spcPct val="0"/>
              </a:spcBef>
              <a:spcAft>
                <a:spcPct val="0"/>
              </a:spcAft>
              <a:defRPr sz="2400">
                <a:solidFill>
                  <a:schemeClr val="tx1"/>
                </a:solidFill>
                <a:latin typeface="Arial" panose="020B0604020202020204" pitchFamily="34" charset="0"/>
              </a:defRPr>
            </a:lvl6pPr>
            <a:lvl7pPr marL="2744788" fontAlgn="base">
              <a:spcBef>
                <a:spcPct val="0"/>
              </a:spcBef>
              <a:spcAft>
                <a:spcPct val="0"/>
              </a:spcAft>
              <a:defRPr sz="2400">
                <a:solidFill>
                  <a:schemeClr val="tx1"/>
                </a:solidFill>
                <a:latin typeface="Arial" panose="020B0604020202020204" pitchFamily="34" charset="0"/>
              </a:defRPr>
            </a:lvl7pPr>
            <a:lvl8pPr marL="3201988" fontAlgn="base">
              <a:spcBef>
                <a:spcPct val="0"/>
              </a:spcBef>
              <a:spcAft>
                <a:spcPct val="0"/>
              </a:spcAft>
              <a:defRPr sz="2400">
                <a:solidFill>
                  <a:schemeClr val="tx1"/>
                </a:solidFill>
                <a:latin typeface="Arial" panose="020B0604020202020204" pitchFamily="34" charset="0"/>
              </a:defRPr>
            </a:lvl8pPr>
            <a:lvl9pPr marL="3659188" fontAlgn="base">
              <a:spcBef>
                <a:spcPct val="0"/>
              </a:spcBef>
              <a:spcAft>
                <a:spcPct val="0"/>
              </a:spcAft>
              <a:defRPr sz="2400">
                <a:solidFill>
                  <a:schemeClr val="tx1"/>
                </a:solidFill>
                <a:latin typeface="Arial" panose="020B0604020202020204" pitchFamily="34" charset="0"/>
              </a:defRPr>
            </a:lvl9pPr>
          </a:lstStyle>
          <a:p>
            <a:pPr fontAlgn="base">
              <a:spcBef>
                <a:spcPct val="50000"/>
              </a:spcBef>
              <a:spcAft>
                <a:spcPct val="0"/>
              </a:spcAft>
              <a:buClr>
                <a:srgbClr val="000000"/>
              </a:buClr>
            </a:pPr>
            <a:r>
              <a:rPr lang="en-US" altLang="en-US">
                <a:solidFill>
                  <a:srgbClr val="000000"/>
                </a:solidFill>
              </a:rPr>
              <a:t>For k=1 to R</a:t>
            </a:r>
          </a:p>
          <a:p>
            <a:pPr lvl="1" fontAlgn="base">
              <a:spcBef>
                <a:spcPct val="50000"/>
              </a:spcBef>
              <a:spcAft>
                <a:spcPct val="0"/>
              </a:spcAft>
              <a:buClr>
                <a:srgbClr val="000000"/>
              </a:buClr>
            </a:pPr>
            <a:r>
              <a:rPr lang="en-US" altLang="en-US">
                <a:solidFill>
                  <a:srgbClr val="3333CC"/>
                </a:solidFill>
              </a:rPr>
              <a:t>1. Let </a:t>
            </a:r>
            <a:r>
              <a:rPr lang="en-US" altLang="en-US" i="1">
                <a:solidFill>
                  <a:srgbClr val="FF0000"/>
                </a:solidFill>
              </a:rPr>
              <a:t>(x</a:t>
            </a:r>
            <a:r>
              <a:rPr lang="en-US" altLang="en-US" i="1" baseline="-25000">
                <a:solidFill>
                  <a:srgbClr val="FF0000"/>
                </a:solidFill>
              </a:rPr>
              <a:t>k</a:t>
            </a:r>
            <a:r>
              <a:rPr lang="en-US" altLang="en-US" i="1">
                <a:solidFill>
                  <a:srgbClr val="FF0000"/>
                </a:solidFill>
              </a:rPr>
              <a:t>,y</a:t>
            </a:r>
            <a:r>
              <a:rPr lang="en-US" altLang="en-US" i="1" baseline="-25000">
                <a:solidFill>
                  <a:srgbClr val="FF0000"/>
                </a:solidFill>
              </a:rPr>
              <a:t>k</a:t>
            </a:r>
            <a:r>
              <a:rPr lang="en-US" altLang="en-US" i="1">
                <a:solidFill>
                  <a:srgbClr val="FF0000"/>
                </a:solidFill>
              </a:rPr>
              <a:t>)</a:t>
            </a:r>
            <a:r>
              <a:rPr lang="en-US" altLang="en-US">
                <a:solidFill>
                  <a:srgbClr val="3333CC"/>
                </a:solidFill>
              </a:rPr>
              <a:t> be the </a:t>
            </a:r>
            <a:r>
              <a:rPr lang="en-US" altLang="en-US" i="1">
                <a:solidFill>
                  <a:srgbClr val="3333CC"/>
                </a:solidFill>
              </a:rPr>
              <a:t>k</a:t>
            </a:r>
            <a:r>
              <a:rPr lang="en-US" altLang="en-US" baseline="30000">
                <a:solidFill>
                  <a:srgbClr val="3333CC"/>
                </a:solidFill>
              </a:rPr>
              <a:t>th</a:t>
            </a:r>
            <a:r>
              <a:rPr lang="en-US" altLang="en-US">
                <a:solidFill>
                  <a:srgbClr val="3333CC"/>
                </a:solidFill>
              </a:rPr>
              <a:t> record</a:t>
            </a:r>
          </a:p>
          <a:p>
            <a:pPr lvl="1" fontAlgn="base">
              <a:spcBef>
                <a:spcPct val="50000"/>
              </a:spcBef>
              <a:spcAft>
                <a:spcPct val="0"/>
              </a:spcAft>
              <a:buClr>
                <a:srgbClr val="000000"/>
              </a:buClr>
            </a:pPr>
            <a:r>
              <a:rPr lang="en-US" altLang="en-US">
                <a:solidFill>
                  <a:srgbClr val="3333CC"/>
                </a:solidFill>
              </a:rPr>
              <a:t>2. Temporarily remove </a:t>
            </a:r>
            <a:r>
              <a:rPr lang="en-US" altLang="en-US" i="1">
                <a:solidFill>
                  <a:srgbClr val="FF0000"/>
                </a:solidFill>
              </a:rPr>
              <a:t>(x</a:t>
            </a:r>
            <a:r>
              <a:rPr lang="en-US" altLang="en-US" i="1" baseline="-25000">
                <a:solidFill>
                  <a:srgbClr val="FF0000"/>
                </a:solidFill>
              </a:rPr>
              <a:t>k</a:t>
            </a:r>
            <a:r>
              <a:rPr lang="en-US" altLang="en-US" i="1">
                <a:solidFill>
                  <a:srgbClr val="FF0000"/>
                </a:solidFill>
              </a:rPr>
              <a:t>,y</a:t>
            </a:r>
            <a:r>
              <a:rPr lang="en-US" altLang="en-US" i="1" baseline="-25000">
                <a:solidFill>
                  <a:srgbClr val="FF0000"/>
                </a:solidFill>
              </a:rPr>
              <a:t>k</a:t>
            </a:r>
            <a:r>
              <a:rPr lang="en-US" altLang="en-US" i="1">
                <a:solidFill>
                  <a:srgbClr val="FF0000"/>
                </a:solidFill>
              </a:rPr>
              <a:t>)</a:t>
            </a:r>
            <a:r>
              <a:rPr lang="en-US" altLang="en-US">
                <a:solidFill>
                  <a:srgbClr val="3333CC"/>
                </a:solidFill>
              </a:rPr>
              <a:t> from the dataset</a:t>
            </a:r>
          </a:p>
          <a:p>
            <a:pPr lvl="1" fontAlgn="base">
              <a:spcBef>
                <a:spcPct val="50000"/>
              </a:spcBef>
              <a:spcAft>
                <a:spcPct val="0"/>
              </a:spcAft>
              <a:buClr>
                <a:srgbClr val="000000"/>
              </a:buClr>
            </a:pPr>
            <a:r>
              <a:rPr lang="en-US" altLang="en-US">
                <a:solidFill>
                  <a:srgbClr val="3333CC"/>
                </a:solidFill>
              </a:rPr>
              <a:t>3. Train on the remaining R-1 datapoints</a:t>
            </a:r>
          </a:p>
          <a:p>
            <a:pPr lvl="1" fontAlgn="base">
              <a:spcBef>
                <a:spcPct val="50000"/>
              </a:spcBef>
              <a:spcAft>
                <a:spcPct val="0"/>
              </a:spcAft>
              <a:buClr>
                <a:srgbClr val="000000"/>
              </a:buClr>
            </a:pPr>
            <a:r>
              <a:rPr lang="en-US" altLang="en-US">
                <a:solidFill>
                  <a:srgbClr val="3333CC"/>
                </a:solidFill>
              </a:rPr>
              <a:t>4. Note your error </a:t>
            </a:r>
            <a:r>
              <a:rPr lang="en-US" altLang="en-US" i="1">
                <a:solidFill>
                  <a:srgbClr val="FF0000"/>
                </a:solidFill>
              </a:rPr>
              <a:t>(x</a:t>
            </a:r>
            <a:r>
              <a:rPr lang="en-US" altLang="en-US" i="1" baseline="-25000">
                <a:solidFill>
                  <a:srgbClr val="FF0000"/>
                </a:solidFill>
              </a:rPr>
              <a:t>k</a:t>
            </a:r>
            <a:r>
              <a:rPr lang="en-US" altLang="en-US" i="1">
                <a:solidFill>
                  <a:srgbClr val="FF0000"/>
                </a:solidFill>
              </a:rPr>
              <a:t>,y</a:t>
            </a:r>
            <a:r>
              <a:rPr lang="en-US" altLang="en-US" i="1" baseline="-25000">
                <a:solidFill>
                  <a:srgbClr val="FF0000"/>
                </a:solidFill>
              </a:rPr>
              <a:t>k</a:t>
            </a:r>
            <a:r>
              <a:rPr lang="en-US" altLang="en-US" i="1">
                <a:solidFill>
                  <a:srgbClr val="FF0000"/>
                </a:solidFill>
              </a:rPr>
              <a:t>)</a:t>
            </a:r>
            <a:r>
              <a:rPr lang="en-US" altLang="en-US">
                <a:solidFill>
                  <a:srgbClr val="FF0000"/>
                </a:solidFill>
              </a:rPr>
              <a:t> </a:t>
            </a:r>
          </a:p>
        </p:txBody>
      </p:sp>
      <p:sp>
        <p:nvSpPr>
          <p:cNvPr id="489493" name="Line 21"/>
          <p:cNvSpPr>
            <a:spLocks noChangeShapeType="1"/>
          </p:cNvSpPr>
          <p:nvPr/>
        </p:nvSpPr>
        <p:spPr bwMode="auto">
          <a:xfrm>
            <a:off x="2133600" y="1295400"/>
            <a:ext cx="0" cy="3352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9494" name="Line 22"/>
          <p:cNvSpPr>
            <a:spLocks noChangeShapeType="1"/>
          </p:cNvSpPr>
          <p:nvPr/>
        </p:nvSpPr>
        <p:spPr bwMode="auto">
          <a:xfrm>
            <a:off x="1981200" y="4495800"/>
            <a:ext cx="39624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9495" name="Oval 23"/>
          <p:cNvSpPr>
            <a:spLocks noChangeAspect="1" noChangeArrowheads="1"/>
          </p:cNvSpPr>
          <p:nvPr/>
        </p:nvSpPr>
        <p:spPr bwMode="auto">
          <a:xfrm>
            <a:off x="2362201" y="3581401"/>
            <a:ext cx="73025" cy="73025"/>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9496" name="Oval 24"/>
          <p:cNvSpPr>
            <a:spLocks noChangeAspect="1" noChangeArrowheads="1"/>
          </p:cNvSpPr>
          <p:nvPr/>
        </p:nvSpPr>
        <p:spPr bwMode="auto">
          <a:xfrm>
            <a:off x="2743201" y="41148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9497" name="Oval 25"/>
          <p:cNvSpPr>
            <a:spLocks noChangeAspect="1" noChangeArrowheads="1"/>
          </p:cNvSpPr>
          <p:nvPr/>
        </p:nvSpPr>
        <p:spPr bwMode="auto">
          <a:xfrm>
            <a:off x="2971801" y="28956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9498" name="Oval 26"/>
          <p:cNvSpPr>
            <a:spLocks noChangeAspect="1" noChangeArrowheads="1"/>
          </p:cNvSpPr>
          <p:nvPr/>
        </p:nvSpPr>
        <p:spPr bwMode="auto">
          <a:xfrm>
            <a:off x="3657601" y="15240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9499" name="Oval 27"/>
          <p:cNvSpPr>
            <a:spLocks noChangeAspect="1" noChangeArrowheads="1"/>
          </p:cNvSpPr>
          <p:nvPr/>
        </p:nvSpPr>
        <p:spPr bwMode="auto">
          <a:xfrm>
            <a:off x="3962401" y="24384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9500" name="Oval 28"/>
          <p:cNvSpPr>
            <a:spLocks noChangeAspect="1" noChangeArrowheads="1"/>
          </p:cNvSpPr>
          <p:nvPr/>
        </p:nvSpPr>
        <p:spPr bwMode="auto">
          <a:xfrm>
            <a:off x="4648201" y="22860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9501" name="Oval 29"/>
          <p:cNvSpPr>
            <a:spLocks noChangeAspect="1" noChangeArrowheads="1"/>
          </p:cNvSpPr>
          <p:nvPr/>
        </p:nvSpPr>
        <p:spPr bwMode="auto">
          <a:xfrm>
            <a:off x="5410201" y="41148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9502" name="Oval 30"/>
          <p:cNvSpPr>
            <a:spLocks noChangeAspect="1" noChangeArrowheads="1"/>
          </p:cNvSpPr>
          <p:nvPr/>
        </p:nvSpPr>
        <p:spPr bwMode="auto">
          <a:xfrm>
            <a:off x="5562601" y="35052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9503" name="Oval 31"/>
          <p:cNvSpPr>
            <a:spLocks noChangeAspect="1" noChangeArrowheads="1"/>
          </p:cNvSpPr>
          <p:nvPr/>
        </p:nvSpPr>
        <p:spPr bwMode="auto">
          <a:xfrm>
            <a:off x="5334001" y="3124201"/>
            <a:ext cx="73025"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89504" name="Text Box 32"/>
          <p:cNvSpPr txBox="1">
            <a:spLocks noChangeArrowheads="1"/>
          </p:cNvSpPr>
          <p:nvPr/>
        </p:nvSpPr>
        <p:spPr bwMode="auto">
          <a:xfrm>
            <a:off x="2667000" y="44958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x</a:t>
            </a:r>
          </a:p>
        </p:txBody>
      </p:sp>
      <p:sp>
        <p:nvSpPr>
          <p:cNvPr id="489505" name="Line 33"/>
          <p:cNvSpPr>
            <a:spLocks noChangeShapeType="1"/>
          </p:cNvSpPr>
          <p:nvPr/>
        </p:nvSpPr>
        <p:spPr bwMode="auto">
          <a:xfrm>
            <a:off x="3048000" y="47244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9506" name="Text Box 34"/>
          <p:cNvSpPr txBox="1">
            <a:spLocks noChangeArrowheads="1"/>
          </p:cNvSpPr>
          <p:nvPr/>
        </p:nvSpPr>
        <p:spPr bwMode="auto">
          <a:xfrm>
            <a:off x="1752600" y="32766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y</a:t>
            </a:r>
          </a:p>
        </p:txBody>
      </p:sp>
      <p:sp>
        <p:nvSpPr>
          <p:cNvPr id="489507" name="Line 35"/>
          <p:cNvSpPr>
            <a:spLocks noChangeShapeType="1"/>
          </p:cNvSpPr>
          <p:nvPr/>
        </p:nvSpPr>
        <p:spPr bwMode="auto">
          <a:xfrm flipV="1">
            <a:off x="1905000" y="2667000"/>
            <a:ext cx="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89508" name="Line 36"/>
          <p:cNvSpPr>
            <a:spLocks noChangeShapeType="1"/>
          </p:cNvSpPr>
          <p:nvPr/>
        </p:nvSpPr>
        <p:spPr bwMode="auto">
          <a:xfrm>
            <a:off x="1955800" y="2417763"/>
            <a:ext cx="4127500" cy="1103312"/>
          </a:xfrm>
          <a:prstGeom prst="line">
            <a:avLst/>
          </a:prstGeom>
          <a:noFill/>
          <a:ln w="381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buClr>
                <a:srgbClr val="000000"/>
              </a:buClr>
            </a:pPr>
            <a:endParaRPr lang="en-US" sz="2400">
              <a:solidFill>
                <a:srgbClr val="000000"/>
              </a:solidFill>
            </a:endParaRPr>
          </a:p>
        </p:txBody>
      </p:sp>
      <p:sp>
        <p:nvSpPr>
          <p:cNvPr id="489509" name="Line 37"/>
          <p:cNvSpPr>
            <a:spLocks noChangeShapeType="1"/>
          </p:cNvSpPr>
          <p:nvPr/>
        </p:nvSpPr>
        <p:spPr bwMode="auto">
          <a:xfrm flipV="1">
            <a:off x="2398713" y="2540001"/>
            <a:ext cx="0" cy="1077913"/>
          </a:xfrm>
          <a:prstGeom prst="line">
            <a:avLst/>
          </a:prstGeom>
          <a:noFill/>
          <a:ln w="12700">
            <a:solidFill>
              <a:schemeClr va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Tree>
    <p:extLst>
      <p:ext uri="{BB962C8B-B14F-4D97-AF65-F5344CB8AC3E}">
        <p14:creationId xmlns:p14="http://schemas.microsoft.com/office/powerpoint/2010/main" val="221502513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0498" name="Rectangle 2"/>
          <p:cNvSpPr>
            <a:spLocks noGrp="1" noChangeArrowheads="1"/>
          </p:cNvSpPr>
          <p:nvPr>
            <p:ph type="title"/>
          </p:nvPr>
        </p:nvSpPr>
        <p:spPr>
          <a:xfrm>
            <a:off x="1766888" y="182563"/>
            <a:ext cx="8534400" cy="762000"/>
          </a:xfrm>
        </p:spPr>
        <p:txBody>
          <a:bodyPr/>
          <a:lstStyle/>
          <a:p>
            <a:r>
              <a:rPr lang="en-US" altLang="en-US"/>
              <a:t>LOOCV </a:t>
            </a:r>
            <a:r>
              <a:rPr lang="en-US" altLang="en-US" sz="3200"/>
              <a:t>(Leave-one-out Cross Validation)</a:t>
            </a:r>
          </a:p>
        </p:txBody>
      </p:sp>
      <p:sp>
        <p:nvSpPr>
          <p:cNvPr id="490499" name="Text Box 3"/>
          <p:cNvSpPr txBox="1">
            <a:spLocks noChangeArrowheads="1"/>
          </p:cNvSpPr>
          <p:nvPr/>
        </p:nvSpPr>
        <p:spPr bwMode="auto">
          <a:xfrm>
            <a:off x="6092825" y="960438"/>
            <a:ext cx="4402138" cy="43396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0"/>
              </a:spcBef>
              <a:defRPr sz="2400">
                <a:solidFill>
                  <a:schemeClr val="tx1"/>
                </a:solidFill>
                <a:latin typeface="Arial" panose="020B0604020202020204" pitchFamily="34" charset="0"/>
              </a:defRPr>
            </a:lvl1pPr>
            <a:lvl2pPr indent="-339725" algn="l">
              <a:spcBef>
                <a:spcPct val="0"/>
              </a:spcBef>
              <a:defRPr sz="2400">
                <a:solidFill>
                  <a:schemeClr val="tx1"/>
                </a:solidFill>
                <a:latin typeface="Arial" panose="020B0604020202020204" pitchFamily="34" charset="0"/>
              </a:defRPr>
            </a:lvl2pPr>
            <a:lvl3pPr marL="1601788" algn="l">
              <a:spcBef>
                <a:spcPct val="0"/>
              </a:spcBef>
              <a:defRPr sz="2400">
                <a:solidFill>
                  <a:schemeClr val="tx1"/>
                </a:solidFill>
                <a:latin typeface="Arial" panose="020B0604020202020204" pitchFamily="34" charset="0"/>
              </a:defRPr>
            </a:lvl3pPr>
            <a:lvl4pPr marL="1716088" algn="l">
              <a:spcBef>
                <a:spcPct val="0"/>
              </a:spcBef>
              <a:defRPr sz="2400">
                <a:solidFill>
                  <a:schemeClr val="tx1"/>
                </a:solidFill>
                <a:latin typeface="Arial" panose="020B0604020202020204" pitchFamily="34" charset="0"/>
              </a:defRPr>
            </a:lvl4pPr>
            <a:lvl5pPr marL="1830388" algn="l">
              <a:spcBef>
                <a:spcPct val="0"/>
              </a:spcBef>
              <a:defRPr sz="2400">
                <a:solidFill>
                  <a:schemeClr val="tx1"/>
                </a:solidFill>
                <a:latin typeface="Arial" panose="020B0604020202020204" pitchFamily="34" charset="0"/>
              </a:defRPr>
            </a:lvl5pPr>
            <a:lvl6pPr marL="2287588" fontAlgn="base">
              <a:spcBef>
                <a:spcPct val="0"/>
              </a:spcBef>
              <a:spcAft>
                <a:spcPct val="0"/>
              </a:spcAft>
              <a:defRPr sz="2400">
                <a:solidFill>
                  <a:schemeClr val="tx1"/>
                </a:solidFill>
                <a:latin typeface="Arial" panose="020B0604020202020204" pitchFamily="34" charset="0"/>
              </a:defRPr>
            </a:lvl6pPr>
            <a:lvl7pPr marL="2744788" fontAlgn="base">
              <a:spcBef>
                <a:spcPct val="0"/>
              </a:spcBef>
              <a:spcAft>
                <a:spcPct val="0"/>
              </a:spcAft>
              <a:defRPr sz="2400">
                <a:solidFill>
                  <a:schemeClr val="tx1"/>
                </a:solidFill>
                <a:latin typeface="Arial" panose="020B0604020202020204" pitchFamily="34" charset="0"/>
              </a:defRPr>
            </a:lvl7pPr>
            <a:lvl8pPr marL="3201988" fontAlgn="base">
              <a:spcBef>
                <a:spcPct val="0"/>
              </a:spcBef>
              <a:spcAft>
                <a:spcPct val="0"/>
              </a:spcAft>
              <a:defRPr sz="2400">
                <a:solidFill>
                  <a:schemeClr val="tx1"/>
                </a:solidFill>
                <a:latin typeface="Arial" panose="020B0604020202020204" pitchFamily="34" charset="0"/>
              </a:defRPr>
            </a:lvl8pPr>
            <a:lvl9pPr marL="3659188" fontAlgn="base">
              <a:spcBef>
                <a:spcPct val="0"/>
              </a:spcBef>
              <a:spcAft>
                <a:spcPct val="0"/>
              </a:spcAft>
              <a:defRPr sz="2400">
                <a:solidFill>
                  <a:schemeClr val="tx1"/>
                </a:solidFill>
                <a:latin typeface="Arial" panose="020B0604020202020204" pitchFamily="34" charset="0"/>
              </a:defRPr>
            </a:lvl9pPr>
          </a:lstStyle>
          <a:p>
            <a:pPr fontAlgn="base">
              <a:spcBef>
                <a:spcPct val="50000"/>
              </a:spcBef>
              <a:spcAft>
                <a:spcPct val="0"/>
              </a:spcAft>
              <a:buClr>
                <a:srgbClr val="000000"/>
              </a:buClr>
            </a:pPr>
            <a:r>
              <a:rPr lang="en-US" altLang="en-US">
                <a:solidFill>
                  <a:srgbClr val="000000"/>
                </a:solidFill>
              </a:rPr>
              <a:t>For k=1 to R</a:t>
            </a:r>
          </a:p>
          <a:p>
            <a:pPr lvl="1" fontAlgn="base">
              <a:spcBef>
                <a:spcPct val="50000"/>
              </a:spcBef>
              <a:spcAft>
                <a:spcPct val="0"/>
              </a:spcAft>
              <a:buClr>
                <a:srgbClr val="000000"/>
              </a:buClr>
            </a:pPr>
            <a:r>
              <a:rPr lang="en-US" altLang="en-US">
                <a:solidFill>
                  <a:srgbClr val="3333CC"/>
                </a:solidFill>
              </a:rPr>
              <a:t>1. Let </a:t>
            </a:r>
            <a:r>
              <a:rPr lang="en-US" altLang="en-US" i="1">
                <a:solidFill>
                  <a:srgbClr val="FF0000"/>
                </a:solidFill>
              </a:rPr>
              <a:t>(x</a:t>
            </a:r>
            <a:r>
              <a:rPr lang="en-US" altLang="en-US" i="1" baseline="-25000">
                <a:solidFill>
                  <a:srgbClr val="FF0000"/>
                </a:solidFill>
              </a:rPr>
              <a:t>k</a:t>
            </a:r>
            <a:r>
              <a:rPr lang="en-US" altLang="en-US" i="1">
                <a:solidFill>
                  <a:srgbClr val="FF0000"/>
                </a:solidFill>
              </a:rPr>
              <a:t>,y</a:t>
            </a:r>
            <a:r>
              <a:rPr lang="en-US" altLang="en-US" i="1" baseline="-25000">
                <a:solidFill>
                  <a:srgbClr val="FF0000"/>
                </a:solidFill>
              </a:rPr>
              <a:t>k</a:t>
            </a:r>
            <a:r>
              <a:rPr lang="en-US" altLang="en-US" i="1">
                <a:solidFill>
                  <a:srgbClr val="FF0000"/>
                </a:solidFill>
              </a:rPr>
              <a:t>)</a:t>
            </a:r>
            <a:r>
              <a:rPr lang="en-US" altLang="en-US">
                <a:solidFill>
                  <a:srgbClr val="3333CC"/>
                </a:solidFill>
              </a:rPr>
              <a:t> be the </a:t>
            </a:r>
            <a:r>
              <a:rPr lang="en-US" altLang="en-US" i="1">
                <a:solidFill>
                  <a:srgbClr val="3333CC"/>
                </a:solidFill>
              </a:rPr>
              <a:t>k</a:t>
            </a:r>
            <a:r>
              <a:rPr lang="en-US" altLang="en-US" baseline="30000">
                <a:solidFill>
                  <a:srgbClr val="3333CC"/>
                </a:solidFill>
              </a:rPr>
              <a:t>th</a:t>
            </a:r>
            <a:r>
              <a:rPr lang="en-US" altLang="en-US">
                <a:solidFill>
                  <a:srgbClr val="3333CC"/>
                </a:solidFill>
              </a:rPr>
              <a:t> record</a:t>
            </a:r>
          </a:p>
          <a:p>
            <a:pPr lvl="1" fontAlgn="base">
              <a:spcBef>
                <a:spcPct val="50000"/>
              </a:spcBef>
              <a:spcAft>
                <a:spcPct val="0"/>
              </a:spcAft>
              <a:buClr>
                <a:srgbClr val="000000"/>
              </a:buClr>
            </a:pPr>
            <a:r>
              <a:rPr lang="en-US" altLang="en-US">
                <a:solidFill>
                  <a:srgbClr val="3333CC"/>
                </a:solidFill>
              </a:rPr>
              <a:t>2. Temporarily remove </a:t>
            </a:r>
            <a:r>
              <a:rPr lang="en-US" altLang="en-US" i="1">
                <a:solidFill>
                  <a:srgbClr val="FF0000"/>
                </a:solidFill>
              </a:rPr>
              <a:t>(x</a:t>
            </a:r>
            <a:r>
              <a:rPr lang="en-US" altLang="en-US" i="1" baseline="-25000">
                <a:solidFill>
                  <a:srgbClr val="FF0000"/>
                </a:solidFill>
              </a:rPr>
              <a:t>k</a:t>
            </a:r>
            <a:r>
              <a:rPr lang="en-US" altLang="en-US" i="1">
                <a:solidFill>
                  <a:srgbClr val="FF0000"/>
                </a:solidFill>
              </a:rPr>
              <a:t>,y</a:t>
            </a:r>
            <a:r>
              <a:rPr lang="en-US" altLang="en-US" i="1" baseline="-25000">
                <a:solidFill>
                  <a:srgbClr val="FF0000"/>
                </a:solidFill>
              </a:rPr>
              <a:t>k</a:t>
            </a:r>
            <a:r>
              <a:rPr lang="en-US" altLang="en-US" i="1">
                <a:solidFill>
                  <a:srgbClr val="FF0000"/>
                </a:solidFill>
              </a:rPr>
              <a:t>)</a:t>
            </a:r>
            <a:r>
              <a:rPr lang="en-US" altLang="en-US">
                <a:solidFill>
                  <a:srgbClr val="3333CC"/>
                </a:solidFill>
              </a:rPr>
              <a:t> from the dataset</a:t>
            </a:r>
          </a:p>
          <a:p>
            <a:pPr lvl="1" fontAlgn="base">
              <a:spcBef>
                <a:spcPct val="50000"/>
              </a:spcBef>
              <a:spcAft>
                <a:spcPct val="0"/>
              </a:spcAft>
              <a:buClr>
                <a:srgbClr val="000000"/>
              </a:buClr>
            </a:pPr>
            <a:r>
              <a:rPr lang="en-US" altLang="en-US">
                <a:solidFill>
                  <a:srgbClr val="3333CC"/>
                </a:solidFill>
              </a:rPr>
              <a:t>3. Train on the remaining R-1 datapoints</a:t>
            </a:r>
          </a:p>
          <a:p>
            <a:pPr lvl="1" fontAlgn="base">
              <a:spcBef>
                <a:spcPct val="50000"/>
              </a:spcBef>
              <a:spcAft>
                <a:spcPct val="0"/>
              </a:spcAft>
              <a:buClr>
                <a:srgbClr val="000000"/>
              </a:buClr>
            </a:pPr>
            <a:r>
              <a:rPr lang="en-US" altLang="en-US">
                <a:solidFill>
                  <a:srgbClr val="3333CC"/>
                </a:solidFill>
              </a:rPr>
              <a:t>4. Note your error </a:t>
            </a:r>
            <a:r>
              <a:rPr lang="en-US" altLang="en-US" i="1">
                <a:solidFill>
                  <a:srgbClr val="FF0000"/>
                </a:solidFill>
              </a:rPr>
              <a:t>(x</a:t>
            </a:r>
            <a:r>
              <a:rPr lang="en-US" altLang="en-US" i="1" baseline="-25000">
                <a:solidFill>
                  <a:srgbClr val="FF0000"/>
                </a:solidFill>
              </a:rPr>
              <a:t>k</a:t>
            </a:r>
            <a:r>
              <a:rPr lang="en-US" altLang="en-US" i="1">
                <a:solidFill>
                  <a:srgbClr val="FF0000"/>
                </a:solidFill>
              </a:rPr>
              <a:t>,y</a:t>
            </a:r>
            <a:r>
              <a:rPr lang="en-US" altLang="en-US" i="1" baseline="-25000">
                <a:solidFill>
                  <a:srgbClr val="FF0000"/>
                </a:solidFill>
              </a:rPr>
              <a:t>k</a:t>
            </a:r>
            <a:r>
              <a:rPr lang="en-US" altLang="en-US" i="1">
                <a:solidFill>
                  <a:srgbClr val="FF0000"/>
                </a:solidFill>
              </a:rPr>
              <a:t>)</a:t>
            </a:r>
            <a:r>
              <a:rPr lang="en-US" altLang="en-US">
                <a:solidFill>
                  <a:srgbClr val="FF0000"/>
                </a:solidFill>
              </a:rPr>
              <a:t> </a:t>
            </a:r>
          </a:p>
          <a:p>
            <a:pPr fontAlgn="base">
              <a:spcBef>
                <a:spcPct val="50000"/>
              </a:spcBef>
              <a:spcAft>
                <a:spcPct val="0"/>
              </a:spcAft>
              <a:buClr>
                <a:srgbClr val="000000"/>
              </a:buClr>
            </a:pPr>
            <a:r>
              <a:rPr lang="en-US" altLang="en-US">
                <a:solidFill>
                  <a:srgbClr val="000000"/>
                </a:solidFill>
              </a:rPr>
              <a:t>When you’ve done all points, report the mean error.</a:t>
            </a:r>
            <a:endParaRPr lang="en-US" altLang="en-US">
              <a:solidFill>
                <a:srgbClr val="FF0000"/>
              </a:solidFill>
            </a:endParaRPr>
          </a:p>
        </p:txBody>
      </p:sp>
      <p:grpSp>
        <p:nvGrpSpPr>
          <p:cNvPr id="490516" name="Group 20"/>
          <p:cNvGrpSpPr>
            <a:grpSpLocks/>
          </p:cNvGrpSpPr>
          <p:nvPr/>
        </p:nvGrpSpPr>
        <p:grpSpPr bwMode="auto">
          <a:xfrm>
            <a:off x="1752600" y="1295401"/>
            <a:ext cx="4330700" cy="3597275"/>
            <a:chOff x="144" y="816"/>
            <a:chExt cx="2728" cy="2266"/>
          </a:xfrm>
        </p:grpSpPr>
        <p:sp>
          <p:nvSpPr>
            <p:cNvPr id="490500" name="Line 4"/>
            <p:cNvSpPr>
              <a:spLocks noChangeShapeType="1"/>
            </p:cNvSpPr>
            <p:nvPr/>
          </p:nvSpPr>
          <p:spPr bwMode="auto">
            <a:xfrm>
              <a:off x="384" y="816"/>
              <a:ext cx="0" cy="211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0501" name="Line 5"/>
            <p:cNvSpPr>
              <a:spLocks noChangeShapeType="1"/>
            </p:cNvSpPr>
            <p:nvPr/>
          </p:nvSpPr>
          <p:spPr bwMode="auto">
            <a:xfrm>
              <a:off x="288" y="2832"/>
              <a:ext cx="2496"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0502" name="Oval 6"/>
            <p:cNvSpPr>
              <a:spLocks noChangeAspect="1" noChangeArrowheads="1"/>
            </p:cNvSpPr>
            <p:nvPr/>
          </p:nvSpPr>
          <p:spPr bwMode="auto">
            <a:xfrm>
              <a:off x="528" y="2256"/>
              <a:ext cx="46" cy="46"/>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0503" name="Oval 7"/>
            <p:cNvSpPr>
              <a:spLocks noChangeAspect="1" noChangeArrowheads="1"/>
            </p:cNvSpPr>
            <p:nvPr/>
          </p:nvSpPr>
          <p:spPr bwMode="auto">
            <a:xfrm>
              <a:off x="768" y="2592"/>
              <a:ext cx="46" cy="4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0504" name="Oval 8"/>
            <p:cNvSpPr>
              <a:spLocks noChangeAspect="1" noChangeArrowheads="1"/>
            </p:cNvSpPr>
            <p:nvPr/>
          </p:nvSpPr>
          <p:spPr bwMode="auto">
            <a:xfrm>
              <a:off x="912" y="1824"/>
              <a:ext cx="46" cy="4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0505" name="Oval 9"/>
            <p:cNvSpPr>
              <a:spLocks noChangeAspect="1" noChangeArrowheads="1"/>
            </p:cNvSpPr>
            <p:nvPr/>
          </p:nvSpPr>
          <p:spPr bwMode="auto">
            <a:xfrm>
              <a:off x="1344" y="960"/>
              <a:ext cx="46" cy="4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0506" name="Oval 10"/>
            <p:cNvSpPr>
              <a:spLocks noChangeAspect="1" noChangeArrowheads="1"/>
            </p:cNvSpPr>
            <p:nvPr/>
          </p:nvSpPr>
          <p:spPr bwMode="auto">
            <a:xfrm>
              <a:off x="1536" y="1536"/>
              <a:ext cx="46" cy="4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0507" name="Oval 11"/>
            <p:cNvSpPr>
              <a:spLocks noChangeAspect="1" noChangeArrowheads="1"/>
            </p:cNvSpPr>
            <p:nvPr/>
          </p:nvSpPr>
          <p:spPr bwMode="auto">
            <a:xfrm>
              <a:off x="1968" y="1440"/>
              <a:ext cx="46" cy="4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0508" name="Oval 12"/>
            <p:cNvSpPr>
              <a:spLocks noChangeAspect="1" noChangeArrowheads="1"/>
            </p:cNvSpPr>
            <p:nvPr/>
          </p:nvSpPr>
          <p:spPr bwMode="auto">
            <a:xfrm>
              <a:off x="2448" y="2592"/>
              <a:ext cx="46" cy="4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0509" name="Oval 13"/>
            <p:cNvSpPr>
              <a:spLocks noChangeAspect="1" noChangeArrowheads="1"/>
            </p:cNvSpPr>
            <p:nvPr/>
          </p:nvSpPr>
          <p:spPr bwMode="auto">
            <a:xfrm>
              <a:off x="2544" y="2208"/>
              <a:ext cx="46" cy="4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0510" name="Oval 14"/>
            <p:cNvSpPr>
              <a:spLocks noChangeAspect="1" noChangeArrowheads="1"/>
            </p:cNvSpPr>
            <p:nvPr/>
          </p:nvSpPr>
          <p:spPr bwMode="auto">
            <a:xfrm>
              <a:off x="2400" y="1968"/>
              <a:ext cx="46" cy="4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0511" name="Text Box 15"/>
            <p:cNvSpPr txBox="1">
              <a:spLocks noChangeArrowheads="1"/>
            </p:cNvSpPr>
            <p:nvPr/>
          </p:nvSpPr>
          <p:spPr bwMode="auto">
            <a:xfrm>
              <a:off x="720" y="2832"/>
              <a:ext cx="192" cy="2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x</a:t>
              </a:r>
            </a:p>
          </p:txBody>
        </p:sp>
        <p:sp>
          <p:nvSpPr>
            <p:cNvPr id="490512" name="Line 16"/>
            <p:cNvSpPr>
              <a:spLocks noChangeShapeType="1"/>
            </p:cNvSpPr>
            <p:nvPr/>
          </p:nvSpPr>
          <p:spPr bwMode="auto">
            <a:xfrm>
              <a:off x="960" y="2976"/>
              <a:ext cx="33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0513" name="Text Box 17"/>
            <p:cNvSpPr txBox="1">
              <a:spLocks noChangeArrowheads="1"/>
            </p:cNvSpPr>
            <p:nvPr/>
          </p:nvSpPr>
          <p:spPr bwMode="auto">
            <a:xfrm>
              <a:off x="144" y="2064"/>
              <a:ext cx="192" cy="25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y</a:t>
              </a:r>
            </a:p>
          </p:txBody>
        </p:sp>
        <p:sp>
          <p:nvSpPr>
            <p:cNvPr id="490514" name="Line 18"/>
            <p:cNvSpPr>
              <a:spLocks noChangeShapeType="1"/>
            </p:cNvSpPr>
            <p:nvPr/>
          </p:nvSpPr>
          <p:spPr bwMode="auto">
            <a:xfrm flipV="1">
              <a:off x="240" y="1680"/>
              <a:ext cx="0" cy="38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0515" name="Line 19"/>
            <p:cNvSpPr>
              <a:spLocks noChangeShapeType="1"/>
            </p:cNvSpPr>
            <p:nvPr/>
          </p:nvSpPr>
          <p:spPr bwMode="auto">
            <a:xfrm>
              <a:off x="272" y="1523"/>
              <a:ext cx="2600" cy="695"/>
            </a:xfrm>
            <a:prstGeom prst="line">
              <a:avLst/>
            </a:prstGeom>
            <a:noFill/>
            <a:ln w="381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buClr>
                  <a:srgbClr val="000000"/>
                </a:buClr>
              </a:pPr>
              <a:endParaRPr lang="en-US" sz="2400">
                <a:solidFill>
                  <a:srgbClr val="000000"/>
                </a:solidFill>
              </a:endParaRPr>
            </a:p>
          </p:txBody>
        </p:sp>
      </p:grpSp>
    </p:spTree>
    <p:extLst>
      <p:ext uri="{BB962C8B-B14F-4D97-AF65-F5344CB8AC3E}">
        <p14:creationId xmlns:p14="http://schemas.microsoft.com/office/powerpoint/2010/main" val="108457090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22" name="Rectangle 2"/>
          <p:cNvSpPr>
            <a:spLocks noGrp="1" noChangeArrowheads="1"/>
          </p:cNvSpPr>
          <p:nvPr>
            <p:ph type="title"/>
          </p:nvPr>
        </p:nvSpPr>
        <p:spPr>
          <a:xfrm>
            <a:off x="1766888" y="182563"/>
            <a:ext cx="8534400" cy="762000"/>
          </a:xfrm>
        </p:spPr>
        <p:txBody>
          <a:bodyPr/>
          <a:lstStyle/>
          <a:p>
            <a:r>
              <a:rPr lang="en-US" altLang="en-US"/>
              <a:t>LOOCV </a:t>
            </a:r>
            <a:r>
              <a:rPr lang="en-US" altLang="en-US" sz="3200"/>
              <a:t>(Leave-one-out Cross Validation)</a:t>
            </a:r>
          </a:p>
        </p:txBody>
      </p:sp>
      <p:sp>
        <p:nvSpPr>
          <p:cNvPr id="491523" name="Text Box 3"/>
          <p:cNvSpPr txBox="1">
            <a:spLocks noChangeArrowheads="1"/>
          </p:cNvSpPr>
          <p:nvPr/>
        </p:nvSpPr>
        <p:spPr bwMode="auto">
          <a:xfrm>
            <a:off x="9056689" y="960439"/>
            <a:ext cx="1438275" cy="387798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0"/>
              </a:spcBef>
              <a:defRPr sz="2400">
                <a:solidFill>
                  <a:schemeClr val="tx1"/>
                </a:solidFill>
                <a:latin typeface="Arial" panose="020B0604020202020204" pitchFamily="34" charset="0"/>
              </a:defRPr>
            </a:lvl1pPr>
            <a:lvl2pPr indent="-339725" algn="l">
              <a:spcBef>
                <a:spcPct val="0"/>
              </a:spcBef>
              <a:defRPr sz="2400">
                <a:solidFill>
                  <a:schemeClr val="tx1"/>
                </a:solidFill>
                <a:latin typeface="Arial" panose="020B0604020202020204" pitchFamily="34" charset="0"/>
              </a:defRPr>
            </a:lvl2pPr>
            <a:lvl3pPr marL="1601788" algn="l">
              <a:spcBef>
                <a:spcPct val="0"/>
              </a:spcBef>
              <a:defRPr sz="2400">
                <a:solidFill>
                  <a:schemeClr val="tx1"/>
                </a:solidFill>
                <a:latin typeface="Arial" panose="020B0604020202020204" pitchFamily="34" charset="0"/>
              </a:defRPr>
            </a:lvl3pPr>
            <a:lvl4pPr marL="1716088" algn="l">
              <a:spcBef>
                <a:spcPct val="0"/>
              </a:spcBef>
              <a:defRPr sz="2400">
                <a:solidFill>
                  <a:schemeClr val="tx1"/>
                </a:solidFill>
                <a:latin typeface="Arial" panose="020B0604020202020204" pitchFamily="34" charset="0"/>
              </a:defRPr>
            </a:lvl4pPr>
            <a:lvl5pPr marL="1830388" algn="l">
              <a:spcBef>
                <a:spcPct val="0"/>
              </a:spcBef>
              <a:defRPr sz="2400">
                <a:solidFill>
                  <a:schemeClr val="tx1"/>
                </a:solidFill>
                <a:latin typeface="Arial" panose="020B0604020202020204" pitchFamily="34" charset="0"/>
              </a:defRPr>
            </a:lvl5pPr>
            <a:lvl6pPr marL="2287588" fontAlgn="base">
              <a:spcBef>
                <a:spcPct val="0"/>
              </a:spcBef>
              <a:spcAft>
                <a:spcPct val="0"/>
              </a:spcAft>
              <a:defRPr sz="2400">
                <a:solidFill>
                  <a:schemeClr val="tx1"/>
                </a:solidFill>
                <a:latin typeface="Arial" panose="020B0604020202020204" pitchFamily="34" charset="0"/>
              </a:defRPr>
            </a:lvl6pPr>
            <a:lvl7pPr marL="2744788" fontAlgn="base">
              <a:spcBef>
                <a:spcPct val="0"/>
              </a:spcBef>
              <a:spcAft>
                <a:spcPct val="0"/>
              </a:spcAft>
              <a:defRPr sz="2400">
                <a:solidFill>
                  <a:schemeClr val="tx1"/>
                </a:solidFill>
                <a:latin typeface="Arial" panose="020B0604020202020204" pitchFamily="34" charset="0"/>
              </a:defRPr>
            </a:lvl7pPr>
            <a:lvl8pPr marL="3201988" fontAlgn="base">
              <a:spcBef>
                <a:spcPct val="0"/>
              </a:spcBef>
              <a:spcAft>
                <a:spcPct val="0"/>
              </a:spcAft>
              <a:defRPr sz="2400">
                <a:solidFill>
                  <a:schemeClr val="tx1"/>
                </a:solidFill>
                <a:latin typeface="Arial" panose="020B0604020202020204" pitchFamily="34" charset="0"/>
              </a:defRPr>
            </a:lvl8pPr>
            <a:lvl9pPr marL="3659188" fontAlgn="base">
              <a:spcBef>
                <a:spcPct val="0"/>
              </a:spcBef>
              <a:spcAft>
                <a:spcPct val="0"/>
              </a:spcAft>
              <a:defRPr sz="2400">
                <a:solidFill>
                  <a:schemeClr val="tx1"/>
                </a:solidFill>
                <a:latin typeface="Arial" panose="020B0604020202020204" pitchFamily="34" charset="0"/>
              </a:defRPr>
            </a:lvl9pPr>
          </a:lstStyle>
          <a:p>
            <a:pPr fontAlgn="base">
              <a:spcBef>
                <a:spcPct val="50000"/>
              </a:spcBef>
              <a:spcAft>
                <a:spcPct val="0"/>
              </a:spcAft>
              <a:buClr>
                <a:srgbClr val="000000"/>
              </a:buClr>
            </a:pPr>
            <a:r>
              <a:rPr lang="en-US" altLang="en-US" sz="1200">
                <a:solidFill>
                  <a:srgbClr val="000000"/>
                </a:solidFill>
              </a:rPr>
              <a:t>For k=1 to R</a:t>
            </a:r>
          </a:p>
          <a:p>
            <a:pPr lvl="1" fontAlgn="base">
              <a:spcBef>
                <a:spcPct val="50000"/>
              </a:spcBef>
              <a:spcAft>
                <a:spcPct val="0"/>
              </a:spcAft>
              <a:buClr>
                <a:srgbClr val="000000"/>
              </a:buClr>
            </a:pPr>
            <a:r>
              <a:rPr lang="en-US" altLang="en-US" sz="1200">
                <a:solidFill>
                  <a:srgbClr val="3333CC"/>
                </a:solidFill>
              </a:rPr>
              <a:t>1. Let </a:t>
            </a:r>
            <a:r>
              <a:rPr lang="en-US" altLang="en-US" sz="1200" i="1">
                <a:solidFill>
                  <a:srgbClr val="FF0000"/>
                </a:solidFill>
              </a:rPr>
              <a:t>(x</a:t>
            </a:r>
            <a:r>
              <a:rPr lang="en-US" altLang="en-US" sz="1200" i="1" baseline="-25000">
                <a:solidFill>
                  <a:srgbClr val="FF0000"/>
                </a:solidFill>
              </a:rPr>
              <a:t>k</a:t>
            </a:r>
            <a:r>
              <a:rPr lang="en-US" altLang="en-US" sz="1200" i="1">
                <a:solidFill>
                  <a:srgbClr val="FF0000"/>
                </a:solidFill>
              </a:rPr>
              <a:t>,y</a:t>
            </a:r>
            <a:r>
              <a:rPr lang="en-US" altLang="en-US" sz="1200" i="1" baseline="-25000">
                <a:solidFill>
                  <a:srgbClr val="FF0000"/>
                </a:solidFill>
              </a:rPr>
              <a:t>k</a:t>
            </a:r>
            <a:r>
              <a:rPr lang="en-US" altLang="en-US" sz="1200" i="1">
                <a:solidFill>
                  <a:srgbClr val="FF0000"/>
                </a:solidFill>
              </a:rPr>
              <a:t>)</a:t>
            </a:r>
            <a:r>
              <a:rPr lang="en-US" altLang="en-US" sz="1200">
                <a:solidFill>
                  <a:srgbClr val="3333CC"/>
                </a:solidFill>
              </a:rPr>
              <a:t> be the </a:t>
            </a:r>
            <a:r>
              <a:rPr lang="en-US" altLang="en-US" sz="1200" i="1">
                <a:solidFill>
                  <a:srgbClr val="3333CC"/>
                </a:solidFill>
              </a:rPr>
              <a:t>k</a:t>
            </a:r>
            <a:r>
              <a:rPr lang="en-US" altLang="en-US" sz="1200" baseline="30000">
                <a:solidFill>
                  <a:srgbClr val="3333CC"/>
                </a:solidFill>
              </a:rPr>
              <a:t>th</a:t>
            </a:r>
            <a:r>
              <a:rPr lang="en-US" altLang="en-US" sz="1200">
                <a:solidFill>
                  <a:srgbClr val="3333CC"/>
                </a:solidFill>
              </a:rPr>
              <a:t> record</a:t>
            </a:r>
          </a:p>
          <a:p>
            <a:pPr lvl="1" fontAlgn="base">
              <a:spcBef>
                <a:spcPct val="50000"/>
              </a:spcBef>
              <a:spcAft>
                <a:spcPct val="0"/>
              </a:spcAft>
              <a:buClr>
                <a:srgbClr val="000000"/>
              </a:buClr>
            </a:pPr>
            <a:r>
              <a:rPr lang="en-US" altLang="en-US" sz="1200">
                <a:solidFill>
                  <a:srgbClr val="3333CC"/>
                </a:solidFill>
              </a:rPr>
              <a:t>2. Temporarily remove </a:t>
            </a:r>
            <a:r>
              <a:rPr lang="en-US" altLang="en-US" sz="1200" i="1">
                <a:solidFill>
                  <a:srgbClr val="FF0000"/>
                </a:solidFill>
              </a:rPr>
              <a:t>(x</a:t>
            </a:r>
            <a:r>
              <a:rPr lang="en-US" altLang="en-US" sz="1200" i="1" baseline="-25000">
                <a:solidFill>
                  <a:srgbClr val="FF0000"/>
                </a:solidFill>
              </a:rPr>
              <a:t>k</a:t>
            </a:r>
            <a:r>
              <a:rPr lang="en-US" altLang="en-US" sz="1200" i="1">
                <a:solidFill>
                  <a:srgbClr val="FF0000"/>
                </a:solidFill>
              </a:rPr>
              <a:t>,y</a:t>
            </a:r>
            <a:r>
              <a:rPr lang="en-US" altLang="en-US" sz="1200" i="1" baseline="-25000">
                <a:solidFill>
                  <a:srgbClr val="FF0000"/>
                </a:solidFill>
              </a:rPr>
              <a:t>k</a:t>
            </a:r>
            <a:r>
              <a:rPr lang="en-US" altLang="en-US" sz="1200" i="1">
                <a:solidFill>
                  <a:srgbClr val="FF0000"/>
                </a:solidFill>
              </a:rPr>
              <a:t>)</a:t>
            </a:r>
            <a:r>
              <a:rPr lang="en-US" altLang="en-US" sz="1200">
                <a:solidFill>
                  <a:srgbClr val="3333CC"/>
                </a:solidFill>
              </a:rPr>
              <a:t> from the dataset</a:t>
            </a:r>
          </a:p>
          <a:p>
            <a:pPr lvl="1" fontAlgn="base">
              <a:spcBef>
                <a:spcPct val="50000"/>
              </a:spcBef>
              <a:spcAft>
                <a:spcPct val="0"/>
              </a:spcAft>
              <a:buClr>
                <a:srgbClr val="000000"/>
              </a:buClr>
            </a:pPr>
            <a:r>
              <a:rPr lang="en-US" altLang="en-US" sz="1200">
                <a:solidFill>
                  <a:srgbClr val="3333CC"/>
                </a:solidFill>
              </a:rPr>
              <a:t>3. Train on the remaining R-1 datapoints</a:t>
            </a:r>
          </a:p>
          <a:p>
            <a:pPr lvl="1" fontAlgn="base">
              <a:spcBef>
                <a:spcPct val="50000"/>
              </a:spcBef>
              <a:spcAft>
                <a:spcPct val="0"/>
              </a:spcAft>
              <a:buClr>
                <a:srgbClr val="000000"/>
              </a:buClr>
            </a:pPr>
            <a:r>
              <a:rPr lang="en-US" altLang="en-US" sz="1200">
                <a:solidFill>
                  <a:srgbClr val="3333CC"/>
                </a:solidFill>
              </a:rPr>
              <a:t>4. Note your error </a:t>
            </a:r>
            <a:r>
              <a:rPr lang="en-US" altLang="en-US" sz="1200" i="1">
                <a:solidFill>
                  <a:srgbClr val="FF0000"/>
                </a:solidFill>
              </a:rPr>
              <a:t>(x</a:t>
            </a:r>
            <a:r>
              <a:rPr lang="en-US" altLang="en-US" sz="1200" i="1" baseline="-25000">
                <a:solidFill>
                  <a:srgbClr val="FF0000"/>
                </a:solidFill>
              </a:rPr>
              <a:t>k</a:t>
            </a:r>
            <a:r>
              <a:rPr lang="en-US" altLang="en-US" sz="1200" i="1">
                <a:solidFill>
                  <a:srgbClr val="FF0000"/>
                </a:solidFill>
              </a:rPr>
              <a:t>,y</a:t>
            </a:r>
            <a:r>
              <a:rPr lang="en-US" altLang="en-US" sz="1200" i="1" baseline="-25000">
                <a:solidFill>
                  <a:srgbClr val="FF0000"/>
                </a:solidFill>
              </a:rPr>
              <a:t>k</a:t>
            </a:r>
            <a:r>
              <a:rPr lang="en-US" altLang="en-US" sz="1200" i="1">
                <a:solidFill>
                  <a:srgbClr val="FF0000"/>
                </a:solidFill>
              </a:rPr>
              <a:t>)</a:t>
            </a:r>
            <a:r>
              <a:rPr lang="en-US" altLang="en-US" sz="1200">
                <a:solidFill>
                  <a:srgbClr val="FF0000"/>
                </a:solidFill>
              </a:rPr>
              <a:t> </a:t>
            </a:r>
          </a:p>
          <a:p>
            <a:pPr fontAlgn="base">
              <a:spcBef>
                <a:spcPct val="50000"/>
              </a:spcBef>
              <a:spcAft>
                <a:spcPct val="0"/>
              </a:spcAft>
              <a:buClr>
                <a:srgbClr val="000000"/>
              </a:buClr>
            </a:pPr>
            <a:r>
              <a:rPr lang="en-US" altLang="en-US" sz="1200">
                <a:solidFill>
                  <a:srgbClr val="000000"/>
                </a:solidFill>
              </a:rPr>
              <a:t>When you’ve done all points, report the mean error.</a:t>
            </a:r>
            <a:endParaRPr lang="en-US" altLang="en-US" sz="1200">
              <a:solidFill>
                <a:srgbClr val="FF0000"/>
              </a:solidFill>
            </a:endParaRPr>
          </a:p>
        </p:txBody>
      </p:sp>
      <p:sp>
        <p:nvSpPr>
          <p:cNvPr id="491525" name="Line 5"/>
          <p:cNvSpPr>
            <a:spLocks noChangeShapeType="1"/>
          </p:cNvSpPr>
          <p:nvPr/>
        </p:nvSpPr>
        <p:spPr bwMode="auto">
          <a:xfrm>
            <a:off x="2433638" y="914400"/>
            <a:ext cx="0" cy="170973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526" name="Line 6"/>
          <p:cNvSpPr>
            <a:spLocks noChangeShapeType="1"/>
          </p:cNvSpPr>
          <p:nvPr/>
        </p:nvSpPr>
        <p:spPr bwMode="auto">
          <a:xfrm>
            <a:off x="2355851" y="2546350"/>
            <a:ext cx="20224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527" name="Oval 7"/>
          <p:cNvSpPr>
            <a:spLocks noChangeArrowheads="1"/>
          </p:cNvSpPr>
          <p:nvPr/>
        </p:nvSpPr>
        <p:spPr bwMode="auto">
          <a:xfrm>
            <a:off x="2549525" y="2079625"/>
            <a:ext cx="38100" cy="38100"/>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28" name="Oval 8"/>
          <p:cNvSpPr>
            <a:spLocks noChangeArrowheads="1"/>
          </p:cNvSpPr>
          <p:nvPr/>
        </p:nvSpPr>
        <p:spPr bwMode="auto">
          <a:xfrm>
            <a:off x="2744788" y="23526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29" name="Oval 9"/>
          <p:cNvSpPr>
            <a:spLocks noChangeArrowheads="1"/>
          </p:cNvSpPr>
          <p:nvPr/>
        </p:nvSpPr>
        <p:spPr bwMode="auto">
          <a:xfrm>
            <a:off x="2860675" y="173037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30" name="Oval 10"/>
          <p:cNvSpPr>
            <a:spLocks noChangeArrowheads="1"/>
          </p:cNvSpPr>
          <p:nvPr/>
        </p:nvSpPr>
        <p:spPr bwMode="auto">
          <a:xfrm>
            <a:off x="3211513" y="1030288"/>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31" name="Oval 11"/>
          <p:cNvSpPr>
            <a:spLocks noChangeArrowheads="1"/>
          </p:cNvSpPr>
          <p:nvPr/>
        </p:nvSpPr>
        <p:spPr bwMode="auto">
          <a:xfrm>
            <a:off x="3367088" y="1497013"/>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32" name="Oval 12"/>
          <p:cNvSpPr>
            <a:spLocks noChangeArrowheads="1"/>
          </p:cNvSpPr>
          <p:nvPr/>
        </p:nvSpPr>
        <p:spPr bwMode="auto">
          <a:xfrm>
            <a:off x="3717926" y="1419225"/>
            <a:ext cx="36513"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33" name="Oval 13"/>
          <p:cNvSpPr>
            <a:spLocks noChangeArrowheads="1"/>
          </p:cNvSpPr>
          <p:nvPr/>
        </p:nvSpPr>
        <p:spPr bwMode="auto">
          <a:xfrm>
            <a:off x="4106863" y="23526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34" name="Oval 14"/>
          <p:cNvSpPr>
            <a:spLocks noChangeArrowheads="1"/>
          </p:cNvSpPr>
          <p:nvPr/>
        </p:nvSpPr>
        <p:spPr bwMode="auto">
          <a:xfrm>
            <a:off x="4184651" y="2041526"/>
            <a:ext cx="36513"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35" name="Oval 15"/>
          <p:cNvSpPr>
            <a:spLocks noChangeArrowheads="1"/>
          </p:cNvSpPr>
          <p:nvPr/>
        </p:nvSpPr>
        <p:spPr bwMode="auto">
          <a:xfrm>
            <a:off x="4067175" y="1846263"/>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36" name="Text Box 16"/>
          <p:cNvSpPr txBox="1">
            <a:spLocks noChangeArrowheads="1"/>
          </p:cNvSpPr>
          <p:nvPr/>
        </p:nvSpPr>
        <p:spPr bwMode="auto">
          <a:xfrm>
            <a:off x="2676526" y="2546350"/>
            <a:ext cx="214313" cy="274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x</a:t>
            </a:r>
          </a:p>
        </p:txBody>
      </p:sp>
      <p:sp>
        <p:nvSpPr>
          <p:cNvPr id="491537" name="Line 17"/>
          <p:cNvSpPr>
            <a:spLocks noChangeShapeType="1"/>
          </p:cNvSpPr>
          <p:nvPr/>
        </p:nvSpPr>
        <p:spPr bwMode="auto">
          <a:xfrm>
            <a:off x="2900363" y="2663825"/>
            <a:ext cx="271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538" name="Text Box 18"/>
          <p:cNvSpPr txBox="1">
            <a:spLocks noChangeArrowheads="1"/>
          </p:cNvSpPr>
          <p:nvPr/>
        </p:nvSpPr>
        <p:spPr bwMode="auto">
          <a:xfrm>
            <a:off x="2209801" y="1925639"/>
            <a:ext cx="214313" cy="2746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y</a:t>
            </a:r>
          </a:p>
        </p:txBody>
      </p:sp>
      <p:sp>
        <p:nvSpPr>
          <p:cNvPr id="491539" name="Line 19"/>
          <p:cNvSpPr>
            <a:spLocks noChangeShapeType="1"/>
          </p:cNvSpPr>
          <p:nvPr/>
        </p:nvSpPr>
        <p:spPr bwMode="auto">
          <a:xfrm flipV="1">
            <a:off x="2316163" y="1614488"/>
            <a:ext cx="0" cy="309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540" name="Line 20"/>
          <p:cNvSpPr>
            <a:spLocks noChangeShapeType="1"/>
          </p:cNvSpPr>
          <p:nvPr/>
        </p:nvSpPr>
        <p:spPr bwMode="auto">
          <a:xfrm>
            <a:off x="2343151" y="1487489"/>
            <a:ext cx="2106613" cy="561975"/>
          </a:xfrm>
          <a:prstGeom prst="line">
            <a:avLst/>
          </a:prstGeom>
          <a:noFill/>
          <a:ln w="381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buClr>
                <a:srgbClr val="000000"/>
              </a:buClr>
            </a:pPr>
            <a:endParaRPr lang="en-US" sz="2400">
              <a:solidFill>
                <a:srgbClr val="000000"/>
              </a:solidFill>
            </a:endParaRPr>
          </a:p>
        </p:txBody>
      </p:sp>
      <p:sp>
        <p:nvSpPr>
          <p:cNvPr id="491543" name="Line 23"/>
          <p:cNvSpPr>
            <a:spLocks noChangeShapeType="1"/>
          </p:cNvSpPr>
          <p:nvPr/>
        </p:nvSpPr>
        <p:spPr bwMode="auto">
          <a:xfrm>
            <a:off x="2433638" y="2743200"/>
            <a:ext cx="0" cy="170973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544" name="Line 24"/>
          <p:cNvSpPr>
            <a:spLocks noChangeShapeType="1"/>
          </p:cNvSpPr>
          <p:nvPr/>
        </p:nvSpPr>
        <p:spPr bwMode="auto">
          <a:xfrm>
            <a:off x="2355851" y="4375150"/>
            <a:ext cx="20224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545" name="Oval 25"/>
          <p:cNvSpPr>
            <a:spLocks noChangeArrowheads="1"/>
          </p:cNvSpPr>
          <p:nvPr/>
        </p:nvSpPr>
        <p:spPr bwMode="auto">
          <a:xfrm>
            <a:off x="2549525" y="390842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46" name="Oval 26"/>
          <p:cNvSpPr>
            <a:spLocks noChangeArrowheads="1"/>
          </p:cNvSpPr>
          <p:nvPr/>
        </p:nvSpPr>
        <p:spPr bwMode="auto">
          <a:xfrm>
            <a:off x="2744788" y="41814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47" name="Oval 27"/>
          <p:cNvSpPr>
            <a:spLocks noChangeArrowheads="1"/>
          </p:cNvSpPr>
          <p:nvPr/>
        </p:nvSpPr>
        <p:spPr bwMode="auto">
          <a:xfrm>
            <a:off x="2860675" y="355917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48" name="Oval 28"/>
          <p:cNvSpPr>
            <a:spLocks noChangeArrowheads="1"/>
          </p:cNvSpPr>
          <p:nvPr/>
        </p:nvSpPr>
        <p:spPr bwMode="auto">
          <a:xfrm>
            <a:off x="3211513" y="2859088"/>
            <a:ext cx="36512" cy="38100"/>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49" name="Oval 29"/>
          <p:cNvSpPr>
            <a:spLocks noChangeArrowheads="1"/>
          </p:cNvSpPr>
          <p:nvPr/>
        </p:nvSpPr>
        <p:spPr bwMode="auto">
          <a:xfrm>
            <a:off x="3367088" y="3325813"/>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50" name="Oval 30"/>
          <p:cNvSpPr>
            <a:spLocks noChangeArrowheads="1"/>
          </p:cNvSpPr>
          <p:nvPr/>
        </p:nvSpPr>
        <p:spPr bwMode="auto">
          <a:xfrm>
            <a:off x="3717926" y="3248025"/>
            <a:ext cx="36513"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51" name="Oval 31"/>
          <p:cNvSpPr>
            <a:spLocks noChangeArrowheads="1"/>
          </p:cNvSpPr>
          <p:nvPr/>
        </p:nvSpPr>
        <p:spPr bwMode="auto">
          <a:xfrm>
            <a:off x="4106863" y="41814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52" name="Oval 32"/>
          <p:cNvSpPr>
            <a:spLocks noChangeArrowheads="1"/>
          </p:cNvSpPr>
          <p:nvPr/>
        </p:nvSpPr>
        <p:spPr bwMode="auto">
          <a:xfrm>
            <a:off x="4184651" y="3870326"/>
            <a:ext cx="36513"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53" name="Oval 33"/>
          <p:cNvSpPr>
            <a:spLocks noChangeArrowheads="1"/>
          </p:cNvSpPr>
          <p:nvPr/>
        </p:nvSpPr>
        <p:spPr bwMode="auto">
          <a:xfrm>
            <a:off x="4067175" y="3675063"/>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54" name="Text Box 34"/>
          <p:cNvSpPr txBox="1">
            <a:spLocks noChangeArrowheads="1"/>
          </p:cNvSpPr>
          <p:nvPr/>
        </p:nvSpPr>
        <p:spPr bwMode="auto">
          <a:xfrm>
            <a:off x="2676526" y="4375150"/>
            <a:ext cx="214313" cy="274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x</a:t>
            </a:r>
          </a:p>
        </p:txBody>
      </p:sp>
      <p:sp>
        <p:nvSpPr>
          <p:cNvPr id="491555" name="Line 35"/>
          <p:cNvSpPr>
            <a:spLocks noChangeShapeType="1"/>
          </p:cNvSpPr>
          <p:nvPr/>
        </p:nvSpPr>
        <p:spPr bwMode="auto">
          <a:xfrm>
            <a:off x="2900363" y="4492625"/>
            <a:ext cx="271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556" name="Text Box 36"/>
          <p:cNvSpPr txBox="1">
            <a:spLocks noChangeArrowheads="1"/>
          </p:cNvSpPr>
          <p:nvPr/>
        </p:nvSpPr>
        <p:spPr bwMode="auto">
          <a:xfrm>
            <a:off x="2209801" y="3754439"/>
            <a:ext cx="214313" cy="2746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y</a:t>
            </a:r>
          </a:p>
        </p:txBody>
      </p:sp>
      <p:sp>
        <p:nvSpPr>
          <p:cNvPr id="491557" name="Line 37"/>
          <p:cNvSpPr>
            <a:spLocks noChangeShapeType="1"/>
          </p:cNvSpPr>
          <p:nvPr/>
        </p:nvSpPr>
        <p:spPr bwMode="auto">
          <a:xfrm flipV="1">
            <a:off x="2316163" y="3443288"/>
            <a:ext cx="0" cy="309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558" name="Line 38"/>
          <p:cNvSpPr>
            <a:spLocks noChangeShapeType="1"/>
          </p:cNvSpPr>
          <p:nvPr/>
        </p:nvSpPr>
        <p:spPr bwMode="auto">
          <a:xfrm>
            <a:off x="2332039" y="3717926"/>
            <a:ext cx="2020887" cy="49213"/>
          </a:xfrm>
          <a:prstGeom prst="line">
            <a:avLst/>
          </a:prstGeom>
          <a:noFill/>
          <a:ln w="381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buClr>
                <a:srgbClr val="000000"/>
              </a:buClr>
            </a:pPr>
            <a:endParaRPr lang="en-US" sz="2400">
              <a:solidFill>
                <a:srgbClr val="000000"/>
              </a:solidFill>
            </a:endParaRPr>
          </a:p>
        </p:txBody>
      </p:sp>
      <p:sp>
        <p:nvSpPr>
          <p:cNvPr id="491560" name="Line 40"/>
          <p:cNvSpPr>
            <a:spLocks noChangeShapeType="1"/>
          </p:cNvSpPr>
          <p:nvPr/>
        </p:nvSpPr>
        <p:spPr bwMode="auto">
          <a:xfrm>
            <a:off x="2433638" y="4572000"/>
            <a:ext cx="0" cy="170973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561" name="Line 41"/>
          <p:cNvSpPr>
            <a:spLocks noChangeShapeType="1"/>
          </p:cNvSpPr>
          <p:nvPr/>
        </p:nvSpPr>
        <p:spPr bwMode="auto">
          <a:xfrm>
            <a:off x="2355851" y="6203950"/>
            <a:ext cx="20224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562" name="Oval 42"/>
          <p:cNvSpPr>
            <a:spLocks noChangeArrowheads="1"/>
          </p:cNvSpPr>
          <p:nvPr/>
        </p:nvSpPr>
        <p:spPr bwMode="auto">
          <a:xfrm>
            <a:off x="2549525" y="573722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63" name="Oval 43"/>
          <p:cNvSpPr>
            <a:spLocks noChangeArrowheads="1"/>
          </p:cNvSpPr>
          <p:nvPr/>
        </p:nvSpPr>
        <p:spPr bwMode="auto">
          <a:xfrm>
            <a:off x="2744788" y="60102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64" name="Oval 44"/>
          <p:cNvSpPr>
            <a:spLocks noChangeArrowheads="1"/>
          </p:cNvSpPr>
          <p:nvPr/>
        </p:nvSpPr>
        <p:spPr bwMode="auto">
          <a:xfrm>
            <a:off x="2860675" y="538797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65" name="Oval 45"/>
          <p:cNvSpPr>
            <a:spLocks noChangeArrowheads="1"/>
          </p:cNvSpPr>
          <p:nvPr/>
        </p:nvSpPr>
        <p:spPr bwMode="auto">
          <a:xfrm>
            <a:off x="3211513" y="4687888"/>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66" name="Oval 46"/>
          <p:cNvSpPr>
            <a:spLocks noChangeArrowheads="1"/>
          </p:cNvSpPr>
          <p:nvPr/>
        </p:nvSpPr>
        <p:spPr bwMode="auto">
          <a:xfrm>
            <a:off x="3367088" y="5154613"/>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67" name="Oval 47"/>
          <p:cNvSpPr>
            <a:spLocks noChangeArrowheads="1"/>
          </p:cNvSpPr>
          <p:nvPr/>
        </p:nvSpPr>
        <p:spPr bwMode="auto">
          <a:xfrm>
            <a:off x="3717926" y="5076825"/>
            <a:ext cx="36513"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68" name="Oval 48"/>
          <p:cNvSpPr>
            <a:spLocks noChangeArrowheads="1"/>
          </p:cNvSpPr>
          <p:nvPr/>
        </p:nvSpPr>
        <p:spPr bwMode="auto">
          <a:xfrm>
            <a:off x="4106863" y="60102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69" name="Oval 49"/>
          <p:cNvSpPr>
            <a:spLocks noChangeArrowheads="1"/>
          </p:cNvSpPr>
          <p:nvPr/>
        </p:nvSpPr>
        <p:spPr bwMode="auto">
          <a:xfrm>
            <a:off x="4184651" y="5699126"/>
            <a:ext cx="36513"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70" name="Oval 50"/>
          <p:cNvSpPr>
            <a:spLocks noChangeArrowheads="1"/>
          </p:cNvSpPr>
          <p:nvPr/>
        </p:nvSpPr>
        <p:spPr bwMode="auto">
          <a:xfrm>
            <a:off x="4067175" y="5503863"/>
            <a:ext cx="38100" cy="38100"/>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71" name="Text Box 51"/>
          <p:cNvSpPr txBox="1">
            <a:spLocks noChangeAspect="1" noChangeArrowheads="1"/>
          </p:cNvSpPr>
          <p:nvPr/>
        </p:nvSpPr>
        <p:spPr bwMode="auto">
          <a:xfrm>
            <a:off x="2676526" y="6203950"/>
            <a:ext cx="214313" cy="274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x</a:t>
            </a:r>
          </a:p>
        </p:txBody>
      </p:sp>
      <p:sp>
        <p:nvSpPr>
          <p:cNvPr id="491572" name="Line 52"/>
          <p:cNvSpPr>
            <a:spLocks noChangeShapeType="1"/>
          </p:cNvSpPr>
          <p:nvPr/>
        </p:nvSpPr>
        <p:spPr bwMode="auto">
          <a:xfrm>
            <a:off x="2900363" y="6321425"/>
            <a:ext cx="271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573" name="Text Box 53"/>
          <p:cNvSpPr txBox="1">
            <a:spLocks noChangeArrowheads="1"/>
          </p:cNvSpPr>
          <p:nvPr/>
        </p:nvSpPr>
        <p:spPr bwMode="auto">
          <a:xfrm>
            <a:off x="2209801" y="5583239"/>
            <a:ext cx="214313" cy="2746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y</a:t>
            </a:r>
          </a:p>
        </p:txBody>
      </p:sp>
      <p:sp>
        <p:nvSpPr>
          <p:cNvPr id="491574" name="Line 54"/>
          <p:cNvSpPr>
            <a:spLocks noChangeShapeType="1"/>
          </p:cNvSpPr>
          <p:nvPr/>
        </p:nvSpPr>
        <p:spPr bwMode="auto">
          <a:xfrm flipV="1">
            <a:off x="2316163" y="5272088"/>
            <a:ext cx="0" cy="309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575" name="Line 55"/>
          <p:cNvSpPr>
            <a:spLocks noChangeShapeType="1"/>
          </p:cNvSpPr>
          <p:nvPr/>
        </p:nvSpPr>
        <p:spPr bwMode="auto">
          <a:xfrm>
            <a:off x="2368551" y="5254626"/>
            <a:ext cx="2043113" cy="658813"/>
          </a:xfrm>
          <a:prstGeom prst="line">
            <a:avLst/>
          </a:prstGeom>
          <a:noFill/>
          <a:ln w="381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buClr>
                <a:srgbClr val="000000"/>
              </a:buClr>
            </a:pPr>
            <a:endParaRPr lang="en-US" sz="2400">
              <a:solidFill>
                <a:srgbClr val="000000"/>
              </a:solidFill>
            </a:endParaRPr>
          </a:p>
        </p:txBody>
      </p:sp>
      <p:sp>
        <p:nvSpPr>
          <p:cNvPr id="491577" name="Line 57"/>
          <p:cNvSpPr>
            <a:spLocks noChangeShapeType="1"/>
          </p:cNvSpPr>
          <p:nvPr/>
        </p:nvSpPr>
        <p:spPr bwMode="auto">
          <a:xfrm>
            <a:off x="4643438" y="914400"/>
            <a:ext cx="0" cy="170973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578" name="Line 58"/>
          <p:cNvSpPr>
            <a:spLocks noChangeShapeType="1"/>
          </p:cNvSpPr>
          <p:nvPr/>
        </p:nvSpPr>
        <p:spPr bwMode="auto">
          <a:xfrm>
            <a:off x="4565651" y="2546350"/>
            <a:ext cx="20224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579" name="Oval 59"/>
          <p:cNvSpPr>
            <a:spLocks noChangeArrowheads="1"/>
          </p:cNvSpPr>
          <p:nvPr/>
        </p:nvSpPr>
        <p:spPr bwMode="auto">
          <a:xfrm>
            <a:off x="4759325" y="207962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80" name="Oval 60"/>
          <p:cNvSpPr>
            <a:spLocks noChangeArrowheads="1"/>
          </p:cNvSpPr>
          <p:nvPr/>
        </p:nvSpPr>
        <p:spPr bwMode="auto">
          <a:xfrm>
            <a:off x="4954588" y="2352676"/>
            <a:ext cx="36512" cy="36513"/>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81" name="Oval 61"/>
          <p:cNvSpPr>
            <a:spLocks noChangeArrowheads="1"/>
          </p:cNvSpPr>
          <p:nvPr/>
        </p:nvSpPr>
        <p:spPr bwMode="auto">
          <a:xfrm>
            <a:off x="5070475" y="173037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82" name="Oval 62"/>
          <p:cNvSpPr>
            <a:spLocks noChangeArrowheads="1"/>
          </p:cNvSpPr>
          <p:nvPr/>
        </p:nvSpPr>
        <p:spPr bwMode="auto">
          <a:xfrm>
            <a:off x="5421313" y="1030288"/>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83" name="Oval 63"/>
          <p:cNvSpPr>
            <a:spLocks noChangeArrowheads="1"/>
          </p:cNvSpPr>
          <p:nvPr/>
        </p:nvSpPr>
        <p:spPr bwMode="auto">
          <a:xfrm>
            <a:off x="5576888" y="1497013"/>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84" name="Oval 64"/>
          <p:cNvSpPr>
            <a:spLocks noChangeArrowheads="1"/>
          </p:cNvSpPr>
          <p:nvPr/>
        </p:nvSpPr>
        <p:spPr bwMode="auto">
          <a:xfrm>
            <a:off x="5927726" y="1419225"/>
            <a:ext cx="36513"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85" name="Oval 65"/>
          <p:cNvSpPr>
            <a:spLocks noChangeArrowheads="1"/>
          </p:cNvSpPr>
          <p:nvPr/>
        </p:nvSpPr>
        <p:spPr bwMode="auto">
          <a:xfrm>
            <a:off x="6316663" y="23526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86" name="Oval 66"/>
          <p:cNvSpPr>
            <a:spLocks noChangeArrowheads="1"/>
          </p:cNvSpPr>
          <p:nvPr/>
        </p:nvSpPr>
        <p:spPr bwMode="auto">
          <a:xfrm>
            <a:off x="6394451" y="2041526"/>
            <a:ext cx="36513"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87" name="Oval 67"/>
          <p:cNvSpPr>
            <a:spLocks noChangeArrowheads="1"/>
          </p:cNvSpPr>
          <p:nvPr/>
        </p:nvSpPr>
        <p:spPr bwMode="auto">
          <a:xfrm>
            <a:off x="6276975" y="1846263"/>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88" name="Text Box 68"/>
          <p:cNvSpPr txBox="1">
            <a:spLocks noChangeArrowheads="1"/>
          </p:cNvSpPr>
          <p:nvPr/>
        </p:nvSpPr>
        <p:spPr bwMode="auto">
          <a:xfrm>
            <a:off x="4886326" y="2546350"/>
            <a:ext cx="214313" cy="274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x</a:t>
            </a:r>
          </a:p>
        </p:txBody>
      </p:sp>
      <p:sp>
        <p:nvSpPr>
          <p:cNvPr id="491589" name="Line 69"/>
          <p:cNvSpPr>
            <a:spLocks noChangeShapeType="1"/>
          </p:cNvSpPr>
          <p:nvPr/>
        </p:nvSpPr>
        <p:spPr bwMode="auto">
          <a:xfrm>
            <a:off x="5110163" y="2663825"/>
            <a:ext cx="271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590" name="Text Box 70"/>
          <p:cNvSpPr txBox="1">
            <a:spLocks noChangeArrowheads="1"/>
          </p:cNvSpPr>
          <p:nvPr/>
        </p:nvSpPr>
        <p:spPr bwMode="auto">
          <a:xfrm>
            <a:off x="4419601" y="1925639"/>
            <a:ext cx="214313" cy="2746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y</a:t>
            </a:r>
          </a:p>
        </p:txBody>
      </p:sp>
      <p:sp>
        <p:nvSpPr>
          <p:cNvPr id="491591" name="Line 71"/>
          <p:cNvSpPr>
            <a:spLocks noChangeShapeType="1"/>
          </p:cNvSpPr>
          <p:nvPr/>
        </p:nvSpPr>
        <p:spPr bwMode="auto">
          <a:xfrm flipV="1">
            <a:off x="4525963" y="1614488"/>
            <a:ext cx="0" cy="309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592" name="Line 72"/>
          <p:cNvSpPr>
            <a:spLocks noChangeShapeType="1"/>
          </p:cNvSpPr>
          <p:nvPr/>
        </p:nvSpPr>
        <p:spPr bwMode="auto">
          <a:xfrm>
            <a:off x="4572001" y="1371600"/>
            <a:ext cx="2098675" cy="750888"/>
          </a:xfrm>
          <a:prstGeom prst="line">
            <a:avLst/>
          </a:prstGeom>
          <a:noFill/>
          <a:ln w="381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buClr>
                <a:srgbClr val="000000"/>
              </a:buClr>
            </a:pPr>
            <a:endParaRPr lang="en-US" sz="2400">
              <a:solidFill>
                <a:srgbClr val="000000"/>
              </a:solidFill>
            </a:endParaRPr>
          </a:p>
        </p:txBody>
      </p:sp>
      <p:sp>
        <p:nvSpPr>
          <p:cNvPr id="491594" name="Line 74"/>
          <p:cNvSpPr>
            <a:spLocks noChangeShapeType="1"/>
          </p:cNvSpPr>
          <p:nvPr/>
        </p:nvSpPr>
        <p:spPr bwMode="auto">
          <a:xfrm>
            <a:off x="4643438" y="2743200"/>
            <a:ext cx="0" cy="170973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595" name="Line 75"/>
          <p:cNvSpPr>
            <a:spLocks noChangeShapeType="1"/>
          </p:cNvSpPr>
          <p:nvPr/>
        </p:nvSpPr>
        <p:spPr bwMode="auto">
          <a:xfrm>
            <a:off x="4565651" y="4375150"/>
            <a:ext cx="20224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596" name="Oval 76"/>
          <p:cNvSpPr>
            <a:spLocks noChangeArrowheads="1"/>
          </p:cNvSpPr>
          <p:nvPr/>
        </p:nvSpPr>
        <p:spPr bwMode="auto">
          <a:xfrm>
            <a:off x="4759325" y="390842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97" name="Oval 77"/>
          <p:cNvSpPr>
            <a:spLocks noChangeArrowheads="1"/>
          </p:cNvSpPr>
          <p:nvPr/>
        </p:nvSpPr>
        <p:spPr bwMode="auto">
          <a:xfrm>
            <a:off x="4954588" y="41814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98" name="Oval 78"/>
          <p:cNvSpPr>
            <a:spLocks noChangeArrowheads="1"/>
          </p:cNvSpPr>
          <p:nvPr/>
        </p:nvSpPr>
        <p:spPr bwMode="auto">
          <a:xfrm>
            <a:off x="5070475" y="355917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599" name="Oval 79"/>
          <p:cNvSpPr>
            <a:spLocks noChangeArrowheads="1"/>
          </p:cNvSpPr>
          <p:nvPr/>
        </p:nvSpPr>
        <p:spPr bwMode="auto">
          <a:xfrm>
            <a:off x="5421313" y="2859088"/>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00" name="Oval 80"/>
          <p:cNvSpPr>
            <a:spLocks noChangeArrowheads="1"/>
          </p:cNvSpPr>
          <p:nvPr/>
        </p:nvSpPr>
        <p:spPr bwMode="auto">
          <a:xfrm>
            <a:off x="5576888" y="3325813"/>
            <a:ext cx="36512" cy="38100"/>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01" name="Oval 81"/>
          <p:cNvSpPr>
            <a:spLocks noChangeArrowheads="1"/>
          </p:cNvSpPr>
          <p:nvPr/>
        </p:nvSpPr>
        <p:spPr bwMode="auto">
          <a:xfrm>
            <a:off x="5927726" y="3248025"/>
            <a:ext cx="36513"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02" name="Oval 82"/>
          <p:cNvSpPr>
            <a:spLocks noChangeArrowheads="1"/>
          </p:cNvSpPr>
          <p:nvPr/>
        </p:nvSpPr>
        <p:spPr bwMode="auto">
          <a:xfrm>
            <a:off x="6316663" y="41814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03" name="Oval 83"/>
          <p:cNvSpPr>
            <a:spLocks noChangeArrowheads="1"/>
          </p:cNvSpPr>
          <p:nvPr/>
        </p:nvSpPr>
        <p:spPr bwMode="auto">
          <a:xfrm>
            <a:off x="6394451" y="3870326"/>
            <a:ext cx="36513"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04" name="Oval 84"/>
          <p:cNvSpPr>
            <a:spLocks noChangeArrowheads="1"/>
          </p:cNvSpPr>
          <p:nvPr/>
        </p:nvSpPr>
        <p:spPr bwMode="auto">
          <a:xfrm>
            <a:off x="6276975" y="3675063"/>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05" name="Text Box 85"/>
          <p:cNvSpPr txBox="1">
            <a:spLocks noChangeArrowheads="1"/>
          </p:cNvSpPr>
          <p:nvPr/>
        </p:nvSpPr>
        <p:spPr bwMode="auto">
          <a:xfrm>
            <a:off x="4886326" y="4375150"/>
            <a:ext cx="214313" cy="274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x</a:t>
            </a:r>
          </a:p>
        </p:txBody>
      </p:sp>
      <p:sp>
        <p:nvSpPr>
          <p:cNvPr id="491606" name="Line 86"/>
          <p:cNvSpPr>
            <a:spLocks noChangeShapeType="1"/>
          </p:cNvSpPr>
          <p:nvPr/>
        </p:nvSpPr>
        <p:spPr bwMode="auto">
          <a:xfrm>
            <a:off x="5110163" y="4492625"/>
            <a:ext cx="271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607" name="Text Box 87"/>
          <p:cNvSpPr txBox="1">
            <a:spLocks noChangeArrowheads="1"/>
          </p:cNvSpPr>
          <p:nvPr/>
        </p:nvSpPr>
        <p:spPr bwMode="auto">
          <a:xfrm>
            <a:off x="4419601" y="3754439"/>
            <a:ext cx="214313" cy="2746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y</a:t>
            </a:r>
          </a:p>
        </p:txBody>
      </p:sp>
      <p:sp>
        <p:nvSpPr>
          <p:cNvPr id="491608" name="Line 88"/>
          <p:cNvSpPr>
            <a:spLocks noChangeShapeType="1"/>
          </p:cNvSpPr>
          <p:nvPr/>
        </p:nvSpPr>
        <p:spPr bwMode="auto">
          <a:xfrm flipV="1">
            <a:off x="4525963" y="3443288"/>
            <a:ext cx="0" cy="309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609" name="Line 89"/>
          <p:cNvSpPr>
            <a:spLocks noChangeShapeType="1"/>
          </p:cNvSpPr>
          <p:nvPr/>
        </p:nvSpPr>
        <p:spPr bwMode="auto">
          <a:xfrm>
            <a:off x="4552950" y="3522663"/>
            <a:ext cx="2046288" cy="354012"/>
          </a:xfrm>
          <a:prstGeom prst="line">
            <a:avLst/>
          </a:prstGeom>
          <a:noFill/>
          <a:ln w="381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buClr>
                <a:srgbClr val="000000"/>
              </a:buClr>
            </a:pPr>
            <a:endParaRPr lang="en-US" sz="2400">
              <a:solidFill>
                <a:srgbClr val="000000"/>
              </a:solidFill>
            </a:endParaRPr>
          </a:p>
        </p:txBody>
      </p:sp>
      <p:sp>
        <p:nvSpPr>
          <p:cNvPr id="491611" name="Line 91"/>
          <p:cNvSpPr>
            <a:spLocks noChangeShapeType="1"/>
          </p:cNvSpPr>
          <p:nvPr/>
        </p:nvSpPr>
        <p:spPr bwMode="auto">
          <a:xfrm>
            <a:off x="4643438" y="4572000"/>
            <a:ext cx="0" cy="170973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612" name="Line 92"/>
          <p:cNvSpPr>
            <a:spLocks noChangeShapeType="1"/>
          </p:cNvSpPr>
          <p:nvPr/>
        </p:nvSpPr>
        <p:spPr bwMode="auto">
          <a:xfrm>
            <a:off x="4565651" y="6203950"/>
            <a:ext cx="20224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613" name="Oval 93"/>
          <p:cNvSpPr>
            <a:spLocks noChangeArrowheads="1"/>
          </p:cNvSpPr>
          <p:nvPr/>
        </p:nvSpPr>
        <p:spPr bwMode="auto">
          <a:xfrm>
            <a:off x="4759325" y="573722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14" name="Oval 94"/>
          <p:cNvSpPr>
            <a:spLocks noChangeArrowheads="1"/>
          </p:cNvSpPr>
          <p:nvPr/>
        </p:nvSpPr>
        <p:spPr bwMode="auto">
          <a:xfrm>
            <a:off x="4954588" y="60102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15" name="Oval 95"/>
          <p:cNvSpPr>
            <a:spLocks noChangeArrowheads="1"/>
          </p:cNvSpPr>
          <p:nvPr/>
        </p:nvSpPr>
        <p:spPr bwMode="auto">
          <a:xfrm>
            <a:off x="5070475" y="538797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16" name="Oval 96"/>
          <p:cNvSpPr>
            <a:spLocks noChangeArrowheads="1"/>
          </p:cNvSpPr>
          <p:nvPr/>
        </p:nvSpPr>
        <p:spPr bwMode="auto">
          <a:xfrm>
            <a:off x="5421313" y="4687888"/>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17" name="Oval 97"/>
          <p:cNvSpPr>
            <a:spLocks noChangeArrowheads="1"/>
          </p:cNvSpPr>
          <p:nvPr/>
        </p:nvSpPr>
        <p:spPr bwMode="auto">
          <a:xfrm>
            <a:off x="5576888" y="5154613"/>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18" name="Oval 98"/>
          <p:cNvSpPr>
            <a:spLocks noChangeArrowheads="1"/>
          </p:cNvSpPr>
          <p:nvPr/>
        </p:nvSpPr>
        <p:spPr bwMode="auto">
          <a:xfrm>
            <a:off x="5927726" y="5076825"/>
            <a:ext cx="36513"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19" name="Oval 99"/>
          <p:cNvSpPr>
            <a:spLocks noChangeArrowheads="1"/>
          </p:cNvSpPr>
          <p:nvPr/>
        </p:nvSpPr>
        <p:spPr bwMode="auto">
          <a:xfrm>
            <a:off x="6316663" y="6010276"/>
            <a:ext cx="36512" cy="36513"/>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20" name="Oval 100"/>
          <p:cNvSpPr>
            <a:spLocks noChangeArrowheads="1"/>
          </p:cNvSpPr>
          <p:nvPr/>
        </p:nvSpPr>
        <p:spPr bwMode="auto">
          <a:xfrm>
            <a:off x="6394451" y="5699126"/>
            <a:ext cx="36513"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21" name="Oval 101"/>
          <p:cNvSpPr>
            <a:spLocks noChangeArrowheads="1"/>
          </p:cNvSpPr>
          <p:nvPr/>
        </p:nvSpPr>
        <p:spPr bwMode="auto">
          <a:xfrm>
            <a:off x="6276975" y="5503863"/>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22" name="Text Box 102"/>
          <p:cNvSpPr txBox="1">
            <a:spLocks noChangeAspect="1" noChangeArrowheads="1"/>
          </p:cNvSpPr>
          <p:nvPr/>
        </p:nvSpPr>
        <p:spPr bwMode="auto">
          <a:xfrm>
            <a:off x="4886326" y="6203950"/>
            <a:ext cx="214313" cy="274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x</a:t>
            </a:r>
          </a:p>
        </p:txBody>
      </p:sp>
      <p:sp>
        <p:nvSpPr>
          <p:cNvPr id="491623" name="Line 103"/>
          <p:cNvSpPr>
            <a:spLocks noChangeShapeType="1"/>
          </p:cNvSpPr>
          <p:nvPr/>
        </p:nvSpPr>
        <p:spPr bwMode="auto">
          <a:xfrm>
            <a:off x="5110163" y="6321425"/>
            <a:ext cx="271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624" name="Text Box 104"/>
          <p:cNvSpPr txBox="1">
            <a:spLocks noChangeArrowheads="1"/>
          </p:cNvSpPr>
          <p:nvPr/>
        </p:nvSpPr>
        <p:spPr bwMode="auto">
          <a:xfrm>
            <a:off x="4419601" y="5583239"/>
            <a:ext cx="214313" cy="2746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y</a:t>
            </a:r>
          </a:p>
        </p:txBody>
      </p:sp>
      <p:sp>
        <p:nvSpPr>
          <p:cNvPr id="491625" name="Line 105"/>
          <p:cNvSpPr>
            <a:spLocks noChangeShapeType="1"/>
          </p:cNvSpPr>
          <p:nvPr/>
        </p:nvSpPr>
        <p:spPr bwMode="auto">
          <a:xfrm flipV="1">
            <a:off x="4525963" y="5272088"/>
            <a:ext cx="0" cy="309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626" name="Line 106"/>
          <p:cNvSpPr>
            <a:spLocks noChangeShapeType="1"/>
          </p:cNvSpPr>
          <p:nvPr/>
        </p:nvSpPr>
        <p:spPr bwMode="auto">
          <a:xfrm>
            <a:off x="4552950" y="5303838"/>
            <a:ext cx="2057400" cy="330200"/>
          </a:xfrm>
          <a:prstGeom prst="line">
            <a:avLst/>
          </a:prstGeom>
          <a:noFill/>
          <a:ln w="381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buClr>
                <a:srgbClr val="000000"/>
              </a:buClr>
            </a:pPr>
            <a:endParaRPr lang="en-US" sz="2400">
              <a:solidFill>
                <a:srgbClr val="000000"/>
              </a:solidFill>
            </a:endParaRPr>
          </a:p>
        </p:txBody>
      </p:sp>
      <p:sp>
        <p:nvSpPr>
          <p:cNvPr id="491628" name="Line 108"/>
          <p:cNvSpPr>
            <a:spLocks noChangeShapeType="1"/>
          </p:cNvSpPr>
          <p:nvPr/>
        </p:nvSpPr>
        <p:spPr bwMode="auto">
          <a:xfrm>
            <a:off x="6853238" y="4572000"/>
            <a:ext cx="0" cy="170973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629" name="Line 109"/>
          <p:cNvSpPr>
            <a:spLocks noChangeShapeType="1"/>
          </p:cNvSpPr>
          <p:nvPr/>
        </p:nvSpPr>
        <p:spPr bwMode="auto">
          <a:xfrm>
            <a:off x="6775451" y="6203950"/>
            <a:ext cx="20224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630" name="Oval 110"/>
          <p:cNvSpPr>
            <a:spLocks noChangeArrowheads="1"/>
          </p:cNvSpPr>
          <p:nvPr/>
        </p:nvSpPr>
        <p:spPr bwMode="auto">
          <a:xfrm>
            <a:off x="6969125" y="573722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31" name="Oval 111"/>
          <p:cNvSpPr>
            <a:spLocks noChangeArrowheads="1"/>
          </p:cNvSpPr>
          <p:nvPr/>
        </p:nvSpPr>
        <p:spPr bwMode="auto">
          <a:xfrm>
            <a:off x="7164388" y="60102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32" name="Oval 112"/>
          <p:cNvSpPr>
            <a:spLocks noChangeArrowheads="1"/>
          </p:cNvSpPr>
          <p:nvPr/>
        </p:nvSpPr>
        <p:spPr bwMode="auto">
          <a:xfrm>
            <a:off x="7280275" y="538797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33" name="Oval 113"/>
          <p:cNvSpPr>
            <a:spLocks noChangeArrowheads="1"/>
          </p:cNvSpPr>
          <p:nvPr/>
        </p:nvSpPr>
        <p:spPr bwMode="auto">
          <a:xfrm>
            <a:off x="7631113" y="4687888"/>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34" name="Oval 114"/>
          <p:cNvSpPr>
            <a:spLocks noChangeArrowheads="1"/>
          </p:cNvSpPr>
          <p:nvPr/>
        </p:nvSpPr>
        <p:spPr bwMode="auto">
          <a:xfrm>
            <a:off x="7786688" y="5154613"/>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35" name="Oval 115"/>
          <p:cNvSpPr>
            <a:spLocks noChangeArrowheads="1"/>
          </p:cNvSpPr>
          <p:nvPr/>
        </p:nvSpPr>
        <p:spPr bwMode="auto">
          <a:xfrm>
            <a:off x="8137526" y="5076825"/>
            <a:ext cx="36513"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36" name="Oval 116"/>
          <p:cNvSpPr>
            <a:spLocks noChangeArrowheads="1"/>
          </p:cNvSpPr>
          <p:nvPr/>
        </p:nvSpPr>
        <p:spPr bwMode="auto">
          <a:xfrm>
            <a:off x="8526463" y="60102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37" name="Oval 117"/>
          <p:cNvSpPr>
            <a:spLocks noChangeArrowheads="1"/>
          </p:cNvSpPr>
          <p:nvPr/>
        </p:nvSpPr>
        <p:spPr bwMode="auto">
          <a:xfrm>
            <a:off x="8604251" y="5699126"/>
            <a:ext cx="36513" cy="36513"/>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38" name="Oval 118"/>
          <p:cNvSpPr>
            <a:spLocks noChangeArrowheads="1"/>
          </p:cNvSpPr>
          <p:nvPr/>
        </p:nvSpPr>
        <p:spPr bwMode="auto">
          <a:xfrm>
            <a:off x="8486775" y="5503863"/>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39" name="Text Box 119"/>
          <p:cNvSpPr txBox="1">
            <a:spLocks noChangeAspect="1" noChangeArrowheads="1"/>
          </p:cNvSpPr>
          <p:nvPr/>
        </p:nvSpPr>
        <p:spPr bwMode="auto">
          <a:xfrm>
            <a:off x="7096126" y="6203950"/>
            <a:ext cx="214313" cy="274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x</a:t>
            </a:r>
          </a:p>
        </p:txBody>
      </p:sp>
      <p:sp>
        <p:nvSpPr>
          <p:cNvPr id="491640" name="Line 120"/>
          <p:cNvSpPr>
            <a:spLocks noChangeShapeType="1"/>
          </p:cNvSpPr>
          <p:nvPr/>
        </p:nvSpPr>
        <p:spPr bwMode="auto">
          <a:xfrm>
            <a:off x="7319963" y="6321425"/>
            <a:ext cx="271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641" name="Text Box 121"/>
          <p:cNvSpPr txBox="1">
            <a:spLocks noChangeArrowheads="1"/>
          </p:cNvSpPr>
          <p:nvPr/>
        </p:nvSpPr>
        <p:spPr bwMode="auto">
          <a:xfrm>
            <a:off x="6629401" y="5583239"/>
            <a:ext cx="214313" cy="2746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y</a:t>
            </a:r>
          </a:p>
        </p:txBody>
      </p:sp>
      <p:sp>
        <p:nvSpPr>
          <p:cNvPr id="491642" name="Line 122"/>
          <p:cNvSpPr>
            <a:spLocks noChangeShapeType="1"/>
          </p:cNvSpPr>
          <p:nvPr/>
        </p:nvSpPr>
        <p:spPr bwMode="auto">
          <a:xfrm flipV="1">
            <a:off x="6735763" y="5272088"/>
            <a:ext cx="0" cy="309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643" name="Line 123"/>
          <p:cNvSpPr>
            <a:spLocks noChangeShapeType="1"/>
          </p:cNvSpPr>
          <p:nvPr/>
        </p:nvSpPr>
        <p:spPr bwMode="auto">
          <a:xfrm>
            <a:off x="6762751" y="5194300"/>
            <a:ext cx="1997075" cy="622300"/>
          </a:xfrm>
          <a:prstGeom prst="line">
            <a:avLst/>
          </a:prstGeom>
          <a:noFill/>
          <a:ln w="381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buClr>
                <a:srgbClr val="000000"/>
              </a:buClr>
            </a:pPr>
            <a:endParaRPr lang="en-US" sz="2400">
              <a:solidFill>
                <a:srgbClr val="000000"/>
              </a:solidFill>
            </a:endParaRPr>
          </a:p>
        </p:txBody>
      </p:sp>
      <p:sp>
        <p:nvSpPr>
          <p:cNvPr id="491645" name="Line 125"/>
          <p:cNvSpPr>
            <a:spLocks noChangeShapeType="1"/>
          </p:cNvSpPr>
          <p:nvPr/>
        </p:nvSpPr>
        <p:spPr bwMode="auto">
          <a:xfrm>
            <a:off x="6853238" y="2743200"/>
            <a:ext cx="0" cy="170973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646" name="Line 126"/>
          <p:cNvSpPr>
            <a:spLocks noChangeShapeType="1"/>
          </p:cNvSpPr>
          <p:nvPr/>
        </p:nvSpPr>
        <p:spPr bwMode="auto">
          <a:xfrm>
            <a:off x="6775451" y="4375150"/>
            <a:ext cx="20224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647" name="Oval 127"/>
          <p:cNvSpPr>
            <a:spLocks noChangeArrowheads="1"/>
          </p:cNvSpPr>
          <p:nvPr/>
        </p:nvSpPr>
        <p:spPr bwMode="auto">
          <a:xfrm>
            <a:off x="6969125" y="390842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48" name="Oval 128"/>
          <p:cNvSpPr>
            <a:spLocks noChangeArrowheads="1"/>
          </p:cNvSpPr>
          <p:nvPr/>
        </p:nvSpPr>
        <p:spPr bwMode="auto">
          <a:xfrm>
            <a:off x="7164388" y="41814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49" name="Oval 129"/>
          <p:cNvSpPr>
            <a:spLocks noChangeArrowheads="1"/>
          </p:cNvSpPr>
          <p:nvPr/>
        </p:nvSpPr>
        <p:spPr bwMode="auto">
          <a:xfrm>
            <a:off x="7280275" y="355917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50" name="Oval 130"/>
          <p:cNvSpPr>
            <a:spLocks noChangeArrowheads="1"/>
          </p:cNvSpPr>
          <p:nvPr/>
        </p:nvSpPr>
        <p:spPr bwMode="auto">
          <a:xfrm>
            <a:off x="7631113" y="2859088"/>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51" name="Oval 131"/>
          <p:cNvSpPr>
            <a:spLocks noChangeArrowheads="1"/>
          </p:cNvSpPr>
          <p:nvPr/>
        </p:nvSpPr>
        <p:spPr bwMode="auto">
          <a:xfrm>
            <a:off x="7786688" y="3325813"/>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52" name="Oval 132"/>
          <p:cNvSpPr>
            <a:spLocks noChangeArrowheads="1"/>
          </p:cNvSpPr>
          <p:nvPr/>
        </p:nvSpPr>
        <p:spPr bwMode="auto">
          <a:xfrm>
            <a:off x="8137526" y="3248025"/>
            <a:ext cx="36513" cy="38100"/>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53" name="Oval 133"/>
          <p:cNvSpPr>
            <a:spLocks noChangeArrowheads="1"/>
          </p:cNvSpPr>
          <p:nvPr/>
        </p:nvSpPr>
        <p:spPr bwMode="auto">
          <a:xfrm>
            <a:off x="8526463" y="41814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54" name="Oval 134"/>
          <p:cNvSpPr>
            <a:spLocks noChangeArrowheads="1"/>
          </p:cNvSpPr>
          <p:nvPr/>
        </p:nvSpPr>
        <p:spPr bwMode="auto">
          <a:xfrm>
            <a:off x="8604251" y="3870326"/>
            <a:ext cx="36513"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55" name="Oval 135"/>
          <p:cNvSpPr>
            <a:spLocks noChangeArrowheads="1"/>
          </p:cNvSpPr>
          <p:nvPr/>
        </p:nvSpPr>
        <p:spPr bwMode="auto">
          <a:xfrm>
            <a:off x="8486775" y="3675063"/>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56" name="Text Box 136"/>
          <p:cNvSpPr txBox="1">
            <a:spLocks noChangeArrowheads="1"/>
          </p:cNvSpPr>
          <p:nvPr/>
        </p:nvSpPr>
        <p:spPr bwMode="auto">
          <a:xfrm>
            <a:off x="7096126" y="4375150"/>
            <a:ext cx="214313" cy="274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x</a:t>
            </a:r>
          </a:p>
        </p:txBody>
      </p:sp>
      <p:sp>
        <p:nvSpPr>
          <p:cNvPr id="491657" name="Line 137"/>
          <p:cNvSpPr>
            <a:spLocks noChangeShapeType="1"/>
          </p:cNvSpPr>
          <p:nvPr/>
        </p:nvSpPr>
        <p:spPr bwMode="auto">
          <a:xfrm>
            <a:off x="7319963" y="4492625"/>
            <a:ext cx="271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658" name="Text Box 138"/>
          <p:cNvSpPr txBox="1">
            <a:spLocks noChangeArrowheads="1"/>
          </p:cNvSpPr>
          <p:nvPr/>
        </p:nvSpPr>
        <p:spPr bwMode="auto">
          <a:xfrm>
            <a:off x="6629401" y="3754439"/>
            <a:ext cx="214313" cy="2746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y</a:t>
            </a:r>
          </a:p>
        </p:txBody>
      </p:sp>
      <p:sp>
        <p:nvSpPr>
          <p:cNvPr id="491659" name="Line 139"/>
          <p:cNvSpPr>
            <a:spLocks noChangeShapeType="1"/>
          </p:cNvSpPr>
          <p:nvPr/>
        </p:nvSpPr>
        <p:spPr bwMode="auto">
          <a:xfrm flipV="1">
            <a:off x="6735763" y="3443288"/>
            <a:ext cx="0" cy="309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660" name="Line 140"/>
          <p:cNvSpPr>
            <a:spLocks noChangeShapeType="1"/>
          </p:cNvSpPr>
          <p:nvPr/>
        </p:nvSpPr>
        <p:spPr bwMode="auto">
          <a:xfrm>
            <a:off x="6750051" y="3500439"/>
            <a:ext cx="2119313" cy="377825"/>
          </a:xfrm>
          <a:prstGeom prst="line">
            <a:avLst/>
          </a:prstGeom>
          <a:noFill/>
          <a:ln w="381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buClr>
                <a:srgbClr val="000000"/>
              </a:buClr>
            </a:pPr>
            <a:endParaRPr lang="en-US" sz="2400">
              <a:solidFill>
                <a:srgbClr val="000000"/>
              </a:solidFill>
            </a:endParaRPr>
          </a:p>
        </p:txBody>
      </p:sp>
      <p:sp>
        <p:nvSpPr>
          <p:cNvPr id="491662" name="Line 142"/>
          <p:cNvSpPr>
            <a:spLocks noChangeShapeType="1"/>
          </p:cNvSpPr>
          <p:nvPr/>
        </p:nvSpPr>
        <p:spPr bwMode="auto">
          <a:xfrm>
            <a:off x="6853238" y="914400"/>
            <a:ext cx="0" cy="170973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663" name="Line 143"/>
          <p:cNvSpPr>
            <a:spLocks noChangeShapeType="1"/>
          </p:cNvSpPr>
          <p:nvPr/>
        </p:nvSpPr>
        <p:spPr bwMode="auto">
          <a:xfrm>
            <a:off x="6775451" y="2546350"/>
            <a:ext cx="20224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664" name="Oval 144"/>
          <p:cNvSpPr>
            <a:spLocks noChangeArrowheads="1"/>
          </p:cNvSpPr>
          <p:nvPr/>
        </p:nvSpPr>
        <p:spPr bwMode="auto">
          <a:xfrm>
            <a:off x="6969125" y="207962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65" name="Oval 145"/>
          <p:cNvSpPr>
            <a:spLocks noChangeArrowheads="1"/>
          </p:cNvSpPr>
          <p:nvPr/>
        </p:nvSpPr>
        <p:spPr bwMode="auto">
          <a:xfrm>
            <a:off x="7164388" y="23526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66" name="Oval 146"/>
          <p:cNvSpPr>
            <a:spLocks noChangeArrowheads="1"/>
          </p:cNvSpPr>
          <p:nvPr/>
        </p:nvSpPr>
        <p:spPr bwMode="auto">
          <a:xfrm>
            <a:off x="7280275" y="1730375"/>
            <a:ext cx="38100" cy="38100"/>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67" name="Oval 147"/>
          <p:cNvSpPr>
            <a:spLocks noChangeArrowheads="1"/>
          </p:cNvSpPr>
          <p:nvPr/>
        </p:nvSpPr>
        <p:spPr bwMode="auto">
          <a:xfrm>
            <a:off x="7631113" y="1030288"/>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68" name="Oval 148"/>
          <p:cNvSpPr>
            <a:spLocks noChangeArrowheads="1"/>
          </p:cNvSpPr>
          <p:nvPr/>
        </p:nvSpPr>
        <p:spPr bwMode="auto">
          <a:xfrm>
            <a:off x="7786688" y="1497013"/>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69" name="Oval 149"/>
          <p:cNvSpPr>
            <a:spLocks noChangeArrowheads="1"/>
          </p:cNvSpPr>
          <p:nvPr/>
        </p:nvSpPr>
        <p:spPr bwMode="auto">
          <a:xfrm>
            <a:off x="8137526" y="1419225"/>
            <a:ext cx="36513"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70" name="Oval 150"/>
          <p:cNvSpPr>
            <a:spLocks noChangeArrowheads="1"/>
          </p:cNvSpPr>
          <p:nvPr/>
        </p:nvSpPr>
        <p:spPr bwMode="auto">
          <a:xfrm>
            <a:off x="8526463" y="23526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71" name="Oval 151"/>
          <p:cNvSpPr>
            <a:spLocks noChangeArrowheads="1"/>
          </p:cNvSpPr>
          <p:nvPr/>
        </p:nvSpPr>
        <p:spPr bwMode="auto">
          <a:xfrm>
            <a:off x="8604251" y="2041526"/>
            <a:ext cx="36513"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72" name="Oval 152"/>
          <p:cNvSpPr>
            <a:spLocks noChangeArrowheads="1"/>
          </p:cNvSpPr>
          <p:nvPr/>
        </p:nvSpPr>
        <p:spPr bwMode="auto">
          <a:xfrm>
            <a:off x="8486775" y="1846263"/>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1673" name="Text Box 153"/>
          <p:cNvSpPr txBox="1">
            <a:spLocks noChangeArrowheads="1"/>
          </p:cNvSpPr>
          <p:nvPr/>
        </p:nvSpPr>
        <p:spPr bwMode="auto">
          <a:xfrm>
            <a:off x="7096126" y="2546350"/>
            <a:ext cx="214313" cy="274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x</a:t>
            </a:r>
          </a:p>
        </p:txBody>
      </p:sp>
      <p:sp>
        <p:nvSpPr>
          <p:cNvPr id="491674" name="Line 154"/>
          <p:cNvSpPr>
            <a:spLocks noChangeShapeType="1"/>
          </p:cNvSpPr>
          <p:nvPr/>
        </p:nvSpPr>
        <p:spPr bwMode="auto">
          <a:xfrm>
            <a:off x="7319963" y="2663825"/>
            <a:ext cx="271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675" name="Text Box 155"/>
          <p:cNvSpPr txBox="1">
            <a:spLocks noChangeArrowheads="1"/>
          </p:cNvSpPr>
          <p:nvPr/>
        </p:nvSpPr>
        <p:spPr bwMode="auto">
          <a:xfrm>
            <a:off x="6629401" y="1925639"/>
            <a:ext cx="214313" cy="2746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y</a:t>
            </a:r>
          </a:p>
        </p:txBody>
      </p:sp>
      <p:sp>
        <p:nvSpPr>
          <p:cNvPr id="491676" name="Line 156"/>
          <p:cNvSpPr>
            <a:spLocks noChangeShapeType="1"/>
          </p:cNvSpPr>
          <p:nvPr/>
        </p:nvSpPr>
        <p:spPr bwMode="auto">
          <a:xfrm flipV="1">
            <a:off x="6735763" y="1614488"/>
            <a:ext cx="0" cy="309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1677" name="Line 157"/>
          <p:cNvSpPr>
            <a:spLocks noChangeShapeType="1"/>
          </p:cNvSpPr>
          <p:nvPr/>
        </p:nvSpPr>
        <p:spPr bwMode="auto">
          <a:xfrm>
            <a:off x="6813551" y="1816100"/>
            <a:ext cx="2043113" cy="147638"/>
          </a:xfrm>
          <a:prstGeom prst="line">
            <a:avLst/>
          </a:prstGeom>
          <a:noFill/>
          <a:ln w="381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buClr>
                <a:srgbClr val="000000"/>
              </a:buClr>
            </a:pPr>
            <a:endParaRPr lang="en-US" sz="2400">
              <a:solidFill>
                <a:srgbClr val="000000"/>
              </a:solidFill>
            </a:endParaRPr>
          </a:p>
        </p:txBody>
      </p:sp>
      <p:sp>
        <p:nvSpPr>
          <p:cNvPr id="491678" name="Text Box 158"/>
          <p:cNvSpPr txBox="1">
            <a:spLocks noChangeArrowheads="1"/>
          </p:cNvSpPr>
          <p:nvPr/>
        </p:nvSpPr>
        <p:spPr bwMode="auto">
          <a:xfrm>
            <a:off x="8912226" y="4681539"/>
            <a:ext cx="1560513" cy="83099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buClr>
                <a:srgbClr val="000000"/>
              </a:buClr>
            </a:pPr>
            <a:r>
              <a:rPr lang="en-US" altLang="en-US" sz="2400" i="1">
                <a:solidFill>
                  <a:srgbClr val="33CC33"/>
                </a:solidFill>
              </a:rPr>
              <a:t>MSE</a:t>
            </a:r>
            <a:r>
              <a:rPr lang="en-US" altLang="en-US" sz="2400" i="1" baseline="-25000">
                <a:solidFill>
                  <a:srgbClr val="33CC33"/>
                </a:solidFill>
              </a:rPr>
              <a:t>LOOCV </a:t>
            </a:r>
            <a:r>
              <a:rPr lang="en-US" altLang="en-US" sz="2400" i="1">
                <a:solidFill>
                  <a:srgbClr val="33CC33"/>
                </a:solidFill>
              </a:rPr>
              <a:t>= 2.12</a:t>
            </a:r>
          </a:p>
        </p:txBody>
      </p:sp>
    </p:spTree>
    <p:extLst>
      <p:ext uri="{BB962C8B-B14F-4D97-AF65-F5344CB8AC3E}">
        <p14:creationId xmlns:p14="http://schemas.microsoft.com/office/powerpoint/2010/main" val="22814422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2546" name="Rectangle 2"/>
          <p:cNvSpPr>
            <a:spLocks noGrp="1" noChangeArrowheads="1"/>
          </p:cNvSpPr>
          <p:nvPr>
            <p:ph type="title"/>
          </p:nvPr>
        </p:nvSpPr>
        <p:spPr>
          <a:xfrm>
            <a:off x="1766888" y="182563"/>
            <a:ext cx="8534400" cy="762000"/>
          </a:xfrm>
        </p:spPr>
        <p:txBody>
          <a:bodyPr/>
          <a:lstStyle/>
          <a:p>
            <a:r>
              <a:rPr lang="en-US" altLang="en-US"/>
              <a:t>LOOCV for Quadratic Regression</a:t>
            </a:r>
            <a:endParaRPr lang="en-US" altLang="en-US" sz="3200"/>
          </a:p>
        </p:txBody>
      </p:sp>
      <p:sp>
        <p:nvSpPr>
          <p:cNvPr id="492547" name="Text Box 3"/>
          <p:cNvSpPr txBox="1">
            <a:spLocks noChangeArrowheads="1"/>
          </p:cNvSpPr>
          <p:nvPr/>
        </p:nvSpPr>
        <p:spPr bwMode="auto">
          <a:xfrm>
            <a:off x="9056689" y="960439"/>
            <a:ext cx="1438275" cy="387798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0"/>
              </a:spcBef>
              <a:defRPr sz="2400">
                <a:solidFill>
                  <a:schemeClr val="tx1"/>
                </a:solidFill>
                <a:latin typeface="Arial" panose="020B0604020202020204" pitchFamily="34" charset="0"/>
              </a:defRPr>
            </a:lvl1pPr>
            <a:lvl2pPr indent="-339725" algn="l">
              <a:spcBef>
                <a:spcPct val="0"/>
              </a:spcBef>
              <a:defRPr sz="2400">
                <a:solidFill>
                  <a:schemeClr val="tx1"/>
                </a:solidFill>
                <a:latin typeface="Arial" panose="020B0604020202020204" pitchFamily="34" charset="0"/>
              </a:defRPr>
            </a:lvl2pPr>
            <a:lvl3pPr marL="1601788" algn="l">
              <a:spcBef>
                <a:spcPct val="0"/>
              </a:spcBef>
              <a:defRPr sz="2400">
                <a:solidFill>
                  <a:schemeClr val="tx1"/>
                </a:solidFill>
                <a:latin typeface="Arial" panose="020B0604020202020204" pitchFamily="34" charset="0"/>
              </a:defRPr>
            </a:lvl3pPr>
            <a:lvl4pPr marL="1716088" algn="l">
              <a:spcBef>
                <a:spcPct val="0"/>
              </a:spcBef>
              <a:defRPr sz="2400">
                <a:solidFill>
                  <a:schemeClr val="tx1"/>
                </a:solidFill>
                <a:latin typeface="Arial" panose="020B0604020202020204" pitchFamily="34" charset="0"/>
              </a:defRPr>
            </a:lvl4pPr>
            <a:lvl5pPr marL="1830388" algn="l">
              <a:spcBef>
                <a:spcPct val="0"/>
              </a:spcBef>
              <a:defRPr sz="2400">
                <a:solidFill>
                  <a:schemeClr val="tx1"/>
                </a:solidFill>
                <a:latin typeface="Arial" panose="020B0604020202020204" pitchFamily="34" charset="0"/>
              </a:defRPr>
            </a:lvl5pPr>
            <a:lvl6pPr marL="2287588" fontAlgn="base">
              <a:spcBef>
                <a:spcPct val="0"/>
              </a:spcBef>
              <a:spcAft>
                <a:spcPct val="0"/>
              </a:spcAft>
              <a:defRPr sz="2400">
                <a:solidFill>
                  <a:schemeClr val="tx1"/>
                </a:solidFill>
                <a:latin typeface="Arial" panose="020B0604020202020204" pitchFamily="34" charset="0"/>
              </a:defRPr>
            </a:lvl6pPr>
            <a:lvl7pPr marL="2744788" fontAlgn="base">
              <a:spcBef>
                <a:spcPct val="0"/>
              </a:spcBef>
              <a:spcAft>
                <a:spcPct val="0"/>
              </a:spcAft>
              <a:defRPr sz="2400">
                <a:solidFill>
                  <a:schemeClr val="tx1"/>
                </a:solidFill>
                <a:latin typeface="Arial" panose="020B0604020202020204" pitchFamily="34" charset="0"/>
              </a:defRPr>
            </a:lvl7pPr>
            <a:lvl8pPr marL="3201988" fontAlgn="base">
              <a:spcBef>
                <a:spcPct val="0"/>
              </a:spcBef>
              <a:spcAft>
                <a:spcPct val="0"/>
              </a:spcAft>
              <a:defRPr sz="2400">
                <a:solidFill>
                  <a:schemeClr val="tx1"/>
                </a:solidFill>
                <a:latin typeface="Arial" panose="020B0604020202020204" pitchFamily="34" charset="0"/>
              </a:defRPr>
            </a:lvl8pPr>
            <a:lvl9pPr marL="3659188" fontAlgn="base">
              <a:spcBef>
                <a:spcPct val="0"/>
              </a:spcBef>
              <a:spcAft>
                <a:spcPct val="0"/>
              </a:spcAft>
              <a:defRPr sz="2400">
                <a:solidFill>
                  <a:schemeClr val="tx1"/>
                </a:solidFill>
                <a:latin typeface="Arial" panose="020B0604020202020204" pitchFamily="34" charset="0"/>
              </a:defRPr>
            </a:lvl9pPr>
          </a:lstStyle>
          <a:p>
            <a:pPr fontAlgn="base">
              <a:spcBef>
                <a:spcPct val="50000"/>
              </a:spcBef>
              <a:spcAft>
                <a:spcPct val="0"/>
              </a:spcAft>
              <a:buClr>
                <a:srgbClr val="000000"/>
              </a:buClr>
            </a:pPr>
            <a:r>
              <a:rPr lang="en-US" altLang="en-US" sz="1200">
                <a:solidFill>
                  <a:srgbClr val="000000"/>
                </a:solidFill>
              </a:rPr>
              <a:t>For k=1 to R</a:t>
            </a:r>
          </a:p>
          <a:p>
            <a:pPr lvl="1" fontAlgn="base">
              <a:spcBef>
                <a:spcPct val="50000"/>
              </a:spcBef>
              <a:spcAft>
                <a:spcPct val="0"/>
              </a:spcAft>
              <a:buClr>
                <a:srgbClr val="000000"/>
              </a:buClr>
            </a:pPr>
            <a:r>
              <a:rPr lang="en-US" altLang="en-US" sz="1200">
                <a:solidFill>
                  <a:srgbClr val="3333CC"/>
                </a:solidFill>
              </a:rPr>
              <a:t>1. Let </a:t>
            </a:r>
            <a:r>
              <a:rPr lang="en-US" altLang="en-US" sz="1200" i="1">
                <a:solidFill>
                  <a:srgbClr val="FF0000"/>
                </a:solidFill>
              </a:rPr>
              <a:t>(x</a:t>
            </a:r>
            <a:r>
              <a:rPr lang="en-US" altLang="en-US" sz="1200" i="1" baseline="-25000">
                <a:solidFill>
                  <a:srgbClr val="FF0000"/>
                </a:solidFill>
              </a:rPr>
              <a:t>k</a:t>
            </a:r>
            <a:r>
              <a:rPr lang="en-US" altLang="en-US" sz="1200" i="1">
                <a:solidFill>
                  <a:srgbClr val="FF0000"/>
                </a:solidFill>
              </a:rPr>
              <a:t>,y</a:t>
            </a:r>
            <a:r>
              <a:rPr lang="en-US" altLang="en-US" sz="1200" i="1" baseline="-25000">
                <a:solidFill>
                  <a:srgbClr val="FF0000"/>
                </a:solidFill>
              </a:rPr>
              <a:t>k</a:t>
            </a:r>
            <a:r>
              <a:rPr lang="en-US" altLang="en-US" sz="1200" i="1">
                <a:solidFill>
                  <a:srgbClr val="FF0000"/>
                </a:solidFill>
              </a:rPr>
              <a:t>)</a:t>
            </a:r>
            <a:r>
              <a:rPr lang="en-US" altLang="en-US" sz="1200">
                <a:solidFill>
                  <a:srgbClr val="3333CC"/>
                </a:solidFill>
              </a:rPr>
              <a:t> be the </a:t>
            </a:r>
            <a:r>
              <a:rPr lang="en-US" altLang="en-US" sz="1200" i="1">
                <a:solidFill>
                  <a:srgbClr val="3333CC"/>
                </a:solidFill>
              </a:rPr>
              <a:t>k</a:t>
            </a:r>
            <a:r>
              <a:rPr lang="en-US" altLang="en-US" sz="1200" baseline="30000">
                <a:solidFill>
                  <a:srgbClr val="3333CC"/>
                </a:solidFill>
              </a:rPr>
              <a:t>th</a:t>
            </a:r>
            <a:r>
              <a:rPr lang="en-US" altLang="en-US" sz="1200">
                <a:solidFill>
                  <a:srgbClr val="3333CC"/>
                </a:solidFill>
              </a:rPr>
              <a:t> record</a:t>
            </a:r>
          </a:p>
          <a:p>
            <a:pPr lvl="1" fontAlgn="base">
              <a:spcBef>
                <a:spcPct val="50000"/>
              </a:spcBef>
              <a:spcAft>
                <a:spcPct val="0"/>
              </a:spcAft>
              <a:buClr>
                <a:srgbClr val="000000"/>
              </a:buClr>
            </a:pPr>
            <a:r>
              <a:rPr lang="en-US" altLang="en-US" sz="1200">
                <a:solidFill>
                  <a:srgbClr val="3333CC"/>
                </a:solidFill>
              </a:rPr>
              <a:t>2. Temporarily remove </a:t>
            </a:r>
            <a:r>
              <a:rPr lang="en-US" altLang="en-US" sz="1200" i="1">
                <a:solidFill>
                  <a:srgbClr val="FF0000"/>
                </a:solidFill>
              </a:rPr>
              <a:t>(x</a:t>
            </a:r>
            <a:r>
              <a:rPr lang="en-US" altLang="en-US" sz="1200" i="1" baseline="-25000">
                <a:solidFill>
                  <a:srgbClr val="FF0000"/>
                </a:solidFill>
              </a:rPr>
              <a:t>k</a:t>
            </a:r>
            <a:r>
              <a:rPr lang="en-US" altLang="en-US" sz="1200" i="1">
                <a:solidFill>
                  <a:srgbClr val="FF0000"/>
                </a:solidFill>
              </a:rPr>
              <a:t>,y</a:t>
            </a:r>
            <a:r>
              <a:rPr lang="en-US" altLang="en-US" sz="1200" i="1" baseline="-25000">
                <a:solidFill>
                  <a:srgbClr val="FF0000"/>
                </a:solidFill>
              </a:rPr>
              <a:t>k</a:t>
            </a:r>
            <a:r>
              <a:rPr lang="en-US" altLang="en-US" sz="1200" i="1">
                <a:solidFill>
                  <a:srgbClr val="FF0000"/>
                </a:solidFill>
              </a:rPr>
              <a:t>)</a:t>
            </a:r>
            <a:r>
              <a:rPr lang="en-US" altLang="en-US" sz="1200">
                <a:solidFill>
                  <a:srgbClr val="3333CC"/>
                </a:solidFill>
              </a:rPr>
              <a:t> from the dataset</a:t>
            </a:r>
          </a:p>
          <a:p>
            <a:pPr lvl="1" fontAlgn="base">
              <a:spcBef>
                <a:spcPct val="50000"/>
              </a:spcBef>
              <a:spcAft>
                <a:spcPct val="0"/>
              </a:spcAft>
              <a:buClr>
                <a:srgbClr val="000000"/>
              </a:buClr>
            </a:pPr>
            <a:r>
              <a:rPr lang="en-US" altLang="en-US" sz="1200">
                <a:solidFill>
                  <a:srgbClr val="3333CC"/>
                </a:solidFill>
              </a:rPr>
              <a:t>3. Train on the remaining R-1 datapoints</a:t>
            </a:r>
          </a:p>
          <a:p>
            <a:pPr lvl="1" fontAlgn="base">
              <a:spcBef>
                <a:spcPct val="50000"/>
              </a:spcBef>
              <a:spcAft>
                <a:spcPct val="0"/>
              </a:spcAft>
              <a:buClr>
                <a:srgbClr val="000000"/>
              </a:buClr>
            </a:pPr>
            <a:r>
              <a:rPr lang="en-US" altLang="en-US" sz="1200">
                <a:solidFill>
                  <a:srgbClr val="3333CC"/>
                </a:solidFill>
              </a:rPr>
              <a:t>4. Note your error </a:t>
            </a:r>
            <a:r>
              <a:rPr lang="en-US" altLang="en-US" sz="1200" i="1">
                <a:solidFill>
                  <a:srgbClr val="FF0000"/>
                </a:solidFill>
              </a:rPr>
              <a:t>(x</a:t>
            </a:r>
            <a:r>
              <a:rPr lang="en-US" altLang="en-US" sz="1200" i="1" baseline="-25000">
                <a:solidFill>
                  <a:srgbClr val="FF0000"/>
                </a:solidFill>
              </a:rPr>
              <a:t>k</a:t>
            </a:r>
            <a:r>
              <a:rPr lang="en-US" altLang="en-US" sz="1200" i="1">
                <a:solidFill>
                  <a:srgbClr val="FF0000"/>
                </a:solidFill>
              </a:rPr>
              <a:t>,y</a:t>
            </a:r>
            <a:r>
              <a:rPr lang="en-US" altLang="en-US" sz="1200" i="1" baseline="-25000">
                <a:solidFill>
                  <a:srgbClr val="FF0000"/>
                </a:solidFill>
              </a:rPr>
              <a:t>k</a:t>
            </a:r>
            <a:r>
              <a:rPr lang="en-US" altLang="en-US" sz="1200" i="1">
                <a:solidFill>
                  <a:srgbClr val="FF0000"/>
                </a:solidFill>
              </a:rPr>
              <a:t>)</a:t>
            </a:r>
            <a:r>
              <a:rPr lang="en-US" altLang="en-US" sz="1200">
                <a:solidFill>
                  <a:srgbClr val="FF0000"/>
                </a:solidFill>
              </a:rPr>
              <a:t> </a:t>
            </a:r>
          </a:p>
          <a:p>
            <a:pPr fontAlgn="base">
              <a:spcBef>
                <a:spcPct val="50000"/>
              </a:spcBef>
              <a:spcAft>
                <a:spcPct val="0"/>
              </a:spcAft>
              <a:buClr>
                <a:srgbClr val="000000"/>
              </a:buClr>
            </a:pPr>
            <a:r>
              <a:rPr lang="en-US" altLang="en-US" sz="1200">
                <a:solidFill>
                  <a:srgbClr val="000000"/>
                </a:solidFill>
              </a:rPr>
              <a:t>When you’ve done all points, report the mean error.</a:t>
            </a:r>
            <a:endParaRPr lang="en-US" altLang="en-US" sz="1200">
              <a:solidFill>
                <a:srgbClr val="FF0000"/>
              </a:solidFill>
            </a:endParaRPr>
          </a:p>
        </p:txBody>
      </p:sp>
      <p:sp>
        <p:nvSpPr>
          <p:cNvPr id="492548" name="Line 4"/>
          <p:cNvSpPr>
            <a:spLocks noChangeShapeType="1"/>
          </p:cNvSpPr>
          <p:nvPr/>
        </p:nvSpPr>
        <p:spPr bwMode="auto">
          <a:xfrm>
            <a:off x="2433638" y="914400"/>
            <a:ext cx="0" cy="170973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549" name="Line 5"/>
          <p:cNvSpPr>
            <a:spLocks noChangeShapeType="1"/>
          </p:cNvSpPr>
          <p:nvPr/>
        </p:nvSpPr>
        <p:spPr bwMode="auto">
          <a:xfrm>
            <a:off x="2355851" y="2546350"/>
            <a:ext cx="20224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550" name="Oval 6"/>
          <p:cNvSpPr>
            <a:spLocks noChangeArrowheads="1"/>
          </p:cNvSpPr>
          <p:nvPr/>
        </p:nvSpPr>
        <p:spPr bwMode="auto">
          <a:xfrm>
            <a:off x="2549525" y="2079625"/>
            <a:ext cx="38100" cy="38100"/>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551" name="Oval 7"/>
          <p:cNvSpPr>
            <a:spLocks noChangeArrowheads="1"/>
          </p:cNvSpPr>
          <p:nvPr/>
        </p:nvSpPr>
        <p:spPr bwMode="auto">
          <a:xfrm>
            <a:off x="2744788" y="23526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552" name="Oval 8"/>
          <p:cNvSpPr>
            <a:spLocks noChangeArrowheads="1"/>
          </p:cNvSpPr>
          <p:nvPr/>
        </p:nvSpPr>
        <p:spPr bwMode="auto">
          <a:xfrm>
            <a:off x="2860675" y="173037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553" name="Oval 9"/>
          <p:cNvSpPr>
            <a:spLocks noChangeArrowheads="1"/>
          </p:cNvSpPr>
          <p:nvPr/>
        </p:nvSpPr>
        <p:spPr bwMode="auto">
          <a:xfrm>
            <a:off x="3211513" y="1030288"/>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554" name="Oval 10"/>
          <p:cNvSpPr>
            <a:spLocks noChangeArrowheads="1"/>
          </p:cNvSpPr>
          <p:nvPr/>
        </p:nvSpPr>
        <p:spPr bwMode="auto">
          <a:xfrm>
            <a:off x="3367088" y="1497013"/>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555" name="Oval 11"/>
          <p:cNvSpPr>
            <a:spLocks noChangeArrowheads="1"/>
          </p:cNvSpPr>
          <p:nvPr/>
        </p:nvSpPr>
        <p:spPr bwMode="auto">
          <a:xfrm>
            <a:off x="3717926" y="1419225"/>
            <a:ext cx="36513"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556" name="Oval 12"/>
          <p:cNvSpPr>
            <a:spLocks noChangeArrowheads="1"/>
          </p:cNvSpPr>
          <p:nvPr/>
        </p:nvSpPr>
        <p:spPr bwMode="auto">
          <a:xfrm>
            <a:off x="4106863" y="23526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557" name="Oval 13"/>
          <p:cNvSpPr>
            <a:spLocks noChangeArrowheads="1"/>
          </p:cNvSpPr>
          <p:nvPr/>
        </p:nvSpPr>
        <p:spPr bwMode="auto">
          <a:xfrm>
            <a:off x="4184651" y="2041526"/>
            <a:ext cx="36513"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558" name="Oval 14"/>
          <p:cNvSpPr>
            <a:spLocks noChangeArrowheads="1"/>
          </p:cNvSpPr>
          <p:nvPr/>
        </p:nvSpPr>
        <p:spPr bwMode="auto">
          <a:xfrm>
            <a:off x="4067175" y="1846263"/>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559" name="Text Box 15"/>
          <p:cNvSpPr txBox="1">
            <a:spLocks noChangeArrowheads="1"/>
          </p:cNvSpPr>
          <p:nvPr/>
        </p:nvSpPr>
        <p:spPr bwMode="auto">
          <a:xfrm>
            <a:off x="2676526" y="2546350"/>
            <a:ext cx="214313" cy="274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x</a:t>
            </a:r>
          </a:p>
        </p:txBody>
      </p:sp>
      <p:sp>
        <p:nvSpPr>
          <p:cNvPr id="492560" name="Line 16"/>
          <p:cNvSpPr>
            <a:spLocks noChangeShapeType="1"/>
          </p:cNvSpPr>
          <p:nvPr/>
        </p:nvSpPr>
        <p:spPr bwMode="auto">
          <a:xfrm>
            <a:off x="2900363" y="2663825"/>
            <a:ext cx="271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561" name="Text Box 17"/>
          <p:cNvSpPr txBox="1">
            <a:spLocks noChangeArrowheads="1"/>
          </p:cNvSpPr>
          <p:nvPr/>
        </p:nvSpPr>
        <p:spPr bwMode="auto">
          <a:xfrm>
            <a:off x="2209801" y="1925639"/>
            <a:ext cx="214313" cy="2746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y</a:t>
            </a:r>
          </a:p>
        </p:txBody>
      </p:sp>
      <p:sp>
        <p:nvSpPr>
          <p:cNvPr id="492562" name="Line 18"/>
          <p:cNvSpPr>
            <a:spLocks noChangeShapeType="1"/>
          </p:cNvSpPr>
          <p:nvPr/>
        </p:nvSpPr>
        <p:spPr bwMode="auto">
          <a:xfrm flipV="1">
            <a:off x="2316163" y="1614488"/>
            <a:ext cx="0" cy="309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564" name="Line 20"/>
          <p:cNvSpPr>
            <a:spLocks noChangeShapeType="1"/>
          </p:cNvSpPr>
          <p:nvPr/>
        </p:nvSpPr>
        <p:spPr bwMode="auto">
          <a:xfrm>
            <a:off x="2433638" y="2743200"/>
            <a:ext cx="0" cy="170973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565" name="Line 21"/>
          <p:cNvSpPr>
            <a:spLocks noChangeShapeType="1"/>
          </p:cNvSpPr>
          <p:nvPr/>
        </p:nvSpPr>
        <p:spPr bwMode="auto">
          <a:xfrm>
            <a:off x="2355851" y="4375150"/>
            <a:ext cx="20224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566" name="Oval 22"/>
          <p:cNvSpPr>
            <a:spLocks noChangeArrowheads="1"/>
          </p:cNvSpPr>
          <p:nvPr/>
        </p:nvSpPr>
        <p:spPr bwMode="auto">
          <a:xfrm>
            <a:off x="2549525" y="390842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567" name="Oval 23"/>
          <p:cNvSpPr>
            <a:spLocks noChangeArrowheads="1"/>
          </p:cNvSpPr>
          <p:nvPr/>
        </p:nvSpPr>
        <p:spPr bwMode="auto">
          <a:xfrm>
            <a:off x="2744788" y="41814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568" name="Oval 24"/>
          <p:cNvSpPr>
            <a:spLocks noChangeArrowheads="1"/>
          </p:cNvSpPr>
          <p:nvPr/>
        </p:nvSpPr>
        <p:spPr bwMode="auto">
          <a:xfrm>
            <a:off x="2860675" y="355917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569" name="Oval 25"/>
          <p:cNvSpPr>
            <a:spLocks noChangeArrowheads="1"/>
          </p:cNvSpPr>
          <p:nvPr/>
        </p:nvSpPr>
        <p:spPr bwMode="auto">
          <a:xfrm>
            <a:off x="3211513" y="2859088"/>
            <a:ext cx="36512" cy="38100"/>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570" name="Oval 26"/>
          <p:cNvSpPr>
            <a:spLocks noChangeArrowheads="1"/>
          </p:cNvSpPr>
          <p:nvPr/>
        </p:nvSpPr>
        <p:spPr bwMode="auto">
          <a:xfrm>
            <a:off x="3367088" y="3325813"/>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571" name="Oval 27"/>
          <p:cNvSpPr>
            <a:spLocks noChangeArrowheads="1"/>
          </p:cNvSpPr>
          <p:nvPr/>
        </p:nvSpPr>
        <p:spPr bwMode="auto">
          <a:xfrm>
            <a:off x="3717926" y="3248025"/>
            <a:ext cx="36513"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572" name="Oval 28"/>
          <p:cNvSpPr>
            <a:spLocks noChangeArrowheads="1"/>
          </p:cNvSpPr>
          <p:nvPr/>
        </p:nvSpPr>
        <p:spPr bwMode="auto">
          <a:xfrm>
            <a:off x="4106863" y="41814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573" name="Oval 29"/>
          <p:cNvSpPr>
            <a:spLocks noChangeArrowheads="1"/>
          </p:cNvSpPr>
          <p:nvPr/>
        </p:nvSpPr>
        <p:spPr bwMode="auto">
          <a:xfrm>
            <a:off x="4184651" y="3870326"/>
            <a:ext cx="36513"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574" name="Oval 30"/>
          <p:cNvSpPr>
            <a:spLocks noChangeArrowheads="1"/>
          </p:cNvSpPr>
          <p:nvPr/>
        </p:nvSpPr>
        <p:spPr bwMode="auto">
          <a:xfrm>
            <a:off x="4067175" y="3675063"/>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575" name="Text Box 31"/>
          <p:cNvSpPr txBox="1">
            <a:spLocks noChangeArrowheads="1"/>
          </p:cNvSpPr>
          <p:nvPr/>
        </p:nvSpPr>
        <p:spPr bwMode="auto">
          <a:xfrm>
            <a:off x="2676526" y="4375150"/>
            <a:ext cx="214313" cy="274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x</a:t>
            </a:r>
          </a:p>
        </p:txBody>
      </p:sp>
      <p:sp>
        <p:nvSpPr>
          <p:cNvPr id="492576" name="Line 32"/>
          <p:cNvSpPr>
            <a:spLocks noChangeShapeType="1"/>
          </p:cNvSpPr>
          <p:nvPr/>
        </p:nvSpPr>
        <p:spPr bwMode="auto">
          <a:xfrm>
            <a:off x="2900363" y="4492625"/>
            <a:ext cx="271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577" name="Text Box 33"/>
          <p:cNvSpPr txBox="1">
            <a:spLocks noChangeArrowheads="1"/>
          </p:cNvSpPr>
          <p:nvPr/>
        </p:nvSpPr>
        <p:spPr bwMode="auto">
          <a:xfrm>
            <a:off x="2209801" y="3754439"/>
            <a:ext cx="214313" cy="2746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y</a:t>
            </a:r>
          </a:p>
        </p:txBody>
      </p:sp>
      <p:sp>
        <p:nvSpPr>
          <p:cNvPr id="492578" name="Line 34"/>
          <p:cNvSpPr>
            <a:spLocks noChangeShapeType="1"/>
          </p:cNvSpPr>
          <p:nvPr/>
        </p:nvSpPr>
        <p:spPr bwMode="auto">
          <a:xfrm flipV="1">
            <a:off x="2316163" y="3443288"/>
            <a:ext cx="0" cy="309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580" name="Line 36"/>
          <p:cNvSpPr>
            <a:spLocks noChangeShapeType="1"/>
          </p:cNvSpPr>
          <p:nvPr/>
        </p:nvSpPr>
        <p:spPr bwMode="auto">
          <a:xfrm>
            <a:off x="2433638" y="4572000"/>
            <a:ext cx="0" cy="170973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581" name="Line 37"/>
          <p:cNvSpPr>
            <a:spLocks noChangeShapeType="1"/>
          </p:cNvSpPr>
          <p:nvPr/>
        </p:nvSpPr>
        <p:spPr bwMode="auto">
          <a:xfrm>
            <a:off x="2355851" y="6203950"/>
            <a:ext cx="20224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582" name="Oval 38"/>
          <p:cNvSpPr>
            <a:spLocks noChangeArrowheads="1"/>
          </p:cNvSpPr>
          <p:nvPr/>
        </p:nvSpPr>
        <p:spPr bwMode="auto">
          <a:xfrm>
            <a:off x="2549525" y="573722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583" name="Oval 39"/>
          <p:cNvSpPr>
            <a:spLocks noChangeArrowheads="1"/>
          </p:cNvSpPr>
          <p:nvPr/>
        </p:nvSpPr>
        <p:spPr bwMode="auto">
          <a:xfrm>
            <a:off x="2744788" y="60102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584" name="Oval 40"/>
          <p:cNvSpPr>
            <a:spLocks noChangeArrowheads="1"/>
          </p:cNvSpPr>
          <p:nvPr/>
        </p:nvSpPr>
        <p:spPr bwMode="auto">
          <a:xfrm>
            <a:off x="2860675" y="538797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585" name="Oval 41"/>
          <p:cNvSpPr>
            <a:spLocks noChangeArrowheads="1"/>
          </p:cNvSpPr>
          <p:nvPr/>
        </p:nvSpPr>
        <p:spPr bwMode="auto">
          <a:xfrm>
            <a:off x="3211513" y="4687888"/>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586" name="Oval 42"/>
          <p:cNvSpPr>
            <a:spLocks noChangeArrowheads="1"/>
          </p:cNvSpPr>
          <p:nvPr/>
        </p:nvSpPr>
        <p:spPr bwMode="auto">
          <a:xfrm>
            <a:off x="3367088" y="5154613"/>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587" name="Oval 43"/>
          <p:cNvSpPr>
            <a:spLocks noChangeArrowheads="1"/>
          </p:cNvSpPr>
          <p:nvPr/>
        </p:nvSpPr>
        <p:spPr bwMode="auto">
          <a:xfrm>
            <a:off x="3717926" y="5076825"/>
            <a:ext cx="36513"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588" name="Oval 44"/>
          <p:cNvSpPr>
            <a:spLocks noChangeArrowheads="1"/>
          </p:cNvSpPr>
          <p:nvPr/>
        </p:nvSpPr>
        <p:spPr bwMode="auto">
          <a:xfrm>
            <a:off x="4106863" y="60102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589" name="Oval 45"/>
          <p:cNvSpPr>
            <a:spLocks noChangeArrowheads="1"/>
          </p:cNvSpPr>
          <p:nvPr/>
        </p:nvSpPr>
        <p:spPr bwMode="auto">
          <a:xfrm>
            <a:off x="4184651" y="5699126"/>
            <a:ext cx="36513"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590" name="Oval 46"/>
          <p:cNvSpPr>
            <a:spLocks noChangeArrowheads="1"/>
          </p:cNvSpPr>
          <p:nvPr/>
        </p:nvSpPr>
        <p:spPr bwMode="auto">
          <a:xfrm>
            <a:off x="4067175" y="5503863"/>
            <a:ext cx="38100" cy="38100"/>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591" name="Text Box 47"/>
          <p:cNvSpPr txBox="1">
            <a:spLocks noChangeAspect="1" noChangeArrowheads="1"/>
          </p:cNvSpPr>
          <p:nvPr/>
        </p:nvSpPr>
        <p:spPr bwMode="auto">
          <a:xfrm>
            <a:off x="2676526" y="6203950"/>
            <a:ext cx="214313" cy="274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x</a:t>
            </a:r>
          </a:p>
        </p:txBody>
      </p:sp>
      <p:sp>
        <p:nvSpPr>
          <p:cNvPr id="492592" name="Line 48"/>
          <p:cNvSpPr>
            <a:spLocks noChangeShapeType="1"/>
          </p:cNvSpPr>
          <p:nvPr/>
        </p:nvSpPr>
        <p:spPr bwMode="auto">
          <a:xfrm>
            <a:off x="2900363" y="6321425"/>
            <a:ext cx="271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593" name="Text Box 49"/>
          <p:cNvSpPr txBox="1">
            <a:spLocks noChangeArrowheads="1"/>
          </p:cNvSpPr>
          <p:nvPr/>
        </p:nvSpPr>
        <p:spPr bwMode="auto">
          <a:xfrm>
            <a:off x="2209801" y="5583239"/>
            <a:ext cx="214313" cy="2746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y</a:t>
            </a:r>
          </a:p>
        </p:txBody>
      </p:sp>
      <p:sp>
        <p:nvSpPr>
          <p:cNvPr id="492594" name="Line 50"/>
          <p:cNvSpPr>
            <a:spLocks noChangeShapeType="1"/>
          </p:cNvSpPr>
          <p:nvPr/>
        </p:nvSpPr>
        <p:spPr bwMode="auto">
          <a:xfrm flipV="1">
            <a:off x="2316163" y="5272088"/>
            <a:ext cx="0" cy="309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596" name="Line 52"/>
          <p:cNvSpPr>
            <a:spLocks noChangeShapeType="1"/>
          </p:cNvSpPr>
          <p:nvPr/>
        </p:nvSpPr>
        <p:spPr bwMode="auto">
          <a:xfrm>
            <a:off x="4643438" y="914400"/>
            <a:ext cx="0" cy="170973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597" name="Line 53"/>
          <p:cNvSpPr>
            <a:spLocks noChangeShapeType="1"/>
          </p:cNvSpPr>
          <p:nvPr/>
        </p:nvSpPr>
        <p:spPr bwMode="auto">
          <a:xfrm>
            <a:off x="4565651" y="2546350"/>
            <a:ext cx="20224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598" name="Oval 54"/>
          <p:cNvSpPr>
            <a:spLocks noChangeArrowheads="1"/>
          </p:cNvSpPr>
          <p:nvPr/>
        </p:nvSpPr>
        <p:spPr bwMode="auto">
          <a:xfrm>
            <a:off x="4759325" y="207962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599" name="Oval 55"/>
          <p:cNvSpPr>
            <a:spLocks noChangeArrowheads="1"/>
          </p:cNvSpPr>
          <p:nvPr/>
        </p:nvSpPr>
        <p:spPr bwMode="auto">
          <a:xfrm>
            <a:off x="4954588" y="2352676"/>
            <a:ext cx="36512" cy="36513"/>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00" name="Oval 56"/>
          <p:cNvSpPr>
            <a:spLocks noChangeArrowheads="1"/>
          </p:cNvSpPr>
          <p:nvPr/>
        </p:nvSpPr>
        <p:spPr bwMode="auto">
          <a:xfrm>
            <a:off x="5070475" y="173037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01" name="Oval 57"/>
          <p:cNvSpPr>
            <a:spLocks noChangeArrowheads="1"/>
          </p:cNvSpPr>
          <p:nvPr/>
        </p:nvSpPr>
        <p:spPr bwMode="auto">
          <a:xfrm>
            <a:off x="5421313" y="1030288"/>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02" name="Oval 58"/>
          <p:cNvSpPr>
            <a:spLocks noChangeArrowheads="1"/>
          </p:cNvSpPr>
          <p:nvPr/>
        </p:nvSpPr>
        <p:spPr bwMode="auto">
          <a:xfrm>
            <a:off x="5576888" y="1497013"/>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03" name="Oval 59"/>
          <p:cNvSpPr>
            <a:spLocks noChangeArrowheads="1"/>
          </p:cNvSpPr>
          <p:nvPr/>
        </p:nvSpPr>
        <p:spPr bwMode="auto">
          <a:xfrm>
            <a:off x="5927726" y="1419225"/>
            <a:ext cx="36513"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04" name="Oval 60"/>
          <p:cNvSpPr>
            <a:spLocks noChangeArrowheads="1"/>
          </p:cNvSpPr>
          <p:nvPr/>
        </p:nvSpPr>
        <p:spPr bwMode="auto">
          <a:xfrm>
            <a:off x="6316663" y="23526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05" name="Oval 61"/>
          <p:cNvSpPr>
            <a:spLocks noChangeArrowheads="1"/>
          </p:cNvSpPr>
          <p:nvPr/>
        </p:nvSpPr>
        <p:spPr bwMode="auto">
          <a:xfrm>
            <a:off x="6394451" y="2041526"/>
            <a:ext cx="36513"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06" name="Oval 62"/>
          <p:cNvSpPr>
            <a:spLocks noChangeArrowheads="1"/>
          </p:cNvSpPr>
          <p:nvPr/>
        </p:nvSpPr>
        <p:spPr bwMode="auto">
          <a:xfrm>
            <a:off x="6276975" y="1846263"/>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07" name="Text Box 63"/>
          <p:cNvSpPr txBox="1">
            <a:spLocks noChangeArrowheads="1"/>
          </p:cNvSpPr>
          <p:nvPr/>
        </p:nvSpPr>
        <p:spPr bwMode="auto">
          <a:xfrm>
            <a:off x="4886326" y="2546350"/>
            <a:ext cx="214313" cy="274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x</a:t>
            </a:r>
          </a:p>
        </p:txBody>
      </p:sp>
      <p:sp>
        <p:nvSpPr>
          <p:cNvPr id="492608" name="Line 64"/>
          <p:cNvSpPr>
            <a:spLocks noChangeShapeType="1"/>
          </p:cNvSpPr>
          <p:nvPr/>
        </p:nvSpPr>
        <p:spPr bwMode="auto">
          <a:xfrm>
            <a:off x="5110163" y="2663825"/>
            <a:ext cx="271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609" name="Text Box 65"/>
          <p:cNvSpPr txBox="1">
            <a:spLocks noChangeArrowheads="1"/>
          </p:cNvSpPr>
          <p:nvPr/>
        </p:nvSpPr>
        <p:spPr bwMode="auto">
          <a:xfrm>
            <a:off x="4419601" y="1925639"/>
            <a:ext cx="214313" cy="2746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y</a:t>
            </a:r>
          </a:p>
        </p:txBody>
      </p:sp>
      <p:sp>
        <p:nvSpPr>
          <p:cNvPr id="492610" name="Line 66"/>
          <p:cNvSpPr>
            <a:spLocks noChangeShapeType="1"/>
          </p:cNvSpPr>
          <p:nvPr/>
        </p:nvSpPr>
        <p:spPr bwMode="auto">
          <a:xfrm flipV="1">
            <a:off x="4525963" y="1614488"/>
            <a:ext cx="0" cy="309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612" name="Line 68"/>
          <p:cNvSpPr>
            <a:spLocks noChangeShapeType="1"/>
          </p:cNvSpPr>
          <p:nvPr/>
        </p:nvSpPr>
        <p:spPr bwMode="auto">
          <a:xfrm>
            <a:off x="4643438" y="2743200"/>
            <a:ext cx="0" cy="170973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613" name="Line 69"/>
          <p:cNvSpPr>
            <a:spLocks noChangeShapeType="1"/>
          </p:cNvSpPr>
          <p:nvPr/>
        </p:nvSpPr>
        <p:spPr bwMode="auto">
          <a:xfrm>
            <a:off x="4565651" y="4375150"/>
            <a:ext cx="20224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614" name="Oval 70"/>
          <p:cNvSpPr>
            <a:spLocks noChangeArrowheads="1"/>
          </p:cNvSpPr>
          <p:nvPr/>
        </p:nvSpPr>
        <p:spPr bwMode="auto">
          <a:xfrm>
            <a:off x="4759325" y="390842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15" name="Oval 71"/>
          <p:cNvSpPr>
            <a:spLocks noChangeArrowheads="1"/>
          </p:cNvSpPr>
          <p:nvPr/>
        </p:nvSpPr>
        <p:spPr bwMode="auto">
          <a:xfrm>
            <a:off x="4954588" y="41814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16" name="Oval 72"/>
          <p:cNvSpPr>
            <a:spLocks noChangeArrowheads="1"/>
          </p:cNvSpPr>
          <p:nvPr/>
        </p:nvSpPr>
        <p:spPr bwMode="auto">
          <a:xfrm>
            <a:off x="5070475" y="355917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17" name="Oval 73"/>
          <p:cNvSpPr>
            <a:spLocks noChangeArrowheads="1"/>
          </p:cNvSpPr>
          <p:nvPr/>
        </p:nvSpPr>
        <p:spPr bwMode="auto">
          <a:xfrm>
            <a:off x="5421313" y="2859088"/>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18" name="Oval 74"/>
          <p:cNvSpPr>
            <a:spLocks noChangeArrowheads="1"/>
          </p:cNvSpPr>
          <p:nvPr/>
        </p:nvSpPr>
        <p:spPr bwMode="auto">
          <a:xfrm>
            <a:off x="5576888" y="3325813"/>
            <a:ext cx="36512" cy="38100"/>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19" name="Oval 75"/>
          <p:cNvSpPr>
            <a:spLocks noChangeArrowheads="1"/>
          </p:cNvSpPr>
          <p:nvPr/>
        </p:nvSpPr>
        <p:spPr bwMode="auto">
          <a:xfrm>
            <a:off x="5927726" y="3248025"/>
            <a:ext cx="36513"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20" name="Oval 76"/>
          <p:cNvSpPr>
            <a:spLocks noChangeArrowheads="1"/>
          </p:cNvSpPr>
          <p:nvPr/>
        </p:nvSpPr>
        <p:spPr bwMode="auto">
          <a:xfrm>
            <a:off x="6316663" y="41814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21" name="Oval 77"/>
          <p:cNvSpPr>
            <a:spLocks noChangeArrowheads="1"/>
          </p:cNvSpPr>
          <p:nvPr/>
        </p:nvSpPr>
        <p:spPr bwMode="auto">
          <a:xfrm>
            <a:off x="6394451" y="3870326"/>
            <a:ext cx="36513"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22" name="Oval 78"/>
          <p:cNvSpPr>
            <a:spLocks noChangeArrowheads="1"/>
          </p:cNvSpPr>
          <p:nvPr/>
        </p:nvSpPr>
        <p:spPr bwMode="auto">
          <a:xfrm>
            <a:off x="6276975" y="3675063"/>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23" name="Text Box 79"/>
          <p:cNvSpPr txBox="1">
            <a:spLocks noChangeArrowheads="1"/>
          </p:cNvSpPr>
          <p:nvPr/>
        </p:nvSpPr>
        <p:spPr bwMode="auto">
          <a:xfrm>
            <a:off x="4886326" y="4375150"/>
            <a:ext cx="214313" cy="274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x</a:t>
            </a:r>
          </a:p>
        </p:txBody>
      </p:sp>
      <p:sp>
        <p:nvSpPr>
          <p:cNvPr id="492624" name="Line 80"/>
          <p:cNvSpPr>
            <a:spLocks noChangeShapeType="1"/>
          </p:cNvSpPr>
          <p:nvPr/>
        </p:nvSpPr>
        <p:spPr bwMode="auto">
          <a:xfrm>
            <a:off x="5110163" y="4492625"/>
            <a:ext cx="271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625" name="Text Box 81"/>
          <p:cNvSpPr txBox="1">
            <a:spLocks noChangeArrowheads="1"/>
          </p:cNvSpPr>
          <p:nvPr/>
        </p:nvSpPr>
        <p:spPr bwMode="auto">
          <a:xfrm>
            <a:off x="4419601" y="3754439"/>
            <a:ext cx="214313" cy="2746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y</a:t>
            </a:r>
          </a:p>
        </p:txBody>
      </p:sp>
      <p:sp>
        <p:nvSpPr>
          <p:cNvPr id="492626" name="Line 82"/>
          <p:cNvSpPr>
            <a:spLocks noChangeShapeType="1"/>
          </p:cNvSpPr>
          <p:nvPr/>
        </p:nvSpPr>
        <p:spPr bwMode="auto">
          <a:xfrm flipV="1">
            <a:off x="4525963" y="3443288"/>
            <a:ext cx="0" cy="309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628" name="Line 84"/>
          <p:cNvSpPr>
            <a:spLocks noChangeShapeType="1"/>
          </p:cNvSpPr>
          <p:nvPr/>
        </p:nvSpPr>
        <p:spPr bwMode="auto">
          <a:xfrm>
            <a:off x="4643438" y="4572000"/>
            <a:ext cx="0" cy="170973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629" name="Line 85"/>
          <p:cNvSpPr>
            <a:spLocks noChangeShapeType="1"/>
          </p:cNvSpPr>
          <p:nvPr/>
        </p:nvSpPr>
        <p:spPr bwMode="auto">
          <a:xfrm>
            <a:off x="4565651" y="6203950"/>
            <a:ext cx="20224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630" name="Oval 86"/>
          <p:cNvSpPr>
            <a:spLocks noChangeArrowheads="1"/>
          </p:cNvSpPr>
          <p:nvPr/>
        </p:nvSpPr>
        <p:spPr bwMode="auto">
          <a:xfrm>
            <a:off x="4759325" y="573722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31" name="Oval 87"/>
          <p:cNvSpPr>
            <a:spLocks noChangeArrowheads="1"/>
          </p:cNvSpPr>
          <p:nvPr/>
        </p:nvSpPr>
        <p:spPr bwMode="auto">
          <a:xfrm>
            <a:off x="4954588" y="60102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32" name="Oval 88"/>
          <p:cNvSpPr>
            <a:spLocks noChangeArrowheads="1"/>
          </p:cNvSpPr>
          <p:nvPr/>
        </p:nvSpPr>
        <p:spPr bwMode="auto">
          <a:xfrm>
            <a:off x="5070475" y="538797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33" name="Oval 89"/>
          <p:cNvSpPr>
            <a:spLocks noChangeArrowheads="1"/>
          </p:cNvSpPr>
          <p:nvPr/>
        </p:nvSpPr>
        <p:spPr bwMode="auto">
          <a:xfrm>
            <a:off x="5421313" y="4687888"/>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34" name="Oval 90"/>
          <p:cNvSpPr>
            <a:spLocks noChangeArrowheads="1"/>
          </p:cNvSpPr>
          <p:nvPr/>
        </p:nvSpPr>
        <p:spPr bwMode="auto">
          <a:xfrm>
            <a:off x="5576888" y="5154613"/>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35" name="Oval 91"/>
          <p:cNvSpPr>
            <a:spLocks noChangeArrowheads="1"/>
          </p:cNvSpPr>
          <p:nvPr/>
        </p:nvSpPr>
        <p:spPr bwMode="auto">
          <a:xfrm>
            <a:off x="5927726" y="5076825"/>
            <a:ext cx="36513"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36" name="Oval 92"/>
          <p:cNvSpPr>
            <a:spLocks noChangeArrowheads="1"/>
          </p:cNvSpPr>
          <p:nvPr/>
        </p:nvSpPr>
        <p:spPr bwMode="auto">
          <a:xfrm>
            <a:off x="6316663" y="6010276"/>
            <a:ext cx="36512" cy="36513"/>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37" name="Oval 93"/>
          <p:cNvSpPr>
            <a:spLocks noChangeArrowheads="1"/>
          </p:cNvSpPr>
          <p:nvPr/>
        </p:nvSpPr>
        <p:spPr bwMode="auto">
          <a:xfrm>
            <a:off x="6394451" y="5699126"/>
            <a:ext cx="36513"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38" name="Oval 94"/>
          <p:cNvSpPr>
            <a:spLocks noChangeArrowheads="1"/>
          </p:cNvSpPr>
          <p:nvPr/>
        </p:nvSpPr>
        <p:spPr bwMode="auto">
          <a:xfrm>
            <a:off x="6276975" y="5503863"/>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39" name="Text Box 95"/>
          <p:cNvSpPr txBox="1">
            <a:spLocks noChangeAspect="1" noChangeArrowheads="1"/>
          </p:cNvSpPr>
          <p:nvPr/>
        </p:nvSpPr>
        <p:spPr bwMode="auto">
          <a:xfrm>
            <a:off x="4886326" y="6203950"/>
            <a:ext cx="214313" cy="274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x</a:t>
            </a:r>
          </a:p>
        </p:txBody>
      </p:sp>
      <p:sp>
        <p:nvSpPr>
          <p:cNvPr id="492640" name="Line 96"/>
          <p:cNvSpPr>
            <a:spLocks noChangeShapeType="1"/>
          </p:cNvSpPr>
          <p:nvPr/>
        </p:nvSpPr>
        <p:spPr bwMode="auto">
          <a:xfrm>
            <a:off x="5110163" y="6321425"/>
            <a:ext cx="271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641" name="Text Box 97"/>
          <p:cNvSpPr txBox="1">
            <a:spLocks noChangeArrowheads="1"/>
          </p:cNvSpPr>
          <p:nvPr/>
        </p:nvSpPr>
        <p:spPr bwMode="auto">
          <a:xfrm>
            <a:off x="4419601" y="5583239"/>
            <a:ext cx="214313" cy="2746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y</a:t>
            </a:r>
          </a:p>
        </p:txBody>
      </p:sp>
      <p:sp>
        <p:nvSpPr>
          <p:cNvPr id="492642" name="Line 98"/>
          <p:cNvSpPr>
            <a:spLocks noChangeShapeType="1"/>
          </p:cNvSpPr>
          <p:nvPr/>
        </p:nvSpPr>
        <p:spPr bwMode="auto">
          <a:xfrm flipV="1">
            <a:off x="4525963" y="5272088"/>
            <a:ext cx="0" cy="309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644" name="Line 100"/>
          <p:cNvSpPr>
            <a:spLocks noChangeShapeType="1"/>
          </p:cNvSpPr>
          <p:nvPr/>
        </p:nvSpPr>
        <p:spPr bwMode="auto">
          <a:xfrm>
            <a:off x="6853238" y="4572000"/>
            <a:ext cx="0" cy="170973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645" name="Line 101"/>
          <p:cNvSpPr>
            <a:spLocks noChangeShapeType="1"/>
          </p:cNvSpPr>
          <p:nvPr/>
        </p:nvSpPr>
        <p:spPr bwMode="auto">
          <a:xfrm>
            <a:off x="6775451" y="6203950"/>
            <a:ext cx="20224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646" name="Oval 102"/>
          <p:cNvSpPr>
            <a:spLocks noChangeArrowheads="1"/>
          </p:cNvSpPr>
          <p:nvPr/>
        </p:nvSpPr>
        <p:spPr bwMode="auto">
          <a:xfrm>
            <a:off x="6969125" y="573722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47" name="Oval 103"/>
          <p:cNvSpPr>
            <a:spLocks noChangeArrowheads="1"/>
          </p:cNvSpPr>
          <p:nvPr/>
        </p:nvSpPr>
        <p:spPr bwMode="auto">
          <a:xfrm>
            <a:off x="7164388" y="60102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48" name="Oval 104"/>
          <p:cNvSpPr>
            <a:spLocks noChangeArrowheads="1"/>
          </p:cNvSpPr>
          <p:nvPr/>
        </p:nvSpPr>
        <p:spPr bwMode="auto">
          <a:xfrm>
            <a:off x="7280275" y="538797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49" name="Oval 105"/>
          <p:cNvSpPr>
            <a:spLocks noChangeArrowheads="1"/>
          </p:cNvSpPr>
          <p:nvPr/>
        </p:nvSpPr>
        <p:spPr bwMode="auto">
          <a:xfrm>
            <a:off x="7631113" y="4687888"/>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50" name="Oval 106"/>
          <p:cNvSpPr>
            <a:spLocks noChangeArrowheads="1"/>
          </p:cNvSpPr>
          <p:nvPr/>
        </p:nvSpPr>
        <p:spPr bwMode="auto">
          <a:xfrm>
            <a:off x="7786688" y="5154613"/>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51" name="Oval 107"/>
          <p:cNvSpPr>
            <a:spLocks noChangeArrowheads="1"/>
          </p:cNvSpPr>
          <p:nvPr/>
        </p:nvSpPr>
        <p:spPr bwMode="auto">
          <a:xfrm>
            <a:off x="8137526" y="5076825"/>
            <a:ext cx="36513"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52" name="Oval 108"/>
          <p:cNvSpPr>
            <a:spLocks noChangeArrowheads="1"/>
          </p:cNvSpPr>
          <p:nvPr/>
        </p:nvSpPr>
        <p:spPr bwMode="auto">
          <a:xfrm>
            <a:off x="8526463" y="60102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53" name="Oval 109"/>
          <p:cNvSpPr>
            <a:spLocks noChangeArrowheads="1"/>
          </p:cNvSpPr>
          <p:nvPr/>
        </p:nvSpPr>
        <p:spPr bwMode="auto">
          <a:xfrm>
            <a:off x="8604251" y="5699126"/>
            <a:ext cx="36513" cy="36513"/>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54" name="Oval 110"/>
          <p:cNvSpPr>
            <a:spLocks noChangeArrowheads="1"/>
          </p:cNvSpPr>
          <p:nvPr/>
        </p:nvSpPr>
        <p:spPr bwMode="auto">
          <a:xfrm>
            <a:off x="8486775" y="5503863"/>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55" name="Text Box 111"/>
          <p:cNvSpPr txBox="1">
            <a:spLocks noChangeAspect="1" noChangeArrowheads="1"/>
          </p:cNvSpPr>
          <p:nvPr/>
        </p:nvSpPr>
        <p:spPr bwMode="auto">
          <a:xfrm>
            <a:off x="7096126" y="6203950"/>
            <a:ext cx="214313" cy="274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x</a:t>
            </a:r>
          </a:p>
        </p:txBody>
      </p:sp>
      <p:sp>
        <p:nvSpPr>
          <p:cNvPr id="492656" name="Line 112"/>
          <p:cNvSpPr>
            <a:spLocks noChangeShapeType="1"/>
          </p:cNvSpPr>
          <p:nvPr/>
        </p:nvSpPr>
        <p:spPr bwMode="auto">
          <a:xfrm>
            <a:off x="7319963" y="6321425"/>
            <a:ext cx="271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657" name="Text Box 113"/>
          <p:cNvSpPr txBox="1">
            <a:spLocks noChangeArrowheads="1"/>
          </p:cNvSpPr>
          <p:nvPr/>
        </p:nvSpPr>
        <p:spPr bwMode="auto">
          <a:xfrm>
            <a:off x="6629401" y="5583239"/>
            <a:ext cx="214313" cy="2746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y</a:t>
            </a:r>
          </a:p>
        </p:txBody>
      </p:sp>
      <p:sp>
        <p:nvSpPr>
          <p:cNvPr id="492658" name="Line 114"/>
          <p:cNvSpPr>
            <a:spLocks noChangeShapeType="1"/>
          </p:cNvSpPr>
          <p:nvPr/>
        </p:nvSpPr>
        <p:spPr bwMode="auto">
          <a:xfrm flipV="1">
            <a:off x="6735763" y="5272088"/>
            <a:ext cx="0" cy="309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660" name="Line 116"/>
          <p:cNvSpPr>
            <a:spLocks noChangeShapeType="1"/>
          </p:cNvSpPr>
          <p:nvPr/>
        </p:nvSpPr>
        <p:spPr bwMode="auto">
          <a:xfrm>
            <a:off x="6853238" y="2743200"/>
            <a:ext cx="0" cy="170973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661" name="Line 117"/>
          <p:cNvSpPr>
            <a:spLocks noChangeShapeType="1"/>
          </p:cNvSpPr>
          <p:nvPr/>
        </p:nvSpPr>
        <p:spPr bwMode="auto">
          <a:xfrm>
            <a:off x="6775451" y="4375150"/>
            <a:ext cx="20224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662" name="Oval 118"/>
          <p:cNvSpPr>
            <a:spLocks noChangeArrowheads="1"/>
          </p:cNvSpPr>
          <p:nvPr/>
        </p:nvSpPr>
        <p:spPr bwMode="auto">
          <a:xfrm>
            <a:off x="6969125" y="390842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63" name="Oval 119"/>
          <p:cNvSpPr>
            <a:spLocks noChangeArrowheads="1"/>
          </p:cNvSpPr>
          <p:nvPr/>
        </p:nvSpPr>
        <p:spPr bwMode="auto">
          <a:xfrm>
            <a:off x="7164388" y="41814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64" name="Oval 120"/>
          <p:cNvSpPr>
            <a:spLocks noChangeArrowheads="1"/>
          </p:cNvSpPr>
          <p:nvPr/>
        </p:nvSpPr>
        <p:spPr bwMode="auto">
          <a:xfrm>
            <a:off x="7280275" y="355917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65" name="Oval 121"/>
          <p:cNvSpPr>
            <a:spLocks noChangeArrowheads="1"/>
          </p:cNvSpPr>
          <p:nvPr/>
        </p:nvSpPr>
        <p:spPr bwMode="auto">
          <a:xfrm>
            <a:off x="7631113" y="2859088"/>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66" name="Oval 122"/>
          <p:cNvSpPr>
            <a:spLocks noChangeArrowheads="1"/>
          </p:cNvSpPr>
          <p:nvPr/>
        </p:nvSpPr>
        <p:spPr bwMode="auto">
          <a:xfrm>
            <a:off x="7786688" y="3325813"/>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67" name="Oval 123"/>
          <p:cNvSpPr>
            <a:spLocks noChangeArrowheads="1"/>
          </p:cNvSpPr>
          <p:nvPr/>
        </p:nvSpPr>
        <p:spPr bwMode="auto">
          <a:xfrm>
            <a:off x="8137526" y="3248025"/>
            <a:ext cx="36513" cy="38100"/>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68" name="Oval 124"/>
          <p:cNvSpPr>
            <a:spLocks noChangeArrowheads="1"/>
          </p:cNvSpPr>
          <p:nvPr/>
        </p:nvSpPr>
        <p:spPr bwMode="auto">
          <a:xfrm>
            <a:off x="8526463" y="41814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69" name="Oval 125"/>
          <p:cNvSpPr>
            <a:spLocks noChangeArrowheads="1"/>
          </p:cNvSpPr>
          <p:nvPr/>
        </p:nvSpPr>
        <p:spPr bwMode="auto">
          <a:xfrm>
            <a:off x="8604251" y="3870326"/>
            <a:ext cx="36513"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70" name="Oval 126"/>
          <p:cNvSpPr>
            <a:spLocks noChangeArrowheads="1"/>
          </p:cNvSpPr>
          <p:nvPr/>
        </p:nvSpPr>
        <p:spPr bwMode="auto">
          <a:xfrm>
            <a:off x="8486775" y="3675063"/>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71" name="Text Box 127"/>
          <p:cNvSpPr txBox="1">
            <a:spLocks noChangeArrowheads="1"/>
          </p:cNvSpPr>
          <p:nvPr/>
        </p:nvSpPr>
        <p:spPr bwMode="auto">
          <a:xfrm>
            <a:off x="7096126" y="4375150"/>
            <a:ext cx="214313" cy="274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x</a:t>
            </a:r>
          </a:p>
        </p:txBody>
      </p:sp>
      <p:sp>
        <p:nvSpPr>
          <p:cNvPr id="492672" name="Line 128"/>
          <p:cNvSpPr>
            <a:spLocks noChangeShapeType="1"/>
          </p:cNvSpPr>
          <p:nvPr/>
        </p:nvSpPr>
        <p:spPr bwMode="auto">
          <a:xfrm>
            <a:off x="7319963" y="4492625"/>
            <a:ext cx="271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673" name="Text Box 129"/>
          <p:cNvSpPr txBox="1">
            <a:spLocks noChangeArrowheads="1"/>
          </p:cNvSpPr>
          <p:nvPr/>
        </p:nvSpPr>
        <p:spPr bwMode="auto">
          <a:xfrm>
            <a:off x="6629401" y="3754439"/>
            <a:ext cx="214313" cy="2746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y</a:t>
            </a:r>
          </a:p>
        </p:txBody>
      </p:sp>
      <p:sp>
        <p:nvSpPr>
          <p:cNvPr id="492674" name="Line 130"/>
          <p:cNvSpPr>
            <a:spLocks noChangeShapeType="1"/>
          </p:cNvSpPr>
          <p:nvPr/>
        </p:nvSpPr>
        <p:spPr bwMode="auto">
          <a:xfrm flipV="1">
            <a:off x="6735763" y="3443288"/>
            <a:ext cx="0" cy="309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676" name="Line 132"/>
          <p:cNvSpPr>
            <a:spLocks noChangeShapeType="1"/>
          </p:cNvSpPr>
          <p:nvPr/>
        </p:nvSpPr>
        <p:spPr bwMode="auto">
          <a:xfrm>
            <a:off x="6853238" y="914400"/>
            <a:ext cx="0" cy="170973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677" name="Line 133"/>
          <p:cNvSpPr>
            <a:spLocks noChangeShapeType="1"/>
          </p:cNvSpPr>
          <p:nvPr/>
        </p:nvSpPr>
        <p:spPr bwMode="auto">
          <a:xfrm>
            <a:off x="6775451" y="2546350"/>
            <a:ext cx="20224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678" name="Oval 134"/>
          <p:cNvSpPr>
            <a:spLocks noChangeArrowheads="1"/>
          </p:cNvSpPr>
          <p:nvPr/>
        </p:nvSpPr>
        <p:spPr bwMode="auto">
          <a:xfrm>
            <a:off x="6969125" y="207962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79" name="Oval 135"/>
          <p:cNvSpPr>
            <a:spLocks noChangeArrowheads="1"/>
          </p:cNvSpPr>
          <p:nvPr/>
        </p:nvSpPr>
        <p:spPr bwMode="auto">
          <a:xfrm>
            <a:off x="7164388" y="23526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80" name="Oval 136"/>
          <p:cNvSpPr>
            <a:spLocks noChangeArrowheads="1"/>
          </p:cNvSpPr>
          <p:nvPr/>
        </p:nvSpPr>
        <p:spPr bwMode="auto">
          <a:xfrm>
            <a:off x="7280275" y="1730375"/>
            <a:ext cx="38100" cy="38100"/>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81" name="Oval 137"/>
          <p:cNvSpPr>
            <a:spLocks noChangeArrowheads="1"/>
          </p:cNvSpPr>
          <p:nvPr/>
        </p:nvSpPr>
        <p:spPr bwMode="auto">
          <a:xfrm>
            <a:off x="7631113" y="1030288"/>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82" name="Oval 138"/>
          <p:cNvSpPr>
            <a:spLocks noChangeArrowheads="1"/>
          </p:cNvSpPr>
          <p:nvPr/>
        </p:nvSpPr>
        <p:spPr bwMode="auto">
          <a:xfrm>
            <a:off x="7786688" y="1497013"/>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83" name="Oval 139"/>
          <p:cNvSpPr>
            <a:spLocks noChangeArrowheads="1"/>
          </p:cNvSpPr>
          <p:nvPr/>
        </p:nvSpPr>
        <p:spPr bwMode="auto">
          <a:xfrm>
            <a:off x="8137526" y="1419225"/>
            <a:ext cx="36513"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84" name="Oval 140"/>
          <p:cNvSpPr>
            <a:spLocks noChangeArrowheads="1"/>
          </p:cNvSpPr>
          <p:nvPr/>
        </p:nvSpPr>
        <p:spPr bwMode="auto">
          <a:xfrm>
            <a:off x="8526463" y="23526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85" name="Oval 141"/>
          <p:cNvSpPr>
            <a:spLocks noChangeArrowheads="1"/>
          </p:cNvSpPr>
          <p:nvPr/>
        </p:nvSpPr>
        <p:spPr bwMode="auto">
          <a:xfrm>
            <a:off x="8604251" y="2041526"/>
            <a:ext cx="36513"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86" name="Oval 142"/>
          <p:cNvSpPr>
            <a:spLocks noChangeArrowheads="1"/>
          </p:cNvSpPr>
          <p:nvPr/>
        </p:nvSpPr>
        <p:spPr bwMode="auto">
          <a:xfrm>
            <a:off x="8486775" y="1846263"/>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2687" name="Text Box 143"/>
          <p:cNvSpPr txBox="1">
            <a:spLocks noChangeArrowheads="1"/>
          </p:cNvSpPr>
          <p:nvPr/>
        </p:nvSpPr>
        <p:spPr bwMode="auto">
          <a:xfrm>
            <a:off x="7096126" y="2546350"/>
            <a:ext cx="214313" cy="274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x</a:t>
            </a:r>
          </a:p>
        </p:txBody>
      </p:sp>
      <p:sp>
        <p:nvSpPr>
          <p:cNvPr id="492688" name="Line 144"/>
          <p:cNvSpPr>
            <a:spLocks noChangeShapeType="1"/>
          </p:cNvSpPr>
          <p:nvPr/>
        </p:nvSpPr>
        <p:spPr bwMode="auto">
          <a:xfrm>
            <a:off x="7319963" y="2663825"/>
            <a:ext cx="271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689" name="Text Box 145"/>
          <p:cNvSpPr txBox="1">
            <a:spLocks noChangeArrowheads="1"/>
          </p:cNvSpPr>
          <p:nvPr/>
        </p:nvSpPr>
        <p:spPr bwMode="auto">
          <a:xfrm>
            <a:off x="6629401" y="1925639"/>
            <a:ext cx="214313" cy="2746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y</a:t>
            </a:r>
          </a:p>
        </p:txBody>
      </p:sp>
      <p:sp>
        <p:nvSpPr>
          <p:cNvPr id="492690" name="Line 146"/>
          <p:cNvSpPr>
            <a:spLocks noChangeShapeType="1"/>
          </p:cNvSpPr>
          <p:nvPr/>
        </p:nvSpPr>
        <p:spPr bwMode="auto">
          <a:xfrm flipV="1">
            <a:off x="6735763" y="1614488"/>
            <a:ext cx="0" cy="309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2692" name="Arc 148"/>
          <p:cNvSpPr>
            <a:spLocks/>
          </p:cNvSpPr>
          <p:nvPr/>
        </p:nvSpPr>
        <p:spPr bwMode="auto">
          <a:xfrm rot="13413423" flipV="1">
            <a:off x="2863850" y="1875781"/>
            <a:ext cx="1055688" cy="461665"/>
          </a:xfrm>
          <a:custGeom>
            <a:avLst/>
            <a:gdLst>
              <a:gd name="G0" fmla="+- 5254 0 0"/>
              <a:gd name="G1" fmla="+- 21600 0 0"/>
              <a:gd name="G2" fmla="+- 21600 0 0"/>
              <a:gd name="T0" fmla="*/ 0 w 26854"/>
              <a:gd name="T1" fmla="*/ 649 h 27176"/>
              <a:gd name="T2" fmla="*/ 26122 w 26854"/>
              <a:gd name="T3" fmla="*/ 27176 h 27176"/>
              <a:gd name="T4" fmla="*/ 5254 w 26854"/>
              <a:gd name="T5" fmla="*/ 21600 h 27176"/>
            </a:gdLst>
            <a:ahLst/>
            <a:cxnLst>
              <a:cxn ang="0">
                <a:pos x="T0" y="T1"/>
              </a:cxn>
              <a:cxn ang="0">
                <a:pos x="T2" y="T3"/>
              </a:cxn>
              <a:cxn ang="0">
                <a:pos x="T4" y="T5"/>
              </a:cxn>
            </a:cxnLst>
            <a:rect l="0" t="0" r="r" b="b"/>
            <a:pathLst>
              <a:path w="26854" h="27176" fill="none" extrusionOk="0">
                <a:moveTo>
                  <a:pt x="-1" y="648"/>
                </a:moveTo>
                <a:cubicBezTo>
                  <a:pt x="1718" y="217"/>
                  <a:pt x="3482" y="-1"/>
                  <a:pt x="5254" y="0"/>
                </a:cubicBezTo>
                <a:cubicBezTo>
                  <a:pt x="17183" y="0"/>
                  <a:pt x="26854" y="9670"/>
                  <a:pt x="26854" y="21600"/>
                </a:cubicBezTo>
                <a:cubicBezTo>
                  <a:pt x="26854" y="23482"/>
                  <a:pt x="26607" y="25357"/>
                  <a:pt x="26121" y="27175"/>
                </a:cubicBezTo>
              </a:path>
              <a:path w="26854" h="27176" stroke="0" extrusionOk="0">
                <a:moveTo>
                  <a:pt x="-1" y="648"/>
                </a:moveTo>
                <a:cubicBezTo>
                  <a:pt x="1718" y="217"/>
                  <a:pt x="3482" y="-1"/>
                  <a:pt x="5254" y="0"/>
                </a:cubicBezTo>
                <a:cubicBezTo>
                  <a:pt x="17183" y="0"/>
                  <a:pt x="26854" y="9670"/>
                  <a:pt x="26854" y="21600"/>
                </a:cubicBezTo>
                <a:cubicBezTo>
                  <a:pt x="26854" y="23482"/>
                  <a:pt x="26607" y="25357"/>
                  <a:pt x="26121" y="27175"/>
                </a:cubicBezTo>
                <a:lnTo>
                  <a:pt x="5254" y="21600"/>
                </a:lnTo>
                <a:close/>
              </a:path>
            </a:pathLst>
          </a:custGeom>
          <a:noFill/>
          <a:ln w="38100">
            <a:solidFill>
              <a:srgbClr val="33CC33"/>
            </a:solidFill>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492693" name="Arc 149"/>
          <p:cNvSpPr>
            <a:spLocks/>
          </p:cNvSpPr>
          <p:nvPr/>
        </p:nvSpPr>
        <p:spPr bwMode="auto">
          <a:xfrm rot="13413423" flipV="1">
            <a:off x="7008814" y="5623075"/>
            <a:ext cx="1508125" cy="461665"/>
          </a:xfrm>
          <a:custGeom>
            <a:avLst/>
            <a:gdLst>
              <a:gd name="G0" fmla="+- 5254 0 0"/>
              <a:gd name="G1" fmla="+- 21600 0 0"/>
              <a:gd name="G2" fmla="+- 21600 0 0"/>
              <a:gd name="T0" fmla="*/ 0 w 26854"/>
              <a:gd name="T1" fmla="*/ 649 h 27176"/>
              <a:gd name="T2" fmla="*/ 26122 w 26854"/>
              <a:gd name="T3" fmla="*/ 27176 h 27176"/>
              <a:gd name="T4" fmla="*/ 5254 w 26854"/>
              <a:gd name="T5" fmla="*/ 21600 h 27176"/>
            </a:gdLst>
            <a:ahLst/>
            <a:cxnLst>
              <a:cxn ang="0">
                <a:pos x="T0" y="T1"/>
              </a:cxn>
              <a:cxn ang="0">
                <a:pos x="T2" y="T3"/>
              </a:cxn>
              <a:cxn ang="0">
                <a:pos x="T4" y="T5"/>
              </a:cxn>
            </a:cxnLst>
            <a:rect l="0" t="0" r="r" b="b"/>
            <a:pathLst>
              <a:path w="26854" h="27176" fill="none" extrusionOk="0">
                <a:moveTo>
                  <a:pt x="-1" y="648"/>
                </a:moveTo>
                <a:cubicBezTo>
                  <a:pt x="1718" y="217"/>
                  <a:pt x="3482" y="-1"/>
                  <a:pt x="5254" y="0"/>
                </a:cubicBezTo>
                <a:cubicBezTo>
                  <a:pt x="17183" y="0"/>
                  <a:pt x="26854" y="9670"/>
                  <a:pt x="26854" y="21600"/>
                </a:cubicBezTo>
                <a:cubicBezTo>
                  <a:pt x="26854" y="23482"/>
                  <a:pt x="26607" y="25357"/>
                  <a:pt x="26121" y="27175"/>
                </a:cubicBezTo>
              </a:path>
              <a:path w="26854" h="27176" stroke="0" extrusionOk="0">
                <a:moveTo>
                  <a:pt x="-1" y="648"/>
                </a:moveTo>
                <a:cubicBezTo>
                  <a:pt x="1718" y="217"/>
                  <a:pt x="3482" y="-1"/>
                  <a:pt x="5254" y="0"/>
                </a:cubicBezTo>
                <a:cubicBezTo>
                  <a:pt x="17183" y="0"/>
                  <a:pt x="26854" y="9670"/>
                  <a:pt x="26854" y="21600"/>
                </a:cubicBezTo>
                <a:cubicBezTo>
                  <a:pt x="26854" y="23482"/>
                  <a:pt x="26607" y="25357"/>
                  <a:pt x="26121" y="27175"/>
                </a:cubicBezTo>
                <a:lnTo>
                  <a:pt x="5254" y="21600"/>
                </a:lnTo>
                <a:close/>
              </a:path>
            </a:pathLst>
          </a:custGeom>
          <a:noFill/>
          <a:ln w="38100">
            <a:solidFill>
              <a:srgbClr val="33CC33"/>
            </a:solidFill>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492694" name="Arc 150"/>
          <p:cNvSpPr>
            <a:spLocks/>
          </p:cNvSpPr>
          <p:nvPr/>
        </p:nvSpPr>
        <p:spPr bwMode="auto">
          <a:xfrm rot="13413423" flipV="1">
            <a:off x="5027613" y="5484962"/>
            <a:ext cx="1116012" cy="461665"/>
          </a:xfrm>
          <a:custGeom>
            <a:avLst/>
            <a:gdLst>
              <a:gd name="G0" fmla="+- 5254 0 0"/>
              <a:gd name="G1" fmla="+- 21600 0 0"/>
              <a:gd name="G2" fmla="+- 21600 0 0"/>
              <a:gd name="T0" fmla="*/ 0 w 26854"/>
              <a:gd name="T1" fmla="*/ 649 h 27176"/>
              <a:gd name="T2" fmla="*/ 26122 w 26854"/>
              <a:gd name="T3" fmla="*/ 27176 h 27176"/>
              <a:gd name="T4" fmla="*/ 5254 w 26854"/>
              <a:gd name="T5" fmla="*/ 21600 h 27176"/>
            </a:gdLst>
            <a:ahLst/>
            <a:cxnLst>
              <a:cxn ang="0">
                <a:pos x="T0" y="T1"/>
              </a:cxn>
              <a:cxn ang="0">
                <a:pos x="T2" y="T3"/>
              </a:cxn>
              <a:cxn ang="0">
                <a:pos x="T4" y="T5"/>
              </a:cxn>
            </a:cxnLst>
            <a:rect l="0" t="0" r="r" b="b"/>
            <a:pathLst>
              <a:path w="26854" h="27176" fill="none" extrusionOk="0">
                <a:moveTo>
                  <a:pt x="-1" y="648"/>
                </a:moveTo>
                <a:cubicBezTo>
                  <a:pt x="1718" y="217"/>
                  <a:pt x="3482" y="-1"/>
                  <a:pt x="5254" y="0"/>
                </a:cubicBezTo>
                <a:cubicBezTo>
                  <a:pt x="17183" y="0"/>
                  <a:pt x="26854" y="9670"/>
                  <a:pt x="26854" y="21600"/>
                </a:cubicBezTo>
                <a:cubicBezTo>
                  <a:pt x="26854" y="23482"/>
                  <a:pt x="26607" y="25357"/>
                  <a:pt x="26121" y="27175"/>
                </a:cubicBezTo>
              </a:path>
              <a:path w="26854" h="27176" stroke="0" extrusionOk="0">
                <a:moveTo>
                  <a:pt x="-1" y="648"/>
                </a:moveTo>
                <a:cubicBezTo>
                  <a:pt x="1718" y="217"/>
                  <a:pt x="3482" y="-1"/>
                  <a:pt x="5254" y="0"/>
                </a:cubicBezTo>
                <a:cubicBezTo>
                  <a:pt x="17183" y="0"/>
                  <a:pt x="26854" y="9670"/>
                  <a:pt x="26854" y="21600"/>
                </a:cubicBezTo>
                <a:cubicBezTo>
                  <a:pt x="26854" y="23482"/>
                  <a:pt x="26607" y="25357"/>
                  <a:pt x="26121" y="27175"/>
                </a:cubicBezTo>
                <a:lnTo>
                  <a:pt x="5254" y="21600"/>
                </a:lnTo>
                <a:close/>
              </a:path>
            </a:pathLst>
          </a:custGeom>
          <a:noFill/>
          <a:ln w="38100">
            <a:solidFill>
              <a:srgbClr val="33CC33"/>
            </a:solidFill>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492695" name="Arc 151"/>
          <p:cNvSpPr>
            <a:spLocks/>
          </p:cNvSpPr>
          <p:nvPr/>
        </p:nvSpPr>
        <p:spPr bwMode="auto">
          <a:xfrm rot="13413423" flipV="1">
            <a:off x="2622551" y="5501631"/>
            <a:ext cx="1566863" cy="461665"/>
          </a:xfrm>
          <a:custGeom>
            <a:avLst/>
            <a:gdLst>
              <a:gd name="G0" fmla="+- 6799 0 0"/>
              <a:gd name="G1" fmla="+- 21600 0 0"/>
              <a:gd name="G2" fmla="+- 21600 0 0"/>
              <a:gd name="T0" fmla="*/ 0 w 28399"/>
              <a:gd name="T1" fmla="*/ 1098 h 27176"/>
              <a:gd name="T2" fmla="*/ 27667 w 28399"/>
              <a:gd name="T3" fmla="*/ 27176 h 27176"/>
              <a:gd name="T4" fmla="*/ 6799 w 28399"/>
              <a:gd name="T5" fmla="*/ 21600 h 27176"/>
            </a:gdLst>
            <a:ahLst/>
            <a:cxnLst>
              <a:cxn ang="0">
                <a:pos x="T0" y="T1"/>
              </a:cxn>
              <a:cxn ang="0">
                <a:pos x="T2" y="T3"/>
              </a:cxn>
              <a:cxn ang="0">
                <a:pos x="T4" y="T5"/>
              </a:cxn>
            </a:cxnLst>
            <a:rect l="0" t="0" r="r" b="b"/>
            <a:pathLst>
              <a:path w="28399" h="27176" fill="none" extrusionOk="0">
                <a:moveTo>
                  <a:pt x="-1" y="1097"/>
                </a:moveTo>
                <a:cubicBezTo>
                  <a:pt x="2193" y="370"/>
                  <a:pt x="4488" y="-1"/>
                  <a:pt x="6799" y="0"/>
                </a:cubicBezTo>
                <a:cubicBezTo>
                  <a:pt x="18728" y="0"/>
                  <a:pt x="28399" y="9670"/>
                  <a:pt x="28399" y="21600"/>
                </a:cubicBezTo>
                <a:cubicBezTo>
                  <a:pt x="28399" y="23482"/>
                  <a:pt x="28152" y="25357"/>
                  <a:pt x="27666" y="27175"/>
                </a:cubicBezTo>
              </a:path>
              <a:path w="28399" h="27176" stroke="0" extrusionOk="0">
                <a:moveTo>
                  <a:pt x="-1" y="1097"/>
                </a:moveTo>
                <a:cubicBezTo>
                  <a:pt x="2193" y="370"/>
                  <a:pt x="4488" y="-1"/>
                  <a:pt x="6799" y="0"/>
                </a:cubicBezTo>
                <a:cubicBezTo>
                  <a:pt x="18728" y="0"/>
                  <a:pt x="28399" y="9670"/>
                  <a:pt x="28399" y="21600"/>
                </a:cubicBezTo>
                <a:cubicBezTo>
                  <a:pt x="28399" y="23482"/>
                  <a:pt x="28152" y="25357"/>
                  <a:pt x="27666" y="27175"/>
                </a:cubicBezTo>
                <a:lnTo>
                  <a:pt x="6799" y="21600"/>
                </a:lnTo>
                <a:close/>
              </a:path>
            </a:pathLst>
          </a:custGeom>
          <a:noFill/>
          <a:ln w="38100">
            <a:solidFill>
              <a:srgbClr val="33CC33"/>
            </a:solidFill>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492696" name="Arc 152"/>
          <p:cNvSpPr>
            <a:spLocks/>
          </p:cNvSpPr>
          <p:nvPr/>
        </p:nvSpPr>
        <p:spPr bwMode="auto">
          <a:xfrm rot="13413423" flipV="1">
            <a:off x="7094538" y="3681562"/>
            <a:ext cx="1503362" cy="461665"/>
          </a:xfrm>
          <a:custGeom>
            <a:avLst/>
            <a:gdLst>
              <a:gd name="G0" fmla="+- 5254 0 0"/>
              <a:gd name="G1" fmla="+- 21600 0 0"/>
              <a:gd name="G2" fmla="+- 21600 0 0"/>
              <a:gd name="T0" fmla="*/ 0 w 26854"/>
              <a:gd name="T1" fmla="*/ 649 h 27176"/>
              <a:gd name="T2" fmla="*/ 26122 w 26854"/>
              <a:gd name="T3" fmla="*/ 27176 h 27176"/>
              <a:gd name="T4" fmla="*/ 5254 w 26854"/>
              <a:gd name="T5" fmla="*/ 21600 h 27176"/>
            </a:gdLst>
            <a:ahLst/>
            <a:cxnLst>
              <a:cxn ang="0">
                <a:pos x="T0" y="T1"/>
              </a:cxn>
              <a:cxn ang="0">
                <a:pos x="T2" y="T3"/>
              </a:cxn>
              <a:cxn ang="0">
                <a:pos x="T4" y="T5"/>
              </a:cxn>
            </a:cxnLst>
            <a:rect l="0" t="0" r="r" b="b"/>
            <a:pathLst>
              <a:path w="26854" h="27176" fill="none" extrusionOk="0">
                <a:moveTo>
                  <a:pt x="-1" y="648"/>
                </a:moveTo>
                <a:cubicBezTo>
                  <a:pt x="1718" y="217"/>
                  <a:pt x="3482" y="-1"/>
                  <a:pt x="5254" y="0"/>
                </a:cubicBezTo>
                <a:cubicBezTo>
                  <a:pt x="17183" y="0"/>
                  <a:pt x="26854" y="9670"/>
                  <a:pt x="26854" y="21600"/>
                </a:cubicBezTo>
                <a:cubicBezTo>
                  <a:pt x="26854" y="23482"/>
                  <a:pt x="26607" y="25357"/>
                  <a:pt x="26121" y="27175"/>
                </a:cubicBezTo>
              </a:path>
              <a:path w="26854" h="27176" stroke="0" extrusionOk="0">
                <a:moveTo>
                  <a:pt x="-1" y="648"/>
                </a:moveTo>
                <a:cubicBezTo>
                  <a:pt x="1718" y="217"/>
                  <a:pt x="3482" y="-1"/>
                  <a:pt x="5254" y="0"/>
                </a:cubicBezTo>
                <a:cubicBezTo>
                  <a:pt x="17183" y="0"/>
                  <a:pt x="26854" y="9670"/>
                  <a:pt x="26854" y="21600"/>
                </a:cubicBezTo>
                <a:cubicBezTo>
                  <a:pt x="26854" y="23482"/>
                  <a:pt x="26607" y="25357"/>
                  <a:pt x="26121" y="27175"/>
                </a:cubicBezTo>
                <a:lnTo>
                  <a:pt x="5254" y="21600"/>
                </a:lnTo>
                <a:close/>
              </a:path>
            </a:pathLst>
          </a:custGeom>
          <a:noFill/>
          <a:ln w="38100">
            <a:solidFill>
              <a:srgbClr val="33CC33"/>
            </a:solidFill>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492697" name="Arc 153"/>
          <p:cNvSpPr>
            <a:spLocks/>
          </p:cNvSpPr>
          <p:nvPr/>
        </p:nvSpPr>
        <p:spPr bwMode="auto">
          <a:xfrm rot="13413423" flipV="1">
            <a:off x="5059363" y="3695850"/>
            <a:ext cx="1282700" cy="461665"/>
          </a:xfrm>
          <a:custGeom>
            <a:avLst/>
            <a:gdLst>
              <a:gd name="G0" fmla="+- 5254 0 0"/>
              <a:gd name="G1" fmla="+- 21600 0 0"/>
              <a:gd name="G2" fmla="+- 21600 0 0"/>
              <a:gd name="T0" fmla="*/ 0 w 26854"/>
              <a:gd name="T1" fmla="*/ 649 h 27176"/>
              <a:gd name="T2" fmla="*/ 26122 w 26854"/>
              <a:gd name="T3" fmla="*/ 27176 h 27176"/>
              <a:gd name="T4" fmla="*/ 5254 w 26854"/>
              <a:gd name="T5" fmla="*/ 21600 h 27176"/>
            </a:gdLst>
            <a:ahLst/>
            <a:cxnLst>
              <a:cxn ang="0">
                <a:pos x="T0" y="T1"/>
              </a:cxn>
              <a:cxn ang="0">
                <a:pos x="T2" y="T3"/>
              </a:cxn>
              <a:cxn ang="0">
                <a:pos x="T4" y="T5"/>
              </a:cxn>
            </a:cxnLst>
            <a:rect l="0" t="0" r="r" b="b"/>
            <a:pathLst>
              <a:path w="26854" h="27176" fill="none" extrusionOk="0">
                <a:moveTo>
                  <a:pt x="-1" y="648"/>
                </a:moveTo>
                <a:cubicBezTo>
                  <a:pt x="1718" y="217"/>
                  <a:pt x="3482" y="-1"/>
                  <a:pt x="5254" y="0"/>
                </a:cubicBezTo>
                <a:cubicBezTo>
                  <a:pt x="17183" y="0"/>
                  <a:pt x="26854" y="9670"/>
                  <a:pt x="26854" y="21600"/>
                </a:cubicBezTo>
                <a:cubicBezTo>
                  <a:pt x="26854" y="23482"/>
                  <a:pt x="26607" y="25357"/>
                  <a:pt x="26121" y="27175"/>
                </a:cubicBezTo>
              </a:path>
              <a:path w="26854" h="27176" stroke="0" extrusionOk="0">
                <a:moveTo>
                  <a:pt x="-1" y="648"/>
                </a:moveTo>
                <a:cubicBezTo>
                  <a:pt x="1718" y="217"/>
                  <a:pt x="3482" y="-1"/>
                  <a:pt x="5254" y="0"/>
                </a:cubicBezTo>
                <a:cubicBezTo>
                  <a:pt x="17183" y="0"/>
                  <a:pt x="26854" y="9670"/>
                  <a:pt x="26854" y="21600"/>
                </a:cubicBezTo>
                <a:cubicBezTo>
                  <a:pt x="26854" y="23482"/>
                  <a:pt x="26607" y="25357"/>
                  <a:pt x="26121" y="27175"/>
                </a:cubicBezTo>
                <a:lnTo>
                  <a:pt x="5254" y="21600"/>
                </a:lnTo>
                <a:close/>
              </a:path>
            </a:pathLst>
          </a:custGeom>
          <a:noFill/>
          <a:ln w="38100">
            <a:solidFill>
              <a:srgbClr val="33CC33"/>
            </a:solidFill>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492698" name="Arc 154"/>
          <p:cNvSpPr>
            <a:spLocks/>
          </p:cNvSpPr>
          <p:nvPr/>
        </p:nvSpPr>
        <p:spPr bwMode="auto">
          <a:xfrm rot="13413423" flipV="1">
            <a:off x="2751138" y="3810943"/>
            <a:ext cx="1223962" cy="461665"/>
          </a:xfrm>
          <a:custGeom>
            <a:avLst/>
            <a:gdLst>
              <a:gd name="G0" fmla="+- 5254 0 0"/>
              <a:gd name="G1" fmla="+- 21600 0 0"/>
              <a:gd name="G2" fmla="+- 21600 0 0"/>
              <a:gd name="T0" fmla="*/ 0 w 26854"/>
              <a:gd name="T1" fmla="*/ 649 h 27176"/>
              <a:gd name="T2" fmla="*/ 26122 w 26854"/>
              <a:gd name="T3" fmla="*/ 27176 h 27176"/>
              <a:gd name="T4" fmla="*/ 5254 w 26854"/>
              <a:gd name="T5" fmla="*/ 21600 h 27176"/>
            </a:gdLst>
            <a:ahLst/>
            <a:cxnLst>
              <a:cxn ang="0">
                <a:pos x="T0" y="T1"/>
              </a:cxn>
              <a:cxn ang="0">
                <a:pos x="T2" y="T3"/>
              </a:cxn>
              <a:cxn ang="0">
                <a:pos x="T4" y="T5"/>
              </a:cxn>
            </a:cxnLst>
            <a:rect l="0" t="0" r="r" b="b"/>
            <a:pathLst>
              <a:path w="26854" h="27176" fill="none" extrusionOk="0">
                <a:moveTo>
                  <a:pt x="-1" y="648"/>
                </a:moveTo>
                <a:cubicBezTo>
                  <a:pt x="1718" y="217"/>
                  <a:pt x="3482" y="-1"/>
                  <a:pt x="5254" y="0"/>
                </a:cubicBezTo>
                <a:cubicBezTo>
                  <a:pt x="17183" y="0"/>
                  <a:pt x="26854" y="9670"/>
                  <a:pt x="26854" y="21600"/>
                </a:cubicBezTo>
                <a:cubicBezTo>
                  <a:pt x="26854" y="23482"/>
                  <a:pt x="26607" y="25357"/>
                  <a:pt x="26121" y="27175"/>
                </a:cubicBezTo>
              </a:path>
              <a:path w="26854" h="27176" stroke="0" extrusionOk="0">
                <a:moveTo>
                  <a:pt x="-1" y="648"/>
                </a:moveTo>
                <a:cubicBezTo>
                  <a:pt x="1718" y="217"/>
                  <a:pt x="3482" y="-1"/>
                  <a:pt x="5254" y="0"/>
                </a:cubicBezTo>
                <a:cubicBezTo>
                  <a:pt x="17183" y="0"/>
                  <a:pt x="26854" y="9670"/>
                  <a:pt x="26854" y="21600"/>
                </a:cubicBezTo>
                <a:cubicBezTo>
                  <a:pt x="26854" y="23482"/>
                  <a:pt x="26607" y="25357"/>
                  <a:pt x="26121" y="27175"/>
                </a:cubicBezTo>
                <a:lnTo>
                  <a:pt x="5254" y="21600"/>
                </a:lnTo>
                <a:close/>
              </a:path>
            </a:pathLst>
          </a:custGeom>
          <a:noFill/>
          <a:ln w="38100">
            <a:solidFill>
              <a:srgbClr val="33CC33"/>
            </a:solidFill>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492699" name="Arc 155"/>
          <p:cNvSpPr>
            <a:spLocks/>
          </p:cNvSpPr>
          <p:nvPr/>
        </p:nvSpPr>
        <p:spPr bwMode="auto">
          <a:xfrm rot="13413423" flipV="1">
            <a:off x="4940300" y="1789262"/>
            <a:ext cx="1352550" cy="461665"/>
          </a:xfrm>
          <a:custGeom>
            <a:avLst/>
            <a:gdLst>
              <a:gd name="G0" fmla="+- 5254 0 0"/>
              <a:gd name="G1" fmla="+- 21600 0 0"/>
              <a:gd name="G2" fmla="+- 21600 0 0"/>
              <a:gd name="T0" fmla="*/ 0 w 26854"/>
              <a:gd name="T1" fmla="*/ 649 h 27176"/>
              <a:gd name="T2" fmla="*/ 26122 w 26854"/>
              <a:gd name="T3" fmla="*/ 27176 h 27176"/>
              <a:gd name="T4" fmla="*/ 5254 w 26854"/>
              <a:gd name="T5" fmla="*/ 21600 h 27176"/>
            </a:gdLst>
            <a:ahLst/>
            <a:cxnLst>
              <a:cxn ang="0">
                <a:pos x="T0" y="T1"/>
              </a:cxn>
              <a:cxn ang="0">
                <a:pos x="T2" y="T3"/>
              </a:cxn>
              <a:cxn ang="0">
                <a:pos x="T4" y="T5"/>
              </a:cxn>
            </a:cxnLst>
            <a:rect l="0" t="0" r="r" b="b"/>
            <a:pathLst>
              <a:path w="26854" h="27176" fill="none" extrusionOk="0">
                <a:moveTo>
                  <a:pt x="-1" y="648"/>
                </a:moveTo>
                <a:cubicBezTo>
                  <a:pt x="1718" y="217"/>
                  <a:pt x="3482" y="-1"/>
                  <a:pt x="5254" y="0"/>
                </a:cubicBezTo>
                <a:cubicBezTo>
                  <a:pt x="17183" y="0"/>
                  <a:pt x="26854" y="9670"/>
                  <a:pt x="26854" y="21600"/>
                </a:cubicBezTo>
                <a:cubicBezTo>
                  <a:pt x="26854" y="23482"/>
                  <a:pt x="26607" y="25357"/>
                  <a:pt x="26121" y="27175"/>
                </a:cubicBezTo>
              </a:path>
              <a:path w="26854" h="27176" stroke="0" extrusionOk="0">
                <a:moveTo>
                  <a:pt x="-1" y="648"/>
                </a:moveTo>
                <a:cubicBezTo>
                  <a:pt x="1718" y="217"/>
                  <a:pt x="3482" y="-1"/>
                  <a:pt x="5254" y="0"/>
                </a:cubicBezTo>
                <a:cubicBezTo>
                  <a:pt x="17183" y="0"/>
                  <a:pt x="26854" y="9670"/>
                  <a:pt x="26854" y="21600"/>
                </a:cubicBezTo>
                <a:cubicBezTo>
                  <a:pt x="26854" y="23482"/>
                  <a:pt x="26607" y="25357"/>
                  <a:pt x="26121" y="27175"/>
                </a:cubicBezTo>
                <a:lnTo>
                  <a:pt x="5254" y="21600"/>
                </a:lnTo>
                <a:close/>
              </a:path>
            </a:pathLst>
          </a:custGeom>
          <a:noFill/>
          <a:ln w="38100">
            <a:solidFill>
              <a:srgbClr val="33CC33"/>
            </a:solidFill>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492700" name="Arc 156"/>
          <p:cNvSpPr>
            <a:spLocks/>
          </p:cNvSpPr>
          <p:nvPr/>
        </p:nvSpPr>
        <p:spPr bwMode="auto">
          <a:xfrm rot="13413423" flipV="1">
            <a:off x="7175501" y="1834506"/>
            <a:ext cx="1223963" cy="461665"/>
          </a:xfrm>
          <a:custGeom>
            <a:avLst/>
            <a:gdLst>
              <a:gd name="G0" fmla="+- 5254 0 0"/>
              <a:gd name="G1" fmla="+- 21600 0 0"/>
              <a:gd name="G2" fmla="+- 21600 0 0"/>
              <a:gd name="T0" fmla="*/ 0 w 26854"/>
              <a:gd name="T1" fmla="*/ 649 h 27176"/>
              <a:gd name="T2" fmla="*/ 26122 w 26854"/>
              <a:gd name="T3" fmla="*/ 27176 h 27176"/>
              <a:gd name="T4" fmla="*/ 5254 w 26854"/>
              <a:gd name="T5" fmla="*/ 21600 h 27176"/>
            </a:gdLst>
            <a:ahLst/>
            <a:cxnLst>
              <a:cxn ang="0">
                <a:pos x="T0" y="T1"/>
              </a:cxn>
              <a:cxn ang="0">
                <a:pos x="T2" y="T3"/>
              </a:cxn>
              <a:cxn ang="0">
                <a:pos x="T4" y="T5"/>
              </a:cxn>
            </a:cxnLst>
            <a:rect l="0" t="0" r="r" b="b"/>
            <a:pathLst>
              <a:path w="26854" h="27176" fill="none" extrusionOk="0">
                <a:moveTo>
                  <a:pt x="-1" y="648"/>
                </a:moveTo>
                <a:cubicBezTo>
                  <a:pt x="1718" y="217"/>
                  <a:pt x="3482" y="-1"/>
                  <a:pt x="5254" y="0"/>
                </a:cubicBezTo>
                <a:cubicBezTo>
                  <a:pt x="17183" y="0"/>
                  <a:pt x="26854" y="9670"/>
                  <a:pt x="26854" y="21600"/>
                </a:cubicBezTo>
                <a:cubicBezTo>
                  <a:pt x="26854" y="23482"/>
                  <a:pt x="26607" y="25357"/>
                  <a:pt x="26121" y="27175"/>
                </a:cubicBezTo>
              </a:path>
              <a:path w="26854" h="27176" stroke="0" extrusionOk="0">
                <a:moveTo>
                  <a:pt x="-1" y="648"/>
                </a:moveTo>
                <a:cubicBezTo>
                  <a:pt x="1718" y="217"/>
                  <a:pt x="3482" y="-1"/>
                  <a:pt x="5254" y="0"/>
                </a:cubicBezTo>
                <a:cubicBezTo>
                  <a:pt x="17183" y="0"/>
                  <a:pt x="26854" y="9670"/>
                  <a:pt x="26854" y="21600"/>
                </a:cubicBezTo>
                <a:cubicBezTo>
                  <a:pt x="26854" y="23482"/>
                  <a:pt x="26607" y="25357"/>
                  <a:pt x="26121" y="27175"/>
                </a:cubicBezTo>
                <a:lnTo>
                  <a:pt x="5254" y="21600"/>
                </a:lnTo>
                <a:close/>
              </a:path>
            </a:pathLst>
          </a:custGeom>
          <a:noFill/>
          <a:ln w="38100">
            <a:solidFill>
              <a:srgbClr val="33CC33"/>
            </a:solidFill>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492701" name="Text Box 157"/>
          <p:cNvSpPr txBox="1">
            <a:spLocks noChangeArrowheads="1"/>
          </p:cNvSpPr>
          <p:nvPr/>
        </p:nvSpPr>
        <p:spPr bwMode="auto">
          <a:xfrm>
            <a:off x="8912226" y="4681539"/>
            <a:ext cx="1560513" cy="83099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i="1">
                <a:solidFill>
                  <a:srgbClr val="33CC33"/>
                </a:solidFill>
              </a:rPr>
              <a:t>MSE</a:t>
            </a:r>
            <a:r>
              <a:rPr lang="en-US" altLang="en-US" sz="2400" i="1" baseline="-25000">
                <a:solidFill>
                  <a:srgbClr val="33CC33"/>
                </a:solidFill>
              </a:rPr>
              <a:t>LOOCV</a:t>
            </a:r>
            <a:r>
              <a:rPr lang="en-US" altLang="en-US" sz="2400" i="1">
                <a:solidFill>
                  <a:srgbClr val="33CC33"/>
                </a:solidFill>
              </a:rPr>
              <a:t>=0.962</a:t>
            </a:r>
          </a:p>
        </p:txBody>
      </p:sp>
    </p:spTree>
    <p:extLst>
      <p:ext uri="{BB962C8B-B14F-4D97-AF65-F5344CB8AC3E}">
        <p14:creationId xmlns:p14="http://schemas.microsoft.com/office/powerpoint/2010/main" val="28641413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3570" name="Rectangle 2"/>
          <p:cNvSpPr>
            <a:spLocks noGrp="1" noChangeArrowheads="1"/>
          </p:cNvSpPr>
          <p:nvPr>
            <p:ph type="title"/>
          </p:nvPr>
        </p:nvSpPr>
        <p:spPr>
          <a:xfrm>
            <a:off x="1766888" y="182563"/>
            <a:ext cx="8534400" cy="762000"/>
          </a:xfrm>
        </p:spPr>
        <p:txBody>
          <a:bodyPr/>
          <a:lstStyle/>
          <a:p>
            <a:r>
              <a:rPr lang="en-US" altLang="en-US"/>
              <a:t>LOOCV for Join The Dots</a:t>
            </a:r>
            <a:endParaRPr lang="en-US" altLang="en-US" sz="3200"/>
          </a:p>
        </p:txBody>
      </p:sp>
      <p:sp>
        <p:nvSpPr>
          <p:cNvPr id="493571" name="Text Box 3"/>
          <p:cNvSpPr txBox="1">
            <a:spLocks noChangeArrowheads="1"/>
          </p:cNvSpPr>
          <p:nvPr/>
        </p:nvSpPr>
        <p:spPr bwMode="auto">
          <a:xfrm>
            <a:off x="9056689" y="960439"/>
            <a:ext cx="1438275" cy="387798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0"/>
              </a:spcBef>
              <a:defRPr sz="2400">
                <a:solidFill>
                  <a:schemeClr val="tx1"/>
                </a:solidFill>
                <a:latin typeface="Arial" panose="020B0604020202020204" pitchFamily="34" charset="0"/>
              </a:defRPr>
            </a:lvl1pPr>
            <a:lvl2pPr indent="-339725" algn="l">
              <a:spcBef>
                <a:spcPct val="0"/>
              </a:spcBef>
              <a:defRPr sz="2400">
                <a:solidFill>
                  <a:schemeClr val="tx1"/>
                </a:solidFill>
                <a:latin typeface="Arial" panose="020B0604020202020204" pitchFamily="34" charset="0"/>
              </a:defRPr>
            </a:lvl2pPr>
            <a:lvl3pPr marL="1601788" algn="l">
              <a:spcBef>
                <a:spcPct val="0"/>
              </a:spcBef>
              <a:defRPr sz="2400">
                <a:solidFill>
                  <a:schemeClr val="tx1"/>
                </a:solidFill>
                <a:latin typeface="Arial" panose="020B0604020202020204" pitchFamily="34" charset="0"/>
              </a:defRPr>
            </a:lvl3pPr>
            <a:lvl4pPr marL="1716088" algn="l">
              <a:spcBef>
                <a:spcPct val="0"/>
              </a:spcBef>
              <a:defRPr sz="2400">
                <a:solidFill>
                  <a:schemeClr val="tx1"/>
                </a:solidFill>
                <a:latin typeface="Arial" panose="020B0604020202020204" pitchFamily="34" charset="0"/>
              </a:defRPr>
            </a:lvl4pPr>
            <a:lvl5pPr marL="1830388" algn="l">
              <a:spcBef>
                <a:spcPct val="0"/>
              </a:spcBef>
              <a:defRPr sz="2400">
                <a:solidFill>
                  <a:schemeClr val="tx1"/>
                </a:solidFill>
                <a:latin typeface="Arial" panose="020B0604020202020204" pitchFamily="34" charset="0"/>
              </a:defRPr>
            </a:lvl5pPr>
            <a:lvl6pPr marL="2287588" fontAlgn="base">
              <a:spcBef>
                <a:spcPct val="0"/>
              </a:spcBef>
              <a:spcAft>
                <a:spcPct val="0"/>
              </a:spcAft>
              <a:defRPr sz="2400">
                <a:solidFill>
                  <a:schemeClr val="tx1"/>
                </a:solidFill>
                <a:latin typeface="Arial" panose="020B0604020202020204" pitchFamily="34" charset="0"/>
              </a:defRPr>
            </a:lvl6pPr>
            <a:lvl7pPr marL="2744788" fontAlgn="base">
              <a:spcBef>
                <a:spcPct val="0"/>
              </a:spcBef>
              <a:spcAft>
                <a:spcPct val="0"/>
              </a:spcAft>
              <a:defRPr sz="2400">
                <a:solidFill>
                  <a:schemeClr val="tx1"/>
                </a:solidFill>
                <a:latin typeface="Arial" panose="020B0604020202020204" pitchFamily="34" charset="0"/>
              </a:defRPr>
            </a:lvl7pPr>
            <a:lvl8pPr marL="3201988" fontAlgn="base">
              <a:spcBef>
                <a:spcPct val="0"/>
              </a:spcBef>
              <a:spcAft>
                <a:spcPct val="0"/>
              </a:spcAft>
              <a:defRPr sz="2400">
                <a:solidFill>
                  <a:schemeClr val="tx1"/>
                </a:solidFill>
                <a:latin typeface="Arial" panose="020B0604020202020204" pitchFamily="34" charset="0"/>
              </a:defRPr>
            </a:lvl8pPr>
            <a:lvl9pPr marL="3659188" fontAlgn="base">
              <a:spcBef>
                <a:spcPct val="0"/>
              </a:spcBef>
              <a:spcAft>
                <a:spcPct val="0"/>
              </a:spcAft>
              <a:defRPr sz="2400">
                <a:solidFill>
                  <a:schemeClr val="tx1"/>
                </a:solidFill>
                <a:latin typeface="Arial" panose="020B0604020202020204" pitchFamily="34" charset="0"/>
              </a:defRPr>
            </a:lvl9pPr>
          </a:lstStyle>
          <a:p>
            <a:pPr fontAlgn="base">
              <a:spcBef>
                <a:spcPct val="50000"/>
              </a:spcBef>
              <a:spcAft>
                <a:spcPct val="0"/>
              </a:spcAft>
              <a:buClr>
                <a:srgbClr val="000000"/>
              </a:buClr>
            </a:pPr>
            <a:r>
              <a:rPr lang="en-US" altLang="en-US" sz="1200">
                <a:solidFill>
                  <a:srgbClr val="000000"/>
                </a:solidFill>
              </a:rPr>
              <a:t>For k=1 to R</a:t>
            </a:r>
          </a:p>
          <a:p>
            <a:pPr lvl="1" fontAlgn="base">
              <a:spcBef>
                <a:spcPct val="50000"/>
              </a:spcBef>
              <a:spcAft>
                <a:spcPct val="0"/>
              </a:spcAft>
              <a:buClr>
                <a:srgbClr val="000000"/>
              </a:buClr>
            </a:pPr>
            <a:r>
              <a:rPr lang="en-US" altLang="en-US" sz="1200">
                <a:solidFill>
                  <a:srgbClr val="3333CC"/>
                </a:solidFill>
              </a:rPr>
              <a:t>1. Let </a:t>
            </a:r>
            <a:r>
              <a:rPr lang="en-US" altLang="en-US" sz="1200" i="1">
                <a:solidFill>
                  <a:srgbClr val="FF0000"/>
                </a:solidFill>
              </a:rPr>
              <a:t>(x</a:t>
            </a:r>
            <a:r>
              <a:rPr lang="en-US" altLang="en-US" sz="1200" i="1" baseline="-25000">
                <a:solidFill>
                  <a:srgbClr val="FF0000"/>
                </a:solidFill>
              </a:rPr>
              <a:t>k</a:t>
            </a:r>
            <a:r>
              <a:rPr lang="en-US" altLang="en-US" sz="1200" i="1">
                <a:solidFill>
                  <a:srgbClr val="FF0000"/>
                </a:solidFill>
              </a:rPr>
              <a:t>,y</a:t>
            </a:r>
            <a:r>
              <a:rPr lang="en-US" altLang="en-US" sz="1200" i="1" baseline="-25000">
                <a:solidFill>
                  <a:srgbClr val="FF0000"/>
                </a:solidFill>
              </a:rPr>
              <a:t>k</a:t>
            </a:r>
            <a:r>
              <a:rPr lang="en-US" altLang="en-US" sz="1200" i="1">
                <a:solidFill>
                  <a:srgbClr val="FF0000"/>
                </a:solidFill>
              </a:rPr>
              <a:t>)</a:t>
            </a:r>
            <a:r>
              <a:rPr lang="en-US" altLang="en-US" sz="1200">
                <a:solidFill>
                  <a:srgbClr val="3333CC"/>
                </a:solidFill>
              </a:rPr>
              <a:t> be the </a:t>
            </a:r>
            <a:r>
              <a:rPr lang="en-US" altLang="en-US" sz="1200" i="1">
                <a:solidFill>
                  <a:srgbClr val="3333CC"/>
                </a:solidFill>
              </a:rPr>
              <a:t>k</a:t>
            </a:r>
            <a:r>
              <a:rPr lang="en-US" altLang="en-US" sz="1200" baseline="30000">
                <a:solidFill>
                  <a:srgbClr val="3333CC"/>
                </a:solidFill>
              </a:rPr>
              <a:t>th</a:t>
            </a:r>
            <a:r>
              <a:rPr lang="en-US" altLang="en-US" sz="1200">
                <a:solidFill>
                  <a:srgbClr val="3333CC"/>
                </a:solidFill>
              </a:rPr>
              <a:t> record</a:t>
            </a:r>
          </a:p>
          <a:p>
            <a:pPr lvl="1" fontAlgn="base">
              <a:spcBef>
                <a:spcPct val="50000"/>
              </a:spcBef>
              <a:spcAft>
                <a:spcPct val="0"/>
              </a:spcAft>
              <a:buClr>
                <a:srgbClr val="000000"/>
              </a:buClr>
            </a:pPr>
            <a:r>
              <a:rPr lang="en-US" altLang="en-US" sz="1200">
                <a:solidFill>
                  <a:srgbClr val="3333CC"/>
                </a:solidFill>
              </a:rPr>
              <a:t>2. Temporarily remove </a:t>
            </a:r>
            <a:r>
              <a:rPr lang="en-US" altLang="en-US" sz="1200" i="1">
                <a:solidFill>
                  <a:srgbClr val="FF0000"/>
                </a:solidFill>
              </a:rPr>
              <a:t>(x</a:t>
            </a:r>
            <a:r>
              <a:rPr lang="en-US" altLang="en-US" sz="1200" i="1" baseline="-25000">
                <a:solidFill>
                  <a:srgbClr val="FF0000"/>
                </a:solidFill>
              </a:rPr>
              <a:t>k</a:t>
            </a:r>
            <a:r>
              <a:rPr lang="en-US" altLang="en-US" sz="1200" i="1">
                <a:solidFill>
                  <a:srgbClr val="FF0000"/>
                </a:solidFill>
              </a:rPr>
              <a:t>,y</a:t>
            </a:r>
            <a:r>
              <a:rPr lang="en-US" altLang="en-US" sz="1200" i="1" baseline="-25000">
                <a:solidFill>
                  <a:srgbClr val="FF0000"/>
                </a:solidFill>
              </a:rPr>
              <a:t>k</a:t>
            </a:r>
            <a:r>
              <a:rPr lang="en-US" altLang="en-US" sz="1200" i="1">
                <a:solidFill>
                  <a:srgbClr val="FF0000"/>
                </a:solidFill>
              </a:rPr>
              <a:t>)</a:t>
            </a:r>
            <a:r>
              <a:rPr lang="en-US" altLang="en-US" sz="1200">
                <a:solidFill>
                  <a:srgbClr val="3333CC"/>
                </a:solidFill>
              </a:rPr>
              <a:t> from the dataset</a:t>
            </a:r>
          </a:p>
          <a:p>
            <a:pPr lvl="1" fontAlgn="base">
              <a:spcBef>
                <a:spcPct val="50000"/>
              </a:spcBef>
              <a:spcAft>
                <a:spcPct val="0"/>
              </a:spcAft>
              <a:buClr>
                <a:srgbClr val="000000"/>
              </a:buClr>
            </a:pPr>
            <a:r>
              <a:rPr lang="en-US" altLang="en-US" sz="1200">
                <a:solidFill>
                  <a:srgbClr val="3333CC"/>
                </a:solidFill>
              </a:rPr>
              <a:t>3. Train on the remaining R-1 datapoints</a:t>
            </a:r>
          </a:p>
          <a:p>
            <a:pPr lvl="1" fontAlgn="base">
              <a:spcBef>
                <a:spcPct val="50000"/>
              </a:spcBef>
              <a:spcAft>
                <a:spcPct val="0"/>
              </a:spcAft>
              <a:buClr>
                <a:srgbClr val="000000"/>
              </a:buClr>
            </a:pPr>
            <a:r>
              <a:rPr lang="en-US" altLang="en-US" sz="1200">
                <a:solidFill>
                  <a:srgbClr val="3333CC"/>
                </a:solidFill>
              </a:rPr>
              <a:t>4. Note your error </a:t>
            </a:r>
            <a:r>
              <a:rPr lang="en-US" altLang="en-US" sz="1200" i="1">
                <a:solidFill>
                  <a:srgbClr val="FF0000"/>
                </a:solidFill>
              </a:rPr>
              <a:t>(x</a:t>
            </a:r>
            <a:r>
              <a:rPr lang="en-US" altLang="en-US" sz="1200" i="1" baseline="-25000">
                <a:solidFill>
                  <a:srgbClr val="FF0000"/>
                </a:solidFill>
              </a:rPr>
              <a:t>k</a:t>
            </a:r>
            <a:r>
              <a:rPr lang="en-US" altLang="en-US" sz="1200" i="1">
                <a:solidFill>
                  <a:srgbClr val="FF0000"/>
                </a:solidFill>
              </a:rPr>
              <a:t>,y</a:t>
            </a:r>
            <a:r>
              <a:rPr lang="en-US" altLang="en-US" sz="1200" i="1" baseline="-25000">
                <a:solidFill>
                  <a:srgbClr val="FF0000"/>
                </a:solidFill>
              </a:rPr>
              <a:t>k</a:t>
            </a:r>
            <a:r>
              <a:rPr lang="en-US" altLang="en-US" sz="1200" i="1">
                <a:solidFill>
                  <a:srgbClr val="FF0000"/>
                </a:solidFill>
              </a:rPr>
              <a:t>)</a:t>
            </a:r>
            <a:r>
              <a:rPr lang="en-US" altLang="en-US" sz="1200">
                <a:solidFill>
                  <a:srgbClr val="FF0000"/>
                </a:solidFill>
              </a:rPr>
              <a:t> </a:t>
            </a:r>
          </a:p>
          <a:p>
            <a:pPr fontAlgn="base">
              <a:spcBef>
                <a:spcPct val="50000"/>
              </a:spcBef>
              <a:spcAft>
                <a:spcPct val="0"/>
              </a:spcAft>
              <a:buClr>
                <a:srgbClr val="000000"/>
              </a:buClr>
            </a:pPr>
            <a:r>
              <a:rPr lang="en-US" altLang="en-US" sz="1200">
                <a:solidFill>
                  <a:srgbClr val="000000"/>
                </a:solidFill>
              </a:rPr>
              <a:t>When you’ve done all points, report the mean error.</a:t>
            </a:r>
            <a:endParaRPr lang="en-US" altLang="en-US" sz="1200">
              <a:solidFill>
                <a:srgbClr val="FF0000"/>
              </a:solidFill>
            </a:endParaRPr>
          </a:p>
        </p:txBody>
      </p:sp>
      <p:sp>
        <p:nvSpPr>
          <p:cNvPr id="493572" name="Line 4"/>
          <p:cNvSpPr>
            <a:spLocks noChangeShapeType="1"/>
          </p:cNvSpPr>
          <p:nvPr/>
        </p:nvSpPr>
        <p:spPr bwMode="auto">
          <a:xfrm>
            <a:off x="2433638" y="914400"/>
            <a:ext cx="0" cy="170973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573" name="Line 5"/>
          <p:cNvSpPr>
            <a:spLocks noChangeShapeType="1"/>
          </p:cNvSpPr>
          <p:nvPr/>
        </p:nvSpPr>
        <p:spPr bwMode="auto">
          <a:xfrm>
            <a:off x="2355851" y="2546350"/>
            <a:ext cx="20224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574" name="Oval 6"/>
          <p:cNvSpPr>
            <a:spLocks noChangeArrowheads="1"/>
          </p:cNvSpPr>
          <p:nvPr/>
        </p:nvSpPr>
        <p:spPr bwMode="auto">
          <a:xfrm>
            <a:off x="2549525" y="2079625"/>
            <a:ext cx="38100" cy="38100"/>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575" name="Oval 7"/>
          <p:cNvSpPr>
            <a:spLocks noChangeArrowheads="1"/>
          </p:cNvSpPr>
          <p:nvPr/>
        </p:nvSpPr>
        <p:spPr bwMode="auto">
          <a:xfrm>
            <a:off x="2744788" y="23526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576" name="Oval 8"/>
          <p:cNvSpPr>
            <a:spLocks noChangeArrowheads="1"/>
          </p:cNvSpPr>
          <p:nvPr/>
        </p:nvSpPr>
        <p:spPr bwMode="auto">
          <a:xfrm>
            <a:off x="2860675" y="173037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577" name="Oval 9"/>
          <p:cNvSpPr>
            <a:spLocks noChangeArrowheads="1"/>
          </p:cNvSpPr>
          <p:nvPr/>
        </p:nvSpPr>
        <p:spPr bwMode="auto">
          <a:xfrm>
            <a:off x="3211513" y="1030288"/>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578" name="Oval 10"/>
          <p:cNvSpPr>
            <a:spLocks noChangeArrowheads="1"/>
          </p:cNvSpPr>
          <p:nvPr/>
        </p:nvSpPr>
        <p:spPr bwMode="auto">
          <a:xfrm>
            <a:off x="3367088" y="1497013"/>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579" name="Oval 11"/>
          <p:cNvSpPr>
            <a:spLocks noChangeArrowheads="1"/>
          </p:cNvSpPr>
          <p:nvPr/>
        </p:nvSpPr>
        <p:spPr bwMode="auto">
          <a:xfrm>
            <a:off x="3717926" y="1419225"/>
            <a:ext cx="36513"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580" name="Oval 12"/>
          <p:cNvSpPr>
            <a:spLocks noChangeArrowheads="1"/>
          </p:cNvSpPr>
          <p:nvPr/>
        </p:nvSpPr>
        <p:spPr bwMode="auto">
          <a:xfrm>
            <a:off x="4106863" y="23526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581" name="Oval 13"/>
          <p:cNvSpPr>
            <a:spLocks noChangeArrowheads="1"/>
          </p:cNvSpPr>
          <p:nvPr/>
        </p:nvSpPr>
        <p:spPr bwMode="auto">
          <a:xfrm>
            <a:off x="4184651" y="2041526"/>
            <a:ext cx="36513"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582" name="Oval 14"/>
          <p:cNvSpPr>
            <a:spLocks noChangeArrowheads="1"/>
          </p:cNvSpPr>
          <p:nvPr/>
        </p:nvSpPr>
        <p:spPr bwMode="auto">
          <a:xfrm>
            <a:off x="4067175" y="1846263"/>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583" name="Text Box 15"/>
          <p:cNvSpPr txBox="1">
            <a:spLocks noChangeArrowheads="1"/>
          </p:cNvSpPr>
          <p:nvPr/>
        </p:nvSpPr>
        <p:spPr bwMode="auto">
          <a:xfrm>
            <a:off x="2676526" y="2546350"/>
            <a:ext cx="214313" cy="274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x</a:t>
            </a:r>
          </a:p>
        </p:txBody>
      </p:sp>
      <p:sp>
        <p:nvSpPr>
          <p:cNvPr id="493584" name="Line 16"/>
          <p:cNvSpPr>
            <a:spLocks noChangeShapeType="1"/>
          </p:cNvSpPr>
          <p:nvPr/>
        </p:nvSpPr>
        <p:spPr bwMode="auto">
          <a:xfrm>
            <a:off x="2900363" y="2663825"/>
            <a:ext cx="271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585" name="Text Box 17"/>
          <p:cNvSpPr txBox="1">
            <a:spLocks noChangeArrowheads="1"/>
          </p:cNvSpPr>
          <p:nvPr/>
        </p:nvSpPr>
        <p:spPr bwMode="auto">
          <a:xfrm>
            <a:off x="2209801" y="1925639"/>
            <a:ext cx="214313" cy="2746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y</a:t>
            </a:r>
          </a:p>
        </p:txBody>
      </p:sp>
      <p:sp>
        <p:nvSpPr>
          <p:cNvPr id="493586" name="Line 18"/>
          <p:cNvSpPr>
            <a:spLocks noChangeShapeType="1"/>
          </p:cNvSpPr>
          <p:nvPr/>
        </p:nvSpPr>
        <p:spPr bwMode="auto">
          <a:xfrm flipV="1">
            <a:off x="2316163" y="1614488"/>
            <a:ext cx="0" cy="309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587" name="Line 19"/>
          <p:cNvSpPr>
            <a:spLocks noChangeShapeType="1"/>
          </p:cNvSpPr>
          <p:nvPr/>
        </p:nvSpPr>
        <p:spPr bwMode="auto">
          <a:xfrm>
            <a:off x="2433638" y="2743200"/>
            <a:ext cx="0" cy="170973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588" name="Line 20"/>
          <p:cNvSpPr>
            <a:spLocks noChangeShapeType="1"/>
          </p:cNvSpPr>
          <p:nvPr/>
        </p:nvSpPr>
        <p:spPr bwMode="auto">
          <a:xfrm>
            <a:off x="2355851" y="4375150"/>
            <a:ext cx="20224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589" name="Oval 21"/>
          <p:cNvSpPr>
            <a:spLocks noChangeArrowheads="1"/>
          </p:cNvSpPr>
          <p:nvPr/>
        </p:nvSpPr>
        <p:spPr bwMode="auto">
          <a:xfrm>
            <a:off x="2549525" y="390842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590" name="Oval 22"/>
          <p:cNvSpPr>
            <a:spLocks noChangeArrowheads="1"/>
          </p:cNvSpPr>
          <p:nvPr/>
        </p:nvSpPr>
        <p:spPr bwMode="auto">
          <a:xfrm>
            <a:off x="2744788" y="41814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591" name="Oval 23"/>
          <p:cNvSpPr>
            <a:spLocks noChangeArrowheads="1"/>
          </p:cNvSpPr>
          <p:nvPr/>
        </p:nvSpPr>
        <p:spPr bwMode="auto">
          <a:xfrm>
            <a:off x="2860675" y="355917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592" name="Oval 24"/>
          <p:cNvSpPr>
            <a:spLocks noChangeArrowheads="1"/>
          </p:cNvSpPr>
          <p:nvPr/>
        </p:nvSpPr>
        <p:spPr bwMode="auto">
          <a:xfrm>
            <a:off x="3211513" y="2859088"/>
            <a:ext cx="36512" cy="38100"/>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593" name="Oval 25"/>
          <p:cNvSpPr>
            <a:spLocks noChangeArrowheads="1"/>
          </p:cNvSpPr>
          <p:nvPr/>
        </p:nvSpPr>
        <p:spPr bwMode="auto">
          <a:xfrm>
            <a:off x="3367088" y="3325813"/>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594" name="Oval 26"/>
          <p:cNvSpPr>
            <a:spLocks noChangeArrowheads="1"/>
          </p:cNvSpPr>
          <p:nvPr/>
        </p:nvSpPr>
        <p:spPr bwMode="auto">
          <a:xfrm>
            <a:off x="3717926" y="3248025"/>
            <a:ext cx="36513"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595" name="Oval 27"/>
          <p:cNvSpPr>
            <a:spLocks noChangeArrowheads="1"/>
          </p:cNvSpPr>
          <p:nvPr/>
        </p:nvSpPr>
        <p:spPr bwMode="auto">
          <a:xfrm>
            <a:off x="4106863" y="41814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596" name="Oval 28"/>
          <p:cNvSpPr>
            <a:spLocks noChangeArrowheads="1"/>
          </p:cNvSpPr>
          <p:nvPr/>
        </p:nvSpPr>
        <p:spPr bwMode="auto">
          <a:xfrm>
            <a:off x="4184651" y="3870326"/>
            <a:ext cx="36513"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597" name="Oval 29"/>
          <p:cNvSpPr>
            <a:spLocks noChangeArrowheads="1"/>
          </p:cNvSpPr>
          <p:nvPr/>
        </p:nvSpPr>
        <p:spPr bwMode="auto">
          <a:xfrm>
            <a:off x="4067175" y="3675063"/>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598" name="Text Box 30"/>
          <p:cNvSpPr txBox="1">
            <a:spLocks noChangeArrowheads="1"/>
          </p:cNvSpPr>
          <p:nvPr/>
        </p:nvSpPr>
        <p:spPr bwMode="auto">
          <a:xfrm>
            <a:off x="2676526" y="4375150"/>
            <a:ext cx="214313" cy="274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x</a:t>
            </a:r>
          </a:p>
        </p:txBody>
      </p:sp>
      <p:sp>
        <p:nvSpPr>
          <p:cNvPr id="493599" name="Line 31"/>
          <p:cNvSpPr>
            <a:spLocks noChangeShapeType="1"/>
          </p:cNvSpPr>
          <p:nvPr/>
        </p:nvSpPr>
        <p:spPr bwMode="auto">
          <a:xfrm>
            <a:off x="2900363" y="4492625"/>
            <a:ext cx="271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600" name="Text Box 32"/>
          <p:cNvSpPr txBox="1">
            <a:spLocks noChangeArrowheads="1"/>
          </p:cNvSpPr>
          <p:nvPr/>
        </p:nvSpPr>
        <p:spPr bwMode="auto">
          <a:xfrm>
            <a:off x="2209801" y="3754439"/>
            <a:ext cx="214313" cy="2746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y</a:t>
            </a:r>
          </a:p>
        </p:txBody>
      </p:sp>
      <p:sp>
        <p:nvSpPr>
          <p:cNvPr id="493601" name="Line 33"/>
          <p:cNvSpPr>
            <a:spLocks noChangeShapeType="1"/>
          </p:cNvSpPr>
          <p:nvPr/>
        </p:nvSpPr>
        <p:spPr bwMode="auto">
          <a:xfrm flipV="1">
            <a:off x="2316163" y="3443288"/>
            <a:ext cx="0" cy="309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602" name="Line 34"/>
          <p:cNvSpPr>
            <a:spLocks noChangeShapeType="1"/>
          </p:cNvSpPr>
          <p:nvPr/>
        </p:nvSpPr>
        <p:spPr bwMode="auto">
          <a:xfrm>
            <a:off x="2433638" y="4572000"/>
            <a:ext cx="0" cy="170973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603" name="Line 35"/>
          <p:cNvSpPr>
            <a:spLocks noChangeShapeType="1"/>
          </p:cNvSpPr>
          <p:nvPr/>
        </p:nvSpPr>
        <p:spPr bwMode="auto">
          <a:xfrm>
            <a:off x="2355851" y="6203950"/>
            <a:ext cx="20224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604" name="Oval 36"/>
          <p:cNvSpPr>
            <a:spLocks noChangeArrowheads="1"/>
          </p:cNvSpPr>
          <p:nvPr/>
        </p:nvSpPr>
        <p:spPr bwMode="auto">
          <a:xfrm>
            <a:off x="2549525" y="573722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05" name="Oval 37"/>
          <p:cNvSpPr>
            <a:spLocks noChangeArrowheads="1"/>
          </p:cNvSpPr>
          <p:nvPr/>
        </p:nvSpPr>
        <p:spPr bwMode="auto">
          <a:xfrm>
            <a:off x="2744788" y="60102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06" name="Oval 38"/>
          <p:cNvSpPr>
            <a:spLocks noChangeArrowheads="1"/>
          </p:cNvSpPr>
          <p:nvPr/>
        </p:nvSpPr>
        <p:spPr bwMode="auto">
          <a:xfrm>
            <a:off x="2860675" y="538797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07" name="Oval 39"/>
          <p:cNvSpPr>
            <a:spLocks noChangeArrowheads="1"/>
          </p:cNvSpPr>
          <p:nvPr/>
        </p:nvSpPr>
        <p:spPr bwMode="auto">
          <a:xfrm>
            <a:off x="3211513" y="4687888"/>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08" name="Oval 40"/>
          <p:cNvSpPr>
            <a:spLocks noChangeArrowheads="1"/>
          </p:cNvSpPr>
          <p:nvPr/>
        </p:nvSpPr>
        <p:spPr bwMode="auto">
          <a:xfrm>
            <a:off x="3367088" y="5154613"/>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09" name="Oval 41"/>
          <p:cNvSpPr>
            <a:spLocks noChangeArrowheads="1"/>
          </p:cNvSpPr>
          <p:nvPr/>
        </p:nvSpPr>
        <p:spPr bwMode="auto">
          <a:xfrm>
            <a:off x="3717926" y="5076825"/>
            <a:ext cx="36513"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10" name="Oval 42"/>
          <p:cNvSpPr>
            <a:spLocks noChangeArrowheads="1"/>
          </p:cNvSpPr>
          <p:nvPr/>
        </p:nvSpPr>
        <p:spPr bwMode="auto">
          <a:xfrm>
            <a:off x="4106863" y="60102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11" name="Oval 43"/>
          <p:cNvSpPr>
            <a:spLocks noChangeArrowheads="1"/>
          </p:cNvSpPr>
          <p:nvPr/>
        </p:nvSpPr>
        <p:spPr bwMode="auto">
          <a:xfrm>
            <a:off x="4184651" y="5699126"/>
            <a:ext cx="36513"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12" name="Oval 44"/>
          <p:cNvSpPr>
            <a:spLocks noChangeArrowheads="1"/>
          </p:cNvSpPr>
          <p:nvPr/>
        </p:nvSpPr>
        <p:spPr bwMode="auto">
          <a:xfrm>
            <a:off x="4067175" y="5503863"/>
            <a:ext cx="38100" cy="38100"/>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13" name="Text Box 45"/>
          <p:cNvSpPr txBox="1">
            <a:spLocks noChangeAspect="1" noChangeArrowheads="1"/>
          </p:cNvSpPr>
          <p:nvPr/>
        </p:nvSpPr>
        <p:spPr bwMode="auto">
          <a:xfrm>
            <a:off x="2676526" y="6203950"/>
            <a:ext cx="214313" cy="274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x</a:t>
            </a:r>
          </a:p>
        </p:txBody>
      </p:sp>
      <p:sp>
        <p:nvSpPr>
          <p:cNvPr id="493614" name="Line 46"/>
          <p:cNvSpPr>
            <a:spLocks noChangeShapeType="1"/>
          </p:cNvSpPr>
          <p:nvPr/>
        </p:nvSpPr>
        <p:spPr bwMode="auto">
          <a:xfrm>
            <a:off x="2900363" y="6321425"/>
            <a:ext cx="271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615" name="Text Box 47"/>
          <p:cNvSpPr txBox="1">
            <a:spLocks noChangeArrowheads="1"/>
          </p:cNvSpPr>
          <p:nvPr/>
        </p:nvSpPr>
        <p:spPr bwMode="auto">
          <a:xfrm>
            <a:off x="2209801" y="5583239"/>
            <a:ext cx="214313" cy="2746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y</a:t>
            </a:r>
          </a:p>
        </p:txBody>
      </p:sp>
      <p:sp>
        <p:nvSpPr>
          <p:cNvPr id="493616" name="Line 48"/>
          <p:cNvSpPr>
            <a:spLocks noChangeShapeType="1"/>
          </p:cNvSpPr>
          <p:nvPr/>
        </p:nvSpPr>
        <p:spPr bwMode="auto">
          <a:xfrm flipV="1">
            <a:off x="2316163" y="5272088"/>
            <a:ext cx="0" cy="309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617" name="Line 49"/>
          <p:cNvSpPr>
            <a:spLocks noChangeShapeType="1"/>
          </p:cNvSpPr>
          <p:nvPr/>
        </p:nvSpPr>
        <p:spPr bwMode="auto">
          <a:xfrm>
            <a:off x="4643438" y="914400"/>
            <a:ext cx="0" cy="170973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618" name="Line 50"/>
          <p:cNvSpPr>
            <a:spLocks noChangeShapeType="1"/>
          </p:cNvSpPr>
          <p:nvPr/>
        </p:nvSpPr>
        <p:spPr bwMode="auto">
          <a:xfrm>
            <a:off x="4565651" y="2546350"/>
            <a:ext cx="20224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619" name="Oval 51"/>
          <p:cNvSpPr>
            <a:spLocks noChangeArrowheads="1"/>
          </p:cNvSpPr>
          <p:nvPr/>
        </p:nvSpPr>
        <p:spPr bwMode="auto">
          <a:xfrm>
            <a:off x="4759325" y="207962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20" name="Oval 52"/>
          <p:cNvSpPr>
            <a:spLocks noChangeArrowheads="1"/>
          </p:cNvSpPr>
          <p:nvPr/>
        </p:nvSpPr>
        <p:spPr bwMode="auto">
          <a:xfrm>
            <a:off x="4954588" y="2352676"/>
            <a:ext cx="36512" cy="36513"/>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21" name="Oval 53"/>
          <p:cNvSpPr>
            <a:spLocks noChangeArrowheads="1"/>
          </p:cNvSpPr>
          <p:nvPr/>
        </p:nvSpPr>
        <p:spPr bwMode="auto">
          <a:xfrm>
            <a:off x="5070475" y="173037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22" name="Oval 54"/>
          <p:cNvSpPr>
            <a:spLocks noChangeArrowheads="1"/>
          </p:cNvSpPr>
          <p:nvPr/>
        </p:nvSpPr>
        <p:spPr bwMode="auto">
          <a:xfrm>
            <a:off x="5421313" y="1030288"/>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23" name="Oval 55"/>
          <p:cNvSpPr>
            <a:spLocks noChangeArrowheads="1"/>
          </p:cNvSpPr>
          <p:nvPr/>
        </p:nvSpPr>
        <p:spPr bwMode="auto">
          <a:xfrm>
            <a:off x="5576888" y="1497013"/>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24" name="Oval 56"/>
          <p:cNvSpPr>
            <a:spLocks noChangeArrowheads="1"/>
          </p:cNvSpPr>
          <p:nvPr/>
        </p:nvSpPr>
        <p:spPr bwMode="auto">
          <a:xfrm>
            <a:off x="5927726" y="1419225"/>
            <a:ext cx="36513"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25" name="Oval 57"/>
          <p:cNvSpPr>
            <a:spLocks noChangeArrowheads="1"/>
          </p:cNvSpPr>
          <p:nvPr/>
        </p:nvSpPr>
        <p:spPr bwMode="auto">
          <a:xfrm>
            <a:off x="6316663" y="23526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26" name="Oval 58"/>
          <p:cNvSpPr>
            <a:spLocks noChangeArrowheads="1"/>
          </p:cNvSpPr>
          <p:nvPr/>
        </p:nvSpPr>
        <p:spPr bwMode="auto">
          <a:xfrm>
            <a:off x="6394451" y="2041526"/>
            <a:ext cx="36513"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27" name="Oval 59"/>
          <p:cNvSpPr>
            <a:spLocks noChangeArrowheads="1"/>
          </p:cNvSpPr>
          <p:nvPr/>
        </p:nvSpPr>
        <p:spPr bwMode="auto">
          <a:xfrm>
            <a:off x="6276975" y="1846263"/>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28" name="Text Box 60"/>
          <p:cNvSpPr txBox="1">
            <a:spLocks noChangeArrowheads="1"/>
          </p:cNvSpPr>
          <p:nvPr/>
        </p:nvSpPr>
        <p:spPr bwMode="auto">
          <a:xfrm>
            <a:off x="4886326" y="2546350"/>
            <a:ext cx="214313" cy="274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x</a:t>
            </a:r>
          </a:p>
        </p:txBody>
      </p:sp>
      <p:sp>
        <p:nvSpPr>
          <p:cNvPr id="493629" name="Line 61"/>
          <p:cNvSpPr>
            <a:spLocks noChangeShapeType="1"/>
          </p:cNvSpPr>
          <p:nvPr/>
        </p:nvSpPr>
        <p:spPr bwMode="auto">
          <a:xfrm>
            <a:off x="5110163" y="2663825"/>
            <a:ext cx="271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630" name="Text Box 62"/>
          <p:cNvSpPr txBox="1">
            <a:spLocks noChangeArrowheads="1"/>
          </p:cNvSpPr>
          <p:nvPr/>
        </p:nvSpPr>
        <p:spPr bwMode="auto">
          <a:xfrm>
            <a:off x="4419601" y="1925639"/>
            <a:ext cx="214313" cy="2746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y</a:t>
            </a:r>
          </a:p>
        </p:txBody>
      </p:sp>
      <p:sp>
        <p:nvSpPr>
          <p:cNvPr id="493631" name="Line 63"/>
          <p:cNvSpPr>
            <a:spLocks noChangeShapeType="1"/>
          </p:cNvSpPr>
          <p:nvPr/>
        </p:nvSpPr>
        <p:spPr bwMode="auto">
          <a:xfrm flipV="1">
            <a:off x="4525963" y="1614488"/>
            <a:ext cx="0" cy="309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632" name="Line 64"/>
          <p:cNvSpPr>
            <a:spLocks noChangeShapeType="1"/>
          </p:cNvSpPr>
          <p:nvPr/>
        </p:nvSpPr>
        <p:spPr bwMode="auto">
          <a:xfrm>
            <a:off x="4643438" y="2743200"/>
            <a:ext cx="0" cy="170973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633" name="Line 65"/>
          <p:cNvSpPr>
            <a:spLocks noChangeShapeType="1"/>
          </p:cNvSpPr>
          <p:nvPr/>
        </p:nvSpPr>
        <p:spPr bwMode="auto">
          <a:xfrm>
            <a:off x="4565651" y="4375150"/>
            <a:ext cx="20224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634" name="Oval 66"/>
          <p:cNvSpPr>
            <a:spLocks noChangeArrowheads="1"/>
          </p:cNvSpPr>
          <p:nvPr/>
        </p:nvSpPr>
        <p:spPr bwMode="auto">
          <a:xfrm>
            <a:off x="4759325" y="390842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35" name="Oval 67"/>
          <p:cNvSpPr>
            <a:spLocks noChangeArrowheads="1"/>
          </p:cNvSpPr>
          <p:nvPr/>
        </p:nvSpPr>
        <p:spPr bwMode="auto">
          <a:xfrm>
            <a:off x="4954588" y="41814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36" name="Oval 68"/>
          <p:cNvSpPr>
            <a:spLocks noChangeArrowheads="1"/>
          </p:cNvSpPr>
          <p:nvPr/>
        </p:nvSpPr>
        <p:spPr bwMode="auto">
          <a:xfrm>
            <a:off x="5070475" y="355917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37" name="Oval 69"/>
          <p:cNvSpPr>
            <a:spLocks noChangeArrowheads="1"/>
          </p:cNvSpPr>
          <p:nvPr/>
        </p:nvSpPr>
        <p:spPr bwMode="auto">
          <a:xfrm>
            <a:off x="5421313" y="2859088"/>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38" name="Oval 70"/>
          <p:cNvSpPr>
            <a:spLocks noChangeArrowheads="1"/>
          </p:cNvSpPr>
          <p:nvPr/>
        </p:nvSpPr>
        <p:spPr bwMode="auto">
          <a:xfrm>
            <a:off x="5576888" y="3325813"/>
            <a:ext cx="36512" cy="38100"/>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39" name="Oval 71"/>
          <p:cNvSpPr>
            <a:spLocks noChangeArrowheads="1"/>
          </p:cNvSpPr>
          <p:nvPr/>
        </p:nvSpPr>
        <p:spPr bwMode="auto">
          <a:xfrm>
            <a:off x="5927726" y="3248025"/>
            <a:ext cx="36513"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40" name="Oval 72"/>
          <p:cNvSpPr>
            <a:spLocks noChangeArrowheads="1"/>
          </p:cNvSpPr>
          <p:nvPr/>
        </p:nvSpPr>
        <p:spPr bwMode="auto">
          <a:xfrm>
            <a:off x="6316663" y="41814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41" name="Oval 73"/>
          <p:cNvSpPr>
            <a:spLocks noChangeArrowheads="1"/>
          </p:cNvSpPr>
          <p:nvPr/>
        </p:nvSpPr>
        <p:spPr bwMode="auto">
          <a:xfrm>
            <a:off x="6394451" y="3870326"/>
            <a:ext cx="36513"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42" name="Oval 74"/>
          <p:cNvSpPr>
            <a:spLocks noChangeArrowheads="1"/>
          </p:cNvSpPr>
          <p:nvPr/>
        </p:nvSpPr>
        <p:spPr bwMode="auto">
          <a:xfrm>
            <a:off x="6276975" y="3675063"/>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43" name="Text Box 75"/>
          <p:cNvSpPr txBox="1">
            <a:spLocks noChangeArrowheads="1"/>
          </p:cNvSpPr>
          <p:nvPr/>
        </p:nvSpPr>
        <p:spPr bwMode="auto">
          <a:xfrm>
            <a:off x="4886326" y="4375150"/>
            <a:ext cx="214313" cy="274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x</a:t>
            </a:r>
          </a:p>
        </p:txBody>
      </p:sp>
      <p:sp>
        <p:nvSpPr>
          <p:cNvPr id="493644" name="Line 76"/>
          <p:cNvSpPr>
            <a:spLocks noChangeShapeType="1"/>
          </p:cNvSpPr>
          <p:nvPr/>
        </p:nvSpPr>
        <p:spPr bwMode="auto">
          <a:xfrm>
            <a:off x="5110163" y="4492625"/>
            <a:ext cx="271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645" name="Text Box 77"/>
          <p:cNvSpPr txBox="1">
            <a:spLocks noChangeArrowheads="1"/>
          </p:cNvSpPr>
          <p:nvPr/>
        </p:nvSpPr>
        <p:spPr bwMode="auto">
          <a:xfrm>
            <a:off x="4419601" y="3754439"/>
            <a:ext cx="214313" cy="2746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y</a:t>
            </a:r>
          </a:p>
        </p:txBody>
      </p:sp>
      <p:sp>
        <p:nvSpPr>
          <p:cNvPr id="493646" name="Line 78"/>
          <p:cNvSpPr>
            <a:spLocks noChangeShapeType="1"/>
          </p:cNvSpPr>
          <p:nvPr/>
        </p:nvSpPr>
        <p:spPr bwMode="auto">
          <a:xfrm flipV="1">
            <a:off x="4525963" y="3443288"/>
            <a:ext cx="0" cy="309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647" name="Line 79"/>
          <p:cNvSpPr>
            <a:spLocks noChangeShapeType="1"/>
          </p:cNvSpPr>
          <p:nvPr/>
        </p:nvSpPr>
        <p:spPr bwMode="auto">
          <a:xfrm>
            <a:off x="4643438" y="4572000"/>
            <a:ext cx="0" cy="170973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648" name="Line 80"/>
          <p:cNvSpPr>
            <a:spLocks noChangeShapeType="1"/>
          </p:cNvSpPr>
          <p:nvPr/>
        </p:nvSpPr>
        <p:spPr bwMode="auto">
          <a:xfrm>
            <a:off x="4565651" y="6203950"/>
            <a:ext cx="20224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649" name="Oval 81"/>
          <p:cNvSpPr>
            <a:spLocks noChangeArrowheads="1"/>
          </p:cNvSpPr>
          <p:nvPr/>
        </p:nvSpPr>
        <p:spPr bwMode="auto">
          <a:xfrm>
            <a:off x="4759325" y="573722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50" name="Oval 82"/>
          <p:cNvSpPr>
            <a:spLocks noChangeArrowheads="1"/>
          </p:cNvSpPr>
          <p:nvPr/>
        </p:nvSpPr>
        <p:spPr bwMode="auto">
          <a:xfrm>
            <a:off x="4954588" y="60102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51" name="Oval 83"/>
          <p:cNvSpPr>
            <a:spLocks noChangeArrowheads="1"/>
          </p:cNvSpPr>
          <p:nvPr/>
        </p:nvSpPr>
        <p:spPr bwMode="auto">
          <a:xfrm>
            <a:off x="5070475" y="538797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52" name="Oval 84"/>
          <p:cNvSpPr>
            <a:spLocks noChangeArrowheads="1"/>
          </p:cNvSpPr>
          <p:nvPr/>
        </p:nvSpPr>
        <p:spPr bwMode="auto">
          <a:xfrm>
            <a:off x="5421313" y="4687888"/>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53" name="Oval 85"/>
          <p:cNvSpPr>
            <a:spLocks noChangeArrowheads="1"/>
          </p:cNvSpPr>
          <p:nvPr/>
        </p:nvSpPr>
        <p:spPr bwMode="auto">
          <a:xfrm>
            <a:off x="5576888" y="5154613"/>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54" name="Oval 86"/>
          <p:cNvSpPr>
            <a:spLocks noChangeArrowheads="1"/>
          </p:cNvSpPr>
          <p:nvPr/>
        </p:nvSpPr>
        <p:spPr bwMode="auto">
          <a:xfrm>
            <a:off x="5927726" y="5076825"/>
            <a:ext cx="36513"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55" name="Oval 87"/>
          <p:cNvSpPr>
            <a:spLocks noChangeArrowheads="1"/>
          </p:cNvSpPr>
          <p:nvPr/>
        </p:nvSpPr>
        <p:spPr bwMode="auto">
          <a:xfrm>
            <a:off x="6316663" y="6010276"/>
            <a:ext cx="36512" cy="36513"/>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56" name="Oval 88"/>
          <p:cNvSpPr>
            <a:spLocks noChangeArrowheads="1"/>
          </p:cNvSpPr>
          <p:nvPr/>
        </p:nvSpPr>
        <p:spPr bwMode="auto">
          <a:xfrm>
            <a:off x="6394451" y="5699126"/>
            <a:ext cx="36513"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57" name="Oval 89"/>
          <p:cNvSpPr>
            <a:spLocks noChangeArrowheads="1"/>
          </p:cNvSpPr>
          <p:nvPr/>
        </p:nvSpPr>
        <p:spPr bwMode="auto">
          <a:xfrm>
            <a:off x="6276975" y="5503863"/>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58" name="Text Box 90"/>
          <p:cNvSpPr txBox="1">
            <a:spLocks noChangeAspect="1" noChangeArrowheads="1"/>
          </p:cNvSpPr>
          <p:nvPr/>
        </p:nvSpPr>
        <p:spPr bwMode="auto">
          <a:xfrm>
            <a:off x="4886326" y="6203950"/>
            <a:ext cx="214313" cy="274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x</a:t>
            </a:r>
          </a:p>
        </p:txBody>
      </p:sp>
      <p:sp>
        <p:nvSpPr>
          <p:cNvPr id="493659" name="Line 91"/>
          <p:cNvSpPr>
            <a:spLocks noChangeShapeType="1"/>
          </p:cNvSpPr>
          <p:nvPr/>
        </p:nvSpPr>
        <p:spPr bwMode="auto">
          <a:xfrm>
            <a:off x="5110163" y="6321425"/>
            <a:ext cx="271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660" name="Text Box 92"/>
          <p:cNvSpPr txBox="1">
            <a:spLocks noChangeArrowheads="1"/>
          </p:cNvSpPr>
          <p:nvPr/>
        </p:nvSpPr>
        <p:spPr bwMode="auto">
          <a:xfrm>
            <a:off x="4419601" y="5583239"/>
            <a:ext cx="214313" cy="2746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y</a:t>
            </a:r>
          </a:p>
        </p:txBody>
      </p:sp>
      <p:sp>
        <p:nvSpPr>
          <p:cNvPr id="493661" name="Line 93"/>
          <p:cNvSpPr>
            <a:spLocks noChangeShapeType="1"/>
          </p:cNvSpPr>
          <p:nvPr/>
        </p:nvSpPr>
        <p:spPr bwMode="auto">
          <a:xfrm flipV="1">
            <a:off x="4525963" y="5272088"/>
            <a:ext cx="0" cy="309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662" name="Line 94"/>
          <p:cNvSpPr>
            <a:spLocks noChangeShapeType="1"/>
          </p:cNvSpPr>
          <p:nvPr/>
        </p:nvSpPr>
        <p:spPr bwMode="auto">
          <a:xfrm>
            <a:off x="6853238" y="4572000"/>
            <a:ext cx="0" cy="170973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663" name="Line 95"/>
          <p:cNvSpPr>
            <a:spLocks noChangeShapeType="1"/>
          </p:cNvSpPr>
          <p:nvPr/>
        </p:nvSpPr>
        <p:spPr bwMode="auto">
          <a:xfrm>
            <a:off x="6775451" y="6203950"/>
            <a:ext cx="20224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664" name="Oval 96"/>
          <p:cNvSpPr>
            <a:spLocks noChangeArrowheads="1"/>
          </p:cNvSpPr>
          <p:nvPr/>
        </p:nvSpPr>
        <p:spPr bwMode="auto">
          <a:xfrm>
            <a:off x="6969125" y="573722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65" name="Oval 97"/>
          <p:cNvSpPr>
            <a:spLocks noChangeArrowheads="1"/>
          </p:cNvSpPr>
          <p:nvPr/>
        </p:nvSpPr>
        <p:spPr bwMode="auto">
          <a:xfrm>
            <a:off x="7164388" y="60102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66" name="Oval 98"/>
          <p:cNvSpPr>
            <a:spLocks noChangeArrowheads="1"/>
          </p:cNvSpPr>
          <p:nvPr/>
        </p:nvSpPr>
        <p:spPr bwMode="auto">
          <a:xfrm>
            <a:off x="7280275" y="538797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67" name="Oval 99"/>
          <p:cNvSpPr>
            <a:spLocks noChangeArrowheads="1"/>
          </p:cNvSpPr>
          <p:nvPr/>
        </p:nvSpPr>
        <p:spPr bwMode="auto">
          <a:xfrm>
            <a:off x="7631113" y="4687888"/>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68" name="Oval 100"/>
          <p:cNvSpPr>
            <a:spLocks noChangeArrowheads="1"/>
          </p:cNvSpPr>
          <p:nvPr/>
        </p:nvSpPr>
        <p:spPr bwMode="auto">
          <a:xfrm>
            <a:off x="7786688" y="5154613"/>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69" name="Oval 101"/>
          <p:cNvSpPr>
            <a:spLocks noChangeArrowheads="1"/>
          </p:cNvSpPr>
          <p:nvPr/>
        </p:nvSpPr>
        <p:spPr bwMode="auto">
          <a:xfrm>
            <a:off x="8137526" y="5076825"/>
            <a:ext cx="36513"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70" name="Oval 102"/>
          <p:cNvSpPr>
            <a:spLocks noChangeArrowheads="1"/>
          </p:cNvSpPr>
          <p:nvPr/>
        </p:nvSpPr>
        <p:spPr bwMode="auto">
          <a:xfrm>
            <a:off x="8526463" y="60102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71" name="Oval 103"/>
          <p:cNvSpPr>
            <a:spLocks noChangeArrowheads="1"/>
          </p:cNvSpPr>
          <p:nvPr/>
        </p:nvSpPr>
        <p:spPr bwMode="auto">
          <a:xfrm>
            <a:off x="8604251" y="5699126"/>
            <a:ext cx="36513" cy="36513"/>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72" name="Oval 104"/>
          <p:cNvSpPr>
            <a:spLocks noChangeArrowheads="1"/>
          </p:cNvSpPr>
          <p:nvPr/>
        </p:nvSpPr>
        <p:spPr bwMode="auto">
          <a:xfrm>
            <a:off x="8486775" y="5503863"/>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73" name="Text Box 105"/>
          <p:cNvSpPr txBox="1">
            <a:spLocks noChangeAspect="1" noChangeArrowheads="1"/>
          </p:cNvSpPr>
          <p:nvPr/>
        </p:nvSpPr>
        <p:spPr bwMode="auto">
          <a:xfrm>
            <a:off x="7096126" y="6203950"/>
            <a:ext cx="214313" cy="274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x</a:t>
            </a:r>
          </a:p>
        </p:txBody>
      </p:sp>
      <p:sp>
        <p:nvSpPr>
          <p:cNvPr id="493674" name="Line 106"/>
          <p:cNvSpPr>
            <a:spLocks noChangeShapeType="1"/>
          </p:cNvSpPr>
          <p:nvPr/>
        </p:nvSpPr>
        <p:spPr bwMode="auto">
          <a:xfrm>
            <a:off x="7319963" y="6321425"/>
            <a:ext cx="271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675" name="Text Box 107"/>
          <p:cNvSpPr txBox="1">
            <a:spLocks noChangeArrowheads="1"/>
          </p:cNvSpPr>
          <p:nvPr/>
        </p:nvSpPr>
        <p:spPr bwMode="auto">
          <a:xfrm>
            <a:off x="6629401" y="5583239"/>
            <a:ext cx="214313" cy="2746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y</a:t>
            </a:r>
          </a:p>
        </p:txBody>
      </p:sp>
      <p:sp>
        <p:nvSpPr>
          <p:cNvPr id="493676" name="Line 108"/>
          <p:cNvSpPr>
            <a:spLocks noChangeShapeType="1"/>
          </p:cNvSpPr>
          <p:nvPr/>
        </p:nvSpPr>
        <p:spPr bwMode="auto">
          <a:xfrm flipV="1">
            <a:off x="6735763" y="5272088"/>
            <a:ext cx="0" cy="309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677" name="Line 109"/>
          <p:cNvSpPr>
            <a:spLocks noChangeShapeType="1"/>
          </p:cNvSpPr>
          <p:nvPr/>
        </p:nvSpPr>
        <p:spPr bwMode="auto">
          <a:xfrm>
            <a:off x="6853238" y="2743200"/>
            <a:ext cx="0" cy="170973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678" name="Line 110"/>
          <p:cNvSpPr>
            <a:spLocks noChangeShapeType="1"/>
          </p:cNvSpPr>
          <p:nvPr/>
        </p:nvSpPr>
        <p:spPr bwMode="auto">
          <a:xfrm>
            <a:off x="6775451" y="4375150"/>
            <a:ext cx="20224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679" name="Oval 111"/>
          <p:cNvSpPr>
            <a:spLocks noChangeArrowheads="1"/>
          </p:cNvSpPr>
          <p:nvPr/>
        </p:nvSpPr>
        <p:spPr bwMode="auto">
          <a:xfrm>
            <a:off x="6969125" y="390842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80" name="Oval 112"/>
          <p:cNvSpPr>
            <a:spLocks noChangeArrowheads="1"/>
          </p:cNvSpPr>
          <p:nvPr/>
        </p:nvSpPr>
        <p:spPr bwMode="auto">
          <a:xfrm>
            <a:off x="7164388" y="41814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81" name="Oval 113"/>
          <p:cNvSpPr>
            <a:spLocks noChangeArrowheads="1"/>
          </p:cNvSpPr>
          <p:nvPr/>
        </p:nvSpPr>
        <p:spPr bwMode="auto">
          <a:xfrm>
            <a:off x="7280275" y="355917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82" name="Oval 114"/>
          <p:cNvSpPr>
            <a:spLocks noChangeArrowheads="1"/>
          </p:cNvSpPr>
          <p:nvPr/>
        </p:nvSpPr>
        <p:spPr bwMode="auto">
          <a:xfrm>
            <a:off x="7631113" y="2859088"/>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83" name="Oval 115"/>
          <p:cNvSpPr>
            <a:spLocks noChangeArrowheads="1"/>
          </p:cNvSpPr>
          <p:nvPr/>
        </p:nvSpPr>
        <p:spPr bwMode="auto">
          <a:xfrm>
            <a:off x="7786688" y="3325813"/>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84" name="Oval 116"/>
          <p:cNvSpPr>
            <a:spLocks noChangeArrowheads="1"/>
          </p:cNvSpPr>
          <p:nvPr/>
        </p:nvSpPr>
        <p:spPr bwMode="auto">
          <a:xfrm>
            <a:off x="8137526" y="3248025"/>
            <a:ext cx="36513" cy="38100"/>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85" name="Oval 117"/>
          <p:cNvSpPr>
            <a:spLocks noChangeArrowheads="1"/>
          </p:cNvSpPr>
          <p:nvPr/>
        </p:nvSpPr>
        <p:spPr bwMode="auto">
          <a:xfrm>
            <a:off x="8526463" y="41814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86" name="Oval 118"/>
          <p:cNvSpPr>
            <a:spLocks noChangeArrowheads="1"/>
          </p:cNvSpPr>
          <p:nvPr/>
        </p:nvSpPr>
        <p:spPr bwMode="auto">
          <a:xfrm>
            <a:off x="8604251" y="3870326"/>
            <a:ext cx="36513"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87" name="Oval 119"/>
          <p:cNvSpPr>
            <a:spLocks noChangeArrowheads="1"/>
          </p:cNvSpPr>
          <p:nvPr/>
        </p:nvSpPr>
        <p:spPr bwMode="auto">
          <a:xfrm>
            <a:off x="8486775" y="3675063"/>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88" name="Text Box 120"/>
          <p:cNvSpPr txBox="1">
            <a:spLocks noChangeArrowheads="1"/>
          </p:cNvSpPr>
          <p:nvPr/>
        </p:nvSpPr>
        <p:spPr bwMode="auto">
          <a:xfrm>
            <a:off x="7096126" y="4375150"/>
            <a:ext cx="214313" cy="274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x</a:t>
            </a:r>
          </a:p>
        </p:txBody>
      </p:sp>
      <p:sp>
        <p:nvSpPr>
          <p:cNvPr id="493689" name="Line 121"/>
          <p:cNvSpPr>
            <a:spLocks noChangeShapeType="1"/>
          </p:cNvSpPr>
          <p:nvPr/>
        </p:nvSpPr>
        <p:spPr bwMode="auto">
          <a:xfrm>
            <a:off x="7319963" y="4492625"/>
            <a:ext cx="271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690" name="Text Box 122"/>
          <p:cNvSpPr txBox="1">
            <a:spLocks noChangeArrowheads="1"/>
          </p:cNvSpPr>
          <p:nvPr/>
        </p:nvSpPr>
        <p:spPr bwMode="auto">
          <a:xfrm>
            <a:off x="6629401" y="3754439"/>
            <a:ext cx="214313" cy="2746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y</a:t>
            </a:r>
          </a:p>
        </p:txBody>
      </p:sp>
      <p:sp>
        <p:nvSpPr>
          <p:cNvPr id="493691" name="Line 123"/>
          <p:cNvSpPr>
            <a:spLocks noChangeShapeType="1"/>
          </p:cNvSpPr>
          <p:nvPr/>
        </p:nvSpPr>
        <p:spPr bwMode="auto">
          <a:xfrm flipV="1">
            <a:off x="6735763" y="3443288"/>
            <a:ext cx="0" cy="309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692" name="Line 124"/>
          <p:cNvSpPr>
            <a:spLocks noChangeShapeType="1"/>
          </p:cNvSpPr>
          <p:nvPr/>
        </p:nvSpPr>
        <p:spPr bwMode="auto">
          <a:xfrm>
            <a:off x="6853238" y="914400"/>
            <a:ext cx="0" cy="170973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693" name="Line 125"/>
          <p:cNvSpPr>
            <a:spLocks noChangeShapeType="1"/>
          </p:cNvSpPr>
          <p:nvPr/>
        </p:nvSpPr>
        <p:spPr bwMode="auto">
          <a:xfrm>
            <a:off x="6775451" y="2546350"/>
            <a:ext cx="20224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694" name="Oval 126"/>
          <p:cNvSpPr>
            <a:spLocks noChangeArrowheads="1"/>
          </p:cNvSpPr>
          <p:nvPr/>
        </p:nvSpPr>
        <p:spPr bwMode="auto">
          <a:xfrm>
            <a:off x="6969125" y="2079625"/>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95" name="Oval 127"/>
          <p:cNvSpPr>
            <a:spLocks noChangeArrowheads="1"/>
          </p:cNvSpPr>
          <p:nvPr/>
        </p:nvSpPr>
        <p:spPr bwMode="auto">
          <a:xfrm>
            <a:off x="7164388" y="23526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96" name="Oval 128"/>
          <p:cNvSpPr>
            <a:spLocks noChangeArrowheads="1"/>
          </p:cNvSpPr>
          <p:nvPr/>
        </p:nvSpPr>
        <p:spPr bwMode="auto">
          <a:xfrm>
            <a:off x="7280275" y="1730375"/>
            <a:ext cx="38100" cy="38100"/>
          </a:xfrm>
          <a:prstGeom prst="ellipse">
            <a:avLst/>
          </a:prstGeom>
          <a:solidFill>
            <a:schemeClr val="bg1"/>
          </a:solidFill>
          <a:ln w="9525">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97" name="Oval 129"/>
          <p:cNvSpPr>
            <a:spLocks noChangeArrowheads="1"/>
          </p:cNvSpPr>
          <p:nvPr/>
        </p:nvSpPr>
        <p:spPr bwMode="auto">
          <a:xfrm>
            <a:off x="7631113" y="1030288"/>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98" name="Oval 130"/>
          <p:cNvSpPr>
            <a:spLocks noChangeArrowheads="1"/>
          </p:cNvSpPr>
          <p:nvPr/>
        </p:nvSpPr>
        <p:spPr bwMode="auto">
          <a:xfrm>
            <a:off x="7786688" y="1497013"/>
            <a:ext cx="36512"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699" name="Oval 131"/>
          <p:cNvSpPr>
            <a:spLocks noChangeArrowheads="1"/>
          </p:cNvSpPr>
          <p:nvPr/>
        </p:nvSpPr>
        <p:spPr bwMode="auto">
          <a:xfrm>
            <a:off x="8137526" y="1419225"/>
            <a:ext cx="36513"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700" name="Oval 132"/>
          <p:cNvSpPr>
            <a:spLocks noChangeArrowheads="1"/>
          </p:cNvSpPr>
          <p:nvPr/>
        </p:nvSpPr>
        <p:spPr bwMode="auto">
          <a:xfrm>
            <a:off x="8526463" y="2352676"/>
            <a:ext cx="36512"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701" name="Oval 133"/>
          <p:cNvSpPr>
            <a:spLocks noChangeArrowheads="1"/>
          </p:cNvSpPr>
          <p:nvPr/>
        </p:nvSpPr>
        <p:spPr bwMode="auto">
          <a:xfrm>
            <a:off x="8604251" y="2041526"/>
            <a:ext cx="36513" cy="36513"/>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702" name="Oval 134"/>
          <p:cNvSpPr>
            <a:spLocks noChangeArrowheads="1"/>
          </p:cNvSpPr>
          <p:nvPr/>
        </p:nvSpPr>
        <p:spPr bwMode="auto">
          <a:xfrm>
            <a:off x="8486775" y="1846263"/>
            <a:ext cx="38100" cy="38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3703" name="Text Box 135"/>
          <p:cNvSpPr txBox="1">
            <a:spLocks noChangeArrowheads="1"/>
          </p:cNvSpPr>
          <p:nvPr/>
        </p:nvSpPr>
        <p:spPr bwMode="auto">
          <a:xfrm>
            <a:off x="7096126" y="2546350"/>
            <a:ext cx="214313" cy="274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x</a:t>
            </a:r>
          </a:p>
        </p:txBody>
      </p:sp>
      <p:sp>
        <p:nvSpPr>
          <p:cNvPr id="493704" name="Line 136"/>
          <p:cNvSpPr>
            <a:spLocks noChangeShapeType="1"/>
          </p:cNvSpPr>
          <p:nvPr/>
        </p:nvSpPr>
        <p:spPr bwMode="auto">
          <a:xfrm>
            <a:off x="7319963" y="2663825"/>
            <a:ext cx="271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705" name="Text Box 137"/>
          <p:cNvSpPr txBox="1">
            <a:spLocks noChangeArrowheads="1"/>
          </p:cNvSpPr>
          <p:nvPr/>
        </p:nvSpPr>
        <p:spPr bwMode="auto">
          <a:xfrm>
            <a:off x="6629401" y="1925639"/>
            <a:ext cx="214313" cy="27463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1200">
                <a:solidFill>
                  <a:srgbClr val="000000"/>
                </a:solidFill>
              </a:rPr>
              <a:t>y</a:t>
            </a:r>
          </a:p>
        </p:txBody>
      </p:sp>
      <p:sp>
        <p:nvSpPr>
          <p:cNvPr id="493706" name="Line 138"/>
          <p:cNvSpPr>
            <a:spLocks noChangeShapeType="1"/>
          </p:cNvSpPr>
          <p:nvPr/>
        </p:nvSpPr>
        <p:spPr bwMode="auto">
          <a:xfrm flipV="1">
            <a:off x="6735763" y="1614488"/>
            <a:ext cx="0" cy="309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716" name="Text Box 148"/>
          <p:cNvSpPr txBox="1">
            <a:spLocks noChangeArrowheads="1"/>
          </p:cNvSpPr>
          <p:nvPr/>
        </p:nvSpPr>
        <p:spPr bwMode="auto">
          <a:xfrm>
            <a:off x="8912226" y="4681539"/>
            <a:ext cx="1560513" cy="83099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i="1">
                <a:solidFill>
                  <a:srgbClr val="33CC33"/>
                </a:solidFill>
              </a:rPr>
              <a:t>MSE</a:t>
            </a:r>
            <a:r>
              <a:rPr lang="en-US" altLang="en-US" sz="2400" i="1" baseline="-25000">
                <a:solidFill>
                  <a:srgbClr val="33CC33"/>
                </a:solidFill>
              </a:rPr>
              <a:t>LOOCV</a:t>
            </a:r>
            <a:r>
              <a:rPr lang="en-US" altLang="en-US" sz="2400" i="1">
                <a:solidFill>
                  <a:srgbClr val="33CC33"/>
                </a:solidFill>
              </a:rPr>
              <a:t>=3.33</a:t>
            </a:r>
          </a:p>
        </p:txBody>
      </p:sp>
      <p:sp>
        <p:nvSpPr>
          <p:cNvPr id="493717" name="Freeform 149"/>
          <p:cNvSpPr>
            <a:spLocks/>
          </p:cNvSpPr>
          <p:nvPr/>
        </p:nvSpPr>
        <p:spPr bwMode="auto">
          <a:xfrm>
            <a:off x="2676525" y="1047751"/>
            <a:ext cx="1595438" cy="1838325"/>
          </a:xfrm>
          <a:custGeom>
            <a:avLst/>
            <a:gdLst>
              <a:gd name="T0" fmla="*/ 0 w 1005"/>
              <a:gd name="T1" fmla="*/ 1158 h 1158"/>
              <a:gd name="T2" fmla="*/ 57 w 1005"/>
              <a:gd name="T3" fmla="*/ 837 h 1158"/>
              <a:gd name="T4" fmla="*/ 129 w 1005"/>
              <a:gd name="T5" fmla="*/ 438 h 1158"/>
              <a:gd name="T6" fmla="*/ 348 w 1005"/>
              <a:gd name="T7" fmla="*/ 0 h 1158"/>
              <a:gd name="T8" fmla="*/ 447 w 1005"/>
              <a:gd name="T9" fmla="*/ 294 h 1158"/>
              <a:gd name="T10" fmla="*/ 669 w 1005"/>
              <a:gd name="T11" fmla="*/ 246 h 1158"/>
              <a:gd name="T12" fmla="*/ 891 w 1005"/>
              <a:gd name="T13" fmla="*/ 516 h 1158"/>
              <a:gd name="T14" fmla="*/ 912 w 1005"/>
              <a:gd name="T15" fmla="*/ 837 h 1158"/>
              <a:gd name="T16" fmla="*/ 1005 w 1005"/>
              <a:gd name="T17" fmla="*/ 456 h 1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05" h="1158">
                <a:moveTo>
                  <a:pt x="0" y="1158"/>
                </a:moveTo>
                <a:lnTo>
                  <a:pt x="57" y="837"/>
                </a:lnTo>
                <a:lnTo>
                  <a:pt x="129" y="438"/>
                </a:lnTo>
                <a:lnTo>
                  <a:pt x="348" y="0"/>
                </a:lnTo>
                <a:lnTo>
                  <a:pt x="447" y="294"/>
                </a:lnTo>
                <a:lnTo>
                  <a:pt x="669" y="246"/>
                </a:lnTo>
                <a:lnTo>
                  <a:pt x="891" y="516"/>
                </a:lnTo>
                <a:lnTo>
                  <a:pt x="912" y="837"/>
                </a:lnTo>
                <a:lnTo>
                  <a:pt x="1005" y="456"/>
                </a:lnTo>
              </a:path>
            </a:pathLst>
          </a:custGeom>
          <a:noFill/>
          <a:ln w="38100" cap="flat" cmpd="sng">
            <a:solidFill>
              <a:srgbClr val="33CC33"/>
            </a:solidFill>
            <a:prstDash val="solid"/>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718" name="Freeform 150"/>
          <p:cNvSpPr>
            <a:spLocks/>
          </p:cNvSpPr>
          <p:nvPr/>
        </p:nvSpPr>
        <p:spPr bwMode="auto">
          <a:xfrm>
            <a:off x="4781551" y="1052514"/>
            <a:ext cx="1704975" cy="1328737"/>
          </a:xfrm>
          <a:custGeom>
            <a:avLst/>
            <a:gdLst>
              <a:gd name="T0" fmla="*/ 0 w 1074"/>
              <a:gd name="T1" fmla="*/ 663 h 837"/>
              <a:gd name="T2" fmla="*/ 174 w 1074"/>
              <a:gd name="T3" fmla="*/ 441 h 837"/>
              <a:gd name="T4" fmla="*/ 198 w 1074"/>
              <a:gd name="T5" fmla="*/ 438 h 837"/>
              <a:gd name="T6" fmla="*/ 417 w 1074"/>
              <a:gd name="T7" fmla="*/ 0 h 837"/>
              <a:gd name="T8" fmla="*/ 516 w 1074"/>
              <a:gd name="T9" fmla="*/ 294 h 837"/>
              <a:gd name="T10" fmla="*/ 738 w 1074"/>
              <a:gd name="T11" fmla="*/ 246 h 837"/>
              <a:gd name="T12" fmla="*/ 960 w 1074"/>
              <a:gd name="T13" fmla="*/ 516 h 837"/>
              <a:gd name="T14" fmla="*/ 981 w 1074"/>
              <a:gd name="T15" fmla="*/ 837 h 837"/>
              <a:gd name="T16" fmla="*/ 1074 w 1074"/>
              <a:gd name="T17" fmla="*/ 456 h 8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74" h="837">
                <a:moveTo>
                  <a:pt x="0" y="663"/>
                </a:moveTo>
                <a:lnTo>
                  <a:pt x="174" y="441"/>
                </a:lnTo>
                <a:lnTo>
                  <a:pt x="198" y="438"/>
                </a:lnTo>
                <a:lnTo>
                  <a:pt x="417" y="0"/>
                </a:lnTo>
                <a:lnTo>
                  <a:pt x="516" y="294"/>
                </a:lnTo>
                <a:lnTo>
                  <a:pt x="738" y="246"/>
                </a:lnTo>
                <a:lnTo>
                  <a:pt x="960" y="516"/>
                </a:lnTo>
                <a:lnTo>
                  <a:pt x="981" y="837"/>
                </a:lnTo>
                <a:lnTo>
                  <a:pt x="1074" y="456"/>
                </a:lnTo>
              </a:path>
            </a:pathLst>
          </a:custGeom>
          <a:noFill/>
          <a:ln w="38100" cap="flat" cmpd="sng">
            <a:solidFill>
              <a:srgbClr val="33CC33"/>
            </a:solidFill>
            <a:prstDash val="solid"/>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719" name="Freeform 151"/>
          <p:cNvSpPr>
            <a:spLocks/>
          </p:cNvSpPr>
          <p:nvPr/>
        </p:nvSpPr>
        <p:spPr bwMode="auto">
          <a:xfrm>
            <a:off x="6900863" y="1052514"/>
            <a:ext cx="1790700" cy="1328737"/>
          </a:xfrm>
          <a:custGeom>
            <a:avLst/>
            <a:gdLst>
              <a:gd name="T0" fmla="*/ 0 w 1128"/>
              <a:gd name="T1" fmla="*/ 570 h 837"/>
              <a:gd name="T2" fmla="*/ 180 w 1128"/>
              <a:gd name="T3" fmla="*/ 837 h 837"/>
              <a:gd name="T4" fmla="*/ 303 w 1128"/>
              <a:gd name="T5" fmla="*/ 465 h 837"/>
              <a:gd name="T6" fmla="*/ 471 w 1128"/>
              <a:gd name="T7" fmla="*/ 0 h 837"/>
              <a:gd name="T8" fmla="*/ 570 w 1128"/>
              <a:gd name="T9" fmla="*/ 294 h 837"/>
              <a:gd name="T10" fmla="*/ 792 w 1128"/>
              <a:gd name="T11" fmla="*/ 246 h 837"/>
              <a:gd name="T12" fmla="*/ 1014 w 1128"/>
              <a:gd name="T13" fmla="*/ 516 h 837"/>
              <a:gd name="T14" fmla="*/ 1035 w 1128"/>
              <a:gd name="T15" fmla="*/ 837 h 837"/>
              <a:gd name="T16" fmla="*/ 1128 w 1128"/>
              <a:gd name="T17" fmla="*/ 456 h 8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28" h="837">
                <a:moveTo>
                  <a:pt x="0" y="570"/>
                </a:moveTo>
                <a:lnTo>
                  <a:pt x="180" y="837"/>
                </a:lnTo>
                <a:lnTo>
                  <a:pt x="303" y="465"/>
                </a:lnTo>
                <a:lnTo>
                  <a:pt x="471" y="0"/>
                </a:lnTo>
                <a:lnTo>
                  <a:pt x="570" y="294"/>
                </a:lnTo>
                <a:lnTo>
                  <a:pt x="792" y="246"/>
                </a:lnTo>
                <a:lnTo>
                  <a:pt x="1014" y="516"/>
                </a:lnTo>
                <a:lnTo>
                  <a:pt x="1035" y="837"/>
                </a:lnTo>
                <a:lnTo>
                  <a:pt x="1128" y="456"/>
                </a:lnTo>
              </a:path>
            </a:pathLst>
          </a:custGeom>
          <a:noFill/>
          <a:ln w="38100" cap="flat" cmpd="sng">
            <a:solidFill>
              <a:srgbClr val="33CC33"/>
            </a:solidFill>
            <a:prstDash val="solid"/>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721" name="Freeform 153"/>
          <p:cNvSpPr>
            <a:spLocks/>
          </p:cNvSpPr>
          <p:nvPr/>
        </p:nvSpPr>
        <p:spPr bwMode="auto">
          <a:xfrm>
            <a:off x="2476500" y="3271838"/>
            <a:ext cx="1790700" cy="938212"/>
          </a:xfrm>
          <a:custGeom>
            <a:avLst/>
            <a:gdLst>
              <a:gd name="T0" fmla="*/ 0 w 1128"/>
              <a:gd name="T1" fmla="*/ 324 h 591"/>
              <a:gd name="T2" fmla="*/ 180 w 1128"/>
              <a:gd name="T3" fmla="*/ 591 h 591"/>
              <a:gd name="T4" fmla="*/ 252 w 1128"/>
              <a:gd name="T5" fmla="*/ 192 h 591"/>
              <a:gd name="T6" fmla="*/ 426 w 1128"/>
              <a:gd name="T7" fmla="*/ 111 h 591"/>
              <a:gd name="T8" fmla="*/ 570 w 1128"/>
              <a:gd name="T9" fmla="*/ 48 h 591"/>
              <a:gd name="T10" fmla="*/ 792 w 1128"/>
              <a:gd name="T11" fmla="*/ 0 h 591"/>
              <a:gd name="T12" fmla="*/ 1014 w 1128"/>
              <a:gd name="T13" fmla="*/ 270 h 591"/>
              <a:gd name="T14" fmla="*/ 1035 w 1128"/>
              <a:gd name="T15" fmla="*/ 591 h 591"/>
              <a:gd name="T16" fmla="*/ 1128 w 1128"/>
              <a:gd name="T17" fmla="*/ 210 h 5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28" h="591">
                <a:moveTo>
                  <a:pt x="0" y="324"/>
                </a:moveTo>
                <a:lnTo>
                  <a:pt x="180" y="591"/>
                </a:lnTo>
                <a:lnTo>
                  <a:pt x="252" y="192"/>
                </a:lnTo>
                <a:lnTo>
                  <a:pt x="426" y="111"/>
                </a:lnTo>
                <a:lnTo>
                  <a:pt x="570" y="48"/>
                </a:lnTo>
                <a:lnTo>
                  <a:pt x="792" y="0"/>
                </a:lnTo>
                <a:lnTo>
                  <a:pt x="1014" y="270"/>
                </a:lnTo>
                <a:lnTo>
                  <a:pt x="1035" y="591"/>
                </a:lnTo>
                <a:lnTo>
                  <a:pt x="1128" y="210"/>
                </a:lnTo>
              </a:path>
            </a:pathLst>
          </a:custGeom>
          <a:noFill/>
          <a:ln w="38100" cap="flat" cmpd="sng">
            <a:solidFill>
              <a:srgbClr val="33CC33"/>
            </a:solidFill>
            <a:prstDash val="solid"/>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722" name="Freeform 154"/>
          <p:cNvSpPr>
            <a:spLocks/>
          </p:cNvSpPr>
          <p:nvPr/>
        </p:nvSpPr>
        <p:spPr bwMode="auto">
          <a:xfrm>
            <a:off x="4691063" y="4710114"/>
            <a:ext cx="1871662" cy="1328737"/>
          </a:xfrm>
          <a:custGeom>
            <a:avLst/>
            <a:gdLst>
              <a:gd name="T0" fmla="*/ 0 w 1179"/>
              <a:gd name="T1" fmla="*/ 570 h 837"/>
              <a:gd name="T2" fmla="*/ 180 w 1179"/>
              <a:gd name="T3" fmla="*/ 837 h 837"/>
              <a:gd name="T4" fmla="*/ 252 w 1179"/>
              <a:gd name="T5" fmla="*/ 438 h 837"/>
              <a:gd name="T6" fmla="*/ 471 w 1179"/>
              <a:gd name="T7" fmla="*/ 0 h 837"/>
              <a:gd name="T8" fmla="*/ 570 w 1179"/>
              <a:gd name="T9" fmla="*/ 294 h 837"/>
              <a:gd name="T10" fmla="*/ 792 w 1179"/>
              <a:gd name="T11" fmla="*/ 246 h 837"/>
              <a:gd name="T12" fmla="*/ 1014 w 1179"/>
              <a:gd name="T13" fmla="*/ 516 h 837"/>
              <a:gd name="T14" fmla="*/ 1047 w 1179"/>
              <a:gd name="T15" fmla="*/ 573 h 837"/>
              <a:gd name="T16" fmla="*/ 1179 w 1179"/>
              <a:gd name="T17" fmla="*/ 789 h 8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9" h="837">
                <a:moveTo>
                  <a:pt x="0" y="570"/>
                </a:moveTo>
                <a:lnTo>
                  <a:pt x="180" y="837"/>
                </a:lnTo>
                <a:lnTo>
                  <a:pt x="252" y="438"/>
                </a:lnTo>
                <a:lnTo>
                  <a:pt x="471" y="0"/>
                </a:lnTo>
                <a:lnTo>
                  <a:pt x="570" y="294"/>
                </a:lnTo>
                <a:lnTo>
                  <a:pt x="792" y="246"/>
                </a:lnTo>
                <a:lnTo>
                  <a:pt x="1014" y="516"/>
                </a:lnTo>
                <a:lnTo>
                  <a:pt x="1047" y="573"/>
                </a:lnTo>
                <a:lnTo>
                  <a:pt x="1179" y="789"/>
                </a:lnTo>
              </a:path>
            </a:pathLst>
          </a:custGeom>
          <a:noFill/>
          <a:ln w="38100" cap="flat" cmpd="sng">
            <a:solidFill>
              <a:srgbClr val="33CC33"/>
            </a:solidFill>
            <a:prstDash val="solid"/>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723" name="Freeform 155"/>
          <p:cNvSpPr>
            <a:spLocks/>
          </p:cNvSpPr>
          <p:nvPr/>
        </p:nvSpPr>
        <p:spPr bwMode="auto">
          <a:xfrm>
            <a:off x="2476500" y="4714875"/>
            <a:ext cx="1790700" cy="1328738"/>
          </a:xfrm>
          <a:custGeom>
            <a:avLst/>
            <a:gdLst>
              <a:gd name="T0" fmla="*/ 0 w 1128"/>
              <a:gd name="T1" fmla="*/ 570 h 837"/>
              <a:gd name="T2" fmla="*/ 180 w 1128"/>
              <a:gd name="T3" fmla="*/ 837 h 837"/>
              <a:gd name="T4" fmla="*/ 252 w 1128"/>
              <a:gd name="T5" fmla="*/ 438 h 837"/>
              <a:gd name="T6" fmla="*/ 471 w 1128"/>
              <a:gd name="T7" fmla="*/ 0 h 837"/>
              <a:gd name="T8" fmla="*/ 570 w 1128"/>
              <a:gd name="T9" fmla="*/ 294 h 837"/>
              <a:gd name="T10" fmla="*/ 792 w 1128"/>
              <a:gd name="T11" fmla="*/ 246 h 837"/>
              <a:gd name="T12" fmla="*/ 918 w 1128"/>
              <a:gd name="T13" fmla="*/ 534 h 837"/>
              <a:gd name="T14" fmla="*/ 1035 w 1128"/>
              <a:gd name="T15" fmla="*/ 837 h 837"/>
              <a:gd name="T16" fmla="*/ 1128 w 1128"/>
              <a:gd name="T17" fmla="*/ 456 h 8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28" h="837">
                <a:moveTo>
                  <a:pt x="0" y="570"/>
                </a:moveTo>
                <a:lnTo>
                  <a:pt x="180" y="837"/>
                </a:lnTo>
                <a:lnTo>
                  <a:pt x="252" y="438"/>
                </a:lnTo>
                <a:lnTo>
                  <a:pt x="471" y="0"/>
                </a:lnTo>
                <a:lnTo>
                  <a:pt x="570" y="294"/>
                </a:lnTo>
                <a:lnTo>
                  <a:pt x="792" y="246"/>
                </a:lnTo>
                <a:lnTo>
                  <a:pt x="918" y="534"/>
                </a:lnTo>
                <a:lnTo>
                  <a:pt x="1035" y="837"/>
                </a:lnTo>
                <a:lnTo>
                  <a:pt x="1128" y="456"/>
                </a:lnTo>
              </a:path>
            </a:pathLst>
          </a:custGeom>
          <a:noFill/>
          <a:ln w="38100" cap="flat" cmpd="sng">
            <a:solidFill>
              <a:srgbClr val="33CC33"/>
            </a:solidFill>
            <a:prstDash val="solid"/>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724" name="Freeform 156"/>
          <p:cNvSpPr>
            <a:spLocks/>
          </p:cNvSpPr>
          <p:nvPr/>
        </p:nvSpPr>
        <p:spPr bwMode="auto">
          <a:xfrm>
            <a:off x="6905626" y="4719639"/>
            <a:ext cx="1666875" cy="1519237"/>
          </a:xfrm>
          <a:custGeom>
            <a:avLst/>
            <a:gdLst>
              <a:gd name="T0" fmla="*/ 0 w 1050"/>
              <a:gd name="T1" fmla="*/ 570 h 957"/>
              <a:gd name="T2" fmla="*/ 180 w 1050"/>
              <a:gd name="T3" fmla="*/ 837 h 957"/>
              <a:gd name="T4" fmla="*/ 252 w 1050"/>
              <a:gd name="T5" fmla="*/ 438 h 957"/>
              <a:gd name="T6" fmla="*/ 471 w 1050"/>
              <a:gd name="T7" fmla="*/ 0 h 957"/>
              <a:gd name="T8" fmla="*/ 570 w 1050"/>
              <a:gd name="T9" fmla="*/ 294 h 957"/>
              <a:gd name="T10" fmla="*/ 792 w 1050"/>
              <a:gd name="T11" fmla="*/ 246 h 957"/>
              <a:gd name="T12" fmla="*/ 1014 w 1050"/>
              <a:gd name="T13" fmla="*/ 516 h 957"/>
              <a:gd name="T14" fmla="*/ 1035 w 1050"/>
              <a:gd name="T15" fmla="*/ 837 h 957"/>
              <a:gd name="T16" fmla="*/ 1050 w 1050"/>
              <a:gd name="T17" fmla="*/ 957 h 9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50" h="957">
                <a:moveTo>
                  <a:pt x="0" y="570"/>
                </a:moveTo>
                <a:lnTo>
                  <a:pt x="180" y="837"/>
                </a:lnTo>
                <a:lnTo>
                  <a:pt x="252" y="438"/>
                </a:lnTo>
                <a:lnTo>
                  <a:pt x="471" y="0"/>
                </a:lnTo>
                <a:lnTo>
                  <a:pt x="570" y="294"/>
                </a:lnTo>
                <a:lnTo>
                  <a:pt x="792" y="246"/>
                </a:lnTo>
                <a:lnTo>
                  <a:pt x="1014" y="516"/>
                </a:lnTo>
                <a:lnTo>
                  <a:pt x="1035" y="837"/>
                </a:lnTo>
                <a:lnTo>
                  <a:pt x="1050" y="957"/>
                </a:lnTo>
              </a:path>
            </a:pathLst>
          </a:custGeom>
          <a:noFill/>
          <a:ln w="38100" cap="flat" cmpd="sng">
            <a:solidFill>
              <a:srgbClr val="33CC33"/>
            </a:solidFill>
            <a:prstDash val="solid"/>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725" name="Freeform 157"/>
          <p:cNvSpPr>
            <a:spLocks/>
          </p:cNvSpPr>
          <p:nvPr/>
        </p:nvSpPr>
        <p:spPr bwMode="auto">
          <a:xfrm>
            <a:off x="6896100" y="2886075"/>
            <a:ext cx="1790700" cy="1328738"/>
          </a:xfrm>
          <a:custGeom>
            <a:avLst/>
            <a:gdLst>
              <a:gd name="T0" fmla="*/ 0 w 1128"/>
              <a:gd name="T1" fmla="*/ 570 h 837"/>
              <a:gd name="T2" fmla="*/ 180 w 1128"/>
              <a:gd name="T3" fmla="*/ 837 h 837"/>
              <a:gd name="T4" fmla="*/ 252 w 1128"/>
              <a:gd name="T5" fmla="*/ 438 h 837"/>
              <a:gd name="T6" fmla="*/ 471 w 1128"/>
              <a:gd name="T7" fmla="*/ 0 h 837"/>
              <a:gd name="T8" fmla="*/ 570 w 1128"/>
              <a:gd name="T9" fmla="*/ 294 h 837"/>
              <a:gd name="T10" fmla="*/ 756 w 1128"/>
              <a:gd name="T11" fmla="*/ 378 h 837"/>
              <a:gd name="T12" fmla="*/ 1014 w 1128"/>
              <a:gd name="T13" fmla="*/ 516 h 837"/>
              <a:gd name="T14" fmla="*/ 1035 w 1128"/>
              <a:gd name="T15" fmla="*/ 837 h 837"/>
              <a:gd name="T16" fmla="*/ 1128 w 1128"/>
              <a:gd name="T17" fmla="*/ 456 h 8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28" h="837">
                <a:moveTo>
                  <a:pt x="0" y="570"/>
                </a:moveTo>
                <a:lnTo>
                  <a:pt x="180" y="837"/>
                </a:lnTo>
                <a:lnTo>
                  <a:pt x="252" y="438"/>
                </a:lnTo>
                <a:lnTo>
                  <a:pt x="471" y="0"/>
                </a:lnTo>
                <a:lnTo>
                  <a:pt x="570" y="294"/>
                </a:lnTo>
                <a:lnTo>
                  <a:pt x="756" y="378"/>
                </a:lnTo>
                <a:lnTo>
                  <a:pt x="1014" y="516"/>
                </a:lnTo>
                <a:lnTo>
                  <a:pt x="1035" y="837"/>
                </a:lnTo>
                <a:lnTo>
                  <a:pt x="1128" y="456"/>
                </a:lnTo>
              </a:path>
            </a:pathLst>
          </a:custGeom>
          <a:noFill/>
          <a:ln w="38100" cap="flat" cmpd="sng">
            <a:solidFill>
              <a:srgbClr val="33CC33"/>
            </a:solidFill>
            <a:prstDash val="solid"/>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3726" name="Freeform 158"/>
          <p:cNvSpPr>
            <a:spLocks/>
          </p:cNvSpPr>
          <p:nvPr/>
        </p:nvSpPr>
        <p:spPr bwMode="auto">
          <a:xfrm>
            <a:off x="4695825" y="2886075"/>
            <a:ext cx="1790700" cy="1328738"/>
          </a:xfrm>
          <a:custGeom>
            <a:avLst/>
            <a:gdLst>
              <a:gd name="T0" fmla="*/ 0 w 1128"/>
              <a:gd name="T1" fmla="*/ 570 h 837"/>
              <a:gd name="T2" fmla="*/ 180 w 1128"/>
              <a:gd name="T3" fmla="*/ 837 h 837"/>
              <a:gd name="T4" fmla="*/ 252 w 1128"/>
              <a:gd name="T5" fmla="*/ 438 h 837"/>
              <a:gd name="T6" fmla="*/ 471 w 1128"/>
              <a:gd name="T7" fmla="*/ 0 h 837"/>
              <a:gd name="T8" fmla="*/ 624 w 1128"/>
              <a:gd name="T9" fmla="*/ 120 h 837"/>
              <a:gd name="T10" fmla="*/ 792 w 1128"/>
              <a:gd name="T11" fmla="*/ 246 h 837"/>
              <a:gd name="T12" fmla="*/ 1014 w 1128"/>
              <a:gd name="T13" fmla="*/ 516 h 837"/>
              <a:gd name="T14" fmla="*/ 1035 w 1128"/>
              <a:gd name="T15" fmla="*/ 837 h 837"/>
              <a:gd name="T16" fmla="*/ 1128 w 1128"/>
              <a:gd name="T17" fmla="*/ 456 h 8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28" h="837">
                <a:moveTo>
                  <a:pt x="0" y="570"/>
                </a:moveTo>
                <a:lnTo>
                  <a:pt x="180" y="837"/>
                </a:lnTo>
                <a:lnTo>
                  <a:pt x="252" y="438"/>
                </a:lnTo>
                <a:lnTo>
                  <a:pt x="471" y="0"/>
                </a:lnTo>
                <a:lnTo>
                  <a:pt x="624" y="120"/>
                </a:lnTo>
                <a:lnTo>
                  <a:pt x="792" y="246"/>
                </a:lnTo>
                <a:lnTo>
                  <a:pt x="1014" y="516"/>
                </a:lnTo>
                <a:lnTo>
                  <a:pt x="1035" y="837"/>
                </a:lnTo>
                <a:lnTo>
                  <a:pt x="1128" y="456"/>
                </a:lnTo>
              </a:path>
            </a:pathLst>
          </a:custGeom>
          <a:noFill/>
          <a:ln w="38100" cap="flat" cmpd="sng">
            <a:solidFill>
              <a:srgbClr val="33CC33"/>
            </a:solidFill>
            <a:prstDash val="solid"/>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Tree>
    <p:extLst>
      <p:ext uri="{BB962C8B-B14F-4D97-AF65-F5344CB8AC3E}">
        <p14:creationId xmlns:p14="http://schemas.microsoft.com/office/powerpoint/2010/main" val="13606213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4594" name="Rectangle 2"/>
          <p:cNvSpPr>
            <a:spLocks noGrp="1" noChangeArrowheads="1"/>
          </p:cNvSpPr>
          <p:nvPr>
            <p:ph type="title"/>
          </p:nvPr>
        </p:nvSpPr>
        <p:spPr/>
        <p:txBody>
          <a:bodyPr/>
          <a:lstStyle/>
          <a:p>
            <a:r>
              <a:rPr lang="en-US" altLang="en-US"/>
              <a:t>Which kind of Cross Validation?</a:t>
            </a:r>
          </a:p>
        </p:txBody>
      </p:sp>
      <p:graphicFrame>
        <p:nvGraphicFramePr>
          <p:cNvPr id="494639" name="Group 47"/>
          <p:cNvGraphicFramePr>
            <a:graphicFrameLocks noGrp="1"/>
          </p:cNvGraphicFramePr>
          <p:nvPr/>
        </p:nvGraphicFramePr>
        <p:xfrm>
          <a:off x="2206626" y="1376364"/>
          <a:ext cx="7827963" cy="3411157"/>
        </p:xfrm>
        <a:graphic>
          <a:graphicData uri="http://schemas.openxmlformats.org/drawingml/2006/table">
            <a:tbl>
              <a:tblPr/>
              <a:tblGrid>
                <a:gridCol w="1889125"/>
                <a:gridCol w="3573463"/>
                <a:gridCol w="2365375"/>
              </a:tblGrid>
              <a:tr h="58261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800" b="1"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1" i="0" u="none" strike="noStrike" cap="none" normalizeH="0" baseline="0" smtClean="0">
                          <a:ln>
                            <a:noFill/>
                          </a:ln>
                          <a:solidFill>
                            <a:schemeClr val="hlink"/>
                          </a:solidFill>
                          <a:effectLst/>
                          <a:latin typeface="Arial" panose="020B0604020202020204" pitchFamily="34" charset="0"/>
                        </a:rPr>
                        <a:t>Downside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1" i="0" u="none" strike="noStrike" cap="none" normalizeH="0" baseline="0" smtClean="0">
                          <a:ln>
                            <a:noFill/>
                          </a:ln>
                          <a:solidFill>
                            <a:srgbClr val="33CC33"/>
                          </a:solidFill>
                          <a:effectLst/>
                          <a:latin typeface="Arial" panose="020B0604020202020204" pitchFamily="34" charset="0"/>
                        </a:rPr>
                        <a:t>Upside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5572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1" i="0" u="none" strike="noStrike" cap="none" normalizeH="0" baseline="0" smtClean="0">
                          <a:ln>
                            <a:noFill/>
                          </a:ln>
                          <a:solidFill>
                            <a:schemeClr val="tx1"/>
                          </a:solidFill>
                          <a:effectLst/>
                          <a:latin typeface="Arial" panose="020B0604020202020204" pitchFamily="34" charset="0"/>
                        </a:rPr>
                        <a:t>Test-set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hlink"/>
                          </a:solidFill>
                          <a:effectLst/>
                          <a:latin typeface="Arial" panose="020B0604020202020204" pitchFamily="34" charset="0"/>
                        </a:rPr>
                        <a:t>Variance: unreliable estimate of future performance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rgbClr val="33CC33"/>
                          </a:solidFill>
                          <a:effectLst/>
                          <a:latin typeface="Arial" panose="020B0604020202020204" pitchFamily="34" charset="0"/>
                        </a:rPr>
                        <a:t>Cheap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r>
              <a:tr h="1354138">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1" i="0" u="none" strike="noStrike" cap="none" normalizeH="0" baseline="0" smtClean="0">
                          <a:ln>
                            <a:noFill/>
                          </a:ln>
                          <a:solidFill>
                            <a:schemeClr val="tx1"/>
                          </a:solidFill>
                          <a:effectLst/>
                          <a:latin typeface="Arial" panose="020B0604020202020204" pitchFamily="34" charset="0"/>
                        </a:rPr>
                        <a:t>Leave-one-out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hlink"/>
                          </a:solidFill>
                          <a:effectLst/>
                          <a:latin typeface="Arial" panose="020B0604020202020204" pitchFamily="34" charset="0"/>
                        </a:rPr>
                        <a:t>Expensive. </a:t>
                      </a:r>
                    </a:p>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chemeClr val="hlink"/>
                          </a:solidFill>
                          <a:effectLst/>
                          <a:latin typeface="Arial" panose="020B0604020202020204" pitchFamily="34" charset="0"/>
                        </a:rPr>
                        <a:t>Has some weird behavior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800" b="0" i="0" u="none" strike="noStrike" cap="none" normalizeH="0" baseline="0" smtClean="0">
                          <a:ln>
                            <a:noFill/>
                          </a:ln>
                          <a:solidFill>
                            <a:srgbClr val="33CC33"/>
                          </a:solidFill>
                          <a:effectLst/>
                          <a:latin typeface="Arial" panose="020B0604020202020204" pitchFamily="34" charset="0"/>
                        </a:rPr>
                        <a:t>Doesn’t waste data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r>
            </a:tbl>
          </a:graphicData>
        </a:graphic>
      </p:graphicFrame>
      <p:sp>
        <p:nvSpPr>
          <p:cNvPr id="494637" name="Text Box 45"/>
          <p:cNvSpPr txBox="1">
            <a:spLocks noChangeArrowheads="1"/>
          </p:cNvSpPr>
          <p:nvPr/>
        </p:nvSpPr>
        <p:spPr bwMode="auto">
          <a:xfrm>
            <a:off x="3255963" y="5583238"/>
            <a:ext cx="6826250" cy="4572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buClr>
                <a:srgbClr val="000000"/>
              </a:buClr>
            </a:pPr>
            <a:r>
              <a:rPr lang="en-US" altLang="en-US" sz="2400">
                <a:solidFill>
                  <a:srgbClr val="000000"/>
                </a:solidFill>
              </a:rPr>
              <a:t>..can we get the best of both worlds?</a:t>
            </a:r>
          </a:p>
        </p:txBody>
      </p:sp>
    </p:spTree>
    <p:extLst>
      <p:ext uri="{BB962C8B-B14F-4D97-AF65-F5344CB8AC3E}">
        <p14:creationId xmlns:p14="http://schemas.microsoft.com/office/powerpoint/2010/main" val="341254787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5618" name="Rectangle 2"/>
          <p:cNvSpPr>
            <a:spLocks noGrp="1" noChangeArrowheads="1"/>
          </p:cNvSpPr>
          <p:nvPr>
            <p:ph type="title"/>
          </p:nvPr>
        </p:nvSpPr>
        <p:spPr>
          <a:xfrm>
            <a:off x="1766888" y="182564"/>
            <a:ext cx="3975100" cy="1214437"/>
          </a:xfrm>
        </p:spPr>
        <p:txBody>
          <a:bodyPr/>
          <a:lstStyle/>
          <a:p>
            <a:r>
              <a:rPr lang="en-US" altLang="en-US"/>
              <a:t>k-fold Cross Validation</a:t>
            </a:r>
            <a:endParaRPr lang="en-US" altLang="en-US" sz="3200"/>
          </a:p>
        </p:txBody>
      </p:sp>
      <p:sp>
        <p:nvSpPr>
          <p:cNvPr id="495619" name="Line 3"/>
          <p:cNvSpPr>
            <a:spLocks noChangeShapeType="1"/>
          </p:cNvSpPr>
          <p:nvPr/>
        </p:nvSpPr>
        <p:spPr bwMode="auto">
          <a:xfrm>
            <a:off x="2133600" y="1295400"/>
            <a:ext cx="0" cy="3352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5620" name="Line 4"/>
          <p:cNvSpPr>
            <a:spLocks noChangeShapeType="1"/>
          </p:cNvSpPr>
          <p:nvPr/>
        </p:nvSpPr>
        <p:spPr bwMode="auto">
          <a:xfrm>
            <a:off x="1981200" y="4495800"/>
            <a:ext cx="39624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5621" name="Oval 5"/>
          <p:cNvSpPr>
            <a:spLocks noChangeAspect="1" noChangeArrowheads="1"/>
          </p:cNvSpPr>
          <p:nvPr/>
        </p:nvSpPr>
        <p:spPr bwMode="auto">
          <a:xfrm>
            <a:off x="2362201" y="3581401"/>
            <a:ext cx="73025" cy="73025"/>
          </a:xfrm>
          <a:prstGeom prst="ellipse">
            <a:avLst/>
          </a:prstGeom>
          <a:solidFill>
            <a:schemeClr val="hlink"/>
          </a:soli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5622" name="Oval 6"/>
          <p:cNvSpPr>
            <a:spLocks noChangeAspect="1" noChangeArrowheads="1"/>
          </p:cNvSpPr>
          <p:nvPr/>
        </p:nvSpPr>
        <p:spPr bwMode="auto">
          <a:xfrm>
            <a:off x="2743201" y="4114801"/>
            <a:ext cx="73025" cy="73025"/>
          </a:xfrm>
          <a:prstGeom prst="ellipse">
            <a:avLst/>
          </a:prstGeom>
          <a:solidFill>
            <a:srgbClr val="33CC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5623" name="Oval 7"/>
          <p:cNvSpPr>
            <a:spLocks noChangeAspect="1" noChangeArrowheads="1"/>
          </p:cNvSpPr>
          <p:nvPr/>
        </p:nvSpPr>
        <p:spPr bwMode="auto">
          <a:xfrm>
            <a:off x="2971801" y="2895601"/>
            <a:ext cx="73025" cy="73025"/>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5624" name="Oval 8"/>
          <p:cNvSpPr>
            <a:spLocks noChangeAspect="1" noChangeArrowheads="1"/>
          </p:cNvSpPr>
          <p:nvPr/>
        </p:nvSpPr>
        <p:spPr bwMode="auto">
          <a:xfrm>
            <a:off x="3657601" y="1524001"/>
            <a:ext cx="73025" cy="73025"/>
          </a:xfrm>
          <a:prstGeom prst="ellipse">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5625" name="Oval 9"/>
          <p:cNvSpPr>
            <a:spLocks noChangeAspect="1" noChangeArrowheads="1"/>
          </p:cNvSpPr>
          <p:nvPr/>
        </p:nvSpPr>
        <p:spPr bwMode="auto">
          <a:xfrm>
            <a:off x="3962401" y="2438401"/>
            <a:ext cx="73025" cy="73025"/>
          </a:xfrm>
          <a:prstGeom prst="ellipse">
            <a:avLst/>
          </a:prstGeom>
          <a:solidFill>
            <a:srgbClr val="33CC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5626" name="Oval 10"/>
          <p:cNvSpPr>
            <a:spLocks noChangeAspect="1" noChangeArrowheads="1"/>
          </p:cNvSpPr>
          <p:nvPr/>
        </p:nvSpPr>
        <p:spPr bwMode="auto">
          <a:xfrm>
            <a:off x="4648201" y="2286001"/>
            <a:ext cx="73025" cy="73025"/>
          </a:xfrm>
          <a:prstGeom prst="ellipse">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5627" name="Oval 11"/>
          <p:cNvSpPr>
            <a:spLocks noChangeAspect="1" noChangeArrowheads="1"/>
          </p:cNvSpPr>
          <p:nvPr/>
        </p:nvSpPr>
        <p:spPr bwMode="auto">
          <a:xfrm>
            <a:off x="5410201" y="4114801"/>
            <a:ext cx="73025" cy="73025"/>
          </a:xfrm>
          <a:prstGeom prst="ellipse">
            <a:avLst/>
          </a:prstGeom>
          <a:solidFill>
            <a:srgbClr val="33CC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5628" name="Oval 12"/>
          <p:cNvSpPr>
            <a:spLocks noChangeAspect="1" noChangeArrowheads="1"/>
          </p:cNvSpPr>
          <p:nvPr/>
        </p:nvSpPr>
        <p:spPr bwMode="auto">
          <a:xfrm>
            <a:off x="5562601" y="3505201"/>
            <a:ext cx="73025" cy="73025"/>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5629" name="Oval 13"/>
          <p:cNvSpPr>
            <a:spLocks noChangeAspect="1" noChangeArrowheads="1"/>
          </p:cNvSpPr>
          <p:nvPr/>
        </p:nvSpPr>
        <p:spPr bwMode="auto">
          <a:xfrm>
            <a:off x="5334001" y="3124201"/>
            <a:ext cx="73025" cy="73025"/>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495630" name="Text Box 14"/>
          <p:cNvSpPr txBox="1">
            <a:spLocks noChangeArrowheads="1"/>
          </p:cNvSpPr>
          <p:nvPr/>
        </p:nvSpPr>
        <p:spPr bwMode="auto">
          <a:xfrm>
            <a:off x="2667000" y="44958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x</a:t>
            </a:r>
          </a:p>
        </p:txBody>
      </p:sp>
      <p:sp>
        <p:nvSpPr>
          <p:cNvPr id="495631" name="Line 15"/>
          <p:cNvSpPr>
            <a:spLocks noChangeShapeType="1"/>
          </p:cNvSpPr>
          <p:nvPr/>
        </p:nvSpPr>
        <p:spPr bwMode="auto">
          <a:xfrm>
            <a:off x="3048000" y="47244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5632" name="Text Box 16"/>
          <p:cNvSpPr txBox="1">
            <a:spLocks noChangeArrowheads="1"/>
          </p:cNvSpPr>
          <p:nvPr/>
        </p:nvSpPr>
        <p:spPr bwMode="auto">
          <a:xfrm>
            <a:off x="1752600" y="32766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y</a:t>
            </a:r>
          </a:p>
        </p:txBody>
      </p:sp>
      <p:sp>
        <p:nvSpPr>
          <p:cNvPr id="495633" name="Line 17"/>
          <p:cNvSpPr>
            <a:spLocks noChangeShapeType="1"/>
          </p:cNvSpPr>
          <p:nvPr/>
        </p:nvSpPr>
        <p:spPr bwMode="auto">
          <a:xfrm flipV="1">
            <a:off x="1905000" y="2667000"/>
            <a:ext cx="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495634" name="Text Box 18"/>
          <p:cNvSpPr txBox="1">
            <a:spLocks noChangeArrowheads="1"/>
          </p:cNvSpPr>
          <p:nvPr/>
        </p:nvSpPr>
        <p:spPr bwMode="auto">
          <a:xfrm>
            <a:off x="5799139" y="252414"/>
            <a:ext cx="4719637" cy="101566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0"/>
              </a:spcBef>
              <a:defRPr sz="2400">
                <a:solidFill>
                  <a:schemeClr val="tx1"/>
                </a:solidFill>
                <a:latin typeface="Arial" panose="020B0604020202020204" pitchFamily="34" charset="0"/>
              </a:defRPr>
            </a:lvl1pPr>
            <a:lvl2pPr indent="-339725" algn="l">
              <a:spcBef>
                <a:spcPct val="0"/>
              </a:spcBef>
              <a:defRPr sz="2400">
                <a:solidFill>
                  <a:schemeClr val="tx1"/>
                </a:solidFill>
                <a:latin typeface="Arial" panose="020B0604020202020204" pitchFamily="34" charset="0"/>
              </a:defRPr>
            </a:lvl2pPr>
            <a:lvl3pPr marL="1601788" algn="l">
              <a:spcBef>
                <a:spcPct val="0"/>
              </a:spcBef>
              <a:defRPr sz="2400">
                <a:solidFill>
                  <a:schemeClr val="tx1"/>
                </a:solidFill>
                <a:latin typeface="Arial" panose="020B0604020202020204" pitchFamily="34" charset="0"/>
              </a:defRPr>
            </a:lvl3pPr>
            <a:lvl4pPr marL="1716088" algn="l">
              <a:spcBef>
                <a:spcPct val="0"/>
              </a:spcBef>
              <a:defRPr sz="2400">
                <a:solidFill>
                  <a:schemeClr val="tx1"/>
                </a:solidFill>
                <a:latin typeface="Arial" panose="020B0604020202020204" pitchFamily="34" charset="0"/>
              </a:defRPr>
            </a:lvl4pPr>
            <a:lvl5pPr marL="1830388" algn="l">
              <a:spcBef>
                <a:spcPct val="0"/>
              </a:spcBef>
              <a:defRPr sz="2400">
                <a:solidFill>
                  <a:schemeClr val="tx1"/>
                </a:solidFill>
                <a:latin typeface="Arial" panose="020B0604020202020204" pitchFamily="34" charset="0"/>
              </a:defRPr>
            </a:lvl5pPr>
            <a:lvl6pPr marL="2287588" fontAlgn="base">
              <a:spcBef>
                <a:spcPct val="0"/>
              </a:spcBef>
              <a:spcAft>
                <a:spcPct val="0"/>
              </a:spcAft>
              <a:defRPr sz="2400">
                <a:solidFill>
                  <a:schemeClr val="tx1"/>
                </a:solidFill>
                <a:latin typeface="Arial" panose="020B0604020202020204" pitchFamily="34" charset="0"/>
              </a:defRPr>
            </a:lvl6pPr>
            <a:lvl7pPr marL="2744788" fontAlgn="base">
              <a:spcBef>
                <a:spcPct val="0"/>
              </a:spcBef>
              <a:spcAft>
                <a:spcPct val="0"/>
              </a:spcAft>
              <a:defRPr sz="2400">
                <a:solidFill>
                  <a:schemeClr val="tx1"/>
                </a:solidFill>
                <a:latin typeface="Arial" panose="020B0604020202020204" pitchFamily="34" charset="0"/>
              </a:defRPr>
            </a:lvl7pPr>
            <a:lvl8pPr marL="3201988" fontAlgn="base">
              <a:spcBef>
                <a:spcPct val="0"/>
              </a:spcBef>
              <a:spcAft>
                <a:spcPct val="0"/>
              </a:spcAft>
              <a:defRPr sz="2400">
                <a:solidFill>
                  <a:schemeClr val="tx1"/>
                </a:solidFill>
                <a:latin typeface="Arial" panose="020B0604020202020204" pitchFamily="34" charset="0"/>
              </a:defRPr>
            </a:lvl8pPr>
            <a:lvl9pPr marL="3659188" fontAlgn="base">
              <a:spcBef>
                <a:spcPct val="0"/>
              </a:spcBef>
              <a:spcAft>
                <a:spcPct val="0"/>
              </a:spcAft>
              <a:defRPr sz="2400">
                <a:solidFill>
                  <a:schemeClr val="tx1"/>
                </a:solidFill>
                <a:latin typeface="Arial" panose="020B0604020202020204" pitchFamily="34" charset="0"/>
              </a:defRPr>
            </a:lvl9pPr>
          </a:lstStyle>
          <a:p>
            <a:pPr fontAlgn="base">
              <a:spcBef>
                <a:spcPct val="50000"/>
              </a:spcBef>
              <a:spcAft>
                <a:spcPct val="0"/>
              </a:spcAft>
              <a:buClr>
                <a:srgbClr val="000000"/>
              </a:buClr>
            </a:pPr>
            <a:r>
              <a:rPr lang="en-US" altLang="en-US" sz="2000">
                <a:solidFill>
                  <a:srgbClr val="000000"/>
                </a:solidFill>
              </a:rPr>
              <a:t>Randomly break the dataset into k partitions (in our example we’ll have k=3 partitions colored Red Green and Blue)</a:t>
            </a:r>
          </a:p>
        </p:txBody>
      </p:sp>
    </p:spTree>
    <p:extLst>
      <p:ext uri="{BB962C8B-B14F-4D97-AF65-F5344CB8AC3E}">
        <p14:creationId xmlns:p14="http://schemas.microsoft.com/office/powerpoint/2010/main" val="335419688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4834" name="Rectangle 2"/>
          <p:cNvSpPr>
            <a:spLocks noGrp="1" noChangeArrowheads="1"/>
          </p:cNvSpPr>
          <p:nvPr>
            <p:ph type="title"/>
          </p:nvPr>
        </p:nvSpPr>
        <p:spPr>
          <a:xfrm>
            <a:off x="1766888" y="182564"/>
            <a:ext cx="3975100" cy="1214437"/>
          </a:xfrm>
        </p:spPr>
        <p:txBody>
          <a:bodyPr/>
          <a:lstStyle/>
          <a:p>
            <a:r>
              <a:rPr lang="en-US" altLang="en-US"/>
              <a:t>k-fold Cross Validation</a:t>
            </a:r>
            <a:endParaRPr lang="en-US" altLang="en-US" sz="3200"/>
          </a:p>
        </p:txBody>
      </p:sp>
      <p:sp>
        <p:nvSpPr>
          <p:cNvPr id="504835" name="Line 3"/>
          <p:cNvSpPr>
            <a:spLocks noChangeShapeType="1"/>
          </p:cNvSpPr>
          <p:nvPr/>
        </p:nvSpPr>
        <p:spPr bwMode="auto">
          <a:xfrm>
            <a:off x="2133600" y="1295400"/>
            <a:ext cx="0" cy="3352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4836" name="Line 4"/>
          <p:cNvSpPr>
            <a:spLocks noChangeShapeType="1"/>
          </p:cNvSpPr>
          <p:nvPr/>
        </p:nvSpPr>
        <p:spPr bwMode="auto">
          <a:xfrm>
            <a:off x="1981200" y="4495800"/>
            <a:ext cx="39624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4837" name="Oval 5"/>
          <p:cNvSpPr>
            <a:spLocks noChangeAspect="1" noChangeArrowheads="1"/>
          </p:cNvSpPr>
          <p:nvPr/>
        </p:nvSpPr>
        <p:spPr bwMode="auto">
          <a:xfrm>
            <a:off x="2362201" y="3581401"/>
            <a:ext cx="73025" cy="73025"/>
          </a:xfrm>
          <a:prstGeom prst="ellipse">
            <a:avLst/>
          </a:prstGeom>
          <a:solidFill>
            <a:schemeClr val="hlink"/>
          </a:soli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4838" name="Oval 6"/>
          <p:cNvSpPr>
            <a:spLocks noChangeAspect="1" noChangeArrowheads="1"/>
          </p:cNvSpPr>
          <p:nvPr/>
        </p:nvSpPr>
        <p:spPr bwMode="auto">
          <a:xfrm>
            <a:off x="2743201" y="4114801"/>
            <a:ext cx="73025" cy="73025"/>
          </a:xfrm>
          <a:prstGeom prst="ellipse">
            <a:avLst/>
          </a:prstGeom>
          <a:solidFill>
            <a:srgbClr val="33CC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4839" name="Oval 7"/>
          <p:cNvSpPr>
            <a:spLocks noChangeAspect="1" noChangeArrowheads="1"/>
          </p:cNvSpPr>
          <p:nvPr/>
        </p:nvSpPr>
        <p:spPr bwMode="auto">
          <a:xfrm>
            <a:off x="2971801" y="2895601"/>
            <a:ext cx="73025" cy="73025"/>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4840" name="Oval 8"/>
          <p:cNvSpPr>
            <a:spLocks noChangeAspect="1" noChangeArrowheads="1"/>
          </p:cNvSpPr>
          <p:nvPr/>
        </p:nvSpPr>
        <p:spPr bwMode="auto">
          <a:xfrm>
            <a:off x="3657601" y="1524001"/>
            <a:ext cx="73025" cy="73025"/>
          </a:xfrm>
          <a:prstGeom prst="ellipse">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4841" name="Oval 9"/>
          <p:cNvSpPr>
            <a:spLocks noChangeAspect="1" noChangeArrowheads="1"/>
          </p:cNvSpPr>
          <p:nvPr/>
        </p:nvSpPr>
        <p:spPr bwMode="auto">
          <a:xfrm>
            <a:off x="3962401" y="2438401"/>
            <a:ext cx="73025" cy="73025"/>
          </a:xfrm>
          <a:prstGeom prst="ellipse">
            <a:avLst/>
          </a:prstGeom>
          <a:solidFill>
            <a:srgbClr val="33CC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4842" name="Oval 10"/>
          <p:cNvSpPr>
            <a:spLocks noChangeAspect="1" noChangeArrowheads="1"/>
          </p:cNvSpPr>
          <p:nvPr/>
        </p:nvSpPr>
        <p:spPr bwMode="auto">
          <a:xfrm>
            <a:off x="4648201" y="2286001"/>
            <a:ext cx="73025" cy="73025"/>
          </a:xfrm>
          <a:prstGeom prst="ellipse">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4843" name="Oval 11"/>
          <p:cNvSpPr>
            <a:spLocks noChangeAspect="1" noChangeArrowheads="1"/>
          </p:cNvSpPr>
          <p:nvPr/>
        </p:nvSpPr>
        <p:spPr bwMode="auto">
          <a:xfrm>
            <a:off x="5410201" y="4114801"/>
            <a:ext cx="73025" cy="73025"/>
          </a:xfrm>
          <a:prstGeom prst="ellipse">
            <a:avLst/>
          </a:prstGeom>
          <a:solidFill>
            <a:srgbClr val="33CC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4844" name="Oval 12"/>
          <p:cNvSpPr>
            <a:spLocks noChangeAspect="1" noChangeArrowheads="1"/>
          </p:cNvSpPr>
          <p:nvPr/>
        </p:nvSpPr>
        <p:spPr bwMode="auto">
          <a:xfrm>
            <a:off x="5562601" y="3505201"/>
            <a:ext cx="73025" cy="73025"/>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4845" name="Oval 13"/>
          <p:cNvSpPr>
            <a:spLocks noChangeAspect="1" noChangeArrowheads="1"/>
          </p:cNvSpPr>
          <p:nvPr/>
        </p:nvSpPr>
        <p:spPr bwMode="auto">
          <a:xfrm>
            <a:off x="5334001" y="3124201"/>
            <a:ext cx="73025" cy="73025"/>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4846" name="Text Box 14"/>
          <p:cNvSpPr txBox="1">
            <a:spLocks noChangeArrowheads="1"/>
          </p:cNvSpPr>
          <p:nvPr/>
        </p:nvSpPr>
        <p:spPr bwMode="auto">
          <a:xfrm>
            <a:off x="2667000" y="44958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x</a:t>
            </a:r>
          </a:p>
        </p:txBody>
      </p:sp>
      <p:sp>
        <p:nvSpPr>
          <p:cNvPr id="504847" name="Line 15"/>
          <p:cNvSpPr>
            <a:spLocks noChangeShapeType="1"/>
          </p:cNvSpPr>
          <p:nvPr/>
        </p:nvSpPr>
        <p:spPr bwMode="auto">
          <a:xfrm>
            <a:off x="3048000" y="47244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4848" name="Text Box 16"/>
          <p:cNvSpPr txBox="1">
            <a:spLocks noChangeArrowheads="1"/>
          </p:cNvSpPr>
          <p:nvPr/>
        </p:nvSpPr>
        <p:spPr bwMode="auto">
          <a:xfrm>
            <a:off x="1752600" y="32766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y</a:t>
            </a:r>
          </a:p>
        </p:txBody>
      </p:sp>
      <p:sp>
        <p:nvSpPr>
          <p:cNvPr id="504849" name="Line 17"/>
          <p:cNvSpPr>
            <a:spLocks noChangeShapeType="1"/>
          </p:cNvSpPr>
          <p:nvPr/>
        </p:nvSpPr>
        <p:spPr bwMode="auto">
          <a:xfrm flipV="1">
            <a:off x="1905000" y="2667000"/>
            <a:ext cx="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4850" name="Text Box 18"/>
          <p:cNvSpPr txBox="1">
            <a:spLocks noChangeArrowheads="1"/>
          </p:cNvSpPr>
          <p:nvPr/>
        </p:nvSpPr>
        <p:spPr bwMode="auto">
          <a:xfrm>
            <a:off x="5799139" y="252414"/>
            <a:ext cx="4719637" cy="240065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0"/>
              </a:spcBef>
              <a:defRPr sz="2400">
                <a:solidFill>
                  <a:schemeClr val="tx1"/>
                </a:solidFill>
                <a:latin typeface="Arial" panose="020B0604020202020204" pitchFamily="34" charset="0"/>
              </a:defRPr>
            </a:lvl1pPr>
            <a:lvl2pPr indent="-339725" algn="l">
              <a:spcBef>
                <a:spcPct val="0"/>
              </a:spcBef>
              <a:defRPr sz="2400">
                <a:solidFill>
                  <a:schemeClr val="tx1"/>
                </a:solidFill>
                <a:latin typeface="Arial" panose="020B0604020202020204" pitchFamily="34" charset="0"/>
              </a:defRPr>
            </a:lvl2pPr>
            <a:lvl3pPr marL="1601788" algn="l">
              <a:spcBef>
                <a:spcPct val="0"/>
              </a:spcBef>
              <a:defRPr sz="2400">
                <a:solidFill>
                  <a:schemeClr val="tx1"/>
                </a:solidFill>
                <a:latin typeface="Arial" panose="020B0604020202020204" pitchFamily="34" charset="0"/>
              </a:defRPr>
            </a:lvl3pPr>
            <a:lvl4pPr marL="1716088" algn="l">
              <a:spcBef>
                <a:spcPct val="0"/>
              </a:spcBef>
              <a:defRPr sz="2400">
                <a:solidFill>
                  <a:schemeClr val="tx1"/>
                </a:solidFill>
                <a:latin typeface="Arial" panose="020B0604020202020204" pitchFamily="34" charset="0"/>
              </a:defRPr>
            </a:lvl4pPr>
            <a:lvl5pPr marL="1830388" algn="l">
              <a:spcBef>
                <a:spcPct val="0"/>
              </a:spcBef>
              <a:defRPr sz="2400">
                <a:solidFill>
                  <a:schemeClr val="tx1"/>
                </a:solidFill>
                <a:latin typeface="Arial" panose="020B0604020202020204" pitchFamily="34" charset="0"/>
              </a:defRPr>
            </a:lvl5pPr>
            <a:lvl6pPr marL="2287588" fontAlgn="base">
              <a:spcBef>
                <a:spcPct val="0"/>
              </a:spcBef>
              <a:spcAft>
                <a:spcPct val="0"/>
              </a:spcAft>
              <a:defRPr sz="2400">
                <a:solidFill>
                  <a:schemeClr val="tx1"/>
                </a:solidFill>
                <a:latin typeface="Arial" panose="020B0604020202020204" pitchFamily="34" charset="0"/>
              </a:defRPr>
            </a:lvl6pPr>
            <a:lvl7pPr marL="2744788" fontAlgn="base">
              <a:spcBef>
                <a:spcPct val="0"/>
              </a:spcBef>
              <a:spcAft>
                <a:spcPct val="0"/>
              </a:spcAft>
              <a:defRPr sz="2400">
                <a:solidFill>
                  <a:schemeClr val="tx1"/>
                </a:solidFill>
                <a:latin typeface="Arial" panose="020B0604020202020204" pitchFamily="34" charset="0"/>
              </a:defRPr>
            </a:lvl7pPr>
            <a:lvl8pPr marL="3201988" fontAlgn="base">
              <a:spcBef>
                <a:spcPct val="0"/>
              </a:spcBef>
              <a:spcAft>
                <a:spcPct val="0"/>
              </a:spcAft>
              <a:defRPr sz="2400">
                <a:solidFill>
                  <a:schemeClr val="tx1"/>
                </a:solidFill>
                <a:latin typeface="Arial" panose="020B0604020202020204" pitchFamily="34" charset="0"/>
              </a:defRPr>
            </a:lvl8pPr>
            <a:lvl9pPr marL="3659188" fontAlgn="base">
              <a:spcBef>
                <a:spcPct val="0"/>
              </a:spcBef>
              <a:spcAft>
                <a:spcPct val="0"/>
              </a:spcAft>
              <a:defRPr sz="2400">
                <a:solidFill>
                  <a:schemeClr val="tx1"/>
                </a:solidFill>
                <a:latin typeface="Arial" panose="020B0604020202020204" pitchFamily="34" charset="0"/>
              </a:defRPr>
            </a:lvl9pPr>
          </a:lstStyle>
          <a:p>
            <a:pPr fontAlgn="base">
              <a:spcBef>
                <a:spcPct val="50000"/>
              </a:spcBef>
              <a:spcAft>
                <a:spcPct val="0"/>
              </a:spcAft>
              <a:buClr>
                <a:srgbClr val="000000"/>
              </a:buClr>
            </a:pPr>
            <a:r>
              <a:rPr lang="en-US" altLang="en-US" sz="2000">
                <a:solidFill>
                  <a:srgbClr val="000000"/>
                </a:solidFill>
              </a:rPr>
              <a:t>Randomly break the dataset into k partitions (in our example we’ll have k=3 partitions colored Red Green and Blue)</a:t>
            </a:r>
          </a:p>
          <a:p>
            <a:pPr lvl="1" fontAlgn="base">
              <a:spcBef>
                <a:spcPct val="50000"/>
              </a:spcBef>
              <a:spcAft>
                <a:spcPct val="0"/>
              </a:spcAft>
              <a:buClr>
                <a:srgbClr val="000000"/>
              </a:buClr>
            </a:pPr>
            <a:r>
              <a:rPr lang="en-US" altLang="en-US" sz="2000">
                <a:solidFill>
                  <a:srgbClr val="FF0000"/>
                </a:solidFill>
              </a:rPr>
              <a:t>For the red partition: Train on all the points not in the red partition. Find the test-set sum of errors on the red points.</a:t>
            </a:r>
          </a:p>
        </p:txBody>
      </p:sp>
      <p:sp>
        <p:nvSpPr>
          <p:cNvPr id="504851" name="Line 19"/>
          <p:cNvSpPr>
            <a:spLocks noChangeShapeType="1"/>
          </p:cNvSpPr>
          <p:nvPr/>
        </p:nvSpPr>
        <p:spPr bwMode="auto">
          <a:xfrm>
            <a:off x="2047875" y="3328988"/>
            <a:ext cx="3657600" cy="315912"/>
          </a:xfrm>
          <a:prstGeom prst="line">
            <a:avLst/>
          </a:prstGeom>
          <a:noFill/>
          <a:ln w="381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4852" name="Line 20"/>
          <p:cNvSpPr>
            <a:spLocks noChangeShapeType="1"/>
          </p:cNvSpPr>
          <p:nvPr/>
        </p:nvSpPr>
        <p:spPr bwMode="auto">
          <a:xfrm flipV="1">
            <a:off x="2389188" y="3352800"/>
            <a:ext cx="0" cy="255588"/>
          </a:xfrm>
          <a:prstGeom prst="line">
            <a:avLst/>
          </a:prstGeom>
          <a:noFill/>
          <a:ln w="6350">
            <a:solidFill>
              <a:schemeClr va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4853" name="Line 21"/>
          <p:cNvSpPr>
            <a:spLocks noChangeShapeType="1"/>
          </p:cNvSpPr>
          <p:nvPr/>
        </p:nvSpPr>
        <p:spPr bwMode="auto">
          <a:xfrm>
            <a:off x="3681413" y="1547814"/>
            <a:ext cx="0" cy="1914525"/>
          </a:xfrm>
          <a:prstGeom prst="line">
            <a:avLst/>
          </a:prstGeom>
          <a:noFill/>
          <a:ln w="6350">
            <a:solidFill>
              <a:schemeClr va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4854" name="Line 22"/>
          <p:cNvSpPr>
            <a:spLocks noChangeShapeType="1"/>
          </p:cNvSpPr>
          <p:nvPr/>
        </p:nvSpPr>
        <p:spPr bwMode="auto">
          <a:xfrm>
            <a:off x="4681538" y="2316163"/>
            <a:ext cx="0" cy="1244600"/>
          </a:xfrm>
          <a:prstGeom prst="line">
            <a:avLst/>
          </a:prstGeom>
          <a:noFill/>
          <a:ln w="6350">
            <a:solidFill>
              <a:schemeClr va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Tree>
    <p:extLst>
      <p:ext uri="{BB962C8B-B14F-4D97-AF65-F5344CB8AC3E}">
        <p14:creationId xmlns:p14="http://schemas.microsoft.com/office/powerpoint/2010/main" val="1202181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defRPr/>
            </a:pPr>
            <a:r>
              <a:rPr lang="en-US" smtClean="0"/>
              <a:t>Evaluating errors</a:t>
            </a:r>
          </a:p>
        </p:txBody>
      </p:sp>
      <p:sp>
        <p:nvSpPr>
          <p:cNvPr id="71683" name="Rectangle 3"/>
          <p:cNvSpPr>
            <a:spLocks noGrp="1" noChangeArrowheads="1"/>
          </p:cNvSpPr>
          <p:nvPr>
            <p:ph idx="1"/>
          </p:nvPr>
        </p:nvSpPr>
        <p:spPr/>
        <p:txBody>
          <a:bodyPr/>
          <a:lstStyle/>
          <a:p>
            <a:pPr eaLnBrk="1" hangingPunct="1">
              <a:defRPr/>
            </a:pPr>
            <a:r>
              <a:rPr lang="en-US" dirty="0" smtClean="0"/>
              <a:t>Different costs are associated with different errors!</a:t>
            </a:r>
          </a:p>
          <a:p>
            <a:pPr lvl="1" eaLnBrk="1" hangingPunct="1">
              <a:defRPr/>
            </a:pPr>
            <a:r>
              <a:rPr lang="en-US" dirty="0" smtClean="0"/>
              <a:t>Ex. Mammography</a:t>
            </a:r>
          </a:p>
          <a:p>
            <a:pPr lvl="2" eaLnBrk="1" hangingPunct="1">
              <a:defRPr/>
            </a:pPr>
            <a:r>
              <a:rPr lang="en-US" dirty="0" smtClean="0"/>
              <a:t>Say 99% of population N.A.D. (no apparent disease).</a:t>
            </a:r>
          </a:p>
          <a:p>
            <a:pPr lvl="2" eaLnBrk="1" hangingPunct="1">
              <a:defRPr/>
            </a:pPr>
            <a:r>
              <a:rPr lang="en-US" dirty="0" smtClean="0"/>
              <a:t>So if we say “no disease,” we’ll be correct 99% of the time!</a:t>
            </a:r>
          </a:p>
          <a:p>
            <a:pPr lvl="2" eaLnBrk="1" hangingPunct="1">
              <a:defRPr/>
            </a:pPr>
            <a:r>
              <a:rPr lang="en-US" dirty="0" smtClean="0"/>
              <a:t>But the cost is great (death) if we are wrong!</a:t>
            </a:r>
          </a:p>
          <a:p>
            <a:pPr lvl="2" eaLnBrk="1" hangingPunct="1">
              <a:defRPr/>
            </a:pPr>
            <a:r>
              <a:rPr lang="en-US" dirty="0" smtClean="0"/>
              <a:t>So let’s say disease is always present.</a:t>
            </a:r>
          </a:p>
          <a:p>
            <a:pPr lvl="3" eaLnBrk="1" hangingPunct="1">
              <a:defRPr/>
            </a:pPr>
            <a:r>
              <a:rPr lang="en-US" dirty="0" smtClean="0"/>
              <a:t>We’ll be wrong 99% of the time!</a:t>
            </a:r>
          </a:p>
          <a:p>
            <a:pPr lvl="3" eaLnBrk="1" hangingPunct="1">
              <a:defRPr/>
            </a:pPr>
            <a:r>
              <a:rPr lang="en-US" dirty="0" smtClean="0"/>
              <a:t>We’ll need to follow up with biopsy.</a:t>
            </a:r>
          </a:p>
          <a:p>
            <a:pPr lvl="3" eaLnBrk="1" hangingPunct="1">
              <a:defRPr/>
            </a:pPr>
            <a:r>
              <a:rPr lang="en-US" dirty="0" smtClean="0"/>
              <a:t>We’ll inflict psychological stress on the patient.</a:t>
            </a:r>
          </a:p>
          <a:p>
            <a:pPr lvl="3" eaLnBrk="1" hangingPunct="1">
              <a:defRPr/>
            </a:pPr>
            <a:endParaRPr lang="en-US" dirty="0" smtClean="0"/>
          </a:p>
        </p:txBody>
      </p:sp>
    </p:spTree>
    <p:extLst>
      <p:ext uri="{BB962C8B-B14F-4D97-AF65-F5344CB8AC3E}">
        <p14:creationId xmlns:p14="http://schemas.microsoft.com/office/powerpoint/2010/main" val="331357605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3810" name="Line 2"/>
          <p:cNvSpPr>
            <a:spLocks noChangeShapeType="1"/>
          </p:cNvSpPr>
          <p:nvPr/>
        </p:nvSpPr>
        <p:spPr bwMode="auto">
          <a:xfrm>
            <a:off x="2116139" y="3005139"/>
            <a:ext cx="3595687" cy="549275"/>
          </a:xfrm>
          <a:prstGeom prst="line">
            <a:avLst/>
          </a:prstGeom>
          <a:noFill/>
          <a:ln w="381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3811" name="Rectangle 3"/>
          <p:cNvSpPr>
            <a:spLocks noGrp="1" noChangeArrowheads="1"/>
          </p:cNvSpPr>
          <p:nvPr>
            <p:ph type="title"/>
          </p:nvPr>
        </p:nvSpPr>
        <p:spPr>
          <a:xfrm>
            <a:off x="1766888" y="182564"/>
            <a:ext cx="3975100" cy="1214437"/>
          </a:xfrm>
        </p:spPr>
        <p:txBody>
          <a:bodyPr/>
          <a:lstStyle/>
          <a:p>
            <a:r>
              <a:rPr lang="en-US" altLang="en-US"/>
              <a:t>k-fold Cross Validation</a:t>
            </a:r>
            <a:endParaRPr lang="en-US" altLang="en-US" sz="3200"/>
          </a:p>
        </p:txBody>
      </p:sp>
      <p:sp>
        <p:nvSpPr>
          <p:cNvPr id="503812" name="Line 4"/>
          <p:cNvSpPr>
            <a:spLocks noChangeShapeType="1"/>
          </p:cNvSpPr>
          <p:nvPr/>
        </p:nvSpPr>
        <p:spPr bwMode="auto">
          <a:xfrm>
            <a:off x="2133600" y="1295400"/>
            <a:ext cx="0" cy="3352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3813" name="Line 5"/>
          <p:cNvSpPr>
            <a:spLocks noChangeShapeType="1"/>
          </p:cNvSpPr>
          <p:nvPr/>
        </p:nvSpPr>
        <p:spPr bwMode="auto">
          <a:xfrm>
            <a:off x="1981200" y="4495800"/>
            <a:ext cx="39624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3814" name="Oval 6"/>
          <p:cNvSpPr>
            <a:spLocks noChangeAspect="1" noChangeArrowheads="1"/>
          </p:cNvSpPr>
          <p:nvPr/>
        </p:nvSpPr>
        <p:spPr bwMode="auto">
          <a:xfrm>
            <a:off x="2362201" y="3581401"/>
            <a:ext cx="73025" cy="73025"/>
          </a:xfrm>
          <a:prstGeom prst="ellipse">
            <a:avLst/>
          </a:prstGeom>
          <a:solidFill>
            <a:schemeClr val="hlink"/>
          </a:soli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3815" name="Oval 7"/>
          <p:cNvSpPr>
            <a:spLocks noChangeAspect="1" noChangeArrowheads="1"/>
          </p:cNvSpPr>
          <p:nvPr/>
        </p:nvSpPr>
        <p:spPr bwMode="auto">
          <a:xfrm>
            <a:off x="2743201" y="4114801"/>
            <a:ext cx="73025" cy="73025"/>
          </a:xfrm>
          <a:prstGeom prst="ellipse">
            <a:avLst/>
          </a:prstGeom>
          <a:solidFill>
            <a:srgbClr val="33CC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3816" name="Oval 8"/>
          <p:cNvSpPr>
            <a:spLocks noChangeAspect="1" noChangeArrowheads="1"/>
          </p:cNvSpPr>
          <p:nvPr/>
        </p:nvSpPr>
        <p:spPr bwMode="auto">
          <a:xfrm>
            <a:off x="2971801" y="2895601"/>
            <a:ext cx="73025" cy="73025"/>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3817" name="Oval 9"/>
          <p:cNvSpPr>
            <a:spLocks noChangeAspect="1" noChangeArrowheads="1"/>
          </p:cNvSpPr>
          <p:nvPr/>
        </p:nvSpPr>
        <p:spPr bwMode="auto">
          <a:xfrm>
            <a:off x="3657601" y="1524001"/>
            <a:ext cx="73025" cy="73025"/>
          </a:xfrm>
          <a:prstGeom prst="ellipse">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3818" name="Oval 10"/>
          <p:cNvSpPr>
            <a:spLocks noChangeAspect="1" noChangeArrowheads="1"/>
          </p:cNvSpPr>
          <p:nvPr/>
        </p:nvSpPr>
        <p:spPr bwMode="auto">
          <a:xfrm>
            <a:off x="3962401" y="2438401"/>
            <a:ext cx="73025" cy="73025"/>
          </a:xfrm>
          <a:prstGeom prst="ellipse">
            <a:avLst/>
          </a:prstGeom>
          <a:solidFill>
            <a:srgbClr val="33CC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3819" name="Oval 11"/>
          <p:cNvSpPr>
            <a:spLocks noChangeAspect="1" noChangeArrowheads="1"/>
          </p:cNvSpPr>
          <p:nvPr/>
        </p:nvSpPr>
        <p:spPr bwMode="auto">
          <a:xfrm>
            <a:off x="4648201" y="2286001"/>
            <a:ext cx="73025" cy="73025"/>
          </a:xfrm>
          <a:prstGeom prst="ellipse">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3820" name="Oval 12"/>
          <p:cNvSpPr>
            <a:spLocks noChangeAspect="1" noChangeArrowheads="1"/>
          </p:cNvSpPr>
          <p:nvPr/>
        </p:nvSpPr>
        <p:spPr bwMode="auto">
          <a:xfrm>
            <a:off x="5410201" y="4114801"/>
            <a:ext cx="73025" cy="73025"/>
          </a:xfrm>
          <a:prstGeom prst="ellipse">
            <a:avLst/>
          </a:prstGeom>
          <a:solidFill>
            <a:srgbClr val="33CC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3821" name="Oval 13"/>
          <p:cNvSpPr>
            <a:spLocks noChangeAspect="1" noChangeArrowheads="1"/>
          </p:cNvSpPr>
          <p:nvPr/>
        </p:nvSpPr>
        <p:spPr bwMode="auto">
          <a:xfrm>
            <a:off x="5562601" y="3505201"/>
            <a:ext cx="73025" cy="73025"/>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3822" name="Oval 14"/>
          <p:cNvSpPr>
            <a:spLocks noChangeAspect="1" noChangeArrowheads="1"/>
          </p:cNvSpPr>
          <p:nvPr/>
        </p:nvSpPr>
        <p:spPr bwMode="auto">
          <a:xfrm>
            <a:off x="5334001" y="3124201"/>
            <a:ext cx="73025" cy="73025"/>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3823" name="Text Box 15"/>
          <p:cNvSpPr txBox="1">
            <a:spLocks noChangeArrowheads="1"/>
          </p:cNvSpPr>
          <p:nvPr/>
        </p:nvSpPr>
        <p:spPr bwMode="auto">
          <a:xfrm>
            <a:off x="2667000" y="44958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x</a:t>
            </a:r>
          </a:p>
        </p:txBody>
      </p:sp>
      <p:sp>
        <p:nvSpPr>
          <p:cNvPr id="503824" name="Line 16"/>
          <p:cNvSpPr>
            <a:spLocks noChangeShapeType="1"/>
          </p:cNvSpPr>
          <p:nvPr/>
        </p:nvSpPr>
        <p:spPr bwMode="auto">
          <a:xfrm>
            <a:off x="3048000" y="47244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3825" name="Text Box 17"/>
          <p:cNvSpPr txBox="1">
            <a:spLocks noChangeArrowheads="1"/>
          </p:cNvSpPr>
          <p:nvPr/>
        </p:nvSpPr>
        <p:spPr bwMode="auto">
          <a:xfrm>
            <a:off x="1752600" y="32766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y</a:t>
            </a:r>
          </a:p>
        </p:txBody>
      </p:sp>
      <p:sp>
        <p:nvSpPr>
          <p:cNvPr id="503826" name="Line 18"/>
          <p:cNvSpPr>
            <a:spLocks noChangeShapeType="1"/>
          </p:cNvSpPr>
          <p:nvPr/>
        </p:nvSpPr>
        <p:spPr bwMode="auto">
          <a:xfrm flipV="1">
            <a:off x="1905000" y="2667000"/>
            <a:ext cx="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3827" name="Text Box 19"/>
          <p:cNvSpPr txBox="1">
            <a:spLocks noChangeArrowheads="1"/>
          </p:cNvSpPr>
          <p:nvPr/>
        </p:nvSpPr>
        <p:spPr bwMode="auto">
          <a:xfrm>
            <a:off x="5799139" y="252413"/>
            <a:ext cx="4719637" cy="378565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0"/>
              </a:spcBef>
              <a:defRPr sz="2400">
                <a:solidFill>
                  <a:schemeClr val="tx1"/>
                </a:solidFill>
                <a:latin typeface="Arial" panose="020B0604020202020204" pitchFamily="34" charset="0"/>
              </a:defRPr>
            </a:lvl1pPr>
            <a:lvl2pPr indent="-339725" algn="l">
              <a:spcBef>
                <a:spcPct val="0"/>
              </a:spcBef>
              <a:defRPr sz="2400">
                <a:solidFill>
                  <a:schemeClr val="tx1"/>
                </a:solidFill>
                <a:latin typeface="Arial" panose="020B0604020202020204" pitchFamily="34" charset="0"/>
              </a:defRPr>
            </a:lvl2pPr>
            <a:lvl3pPr marL="1601788" algn="l">
              <a:spcBef>
                <a:spcPct val="0"/>
              </a:spcBef>
              <a:defRPr sz="2400">
                <a:solidFill>
                  <a:schemeClr val="tx1"/>
                </a:solidFill>
                <a:latin typeface="Arial" panose="020B0604020202020204" pitchFamily="34" charset="0"/>
              </a:defRPr>
            </a:lvl3pPr>
            <a:lvl4pPr marL="1716088" algn="l">
              <a:spcBef>
                <a:spcPct val="0"/>
              </a:spcBef>
              <a:defRPr sz="2400">
                <a:solidFill>
                  <a:schemeClr val="tx1"/>
                </a:solidFill>
                <a:latin typeface="Arial" panose="020B0604020202020204" pitchFamily="34" charset="0"/>
              </a:defRPr>
            </a:lvl4pPr>
            <a:lvl5pPr marL="1830388" algn="l">
              <a:spcBef>
                <a:spcPct val="0"/>
              </a:spcBef>
              <a:defRPr sz="2400">
                <a:solidFill>
                  <a:schemeClr val="tx1"/>
                </a:solidFill>
                <a:latin typeface="Arial" panose="020B0604020202020204" pitchFamily="34" charset="0"/>
              </a:defRPr>
            </a:lvl5pPr>
            <a:lvl6pPr marL="2287588" fontAlgn="base">
              <a:spcBef>
                <a:spcPct val="0"/>
              </a:spcBef>
              <a:spcAft>
                <a:spcPct val="0"/>
              </a:spcAft>
              <a:defRPr sz="2400">
                <a:solidFill>
                  <a:schemeClr val="tx1"/>
                </a:solidFill>
                <a:latin typeface="Arial" panose="020B0604020202020204" pitchFamily="34" charset="0"/>
              </a:defRPr>
            </a:lvl6pPr>
            <a:lvl7pPr marL="2744788" fontAlgn="base">
              <a:spcBef>
                <a:spcPct val="0"/>
              </a:spcBef>
              <a:spcAft>
                <a:spcPct val="0"/>
              </a:spcAft>
              <a:defRPr sz="2400">
                <a:solidFill>
                  <a:schemeClr val="tx1"/>
                </a:solidFill>
                <a:latin typeface="Arial" panose="020B0604020202020204" pitchFamily="34" charset="0"/>
              </a:defRPr>
            </a:lvl7pPr>
            <a:lvl8pPr marL="3201988" fontAlgn="base">
              <a:spcBef>
                <a:spcPct val="0"/>
              </a:spcBef>
              <a:spcAft>
                <a:spcPct val="0"/>
              </a:spcAft>
              <a:defRPr sz="2400">
                <a:solidFill>
                  <a:schemeClr val="tx1"/>
                </a:solidFill>
                <a:latin typeface="Arial" panose="020B0604020202020204" pitchFamily="34" charset="0"/>
              </a:defRPr>
            </a:lvl8pPr>
            <a:lvl9pPr marL="3659188" fontAlgn="base">
              <a:spcBef>
                <a:spcPct val="0"/>
              </a:spcBef>
              <a:spcAft>
                <a:spcPct val="0"/>
              </a:spcAft>
              <a:defRPr sz="2400">
                <a:solidFill>
                  <a:schemeClr val="tx1"/>
                </a:solidFill>
                <a:latin typeface="Arial" panose="020B0604020202020204" pitchFamily="34" charset="0"/>
              </a:defRPr>
            </a:lvl9pPr>
          </a:lstStyle>
          <a:p>
            <a:pPr fontAlgn="base">
              <a:spcBef>
                <a:spcPct val="50000"/>
              </a:spcBef>
              <a:spcAft>
                <a:spcPct val="0"/>
              </a:spcAft>
              <a:buClr>
                <a:srgbClr val="000000"/>
              </a:buClr>
            </a:pPr>
            <a:r>
              <a:rPr lang="en-US" altLang="en-US" sz="2000">
                <a:solidFill>
                  <a:srgbClr val="000000"/>
                </a:solidFill>
              </a:rPr>
              <a:t>Randomly break the dataset into k partitions (in our example we’ll have k=3 partitions colored Red Green and Blue)</a:t>
            </a:r>
          </a:p>
          <a:p>
            <a:pPr lvl="1" fontAlgn="base">
              <a:spcBef>
                <a:spcPct val="50000"/>
              </a:spcBef>
              <a:spcAft>
                <a:spcPct val="0"/>
              </a:spcAft>
              <a:buClr>
                <a:srgbClr val="000000"/>
              </a:buClr>
            </a:pPr>
            <a:r>
              <a:rPr lang="en-US" altLang="en-US" sz="2000">
                <a:solidFill>
                  <a:srgbClr val="FF0000"/>
                </a:solidFill>
              </a:rPr>
              <a:t>For the red partition: Train on all the points not in the red partition. Find the test-set sum of errors on the red points.</a:t>
            </a:r>
          </a:p>
          <a:p>
            <a:pPr lvl="1" fontAlgn="base">
              <a:spcBef>
                <a:spcPct val="50000"/>
              </a:spcBef>
              <a:spcAft>
                <a:spcPct val="0"/>
              </a:spcAft>
              <a:buClr>
                <a:srgbClr val="000000"/>
              </a:buClr>
            </a:pPr>
            <a:r>
              <a:rPr lang="en-US" altLang="en-US" sz="2000">
                <a:solidFill>
                  <a:srgbClr val="33CC33"/>
                </a:solidFill>
              </a:rPr>
              <a:t>For the green partition: Train on all the points not in the green partition. Find the test-set sum of errors on the green points.</a:t>
            </a:r>
          </a:p>
        </p:txBody>
      </p:sp>
      <p:sp>
        <p:nvSpPr>
          <p:cNvPr id="503828" name="Line 20"/>
          <p:cNvSpPr>
            <a:spLocks noChangeShapeType="1"/>
          </p:cNvSpPr>
          <p:nvPr/>
        </p:nvSpPr>
        <p:spPr bwMode="auto">
          <a:xfrm>
            <a:off x="2047875" y="3328988"/>
            <a:ext cx="3657600" cy="315912"/>
          </a:xfrm>
          <a:prstGeom prst="line">
            <a:avLst/>
          </a:prstGeom>
          <a:noFill/>
          <a:ln w="381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3829" name="Line 21"/>
          <p:cNvSpPr>
            <a:spLocks noChangeShapeType="1"/>
          </p:cNvSpPr>
          <p:nvPr/>
        </p:nvSpPr>
        <p:spPr bwMode="auto">
          <a:xfrm flipV="1">
            <a:off x="2389188" y="3352800"/>
            <a:ext cx="0" cy="255588"/>
          </a:xfrm>
          <a:prstGeom prst="line">
            <a:avLst/>
          </a:prstGeom>
          <a:noFill/>
          <a:ln w="6350">
            <a:solidFill>
              <a:schemeClr va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3830" name="Line 22"/>
          <p:cNvSpPr>
            <a:spLocks noChangeShapeType="1"/>
          </p:cNvSpPr>
          <p:nvPr/>
        </p:nvSpPr>
        <p:spPr bwMode="auto">
          <a:xfrm>
            <a:off x="3681413" y="1547814"/>
            <a:ext cx="0" cy="1914525"/>
          </a:xfrm>
          <a:prstGeom prst="line">
            <a:avLst/>
          </a:prstGeom>
          <a:noFill/>
          <a:ln w="6350">
            <a:solidFill>
              <a:schemeClr va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3831" name="Line 23"/>
          <p:cNvSpPr>
            <a:spLocks noChangeShapeType="1"/>
          </p:cNvSpPr>
          <p:nvPr/>
        </p:nvSpPr>
        <p:spPr bwMode="auto">
          <a:xfrm>
            <a:off x="4681538" y="2316163"/>
            <a:ext cx="0" cy="1244600"/>
          </a:xfrm>
          <a:prstGeom prst="line">
            <a:avLst/>
          </a:prstGeom>
          <a:noFill/>
          <a:ln w="6350">
            <a:solidFill>
              <a:schemeClr va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3832" name="Line 24"/>
          <p:cNvSpPr>
            <a:spLocks noChangeShapeType="1"/>
          </p:cNvSpPr>
          <p:nvPr/>
        </p:nvSpPr>
        <p:spPr bwMode="auto">
          <a:xfrm flipH="1" flipV="1">
            <a:off x="2773363" y="3067050"/>
            <a:ext cx="0" cy="1060450"/>
          </a:xfrm>
          <a:prstGeom prst="line">
            <a:avLst/>
          </a:prstGeom>
          <a:noFill/>
          <a:ln w="6350">
            <a:solidFill>
              <a:srgbClr val="33CC33"/>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3833" name="Line 25"/>
          <p:cNvSpPr>
            <a:spLocks noChangeShapeType="1"/>
          </p:cNvSpPr>
          <p:nvPr/>
        </p:nvSpPr>
        <p:spPr bwMode="auto">
          <a:xfrm flipH="1">
            <a:off x="3992563" y="2466975"/>
            <a:ext cx="0" cy="831850"/>
          </a:xfrm>
          <a:prstGeom prst="line">
            <a:avLst/>
          </a:prstGeom>
          <a:noFill/>
          <a:ln w="6350">
            <a:solidFill>
              <a:srgbClr val="33CC33"/>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3834" name="Line 26"/>
          <p:cNvSpPr>
            <a:spLocks noChangeShapeType="1"/>
          </p:cNvSpPr>
          <p:nvPr/>
        </p:nvSpPr>
        <p:spPr bwMode="auto">
          <a:xfrm flipH="1">
            <a:off x="5441950" y="3505200"/>
            <a:ext cx="1588" cy="635000"/>
          </a:xfrm>
          <a:prstGeom prst="line">
            <a:avLst/>
          </a:prstGeom>
          <a:noFill/>
          <a:ln w="6350">
            <a:solidFill>
              <a:srgbClr val="33CC33"/>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Tree>
    <p:extLst>
      <p:ext uri="{BB962C8B-B14F-4D97-AF65-F5344CB8AC3E}">
        <p14:creationId xmlns:p14="http://schemas.microsoft.com/office/powerpoint/2010/main" val="155635431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2786" name="Line 2"/>
          <p:cNvSpPr>
            <a:spLocks noChangeShapeType="1"/>
          </p:cNvSpPr>
          <p:nvPr/>
        </p:nvSpPr>
        <p:spPr bwMode="auto">
          <a:xfrm>
            <a:off x="2116139" y="3005139"/>
            <a:ext cx="3595687" cy="549275"/>
          </a:xfrm>
          <a:prstGeom prst="line">
            <a:avLst/>
          </a:prstGeom>
          <a:noFill/>
          <a:ln w="381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2787" name="Rectangle 3"/>
          <p:cNvSpPr>
            <a:spLocks noGrp="1" noChangeArrowheads="1"/>
          </p:cNvSpPr>
          <p:nvPr>
            <p:ph type="title"/>
          </p:nvPr>
        </p:nvSpPr>
        <p:spPr>
          <a:xfrm>
            <a:off x="1766888" y="182564"/>
            <a:ext cx="3975100" cy="1214437"/>
          </a:xfrm>
        </p:spPr>
        <p:txBody>
          <a:bodyPr/>
          <a:lstStyle/>
          <a:p>
            <a:r>
              <a:rPr lang="en-US" altLang="en-US"/>
              <a:t>k-fold Cross Validation</a:t>
            </a:r>
            <a:endParaRPr lang="en-US" altLang="en-US" sz="3200"/>
          </a:p>
        </p:txBody>
      </p:sp>
      <p:sp>
        <p:nvSpPr>
          <p:cNvPr id="502788" name="Line 4"/>
          <p:cNvSpPr>
            <a:spLocks noChangeShapeType="1"/>
          </p:cNvSpPr>
          <p:nvPr/>
        </p:nvSpPr>
        <p:spPr bwMode="auto">
          <a:xfrm>
            <a:off x="2133600" y="1295400"/>
            <a:ext cx="0" cy="3352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2789" name="Line 5"/>
          <p:cNvSpPr>
            <a:spLocks noChangeShapeType="1"/>
          </p:cNvSpPr>
          <p:nvPr/>
        </p:nvSpPr>
        <p:spPr bwMode="auto">
          <a:xfrm>
            <a:off x="1981200" y="4495800"/>
            <a:ext cx="39624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2790" name="Oval 6"/>
          <p:cNvSpPr>
            <a:spLocks noChangeAspect="1" noChangeArrowheads="1"/>
          </p:cNvSpPr>
          <p:nvPr/>
        </p:nvSpPr>
        <p:spPr bwMode="auto">
          <a:xfrm>
            <a:off x="2362201" y="3581401"/>
            <a:ext cx="73025" cy="73025"/>
          </a:xfrm>
          <a:prstGeom prst="ellipse">
            <a:avLst/>
          </a:prstGeom>
          <a:solidFill>
            <a:schemeClr val="hlink"/>
          </a:soli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2791" name="Oval 7"/>
          <p:cNvSpPr>
            <a:spLocks noChangeAspect="1" noChangeArrowheads="1"/>
          </p:cNvSpPr>
          <p:nvPr/>
        </p:nvSpPr>
        <p:spPr bwMode="auto">
          <a:xfrm>
            <a:off x="2743201" y="4114801"/>
            <a:ext cx="73025" cy="73025"/>
          </a:xfrm>
          <a:prstGeom prst="ellipse">
            <a:avLst/>
          </a:prstGeom>
          <a:solidFill>
            <a:srgbClr val="33CC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2792" name="Oval 8"/>
          <p:cNvSpPr>
            <a:spLocks noChangeAspect="1" noChangeArrowheads="1"/>
          </p:cNvSpPr>
          <p:nvPr/>
        </p:nvSpPr>
        <p:spPr bwMode="auto">
          <a:xfrm>
            <a:off x="2971801" y="2895601"/>
            <a:ext cx="73025" cy="73025"/>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2793" name="Oval 9"/>
          <p:cNvSpPr>
            <a:spLocks noChangeAspect="1" noChangeArrowheads="1"/>
          </p:cNvSpPr>
          <p:nvPr/>
        </p:nvSpPr>
        <p:spPr bwMode="auto">
          <a:xfrm>
            <a:off x="3657601" y="1524001"/>
            <a:ext cx="73025" cy="73025"/>
          </a:xfrm>
          <a:prstGeom prst="ellipse">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2794" name="Oval 10"/>
          <p:cNvSpPr>
            <a:spLocks noChangeAspect="1" noChangeArrowheads="1"/>
          </p:cNvSpPr>
          <p:nvPr/>
        </p:nvSpPr>
        <p:spPr bwMode="auto">
          <a:xfrm>
            <a:off x="3962401" y="2438401"/>
            <a:ext cx="73025" cy="73025"/>
          </a:xfrm>
          <a:prstGeom prst="ellipse">
            <a:avLst/>
          </a:prstGeom>
          <a:solidFill>
            <a:srgbClr val="33CC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2795" name="Oval 11"/>
          <p:cNvSpPr>
            <a:spLocks noChangeAspect="1" noChangeArrowheads="1"/>
          </p:cNvSpPr>
          <p:nvPr/>
        </p:nvSpPr>
        <p:spPr bwMode="auto">
          <a:xfrm>
            <a:off x="4648201" y="2286001"/>
            <a:ext cx="73025" cy="73025"/>
          </a:xfrm>
          <a:prstGeom prst="ellipse">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2796" name="Oval 12"/>
          <p:cNvSpPr>
            <a:spLocks noChangeAspect="1" noChangeArrowheads="1"/>
          </p:cNvSpPr>
          <p:nvPr/>
        </p:nvSpPr>
        <p:spPr bwMode="auto">
          <a:xfrm>
            <a:off x="5410201" y="4114801"/>
            <a:ext cx="73025" cy="73025"/>
          </a:xfrm>
          <a:prstGeom prst="ellipse">
            <a:avLst/>
          </a:prstGeom>
          <a:solidFill>
            <a:srgbClr val="33CC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2797" name="Oval 13"/>
          <p:cNvSpPr>
            <a:spLocks noChangeAspect="1" noChangeArrowheads="1"/>
          </p:cNvSpPr>
          <p:nvPr/>
        </p:nvSpPr>
        <p:spPr bwMode="auto">
          <a:xfrm>
            <a:off x="5562601" y="3505201"/>
            <a:ext cx="73025" cy="73025"/>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2798" name="Oval 14"/>
          <p:cNvSpPr>
            <a:spLocks noChangeAspect="1" noChangeArrowheads="1"/>
          </p:cNvSpPr>
          <p:nvPr/>
        </p:nvSpPr>
        <p:spPr bwMode="auto">
          <a:xfrm>
            <a:off x="5334001" y="3124201"/>
            <a:ext cx="73025" cy="73025"/>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2799" name="Text Box 15"/>
          <p:cNvSpPr txBox="1">
            <a:spLocks noChangeArrowheads="1"/>
          </p:cNvSpPr>
          <p:nvPr/>
        </p:nvSpPr>
        <p:spPr bwMode="auto">
          <a:xfrm>
            <a:off x="2667000" y="44958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x</a:t>
            </a:r>
          </a:p>
        </p:txBody>
      </p:sp>
      <p:sp>
        <p:nvSpPr>
          <p:cNvPr id="502800" name="Line 16"/>
          <p:cNvSpPr>
            <a:spLocks noChangeShapeType="1"/>
          </p:cNvSpPr>
          <p:nvPr/>
        </p:nvSpPr>
        <p:spPr bwMode="auto">
          <a:xfrm>
            <a:off x="3048000" y="47244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2801" name="Text Box 17"/>
          <p:cNvSpPr txBox="1">
            <a:spLocks noChangeArrowheads="1"/>
          </p:cNvSpPr>
          <p:nvPr/>
        </p:nvSpPr>
        <p:spPr bwMode="auto">
          <a:xfrm>
            <a:off x="1752600" y="32766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y</a:t>
            </a:r>
          </a:p>
        </p:txBody>
      </p:sp>
      <p:sp>
        <p:nvSpPr>
          <p:cNvPr id="502802" name="Line 18"/>
          <p:cNvSpPr>
            <a:spLocks noChangeShapeType="1"/>
          </p:cNvSpPr>
          <p:nvPr/>
        </p:nvSpPr>
        <p:spPr bwMode="auto">
          <a:xfrm flipV="1">
            <a:off x="1905000" y="2667000"/>
            <a:ext cx="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2803" name="Text Box 19"/>
          <p:cNvSpPr txBox="1">
            <a:spLocks noChangeArrowheads="1"/>
          </p:cNvSpPr>
          <p:nvPr/>
        </p:nvSpPr>
        <p:spPr bwMode="auto">
          <a:xfrm>
            <a:off x="5799139" y="252413"/>
            <a:ext cx="4719637" cy="5170646"/>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0"/>
              </a:spcBef>
              <a:defRPr sz="2400">
                <a:solidFill>
                  <a:schemeClr val="tx1"/>
                </a:solidFill>
                <a:latin typeface="Arial" panose="020B0604020202020204" pitchFamily="34" charset="0"/>
              </a:defRPr>
            </a:lvl1pPr>
            <a:lvl2pPr indent="-339725" algn="l">
              <a:spcBef>
                <a:spcPct val="0"/>
              </a:spcBef>
              <a:defRPr sz="2400">
                <a:solidFill>
                  <a:schemeClr val="tx1"/>
                </a:solidFill>
                <a:latin typeface="Arial" panose="020B0604020202020204" pitchFamily="34" charset="0"/>
              </a:defRPr>
            </a:lvl2pPr>
            <a:lvl3pPr marL="1601788" algn="l">
              <a:spcBef>
                <a:spcPct val="0"/>
              </a:spcBef>
              <a:defRPr sz="2400">
                <a:solidFill>
                  <a:schemeClr val="tx1"/>
                </a:solidFill>
                <a:latin typeface="Arial" panose="020B0604020202020204" pitchFamily="34" charset="0"/>
              </a:defRPr>
            </a:lvl3pPr>
            <a:lvl4pPr marL="1716088" algn="l">
              <a:spcBef>
                <a:spcPct val="0"/>
              </a:spcBef>
              <a:defRPr sz="2400">
                <a:solidFill>
                  <a:schemeClr val="tx1"/>
                </a:solidFill>
                <a:latin typeface="Arial" panose="020B0604020202020204" pitchFamily="34" charset="0"/>
              </a:defRPr>
            </a:lvl4pPr>
            <a:lvl5pPr marL="1830388" algn="l">
              <a:spcBef>
                <a:spcPct val="0"/>
              </a:spcBef>
              <a:defRPr sz="2400">
                <a:solidFill>
                  <a:schemeClr val="tx1"/>
                </a:solidFill>
                <a:latin typeface="Arial" panose="020B0604020202020204" pitchFamily="34" charset="0"/>
              </a:defRPr>
            </a:lvl5pPr>
            <a:lvl6pPr marL="2287588" fontAlgn="base">
              <a:spcBef>
                <a:spcPct val="0"/>
              </a:spcBef>
              <a:spcAft>
                <a:spcPct val="0"/>
              </a:spcAft>
              <a:defRPr sz="2400">
                <a:solidFill>
                  <a:schemeClr val="tx1"/>
                </a:solidFill>
                <a:latin typeface="Arial" panose="020B0604020202020204" pitchFamily="34" charset="0"/>
              </a:defRPr>
            </a:lvl6pPr>
            <a:lvl7pPr marL="2744788" fontAlgn="base">
              <a:spcBef>
                <a:spcPct val="0"/>
              </a:spcBef>
              <a:spcAft>
                <a:spcPct val="0"/>
              </a:spcAft>
              <a:defRPr sz="2400">
                <a:solidFill>
                  <a:schemeClr val="tx1"/>
                </a:solidFill>
                <a:latin typeface="Arial" panose="020B0604020202020204" pitchFamily="34" charset="0"/>
              </a:defRPr>
            </a:lvl7pPr>
            <a:lvl8pPr marL="3201988" fontAlgn="base">
              <a:spcBef>
                <a:spcPct val="0"/>
              </a:spcBef>
              <a:spcAft>
                <a:spcPct val="0"/>
              </a:spcAft>
              <a:defRPr sz="2400">
                <a:solidFill>
                  <a:schemeClr val="tx1"/>
                </a:solidFill>
                <a:latin typeface="Arial" panose="020B0604020202020204" pitchFamily="34" charset="0"/>
              </a:defRPr>
            </a:lvl8pPr>
            <a:lvl9pPr marL="3659188" fontAlgn="base">
              <a:spcBef>
                <a:spcPct val="0"/>
              </a:spcBef>
              <a:spcAft>
                <a:spcPct val="0"/>
              </a:spcAft>
              <a:defRPr sz="2400">
                <a:solidFill>
                  <a:schemeClr val="tx1"/>
                </a:solidFill>
                <a:latin typeface="Arial" panose="020B0604020202020204" pitchFamily="34" charset="0"/>
              </a:defRPr>
            </a:lvl9pPr>
          </a:lstStyle>
          <a:p>
            <a:pPr fontAlgn="base">
              <a:spcBef>
                <a:spcPct val="50000"/>
              </a:spcBef>
              <a:spcAft>
                <a:spcPct val="0"/>
              </a:spcAft>
              <a:buClr>
                <a:srgbClr val="000000"/>
              </a:buClr>
            </a:pPr>
            <a:r>
              <a:rPr lang="en-US" altLang="en-US" sz="2000">
                <a:solidFill>
                  <a:srgbClr val="000000"/>
                </a:solidFill>
              </a:rPr>
              <a:t>Randomly break the dataset into k partitions (in our example we’ll have k=3 partitions colored Red Green and Blue)</a:t>
            </a:r>
          </a:p>
          <a:p>
            <a:pPr lvl="1" fontAlgn="base">
              <a:spcBef>
                <a:spcPct val="50000"/>
              </a:spcBef>
              <a:spcAft>
                <a:spcPct val="0"/>
              </a:spcAft>
              <a:buClr>
                <a:srgbClr val="000000"/>
              </a:buClr>
            </a:pPr>
            <a:r>
              <a:rPr lang="en-US" altLang="en-US" sz="2000">
                <a:solidFill>
                  <a:srgbClr val="FF0000"/>
                </a:solidFill>
              </a:rPr>
              <a:t>For the red partition: Train on all the points not in the red partition. Find the test-set sum of errors on the red points.</a:t>
            </a:r>
          </a:p>
          <a:p>
            <a:pPr lvl="1" fontAlgn="base">
              <a:spcBef>
                <a:spcPct val="50000"/>
              </a:spcBef>
              <a:spcAft>
                <a:spcPct val="0"/>
              </a:spcAft>
              <a:buClr>
                <a:srgbClr val="000000"/>
              </a:buClr>
            </a:pPr>
            <a:r>
              <a:rPr lang="en-US" altLang="en-US" sz="2000">
                <a:solidFill>
                  <a:srgbClr val="33CC33"/>
                </a:solidFill>
              </a:rPr>
              <a:t>For the green partition: Train on all the points not in the green partition. Find the test-set sum of errors on the green points.</a:t>
            </a:r>
          </a:p>
          <a:p>
            <a:pPr lvl="1" fontAlgn="base">
              <a:spcBef>
                <a:spcPct val="50000"/>
              </a:spcBef>
              <a:spcAft>
                <a:spcPct val="0"/>
              </a:spcAft>
              <a:buClr>
                <a:srgbClr val="000000"/>
              </a:buClr>
            </a:pPr>
            <a:r>
              <a:rPr lang="en-US" altLang="en-US" sz="2000">
                <a:solidFill>
                  <a:srgbClr val="3333CC"/>
                </a:solidFill>
              </a:rPr>
              <a:t>For the blue partition: Train on all the points not in the blue partition. Find the test-set sum of errors on the blue points.</a:t>
            </a:r>
          </a:p>
        </p:txBody>
      </p:sp>
      <p:sp>
        <p:nvSpPr>
          <p:cNvPr id="502804" name="Line 20"/>
          <p:cNvSpPr>
            <a:spLocks noChangeShapeType="1"/>
          </p:cNvSpPr>
          <p:nvPr/>
        </p:nvSpPr>
        <p:spPr bwMode="auto">
          <a:xfrm>
            <a:off x="2047875" y="3328988"/>
            <a:ext cx="3657600" cy="315912"/>
          </a:xfrm>
          <a:prstGeom prst="line">
            <a:avLst/>
          </a:prstGeom>
          <a:noFill/>
          <a:ln w="381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2805" name="Line 21"/>
          <p:cNvSpPr>
            <a:spLocks noChangeShapeType="1"/>
          </p:cNvSpPr>
          <p:nvPr/>
        </p:nvSpPr>
        <p:spPr bwMode="auto">
          <a:xfrm flipV="1">
            <a:off x="2389188" y="3352800"/>
            <a:ext cx="0" cy="255588"/>
          </a:xfrm>
          <a:prstGeom prst="line">
            <a:avLst/>
          </a:prstGeom>
          <a:noFill/>
          <a:ln w="6350">
            <a:solidFill>
              <a:schemeClr va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2806" name="Line 22"/>
          <p:cNvSpPr>
            <a:spLocks noChangeShapeType="1"/>
          </p:cNvSpPr>
          <p:nvPr/>
        </p:nvSpPr>
        <p:spPr bwMode="auto">
          <a:xfrm>
            <a:off x="3681413" y="1547814"/>
            <a:ext cx="0" cy="1914525"/>
          </a:xfrm>
          <a:prstGeom prst="line">
            <a:avLst/>
          </a:prstGeom>
          <a:noFill/>
          <a:ln w="6350">
            <a:solidFill>
              <a:schemeClr va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2807" name="Line 23"/>
          <p:cNvSpPr>
            <a:spLocks noChangeShapeType="1"/>
          </p:cNvSpPr>
          <p:nvPr/>
        </p:nvSpPr>
        <p:spPr bwMode="auto">
          <a:xfrm>
            <a:off x="4681538" y="2316163"/>
            <a:ext cx="0" cy="1244600"/>
          </a:xfrm>
          <a:prstGeom prst="line">
            <a:avLst/>
          </a:prstGeom>
          <a:noFill/>
          <a:ln w="6350">
            <a:solidFill>
              <a:schemeClr va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2808" name="Line 24"/>
          <p:cNvSpPr>
            <a:spLocks noChangeShapeType="1"/>
          </p:cNvSpPr>
          <p:nvPr/>
        </p:nvSpPr>
        <p:spPr bwMode="auto">
          <a:xfrm flipH="1" flipV="1">
            <a:off x="2773363" y="3067050"/>
            <a:ext cx="0" cy="1060450"/>
          </a:xfrm>
          <a:prstGeom prst="line">
            <a:avLst/>
          </a:prstGeom>
          <a:noFill/>
          <a:ln w="6350">
            <a:solidFill>
              <a:srgbClr val="33CC33"/>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2809" name="Line 25"/>
          <p:cNvSpPr>
            <a:spLocks noChangeShapeType="1"/>
          </p:cNvSpPr>
          <p:nvPr/>
        </p:nvSpPr>
        <p:spPr bwMode="auto">
          <a:xfrm flipH="1">
            <a:off x="3992563" y="2466975"/>
            <a:ext cx="0" cy="831850"/>
          </a:xfrm>
          <a:prstGeom prst="line">
            <a:avLst/>
          </a:prstGeom>
          <a:noFill/>
          <a:ln w="6350">
            <a:solidFill>
              <a:srgbClr val="33CC33"/>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2810" name="Line 26"/>
          <p:cNvSpPr>
            <a:spLocks noChangeShapeType="1"/>
          </p:cNvSpPr>
          <p:nvPr/>
        </p:nvSpPr>
        <p:spPr bwMode="auto">
          <a:xfrm flipH="1">
            <a:off x="5441950" y="3505200"/>
            <a:ext cx="1588" cy="635000"/>
          </a:xfrm>
          <a:prstGeom prst="line">
            <a:avLst/>
          </a:prstGeom>
          <a:noFill/>
          <a:ln w="6350">
            <a:solidFill>
              <a:srgbClr val="33CC33"/>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2811" name="Line 27"/>
          <p:cNvSpPr>
            <a:spLocks noChangeShapeType="1"/>
          </p:cNvSpPr>
          <p:nvPr/>
        </p:nvSpPr>
        <p:spPr bwMode="auto">
          <a:xfrm>
            <a:off x="2036764" y="2863851"/>
            <a:ext cx="3633787" cy="1147763"/>
          </a:xfrm>
          <a:prstGeom prst="line">
            <a:avLst/>
          </a:prstGeom>
          <a:noFill/>
          <a:ln w="381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2812" name="Line 28"/>
          <p:cNvSpPr>
            <a:spLocks noChangeShapeType="1"/>
          </p:cNvSpPr>
          <p:nvPr/>
        </p:nvSpPr>
        <p:spPr bwMode="auto">
          <a:xfrm flipH="1" flipV="1">
            <a:off x="2986089" y="2903539"/>
            <a:ext cx="1587" cy="217487"/>
          </a:xfrm>
          <a:prstGeom prst="line">
            <a:avLst/>
          </a:prstGeom>
          <a:noFill/>
          <a:ln w="6350">
            <a:solidFill>
              <a:schemeClr val="fo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2813" name="Line 29"/>
          <p:cNvSpPr>
            <a:spLocks noChangeShapeType="1"/>
          </p:cNvSpPr>
          <p:nvPr/>
        </p:nvSpPr>
        <p:spPr bwMode="auto">
          <a:xfrm flipH="1">
            <a:off x="5387975" y="3154363"/>
            <a:ext cx="0" cy="773112"/>
          </a:xfrm>
          <a:prstGeom prst="line">
            <a:avLst/>
          </a:prstGeom>
          <a:noFill/>
          <a:ln w="6350">
            <a:solidFill>
              <a:schemeClr val="fo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2814" name="Line 30"/>
          <p:cNvSpPr>
            <a:spLocks noChangeShapeType="1"/>
          </p:cNvSpPr>
          <p:nvPr/>
        </p:nvSpPr>
        <p:spPr bwMode="auto">
          <a:xfrm flipH="1">
            <a:off x="5568950" y="3524250"/>
            <a:ext cx="1588" cy="463550"/>
          </a:xfrm>
          <a:prstGeom prst="line">
            <a:avLst/>
          </a:prstGeom>
          <a:noFill/>
          <a:ln w="6350">
            <a:solidFill>
              <a:schemeClr val="fo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Tree>
    <p:extLst>
      <p:ext uri="{BB962C8B-B14F-4D97-AF65-F5344CB8AC3E}">
        <p14:creationId xmlns:p14="http://schemas.microsoft.com/office/powerpoint/2010/main" val="19051752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62" name="Line 2"/>
          <p:cNvSpPr>
            <a:spLocks noChangeShapeType="1"/>
          </p:cNvSpPr>
          <p:nvPr/>
        </p:nvSpPr>
        <p:spPr bwMode="auto">
          <a:xfrm>
            <a:off x="2116139" y="3005139"/>
            <a:ext cx="3595687" cy="549275"/>
          </a:xfrm>
          <a:prstGeom prst="line">
            <a:avLst/>
          </a:prstGeom>
          <a:noFill/>
          <a:ln w="381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1763" name="Rectangle 3"/>
          <p:cNvSpPr>
            <a:spLocks noGrp="1" noChangeArrowheads="1"/>
          </p:cNvSpPr>
          <p:nvPr>
            <p:ph type="title"/>
          </p:nvPr>
        </p:nvSpPr>
        <p:spPr>
          <a:xfrm>
            <a:off x="1766888" y="182564"/>
            <a:ext cx="3975100" cy="1214437"/>
          </a:xfrm>
        </p:spPr>
        <p:txBody>
          <a:bodyPr/>
          <a:lstStyle/>
          <a:p>
            <a:r>
              <a:rPr lang="en-US" altLang="en-US"/>
              <a:t>k-fold Cross Validation</a:t>
            </a:r>
            <a:endParaRPr lang="en-US" altLang="en-US" sz="3200"/>
          </a:p>
        </p:txBody>
      </p:sp>
      <p:sp>
        <p:nvSpPr>
          <p:cNvPr id="501764" name="Line 4"/>
          <p:cNvSpPr>
            <a:spLocks noChangeShapeType="1"/>
          </p:cNvSpPr>
          <p:nvPr/>
        </p:nvSpPr>
        <p:spPr bwMode="auto">
          <a:xfrm>
            <a:off x="2133600" y="1295400"/>
            <a:ext cx="0" cy="3352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1765" name="Line 5"/>
          <p:cNvSpPr>
            <a:spLocks noChangeShapeType="1"/>
          </p:cNvSpPr>
          <p:nvPr/>
        </p:nvSpPr>
        <p:spPr bwMode="auto">
          <a:xfrm>
            <a:off x="1981200" y="4495800"/>
            <a:ext cx="39624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1766" name="Oval 6"/>
          <p:cNvSpPr>
            <a:spLocks noChangeAspect="1" noChangeArrowheads="1"/>
          </p:cNvSpPr>
          <p:nvPr/>
        </p:nvSpPr>
        <p:spPr bwMode="auto">
          <a:xfrm>
            <a:off x="2362201" y="3581401"/>
            <a:ext cx="73025" cy="73025"/>
          </a:xfrm>
          <a:prstGeom prst="ellipse">
            <a:avLst/>
          </a:prstGeom>
          <a:solidFill>
            <a:schemeClr val="hlink"/>
          </a:soli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1767" name="Oval 7"/>
          <p:cNvSpPr>
            <a:spLocks noChangeAspect="1" noChangeArrowheads="1"/>
          </p:cNvSpPr>
          <p:nvPr/>
        </p:nvSpPr>
        <p:spPr bwMode="auto">
          <a:xfrm>
            <a:off x="2743201" y="4114801"/>
            <a:ext cx="73025" cy="73025"/>
          </a:xfrm>
          <a:prstGeom prst="ellipse">
            <a:avLst/>
          </a:prstGeom>
          <a:solidFill>
            <a:srgbClr val="33CC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1768" name="Oval 8"/>
          <p:cNvSpPr>
            <a:spLocks noChangeAspect="1" noChangeArrowheads="1"/>
          </p:cNvSpPr>
          <p:nvPr/>
        </p:nvSpPr>
        <p:spPr bwMode="auto">
          <a:xfrm>
            <a:off x="2971801" y="2895601"/>
            <a:ext cx="73025" cy="73025"/>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1769" name="Oval 9"/>
          <p:cNvSpPr>
            <a:spLocks noChangeAspect="1" noChangeArrowheads="1"/>
          </p:cNvSpPr>
          <p:nvPr/>
        </p:nvSpPr>
        <p:spPr bwMode="auto">
          <a:xfrm>
            <a:off x="3657601" y="1524001"/>
            <a:ext cx="73025" cy="73025"/>
          </a:xfrm>
          <a:prstGeom prst="ellipse">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1770" name="Oval 10"/>
          <p:cNvSpPr>
            <a:spLocks noChangeAspect="1" noChangeArrowheads="1"/>
          </p:cNvSpPr>
          <p:nvPr/>
        </p:nvSpPr>
        <p:spPr bwMode="auto">
          <a:xfrm>
            <a:off x="3962401" y="2438401"/>
            <a:ext cx="73025" cy="73025"/>
          </a:xfrm>
          <a:prstGeom prst="ellipse">
            <a:avLst/>
          </a:prstGeom>
          <a:solidFill>
            <a:srgbClr val="33CC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1771" name="Oval 11"/>
          <p:cNvSpPr>
            <a:spLocks noChangeAspect="1" noChangeArrowheads="1"/>
          </p:cNvSpPr>
          <p:nvPr/>
        </p:nvSpPr>
        <p:spPr bwMode="auto">
          <a:xfrm>
            <a:off x="4648201" y="2286001"/>
            <a:ext cx="73025" cy="73025"/>
          </a:xfrm>
          <a:prstGeom prst="ellipse">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1772" name="Oval 12"/>
          <p:cNvSpPr>
            <a:spLocks noChangeAspect="1" noChangeArrowheads="1"/>
          </p:cNvSpPr>
          <p:nvPr/>
        </p:nvSpPr>
        <p:spPr bwMode="auto">
          <a:xfrm>
            <a:off x="5410201" y="4114801"/>
            <a:ext cx="73025" cy="73025"/>
          </a:xfrm>
          <a:prstGeom prst="ellipse">
            <a:avLst/>
          </a:prstGeom>
          <a:solidFill>
            <a:srgbClr val="33CC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1773" name="Oval 13"/>
          <p:cNvSpPr>
            <a:spLocks noChangeAspect="1" noChangeArrowheads="1"/>
          </p:cNvSpPr>
          <p:nvPr/>
        </p:nvSpPr>
        <p:spPr bwMode="auto">
          <a:xfrm>
            <a:off x="5562601" y="3505201"/>
            <a:ext cx="73025" cy="73025"/>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1774" name="Oval 14"/>
          <p:cNvSpPr>
            <a:spLocks noChangeAspect="1" noChangeArrowheads="1"/>
          </p:cNvSpPr>
          <p:nvPr/>
        </p:nvSpPr>
        <p:spPr bwMode="auto">
          <a:xfrm>
            <a:off x="5334001" y="3124201"/>
            <a:ext cx="73025" cy="73025"/>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1775" name="Text Box 15"/>
          <p:cNvSpPr txBox="1">
            <a:spLocks noChangeArrowheads="1"/>
          </p:cNvSpPr>
          <p:nvPr/>
        </p:nvSpPr>
        <p:spPr bwMode="auto">
          <a:xfrm>
            <a:off x="2667000" y="44958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x</a:t>
            </a:r>
          </a:p>
        </p:txBody>
      </p:sp>
      <p:sp>
        <p:nvSpPr>
          <p:cNvPr id="501776" name="Line 16"/>
          <p:cNvSpPr>
            <a:spLocks noChangeShapeType="1"/>
          </p:cNvSpPr>
          <p:nvPr/>
        </p:nvSpPr>
        <p:spPr bwMode="auto">
          <a:xfrm>
            <a:off x="3048000" y="47244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1777" name="Text Box 17"/>
          <p:cNvSpPr txBox="1">
            <a:spLocks noChangeArrowheads="1"/>
          </p:cNvSpPr>
          <p:nvPr/>
        </p:nvSpPr>
        <p:spPr bwMode="auto">
          <a:xfrm>
            <a:off x="1752600" y="32766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y</a:t>
            </a:r>
          </a:p>
        </p:txBody>
      </p:sp>
      <p:sp>
        <p:nvSpPr>
          <p:cNvPr id="501778" name="Line 18"/>
          <p:cNvSpPr>
            <a:spLocks noChangeShapeType="1"/>
          </p:cNvSpPr>
          <p:nvPr/>
        </p:nvSpPr>
        <p:spPr bwMode="auto">
          <a:xfrm flipV="1">
            <a:off x="1905000" y="2667000"/>
            <a:ext cx="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1779" name="Text Box 19"/>
          <p:cNvSpPr txBox="1">
            <a:spLocks noChangeArrowheads="1"/>
          </p:cNvSpPr>
          <p:nvPr/>
        </p:nvSpPr>
        <p:spPr bwMode="auto">
          <a:xfrm>
            <a:off x="5799139" y="252414"/>
            <a:ext cx="4719637" cy="5632311"/>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0"/>
              </a:spcBef>
              <a:defRPr sz="2400">
                <a:solidFill>
                  <a:schemeClr val="tx1"/>
                </a:solidFill>
                <a:latin typeface="Arial" panose="020B0604020202020204" pitchFamily="34" charset="0"/>
              </a:defRPr>
            </a:lvl1pPr>
            <a:lvl2pPr indent="-339725" algn="l">
              <a:spcBef>
                <a:spcPct val="0"/>
              </a:spcBef>
              <a:defRPr sz="2400">
                <a:solidFill>
                  <a:schemeClr val="tx1"/>
                </a:solidFill>
                <a:latin typeface="Arial" panose="020B0604020202020204" pitchFamily="34" charset="0"/>
              </a:defRPr>
            </a:lvl2pPr>
            <a:lvl3pPr marL="1601788" algn="l">
              <a:spcBef>
                <a:spcPct val="0"/>
              </a:spcBef>
              <a:defRPr sz="2400">
                <a:solidFill>
                  <a:schemeClr val="tx1"/>
                </a:solidFill>
                <a:latin typeface="Arial" panose="020B0604020202020204" pitchFamily="34" charset="0"/>
              </a:defRPr>
            </a:lvl3pPr>
            <a:lvl4pPr marL="1716088" algn="l">
              <a:spcBef>
                <a:spcPct val="0"/>
              </a:spcBef>
              <a:defRPr sz="2400">
                <a:solidFill>
                  <a:schemeClr val="tx1"/>
                </a:solidFill>
                <a:latin typeface="Arial" panose="020B0604020202020204" pitchFamily="34" charset="0"/>
              </a:defRPr>
            </a:lvl4pPr>
            <a:lvl5pPr marL="1830388" algn="l">
              <a:spcBef>
                <a:spcPct val="0"/>
              </a:spcBef>
              <a:defRPr sz="2400">
                <a:solidFill>
                  <a:schemeClr val="tx1"/>
                </a:solidFill>
                <a:latin typeface="Arial" panose="020B0604020202020204" pitchFamily="34" charset="0"/>
              </a:defRPr>
            </a:lvl5pPr>
            <a:lvl6pPr marL="2287588" fontAlgn="base">
              <a:spcBef>
                <a:spcPct val="0"/>
              </a:spcBef>
              <a:spcAft>
                <a:spcPct val="0"/>
              </a:spcAft>
              <a:defRPr sz="2400">
                <a:solidFill>
                  <a:schemeClr val="tx1"/>
                </a:solidFill>
                <a:latin typeface="Arial" panose="020B0604020202020204" pitchFamily="34" charset="0"/>
              </a:defRPr>
            </a:lvl6pPr>
            <a:lvl7pPr marL="2744788" fontAlgn="base">
              <a:spcBef>
                <a:spcPct val="0"/>
              </a:spcBef>
              <a:spcAft>
                <a:spcPct val="0"/>
              </a:spcAft>
              <a:defRPr sz="2400">
                <a:solidFill>
                  <a:schemeClr val="tx1"/>
                </a:solidFill>
                <a:latin typeface="Arial" panose="020B0604020202020204" pitchFamily="34" charset="0"/>
              </a:defRPr>
            </a:lvl7pPr>
            <a:lvl8pPr marL="3201988" fontAlgn="base">
              <a:spcBef>
                <a:spcPct val="0"/>
              </a:spcBef>
              <a:spcAft>
                <a:spcPct val="0"/>
              </a:spcAft>
              <a:defRPr sz="2400">
                <a:solidFill>
                  <a:schemeClr val="tx1"/>
                </a:solidFill>
                <a:latin typeface="Arial" panose="020B0604020202020204" pitchFamily="34" charset="0"/>
              </a:defRPr>
            </a:lvl8pPr>
            <a:lvl9pPr marL="3659188" fontAlgn="base">
              <a:spcBef>
                <a:spcPct val="0"/>
              </a:spcBef>
              <a:spcAft>
                <a:spcPct val="0"/>
              </a:spcAft>
              <a:defRPr sz="2400">
                <a:solidFill>
                  <a:schemeClr val="tx1"/>
                </a:solidFill>
                <a:latin typeface="Arial" panose="020B0604020202020204" pitchFamily="34" charset="0"/>
              </a:defRPr>
            </a:lvl9pPr>
          </a:lstStyle>
          <a:p>
            <a:pPr fontAlgn="base">
              <a:spcBef>
                <a:spcPct val="50000"/>
              </a:spcBef>
              <a:spcAft>
                <a:spcPct val="0"/>
              </a:spcAft>
              <a:buClr>
                <a:srgbClr val="000000"/>
              </a:buClr>
            </a:pPr>
            <a:r>
              <a:rPr lang="en-US" altLang="en-US" sz="2000">
                <a:solidFill>
                  <a:srgbClr val="000000"/>
                </a:solidFill>
              </a:rPr>
              <a:t>Randomly break the dataset into k partitions (in our example we’ll have k=3 partitions colored Red Green and Blue)</a:t>
            </a:r>
          </a:p>
          <a:p>
            <a:pPr lvl="1" fontAlgn="base">
              <a:spcBef>
                <a:spcPct val="50000"/>
              </a:spcBef>
              <a:spcAft>
                <a:spcPct val="0"/>
              </a:spcAft>
              <a:buClr>
                <a:srgbClr val="000000"/>
              </a:buClr>
            </a:pPr>
            <a:r>
              <a:rPr lang="en-US" altLang="en-US" sz="2000">
                <a:solidFill>
                  <a:srgbClr val="FF0000"/>
                </a:solidFill>
              </a:rPr>
              <a:t>For the red partition: Train on all the points not in the red partition. Find the test-set sum of errors on the red points.</a:t>
            </a:r>
          </a:p>
          <a:p>
            <a:pPr lvl="1" fontAlgn="base">
              <a:spcBef>
                <a:spcPct val="50000"/>
              </a:spcBef>
              <a:spcAft>
                <a:spcPct val="0"/>
              </a:spcAft>
              <a:buClr>
                <a:srgbClr val="000000"/>
              </a:buClr>
            </a:pPr>
            <a:r>
              <a:rPr lang="en-US" altLang="en-US" sz="2000">
                <a:solidFill>
                  <a:srgbClr val="33CC33"/>
                </a:solidFill>
              </a:rPr>
              <a:t>For the green partition: Train on all the points not in the green partition. Find the test-set sum of errors on the green points.</a:t>
            </a:r>
          </a:p>
          <a:p>
            <a:pPr lvl="1" fontAlgn="base">
              <a:spcBef>
                <a:spcPct val="50000"/>
              </a:spcBef>
              <a:spcAft>
                <a:spcPct val="0"/>
              </a:spcAft>
              <a:buClr>
                <a:srgbClr val="000000"/>
              </a:buClr>
            </a:pPr>
            <a:r>
              <a:rPr lang="en-US" altLang="en-US" sz="2000">
                <a:solidFill>
                  <a:srgbClr val="3333CC"/>
                </a:solidFill>
              </a:rPr>
              <a:t>For the blue partition: Train on all the points not in the blue partition. Find the test-set sum of errors on the blue points.</a:t>
            </a:r>
          </a:p>
          <a:p>
            <a:pPr lvl="1" fontAlgn="base">
              <a:spcBef>
                <a:spcPct val="50000"/>
              </a:spcBef>
              <a:spcAft>
                <a:spcPct val="0"/>
              </a:spcAft>
              <a:buClr>
                <a:srgbClr val="000000"/>
              </a:buClr>
            </a:pPr>
            <a:r>
              <a:rPr lang="en-US" altLang="en-US" sz="2000">
                <a:solidFill>
                  <a:srgbClr val="000000"/>
                </a:solidFill>
              </a:rPr>
              <a:t>Then report the mean error</a:t>
            </a:r>
          </a:p>
        </p:txBody>
      </p:sp>
      <p:sp>
        <p:nvSpPr>
          <p:cNvPr id="501780" name="Line 20"/>
          <p:cNvSpPr>
            <a:spLocks noChangeShapeType="1"/>
          </p:cNvSpPr>
          <p:nvPr/>
        </p:nvSpPr>
        <p:spPr bwMode="auto">
          <a:xfrm>
            <a:off x="2047875" y="3328988"/>
            <a:ext cx="3657600" cy="315912"/>
          </a:xfrm>
          <a:prstGeom prst="line">
            <a:avLst/>
          </a:prstGeom>
          <a:noFill/>
          <a:ln w="381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1781" name="Line 21"/>
          <p:cNvSpPr>
            <a:spLocks noChangeShapeType="1"/>
          </p:cNvSpPr>
          <p:nvPr/>
        </p:nvSpPr>
        <p:spPr bwMode="auto">
          <a:xfrm flipV="1">
            <a:off x="2389188" y="3352800"/>
            <a:ext cx="0" cy="255588"/>
          </a:xfrm>
          <a:prstGeom prst="line">
            <a:avLst/>
          </a:prstGeom>
          <a:noFill/>
          <a:ln w="6350">
            <a:solidFill>
              <a:schemeClr va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1782" name="Line 22"/>
          <p:cNvSpPr>
            <a:spLocks noChangeShapeType="1"/>
          </p:cNvSpPr>
          <p:nvPr/>
        </p:nvSpPr>
        <p:spPr bwMode="auto">
          <a:xfrm>
            <a:off x="3681413" y="1547814"/>
            <a:ext cx="0" cy="1914525"/>
          </a:xfrm>
          <a:prstGeom prst="line">
            <a:avLst/>
          </a:prstGeom>
          <a:noFill/>
          <a:ln w="6350">
            <a:solidFill>
              <a:schemeClr va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1783" name="Line 23"/>
          <p:cNvSpPr>
            <a:spLocks noChangeShapeType="1"/>
          </p:cNvSpPr>
          <p:nvPr/>
        </p:nvSpPr>
        <p:spPr bwMode="auto">
          <a:xfrm>
            <a:off x="4681538" y="2316163"/>
            <a:ext cx="0" cy="1244600"/>
          </a:xfrm>
          <a:prstGeom prst="line">
            <a:avLst/>
          </a:prstGeom>
          <a:noFill/>
          <a:ln w="6350">
            <a:solidFill>
              <a:schemeClr va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1784" name="Line 24"/>
          <p:cNvSpPr>
            <a:spLocks noChangeShapeType="1"/>
          </p:cNvSpPr>
          <p:nvPr/>
        </p:nvSpPr>
        <p:spPr bwMode="auto">
          <a:xfrm flipH="1" flipV="1">
            <a:off x="2773363" y="3067050"/>
            <a:ext cx="0" cy="1060450"/>
          </a:xfrm>
          <a:prstGeom prst="line">
            <a:avLst/>
          </a:prstGeom>
          <a:noFill/>
          <a:ln w="6350">
            <a:solidFill>
              <a:srgbClr val="33CC33"/>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1785" name="Line 25"/>
          <p:cNvSpPr>
            <a:spLocks noChangeShapeType="1"/>
          </p:cNvSpPr>
          <p:nvPr/>
        </p:nvSpPr>
        <p:spPr bwMode="auto">
          <a:xfrm flipH="1">
            <a:off x="3992563" y="2466975"/>
            <a:ext cx="0" cy="831850"/>
          </a:xfrm>
          <a:prstGeom prst="line">
            <a:avLst/>
          </a:prstGeom>
          <a:noFill/>
          <a:ln w="6350">
            <a:solidFill>
              <a:srgbClr val="33CC33"/>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1786" name="Line 26"/>
          <p:cNvSpPr>
            <a:spLocks noChangeShapeType="1"/>
          </p:cNvSpPr>
          <p:nvPr/>
        </p:nvSpPr>
        <p:spPr bwMode="auto">
          <a:xfrm flipH="1">
            <a:off x="5441950" y="3505200"/>
            <a:ext cx="1588" cy="635000"/>
          </a:xfrm>
          <a:prstGeom prst="line">
            <a:avLst/>
          </a:prstGeom>
          <a:noFill/>
          <a:ln w="6350">
            <a:solidFill>
              <a:srgbClr val="33CC33"/>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1787" name="Line 27"/>
          <p:cNvSpPr>
            <a:spLocks noChangeShapeType="1"/>
          </p:cNvSpPr>
          <p:nvPr/>
        </p:nvSpPr>
        <p:spPr bwMode="auto">
          <a:xfrm>
            <a:off x="2036764" y="2863851"/>
            <a:ext cx="3633787" cy="1147763"/>
          </a:xfrm>
          <a:prstGeom prst="line">
            <a:avLst/>
          </a:prstGeom>
          <a:noFill/>
          <a:ln w="381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1788" name="Line 28"/>
          <p:cNvSpPr>
            <a:spLocks noChangeShapeType="1"/>
          </p:cNvSpPr>
          <p:nvPr/>
        </p:nvSpPr>
        <p:spPr bwMode="auto">
          <a:xfrm flipH="1" flipV="1">
            <a:off x="2986089" y="2903539"/>
            <a:ext cx="1587" cy="217487"/>
          </a:xfrm>
          <a:prstGeom prst="line">
            <a:avLst/>
          </a:prstGeom>
          <a:noFill/>
          <a:ln w="6350">
            <a:solidFill>
              <a:schemeClr val="fo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1789" name="Line 29"/>
          <p:cNvSpPr>
            <a:spLocks noChangeShapeType="1"/>
          </p:cNvSpPr>
          <p:nvPr/>
        </p:nvSpPr>
        <p:spPr bwMode="auto">
          <a:xfrm flipH="1">
            <a:off x="5387975" y="3154363"/>
            <a:ext cx="0" cy="773112"/>
          </a:xfrm>
          <a:prstGeom prst="line">
            <a:avLst/>
          </a:prstGeom>
          <a:noFill/>
          <a:ln w="6350">
            <a:solidFill>
              <a:schemeClr val="fo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1790" name="Line 30"/>
          <p:cNvSpPr>
            <a:spLocks noChangeShapeType="1"/>
          </p:cNvSpPr>
          <p:nvPr/>
        </p:nvSpPr>
        <p:spPr bwMode="auto">
          <a:xfrm flipH="1">
            <a:off x="5568950" y="3524250"/>
            <a:ext cx="1588" cy="463550"/>
          </a:xfrm>
          <a:prstGeom prst="line">
            <a:avLst/>
          </a:prstGeom>
          <a:noFill/>
          <a:ln w="6350">
            <a:solidFill>
              <a:schemeClr val="fo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1791" name="Text Box 31"/>
          <p:cNvSpPr txBox="1">
            <a:spLocks noChangeArrowheads="1"/>
          </p:cNvSpPr>
          <p:nvPr/>
        </p:nvSpPr>
        <p:spPr bwMode="auto">
          <a:xfrm>
            <a:off x="1768476" y="4986339"/>
            <a:ext cx="3876675" cy="83099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a:solidFill>
                  <a:srgbClr val="33CC33"/>
                </a:solidFill>
              </a:rPr>
              <a:t>Linear Regression </a:t>
            </a:r>
            <a:r>
              <a:rPr lang="en-US" altLang="en-US" sz="2400" i="1">
                <a:solidFill>
                  <a:srgbClr val="33CC33"/>
                </a:solidFill>
              </a:rPr>
              <a:t>MSE</a:t>
            </a:r>
            <a:r>
              <a:rPr lang="en-US" altLang="en-US" sz="2400" i="1" baseline="-25000">
                <a:solidFill>
                  <a:srgbClr val="33CC33"/>
                </a:solidFill>
              </a:rPr>
              <a:t>3FOLD</a:t>
            </a:r>
            <a:r>
              <a:rPr lang="en-US" altLang="en-US" sz="2400" i="1">
                <a:solidFill>
                  <a:srgbClr val="33CC33"/>
                </a:solidFill>
              </a:rPr>
              <a:t>=2.05</a:t>
            </a:r>
          </a:p>
        </p:txBody>
      </p:sp>
    </p:spTree>
    <p:extLst>
      <p:ext uri="{BB962C8B-B14F-4D97-AF65-F5344CB8AC3E}">
        <p14:creationId xmlns:p14="http://schemas.microsoft.com/office/powerpoint/2010/main" val="26753397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5859" name="Rectangle 3"/>
          <p:cNvSpPr>
            <a:spLocks noGrp="1" noChangeArrowheads="1"/>
          </p:cNvSpPr>
          <p:nvPr>
            <p:ph type="title"/>
          </p:nvPr>
        </p:nvSpPr>
        <p:spPr>
          <a:xfrm>
            <a:off x="1766888" y="182564"/>
            <a:ext cx="3975100" cy="1214437"/>
          </a:xfrm>
        </p:spPr>
        <p:txBody>
          <a:bodyPr/>
          <a:lstStyle/>
          <a:p>
            <a:r>
              <a:rPr lang="en-US" altLang="en-US"/>
              <a:t>k-fold Cross Validation</a:t>
            </a:r>
            <a:endParaRPr lang="en-US" altLang="en-US" sz="3200"/>
          </a:p>
        </p:txBody>
      </p:sp>
      <p:sp>
        <p:nvSpPr>
          <p:cNvPr id="505860" name="Line 4"/>
          <p:cNvSpPr>
            <a:spLocks noChangeShapeType="1"/>
          </p:cNvSpPr>
          <p:nvPr/>
        </p:nvSpPr>
        <p:spPr bwMode="auto">
          <a:xfrm>
            <a:off x="2133600" y="1295400"/>
            <a:ext cx="0" cy="3352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5861" name="Line 5"/>
          <p:cNvSpPr>
            <a:spLocks noChangeShapeType="1"/>
          </p:cNvSpPr>
          <p:nvPr/>
        </p:nvSpPr>
        <p:spPr bwMode="auto">
          <a:xfrm>
            <a:off x="1981200" y="4495800"/>
            <a:ext cx="39624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5862" name="Oval 6"/>
          <p:cNvSpPr>
            <a:spLocks noChangeAspect="1" noChangeArrowheads="1"/>
          </p:cNvSpPr>
          <p:nvPr/>
        </p:nvSpPr>
        <p:spPr bwMode="auto">
          <a:xfrm>
            <a:off x="2362201" y="3581401"/>
            <a:ext cx="73025" cy="73025"/>
          </a:xfrm>
          <a:prstGeom prst="ellipse">
            <a:avLst/>
          </a:prstGeom>
          <a:solidFill>
            <a:schemeClr val="hlink"/>
          </a:soli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5863" name="Oval 7"/>
          <p:cNvSpPr>
            <a:spLocks noChangeAspect="1" noChangeArrowheads="1"/>
          </p:cNvSpPr>
          <p:nvPr/>
        </p:nvSpPr>
        <p:spPr bwMode="auto">
          <a:xfrm>
            <a:off x="2743201" y="4114801"/>
            <a:ext cx="73025" cy="73025"/>
          </a:xfrm>
          <a:prstGeom prst="ellipse">
            <a:avLst/>
          </a:prstGeom>
          <a:solidFill>
            <a:srgbClr val="33CC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5864" name="Oval 8"/>
          <p:cNvSpPr>
            <a:spLocks noChangeAspect="1" noChangeArrowheads="1"/>
          </p:cNvSpPr>
          <p:nvPr/>
        </p:nvSpPr>
        <p:spPr bwMode="auto">
          <a:xfrm>
            <a:off x="2971801" y="2895601"/>
            <a:ext cx="73025" cy="73025"/>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5865" name="Oval 9"/>
          <p:cNvSpPr>
            <a:spLocks noChangeAspect="1" noChangeArrowheads="1"/>
          </p:cNvSpPr>
          <p:nvPr/>
        </p:nvSpPr>
        <p:spPr bwMode="auto">
          <a:xfrm>
            <a:off x="3657601" y="1524001"/>
            <a:ext cx="73025" cy="73025"/>
          </a:xfrm>
          <a:prstGeom prst="ellipse">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5866" name="Oval 10"/>
          <p:cNvSpPr>
            <a:spLocks noChangeAspect="1" noChangeArrowheads="1"/>
          </p:cNvSpPr>
          <p:nvPr/>
        </p:nvSpPr>
        <p:spPr bwMode="auto">
          <a:xfrm>
            <a:off x="3962401" y="2438401"/>
            <a:ext cx="73025" cy="73025"/>
          </a:xfrm>
          <a:prstGeom prst="ellipse">
            <a:avLst/>
          </a:prstGeom>
          <a:solidFill>
            <a:srgbClr val="33CC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5867" name="Oval 11"/>
          <p:cNvSpPr>
            <a:spLocks noChangeAspect="1" noChangeArrowheads="1"/>
          </p:cNvSpPr>
          <p:nvPr/>
        </p:nvSpPr>
        <p:spPr bwMode="auto">
          <a:xfrm>
            <a:off x="4648201" y="2286001"/>
            <a:ext cx="73025" cy="73025"/>
          </a:xfrm>
          <a:prstGeom prst="ellipse">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5868" name="Oval 12"/>
          <p:cNvSpPr>
            <a:spLocks noChangeAspect="1" noChangeArrowheads="1"/>
          </p:cNvSpPr>
          <p:nvPr/>
        </p:nvSpPr>
        <p:spPr bwMode="auto">
          <a:xfrm>
            <a:off x="5410201" y="4114801"/>
            <a:ext cx="73025" cy="73025"/>
          </a:xfrm>
          <a:prstGeom prst="ellipse">
            <a:avLst/>
          </a:prstGeom>
          <a:solidFill>
            <a:srgbClr val="33CC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5869" name="Oval 13"/>
          <p:cNvSpPr>
            <a:spLocks noChangeAspect="1" noChangeArrowheads="1"/>
          </p:cNvSpPr>
          <p:nvPr/>
        </p:nvSpPr>
        <p:spPr bwMode="auto">
          <a:xfrm>
            <a:off x="5562601" y="3505201"/>
            <a:ext cx="73025" cy="73025"/>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5870" name="Oval 14"/>
          <p:cNvSpPr>
            <a:spLocks noChangeAspect="1" noChangeArrowheads="1"/>
          </p:cNvSpPr>
          <p:nvPr/>
        </p:nvSpPr>
        <p:spPr bwMode="auto">
          <a:xfrm>
            <a:off x="5334001" y="3124201"/>
            <a:ext cx="73025" cy="73025"/>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5871" name="Text Box 15"/>
          <p:cNvSpPr txBox="1">
            <a:spLocks noChangeArrowheads="1"/>
          </p:cNvSpPr>
          <p:nvPr/>
        </p:nvSpPr>
        <p:spPr bwMode="auto">
          <a:xfrm>
            <a:off x="2667000" y="44958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x</a:t>
            </a:r>
          </a:p>
        </p:txBody>
      </p:sp>
      <p:sp>
        <p:nvSpPr>
          <p:cNvPr id="505872" name="Line 16"/>
          <p:cNvSpPr>
            <a:spLocks noChangeShapeType="1"/>
          </p:cNvSpPr>
          <p:nvPr/>
        </p:nvSpPr>
        <p:spPr bwMode="auto">
          <a:xfrm>
            <a:off x="3048000" y="47244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5873" name="Text Box 17"/>
          <p:cNvSpPr txBox="1">
            <a:spLocks noChangeArrowheads="1"/>
          </p:cNvSpPr>
          <p:nvPr/>
        </p:nvSpPr>
        <p:spPr bwMode="auto">
          <a:xfrm>
            <a:off x="1752600" y="32766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y</a:t>
            </a:r>
          </a:p>
        </p:txBody>
      </p:sp>
      <p:sp>
        <p:nvSpPr>
          <p:cNvPr id="505874" name="Line 18"/>
          <p:cNvSpPr>
            <a:spLocks noChangeShapeType="1"/>
          </p:cNvSpPr>
          <p:nvPr/>
        </p:nvSpPr>
        <p:spPr bwMode="auto">
          <a:xfrm flipV="1">
            <a:off x="1905000" y="2667000"/>
            <a:ext cx="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5875" name="Text Box 19"/>
          <p:cNvSpPr txBox="1">
            <a:spLocks noChangeArrowheads="1"/>
          </p:cNvSpPr>
          <p:nvPr/>
        </p:nvSpPr>
        <p:spPr bwMode="auto">
          <a:xfrm>
            <a:off x="5799139" y="252414"/>
            <a:ext cx="4719637" cy="5632311"/>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0"/>
              </a:spcBef>
              <a:defRPr sz="2400">
                <a:solidFill>
                  <a:schemeClr val="tx1"/>
                </a:solidFill>
                <a:latin typeface="Arial" panose="020B0604020202020204" pitchFamily="34" charset="0"/>
              </a:defRPr>
            </a:lvl1pPr>
            <a:lvl2pPr indent="-339725" algn="l">
              <a:spcBef>
                <a:spcPct val="0"/>
              </a:spcBef>
              <a:defRPr sz="2400">
                <a:solidFill>
                  <a:schemeClr val="tx1"/>
                </a:solidFill>
                <a:latin typeface="Arial" panose="020B0604020202020204" pitchFamily="34" charset="0"/>
              </a:defRPr>
            </a:lvl2pPr>
            <a:lvl3pPr marL="1601788" algn="l">
              <a:spcBef>
                <a:spcPct val="0"/>
              </a:spcBef>
              <a:defRPr sz="2400">
                <a:solidFill>
                  <a:schemeClr val="tx1"/>
                </a:solidFill>
                <a:latin typeface="Arial" panose="020B0604020202020204" pitchFamily="34" charset="0"/>
              </a:defRPr>
            </a:lvl3pPr>
            <a:lvl4pPr marL="1716088" algn="l">
              <a:spcBef>
                <a:spcPct val="0"/>
              </a:spcBef>
              <a:defRPr sz="2400">
                <a:solidFill>
                  <a:schemeClr val="tx1"/>
                </a:solidFill>
                <a:latin typeface="Arial" panose="020B0604020202020204" pitchFamily="34" charset="0"/>
              </a:defRPr>
            </a:lvl4pPr>
            <a:lvl5pPr marL="1830388" algn="l">
              <a:spcBef>
                <a:spcPct val="0"/>
              </a:spcBef>
              <a:defRPr sz="2400">
                <a:solidFill>
                  <a:schemeClr val="tx1"/>
                </a:solidFill>
                <a:latin typeface="Arial" panose="020B0604020202020204" pitchFamily="34" charset="0"/>
              </a:defRPr>
            </a:lvl5pPr>
            <a:lvl6pPr marL="2287588" fontAlgn="base">
              <a:spcBef>
                <a:spcPct val="0"/>
              </a:spcBef>
              <a:spcAft>
                <a:spcPct val="0"/>
              </a:spcAft>
              <a:defRPr sz="2400">
                <a:solidFill>
                  <a:schemeClr val="tx1"/>
                </a:solidFill>
                <a:latin typeface="Arial" panose="020B0604020202020204" pitchFamily="34" charset="0"/>
              </a:defRPr>
            </a:lvl6pPr>
            <a:lvl7pPr marL="2744788" fontAlgn="base">
              <a:spcBef>
                <a:spcPct val="0"/>
              </a:spcBef>
              <a:spcAft>
                <a:spcPct val="0"/>
              </a:spcAft>
              <a:defRPr sz="2400">
                <a:solidFill>
                  <a:schemeClr val="tx1"/>
                </a:solidFill>
                <a:latin typeface="Arial" panose="020B0604020202020204" pitchFamily="34" charset="0"/>
              </a:defRPr>
            </a:lvl7pPr>
            <a:lvl8pPr marL="3201988" fontAlgn="base">
              <a:spcBef>
                <a:spcPct val="0"/>
              </a:spcBef>
              <a:spcAft>
                <a:spcPct val="0"/>
              </a:spcAft>
              <a:defRPr sz="2400">
                <a:solidFill>
                  <a:schemeClr val="tx1"/>
                </a:solidFill>
                <a:latin typeface="Arial" panose="020B0604020202020204" pitchFamily="34" charset="0"/>
              </a:defRPr>
            </a:lvl8pPr>
            <a:lvl9pPr marL="3659188" fontAlgn="base">
              <a:spcBef>
                <a:spcPct val="0"/>
              </a:spcBef>
              <a:spcAft>
                <a:spcPct val="0"/>
              </a:spcAft>
              <a:defRPr sz="2400">
                <a:solidFill>
                  <a:schemeClr val="tx1"/>
                </a:solidFill>
                <a:latin typeface="Arial" panose="020B0604020202020204" pitchFamily="34" charset="0"/>
              </a:defRPr>
            </a:lvl9pPr>
          </a:lstStyle>
          <a:p>
            <a:pPr fontAlgn="base">
              <a:spcBef>
                <a:spcPct val="50000"/>
              </a:spcBef>
              <a:spcAft>
                <a:spcPct val="0"/>
              </a:spcAft>
              <a:buClr>
                <a:srgbClr val="000000"/>
              </a:buClr>
            </a:pPr>
            <a:r>
              <a:rPr lang="en-US" altLang="en-US" sz="2000">
                <a:solidFill>
                  <a:srgbClr val="000000"/>
                </a:solidFill>
              </a:rPr>
              <a:t>Randomly break the dataset into k partitions (in our example we’ll have k=3 partitions colored Red Green and Blue)</a:t>
            </a:r>
          </a:p>
          <a:p>
            <a:pPr lvl="1" fontAlgn="base">
              <a:spcBef>
                <a:spcPct val="50000"/>
              </a:spcBef>
              <a:spcAft>
                <a:spcPct val="0"/>
              </a:spcAft>
              <a:buClr>
                <a:srgbClr val="000000"/>
              </a:buClr>
            </a:pPr>
            <a:r>
              <a:rPr lang="en-US" altLang="en-US" sz="2000">
                <a:solidFill>
                  <a:srgbClr val="FF0000"/>
                </a:solidFill>
              </a:rPr>
              <a:t>For the red partition: Train on all the points not in the red partition. Find the test-set sum of errors on the red points.</a:t>
            </a:r>
          </a:p>
          <a:p>
            <a:pPr lvl="1" fontAlgn="base">
              <a:spcBef>
                <a:spcPct val="50000"/>
              </a:spcBef>
              <a:spcAft>
                <a:spcPct val="0"/>
              </a:spcAft>
              <a:buClr>
                <a:srgbClr val="000000"/>
              </a:buClr>
            </a:pPr>
            <a:r>
              <a:rPr lang="en-US" altLang="en-US" sz="2000">
                <a:solidFill>
                  <a:srgbClr val="33CC33"/>
                </a:solidFill>
              </a:rPr>
              <a:t>For the green partition: Train on all the points not in the green partition. Find the test-set sum of errors on the green points.</a:t>
            </a:r>
          </a:p>
          <a:p>
            <a:pPr lvl="1" fontAlgn="base">
              <a:spcBef>
                <a:spcPct val="50000"/>
              </a:spcBef>
              <a:spcAft>
                <a:spcPct val="0"/>
              </a:spcAft>
              <a:buClr>
                <a:srgbClr val="000000"/>
              </a:buClr>
            </a:pPr>
            <a:r>
              <a:rPr lang="en-US" altLang="en-US" sz="2000">
                <a:solidFill>
                  <a:srgbClr val="3333CC"/>
                </a:solidFill>
              </a:rPr>
              <a:t>For the blue partition: Train on all the points not in the blue partition. Find the test-set sum of errors on the blue points.</a:t>
            </a:r>
          </a:p>
          <a:p>
            <a:pPr lvl="1" fontAlgn="base">
              <a:spcBef>
                <a:spcPct val="50000"/>
              </a:spcBef>
              <a:spcAft>
                <a:spcPct val="0"/>
              </a:spcAft>
              <a:buClr>
                <a:srgbClr val="000000"/>
              </a:buClr>
            </a:pPr>
            <a:r>
              <a:rPr lang="en-US" altLang="en-US" sz="2000">
                <a:solidFill>
                  <a:srgbClr val="000000"/>
                </a:solidFill>
              </a:rPr>
              <a:t>Then report the mean error</a:t>
            </a:r>
          </a:p>
        </p:txBody>
      </p:sp>
      <p:sp>
        <p:nvSpPr>
          <p:cNvPr id="505877" name="Line 21"/>
          <p:cNvSpPr>
            <a:spLocks noChangeShapeType="1"/>
          </p:cNvSpPr>
          <p:nvPr/>
        </p:nvSpPr>
        <p:spPr bwMode="auto">
          <a:xfrm>
            <a:off x="2389188" y="3608388"/>
            <a:ext cx="0" cy="488950"/>
          </a:xfrm>
          <a:prstGeom prst="line">
            <a:avLst/>
          </a:prstGeom>
          <a:noFill/>
          <a:ln w="6350">
            <a:solidFill>
              <a:schemeClr va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5878" name="Line 22"/>
          <p:cNvSpPr>
            <a:spLocks noChangeShapeType="1"/>
          </p:cNvSpPr>
          <p:nvPr/>
        </p:nvSpPr>
        <p:spPr bwMode="auto">
          <a:xfrm>
            <a:off x="3681413" y="1547814"/>
            <a:ext cx="0" cy="1584325"/>
          </a:xfrm>
          <a:prstGeom prst="line">
            <a:avLst/>
          </a:prstGeom>
          <a:noFill/>
          <a:ln w="6350">
            <a:solidFill>
              <a:schemeClr va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5879" name="Line 23"/>
          <p:cNvSpPr>
            <a:spLocks noChangeShapeType="1"/>
          </p:cNvSpPr>
          <p:nvPr/>
        </p:nvSpPr>
        <p:spPr bwMode="auto">
          <a:xfrm flipH="1">
            <a:off x="4679950" y="2316164"/>
            <a:ext cx="1588" cy="573087"/>
          </a:xfrm>
          <a:prstGeom prst="line">
            <a:avLst/>
          </a:prstGeom>
          <a:noFill/>
          <a:ln w="6350">
            <a:solidFill>
              <a:schemeClr va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5880" name="Line 24"/>
          <p:cNvSpPr>
            <a:spLocks noChangeShapeType="1"/>
          </p:cNvSpPr>
          <p:nvPr/>
        </p:nvSpPr>
        <p:spPr bwMode="auto">
          <a:xfrm flipH="1" flipV="1">
            <a:off x="2762251" y="3238500"/>
            <a:ext cx="11113" cy="889000"/>
          </a:xfrm>
          <a:prstGeom prst="line">
            <a:avLst/>
          </a:prstGeom>
          <a:noFill/>
          <a:ln w="6350">
            <a:solidFill>
              <a:srgbClr val="33CC33"/>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5882" name="Line 26"/>
          <p:cNvSpPr>
            <a:spLocks noChangeShapeType="1"/>
          </p:cNvSpPr>
          <p:nvPr/>
        </p:nvSpPr>
        <p:spPr bwMode="auto">
          <a:xfrm>
            <a:off x="5432426" y="2921000"/>
            <a:ext cx="9525" cy="1219200"/>
          </a:xfrm>
          <a:prstGeom prst="line">
            <a:avLst/>
          </a:prstGeom>
          <a:noFill/>
          <a:ln w="6350">
            <a:solidFill>
              <a:srgbClr val="33CC33"/>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5884" name="Line 28"/>
          <p:cNvSpPr>
            <a:spLocks noChangeShapeType="1"/>
          </p:cNvSpPr>
          <p:nvPr/>
        </p:nvSpPr>
        <p:spPr bwMode="auto">
          <a:xfrm flipH="1" flipV="1">
            <a:off x="2986089" y="2903539"/>
            <a:ext cx="1587" cy="217487"/>
          </a:xfrm>
          <a:prstGeom prst="line">
            <a:avLst/>
          </a:prstGeom>
          <a:noFill/>
          <a:ln w="6350">
            <a:solidFill>
              <a:schemeClr val="fo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5885" name="Line 29"/>
          <p:cNvSpPr>
            <a:spLocks noChangeShapeType="1"/>
          </p:cNvSpPr>
          <p:nvPr/>
        </p:nvSpPr>
        <p:spPr bwMode="auto">
          <a:xfrm>
            <a:off x="5362575" y="3141663"/>
            <a:ext cx="1588" cy="577850"/>
          </a:xfrm>
          <a:prstGeom prst="line">
            <a:avLst/>
          </a:prstGeom>
          <a:noFill/>
          <a:ln w="6350">
            <a:solidFill>
              <a:schemeClr val="fo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5886" name="Line 30"/>
          <p:cNvSpPr>
            <a:spLocks noChangeShapeType="1"/>
          </p:cNvSpPr>
          <p:nvPr/>
        </p:nvSpPr>
        <p:spPr bwMode="auto">
          <a:xfrm flipH="1">
            <a:off x="5568950" y="3524251"/>
            <a:ext cx="1588" cy="682625"/>
          </a:xfrm>
          <a:prstGeom prst="line">
            <a:avLst/>
          </a:prstGeom>
          <a:noFill/>
          <a:ln w="6350">
            <a:solidFill>
              <a:schemeClr val="fo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5887" name="Text Box 31"/>
          <p:cNvSpPr txBox="1">
            <a:spLocks noChangeArrowheads="1"/>
          </p:cNvSpPr>
          <p:nvPr/>
        </p:nvSpPr>
        <p:spPr bwMode="auto">
          <a:xfrm>
            <a:off x="1768476" y="4986339"/>
            <a:ext cx="3876675" cy="83099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a:solidFill>
                  <a:srgbClr val="33CC33"/>
                </a:solidFill>
              </a:rPr>
              <a:t>Quadratic Regression </a:t>
            </a:r>
            <a:r>
              <a:rPr lang="en-US" altLang="en-US" sz="2400" i="1">
                <a:solidFill>
                  <a:srgbClr val="33CC33"/>
                </a:solidFill>
              </a:rPr>
              <a:t>MSE</a:t>
            </a:r>
            <a:r>
              <a:rPr lang="en-US" altLang="en-US" sz="2400" i="1" baseline="-25000">
                <a:solidFill>
                  <a:srgbClr val="33CC33"/>
                </a:solidFill>
              </a:rPr>
              <a:t>3FOLD</a:t>
            </a:r>
            <a:r>
              <a:rPr lang="en-US" altLang="en-US" sz="2400" i="1">
                <a:solidFill>
                  <a:srgbClr val="33CC33"/>
                </a:solidFill>
              </a:rPr>
              <a:t>=1.11</a:t>
            </a:r>
          </a:p>
        </p:txBody>
      </p:sp>
      <p:sp>
        <p:nvSpPr>
          <p:cNvPr id="505888" name="Arc 32"/>
          <p:cNvSpPr>
            <a:spLocks/>
          </p:cNvSpPr>
          <p:nvPr/>
        </p:nvSpPr>
        <p:spPr bwMode="auto">
          <a:xfrm rot="13413423" flipV="1">
            <a:off x="2897188" y="3353743"/>
            <a:ext cx="2468562" cy="461665"/>
          </a:xfrm>
          <a:custGeom>
            <a:avLst/>
            <a:gdLst>
              <a:gd name="G0" fmla="+- 3534 0 0"/>
              <a:gd name="G1" fmla="+- 21600 0 0"/>
              <a:gd name="G2" fmla="+- 21600 0 0"/>
              <a:gd name="T0" fmla="*/ 0 w 25134"/>
              <a:gd name="T1" fmla="*/ 291 h 26929"/>
              <a:gd name="T2" fmla="*/ 24466 w 25134"/>
              <a:gd name="T3" fmla="*/ 26929 h 26929"/>
              <a:gd name="T4" fmla="*/ 3534 w 25134"/>
              <a:gd name="T5" fmla="*/ 21600 h 26929"/>
            </a:gdLst>
            <a:ahLst/>
            <a:cxnLst>
              <a:cxn ang="0">
                <a:pos x="T0" y="T1"/>
              </a:cxn>
              <a:cxn ang="0">
                <a:pos x="T2" y="T3"/>
              </a:cxn>
              <a:cxn ang="0">
                <a:pos x="T4" y="T5"/>
              </a:cxn>
            </a:cxnLst>
            <a:rect l="0" t="0" r="r" b="b"/>
            <a:pathLst>
              <a:path w="25134" h="26929" fill="none" extrusionOk="0">
                <a:moveTo>
                  <a:pt x="0" y="291"/>
                </a:moveTo>
                <a:cubicBezTo>
                  <a:pt x="1168" y="97"/>
                  <a:pt x="2350" y="-1"/>
                  <a:pt x="3534" y="0"/>
                </a:cubicBezTo>
                <a:cubicBezTo>
                  <a:pt x="15463" y="0"/>
                  <a:pt x="25134" y="9670"/>
                  <a:pt x="25134" y="21600"/>
                </a:cubicBezTo>
                <a:cubicBezTo>
                  <a:pt x="25134" y="23397"/>
                  <a:pt x="24909" y="25187"/>
                  <a:pt x="24466" y="26929"/>
                </a:cubicBezTo>
              </a:path>
              <a:path w="25134" h="26929" stroke="0" extrusionOk="0">
                <a:moveTo>
                  <a:pt x="0" y="291"/>
                </a:moveTo>
                <a:cubicBezTo>
                  <a:pt x="1168" y="97"/>
                  <a:pt x="2350" y="-1"/>
                  <a:pt x="3534" y="0"/>
                </a:cubicBezTo>
                <a:cubicBezTo>
                  <a:pt x="15463" y="0"/>
                  <a:pt x="25134" y="9670"/>
                  <a:pt x="25134" y="21600"/>
                </a:cubicBezTo>
                <a:cubicBezTo>
                  <a:pt x="25134" y="23397"/>
                  <a:pt x="24909" y="25187"/>
                  <a:pt x="24466" y="26929"/>
                </a:cubicBezTo>
                <a:lnTo>
                  <a:pt x="3534" y="21600"/>
                </a:lnTo>
                <a:close/>
              </a:path>
            </a:pathLst>
          </a:custGeom>
          <a:noFill/>
          <a:ln w="38100">
            <a:solidFill>
              <a:srgbClr val="33CC33"/>
            </a:solidFill>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05889" name="Arc 33"/>
          <p:cNvSpPr>
            <a:spLocks/>
          </p:cNvSpPr>
          <p:nvPr/>
        </p:nvSpPr>
        <p:spPr bwMode="auto">
          <a:xfrm rot="13969745" flipV="1">
            <a:off x="3284539" y="3475981"/>
            <a:ext cx="1533525" cy="461665"/>
          </a:xfrm>
          <a:custGeom>
            <a:avLst/>
            <a:gdLst>
              <a:gd name="G0" fmla="+- 5254 0 0"/>
              <a:gd name="G1" fmla="+- 21600 0 0"/>
              <a:gd name="G2" fmla="+- 21600 0 0"/>
              <a:gd name="T0" fmla="*/ 0 w 26854"/>
              <a:gd name="T1" fmla="*/ 649 h 26929"/>
              <a:gd name="T2" fmla="*/ 26186 w 26854"/>
              <a:gd name="T3" fmla="*/ 26929 h 26929"/>
              <a:gd name="T4" fmla="*/ 5254 w 26854"/>
              <a:gd name="T5" fmla="*/ 21600 h 26929"/>
            </a:gdLst>
            <a:ahLst/>
            <a:cxnLst>
              <a:cxn ang="0">
                <a:pos x="T0" y="T1"/>
              </a:cxn>
              <a:cxn ang="0">
                <a:pos x="T2" y="T3"/>
              </a:cxn>
              <a:cxn ang="0">
                <a:pos x="T4" y="T5"/>
              </a:cxn>
            </a:cxnLst>
            <a:rect l="0" t="0" r="r" b="b"/>
            <a:pathLst>
              <a:path w="26854" h="26929" fill="none" extrusionOk="0">
                <a:moveTo>
                  <a:pt x="-1" y="648"/>
                </a:moveTo>
                <a:cubicBezTo>
                  <a:pt x="1718" y="217"/>
                  <a:pt x="3482" y="-1"/>
                  <a:pt x="5254" y="0"/>
                </a:cubicBezTo>
                <a:cubicBezTo>
                  <a:pt x="17183" y="0"/>
                  <a:pt x="26854" y="9670"/>
                  <a:pt x="26854" y="21600"/>
                </a:cubicBezTo>
                <a:cubicBezTo>
                  <a:pt x="26854" y="23397"/>
                  <a:pt x="26629" y="25187"/>
                  <a:pt x="26186" y="26929"/>
                </a:cubicBezTo>
              </a:path>
              <a:path w="26854" h="26929" stroke="0" extrusionOk="0">
                <a:moveTo>
                  <a:pt x="-1" y="648"/>
                </a:moveTo>
                <a:cubicBezTo>
                  <a:pt x="1718" y="217"/>
                  <a:pt x="3482" y="-1"/>
                  <a:pt x="5254" y="0"/>
                </a:cubicBezTo>
                <a:cubicBezTo>
                  <a:pt x="17183" y="0"/>
                  <a:pt x="26854" y="9670"/>
                  <a:pt x="26854" y="21600"/>
                </a:cubicBezTo>
                <a:cubicBezTo>
                  <a:pt x="26854" y="23397"/>
                  <a:pt x="26629" y="25187"/>
                  <a:pt x="26186" y="26929"/>
                </a:cubicBezTo>
                <a:lnTo>
                  <a:pt x="5254" y="21600"/>
                </a:lnTo>
                <a:close/>
              </a:path>
            </a:pathLst>
          </a:custGeom>
          <a:noFill/>
          <a:ln w="38100">
            <a:solidFill>
              <a:schemeClr val="hlink"/>
            </a:solidFill>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05890" name="Arc 34"/>
          <p:cNvSpPr>
            <a:spLocks/>
          </p:cNvSpPr>
          <p:nvPr/>
        </p:nvSpPr>
        <p:spPr bwMode="auto">
          <a:xfrm rot="13903857" flipV="1">
            <a:off x="2861469" y="3795862"/>
            <a:ext cx="2043112" cy="461665"/>
          </a:xfrm>
          <a:custGeom>
            <a:avLst/>
            <a:gdLst>
              <a:gd name="G0" fmla="+- 5254 0 0"/>
              <a:gd name="G1" fmla="+- 21600 0 0"/>
              <a:gd name="G2" fmla="+- 21600 0 0"/>
              <a:gd name="T0" fmla="*/ 0 w 26854"/>
              <a:gd name="T1" fmla="*/ 649 h 24522"/>
              <a:gd name="T2" fmla="*/ 26655 w 26854"/>
              <a:gd name="T3" fmla="*/ 24522 h 24522"/>
              <a:gd name="T4" fmla="*/ 5254 w 26854"/>
              <a:gd name="T5" fmla="*/ 21600 h 24522"/>
            </a:gdLst>
            <a:ahLst/>
            <a:cxnLst>
              <a:cxn ang="0">
                <a:pos x="T0" y="T1"/>
              </a:cxn>
              <a:cxn ang="0">
                <a:pos x="T2" y="T3"/>
              </a:cxn>
              <a:cxn ang="0">
                <a:pos x="T4" y="T5"/>
              </a:cxn>
            </a:cxnLst>
            <a:rect l="0" t="0" r="r" b="b"/>
            <a:pathLst>
              <a:path w="26854" h="24522" fill="none" extrusionOk="0">
                <a:moveTo>
                  <a:pt x="-1" y="648"/>
                </a:moveTo>
                <a:cubicBezTo>
                  <a:pt x="1718" y="217"/>
                  <a:pt x="3482" y="-1"/>
                  <a:pt x="5254" y="0"/>
                </a:cubicBezTo>
                <a:cubicBezTo>
                  <a:pt x="17183" y="0"/>
                  <a:pt x="26854" y="9670"/>
                  <a:pt x="26854" y="21600"/>
                </a:cubicBezTo>
                <a:cubicBezTo>
                  <a:pt x="26854" y="22577"/>
                  <a:pt x="26787" y="23553"/>
                  <a:pt x="26655" y="24522"/>
                </a:cubicBezTo>
              </a:path>
              <a:path w="26854" h="24522" stroke="0" extrusionOk="0">
                <a:moveTo>
                  <a:pt x="-1" y="648"/>
                </a:moveTo>
                <a:cubicBezTo>
                  <a:pt x="1718" y="217"/>
                  <a:pt x="3482" y="-1"/>
                  <a:pt x="5254" y="0"/>
                </a:cubicBezTo>
                <a:cubicBezTo>
                  <a:pt x="17183" y="0"/>
                  <a:pt x="26854" y="9670"/>
                  <a:pt x="26854" y="21600"/>
                </a:cubicBezTo>
                <a:cubicBezTo>
                  <a:pt x="26854" y="22577"/>
                  <a:pt x="26787" y="23553"/>
                  <a:pt x="26655" y="24522"/>
                </a:cubicBezTo>
                <a:lnTo>
                  <a:pt x="5254" y="21600"/>
                </a:lnTo>
                <a:close/>
              </a:path>
            </a:pathLst>
          </a:custGeom>
          <a:noFill/>
          <a:ln w="38100">
            <a:solidFill>
              <a:schemeClr val="folHlink"/>
            </a:solidFill>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05893" name="Line 37"/>
          <p:cNvSpPr>
            <a:spLocks noChangeShapeType="1"/>
          </p:cNvSpPr>
          <p:nvPr/>
        </p:nvSpPr>
        <p:spPr bwMode="auto">
          <a:xfrm flipH="1">
            <a:off x="3973514" y="2487614"/>
            <a:ext cx="15875" cy="122237"/>
          </a:xfrm>
          <a:prstGeom prst="line">
            <a:avLst/>
          </a:prstGeom>
          <a:noFill/>
          <a:ln w="6350">
            <a:solidFill>
              <a:srgbClr val="33CC33"/>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Tree>
    <p:extLst>
      <p:ext uri="{BB962C8B-B14F-4D97-AF65-F5344CB8AC3E}">
        <p14:creationId xmlns:p14="http://schemas.microsoft.com/office/powerpoint/2010/main" val="21030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6882" name="Rectangle 2"/>
          <p:cNvSpPr>
            <a:spLocks noGrp="1" noChangeArrowheads="1"/>
          </p:cNvSpPr>
          <p:nvPr>
            <p:ph type="title"/>
          </p:nvPr>
        </p:nvSpPr>
        <p:spPr>
          <a:xfrm>
            <a:off x="1766888" y="182564"/>
            <a:ext cx="3975100" cy="1214437"/>
          </a:xfrm>
        </p:spPr>
        <p:txBody>
          <a:bodyPr/>
          <a:lstStyle/>
          <a:p>
            <a:r>
              <a:rPr lang="en-US" altLang="en-US"/>
              <a:t>k-fold Cross Validation</a:t>
            </a:r>
            <a:endParaRPr lang="en-US" altLang="en-US" sz="3200"/>
          </a:p>
        </p:txBody>
      </p:sp>
      <p:sp>
        <p:nvSpPr>
          <p:cNvPr id="506883" name="Line 3"/>
          <p:cNvSpPr>
            <a:spLocks noChangeShapeType="1"/>
          </p:cNvSpPr>
          <p:nvPr/>
        </p:nvSpPr>
        <p:spPr bwMode="auto">
          <a:xfrm>
            <a:off x="2133600" y="1295400"/>
            <a:ext cx="0" cy="33528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6884" name="Line 4"/>
          <p:cNvSpPr>
            <a:spLocks noChangeShapeType="1"/>
          </p:cNvSpPr>
          <p:nvPr/>
        </p:nvSpPr>
        <p:spPr bwMode="auto">
          <a:xfrm>
            <a:off x="1981200" y="4495800"/>
            <a:ext cx="39624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6885" name="Oval 5"/>
          <p:cNvSpPr>
            <a:spLocks noChangeAspect="1" noChangeArrowheads="1"/>
          </p:cNvSpPr>
          <p:nvPr/>
        </p:nvSpPr>
        <p:spPr bwMode="auto">
          <a:xfrm>
            <a:off x="2362201" y="3581401"/>
            <a:ext cx="73025" cy="73025"/>
          </a:xfrm>
          <a:prstGeom prst="ellipse">
            <a:avLst/>
          </a:prstGeom>
          <a:solidFill>
            <a:schemeClr val="hlink"/>
          </a:soli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6886" name="Oval 6"/>
          <p:cNvSpPr>
            <a:spLocks noChangeAspect="1" noChangeArrowheads="1"/>
          </p:cNvSpPr>
          <p:nvPr/>
        </p:nvSpPr>
        <p:spPr bwMode="auto">
          <a:xfrm>
            <a:off x="2743201" y="4114801"/>
            <a:ext cx="73025" cy="73025"/>
          </a:xfrm>
          <a:prstGeom prst="ellipse">
            <a:avLst/>
          </a:prstGeom>
          <a:solidFill>
            <a:srgbClr val="33CC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6887" name="Oval 7"/>
          <p:cNvSpPr>
            <a:spLocks noChangeAspect="1" noChangeArrowheads="1"/>
          </p:cNvSpPr>
          <p:nvPr/>
        </p:nvSpPr>
        <p:spPr bwMode="auto">
          <a:xfrm>
            <a:off x="2971801" y="2895601"/>
            <a:ext cx="73025" cy="73025"/>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6888" name="Oval 8"/>
          <p:cNvSpPr>
            <a:spLocks noChangeAspect="1" noChangeArrowheads="1"/>
          </p:cNvSpPr>
          <p:nvPr/>
        </p:nvSpPr>
        <p:spPr bwMode="auto">
          <a:xfrm>
            <a:off x="3657601" y="1524001"/>
            <a:ext cx="73025" cy="73025"/>
          </a:xfrm>
          <a:prstGeom prst="ellipse">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6889" name="Oval 9"/>
          <p:cNvSpPr>
            <a:spLocks noChangeAspect="1" noChangeArrowheads="1"/>
          </p:cNvSpPr>
          <p:nvPr/>
        </p:nvSpPr>
        <p:spPr bwMode="auto">
          <a:xfrm>
            <a:off x="3962401" y="2438401"/>
            <a:ext cx="73025" cy="73025"/>
          </a:xfrm>
          <a:prstGeom prst="ellipse">
            <a:avLst/>
          </a:prstGeom>
          <a:solidFill>
            <a:srgbClr val="33CC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6890" name="Oval 10"/>
          <p:cNvSpPr>
            <a:spLocks noChangeAspect="1" noChangeArrowheads="1"/>
          </p:cNvSpPr>
          <p:nvPr/>
        </p:nvSpPr>
        <p:spPr bwMode="auto">
          <a:xfrm>
            <a:off x="4648201" y="2286001"/>
            <a:ext cx="73025" cy="73025"/>
          </a:xfrm>
          <a:prstGeom prst="ellipse">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6891" name="Oval 11"/>
          <p:cNvSpPr>
            <a:spLocks noChangeAspect="1" noChangeArrowheads="1"/>
          </p:cNvSpPr>
          <p:nvPr/>
        </p:nvSpPr>
        <p:spPr bwMode="auto">
          <a:xfrm>
            <a:off x="5410201" y="4114801"/>
            <a:ext cx="73025" cy="73025"/>
          </a:xfrm>
          <a:prstGeom prst="ellipse">
            <a:avLst/>
          </a:prstGeom>
          <a:solidFill>
            <a:srgbClr val="33CC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6892" name="Oval 12"/>
          <p:cNvSpPr>
            <a:spLocks noChangeAspect="1" noChangeArrowheads="1"/>
          </p:cNvSpPr>
          <p:nvPr/>
        </p:nvSpPr>
        <p:spPr bwMode="auto">
          <a:xfrm>
            <a:off x="5562601" y="3505201"/>
            <a:ext cx="73025" cy="73025"/>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6893" name="Oval 13"/>
          <p:cNvSpPr>
            <a:spLocks noChangeAspect="1" noChangeArrowheads="1"/>
          </p:cNvSpPr>
          <p:nvPr/>
        </p:nvSpPr>
        <p:spPr bwMode="auto">
          <a:xfrm>
            <a:off x="5334001" y="3124201"/>
            <a:ext cx="73025" cy="73025"/>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buClr>
                <a:srgbClr val="000000"/>
              </a:buClr>
            </a:pPr>
            <a:endParaRPr lang="en-US" sz="2400">
              <a:solidFill>
                <a:srgbClr val="000000"/>
              </a:solidFill>
            </a:endParaRPr>
          </a:p>
        </p:txBody>
      </p:sp>
      <p:sp>
        <p:nvSpPr>
          <p:cNvPr id="506894" name="Text Box 14"/>
          <p:cNvSpPr txBox="1">
            <a:spLocks noChangeArrowheads="1"/>
          </p:cNvSpPr>
          <p:nvPr/>
        </p:nvSpPr>
        <p:spPr bwMode="auto">
          <a:xfrm>
            <a:off x="2667000" y="44958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x</a:t>
            </a:r>
          </a:p>
        </p:txBody>
      </p:sp>
      <p:sp>
        <p:nvSpPr>
          <p:cNvPr id="506895" name="Line 15"/>
          <p:cNvSpPr>
            <a:spLocks noChangeShapeType="1"/>
          </p:cNvSpPr>
          <p:nvPr/>
        </p:nvSpPr>
        <p:spPr bwMode="auto">
          <a:xfrm>
            <a:off x="3048000" y="47244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6896" name="Text Box 16"/>
          <p:cNvSpPr txBox="1">
            <a:spLocks noChangeArrowheads="1"/>
          </p:cNvSpPr>
          <p:nvPr/>
        </p:nvSpPr>
        <p:spPr bwMode="auto">
          <a:xfrm>
            <a:off x="1752600" y="3276601"/>
            <a:ext cx="304800" cy="3968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000">
                <a:solidFill>
                  <a:srgbClr val="000000"/>
                </a:solidFill>
              </a:rPr>
              <a:t>y</a:t>
            </a:r>
          </a:p>
        </p:txBody>
      </p:sp>
      <p:sp>
        <p:nvSpPr>
          <p:cNvPr id="506897" name="Line 17"/>
          <p:cNvSpPr>
            <a:spLocks noChangeShapeType="1"/>
          </p:cNvSpPr>
          <p:nvPr/>
        </p:nvSpPr>
        <p:spPr bwMode="auto">
          <a:xfrm flipV="1">
            <a:off x="1905000" y="2667000"/>
            <a:ext cx="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6898" name="Text Box 18"/>
          <p:cNvSpPr txBox="1">
            <a:spLocks noChangeArrowheads="1"/>
          </p:cNvSpPr>
          <p:nvPr/>
        </p:nvSpPr>
        <p:spPr bwMode="auto">
          <a:xfrm>
            <a:off x="5799139" y="252414"/>
            <a:ext cx="4719637" cy="5632311"/>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0"/>
              </a:spcBef>
              <a:defRPr sz="2400">
                <a:solidFill>
                  <a:schemeClr val="tx1"/>
                </a:solidFill>
                <a:latin typeface="Arial" panose="020B0604020202020204" pitchFamily="34" charset="0"/>
              </a:defRPr>
            </a:lvl1pPr>
            <a:lvl2pPr indent="-339725" algn="l">
              <a:spcBef>
                <a:spcPct val="0"/>
              </a:spcBef>
              <a:defRPr sz="2400">
                <a:solidFill>
                  <a:schemeClr val="tx1"/>
                </a:solidFill>
                <a:latin typeface="Arial" panose="020B0604020202020204" pitchFamily="34" charset="0"/>
              </a:defRPr>
            </a:lvl2pPr>
            <a:lvl3pPr marL="1601788" algn="l">
              <a:spcBef>
                <a:spcPct val="0"/>
              </a:spcBef>
              <a:defRPr sz="2400">
                <a:solidFill>
                  <a:schemeClr val="tx1"/>
                </a:solidFill>
                <a:latin typeface="Arial" panose="020B0604020202020204" pitchFamily="34" charset="0"/>
              </a:defRPr>
            </a:lvl3pPr>
            <a:lvl4pPr marL="1716088" algn="l">
              <a:spcBef>
                <a:spcPct val="0"/>
              </a:spcBef>
              <a:defRPr sz="2400">
                <a:solidFill>
                  <a:schemeClr val="tx1"/>
                </a:solidFill>
                <a:latin typeface="Arial" panose="020B0604020202020204" pitchFamily="34" charset="0"/>
              </a:defRPr>
            </a:lvl4pPr>
            <a:lvl5pPr marL="1830388" algn="l">
              <a:spcBef>
                <a:spcPct val="0"/>
              </a:spcBef>
              <a:defRPr sz="2400">
                <a:solidFill>
                  <a:schemeClr val="tx1"/>
                </a:solidFill>
                <a:latin typeface="Arial" panose="020B0604020202020204" pitchFamily="34" charset="0"/>
              </a:defRPr>
            </a:lvl5pPr>
            <a:lvl6pPr marL="2287588" fontAlgn="base">
              <a:spcBef>
                <a:spcPct val="0"/>
              </a:spcBef>
              <a:spcAft>
                <a:spcPct val="0"/>
              </a:spcAft>
              <a:defRPr sz="2400">
                <a:solidFill>
                  <a:schemeClr val="tx1"/>
                </a:solidFill>
                <a:latin typeface="Arial" panose="020B0604020202020204" pitchFamily="34" charset="0"/>
              </a:defRPr>
            </a:lvl6pPr>
            <a:lvl7pPr marL="2744788" fontAlgn="base">
              <a:spcBef>
                <a:spcPct val="0"/>
              </a:spcBef>
              <a:spcAft>
                <a:spcPct val="0"/>
              </a:spcAft>
              <a:defRPr sz="2400">
                <a:solidFill>
                  <a:schemeClr val="tx1"/>
                </a:solidFill>
                <a:latin typeface="Arial" panose="020B0604020202020204" pitchFamily="34" charset="0"/>
              </a:defRPr>
            </a:lvl7pPr>
            <a:lvl8pPr marL="3201988" fontAlgn="base">
              <a:spcBef>
                <a:spcPct val="0"/>
              </a:spcBef>
              <a:spcAft>
                <a:spcPct val="0"/>
              </a:spcAft>
              <a:defRPr sz="2400">
                <a:solidFill>
                  <a:schemeClr val="tx1"/>
                </a:solidFill>
                <a:latin typeface="Arial" panose="020B0604020202020204" pitchFamily="34" charset="0"/>
              </a:defRPr>
            </a:lvl8pPr>
            <a:lvl9pPr marL="3659188" fontAlgn="base">
              <a:spcBef>
                <a:spcPct val="0"/>
              </a:spcBef>
              <a:spcAft>
                <a:spcPct val="0"/>
              </a:spcAft>
              <a:defRPr sz="2400">
                <a:solidFill>
                  <a:schemeClr val="tx1"/>
                </a:solidFill>
                <a:latin typeface="Arial" panose="020B0604020202020204" pitchFamily="34" charset="0"/>
              </a:defRPr>
            </a:lvl9pPr>
          </a:lstStyle>
          <a:p>
            <a:pPr fontAlgn="base">
              <a:spcBef>
                <a:spcPct val="50000"/>
              </a:spcBef>
              <a:spcAft>
                <a:spcPct val="0"/>
              </a:spcAft>
              <a:buClr>
                <a:srgbClr val="000000"/>
              </a:buClr>
            </a:pPr>
            <a:r>
              <a:rPr lang="en-US" altLang="en-US" sz="2000">
                <a:solidFill>
                  <a:srgbClr val="000000"/>
                </a:solidFill>
              </a:rPr>
              <a:t>Randomly break the dataset into k partitions (in our example we’ll have k=3 partitions colored Red Green and Blue)</a:t>
            </a:r>
          </a:p>
          <a:p>
            <a:pPr lvl="1" fontAlgn="base">
              <a:spcBef>
                <a:spcPct val="50000"/>
              </a:spcBef>
              <a:spcAft>
                <a:spcPct val="0"/>
              </a:spcAft>
              <a:buClr>
                <a:srgbClr val="000000"/>
              </a:buClr>
            </a:pPr>
            <a:r>
              <a:rPr lang="en-US" altLang="en-US" sz="2000">
                <a:solidFill>
                  <a:srgbClr val="FF0000"/>
                </a:solidFill>
              </a:rPr>
              <a:t>For the red partition: Train on all the points not in the red partition. Find the test-set sum of errors on the red points.</a:t>
            </a:r>
          </a:p>
          <a:p>
            <a:pPr lvl="1" fontAlgn="base">
              <a:spcBef>
                <a:spcPct val="50000"/>
              </a:spcBef>
              <a:spcAft>
                <a:spcPct val="0"/>
              </a:spcAft>
              <a:buClr>
                <a:srgbClr val="000000"/>
              </a:buClr>
            </a:pPr>
            <a:r>
              <a:rPr lang="en-US" altLang="en-US" sz="2000">
                <a:solidFill>
                  <a:srgbClr val="33CC33"/>
                </a:solidFill>
              </a:rPr>
              <a:t>For the green partition: Train on all the points not in the green partition. Find the test-set sum of errors on the green points.</a:t>
            </a:r>
          </a:p>
          <a:p>
            <a:pPr lvl="1" fontAlgn="base">
              <a:spcBef>
                <a:spcPct val="50000"/>
              </a:spcBef>
              <a:spcAft>
                <a:spcPct val="0"/>
              </a:spcAft>
              <a:buClr>
                <a:srgbClr val="000000"/>
              </a:buClr>
            </a:pPr>
            <a:r>
              <a:rPr lang="en-US" altLang="en-US" sz="2000">
                <a:solidFill>
                  <a:srgbClr val="3333CC"/>
                </a:solidFill>
              </a:rPr>
              <a:t>For the blue partition: Train on all the points not in the blue partition. Find the test-set sum of errors on the blue points.</a:t>
            </a:r>
          </a:p>
          <a:p>
            <a:pPr lvl="1" fontAlgn="base">
              <a:spcBef>
                <a:spcPct val="50000"/>
              </a:spcBef>
              <a:spcAft>
                <a:spcPct val="0"/>
              </a:spcAft>
              <a:buClr>
                <a:srgbClr val="000000"/>
              </a:buClr>
            </a:pPr>
            <a:r>
              <a:rPr lang="en-US" altLang="en-US" sz="2000">
                <a:solidFill>
                  <a:srgbClr val="000000"/>
                </a:solidFill>
              </a:rPr>
              <a:t>Then report the mean error</a:t>
            </a:r>
          </a:p>
        </p:txBody>
      </p:sp>
      <p:sp>
        <p:nvSpPr>
          <p:cNvPr id="506899" name="Line 19"/>
          <p:cNvSpPr>
            <a:spLocks noChangeShapeType="1"/>
          </p:cNvSpPr>
          <p:nvPr/>
        </p:nvSpPr>
        <p:spPr bwMode="auto">
          <a:xfrm>
            <a:off x="2389188" y="3608388"/>
            <a:ext cx="0" cy="1536700"/>
          </a:xfrm>
          <a:prstGeom prst="line">
            <a:avLst/>
          </a:prstGeom>
          <a:noFill/>
          <a:ln w="6350">
            <a:solidFill>
              <a:schemeClr va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6900" name="Line 20"/>
          <p:cNvSpPr>
            <a:spLocks noChangeShapeType="1"/>
          </p:cNvSpPr>
          <p:nvPr/>
        </p:nvSpPr>
        <p:spPr bwMode="auto">
          <a:xfrm>
            <a:off x="3681413" y="1547814"/>
            <a:ext cx="0" cy="1036637"/>
          </a:xfrm>
          <a:prstGeom prst="line">
            <a:avLst/>
          </a:prstGeom>
          <a:noFill/>
          <a:ln w="6350">
            <a:solidFill>
              <a:schemeClr va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6901" name="Line 21"/>
          <p:cNvSpPr>
            <a:spLocks noChangeShapeType="1"/>
          </p:cNvSpPr>
          <p:nvPr/>
        </p:nvSpPr>
        <p:spPr bwMode="auto">
          <a:xfrm flipH="1">
            <a:off x="4679950" y="2316164"/>
            <a:ext cx="1588" cy="490537"/>
          </a:xfrm>
          <a:prstGeom prst="line">
            <a:avLst/>
          </a:prstGeom>
          <a:noFill/>
          <a:ln w="6350">
            <a:solidFill>
              <a:schemeClr va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6902" name="Line 22"/>
          <p:cNvSpPr>
            <a:spLocks noChangeShapeType="1"/>
          </p:cNvSpPr>
          <p:nvPr/>
        </p:nvSpPr>
        <p:spPr bwMode="auto">
          <a:xfrm flipH="1" flipV="1">
            <a:off x="2762251" y="3189288"/>
            <a:ext cx="11113" cy="938212"/>
          </a:xfrm>
          <a:prstGeom prst="line">
            <a:avLst/>
          </a:prstGeom>
          <a:noFill/>
          <a:ln w="6350">
            <a:solidFill>
              <a:srgbClr val="33CC33"/>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6903" name="Line 23"/>
          <p:cNvSpPr>
            <a:spLocks noChangeShapeType="1"/>
          </p:cNvSpPr>
          <p:nvPr/>
        </p:nvSpPr>
        <p:spPr bwMode="auto">
          <a:xfrm flipH="1">
            <a:off x="5441950" y="3278188"/>
            <a:ext cx="6350" cy="862012"/>
          </a:xfrm>
          <a:prstGeom prst="line">
            <a:avLst/>
          </a:prstGeom>
          <a:noFill/>
          <a:ln w="6350">
            <a:solidFill>
              <a:srgbClr val="33CC33"/>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6904" name="Line 24"/>
          <p:cNvSpPr>
            <a:spLocks noChangeShapeType="1"/>
          </p:cNvSpPr>
          <p:nvPr/>
        </p:nvSpPr>
        <p:spPr bwMode="auto">
          <a:xfrm flipH="1" flipV="1">
            <a:off x="2986089" y="2903539"/>
            <a:ext cx="1587" cy="623887"/>
          </a:xfrm>
          <a:prstGeom prst="line">
            <a:avLst/>
          </a:prstGeom>
          <a:noFill/>
          <a:ln w="6350">
            <a:solidFill>
              <a:schemeClr val="fo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6905" name="Line 25"/>
          <p:cNvSpPr>
            <a:spLocks noChangeShapeType="1"/>
          </p:cNvSpPr>
          <p:nvPr/>
        </p:nvSpPr>
        <p:spPr bwMode="auto">
          <a:xfrm>
            <a:off x="5362575" y="3141663"/>
            <a:ext cx="1588" cy="868362"/>
          </a:xfrm>
          <a:prstGeom prst="line">
            <a:avLst/>
          </a:prstGeom>
          <a:noFill/>
          <a:ln w="6350">
            <a:solidFill>
              <a:schemeClr val="fo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6906" name="Line 26"/>
          <p:cNvSpPr>
            <a:spLocks noChangeShapeType="1"/>
          </p:cNvSpPr>
          <p:nvPr/>
        </p:nvSpPr>
        <p:spPr bwMode="auto">
          <a:xfrm flipH="1">
            <a:off x="5568950" y="3524250"/>
            <a:ext cx="1588" cy="973138"/>
          </a:xfrm>
          <a:prstGeom prst="line">
            <a:avLst/>
          </a:prstGeom>
          <a:noFill/>
          <a:ln w="6350">
            <a:solidFill>
              <a:schemeClr val="folHlink"/>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6907" name="Text Box 27"/>
          <p:cNvSpPr txBox="1">
            <a:spLocks noChangeArrowheads="1"/>
          </p:cNvSpPr>
          <p:nvPr/>
        </p:nvSpPr>
        <p:spPr bwMode="auto">
          <a:xfrm>
            <a:off x="1768476" y="4986339"/>
            <a:ext cx="3876675" cy="830997"/>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a:solidFill>
                  <a:srgbClr val="33CC33"/>
                </a:solidFill>
              </a:rPr>
              <a:t>Joint-the-dots </a:t>
            </a:r>
            <a:r>
              <a:rPr lang="en-US" altLang="en-US" sz="2400" i="1">
                <a:solidFill>
                  <a:srgbClr val="33CC33"/>
                </a:solidFill>
              </a:rPr>
              <a:t>MSE</a:t>
            </a:r>
            <a:r>
              <a:rPr lang="en-US" altLang="en-US" sz="2400" i="1" baseline="-25000">
                <a:solidFill>
                  <a:srgbClr val="33CC33"/>
                </a:solidFill>
              </a:rPr>
              <a:t>3FOLD</a:t>
            </a:r>
            <a:r>
              <a:rPr lang="en-US" altLang="en-US" sz="2400" i="1">
                <a:solidFill>
                  <a:srgbClr val="33CC33"/>
                </a:solidFill>
              </a:rPr>
              <a:t>=2.93</a:t>
            </a:r>
          </a:p>
        </p:txBody>
      </p:sp>
      <p:sp>
        <p:nvSpPr>
          <p:cNvPr id="506911" name="Line 31"/>
          <p:cNvSpPr>
            <a:spLocks noChangeShapeType="1"/>
          </p:cNvSpPr>
          <p:nvPr/>
        </p:nvSpPr>
        <p:spPr bwMode="auto">
          <a:xfrm flipH="1">
            <a:off x="3998913" y="1797051"/>
            <a:ext cx="0" cy="671513"/>
          </a:xfrm>
          <a:prstGeom prst="line">
            <a:avLst/>
          </a:prstGeom>
          <a:noFill/>
          <a:ln w="6350">
            <a:solidFill>
              <a:srgbClr val="33CC33"/>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6913" name="Freeform 33"/>
          <p:cNvSpPr>
            <a:spLocks/>
          </p:cNvSpPr>
          <p:nvPr/>
        </p:nvSpPr>
        <p:spPr bwMode="auto">
          <a:xfrm>
            <a:off x="2579688" y="2460626"/>
            <a:ext cx="3175000" cy="2735263"/>
          </a:xfrm>
          <a:custGeom>
            <a:avLst/>
            <a:gdLst>
              <a:gd name="T0" fmla="*/ 2000 w 2000"/>
              <a:gd name="T1" fmla="*/ 346 h 1723"/>
              <a:gd name="T2" fmla="*/ 1807 w 2000"/>
              <a:gd name="T3" fmla="*/ 1073 h 1723"/>
              <a:gd name="T4" fmla="*/ 1754 w 2000"/>
              <a:gd name="T5" fmla="*/ 435 h 1723"/>
              <a:gd name="T6" fmla="*/ 885 w 2000"/>
              <a:gd name="T7" fmla="*/ 0 h 1723"/>
              <a:gd name="T8" fmla="*/ 262 w 2000"/>
              <a:gd name="T9" fmla="*/ 288 h 1723"/>
              <a:gd name="T10" fmla="*/ 0 w 2000"/>
              <a:gd name="T11" fmla="*/ 1723 h 1723"/>
            </a:gdLst>
            <a:ahLst/>
            <a:cxnLst>
              <a:cxn ang="0">
                <a:pos x="T0" y="T1"/>
              </a:cxn>
              <a:cxn ang="0">
                <a:pos x="T2" y="T3"/>
              </a:cxn>
              <a:cxn ang="0">
                <a:pos x="T4" y="T5"/>
              </a:cxn>
              <a:cxn ang="0">
                <a:pos x="T6" y="T7"/>
              </a:cxn>
              <a:cxn ang="0">
                <a:pos x="T8" y="T9"/>
              </a:cxn>
              <a:cxn ang="0">
                <a:pos x="T10" y="T11"/>
              </a:cxn>
            </a:cxnLst>
            <a:rect l="0" t="0" r="r" b="b"/>
            <a:pathLst>
              <a:path w="2000" h="1723">
                <a:moveTo>
                  <a:pt x="2000" y="346"/>
                </a:moveTo>
                <a:lnTo>
                  <a:pt x="1807" y="1073"/>
                </a:lnTo>
                <a:lnTo>
                  <a:pt x="1754" y="435"/>
                </a:lnTo>
                <a:lnTo>
                  <a:pt x="885" y="0"/>
                </a:lnTo>
                <a:lnTo>
                  <a:pt x="262" y="288"/>
                </a:lnTo>
                <a:lnTo>
                  <a:pt x="0" y="1723"/>
                </a:lnTo>
              </a:path>
            </a:pathLst>
          </a:custGeom>
          <a:noFill/>
          <a:ln w="28575" cap="flat" cmpd="sng">
            <a:solidFill>
              <a:schemeClr val="hlink"/>
            </a:solidFill>
            <a:prstDash val="solid"/>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6915" name="Freeform 35"/>
          <p:cNvSpPr>
            <a:spLocks/>
          </p:cNvSpPr>
          <p:nvPr/>
        </p:nvSpPr>
        <p:spPr bwMode="auto">
          <a:xfrm>
            <a:off x="2222501" y="1554163"/>
            <a:ext cx="3649663" cy="2444750"/>
          </a:xfrm>
          <a:custGeom>
            <a:avLst/>
            <a:gdLst>
              <a:gd name="T0" fmla="*/ 0 w 2299"/>
              <a:gd name="T1" fmla="*/ 1414 h 1540"/>
              <a:gd name="T2" fmla="*/ 492 w 2299"/>
              <a:gd name="T3" fmla="*/ 869 h 1540"/>
              <a:gd name="T4" fmla="*/ 921 w 2299"/>
              <a:gd name="T5" fmla="*/ 0 h 1540"/>
              <a:gd name="T6" fmla="*/ 1555 w 2299"/>
              <a:gd name="T7" fmla="*/ 477 h 1540"/>
              <a:gd name="T8" fmla="*/ 1979 w 2299"/>
              <a:gd name="T9" fmla="*/ 1011 h 1540"/>
              <a:gd name="T10" fmla="*/ 2299 w 2299"/>
              <a:gd name="T11" fmla="*/ 1540 h 1540"/>
            </a:gdLst>
            <a:ahLst/>
            <a:cxnLst>
              <a:cxn ang="0">
                <a:pos x="T0" y="T1"/>
              </a:cxn>
              <a:cxn ang="0">
                <a:pos x="T2" y="T3"/>
              </a:cxn>
              <a:cxn ang="0">
                <a:pos x="T4" y="T5"/>
              </a:cxn>
              <a:cxn ang="0">
                <a:pos x="T6" y="T7"/>
              </a:cxn>
              <a:cxn ang="0">
                <a:pos x="T8" y="T9"/>
              </a:cxn>
              <a:cxn ang="0">
                <a:pos x="T10" y="T11"/>
              </a:cxn>
            </a:cxnLst>
            <a:rect l="0" t="0" r="r" b="b"/>
            <a:pathLst>
              <a:path w="2299" h="1540">
                <a:moveTo>
                  <a:pt x="0" y="1414"/>
                </a:moveTo>
                <a:lnTo>
                  <a:pt x="492" y="869"/>
                </a:lnTo>
                <a:lnTo>
                  <a:pt x="921" y="0"/>
                </a:lnTo>
                <a:lnTo>
                  <a:pt x="1555" y="477"/>
                </a:lnTo>
                <a:lnTo>
                  <a:pt x="1979" y="1011"/>
                </a:lnTo>
                <a:lnTo>
                  <a:pt x="2299" y="1540"/>
                </a:lnTo>
              </a:path>
            </a:pathLst>
          </a:custGeom>
          <a:noFill/>
          <a:ln w="28575" cap="flat" cmpd="sng">
            <a:solidFill>
              <a:srgbClr val="33CC33"/>
            </a:solidFill>
            <a:prstDash val="solid"/>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6916" name="Freeform 36"/>
          <p:cNvSpPr>
            <a:spLocks/>
          </p:cNvSpPr>
          <p:nvPr/>
        </p:nvSpPr>
        <p:spPr bwMode="auto">
          <a:xfrm>
            <a:off x="2238375" y="1546225"/>
            <a:ext cx="3384550" cy="3067050"/>
          </a:xfrm>
          <a:custGeom>
            <a:avLst/>
            <a:gdLst>
              <a:gd name="T0" fmla="*/ 0 w 2132"/>
              <a:gd name="T1" fmla="*/ 1178 h 1932"/>
              <a:gd name="T2" fmla="*/ 335 w 2132"/>
              <a:gd name="T3" fmla="*/ 1634 h 1932"/>
              <a:gd name="T4" fmla="*/ 906 w 2132"/>
              <a:gd name="T5" fmla="*/ 0 h 1932"/>
              <a:gd name="T6" fmla="*/ 1110 w 2132"/>
              <a:gd name="T7" fmla="*/ 581 h 1932"/>
              <a:gd name="T8" fmla="*/ 1545 w 2132"/>
              <a:gd name="T9" fmla="*/ 487 h 1932"/>
              <a:gd name="T10" fmla="*/ 2132 w 2132"/>
              <a:gd name="T11" fmla="*/ 1932 h 1932"/>
            </a:gdLst>
            <a:ahLst/>
            <a:cxnLst>
              <a:cxn ang="0">
                <a:pos x="T0" y="T1"/>
              </a:cxn>
              <a:cxn ang="0">
                <a:pos x="T2" y="T3"/>
              </a:cxn>
              <a:cxn ang="0">
                <a:pos x="T4" y="T5"/>
              </a:cxn>
              <a:cxn ang="0">
                <a:pos x="T6" y="T7"/>
              </a:cxn>
              <a:cxn ang="0">
                <a:pos x="T8" y="T9"/>
              </a:cxn>
              <a:cxn ang="0">
                <a:pos x="T10" y="T11"/>
              </a:cxn>
            </a:cxnLst>
            <a:rect l="0" t="0" r="r" b="b"/>
            <a:pathLst>
              <a:path w="2132" h="1932">
                <a:moveTo>
                  <a:pt x="0" y="1178"/>
                </a:moveTo>
                <a:lnTo>
                  <a:pt x="335" y="1634"/>
                </a:lnTo>
                <a:lnTo>
                  <a:pt x="906" y="0"/>
                </a:lnTo>
                <a:lnTo>
                  <a:pt x="1110" y="581"/>
                </a:lnTo>
                <a:lnTo>
                  <a:pt x="1545" y="487"/>
                </a:lnTo>
                <a:lnTo>
                  <a:pt x="2132" y="1932"/>
                </a:lnTo>
              </a:path>
            </a:pathLst>
          </a:custGeom>
          <a:noFill/>
          <a:ln w="28575" cap="flat" cmpd="sng">
            <a:solidFill>
              <a:schemeClr val="folHlink"/>
            </a:solidFill>
            <a:prstDash val="solid"/>
            <a:round/>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Tree>
    <p:extLst>
      <p:ext uri="{BB962C8B-B14F-4D97-AF65-F5344CB8AC3E}">
        <p14:creationId xmlns:p14="http://schemas.microsoft.com/office/powerpoint/2010/main" val="339095870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7906" name="Rectangle 2"/>
          <p:cNvSpPr>
            <a:spLocks noGrp="1" noChangeArrowheads="1"/>
          </p:cNvSpPr>
          <p:nvPr>
            <p:ph type="title"/>
          </p:nvPr>
        </p:nvSpPr>
        <p:spPr/>
        <p:txBody>
          <a:bodyPr/>
          <a:lstStyle/>
          <a:p>
            <a:r>
              <a:rPr lang="en-US" altLang="en-US"/>
              <a:t>Which kind of Cross Validation?</a:t>
            </a:r>
          </a:p>
        </p:txBody>
      </p:sp>
      <p:graphicFrame>
        <p:nvGraphicFramePr>
          <p:cNvPr id="507981" name="Group 77"/>
          <p:cNvGraphicFramePr>
            <a:graphicFrameLocks noGrp="1"/>
          </p:cNvGraphicFramePr>
          <p:nvPr/>
        </p:nvGraphicFramePr>
        <p:xfrm>
          <a:off x="1609725" y="901701"/>
          <a:ext cx="8890000" cy="5358893"/>
        </p:xfrm>
        <a:graphic>
          <a:graphicData uri="http://schemas.openxmlformats.org/drawingml/2006/table">
            <a:tbl>
              <a:tblPr/>
              <a:tblGrid>
                <a:gridCol w="1565275"/>
                <a:gridCol w="3686175"/>
                <a:gridCol w="3638550"/>
              </a:tblGrid>
              <a:tr h="58261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1" i="0" u="none" strike="noStrike" cap="none" normalizeH="0" baseline="0" smtClean="0">
                          <a:ln>
                            <a:noFill/>
                          </a:ln>
                          <a:solidFill>
                            <a:schemeClr val="hlink"/>
                          </a:solidFill>
                          <a:effectLst/>
                          <a:latin typeface="Arial" panose="020B0604020202020204" pitchFamily="34" charset="0"/>
                        </a:rPr>
                        <a:t>Downside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1" i="0" u="none" strike="noStrike" cap="none" normalizeH="0" baseline="0" smtClean="0">
                          <a:ln>
                            <a:noFill/>
                          </a:ln>
                          <a:solidFill>
                            <a:srgbClr val="33CC33"/>
                          </a:solidFill>
                          <a:effectLst/>
                          <a:latin typeface="Arial" panose="020B0604020202020204" pitchFamily="34" charset="0"/>
                        </a:rPr>
                        <a:t>Upside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5572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1" i="0" u="none" strike="noStrike" cap="none" normalizeH="0" baseline="0" smtClean="0">
                          <a:ln>
                            <a:noFill/>
                          </a:ln>
                          <a:solidFill>
                            <a:schemeClr val="tx1"/>
                          </a:solidFill>
                          <a:effectLst/>
                          <a:latin typeface="Arial" panose="020B0604020202020204" pitchFamily="34" charset="0"/>
                        </a:rPr>
                        <a:t>Test-set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0" i="0" u="none" strike="noStrike" cap="none" normalizeH="0" baseline="0" smtClean="0">
                          <a:ln>
                            <a:noFill/>
                          </a:ln>
                          <a:solidFill>
                            <a:schemeClr val="hlink"/>
                          </a:solidFill>
                          <a:effectLst/>
                          <a:latin typeface="Arial" panose="020B0604020202020204" pitchFamily="34" charset="0"/>
                        </a:rPr>
                        <a:t>Variance: unreliable estimate of future performance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0" i="0" u="none" strike="noStrike" cap="none" normalizeH="0" baseline="0" smtClean="0">
                          <a:ln>
                            <a:noFill/>
                          </a:ln>
                          <a:solidFill>
                            <a:srgbClr val="33CC33"/>
                          </a:solidFill>
                          <a:effectLst/>
                          <a:latin typeface="Arial" panose="020B0604020202020204" pitchFamily="34" charset="0"/>
                        </a:rPr>
                        <a:t>Cheap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r>
              <a:tr h="560388">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1" i="0" u="none" strike="noStrike" cap="none" normalizeH="0" baseline="0" smtClean="0">
                          <a:ln>
                            <a:noFill/>
                          </a:ln>
                          <a:solidFill>
                            <a:schemeClr val="tx1"/>
                          </a:solidFill>
                          <a:effectLst/>
                          <a:latin typeface="Arial" panose="020B0604020202020204" pitchFamily="34" charset="0"/>
                        </a:rPr>
                        <a:t>Leave-one-out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0" i="0" u="none" strike="noStrike" cap="none" normalizeH="0" baseline="0" smtClean="0">
                          <a:ln>
                            <a:noFill/>
                          </a:ln>
                          <a:solidFill>
                            <a:schemeClr val="hlink"/>
                          </a:solidFill>
                          <a:effectLst/>
                          <a:latin typeface="Arial" panose="020B0604020202020204" pitchFamily="34" charset="0"/>
                        </a:rPr>
                        <a:t>Expensive. </a:t>
                      </a:r>
                    </a:p>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0" i="0" u="none" strike="noStrike" cap="none" normalizeH="0" baseline="0" smtClean="0">
                          <a:ln>
                            <a:noFill/>
                          </a:ln>
                          <a:solidFill>
                            <a:schemeClr val="hlink"/>
                          </a:solidFill>
                          <a:effectLst/>
                          <a:latin typeface="Arial" panose="020B0604020202020204" pitchFamily="34" charset="0"/>
                        </a:rPr>
                        <a:t>Has some weird behavior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0" i="0" u="none" strike="noStrike" cap="none" normalizeH="0" baseline="0" smtClean="0">
                          <a:ln>
                            <a:noFill/>
                          </a:ln>
                          <a:solidFill>
                            <a:srgbClr val="33CC33"/>
                          </a:solidFill>
                          <a:effectLst/>
                          <a:latin typeface="Arial" panose="020B0604020202020204" pitchFamily="34" charset="0"/>
                        </a:rPr>
                        <a:t>Doesn’t waste data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r>
              <a:tr h="560388">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1" i="0" u="none" strike="noStrike" cap="none" normalizeH="0" baseline="0" smtClean="0">
                          <a:ln>
                            <a:noFill/>
                          </a:ln>
                          <a:solidFill>
                            <a:schemeClr val="tx1"/>
                          </a:solidFill>
                          <a:effectLst/>
                          <a:latin typeface="Arial" panose="020B0604020202020204" pitchFamily="34" charset="0"/>
                        </a:rPr>
                        <a:t>10-fold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DC6C7"/>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0" i="0" u="none" strike="noStrike" cap="none" normalizeH="0" baseline="0" smtClean="0">
                          <a:ln>
                            <a:noFill/>
                          </a:ln>
                          <a:solidFill>
                            <a:schemeClr val="hlink"/>
                          </a:solidFill>
                          <a:effectLst/>
                          <a:latin typeface="Arial" panose="020B0604020202020204" pitchFamily="34" charset="0"/>
                        </a:rPr>
                        <a:t>Wastes 10% of the data. 10 times more expensive than test set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DC6C7"/>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0" i="0" u="none" strike="noStrike" cap="none" normalizeH="0" baseline="0" smtClean="0">
                          <a:ln>
                            <a:noFill/>
                          </a:ln>
                          <a:solidFill>
                            <a:srgbClr val="33CC33"/>
                          </a:solidFill>
                          <a:effectLst/>
                          <a:latin typeface="Arial" panose="020B0604020202020204" pitchFamily="34" charset="0"/>
                        </a:rPr>
                        <a:t>Only wastes 10%. Only 10 times more expensive instead of R times.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DC6C7"/>
                    </a:solidFill>
                  </a:tcPr>
                </a:tc>
              </a:tr>
              <a:tr h="573088">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1" i="0" u="none" strike="noStrike" cap="none" normalizeH="0" baseline="0" smtClean="0">
                          <a:ln>
                            <a:noFill/>
                          </a:ln>
                          <a:solidFill>
                            <a:schemeClr val="tx1"/>
                          </a:solidFill>
                          <a:effectLst/>
                          <a:latin typeface="Arial" panose="020B0604020202020204" pitchFamily="34" charset="0"/>
                        </a:rPr>
                        <a:t>3-fold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DC6C7"/>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0" i="0" u="none" strike="noStrike" cap="none" normalizeH="0" baseline="0" smtClean="0">
                          <a:ln>
                            <a:noFill/>
                          </a:ln>
                          <a:solidFill>
                            <a:schemeClr val="hlink"/>
                          </a:solidFill>
                          <a:effectLst/>
                          <a:latin typeface="Arial" panose="020B0604020202020204" pitchFamily="34" charset="0"/>
                        </a:rPr>
                        <a:t>Wastier than 10-fold. Expensivier than test set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DC6C7"/>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0" i="0" u="none" strike="noStrike" cap="none" normalizeH="0" baseline="0" smtClean="0">
                          <a:ln>
                            <a:noFill/>
                          </a:ln>
                          <a:solidFill>
                            <a:srgbClr val="33CC33"/>
                          </a:solidFill>
                          <a:effectLst/>
                          <a:latin typeface="Arial" panose="020B0604020202020204" pitchFamily="34" charset="0"/>
                        </a:rPr>
                        <a:t>Slightly better than test-set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DC6C7"/>
                    </a:solidFill>
                  </a:tcPr>
                </a:tc>
              </a:tr>
              <a:tr h="5127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1" i="0" u="none" strike="noStrike" cap="none" normalizeH="0" baseline="0" smtClean="0">
                          <a:ln>
                            <a:noFill/>
                          </a:ln>
                          <a:solidFill>
                            <a:schemeClr val="tx1"/>
                          </a:solidFill>
                          <a:effectLst/>
                          <a:latin typeface="Arial" panose="020B0604020202020204" pitchFamily="34" charset="0"/>
                        </a:rPr>
                        <a:t>R-fold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DC6C7"/>
                    </a:solidFill>
                  </a:tcPr>
                </a:tc>
                <a:tc gridSpan="2">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rPr>
                        <a:t>Identical to Leave-one-out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DC6C7"/>
                    </a:solidFill>
                  </a:tcPr>
                </a:tc>
                <a:tc hMerge="1">
                  <a:txBody>
                    <a:bodyPr/>
                    <a:lstStyle/>
                    <a:p>
                      <a:endParaRPr lang="en-US"/>
                    </a:p>
                  </a:txBody>
                  <a:tcPr/>
                </a:tc>
              </a:tr>
            </a:tbl>
          </a:graphicData>
        </a:graphic>
      </p:graphicFrame>
    </p:spTree>
    <p:extLst>
      <p:ext uri="{BB962C8B-B14F-4D97-AF65-F5344CB8AC3E}">
        <p14:creationId xmlns:p14="http://schemas.microsoft.com/office/powerpoint/2010/main" val="380056139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8930" name="Rectangle 2"/>
          <p:cNvSpPr>
            <a:spLocks noGrp="1" noChangeArrowheads="1"/>
          </p:cNvSpPr>
          <p:nvPr>
            <p:ph type="title"/>
          </p:nvPr>
        </p:nvSpPr>
        <p:spPr/>
        <p:txBody>
          <a:bodyPr/>
          <a:lstStyle/>
          <a:p>
            <a:r>
              <a:rPr lang="en-US" altLang="en-US"/>
              <a:t>Which kind of Cross Validation?</a:t>
            </a:r>
          </a:p>
        </p:txBody>
      </p:sp>
      <p:graphicFrame>
        <p:nvGraphicFramePr>
          <p:cNvPr id="508931" name="Group 3"/>
          <p:cNvGraphicFramePr>
            <a:graphicFrameLocks noGrp="1"/>
          </p:cNvGraphicFramePr>
          <p:nvPr/>
        </p:nvGraphicFramePr>
        <p:xfrm>
          <a:off x="1609725" y="901701"/>
          <a:ext cx="8890000" cy="5358893"/>
        </p:xfrm>
        <a:graphic>
          <a:graphicData uri="http://schemas.openxmlformats.org/drawingml/2006/table">
            <a:tbl>
              <a:tblPr/>
              <a:tblGrid>
                <a:gridCol w="1565275"/>
                <a:gridCol w="3686175"/>
                <a:gridCol w="3638550"/>
              </a:tblGrid>
              <a:tr h="58261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1" i="0" u="none" strike="noStrike" cap="none" normalizeH="0" baseline="0" smtClean="0">
                          <a:ln>
                            <a:noFill/>
                          </a:ln>
                          <a:solidFill>
                            <a:schemeClr val="hlink"/>
                          </a:solidFill>
                          <a:effectLst/>
                          <a:latin typeface="Arial" panose="020B0604020202020204" pitchFamily="34" charset="0"/>
                        </a:rPr>
                        <a:t>Downside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1" i="0" u="none" strike="noStrike" cap="none" normalizeH="0" baseline="0" smtClean="0">
                          <a:ln>
                            <a:noFill/>
                          </a:ln>
                          <a:solidFill>
                            <a:srgbClr val="33CC33"/>
                          </a:solidFill>
                          <a:effectLst/>
                          <a:latin typeface="Arial" panose="020B0604020202020204" pitchFamily="34" charset="0"/>
                        </a:rPr>
                        <a:t>Upside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5572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1" i="0" u="none" strike="noStrike" cap="none" normalizeH="0" baseline="0" smtClean="0">
                          <a:ln>
                            <a:noFill/>
                          </a:ln>
                          <a:solidFill>
                            <a:schemeClr val="tx1"/>
                          </a:solidFill>
                          <a:effectLst/>
                          <a:latin typeface="Arial" panose="020B0604020202020204" pitchFamily="34" charset="0"/>
                        </a:rPr>
                        <a:t>Test-set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0" i="0" u="none" strike="noStrike" cap="none" normalizeH="0" baseline="0" smtClean="0">
                          <a:ln>
                            <a:noFill/>
                          </a:ln>
                          <a:solidFill>
                            <a:schemeClr val="hlink"/>
                          </a:solidFill>
                          <a:effectLst/>
                          <a:latin typeface="Arial" panose="020B0604020202020204" pitchFamily="34" charset="0"/>
                        </a:rPr>
                        <a:t>Variance: unreliable estimate of future performance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0" i="0" u="none" strike="noStrike" cap="none" normalizeH="0" baseline="0" smtClean="0">
                          <a:ln>
                            <a:noFill/>
                          </a:ln>
                          <a:solidFill>
                            <a:srgbClr val="33CC33"/>
                          </a:solidFill>
                          <a:effectLst/>
                          <a:latin typeface="Arial" panose="020B0604020202020204" pitchFamily="34" charset="0"/>
                        </a:rPr>
                        <a:t>Cheap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r>
              <a:tr h="560388">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1" i="0" u="none" strike="noStrike" cap="none" normalizeH="0" baseline="0" smtClean="0">
                          <a:ln>
                            <a:noFill/>
                          </a:ln>
                          <a:solidFill>
                            <a:schemeClr val="tx1"/>
                          </a:solidFill>
                          <a:effectLst/>
                          <a:latin typeface="Arial" panose="020B0604020202020204" pitchFamily="34" charset="0"/>
                        </a:rPr>
                        <a:t>Leave-one-out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0" i="0" u="none" strike="noStrike" cap="none" normalizeH="0" baseline="0" smtClean="0">
                          <a:ln>
                            <a:noFill/>
                          </a:ln>
                          <a:solidFill>
                            <a:schemeClr val="hlink"/>
                          </a:solidFill>
                          <a:effectLst/>
                          <a:latin typeface="Arial" panose="020B0604020202020204" pitchFamily="34" charset="0"/>
                        </a:rPr>
                        <a:t>Expensive. </a:t>
                      </a:r>
                    </a:p>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0" i="0" u="none" strike="noStrike" cap="none" normalizeH="0" baseline="0" smtClean="0">
                          <a:ln>
                            <a:noFill/>
                          </a:ln>
                          <a:solidFill>
                            <a:schemeClr val="hlink"/>
                          </a:solidFill>
                          <a:effectLst/>
                          <a:latin typeface="Arial" panose="020B0604020202020204" pitchFamily="34" charset="0"/>
                        </a:rPr>
                        <a:t>Has some weird behavior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0" i="0" u="none" strike="noStrike" cap="none" normalizeH="0" baseline="0" smtClean="0">
                          <a:ln>
                            <a:noFill/>
                          </a:ln>
                          <a:solidFill>
                            <a:srgbClr val="33CC33"/>
                          </a:solidFill>
                          <a:effectLst/>
                          <a:latin typeface="Arial" panose="020B0604020202020204" pitchFamily="34" charset="0"/>
                        </a:rPr>
                        <a:t>Doesn’t waste data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r>
              <a:tr h="560388">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1" i="0" u="none" strike="noStrike" cap="none" normalizeH="0" baseline="0" smtClean="0">
                          <a:ln>
                            <a:noFill/>
                          </a:ln>
                          <a:solidFill>
                            <a:schemeClr val="tx1"/>
                          </a:solidFill>
                          <a:effectLst/>
                          <a:latin typeface="Arial" panose="020B0604020202020204" pitchFamily="34" charset="0"/>
                        </a:rPr>
                        <a:t>10-fold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DC6C7"/>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0" i="0" u="none" strike="noStrike" cap="none" normalizeH="0" baseline="0" smtClean="0">
                          <a:ln>
                            <a:noFill/>
                          </a:ln>
                          <a:solidFill>
                            <a:schemeClr val="hlink"/>
                          </a:solidFill>
                          <a:effectLst/>
                          <a:latin typeface="Arial" panose="020B0604020202020204" pitchFamily="34" charset="0"/>
                        </a:rPr>
                        <a:t>Wastes 10% of the data. 10 times more expensive than testset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DC6C7"/>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0" i="0" u="none" strike="noStrike" cap="none" normalizeH="0" baseline="0" smtClean="0">
                          <a:ln>
                            <a:noFill/>
                          </a:ln>
                          <a:solidFill>
                            <a:srgbClr val="33CC33"/>
                          </a:solidFill>
                          <a:effectLst/>
                          <a:latin typeface="Arial" panose="020B0604020202020204" pitchFamily="34" charset="0"/>
                        </a:rPr>
                        <a:t>Only wastes 10%. Only 10 times more expensive instead of R times.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DC6C7"/>
                    </a:solidFill>
                  </a:tcPr>
                </a:tc>
              </a:tr>
              <a:tr h="573088">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1" i="0" u="none" strike="noStrike" cap="none" normalizeH="0" baseline="0" smtClean="0">
                          <a:ln>
                            <a:noFill/>
                          </a:ln>
                          <a:solidFill>
                            <a:schemeClr val="tx1"/>
                          </a:solidFill>
                          <a:effectLst/>
                          <a:latin typeface="Arial" panose="020B0604020202020204" pitchFamily="34" charset="0"/>
                        </a:rPr>
                        <a:t>3-fold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DC6C7"/>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0" i="0" u="none" strike="noStrike" cap="none" normalizeH="0" baseline="0" smtClean="0">
                          <a:ln>
                            <a:noFill/>
                          </a:ln>
                          <a:solidFill>
                            <a:schemeClr val="hlink"/>
                          </a:solidFill>
                          <a:effectLst/>
                          <a:latin typeface="Arial" panose="020B0604020202020204" pitchFamily="34" charset="0"/>
                        </a:rPr>
                        <a:t>Wastier than 10-fold. Expensivier than testset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DC6C7"/>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0" i="0" u="none" strike="noStrike" cap="none" normalizeH="0" baseline="0" smtClean="0">
                          <a:ln>
                            <a:noFill/>
                          </a:ln>
                          <a:solidFill>
                            <a:srgbClr val="33CC33"/>
                          </a:solidFill>
                          <a:effectLst/>
                          <a:latin typeface="Arial" panose="020B0604020202020204" pitchFamily="34" charset="0"/>
                        </a:rPr>
                        <a:t>Slightly better than test-set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DC6C7"/>
                    </a:solidFill>
                  </a:tcPr>
                </a:tc>
              </a:tr>
              <a:tr h="5127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1" i="0" u="none" strike="noStrike" cap="none" normalizeH="0" baseline="0" smtClean="0">
                          <a:ln>
                            <a:noFill/>
                          </a:ln>
                          <a:solidFill>
                            <a:schemeClr val="tx1"/>
                          </a:solidFill>
                          <a:effectLst/>
                          <a:latin typeface="Arial" panose="020B0604020202020204" pitchFamily="34" charset="0"/>
                        </a:rPr>
                        <a:t>R-fold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DC6C7"/>
                    </a:solidFill>
                  </a:tcPr>
                </a:tc>
                <a:tc gridSpan="2">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400" b="0" i="0" u="none" strike="noStrike" cap="none" normalizeH="0" baseline="0" smtClean="0">
                          <a:ln>
                            <a:noFill/>
                          </a:ln>
                          <a:solidFill>
                            <a:schemeClr val="tx1"/>
                          </a:solidFill>
                          <a:effectLst/>
                          <a:latin typeface="Arial" panose="020B0604020202020204" pitchFamily="34" charset="0"/>
                        </a:rPr>
                        <a:t>Identical to Leave-one-out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DC6C7"/>
                    </a:solidFill>
                  </a:tcPr>
                </a:tc>
                <a:tc hMerge="1">
                  <a:txBody>
                    <a:bodyPr/>
                    <a:lstStyle/>
                    <a:p>
                      <a:endParaRPr lang="en-US"/>
                    </a:p>
                  </a:txBody>
                  <a:tcPr/>
                </a:tc>
              </a:tr>
            </a:tbl>
          </a:graphicData>
        </a:graphic>
      </p:graphicFrame>
      <p:sp>
        <p:nvSpPr>
          <p:cNvPr id="508960" name="Text Box 32"/>
          <p:cNvSpPr txBox="1">
            <a:spLocks noChangeArrowheads="1"/>
          </p:cNvSpPr>
          <p:nvPr/>
        </p:nvSpPr>
        <p:spPr bwMode="auto">
          <a:xfrm>
            <a:off x="6619876" y="2609850"/>
            <a:ext cx="3267075" cy="1569660"/>
          </a:xfrm>
          <a:prstGeom prst="rect">
            <a:avLst/>
          </a:prstGeom>
          <a:solidFill>
            <a:schemeClr val="bg1"/>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Clr>
                <a:srgbClr val="000000"/>
              </a:buClr>
            </a:pPr>
            <a:r>
              <a:rPr lang="en-US" altLang="en-US" sz="2400">
                <a:solidFill>
                  <a:srgbClr val="000000"/>
                </a:solidFill>
              </a:rPr>
              <a:t>But note: One of Andrew’s joys in life is algorithmic tricks for making these cheap</a:t>
            </a:r>
          </a:p>
        </p:txBody>
      </p:sp>
      <p:sp>
        <p:nvSpPr>
          <p:cNvPr id="508961" name="Line 33"/>
          <p:cNvSpPr>
            <a:spLocks noChangeShapeType="1"/>
          </p:cNvSpPr>
          <p:nvPr/>
        </p:nvSpPr>
        <p:spPr bwMode="auto">
          <a:xfrm flipH="1">
            <a:off x="5973764" y="3170238"/>
            <a:ext cx="854075" cy="36512"/>
          </a:xfrm>
          <a:prstGeom prst="line">
            <a:avLst/>
          </a:prstGeom>
          <a:noFill/>
          <a:ln w="76200">
            <a:solidFill>
              <a:srgbClr val="9933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
        <p:nvSpPr>
          <p:cNvPr id="508962" name="Line 34"/>
          <p:cNvSpPr>
            <a:spLocks noChangeShapeType="1"/>
          </p:cNvSpPr>
          <p:nvPr/>
        </p:nvSpPr>
        <p:spPr bwMode="auto">
          <a:xfrm flipH="1">
            <a:off x="5791201" y="3949701"/>
            <a:ext cx="1133475" cy="390525"/>
          </a:xfrm>
          <a:prstGeom prst="line">
            <a:avLst/>
          </a:prstGeom>
          <a:noFill/>
          <a:ln w="76200">
            <a:solidFill>
              <a:srgbClr val="9933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50000"/>
              </a:spcBef>
              <a:spcAft>
                <a:spcPct val="0"/>
              </a:spcAft>
              <a:buClr>
                <a:srgbClr val="000000"/>
              </a:buClr>
            </a:pPr>
            <a:endParaRPr lang="en-US" sz="2400">
              <a:solidFill>
                <a:srgbClr val="000000"/>
              </a:solidFill>
            </a:endParaRPr>
          </a:p>
        </p:txBody>
      </p:sp>
    </p:spTree>
    <p:extLst>
      <p:ext uri="{BB962C8B-B14F-4D97-AF65-F5344CB8AC3E}">
        <p14:creationId xmlns:p14="http://schemas.microsoft.com/office/powerpoint/2010/main" val="423454724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4290" name="Rectangle 2"/>
          <p:cNvSpPr>
            <a:spLocks noGrp="1" noChangeArrowheads="1"/>
          </p:cNvSpPr>
          <p:nvPr>
            <p:ph type="title"/>
          </p:nvPr>
        </p:nvSpPr>
        <p:spPr/>
        <p:txBody>
          <a:bodyPr/>
          <a:lstStyle/>
          <a:p>
            <a:r>
              <a:rPr lang="en-US" altLang="en-US"/>
              <a:t>CV-based Model Selection</a:t>
            </a:r>
          </a:p>
        </p:txBody>
      </p:sp>
      <p:sp>
        <p:nvSpPr>
          <p:cNvPr id="524291" name="Rectangle 3"/>
          <p:cNvSpPr>
            <a:spLocks noGrp="1" noChangeArrowheads="1"/>
          </p:cNvSpPr>
          <p:nvPr>
            <p:ph type="body" idx="1"/>
          </p:nvPr>
        </p:nvSpPr>
        <p:spPr>
          <a:xfrm>
            <a:off x="1752600" y="990600"/>
            <a:ext cx="8574088" cy="1785938"/>
          </a:xfrm>
        </p:spPr>
        <p:txBody>
          <a:bodyPr/>
          <a:lstStyle/>
          <a:p>
            <a:r>
              <a:rPr lang="en-US" altLang="en-US" sz="2400"/>
              <a:t>We’re trying to decide which algorithm to use.</a:t>
            </a:r>
          </a:p>
          <a:p>
            <a:r>
              <a:rPr lang="en-US" altLang="en-US" sz="2400"/>
              <a:t>We train each machine and make a table…</a:t>
            </a:r>
          </a:p>
        </p:txBody>
      </p:sp>
      <p:graphicFrame>
        <p:nvGraphicFramePr>
          <p:cNvPr id="524445" name="Group 157"/>
          <p:cNvGraphicFramePr>
            <a:graphicFrameLocks noGrp="1"/>
          </p:cNvGraphicFramePr>
          <p:nvPr/>
        </p:nvGraphicFramePr>
        <p:xfrm>
          <a:off x="1703388" y="3440113"/>
          <a:ext cx="8202612" cy="2773680"/>
        </p:xfrm>
        <a:graphic>
          <a:graphicData uri="http://schemas.openxmlformats.org/drawingml/2006/table">
            <a:tbl>
              <a:tblPr/>
              <a:tblGrid>
                <a:gridCol w="515937"/>
                <a:gridCol w="554038"/>
                <a:gridCol w="1795462"/>
                <a:gridCol w="3778250"/>
                <a:gridCol w="1558925"/>
              </a:tblGrid>
              <a:tr h="0">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000" b="0" i="1" u="none" strike="noStrike" cap="none" normalizeH="0" baseline="0" smtClean="0">
                          <a:ln>
                            <a:noFill/>
                          </a:ln>
                          <a:solidFill>
                            <a:schemeClr val="tx1"/>
                          </a:solidFill>
                          <a:effectLst/>
                          <a:latin typeface="Arial" panose="020B0604020202020204" pitchFamily="34" charset="0"/>
                        </a:rPr>
                        <a:t>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000" b="0" i="1" u="none" strike="noStrike" cap="none" normalizeH="0" baseline="0" smtClean="0">
                          <a:ln>
                            <a:noFill/>
                          </a:ln>
                          <a:solidFill>
                            <a:schemeClr val="tx1"/>
                          </a:solidFill>
                          <a:effectLst/>
                          <a:latin typeface="Arial" panose="020B0604020202020204" pitchFamily="34" charset="0"/>
                        </a:rPr>
                        <a:t>f</a:t>
                      </a:r>
                      <a:r>
                        <a:rPr kumimoji="0" lang="en-US" altLang="en-US" sz="2000" b="0" i="1" u="none" strike="noStrike" cap="none" normalizeH="0" baseline="-25000" smtClean="0">
                          <a:ln>
                            <a:noFill/>
                          </a:ln>
                          <a:solidFill>
                            <a:schemeClr val="tx1"/>
                          </a:solidFill>
                          <a:effectLst/>
                          <a:latin typeface="Arial" panose="020B0604020202020204" pitchFamily="34" charset="0"/>
                        </a:rPr>
                        <a:t>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TRAINERR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000" b="0" i="0" u="none" strike="noStrike" cap="none" normalizeH="0" baseline="0" smtClean="0">
                          <a:ln>
                            <a:noFill/>
                          </a:ln>
                          <a:solidFill>
                            <a:schemeClr val="tx1"/>
                          </a:solidFill>
                          <a:effectLst/>
                          <a:latin typeface="Arial" panose="020B0604020202020204" pitchFamily="34" charset="0"/>
                        </a:rPr>
                        <a:t>10-FOLD-CV-ERR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000" b="0" i="0" u="none" strike="noStrike" cap="none" normalizeH="0" baseline="0" smtClean="0">
                          <a:ln>
                            <a:noFill/>
                          </a:ln>
                          <a:solidFill>
                            <a:schemeClr val="tx1"/>
                          </a:solidFill>
                          <a:effectLst/>
                          <a:latin typeface="Arial" panose="020B0604020202020204" pitchFamily="34" charset="0"/>
                        </a:rPr>
                        <a:t>Choice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2460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000" b="0" i="0" u="none" strike="noStrike" cap="none" normalizeH="0" baseline="0" smtClean="0">
                          <a:ln>
                            <a:noFill/>
                          </a:ln>
                          <a:solidFill>
                            <a:schemeClr val="tx1"/>
                          </a:solidFill>
                          <a:effectLst/>
                          <a:latin typeface="Arial" panose="020B0604020202020204"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000" b="0" i="1" u="none" strike="noStrike" cap="none" normalizeH="0" baseline="0" smtClean="0">
                          <a:ln>
                            <a:noFill/>
                          </a:ln>
                          <a:solidFill>
                            <a:schemeClr val="tx1"/>
                          </a:solidFill>
                          <a:effectLst/>
                          <a:latin typeface="Arial" panose="020B0604020202020204" pitchFamily="34" charset="0"/>
                        </a:rPr>
                        <a:t>f</a:t>
                      </a:r>
                      <a:r>
                        <a:rPr kumimoji="0" lang="en-US" altLang="en-US" sz="2000" b="0" i="1" u="none" strike="noStrike" cap="none" normalizeH="0" baseline="-25000" smtClean="0">
                          <a:ln>
                            <a:noFill/>
                          </a:ln>
                          <a:solidFill>
                            <a:schemeClr val="tx1"/>
                          </a:solidFill>
                          <a:effectLst/>
                          <a:latin typeface="Arial" panose="020B0604020202020204" pitchFamily="34" charset="0"/>
                        </a:rPr>
                        <a:t>1</a:t>
                      </a: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000" b="0" i="0" u="none" strike="noStrike" cap="none" normalizeH="0" baseline="0" smtClean="0">
                          <a:ln>
                            <a:noFill/>
                          </a:ln>
                          <a:solidFill>
                            <a:schemeClr val="tx1"/>
                          </a:solidFill>
                          <a:effectLst/>
                          <a:latin typeface="Arial" panose="020B0604020202020204" pitchFamily="34"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000" b="0" i="1" u="none" strike="noStrike" cap="none" normalizeH="0" baseline="0" smtClean="0">
                          <a:ln>
                            <a:noFill/>
                          </a:ln>
                          <a:solidFill>
                            <a:schemeClr val="tx1"/>
                          </a:solidFill>
                          <a:effectLst/>
                          <a:latin typeface="Arial" panose="020B0604020202020204" pitchFamily="34" charset="0"/>
                        </a:rPr>
                        <a:t>f</a:t>
                      </a:r>
                      <a:r>
                        <a:rPr kumimoji="0" lang="en-US" altLang="en-US" sz="2000" b="0" i="1" u="none" strike="noStrike" cap="none" normalizeH="0" baseline="-25000" smtClean="0">
                          <a:ln>
                            <a:noFill/>
                          </a:ln>
                          <a:solidFill>
                            <a:schemeClr val="tx1"/>
                          </a:solidFill>
                          <a:effectLst/>
                          <a:latin typeface="Arial" panose="020B0604020202020204" pitchFamily="34" charset="0"/>
                        </a:rPr>
                        <a:t>2</a:t>
                      </a: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000" b="0" i="0" u="none" strike="noStrike" cap="none" normalizeH="0" baseline="0" smtClean="0">
                          <a:ln>
                            <a:noFill/>
                          </a:ln>
                          <a:solidFill>
                            <a:schemeClr val="tx1"/>
                          </a:solidFill>
                          <a:effectLst/>
                          <a:latin typeface="Arial" panose="020B0604020202020204" pitchFamily="34"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000" b="0" i="1" u="none" strike="noStrike" cap="none" normalizeH="0" baseline="0" smtClean="0">
                          <a:ln>
                            <a:noFill/>
                          </a:ln>
                          <a:solidFill>
                            <a:schemeClr val="tx1"/>
                          </a:solidFill>
                          <a:effectLst/>
                          <a:latin typeface="Arial" panose="020B0604020202020204" pitchFamily="34" charset="0"/>
                        </a:rPr>
                        <a:t>f</a:t>
                      </a:r>
                      <a:r>
                        <a:rPr kumimoji="0" lang="en-US" altLang="en-US" sz="2000" b="0" i="1" u="none" strike="noStrike" cap="none" normalizeH="0" baseline="-25000" smtClean="0">
                          <a:ln>
                            <a:noFill/>
                          </a:ln>
                          <a:solidFill>
                            <a:schemeClr val="tx1"/>
                          </a:solidFill>
                          <a:effectLst/>
                          <a:latin typeface="Arial" panose="020B0604020202020204"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000" b="0" i="0" u="none" strike="noStrike" cap="none" normalizeH="0" baseline="0" smtClean="0">
                          <a:ln>
                            <a:noFill/>
                          </a:ln>
                          <a:solidFill>
                            <a:schemeClr val="tx1"/>
                          </a:solidFill>
                          <a:effectLst/>
                          <a:latin typeface="Arial" panose="020B0604020202020204" pitchFamily="34" charset="0"/>
                          <a:sym typeface="Math1" pitchFamily="2" charset="2"/>
                        </a:rPr>
                        <a:t></a:t>
                      </a: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000" b="0" i="0" u="none" strike="noStrike" cap="none" normalizeH="0" baseline="0" smtClean="0">
                          <a:ln>
                            <a:noFill/>
                          </a:ln>
                          <a:solidFill>
                            <a:schemeClr val="tx1"/>
                          </a:solidFill>
                          <a:effectLst/>
                          <a:latin typeface="Arial" panose="020B0604020202020204" pitchFamily="34"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000" b="0" i="1" u="none" strike="noStrike" cap="none" normalizeH="0" baseline="0" smtClean="0">
                          <a:ln>
                            <a:noFill/>
                          </a:ln>
                          <a:solidFill>
                            <a:schemeClr val="tx1"/>
                          </a:solidFill>
                          <a:effectLst/>
                          <a:latin typeface="Arial" panose="020B0604020202020204" pitchFamily="34" charset="0"/>
                        </a:rPr>
                        <a:t>f</a:t>
                      </a:r>
                      <a:r>
                        <a:rPr kumimoji="0" lang="en-US" altLang="en-US" sz="2000" b="0" i="1" u="none" strike="noStrike" cap="none" normalizeH="0" baseline="-25000" smtClean="0">
                          <a:ln>
                            <a:noFill/>
                          </a:ln>
                          <a:solidFill>
                            <a:schemeClr val="tx1"/>
                          </a:solidFill>
                          <a:effectLst/>
                          <a:latin typeface="Arial" panose="020B0604020202020204"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0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000" b="0" i="0" u="none" strike="noStrike" cap="none" normalizeH="0" baseline="0" smtClean="0">
                          <a:ln>
                            <a:noFill/>
                          </a:ln>
                          <a:solidFill>
                            <a:schemeClr val="tx1"/>
                          </a:solidFill>
                          <a:effectLst/>
                          <a:latin typeface="Arial" panose="020B0604020202020204" pitchFamily="34" charset="0"/>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000" b="0" i="1" u="none" strike="noStrike" cap="none" normalizeH="0" baseline="0" smtClean="0">
                          <a:ln>
                            <a:noFill/>
                          </a:ln>
                          <a:solidFill>
                            <a:schemeClr val="tx1"/>
                          </a:solidFill>
                          <a:effectLst/>
                          <a:latin typeface="Arial" panose="020B0604020202020204" pitchFamily="34" charset="0"/>
                        </a:rPr>
                        <a:t>f</a:t>
                      </a:r>
                      <a:r>
                        <a:rPr kumimoji="0" lang="en-US" altLang="en-US" sz="2000" b="0" i="1" u="none" strike="noStrike" cap="none" normalizeH="0" baseline="-25000" smtClean="0">
                          <a:ln>
                            <a:noFill/>
                          </a:ln>
                          <a:solidFill>
                            <a:schemeClr val="tx1"/>
                          </a:solidFill>
                          <a:effectLst/>
                          <a:latin typeface="Arial" panose="020B0604020202020204" pitchFamily="34"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000" b="0" i="0" u="none" strike="noStrike" cap="none" normalizeH="0" baseline="0" smtClean="0">
                          <a:ln>
                            <a:noFill/>
                          </a:ln>
                          <a:solidFill>
                            <a:schemeClr val="tx1"/>
                          </a:solidFill>
                          <a:effectLst/>
                          <a:latin typeface="Arial" panose="020B0604020202020204" pitchFamily="34" charset="0"/>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000" b="0" i="1" u="none" strike="noStrike" cap="none" normalizeH="0" baseline="0" smtClean="0">
                          <a:ln>
                            <a:noFill/>
                          </a:ln>
                          <a:solidFill>
                            <a:schemeClr val="tx1"/>
                          </a:solidFill>
                          <a:effectLst/>
                          <a:latin typeface="Arial" panose="020B0604020202020204" pitchFamily="34" charset="0"/>
                        </a:rPr>
                        <a:t>f</a:t>
                      </a:r>
                      <a:r>
                        <a:rPr kumimoji="0" lang="en-US" altLang="en-US" sz="2000" b="0" i="1" u="none" strike="noStrike" cap="none" normalizeH="0" baseline="-25000" smtClean="0">
                          <a:ln>
                            <a:noFill/>
                          </a:ln>
                          <a:solidFill>
                            <a:schemeClr val="tx1"/>
                          </a:solidFill>
                          <a:effectLst/>
                          <a:latin typeface="Arial" panose="020B0604020202020204" pitchFamily="34"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24432" name="Rectangle 144"/>
          <p:cNvSpPr>
            <a:spLocks noChangeArrowheads="1"/>
          </p:cNvSpPr>
          <p:nvPr/>
        </p:nvSpPr>
        <p:spPr bwMode="auto">
          <a:xfrm>
            <a:off x="4724400" y="3769669"/>
            <a:ext cx="1752600" cy="461665"/>
          </a:xfrm>
          <a:prstGeom prst="rect">
            <a:avLst/>
          </a:prstGeom>
          <a:solidFill>
            <a:srgbClr val="00CC00"/>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24433" name="Rectangle 145"/>
          <p:cNvSpPr>
            <a:spLocks noChangeArrowheads="1"/>
          </p:cNvSpPr>
          <p:nvPr/>
        </p:nvSpPr>
        <p:spPr bwMode="auto">
          <a:xfrm>
            <a:off x="4724400" y="4226869"/>
            <a:ext cx="685800" cy="461665"/>
          </a:xfrm>
          <a:prstGeom prst="rect">
            <a:avLst/>
          </a:prstGeom>
          <a:solidFill>
            <a:srgbClr val="00CC00"/>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24434" name="Rectangle 146"/>
          <p:cNvSpPr>
            <a:spLocks noChangeArrowheads="1"/>
          </p:cNvSpPr>
          <p:nvPr/>
        </p:nvSpPr>
        <p:spPr bwMode="auto">
          <a:xfrm>
            <a:off x="4724400" y="4607869"/>
            <a:ext cx="533400" cy="461665"/>
          </a:xfrm>
          <a:prstGeom prst="rect">
            <a:avLst/>
          </a:prstGeom>
          <a:solidFill>
            <a:srgbClr val="00CC00"/>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24435" name="Rectangle 147"/>
          <p:cNvSpPr>
            <a:spLocks noChangeArrowheads="1"/>
          </p:cNvSpPr>
          <p:nvPr/>
        </p:nvSpPr>
        <p:spPr bwMode="auto">
          <a:xfrm>
            <a:off x="4724400" y="4988869"/>
            <a:ext cx="838200" cy="461665"/>
          </a:xfrm>
          <a:prstGeom prst="rect">
            <a:avLst/>
          </a:prstGeom>
          <a:solidFill>
            <a:srgbClr val="00CC00"/>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24436" name="Rectangle 148"/>
          <p:cNvSpPr>
            <a:spLocks noChangeArrowheads="1"/>
          </p:cNvSpPr>
          <p:nvPr/>
        </p:nvSpPr>
        <p:spPr bwMode="auto">
          <a:xfrm>
            <a:off x="4724400" y="5369869"/>
            <a:ext cx="1066800" cy="461665"/>
          </a:xfrm>
          <a:prstGeom prst="rect">
            <a:avLst/>
          </a:prstGeom>
          <a:solidFill>
            <a:srgbClr val="00CC00"/>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24437" name="Rectangle 149"/>
          <p:cNvSpPr>
            <a:spLocks noChangeArrowheads="1"/>
          </p:cNvSpPr>
          <p:nvPr/>
        </p:nvSpPr>
        <p:spPr bwMode="auto">
          <a:xfrm>
            <a:off x="4724400" y="5750869"/>
            <a:ext cx="1295400" cy="461665"/>
          </a:xfrm>
          <a:prstGeom prst="rect">
            <a:avLst/>
          </a:prstGeom>
          <a:solidFill>
            <a:srgbClr val="00CC00"/>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24438" name="Rectangle 150"/>
          <p:cNvSpPr>
            <a:spLocks noChangeArrowheads="1"/>
          </p:cNvSpPr>
          <p:nvPr/>
        </p:nvSpPr>
        <p:spPr bwMode="auto">
          <a:xfrm>
            <a:off x="3260435" y="3769669"/>
            <a:ext cx="184731" cy="461665"/>
          </a:xfrm>
          <a:prstGeom prst="rect">
            <a:avLst/>
          </a:prstGeom>
          <a:solidFill>
            <a:srgbClr val="C2A398"/>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24439" name="Rectangle 151"/>
          <p:cNvSpPr>
            <a:spLocks noChangeArrowheads="1"/>
          </p:cNvSpPr>
          <p:nvPr/>
        </p:nvSpPr>
        <p:spPr bwMode="auto">
          <a:xfrm>
            <a:off x="2895600" y="4226869"/>
            <a:ext cx="685800" cy="461665"/>
          </a:xfrm>
          <a:prstGeom prst="rect">
            <a:avLst/>
          </a:prstGeom>
          <a:solidFill>
            <a:srgbClr val="C2A398"/>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24440" name="Rectangle 152"/>
          <p:cNvSpPr>
            <a:spLocks noChangeArrowheads="1"/>
          </p:cNvSpPr>
          <p:nvPr/>
        </p:nvSpPr>
        <p:spPr bwMode="auto">
          <a:xfrm>
            <a:off x="2895600" y="4607869"/>
            <a:ext cx="533400" cy="461665"/>
          </a:xfrm>
          <a:prstGeom prst="rect">
            <a:avLst/>
          </a:prstGeom>
          <a:solidFill>
            <a:srgbClr val="C2A398"/>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24441" name="Rectangle 153"/>
          <p:cNvSpPr>
            <a:spLocks noChangeArrowheads="1"/>
          </p:cNvSpPr>
          <p:nvPr/>
        </p:nvSpPr>
        <p:spPr bwMode="auto">
          <a:xfrm>
            <a:off x="2895600" y="4988869"/>
            <a:ext cx="228600" cy="461665"/>
          </a:xfrm>
          <a:prstGeom prst="rect">
            <a:avLst/>
          </a:prstGeom>
          <a:solidFill>
            <a:srgbClr val="C2A398"/>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24442" name="Rectangle 154"/>
          <p:cNvSpPr>
            <a:spLocks noChangeArrowheads="1"/>
          </p:cNvSpPr>
          <p:nvPr/>
        </p:nvSpPr>
        <p:spPr bwMode="auto">
          <a:xfrm>
            <a:off x="2895600" y="5369869"/>
            <a:ext cx="152400" cy="461665"/>
          </a:xfrm>
          <a:prstGeom prst="rect">
            <a:avLst/>
          </a:prstGeom>
          <a:solidFill>
            <a:srgbClr val="C2A398"/>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24443" name="Rectangle 155"/>
          <p:cNvSpPr>
            <a:spLocks noChangeArrowheads="1"/>
          </p:cNvSpPr>
          <p:nvPr/>
        </p:nvSpPr>
        <p:spPr bwMode="auto">
          <a:xfrm>
            <a:off x="2895600" y="5750869"/>
            <a:ext cx="76200" cy="461665"/>
          </a:xfrm>
          <a:prstGeom prst="rect">
            <a:avLst/>
          </a:prstGeom>
          <a:solidFill>
            <a:srgbClr val="C2A398"/>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Tree>
    <p:extLst>
      <p:ext uri="{BB962C8B-B14F-4D97-AF65-F5344CB8AC3E}">
        <p14:creationId xmlns:p14="http://schemas.microsoft.com/office/powerpoint/2010/main" val="34362767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0728" name="Rectangle 56"/>
          <p:cNvSpPr>
            <a:spLocks noChangeArrowheads="1"/>
          </p:cNvSpPr>
          <p:nvPr/>
        </p:nvSpPr>
        <p:spPr bwMode="auto">
          <a:xfrm>
            <a:off x="4875213" y="2996557"/>
            <a:ext cx="1752600" cy="461665"/>
          </a:xfrm>
          <a:prstGeom prst="rect">
            <a:avLst/>
          </a:prstGeom>
          <a:solidFill>
            <a:srgbClr val="00CC00"/>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40729" name="Rectangle 57"/>
          <p:cNvSpPr>
            <a:spLocks noChangeArrowheads="1"/>
          </p:cNvSpPr>
          <p:nvPr/>
        </p:nvSpPr>
        <p:spPr bwMode="auto">
          <a:xfrm>
            <a:off x="4875213" y="3453757"/>
            <a:ext cx="685800" cy="461665"/>
          </a:xfrm>
          <a:prstGeom prst="rect">
            <a:avLst/>
          </a:prstGeom>
          <a:solidFill>
            <a:srgbClr val="00CC00"/>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40730" name="Rectangle 58"/>
          <p:cNvSpPr>
            <a:spLocks noChangeArrowheads="1"/>
          </p:cNvSpPr>
          <p:nvPr/>
        </p:nvSpPr>
        <p:spPr bwMode="auto">
          <a:xfrm>
            <a:off x="4875213" y="3834757"/>
            <a:ext cx="533400" cy="461665"/>
          </a:xfrm>
          <a:prstGeom prst="rect">
            <a:avLst/>
          </a:prstGeom>
          <a:solidFill>
            <a:srgbClr val="00CC00"/>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40731" name="Rectangle 59"/>
          <p:cNvSpPr>
            <a:spLocks noChangeArrowheads="1"/>
          </p:cNvSpPr>
          <p:nvPr/>
        </p:nvSpPr>
        <p:spPr bwMode="auto">
          <a:xfrm>
            <a:off x="4875213" y="4215757"/>
            <a:ext cx="838200" cy="461665"/>
          </a:xfrm>
          <a:prstGeom prst="rect">
            <a:avLst/>
          </a:prstGeom>
          <a:solidFill>
            <a:srgbClr val="00CC00"/>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40732" name="Rectangle 60"/>
          <p:cNvSpPr>
            <a:spLocks noChangeArrowheads="1"/>
          </p:cNvSpPr>
          <p:nvPr/>
        </p:nvSpPr>
        <p:spPr bwMode="auto">
          <a:xfrm>
            <a:off x="4875213" y="4596757"/>
            <a:ext cx="1066800" cy="461665"/>
          </a:xfrm>
          <a:prstGeom prst="rect">
            <a:avLst/>
          </a:prstGeom>
          <a:solidFill>
            <a:srgbClr val="00CC00"/>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40733" name="Rectangle 61"/>
          <p:cNvSpPr>
            <a:spLocks noChangeArrowheads="1"/>
          </p:cNvSpPr>
          <p:nvPr/>
        </p:nvSpPr>
        <p:spPr bwMode="auto">
          <a:xfrm>
            <a:off x="4875213" y="4977757"/>
            <a:ext cx="1295400" cy="461665"/>
          </a:xfrm>
          <a:prstGeom prst="rect">
            <a:avLst/>
          </a:prstGeom>
          <a:solidFill>
            <a:srgbClr val="00CC00"/>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40734" name="Rectangle 62"/>
          <p:cNvSpPr>
            <a:spLocks noChangeArrowheads="1"/>
          </p:cNvSpPr>
          <p:nvPr/>
        </p:nvSpPr>
        <p:spPr bwMode="auto">
          <a:xfrm>
            <a:off x="3787485" y="2996557"/>
            <a:ext cx="184731" cy="461665"/>
          </a:xfrm>
          <a:prstGeom prst="rect">
            <a:avLst/>
          </a:prstGeom>
          <a:solidFill>
            <a:srgbClr val="C2A398"/>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40735" name="Rectangle 63"/>
          <p:cNvSpPr>
            <a:spLocks noChangeArrowheads="1"/>
          </p:cNvSpPr>
          <p:nvPr/>
        </p:nvSpPr>
        <p:spPr bwMode="auto">
          <a:xfrm>
            <a:off x="3422650" y="3453757"/>
            <a:ext cx="685800" cy="461665"/>
          </a:xfrm>
          <a:prstGeom prst="rect">
            <a:avLst/>
          </a:prstGeom>
          <a:solidFill>
            <a:srgbClr val="C2A398"/>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40736" name="Rectangle 64"/>
          <p:cNvSpPr>
            <a:spLocks noChangeArrowheads="1"/>
          </p:cNvSpPr>
          <p:nvPr/>
        </p:nvSpPr>
        <p:spPr bwMode="auto">
          <a:xfrm>
            <a:off x="3422650" y="3834757"/>
            <a:ext cx="533400" cy="461665"/>
          </a:xfrm>
          <a:prstGeom prst="rect">
            <a:avLst/>
          </a:prstGeom>
          <a:solidFill>
            <a:srgbClr val="C2A398"/>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40737" name="Rectangle 65"/>
          <p:cNvSpPr>
            <a:spLocks noChangeArrowheads="1"/>
          </p:cNvSpPr>
          <p:nvPr/>
        </p:nvSpPr>
        <p:spPr bwMode="auto">
          <a:xfrm>
            <a:off x="3422650" y="4215757"/>
            <a:ext cx="228600" cy="461665"/>
          </a:xfrm>
          <a:prstGeom prst="rect">
            <a:avLst/>
          </a:prstGeom>
          <a:solidFill>
            <a:srgbClr val="C2A398"/>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40738" name="Rectangle 66"/>
          <p:cNvSpPr>
            <a:spLocks noChangeArrowheads="1"/>
          </p:cNvSpPr>
          <p:nvPr/>
        </p:nvSpPr>
        <p:spPr bwMode="auto">
          <a:xfrm>
            <a:off x="3422650" y="4596757"/>
            <a:ext cx="152400" cy="461665"/>
          </a:xfrm>
          <a:prstGeom prst="rect">
            <a:avLst/>
          </a:prstGeom>
          <a:solidFill>
            <a:srgbClr val="C2A398"/>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40739" name="Rectangle 67"/>
          <p:cNvSpPr>
            <a:spLocks noChangeArrowheads="1"/>
          </p:cNvSpPr>
          <p:nvPr/>
        </p:nvSpPr>
        <p:spPr bwMode="auto">
          <a:xfrm>
            <a:off x="3422650" y="4977757"/>
            <a:ext cx="76200" cy="461665"/>
          </a:xfrm>
          <a:prstGeom prst="rect">
            <a:avLst/>
          </a:prstGeom>
          <a:solidFill>
            <a:srgbClr val="C2A398"/>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40674" name="Rectangle 2"/>
          <p:cNvSpPr>
            <a:spLocks noGrp="1" noChangeArrowheads="1"/>
          </p:cNvSpPr>
          <p:nvPr>
            <p:ph type="title"/>
          </p:nvPr>
        </p:nvSpPr>
        <p:spPr/>
        <p:txBody>
          <a:bodyPr/>
          <a:lstStyle/>
          <a:p>
            <a:r>
              <a:rPr lang="en-US" altLang="en-US"/>
              <a:t>CV-based Model Selection</a:t>
            </a:r>
          </a:p>
        </p:txBody>
      </p:sp>
      <p:sp>
        <p:nvSpPr>
          <p:cNvPr id="540675" name="Rectangle 3"/>
          <p:cNvSpPr>
            <a:spLocks noGrp="1" noChangeArrowheads="1"/>
          </p:cNvSpPr>
          <p:nvPr>
            <p:ph type="body" idx="1"/>
          </p:nvPr>
        </p:nvSpPr>
        <p:spPr>
          <a:xfrm>
            <a:off x="1752600" y="990600"/>
            <a:ext cx="8574088" cy="1785938"/>
          </a:xfrm>
        </p:spPr>
        <p:txBody>
          <a:bodyPr/>
          <a:lstStyle/>
          <a:p>
            <a:r>
              <a:rPr lang="en-US" altLang="en-US" sz="2400"/>
              <a:t>Example: Choosing number of hidden units in a one-hidden-layer neural net.</a:t>
            </a:r>
          </a:p>
          <a:p>
            <a:r>
              <a:rPr lang="en-US" altLang="en-US" sz="2400"/>
              <a:t>Step 1: Compute 10-fold CV error for six different model classes:</a:t>
            </a:r>
          </a:p>
        </p:txBody>
      </p:sp>
      <p:graphicFrame>
        <p:nvGraphicFramePr>
          <p:cNvPr id="540907" name="Group 235"/>
          <p:cNvGraphicFramePr>
            <a:graphicFrameLocks noGrp="1"/>
          </p:cNvGraphicFramePr>
          <p:nvPr/>
        </p:nvGraphicFramePr>
        <p:xfrm>
          <a:off x="1752601" y="2667000"/>
          <a:ext cx="7686675" cy="2773680"/>
        </p:xfrm>
        <a:graphic>
          <a:graphicData uri="http://schemas.openxmlformats.org/drawingml/2006/table">
            <a:tbl>
              <a:tblPr/>
              <a:tblGrid>
                <a:gridCol w="1666875"/>
                <a:gridCol w="1447800"/>
                <a:gridCol w="3581400"/>
                <a:gridCol w="990600"/>
              </a:tblGrid>
              <a:tr h="0">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1800" b="0" i="1" u="none" strike="noStrike" cap="none" normalizeH="0" baseline="0" smtClean="0">
                          <a:ln>
                            <a:noFill/>
                          </a:ln>
                          <a:solidFill>
                            <a:schemeClr val="tx1"/>
                          </a:solidFill>
                          <a:effectLst/>
                          <a:latin typeface="Arial" panose="020B0604020202020204" pitchFamily="34" charset="0"/>
                        </a:rPr>
                        <a:t>Algorithm</a:t>
                      </a:r>
                      <a:endParaRPr kumimoji="0" lang="en-US" altLang="en-US" sz="1800" b="0" i="1" u="none" strike="noStrike" cap="none" normalizeH="0" baseline="-2500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TRAINERR</a:t>
                      </a: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000" b="0" i="0" u="none" strike="noStrike" cap="none" normalizeH="0" baseline="0" smtClean="0">
                          <a:ln>
                            <a:noFill/>
                          </a:ln>
                          <a:solidFill>
                            <a:schemeClr val="tx1"/>
                          </a:solidFill>
                          <a:effectLst/>
                          <a:latin typeface="Arial" panose="020B0604020202020204" pitchFamily="34" charset="0"/>
                        </a:rPr>
                        <a:t>10-FOLD-CV-ERR</a:t>
                      </a: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000" b="0" i="0" u="none" strike="noStrike" cap="none" normalizeH="0" baseline="0" smtClean="0">
                          <a:ln>
                            <a:noFill/>
                          </a:ln>
                          <a:solidFill>
                            <a:schemeClr val="tx1"/>
                          </a:solidFill>
                          <a:effectLst/>
                          <a:latin typeface="Arial" panose="020B0604020202020204" pitchFamily="34" charset="0"/>
                        </a:rPr>
                        <a:t>Choice</a:t>
                      </a: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solidFill>
                      <a:srgbClr val="FFFFCC"/>
                    </a:solidFill>
                  </a:tcPr>
                </a:tc>
              </a:tr>
              <a:tr h="2460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1800" b="0" i="1" u="none" strike="noStrike" cap="none" normalizeH="0" baseline="0" smtClean="0">
                          <a:ln>
                            <a:noFill/>
                          </a:ln>
                          <a:solidFill>
                            <a:schemeClr val="tx1"/>
                          </a:solidFill>
                          <a:effectLst/>
                          <a:latin typeface="Arial" panose="020B0604020202020204" pitchFamily="34" charset="0"/>
                        </a:rPr>
                        <a:t>0 hidden units</a:t>
                      </a:r>
                      <a:endParaRPr kumimoji="0" lang="en-US"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r>
              <a:tr h="2444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1800" b="0" i="1" u="none" strike="noStrike" cap="none" normalizeH="0" baseline="0" smtClean="0">
                          <a:ln>
                            <a:noFill/>
                          </a:ln>
                          <a:solidFill>
                            <a:schemeClr val="tx1"/>
                          </a:solidFill>
                          <a:effectLst/>
                          <a:latin typeface="Arial" panose="020B0604020202020204" pitchFamily="34" charset="0"/>
                        </a:rPr>
                        <a:t>1 hidden units</a:t>
                      </a: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r>
              <a:tr h="2444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1800" b="0" i="1" u="none" strike="noStrike" cap="none" normalizeH="0" baseline="0" smtClean="0">
                          <a:ln>
                            <a:noFill/>
                          </a:ln>
                          <a:solidFill>
                            <a:schemeClr val="tx1"/>
                          </a:solidFill>
                          <a:effectLst/>
                          <a:latin typeface="Arial" panose="020B0604020202020204" pitchFamily="34" charset="0"/>
                        </a:rPr>
                        <a:t>2 hidden units</a:t>
                      </a: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000" b="0" i="0" u="none" strike="noStrike" cap="none" normalizeH="0" baseline="0" smtClean="0">
                          <a:ln>
                            <a:noFill/>
                          </a:ln>
                          <a:solidFill>
                            <a:schemeClr val="tx1"/>
                          </a:solidFill>
                          <a:effectLst/>
                          <a:latin typeface="Arial" panose="020B0604020202020204" pitchFamily="34" charset="0"/>
                          <a:sym typeface="Math1" pitchFamily="2" charset="2"/>
                        </a:rPr>
                        <a:t></a:t>
                      </a: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r>
              <a:tr h="2444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1800" b="0" i="1" u="none" strike="noStrike" cap="none" normalizeH="0" baseline="0" smtClean="0">
                          <a:ln>
                            <a:noFill/>
                          </a:ln>
                          <a:solidFill>
                            <a:schemeClr val="tx1"/>
                          </a:solidFill>
                          <a:effectLst/>
                          <a:latin typeface="Arial" panose="020B0604020202020204" pitchFamily="34" charset="0"/>
                        </a:rPr>
                        <a:t>3 hidden units</a:t>
                      </a: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r>
              <a:tr h="2460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1800" b="0" i="1" u="none" strike="noStrike" cap="none" normalizeH="0" baseline="0" smtClean="0">
                          <a:ln>
                            <a:noFill/>
                          </a:ln>
                          <a:solidFill>
                            <a:schemeClr val="tx1"/>
                          </a:solidFill>
                          <a:effectLst/>
                          <a:latin typeface="Arial" panose="020B0604020202020204" pitchFamily="34" charset="0"/>
                        </a:rPr>
                        <a:t>4 hidden units</a:t>
                      </a: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r>
              <a:tr h="2444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1800" b="0" i="1" u="none" strike="noStrike" cap="none" normalizeH="0" baseline="0" smtClean="0">
                          <a:ln>
                            <a:noFill/>
                          </a:ln>
                          <a:solidFill>
                            <a:schemeClr val="tx1"/>
                          </a:solidFill>
                          <a:effectLst/>
                          <a:latin typeface="Arial" panose="020B0604020202020204" pitchFamily="34" charset="0"/>
                        </a:rPr>
                        <a:t>5 hidden units</a:t>
                      </a: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r>
            </a:tbl>
          </a:graphicData>
        </a:graphic>
      </p:graphicFrame>
      <p:sp>
        <p:nvSpPr>
          <p:cNvPr id="540908" name="Rectangle 236"/>
          <p:cNvSpPr>
            <a:spLocks noChangeArrowheads="1"/>
          </p:cNvSpPr>
          <p:nvPr/>
        </p:nvSpPr>
        <p:spPr bwMode="auto">
          <a:xfrm>
            <a:off x="1752600" y="5562600"/>
            <a:ext cx="8574088" cy="947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har char="•"/>
              <a:defRPr sz="3200">
                <a:solidFill>
                  <a:schemeClr val="tx1"/>
                </a:solidFill>
                <a:latin typeface="Arial" panose="020B0604020202020204" pitchFamily="34" charset="0"/>
              </a:defRPr>
            </a:lvl1pPr>
            <a:lvl2pPr marL="742950" indent="-285750" algn="l">
              <a:spcBef>
                <a:spcPct val="20000"/>
              </a:spcBef>
              <a:buChar char="•"/>
              <a:defRPr sz="2800">
                <a:solidFill>
                  <a:schemeClr val="tx1"/>
                </a:solidFill>
                <a:latin typeface="Arial" panose="020B0604020202020204" pitchFamily="34" charset="0"/>
              </a:defRPr>
            </a:lvl2pPr>
            <a:lvl3pPr marL="1143000" indent="-228600" algn="l">
              <a:spcBef>
                <a:spcPct val="20000"/>
              </a:spcBef>
              <a:buChar char="•"/>
              <a:defRPr sz="2400">
                <a:solidFill>
                  <a:schemeClr val="tx1"/>
                </a:solidFill>
                <a:latin typeface="Arial" panose="020B0604020202020204" pitchFamily="34" charset="0"/>
              </a:defRPr>
            </a:lvl3pPr>
            <a:lvl4pPr marL="1600200" indent="-228600" algn="l">
              <a:spcBef>
                <a:spcPct val="20000"/>
              </a:spcBef>
              <a:buChar char="•"/>
              <a:defRPr sz="2000">
                <a:solidFill>
                  <a:schemeClr val="tx1"/>
                </a:solidFill>
                <a:latin typeface="Arial" panose="020B0604020202020204" pitchFamily="34" charset="0"/>
              </a:defRPr>
            </a:lvl4pPr>
            <a:lvl5pPr marL="2057400" indent="-228600" algn="l">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lr>
                <a:schemeClr val="tx1"/>
              </a:buClr>
              <a:buChar char="•"/>
              <a:defRPr sz="2000">
                <a:solidFill>
                  <a:schemeClr val="tx1"/>
                </a:solidFill>
                <a:latin typeface="Arial" panose="020B0604020202020204" pitchFamily="34" charset="0"/>
              </a:defRPr>
            </a:lvl6pPr>
            <a:lvl7pPr marL="2971800" indent="-228600" fontAlgn="base">
              <a:spcBef>
                <a:spcPct val="20000"/>
              </a:spcBef>
              <a:spcAft>
                <a:spcPct val="0"/>
              </a:spcAft>
              <a:buClr>
                <a:schemeClr val="tx1"/>
              </a:buClr>
              <a:buChar char="•"/>
              <a:defRPr sz="2000">
                <a:solidFill>
                  <a:schemeClr val="tx1"/>
                </a:solidFill>
                <a:latin typeface="Arial" panose="020B0604020202020204" pitchFamily="34" charset="0"/>
              </a:defRPr>
            </a:lvl7pPr>
            <a:lvl8pPr marL="3429000" indent="-228600" fontAlgn="base">
              <a:spcBef>
                <a:spcPct val="20000"/>
              </a:spcBef>
              <a:spcAft>
                <a:spcPct val="0"/>
              </a:spcAft>
              <a:buClr>
                <a:schemeClr val="tx1"/>
              </a:buClr>
              <a:buChar char="•"/>
              <a:defRPr sz="2000">
                <a:solidFill>
                  <a:schemeClr val="tx1"/>
                </a:solidFill>
                <a:latin typeface="Arial" panose="020B0604020202020204" pitchFamily="34" charset="0"/>
              </a:defRPr>
            </a:lvl8pPr>
            <a:lvl9pPr marL="3886200" indent="-228600" fontAlgn="base">
              <a:spcBef>
                <a:spcPct val="20000"/>
              </a:spcBef>
              <a:spcAft>
                <a:spcPct val="0"/>
              </a:spcAft>
              <a:buClr>
                <a:schemeClr val="tx1"/>
              </a:buClr>
              <a:buChar char="•"/>
              <a:defRPr sz="2000">
                <a:solidFill>
                  <a:schemeClr val="tx1"/>
                </a:solidFill>
                <a:latin typeface="Arial" panose="020B0604020202020204" pitchFamily="34" charset="0"/>
              </a:defRPr>
            </a:lvl9pPr>
          </a:lstStyle>
          <a:p>
            <a:pPr fontAlgn="base">
              <a:spcAft>
                <a:spcPct val="0"/>
              </a:spcAft>
              <a:buClr>
                <a:srgbClr val="000000"/>
              </a:buClr>
            </a:pPr>
            <a:r>
              <a:rPr lang="en-US" altLang="en-US" sz="2400">
                <a:solidFill>
                  <a:srgbClr val="000000"/>
                </a:solidFill>
              </a:rPr>
              <a:t>Step 2: Whichever model class gave best CV score: train it with all the data, and that’s the predictive model you’ll use.</a:t>
            </a:r>
          </a:p>
        </p:txBody>
      </p:sp>
    </p:spTree>
    <p:extLst>
      <p:ext uri="{BB962C8B-B14F-4D97-AF65-F5344CB8AC3E}">
        <p14:creationId xmlns:p14="http://schemas.microsoft.com/office/powerpoint/2010/main" val="392817085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1710" name="Rectangle 14"/>
          <p:cNvSpPr>
            <a:spLocks noGrp="1" noChangeArrowheads="1"/>
          </p:cNvSpPr>
          <p:nvPr>
            <p:ph type="title"/>
          </p:nvPr>
        </p:nvSpPr>
        <p:spPr/>
        <p:txBody>
          <a:bodyPr/>
          <a:lstStyle/>
          <a:p>
            <a:r>
              <a:rPr lang="en-US" altLang="en-US"/>
              <a:t>CV-based Model Selection</a:t>
            </a:r>
          </a:p>
        </p:txBody>
      </p:sp>
      <p:sp>
        <p:nvSpPr>
          <p:cNvPr id="541711" name="Rectangle 15"/>
          <p:cNvSpPr>
            <a:spLocks noGrp="1" noChangeArrowheads="1"/>
          </p:cNvSpPr>
          <p:nvPr>
            <p:ph type="body" idx="1"/>
          </p:nvPr>
        </p:nvSpPr>
        <p:spPr>
          <a:xfrm>
            <a:off x="1752600" y="990600"/>
            <a:ext cx="8574088" cy="1785938"/>
          </a:xfrm>
        </p:spPr>
        <p:txBody>
          <a:bodyPr/>
          <a:lstStyle/>
          <a:p>
            <a:r>
              <a:rPr lang="en-US" altLang="en-US" sz="2400"/>
              <a:t>Example: Choosing “k” for a k-nearest-neighbor regression.</a:t>
            </a:r>
          </a:p>
          <a:p>
            <a:r>
              <a:rPr lang="en-US" altLang="en-US" sz="2400"/>
              <a:t>Step 1: Compute LOOCV error for six different model classes:</a:t>
            </a:r>
          </a:p>
        </p:txBody>
      </p:sp>
      <p:sp>
        <p:nvSpPr>
          <p:cNvPr id="541754" name="Rectangle 58"/>
          <p:cNvSpPr>
            <a:spLocks noChangeArrowheads="1"/>
          </p:cNvSpPr>
          <p:nvPr/>
        </p:nvSpPr>
        <p:spPr bwMode="auto">
          <a:xfrm>
            <a:off x="1752600" y="5562600"/>
            <a:ext cx="8574088" cy="947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har char="•"/>
              <a:defRPr sz="3200">
                <a:solidFill>
                  <a:schemeClr val="tx1"/>
                </a:solidFill>
                <a:latin typeface="Arial" panose="020B0604020202020204" pitchFamily="34" charset="0"/>
              </a:defRPr>
            </a:lvl1pPr>
            <a:lvl2pPr marL="742950" indent="-285750" algn="l">
              <a:spcBef>
                <a:spcPct val="20000"/>
              </a:spcBef>
              <a:buChar char="•"/>
              <a:defRPr sz="2800">
                <a:solidFill>
                  <a:schemeClr val="tx1"/>
                </a:solidFill>
                <a:latin typeface="Arial" panose="020B0604020202020204" pitchFamily="34" charset="0"/>
              </a:defRPr>
            </a:lvl2pPr>
            <a:lvl3pPr marL="1143000" indent="-228600" algn="l">
              <a:spcBef>
                <a:spcPct val="20000"/>
              </a:spcBef>
              <a:buChar char="•"/>
              <a:defRPr sz="2400">
                <a:solidFill>
                  <a:schemeClr val="tx1"/>
                </a:solidFill>
                <a:latin typeface="Arial" panose="020B0604020202020204" pitchFamily="34" charset="0"/>
              </a:defRPr>
            </a:lvl3pPr>
            <a:lvl4pPr marL="1600200" indent="-228600" algn="l">
              <a:spcBef>
                <a:spcPct val="20000"/>
              </a:spcBef>
              <a:buChar char="•"/>
              <a:defRPr sz="2000">
                <a:solidFill>
                  <a:schemeClr val="tx1"/>
                </a:solidFill>
                <a:latin typeface="Arial" panose="020B0604020202020204" pitchFamily="34" charset="0"/>
              </a:defRPr>
            </a:lvl4pPr>
            <a:lvl5pPr marL="2057400" indent="-228600" algn="l">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lr>
                <a:schemeClr val="tx1"/>
              </a:buClr>
              <a:buChar char="•"/>
              <a:defRPr sz="2000">
                <a:solidFill>
                  <a:schemeClr val="tx1"/>
                </a:solidFill>
                <a:latin typeface="Arial" panose="020B0604020202020204" pitchFamily="34" charset="0"/>
              </a:defRPr>
            </a:lvl6pPr>
            <a:lvl7pPr marL="2971800" indent="-228600" fontAlgn="base">
              <a:spcBef>
                <a:spcPct val="20000"/>
              </a:spcBef>
              <a:spcAft>
                <a:spcPct val="0"/>
              </a:spcAft>
              <a:buClr>
                <a:schemeClr val="tx1"/>
              </a:buClr>
              <a:buChar char="•"/>
              <a:defRPr sz="2000">
                <a:solidFill>
                  <a:schemeClr val="tx1"/>
                </a:solidFill>
                <a:latin typeface="Arial" panose="020B0604020202020204" pitchFamily="34" charset="0"/>
              </a:defRPr>
            </a:lvl7pPr>
            <a:lvl8pPr marL="3429000" indent="-228600" fontAlgn="base">
              <a:spcBef>
                <a:spcPct val="20000"/>
              </a:spcBef>
              <a:spcAft>
                <a:spcPct val="0"/>
              </a:spcAft>
              <a:buClr>
                <a:schemeClr val="tx1"/>
              </a:buClr>
              <a:buChar char="•"/>
              <a:defRPr sz="2000">
                <a:solidFill>
                  <a:schemeClr val="tx1"/>
                </a:solidFill>
                <a:latin typeface="Arial" panose="020B0604020202020204" pitchFamily="34" charset="0"/>
              </a:defRPr>
            </a:lvl8pPr>
            <a:lvl9pPr marL="3886200" indent="-228600" fontAlgn="base">
              <a:spcBef>
                <a:spcPct val="20000"/>
              </a:spcBef>
              <a:spcAft>
                <a:spcPct val="0"/>
              </a:spcAft>
              <a:buClr>
                <a:schemeClr val="tx1"/>
              </a:buClr>
              <a:buChar char="•"/>
              <a:defRPr sz="2000">
                <a:solidFill>
                  <a:schemeClr val="tx1"/>
                </a:solidFill>
                <a:latin typeface="Arial" panose="020B0604020202020204" pitchFamily="34" charset="0"/>
              </a:defRPr>
            </a:lvl9pPr>
          </a:lstStyle>
          <a:p>
            <a:pPr fontAlgn="base">
              <a:spcAft>
                <a:spcPct val="0"/>
              </a:spcAft>
              <a:buClr>
                <a:srgbClr val="000000"/>
              </a:buClr>
            </a:pPr>
            <a:r>
              <a:rPr lang="en-US" altLang="en-US" sz="2400">
                <a:solidFill>
                  <a:srgbClr val="000000"/>
                </a:solidFill>
              </a:rPr>
              <a:t>Step 2: Whichever model class gave best CV score: train it with all the data, and that’s the predictive model you’ll use.</a:t>
            </a:r>
          </a:p>
        </p:txBody>
      </p:sp>
      <p:graphicFrame>
        <p:nvGraphicFramePr>
          <p:cNvPr id="541757" name="Group 61"/>
          <p:cNvGraphicFramePr>
            <a:graphicFrameLocks noGrp="1"/>
          </p:cNvGraphicFramePr>
          <p:nvPr/>
        </p:nvGraphicFramePr>
        <p:xfrm>
          <a:off x="1905001" y="2438400"/>
          <a:ext cx="7686675" cy="2773680"/>
        </p:xfrm>
        <a:graphic>
          <a:graphicData uri="http://schemas.openxmlformats.org/drawingml/2006/table">
            <a:tbl>
              <a:tblPr/>
              <a:tblGrid>
                <a:gridCol w="1666875"/>
                <a:gridCol w="1447800"/>
                <a:gridCol w="3581400"/>
                <a:gridCol w="990600"/>
              </a:tblGrid>
              <a:tr h="0">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1800" b="0" i="1" u="none" strike="noStrike" cap="none" normalizeH="0" baseline="0" smtClean="0">
                          <a:ln>
                            <a:noFill/>
                          </a:ln>
                          <a:solidFill>
                            <a:schemeClr val="tx1"/>
                          </a:solidFill>
                          <a:effectLst/>
                          <a:latin typeface="Arial" panose="020B0604020202020204" pitchFamily="34" charset="0"/>
                        </a:rPr>
                        <a:t>Algorithm</a:t>
                      </a:r>
                      <a:endParaRPr kumimoji="0" lang="en-US" altLang="en-US" sz="1800" b="0" i="1" u="none" strike="noStrike" cap="none" normalizeH="0" baseline="-2500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TRAINERR</a:t>
                      </a: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000" b="0" i="0" u="none" strike="noStrike" cap="none" normalizeH="0" baseline="0" smtClean="0">
                          <a:ln>
                            <a:noFill/>
                          </a:ln>
                          <a:solidFill>
                            <a:schemeClr val="tx1"/>
                          </a:solidFill>
                          <a:effectLst/>
                          <a:latin typeface="Arial" panose="020B0604020202020204" pitchFamily="34" charset="0"/>
                        </a:rPr>
                        <a:t>10-fold-CV-ERR</a:t>
                      </a: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000" b="0" i="0" u="none" strike="noStrike" cap="none" normalizeH="0" baseline="0" smtClean="0">
                          <a:ln>
                            <a:noFill/>
                          </a:ln>
                          <a:solidFill>
                            <a:schemeClr val="tx1"/>
                          </a:solidFill>
                          <a:effectLst/>
                          <a:latin typeface="Arial" panose="020B0604020202020204" pitchFamily="34" charset="0"/>
                        </a:rPr>
                        <a:t>Choice</a:t>
                      </a: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solidFill>
                      <a:srgbClr val="FFFFCC"/>
                    </a:solidFill>
                  </a:tcPr>
                </a:tc>
              </a:tr>
              <a:tr h="2460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1800" b="0" i="1" u="none" strike="noStrike" cap="none" normalizeH="0" baseline="0" smtClean="0">
                          <a:ln>
                            <a:noFill/>
                          </a:ln>
                          <a:solidFill>
                            <a:schemeClr val="tx1"/>
                          </a:solidFill>
                          <a:effectLst/>
                          <a:latin typeface="Arial" panose="020B0604020202020204" pitchFamily="34" charset="0"/>
                        </a:rPr>
                        <a:t>K=1</a:t>
                      </a:r>
                      <a:endParaRPr kumimoji="0" lang="en-US"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r>
              <a:tr h="2444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1800" b="0" i="1" u="none" strike="noStrike" cap="none" normalizeH="0" baseline="0" smtClean="0">
                          <a:ln>
                            <a:noFill/>
                          </a:ln>
                          <a:solidFill>
                            <a:schemeClr val="tx1"/>
                          </a:solidFill>
                          <a:effectLst/>
                          <a:latin typeface="Arial" panose="020B0604020202020204" pitchFamily="34" charset="0"/>
                        </a:rPr>
                        <a:t>K=2</a:t>
                      </a: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r>
              <a:tr h="2444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1800" b="0" i="1" u="none" strike="noStrike" cap="none" normalizeH="0" baseline="0" smtClean="0">
                          <a:ln>
                            <a:noFill/>
                          </a:ln>
                          <a:solidFill>
                            <a:schemeClr val="tx1"/>
                          </a:solidFill>
                          <a:effectLst/>
                          <a:latin typeface="Arial" panose="020B0604020202020204" pitchFamily="34" charset="0"/>
                        </a:rPr>
                        <a:t>K=3</a:t>
                      </a: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r>
              <a:tr h="2444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1800" b="0" i="1" u="none" strike="noStrike" cap="none" normalizeH="0" baseline="0" smtClean="0">
                          <a:ln>
                            <a:noFill/>
                          </a:ln>
                          <a:solidFill>
                            <a:schemeClr val="tx1"/>
                          </a:solidFill>
                          <a:effectLst/>
                          <a:latin typeface="Arial" panose="020B0604020202020204" pitchFamily="34" charset="0"/>
                        </a:rPr>
                        <a:t>K=4</a:t>
                      </a: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2000" b="0" i="0" u="none" strike="noStrike" cap="none" normalizeH="0" baseline="0" smtClean="0">
                          <a:ln>
                            <a:noFill/>
                          </a:ln>
                          <a:solidFill>
                            <a:schemeClr val="tx1"/>
                          </a:solidFill>
                          <a:effectLst/>
                          <a:latin typeface="Arial" panose="020B0604020202020204" pitchFamily="34" charset="0"/>
                          <a:sym typeface="Math1" pitchFamily="2" charset="2"/>
                        </a:rPr>
                        <a:t></a:t>
                      </a: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r>
              <a:tr h="2460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1800" b="0" i="1" u="none" strike="noStrike" cap="none" normalizeH="0" baseline="0" smtClean="0">
                          <a:ln>
                            <a:noFill/>
                          </a:ln>
                          <a:solidFill>
                            <a:schemeClr val="tx1"/>
                          </a:solidFill>
                          <a:effectLst/>
                          <a:latin typeface="Arial" panose="020B0604020202020204" pitchFamily="34" charset="0"/>
                        </a:rPr>
                        <a:t>K=5</a:t>
                      </a: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r>
              <a:tr h="2444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n-US" sz="1800" b="0" i="1" u="none" strike="noStrike" cap="none" normalizeH="0" baseline="0" smtClean="0">
                          <a:ln>
                            <a:noFill/>
                          </a:ln>
                          <a:solidFill>
                            <a:schemeClr val="tx1"/>
                          </a:solidFill>
                          <a:effectLst/>
                          <a:latin typeface="Arial" panose="020B0604020202020204" pitchFamily="34" charset="0"/>
                        </a:rPr>
                        <a:t>K=6</a:t>
                      </a: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solidFill>
                      <a:srgbClr val="FFFFCC"/>
                    </a:solid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buClr>
                          <a:schemeClr val="tx1"/>
                        </a:buClr>
                        <a:defRPr>
                          <a:solidFill>
                            <a:schemeClr val="tx1"/>
                          </a:solidFill>
                          <a:latin typeface="Arial" panose="020B0604020202020204" pitchFamily="34" charset="0"/>
                        </a:defRPr>
                      </a:lvl6pPr>
                      <a:lvl7pPr fontAlgn="base">
                        <a:spcBef>
                          <a:spcPct val="20000"/>
                        </a:spcBef>
                        <a:spcAft>
                          <a:spcPct val="0"/>
                        </a:spcAft>
                        <a:buClr>
                          <a:schemeClr val="tx1"/>
                        </a:buClr>
                        <a:defRPr>
                          <a:solidFill>
                            <a:schemeClr val="tx1"/>
                          </a:solidFill>
                          <a:latin typeface="Arial" panose="020B0604020202020204" pitchFamily="34" charset="0"/>
                        </a:defRPr>
                      </a:lvl7pPr>
                      <a:lvl8pPr fontAlgn="base">
                        <a:spcBef>
                          <a:spcPct val="20000"/>
                        </a:spcBef>
                        <a:spcAft>
                          <a:spcPct val="0"/>
                        </a:spcAft>
                        <a:buClr>
                          <a:schemeClr val="tx1"/>
                        </a:buClr>
                        <a:defRPr>
                          <a:solidFill>
                            <a:schemeClr val="tx1"/>
                          </a:solidFill>
                          <a:latin typeface="Arial" panose="020B0604020202020204" pitchFamily="34" charset="0"/>
                        </a:defRPr>
                      </a:lvl8pPr>
                      <a:lvl9pPr fontAlgn="base">
                        <a:spcBef>
                          <a:spcPct val="20000"/>
                        </a:spcBef>
                        <a:spcAft>
                          <a:spcPct val="0"/>
                        </a:spcAft>
                        <a:buClr>
                          <a:schemeClr val="tx1"/>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n-US" altLang="en-US"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rgbClr val="993366"/>
                      </a:solidFill>
                      <a:prstDash val="solid"/>
                      <a:round/>
                      <a:headEnd type="none" w="med" len="med"/>
                      <a:tailEnd type="none" w="med" len="med"/>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w="28575" cap="flat" cmpd="sng" algn="ctr">
                      <a:solidFill>
                        <a:srgbClr val="993366"/>
                      </a:solidFill>
                      <a:prstDash val="solid"/>
                      <a:round/>
                      <a:headEnd type="none" w="med" len="med"/>
                      <a:tailEnd type="none" w="med" len="med"/>
                    </a:lnB>
                    <a:lnTlToBr>
                      <a:noFill/>
                    </a:lnTlToBr>
                    <a:lnBlToTr>
                      <a:noFill/>
                    </a:lnBlToTr>
                    <a:noFill/>
                  </a:tcPr>
                </a:tc>
              </a:tr>
            </a:tbl>
          </a:graphicData>
        </a:graphic>
      </p:graphicFrame>
      <p:sp>
        <p:nvSpPr>
          <p:cNvPr id="541799" name="Rectangle 103"/>
          <p:cNvSpPr>
            <a:spLocks noChangeArrowheads="1"/>
          </p:cNvSpPr>
          <p:nvPr/>
        </p:nvSpPr>
        <p:spPr bwMode="auto">
          <a:xfrm>
            <a:off x="5027614" y="2767957"/>
            <a:ext cx="1068387" cy="461665"/>
          </a:xfrm>
          <a:prstGeom prst="rect">
            <a:avLst/>
          </a:prstGeom>
          <a:solidFill>
            <a:srgbClr val="00CC00"/>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41800" name="Rectangle 104"/>
          <p:cNvSpPr>
            <a:spLocks noChangeArrowheads="1"/>
          </p:cNvSpPr>
          <p:nvPr/>
        </p:nvSpPr>
        <p:spPr bwMode="auto">
          <a:xfrm>
            <a:off x="5027614" y="3225157"/>
            <a:ext cx="915987" cy="461665"/>
          </a:xfrm>
          <a:prstGeom prst="rect">
            <a:avLst/>
          </a:prstGeom>
          <a:solidFill>
            <a:srgbClr val="00CC00"/>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41801" name="Rectangle 105"/>
          <p:cNvSpPr>
            <a:spLocks noChangeArrowheads="1"/>
          </p:cNvSpPr>
          <p:nvPr/>
        </p:nvSpPr>
        <p:spPr bwMode="auto">
          <a:xfrm>
            <a:off x="5027614" y="3606157"/>
            <a:ext cx="839787" cy="461665"/>
          </a:xfrm>
          <a:prstGeom prst="rect">
            <a:avLst/>
          </a:prstGeom>
          <a:solidFill>
            <a:srgbClr val="00CC00"/>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41802" name="Rectangle 106"/>
          <p:cNvSpPr>
            <a:spLocks noChangeArrowheads="1"/>
          </p:cNvSpPr>
          <p:nvPr/>
        </p:nvSpPr>
        <p:spPr bwMode="auto">
          <a:xfrm>
            <a:off x="5027614" y="3987157"/>
            <a:ext cx="611187" cy="461665"/>
          </a:xfrm>
          <a:prstGeom prst="rect">
            <a:avLst/>
          </a:prstGeom>
          <a:solidFill>
            <a:srgbClr val="00CC00"/>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41803" name="Rectangle 107"/>
          <p:cNvSpPr>
            <a:spLocks noChangeArrowheads="1"/>
          </p:cNvSpPr>
          <p:nvPr/>
        </p:nvSpPr>
        <p:spPr bwMode="auto">
          <a:xfrm>
            <a:off x="5027614" y="4368157"/>
            <a:ext cx="687387" cy="461665"/>
          </a:xfrm>
          <a:prstGeom prst="rect">
            <a:avLst/>
          </a:prstGeom>
          <a:solidFill>
            <a:srgbClr val="00CC00"/>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41804" name="Rectangle 108"/>
          <p:cNvSpPr>
            <a:spLocks noChangeArrowheads="1"/>
          </p:cNvSpPr>
          <p:nvPr/>
        </p:nvSpPr>
        <p:spPr bwMode="auto">
          <a:xfrm>
            <a:off x="5027614" y="4749157"/>
            <a:ext cx="1677987" cy="461665"/>
          </a:xfrm>
          <a:prstGeom prst="rect">
            <a:avLst/>
          </a:prstGeom>
          <a:solidFill>
            <a:srgbClr val="00CC00"/>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41805" name="Rectangle 109"/>
          <p:cNvSpPr>
            <a:spLocks noChangeArrowheads="1"/>
          </p:cNvSpPr>
          <p:nvPr/>
        </p:nvSpPr>
        <p:spPr bwMode="auto">
          <a:xfrm>
            <a:off x="3575050" y="3225157"/>
            <a:ext cx="158750" cy="461665"/>
          </a:xfrm>
          <a:prstGeom prst="rect">
            <a:avLst/>
          </a:prstGeom>
          <a:solidFill>
            <a:srgbClr val="C2A398"/>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41806" name="Rectangle 110"/>
          <p:cNvSpPr>
            <a:spLocks noChangeArrowheads="1"/>
          </p:cNvSpPr>
          <p:nvPr/>
        </p:nvSpPr>
        <p:spPr bwMode="auto">
          <a:xfrm>
            <a:off x="3575050" y="3606157"/>
            <a:ext cx="234950" cy="461665"/>
          </a:xfrm>
          <a:prstGeom prst="rect">
            <a:avLst/>
          </a:prstGeom>
          <a:solidFill>
            <a:srgbClr val="C2A398"/>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41807" name="Rectangle 111"/>
          <p:cNvSpPr>
            <a:spLocks noChangeArrowheads="1"/>
          </p:cNvSpPr>
          <p:nvPr/>
        </p:nvSpPr>
        <p:spPr bwMode="auto">
          <a:xfrm>
            <a:off x="3575050" y="3987157"/>
            <a:ext cx="615950" cy="461665"/>
          </a:xfrm>
          <a:prstGeom prst="rect">
            <a:avLst/>
          </a:prstGeom>
          <a:solidFill>
            <a:srgbClr val="C2A398"/>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41808" name="Rectangle 112"/>
          <p:cNvSpPr>
            <a:spLocks noChangeArrowheads="1"/>
          </p:cNvSpPr>
          <p:nvPr/>
        </p:nvSpPr>
        <p:spPr bwMode="auto">
          <a:xfrm>
            <a:off x="3575050" y="4368157"/>
            <a:ext cx="920750" cy="461665"/>
          </a:xfrm>
          <a:prstGeom prst="rect">
            <a:avLst/>
          </a:prstGeom>
          <a:solidFill>
            <a:srgbClr val="C2A398"/>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
        <p:nvSpPr>
          <p:cNvPr id="541809" name="Rectangle 113"/>
          <p:cNvSpPr>
            <a:spLocks noChangeArrowheads="1"/>
          </p:cNvSpPr>
          <p:nvPr/>
        </p:nvSpPr>
        <p:spPr bwMode="auto">
          <a:xfrm>
            <a:off x="3575050" y="4749157"/>
            <a:ext cx="1301750" cy="461665"/>
          </a:xfrm>
          <a:prstGeom prst="rect">
            <a:avLst/>
          </a:prstGeom>
          <a:solidFill>
            <a:srgbClr val="C2A398"/>
          </a:solidFill>
          <a:ln>
            <a:noFill/>
          </a:ln>
          <a:effectLst/>
          <a:extLs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fontAlgn="base">
              <a:spcBef>
                <a:spcPct val="50000"/>
              </a:spcBef>
              <a:spcAft>
                <a:spcPct val="0"/>
              </a:spcAft>
              <a:buClr>
                <a:srgbClr val="000000"/>
              </a:buClr>
            </a:pPr>
            <a:endParaRPr lang="en-US" sz="2400">
              <a:solidFill>
                <a:srgbClr val="000000"/>
              </a:solidFill>
            </a:endParaRPr>
          </a:p>
        </p:txBody>
      </p:sp>
    </p:spTree>
    <p:extLst>
      <p:ext uri="{BB962C8B-B14F-4D97-AF65-F5344CB8AC3E}">
        <p14:creationId xmlns:p14="http://schemas.microsoft.com/office/powerpoint/2010/main" val="1390315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US" dirty="0" smtClean="0"/>
              <a:t>ROC Analysis</a:t>
            </a:r>
            <a:endParaRPr lang="en-US" dirty="0"/>
          </a:p>
        </p:txBody>
      </p:sp>
      <p:sp>
        <p:nvSpPr>
          <p:cNvPr id="5" name="Content Placeholder 4"/>
          <p:cNvSpPr>
            <a:spLocks noGrp="1"/>
          </p:cNvSpPr>
          <p:nvPr>
            <p:ph idx="1"/>
          </p:nvPr>
        </p:nvSpPr>
        <p:spPr/>
        <p:txBody>
          <a:bodyPr/>
          <a:lstStyle/>
          <a:p>
            <a:pPr marL="0" indent="0">
              <a:buNone/>
              <a:defRPr/>
            </a:pPr>
            <a:r>
              <a:rPr lang="en-US" sz="2800" dirty="0"/>
              <a:t>“The ROC curve was first developed by electrical engineers and radar engineers during World War II for detecting enemy objects in battle fields and was soon introduced to psychology to account for perceptual detection of stimuli.”</a:t>
            </a:r>
          </a:p>
          <a:p>
            <a:pPr marL="0" indent="0">
              <a:buNone/>
              <a:defRPr/>
            </a:pPr>
            <a:endParaRPr lang="en-US" sz="2800" dirty="0"/>
          </a:p>
          <a:p>
            <a:pPr marL="0" indent="0">
              <a:buNone/>
              <a:defRPr/>
            </a:pPr>
            <a:r>
              <a:rPr lang="en-US" sz="2000" dirty="0"/>
              <a:t>– from http://en.wikipedia.org/wiki/Receiver_operating_characteristic</a:t>
            </a:r>
            <a:endParaRPr lang="en-US" sz="2000" dirty="0"/>
          </a:p>
        </p:txBody>
      </p:sp>
    </p:spTree>
    <p:extLst>
      <p:ext uri="{BB962C8B-B14F-4D97-AF65-F5344CB8AC3E}">
        <p14:creationId xmlns:p14="http://schemas.microsoft.com/office/powerpoint/2010/main" val="2972779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US" dirty="0" smtClean="0"/>
              <a:t>ROC Analysis</a:t>
            </a:r>
            <a:endParaRPr lang="en-US" dirty="0"/>
          </a:p>
        </p:txBody>
      </p:sp>
      <p:sp>
        <p:nvSpPr>
          <p:cNvPr id="5" name="Content Placeholder 4"/>
          <p:cNvSpPr>
            <a:spLocks noGrp="1"/>
          </p:cNvSpPr>
          <p:nvPr>
            <p:ph idx="1"/>
          </p:nvPr>
        </p:nvSpPr>
        <p:spPr/>
        <p:txBody>
          <a:bodyPr/>
          <a:lstStyle/>
          <a:p>
            <a:pPr marL="0" indent="0">
              <a:buNone/>
              <a:defRPr/>
            </a:pPr>
            <a:r>
              <a:rPr lang="en-US" sz="2800" dirty="0"/>
              <a:t>“ROC analysis since then has been used in medicine, radiology, biometrics, and other areas for many decades and is increasingly used in machine learning and data mining research.”</a:t>
            </a:r>
          </a:p>
          <a:p>
            <a:pPr marL="0" indent="0">
              <a:buNone/>
              <a:defRPr/>
            </a:pPr>
            <a:endParaRPr lang="en-US" sz="2800" dirty="0"/>
          </a:p>
          <a:p>
            <a:pPr marL="0" indent="0">
              <a:buNone/>
              <a:defRPr/>
            </a:pPr>
            <a:endParaRPr lang="en-US" sz="2800" dirty="0"/>
          </a:p>
          <a:p>
            <a:pPr marL="0" indent="0">
              <a:buNone/>
              <a:defRPr/>
            </a:pPr>
            <a:r>
              <a:rPr lang="en-US" sz="2000" dirty="0"/>
              <a:t>– from http://en.wikipedia.org/wiki/Receiver_operating_characteristic</a:t>
            </a:r>
            <a:endParaRPr lang="en-US" sz="2000" dirty="0"/>
          </a:p>
        </p:txBody>
      </p:sp>
    </p:spTree>
    <p:extLst>
      <p:ext uri="{BB962C8B-B14F-4D97-AF65-F5344CB8AC3E}">
        <p14:creationId xmlns:p14="http://schemas.microsoft.com/office/powerpoint/2010/main" val="2153869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ROC </a:t>
            </a:r>
            <a:r>
              <a:rPr lang="en-US" dirty="0"/>
              <a:t>A</a:t>
            </a:r>
            <a:r>
              <a:rPr lang="en-US" dirty="0" smtClean="0"/>
              <a:t>nalysis History</a:t>
            </a:r>
            <a:endParaRPr lang="en-US" dirty="0"/>
          </a:p>
        </p:txBody>
      </p:sp>
      <p:sp>
        <p:nvSpPr>
          <p:cNvPr id="3" name="Content Placeholder 2"/>
          <p:cNvSpPr>
            <a:spLocks noGrp="1"/>
          </p:cNvSpPr>
          <p:nvPr>
            <p:ph idx="1"/>
          </p:nvPr>
        </p:nvSpPr>
        <p:spPr/>
        <p:txBody>
          <a:bodyPr/>
          <a:lstStyle/>
          <a:p>
            <a:pPr marL="0" indent="0">
              <a:buNone/>
              <a:defRPr/>
            </a:pPr>
            <a:r>
              <a:rPr lang="en-US" sz="2400" dirty="0"/>
              <a:t>“The ROC curve was first used during World War II for the analysis of radar signals before it was employed in signal detection theory.  Following the attack on Pearl Harbor in 1941, the United States army began new research to increase the prediction of correctly detected Japanese aircraft from their radar signals.”</a:t>
            </a:r>
          </a:p>
          <a:p>
            <a:pPr marL="0" indent="0">
              <a:buNone/>
              <a:defRPr/>
            </a:pPr>
            <a:endParaRPr lang="en-US" sz="2400" dirty="0"/>
          </a:p>
          <a:p>
            <a:pPr marL="0" indent="0">
              <a:buNone/>
              <a:defRPr/>
            </a:pPr>
            <a:r>
              <a:rPr lang="en-US" sz="2000" dirty="0"/>
              <a:t>– from http://en.wikipedia.org/wiki/Receiver_operating_characteristic</a:t>
            </a:r>
          </a:p>
        </p:txBody>
      </p:sp>
    </p:spTree>
    <p:extLst>
      <p:ext uri="{BB962C8B-B14F-4D97-AF65-F5344CB8AC3E}">
        <p14:creationId xmlns:p14="http://schemas.microsoft.com/office/powerpoint/2010/main" val="1395619979"/>
      </p:ext>
    </p:extLst>
  </p:cSld>
  <p:clrMapOvr>
    <a:masterClrMapping/>
  </p:clrMapOvr>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FFFF99"/>
        </a:solidFill>
        <a:ln w="63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ctr" defTabSz="914400" rtl="0" eaLnBrk="1" fontAlgn="base" latinLnBrk="0" hangingPunct="1">
          <a:lnSpc>
            <a:spcPct val="100000"/>
          </a:lnSpc>
          <a:spcBef>
            <a:spcPct val="50000"/>
          </a:spcBef>
          <a:spcAft>
            <a:spcPct val="0"/>
          </a:spcAft>
          <a:buClr>
            <a:schemeClr val="tx1"/>
          </a:buClr>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rgbClr val="FFFF99"/>
        </a:solidFill>
        <a:ln w="63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ctr" defTabSz="914400" rtl="0" eaLnBrk="1" fontAlgn="base" latinLnBrk="0" hangingPunct="1">
          <a:lnSpc>
            <a:spcPct val="100000"/>
          </a:lnSpc>
          <a:spcBef>
            <a:spcPct val="50000"/>
          </a:spcBef>
          <a:spcAft>
            <a:spcPct val="0"/>
          </a:spcAft>
          <a:buClr>
            <a:schemeClr val="tx1"/>
          </a:buClr>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3113</Words>
  <Application>Microsoft Office PowerPoint</Application>
  <PresentationFormat>Widescreen</PresentationFormat>
  <Paragraphs>616</Paragraphs>
  <Slides>69</Slides>
  <Notes>0</Notes>
  <HiddenSlides>4</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69</vt:i4>
      </vt:variant>
    </vt:vector>
  </HeadingPairs>
  <TitlesOfParts>
    <vt:vector size="76" baseType="lpstr">
      <vt:lpstr>Arial</vt:lpstr>
      <vt:lpstr>Math1</vt:lpstr>
      <vt:lpstr>Symbol</vt:lpstr>
      <vt:lpstr>Tahoma</vt:lpstr>
      <vt:lpstr>Wingdings</vt:lpstr>
      <vt:lpstr>Blends</vt:lpstr>
      <vt:lpstr>Worksheet</vt:lpstr>
      <vt:lpstr>Classification Evaluation And Model Selection</vt:lpstr>
      <vt:lpstr>Testing</vt:lpstr>
      <vt:lpstr>Testing</vt:lpstr>
      <vt:lpstr>Two-class problems</vt:lpstr>
      <vt:lpstr>PowerPoint Presentation</vt:lpstr>
      <vt:lpstr>Evaluating errors</vt:lpstr>
      <vt:lpstr>ROC Analysis</vt:lpstr>
      <vt:lpstr>ROC Analysis</vt:lpstr>
      <vt:lpstr>ROC Analysis History</vt:lpstr>
      <vt:lpstr>ROC Analysis History</vt:lpstr>
      <vt:lpstr>ROC Analysis History</vt:lpstr>
      <vt:lpstr>ROC curve analysis</vt:lpstr>
      <vt:lpstr>Defn. accuracy</vt:lpstr>
      <vt:lpstr>Problems w/ accuracy</vt:lpstr>
      <vt:lpstr>ROC analysis</vt:lpstr>
      <vt:lpstr>ROC analysis</vt:lpstr>
      <vt:lpstr>PowerPoint Presentation</vt:lpstr>
      <vt:lpstr>PowerPoint Presentation</vt:lpstr>
      <vt:lpstr>PowerPoint Presentation</vt:lpstr>
      <vt:lpstr>ROC analysis</vt:lpstr>
      <vt:lpstr>ROC analysis</vt:lpstr>
      <vt:lpstr>Roc example</vt:lpstr>
      <vt:lpstr>ROC example</vt:lpstr>
      <vt:lpstr>ROC example</vt:lpstr>
      <vt:lpstr>PowerPoint Presentation</vt:lpstr>
      <vt:lpstr>PowerPoint Presentation</vt:lpstr>
      <vt:lpstr>PowerPoint Presentation</vt:lpstr>
      <vt:lpstr>ROC example</vt:lpstr>
      <vt:lpstr>ROC example</vt:lpstr>
      <vt:lpstr>ROC example</vt:lpstr>
      <vt:lpstr>Cross-validation for detecting and preventing overfitting</vt:lpstr>
      <vt:lpstr>A Regression Problem</vt:lpstr>
      <vt:lpstr>Linear Regression</vt:lpstr>
      <vt:lpstr>Linear Regression</vt:lpstr>
      <vt:lpstr>Linear Regression</vt:lpstr>
      <vt:lpstr>Linear Regression</vt:lpstr>
      <vt:lpstr>Quadratic Regression</vt:lpstr>
      <vt:lpstr>Quadratic Regression</vt:lpstr>
      <vt:lpstr>Join-the-dots</vt:lpstr>
      <vt:lpstr>Which is best?</vt:lpstr>
      <vt:lpstr>What do we really want?</vt:lpstr>
      <vt:lpstr>The test set method</vt:lpstr>
      <vt:lpstr>The test set method</vt:lpstr>
      <vt:lpstr>The test set method</vt:lpstr>
      <vt:lpstr>The test set method</vt:lpstr>
      <vt:lpstr>The test set method</vt:lpstr>
      <vt:lpstr>The test set method</vt:lpstr>
      <vt:lpstr>The test set method</vt:lpstr>
      <vt:lpstr>LOOCV (Leave-one-out Cross Validation)</vt:lpstr>
      <vt:lpstr>LOOCV (Leave-one-out Cross Validation)</vt:lpstr>
      <vt:lpstr>LOOCV (Leave-one-out Cross Validation)</vt:lpstr>
      <vt:lpstr>LOOCV (Leave-one-out Cross Validation)</vt:lpstr>
      <vt:lpstr>LOOCV (Leave-one-out Cross Validation)</vt:lpstr>
      <vt:lpstr>LOOCV (Leave-one-out Cross Validation)</vt:lpstr>
      <vt:lpstr>LOOCV for Quadratic Regression</vt:lpstr>
      <vt:lpstr>LOOCV for Join The Dots</vt:lpstr>
      <vt:lpstr>Which kind of Cross Validation?</vt:lpstr>
      <vt:lpstr>k-fold Cross Validation</vt:lpstr>
      <vt:lpstr>k-fold Cross Validation</vt:lpstr>
      <vt:lpstr>k-fold Cross Validation</vt:lpstr>
      <vt:lpstr>k-fold Cross Validation</vt:lpstr>
      <vt:lpstr>k-fold Cross Validation</vt:lpstr>
      <vt:lpstr>k-fold Cross Validation</vt:lpstr>
      <vt:lpstr>k-fold Cross Validation</vt:lpstr>
      <vt:lpstr>Which kind of Cross Validation?</vt:lpstr>
      <vt:lpstr>Which kind of Cross Validation?</vt:lpstr>
      <vt:lpstr>CV-based Model Selection</vt:lpstr>
      <vt:lpstr>CV-based Model Selection</vt:lpstr>
      <vt:lpstr>CV-based Model Selection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Cross-validation for detecting and preventing overfitting</dc:title>
  <dc:creator>liuj</dc:creator>
  <cp:lastModifiedBy>liuj</cp:lastModifiedBy>
  <cp:revision>4</cp:revision>
  <dcterms:created xsi:type="dcterms:W3CDTF">2016-03-24T13:45:36Z</dcterms:created>
  <dcterms:modified xsi:type="dcterms:W3CDTF">2016-03-24T14:34:39Z</dcterms:modified>
</cp:coreProperties>
</file>