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61"/>
  </p:notesMasterIdLst>
  <p:handoutMasterIdLst>
    <p:handoutMasterId r:id="rId62"/>
  </p:handoutMasterIdLst>
  <p:sldIdLst>
    <p:sldId id="256" r:id="rId2"/>
    <p:sldId id="349" r:id="rId3"/>
    <p:sldId id="350" r:id="rId4"/>
    <p:sldId id="352" r:id="rId5"/>
    <p:sldId id="353" r:id="rId6"/>
    <p:sldId id="354" r:id="rId7"/>
    <p:sldId id="490" r:id="rId8"/>
    <p:sldId id="355" r:id="rId9"/>
    <p:sldId id="356" r:id="rId10"/>
    <p:sldId id="357" r:id="rId11"/>
    <p:sldId id="358" r:id="rId12"/>
    <p:sldId id="361" r:id="rId13"/>
    <p:sldId id="369" r:id="rId14"/>
    <p:sldId id="370" r:id="rId15"/>
    <p:sldId id="371" r:id="rId16"/>
    <p:sldId id="372" r:id="rId17"/>
    <p:sldId id="373" r:id="rId18"/>
    <p:sldId id="473" r:id="rId19"/>
    <p:sldId id="374" r:id="rId20"/>
    <p:sldId id="475" r:id="rId21"/>
    <p:sldId id="519" r:id="rId22"/>
    <p:sldId id="476" r:id="rId23"/>
    <p:sldId id="478" r:id="rId24"/>
    <p:sldId id="499" r:id="rId25"/>
    <p:sldId id="498" r:id="rId26"/>
    <p:sldId id="497" r:id="rId27"/>
    <p:sldId id="496" r:id="rId28"/>
    <p:sldId id="495" r:id="rId29"/>
    <p:sldId id="494" r:id="rId30"/>
    <p:sldId id="477" r:id="rId31"/>
    <p:sldId id="502" r:id="rId32"/>
    <p:sldId id="501" r:id="rId33"/>
    <p:sldId id="500" r:id="rId34"/>
    <p:sldId id="481" r:id="rId35"/>
    <p:sldId id="504" r:id="rId36"/>
    <p:sldId id="503" r:id="rId37"/>
    <p:sldId id="491" r:id="rId38"/>
    <p:sldId id="518" r:id="rId39"/>
    <p:sldId id="480" r:id="rId40"/>
    <p:sldId id="507" r:id="rId41"/>
    <p:sldId id="506" r:id="rId42"/>
    <p:sldId id="505" r:id="rId43"/>
    <p:sldId id="513" r:id="rId44"/>
    <p:sldId id="508" r:id="rId45"/>
    <p:sldId id="512" r:id="rId46"/>
    <p:sldId id="511" r:id="rId47"/>
    <p:sldId id="510" r:id="rId48"/>
    <p:sldId id="509" r:id="rId49"/>
    <p:sldId id="514" r:id="rId50"/>
    <p:sldId id="486" r:id="rId51"/>
    <p:sldId id="485" r:id="rId52"/>
    <p:sldId id="515" r:id="rId53"/>
    <p:sldId id="479" r:id="rId54"/>
    <p:sldId id="493" r:id="rId55"/>
    <p:sldId id="488" r:id="rId56"/>
    <p:sldId id="489" r:id="rId57"/>
    <p:sldId id="492" r:id="rId58"/>
    <p:sldId id="517" r:id="rId59"/>
    <p:sldId id="516" r:id="rId60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2A398"/>
    <a:srgbClr val="FFFF99"/>
    <a:srgbClr val="993366"/>
    <a:srgbClr val="CCFFCC"/>
    <a:srgbClr val="99FF66"/>
    <a:srgbClr val="FFFFCC"/>
    <a:srgbClr val="66CC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60" autoAdjust="0"/>
  </p:normalViewPr>
  <p:slideViewPr>
    <p:cSldViewPr>
      <p:cViewPr varScale="1">
        <p:scale>
          <a:sx n="111" d="100"/>
          <a:sy n="111" d="100"/>
        </p:scale>
        <p:origin x="161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8.wmf"/><Relationship Id="rId1" Type="http://schemas.openxmlformats.org/officeDocument/2006/relationships/image" Target="../media/image1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0.wmf"/><Relationship Id="rId1" Type="http://schemas.openxmlformats.org/officeDocument/2006/relationships/image" Target="../media/image23.wmf"/><Relationship Id="rId6" Type="http://schemas.openxmlformats.org/officeDocument/2006/relationships/image" Target="../media/image18.wmf"/><Relationship Id="rId5" Type="http://schemas.openxmlformats.org/officeDocument/2006/relationships/image" Target="../media/image25.wmf"/><Relationship Id="rId4" Type="http://schemas.openxmlformats.org/officeDocument/2006/relationships/image" Target="../media/image22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7" Type="http://schemas.openxmlformats.org/officeDocument/2006/relationships/image" Target="../media/image26.wmf"/><Relationship Id="rId2" Type="http://schemas.openxmlformats.org/officeDocument/2006/relationships/image" Target="../media/image20.wmf"/><Relationship Id="rId1" Type="http://schemas.openxmlformats.org/officeDocument/2006/relationships/image" Target="../media/image23.wmf"/><Relationship Id="rId6" Type="http://schemas.openxmlformats.org/officeDocument/2006/relationships/image" Target="../media/image18.wmf"/><Relationship Id="rId5" Type="http://schemas.openxmlformats.org/officeDocument/2006/relationships/image" Target="../media/image25.wmf"/><Relationship Id="rId4" Type="http://schemas.openxmlformats.org/officeDocument/2006/relationships/image" Target="../media/image22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7" Type="http://schemas.openxmlformats.org/officeDocument/2006/relationships/image" Target="../media/image33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6" Type="http://schemas.openxmlformats.org/officeDocument/2006/relationships/image" Target="../media/image32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7" Type="http://schemas.openxmlformats.org/officeDocument/2006/relationships/image" Target="../media/image11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6" Type="http://schemas.openxmlformats.org/officeDocument/2006/relationships/image" Target="../media/image10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Relationship Id="rId4" Type="http://schemas.openxmlformats.org/officeDocument/2006/relationships/image" Target="../media/image3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l"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25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l" defTabSz="968375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25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6650" tIns="48325" rIns="96650" bIns="48325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/>
            </a:lvl1pPr>
          </a:lstStyle>
          <a:p>
            <a:fld id="{2CB49EFD-A759-4EFB-89D0-6C5B515FCE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687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2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2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349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82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82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2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3F625E9-186F-4768-9776-073F7A9FBC8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24605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758E8E1-6883-45CC-9C6D-D31CF86A241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</a:t>
            </a:fld>
            <a:endParaRPr kumimoji="0" lang="en-US" altLang="en-US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67281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85F1CEC-4DB3-42A2-8551-40AF6597A8E4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10</a:t>
            </a:fld>
            <a:endParaRPr kumimoji="0" lang="en-US" altLang="en-US"/>
          </a:p>
        </p:txBody>
      </p:sp>
      <p:sp>
        <p:nvSpPr>
          <p:cNvPr id="737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1958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06E986F-2840-4163-8420-EE330925C87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11</a:t>
            </a:fld>
            <a:endParaRPr kumimoji="0" lang="en-US" altLang="en-US"/>
          </a:p>
        </p:txBody>
      </p:sp>
      <p:sp>
        <p:nvSpPr>
          <p:cNvPr id="747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82987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561032F-89CC-44E6-A082-5A0465AB7C87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12</a:t>
            </a:fld>
            <a:endParaRPr kumimoji="0" lang="en-US" altLang="en-US"/>
          </a:p>
        </p:txBody>
      </p:sp>
      <p:sp>
        <p:nvSpPr>
          <p:cNvPr id="757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07236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40DBE76-4AF0-40D0-A0AE-EB9A17EC1FA8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13</a:t>
            </a:fld>
            <a:endParaRPr kumimoji="0" lang="en-US" altLang="en-US"/>
          </a:p>
        </p:txBody>
      </p:sp>
      <p:sp>
        <p:nvSpPr>
          <p:cNvPr id="768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42422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4AB0AB8-3EED-484F-9F83-3B4182522C3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14</a:t>
            </a:fld>
            <a:endParaRPr kumimoji="0" lang="en-US" altLang="en-US"/>
          </a:p>
        </p:txBody>
      </p:sp>
      <p:sp>
        <p:nvSpPr>
          <p:cNvPr id="778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87340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E249C7F-C31A-43F4-8B8D-CA1A29EF2A1F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15</a:t>
            </a:fld>
            <a:endParaRPr kumimoji="0" lang="en-US" altLang="en-US"/>
          </a:p>
        </p:txBody>
      </p:sp>
      <p:sp>
        <p:nvSpPr>
          <p:cNvPr id="788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457422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7948DD0-1372-4225-8511-0635E92C6C0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16</a:t>
            </a:fld>
            <a:endParaRPr kumimoji="0" lang="en-US" altLang="en-US"/>
          </a:p>
        </p:txBody>
      </p:sp>
      <p:sp>
        <p:nvSpPr>
          <p:cNvPr id="798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1776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DDB5B59-6BB5-43B7-8F0B-2864D3860DE9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17</a:t>
            </a:fld>
            <a:endParaRPr kumimoji="0" lang="en-US" altLang="en-US"/>
          </a:p>
        </p:txBody>
      </p:sp>
      <p:sp>
        <p:nvSpPr>
          <p:cNvPr id="808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737585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D7CBB76-200F-47AF-8B95-F1D232BD642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18</a:t>
            </a:fld>
            <a:endParaRPr kumimoji="0" lang="en-US" altLang="en-US"/>
          </a:p>
        </p:txBody>
      </p:sp>
      <p:sp>
        <p:nvSpPr>
          <p:cNvPr id="819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380589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28E9C21-122F-4C82-8B72-E391F68468A9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19</a:t>
            </a:fld>
            <a:endParaRPr kumimoji="0" lang="en-US" altLang="en-US"/>
          </a:p>
        </p:txBody>
      </p:sp>
      <p:sp>
        <p:nvSpPr>
          <p:cNvPr id="829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4796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06DF4D9-DFBB-409D-8345-58EAF102BE6C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</a:t>
            </a:fld>
            <a:endParaRPr kumimoji="0" lang="en-US" altLang="en-US"/>
          </a:p>
        </p:txBody>
      </p:sp>
      <p:sp>
        <p:nvSpPr>
          <p:cNvPr id="655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0476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FE11A91-F439-41C5-8B16-272CF9E8B2E4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20</a:t>
            </a:fld>
            <a:endParaRPr kumimoji="0" lang="en-US" altLang="en-US"/>
          </a:p>
        </p:txBody>
      </p:sp>
      <p:sp>
        <p:nvSpPr>
          <p:cNvPr id="839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22805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C0F40C2-4DC6-422F-BFD1-C9E38D1FD7D4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21</a:t>
            </a:fld>
            <a:endParaRPr kumimoji="0" lang="en-US" altLang="en-US"/>
          </a:p>
        </p:txBody>
      </p:sp>
      <p:sp>
        <p:nvSpPr>
          <p:cNvPr id="849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85694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142A42E-614A-4FEA-847C-62DE033F8333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22</a:t>
            </a:fld>
            <a:endParaRPr kumimoji="0" lang="en-US" altLang="en-US"/>
          </a:p>
        </p:txBody>
      </p:sp>
      <p:sp>
        <p:nvSpPr>
          <p:cNvPr id="860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93715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70F479F-AF49-46EE-95EB-FACBA870E0D4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23</a:t>
            </a:fld>
            <a:endParaRPr kumimoji="0" lang="en-US" altLang="en-US"/>
          </a:p>
        </p:txBody>
      </p:sp>
      <p:sp>
        <p:nvSpPr>
          <p:cNvPr id="870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9045541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DF07572-72BD-48ED-B047-E282FA20194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24</a:t>
            </a:fld>
            <a:endParaRPr kumimoji="0" lang="en-US" altLang="en-US"/>
          </a:p>
        </p:txBody>
      </p:sp>
      <p:sp>
        <p:nvSpPr>
          <p:cNvPr id="880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262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1D4CC45-5F78-4C2A-B249-01696DDCF4C1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25</a:t>
            </a:fld>
            <a:endParaRPr kumimoji="0" lang="en-US" altLang="en-US"/>
          </a:p>
        </p:txBody>
      </p:sp>
      <p:sp>
        <p:nvSpPr>
          <p:cNvPr id="890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68193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9BC7827-5A19-43E9-AA5F-3450CBED373E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26</a:t>
            </a:fld>
            <a:endParaRPr kumimoji="0" lang="en-US" altLang="en-US"/>
          </a:p>
        </p:txBody>
      </p:sp>
      <p:sp>
        <p:nvSpPr>
          <p:cNvPr id="901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7428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E0498F8-E027-4D3C-A686-B8699A03B1D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27</a:t>
            </a:fld>
            <a:endParaRPr kumimoji="0" lang="en-US" altLang="en-US"/>
          </a:p>
        </p:txBody>
      </p:sp>
      <p:sp>
        <p:nvSpPr>
          <p:cNvPr id="911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206096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10C3503-697A-4BE2-BC0D-6A2062A27EB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28</a:t>
            </a:fld>
            <a:endParaRPr kumimoji="0" lang="en-US" altLang="en-US"/>
          </a:p>
        </p:txBody>
      </p:sp>
      <p:sp>
        <p:nvSpPr>
          <p:cNvPr id="921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73513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A9DB75F-B296-429B-A15B-AB9E9BBB32C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29</a:t>
            </a:fld>
            <a:endParaRPr kumimoji="0" lang="en-US" altLang="en-US"/>
          </a:p>
        </p:txBody>
      </p:sp>
      <p:sp>
        <p:nvSpPr>
          <p:cNvPr id="931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55094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B81A7AE-01F9-4249-8EEE-456DD8A87D1E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</a:t>
            </a:fld>
            <a:endParaRPr kumimoji="0" lang="en-US" altLang="en-US"/>
          </a:p>
        </p:txBody>
      </p:sp>
      <p:sp>
        <p:nvSpPr>
          <p:cNvPr id="665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00724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BD49DDF-9702-4E02-9F09-61EE591A572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30</a:t>
            </a:fld>
            <a:endParaRPr kumimoji="0" lang="en-US" altLang="en-US"/>
          </a:p>
        </p:txBody>
      </p:sp>
      <p:sp>
        <p:nvSpPr>
          <p:cNvPr id="942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180374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457E606-AEB5-4ACB-88B1-52EAE2EA153A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31</a:t>
            </a:fld>
            <a:endParaRPr kumimoji="0" lang="en-US" altLang="en-US"/>
          </a:p>
        </p:txBody>
      </p:sp>
      <p:sp>
        <p:nvSpPr>
          <p:cNvPr id="952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2231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96E0EF1-A579-4C23-A67D-6ACBAB690F7A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32</a:t>
            </a:fld>
            <a:endParaRPr kumimoji="0" lang="en-US" altLang="en-US"/>
          </a:p>
        </p:txBody>
      </p:sp>
      <p:sp>
        <p:nvSpPr>
          <p:cNvPr id="962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897245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8BC5AFF-BAD8-4427-8B34-20F00E758D93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33</a:t>
            </a:fld>
            <a:endParaRPr kumimoji="0" lang="en-US" altLang="en-US"/>
          </a:p>
        </p:txBody>
      </p:sp>
      <p:sp>
        <p:nvSpPr>
          <p:cNvPr id="972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>
                <a:latin typeface="Arial" panose="020B0604020202020204" pitchFamily="34" charset="0"/>
              </a:rPr>
              <a:t>Charlotte</a:t>
            </a:r>
            <a:endParaRPr lang="en-US" altLang="en-US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99458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660CB5F-B3C2-49BC-9FD0-9506E7AF970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34</a:t>
            </a:fld>
            <a:endParaRPr kumimoji="0" lang="en-US" altLang="en-US"/>
          </a:p>
        </p:txBody>
      </p:sp>
      <p:sp>
        <p:nvSpPr>
          <p:cNvPr id="983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0305489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6722D09-07F0-4903-997D-1B90ECB78C1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35</a:t>
            </a:fld>
            <a:endParaRPr kumimoji="0" lang="en-US" altLang="en-US"/>
          </a:p>
        </p:txBody>
      </p:sp>
      <p:sp>
        <p:nvSpPr>
          <p:cNvPr id="993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134028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D851407-AF77-4344-B667-63B764D5B76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36</a:t>
            </a:fld>
            <a:endParaRPr kumimoji="0" lang="en-US" altLang="en-US"/>
          </a:p>
        </p:txBody>
      </p:sp>
      <p:sp>
        <p:nvSpPr>
          <p:cNvPr id="1003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759848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8DE4C1F-DBAB-4615-96AF-2304DC7E437A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37</a:t>
            </a:fld>
            <a:endParaRPr kumimoji="0" lang="en-US" altLang="en-US"/>
          </a:p>
        </p:txBody>
      </p:sp>
      <p:sp>
        <p:nvSpPr>
          <p:cNvPr id="1013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408251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84893B8-741C-4490-9139-AF2880AA8435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38</a:t>
            </a:fld>
            <a:endParaRPr kumimoji="0" lang="en-US" altLang="en-US"/>
          </a:p>
        </p:txBody>
      </p:sp>
      <p:sp>
        <p:nvSpPr>
          <p:cNvPr id="1024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216565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3B577F-3368-470C-BAC4-993BA79B8628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39</a:t>
            </a:fld>
            <a:endParaRPr kumimoji="0" lang="en-US" altLang="en-US"/>
          </a:p>
        </p:txBody>
      </p:sp>
      <p:sp>
        <p:nvSpPr>
          <p:cNvPr id="1034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421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7E29465-DABF-4181-947E-684EDAA59AD5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</a:t>
            </a:fld>
            <a:endParaRPr kumimoji="0" lang="en-US" altLang="en-US"/>
          </a:p>
        </p:txBody>
      </p:sp>
      <p:sp>
        <p:nvSpPr>
          <p:cNvPr id="675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6680554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BABB5C6-4438-44DA-8797-16AE429E15A9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40</a:t>
            </a:fld>
            <a:endParaRPr kumimoji="0" lang="en-US" altLang="en-US"/>
          </a:p>
        </p:txBody>
      </p:sp>
      <p:sp>
        <p:nvSpPr>
          <p:cNvPr id="1044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211181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08958DE-F89C-4C4C-8D4B-B75076E75A8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41</a:t>
            </a:fld>
            <a:endParaRPr kumimoji="0" lang="en-US" altLang="en-US"/>
          </a:p>
        </p:txBody>
      </p:sp>
      <p:sp>
        <p:nvSpPr>
          <p:cNvPr id="1054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4646662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58A0C83-B0FE-4134-912F-5929DA948E3B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42</a:t>
            </a:fld>
            <a:endParaRPr kumimoji="0" lang="en-US" altLang="en-US"/>
          </a:p>
        </p:txBody>
      </p:sp>
      <p:sp>
        <p:nvSpPr>
          <p:cNvPr id="1064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3329369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715E658-936B-42B5-82E4-65820E9D74C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43</a:t>
            </a:fld>
            <a:endParaRPr kumimoji="0" lang="en-US" altLang="en-US"/>
          </a:p>
        </p:txBody>
      </p:sp>
      <p:sp>
        <p:nvSpPr>
          <p:cNvPr id="1075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0048091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842A5CD1-D7FA-4A23-B9B3-37538425EC1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44</a:t>
            </a:fld>
            <a:endParaRPr kumimoji="0" lang="en-US" altLang="en-US"/>
          </a:p>
        </p:txBody>
      </p:sp>
      <p:sp>
        <p:nvSpPr>
          <p:cNvPr id="1085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443155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B77AF67-07FE-4B8C-A8FA-77EB717BBD87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45</a:t>
            </a:fld>
            <a:endParaRPr kumimoji="0" lang="en-US" altLang="en-US"/>
          </a:p>
        </p:txBody>
      </p:sp>
      <p:sp>
        <p:nvSpPr>
          <p:cNvPr id="1095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438220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81BF072-F088-4A1E-AEBF-B9DE2B97731C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46</a:t>
            </a:fld>
            <a:endParaRPr kumimoji="0" lang="en-US" altLang="en-US"/>
          </a:p>
        </p:txBody>
      </p:sp>
      <p:sp>
        <p:nvSpPr>
          <p:cNvPr id="1105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694776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7A6BC5FF-9C65-4D01-982B-5CE3C9A6F9EE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47</a:t>
            </a:fld>
            <a:endParaRPr kumimoji="0" lang="en-US" altLang="en-US"/>
          </a:p>
        </p:txBody>
      </p:sp>
      <p:sp>
        <p:nvSpPr>
          <p:cNvPr id="1116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353749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2622421C-3365-410A-8FE5-8E0D432D77B3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48</a:t>
            </a:fld>
            <a:endParaRPr kumimoji="0" lang="en-US" altLang="en-US"/>
          </a:p>
        </p:txBody>
      </p:sp>
      <p:sp>
        <p:nvSpPr>
          <p:cNvPr id="1126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6155778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5010C2ED-4519-4DC9-B0C9-28B1E8A3743B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49</a:t>
            </a:fld>
            <a:endParaRPr kumimoji="0" lang="en-US" altLang="en-US"/>
          </a:p>
        </p:txBody>
      </p:sp>
      <p:sp>
        <p:nvSpPr>
          <p:cNvPr id="1136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5692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AD34C4C-DD07-4BE9-809A-8F04E0204508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</a:t>
            </a:fld>
            <a:endParaRPr kumimoji="0" lang="en-US" altLang="en-US"/>
          </a:p>
        </p:txBody>
      </p:sp>
      <p:sp>
        <p:nvSpPr>
          <p:cNvPr id="686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2490497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F8D74BDB-0F39-427E-AF4D-E079B547B662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50</a:t>
            </a:fld>
            <a:endParaRPr kumimoji="0" lang="en-US" altLang="en-US"/>
          </a:p>
        </p:txBody>
      </p:sp>
      <p:sp>
        <p:nvSpPr>
          <p:cNvPr id="1146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1525519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D41C680-0D63-49BC-8D76-17BAEA55F349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51</a:t>
            </a:fld>
            <a:endParaRPr kumimoji="0" lang="en-US" altLang="en-US"/>
          </a:p>
        </p:txBody>
      </p:sp>
      <p:sp>
        <p:nvSpPr>
          <p:cNvPr id="1157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571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1674418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7DEB171-F71E-42C1-BA53-2DD6CC0B04A4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52</a:t>
            </a:fld>
            <a:endParaRPr kumimoji="0" lang="en-US" altLang="en-US"/>
          </a:p>
        </p:txBody>
      </p:sp>
      <p:sp>
        <p:nvSpPr>
          <p:cNvPr id="1167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244194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3E66C92-5635-4148-A165-07DFDBF87739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53</a:t>
            </a:fld>
            <a:endParaRPr kumimoji="0" lang="en-US" altLang="en-US"/>
          </a:p>
        </p:txBody>
      </p:sp>
      <p:sp>
        <p:nvSpPr>
          <p:cNvPr id="1177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864855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68F3DF8-CD1A-46A1-B7EA-AEC9DE6369B8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54</a:t>
            </a:fld>
            <a:endParaRPr kumimoji="0" lang="en-US" altLang="en-US"/>
          </a:p>
        </p:txBody>
      </p:sp>
      <p:sp>
        <p:nvSpPr>
          <p:cNvPr id="1187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9904411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F537058-BFFA-4C08-B49D-39A850364D68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55</a:t>
            </a:fld>
            <a:endParaRPr kumimoji="0" lang="en-US" altLang="en-US"/>
          </a:p>
        </p:txBody>
      </p:sp>
      <p:sp>
        <p:nvSpPr>
          <p:cNvPr id="1198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98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08149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D323879F-D04B-4DD4-AF25-1C4111976EEA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56</a:t>
            </a:fld>
            <a:endParaRPr kumimoji="0" lang="en-US" altLang="en-US"/>
          </a:p>
        </p:txBody>
      </p:sp>
      <p:sp>
        <p:nvSpPr>
          <p:cNvPr id="1208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93016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B60DBED-8B77-4425-AAB4-2BA42CEA3926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57</a:t>
            </a:fld>
            <a:endParaRPr kumimoji="0" lang="en-US" altLang="en-US"/>
          </a:p>
        </p:txBody>
      </p:sp>
      <p:sp>
        <p:nvSpPr>
          <p:cNvPr id="1218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18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544827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EBCDA3DB-5FB9-4ABB-B902-BD04EF24BC41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58</a:t>
            </a:fld>
            <a:endParaRPr kumimoji="0" lang="en-US" altLang="en-US"/>
          </a:p>
        </p:txBody>
      </p:sp>
      <p:sp>
        <p:nvSpPr>
          <p:cNvPr id="1228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496801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B585D8D-F21B-43A4-B606-B088A64C1DCC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59</a:t>
            </a:fld>
            <a:endParaRPr kumimoji="0" lang="en-US" altLang="en-US"/>
          </a:p>
        </p:txBody>
      </p:sp>
      <p:sp>
        <p:nvSpPr>
          <p:cNvPr id="1239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39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96310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AA5489C-BF2B-49BF-976A-F4F9C30EF9A7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6</a:t>
            </a:fld>
            <a:endParaRPr kumimoji="0" lang="en-US" altLang="en-US"/>
          </a:p>
        </p:txBody>
      </p:sp>
      <p:sp>
        <p:nvSpPr>
          <p:cNvPr id="696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71122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2B1ED0C-CA6A-4745-AB6D-1D578601DD80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7</a:t>
            </a:fld>
            <a:endParaRPr kumimoji="0" lang="en-US" altLang="en-US"/>
          </a:p>
        </p:txBody>
      </p:sp>
      <p:sp>
        <p:nvSpPr>
          <p:cNvPr id="706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6654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A85A3ED-A476-4287-B7A8-E84EDBF6A84D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8</a:t>
            </a:fld>
            <a:endParaRPr kumimoji="0" lang="en-US" altLang="en-US"/>
          </a:p>
        </p:txBody>
      </p:sp>
      <p:sp>
        <p:nvSpPr>
          <p:cNvPr id="716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3240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7B9AFF3-F441-43DD-B546-60505AE5000F}" type="slidenum">
              <a:rPr kumimoji="0" lang="en-US" altLang="en-US"/>
              <a:pPr algn="r" eaLnBrk="1" hangingPunct="1">
                <a:spcBef>
                  <a:spcPct val="0"/>
                </a:spcBef>
              </a:pPr>
              <a:t>9</a:t>
            </a:fld>
            <a:endParaRPr kumimoji="0" lang="en-US" altLang="en-US"/>
          </a:p>
        </p:txBody>
      </p:sp>
      <p:sp>
        <p:nvSpPr>
          <p:cNvPr id="727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66776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14400" y="990600"/>
            <a:ext cx="7772400" cy="2133600"/>
          </a:xfrm>
        </p:spPr>
        <p:txBody>
          <a:bodyPr/>
          <a:lstStyle>
            <a:lvl1pPr>
              <a:defRPr sz="6000" b="1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3276600"/>
            <a:ext cx="7772400" cy="2819400"/>
          </a:xfrm>
        </p:spPr>
        <p:txBody>
          <a:bodyPr/>
          <a:lstStyle>
            <a:lvl1pPr marL="0" indent="0" algn="ctr">
              <a:buFontTx/>
              <a:buNone/>
              <a:defRPr sz="2400" b="1"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767912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3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3" y="228600"/>
            <a:ext cx="2143125" cy="6248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278563" cy="6248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8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60857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371600"/>
            <a:ext cx="4210050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050" y="1371600"/>
            <a:ext cx="4211638" cy="5105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4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02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675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7045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6890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88976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228600"/>
            <a:ext cx="8534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371600"/>
            <a:ext cx="8574088" cy="510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Text Box 15"/>
          <p:cNvSpPr txBox="1">
            <a:spLocks noChangeArrowheads="1"/>
          </p:cNvSpPr>
          <p:nvPr userDrawn="1"/>
        </p:nvSpPr>
        <p:spPr bwMode="auto">
          <a:xfrm>
            <a:off x="5227638" y="6484938"/>
            <a:ext cx="35814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</a:pPr>
            <a:fld id="{C9839029-453A-439D-B66B-639CBBAB8155}" type="slidenum">
              <a:rPr lang="en-US" altLang="en-US" sz="1200"/>
              <a:pPr algn="r" eaLnBrk="1" hangingPunct="1">
                <a:spcBef>
                  <a:spcPct val="50000"/>
                </a:spcBef>
              </a:pPr>
              <a:t>‹#›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82" r:id="rId2"/>
    <p:sldLayoutId id="2147483683" r:id="rId3"/>
    <p:sldLayoutId id="2147483684" r:id="rId4"/>
    <p:sldLayoutId id="2147483685" r:id="rId5"/>
    <p:sldLayoutId id="2147483686" r:id="rId6"/>
    <p:sldLayoutId id="2147483687" r:id="rId7"/>
    <p:sldLayoutId id="2147483688" r:id="rId8"/>
    <p:sldLayoutId id="2147483689" r:id="rId9"/>
    <p:sldLayoutId id="2147483690" r:id="rId10"/>
    <p:sldLayoutId id="21474836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0066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13" Type="http://schemas.openxmlformats.org/officeDocument/2006/relationships/image" Target="../media/image9.wmf"/><Relationship Id="rId3" Type="http://schemas.openxmlformats.org/officeDocument/2006/relationships/notesSlide" Target="../notesSlides/notesSlide21.xml"/><Relationship Id="rId7" Type="http://schemas.openxmlformats.org/officeDocument/2006/relationships/image" Target="../media/image6.wmf"/><Relationship Id="rId12" Type="http://schemas.openxmlformats.org/officeDocument/2006/relationships/oleObject" Target="../embeddings/oleObject7.bin"/><Relationship Id="rId1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9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5.wmf"/><Relationship Id="rId15" Type="http://schemas.openxmlformats.org/officeDocument/2006/relationships/image" Target="../media/image10.wmf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3.bin"/><Relationship Id="rId9" Type="http://schemas.openxmlformats.org/officeDocument/2006/relationships/image" Target="../media/image7.wmf"/><Relationship Id="rId14" Type="http://schemas.openxmlformats.org/officeDocument/2006/relationships/oleObject" Target="../embeddings/oleObject8.bin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2.wmf"/><Relationship Id="rId4" Type="http://schemas.openxmlformats.org/officeDocument/2006/relationships/oleObject" Target="../embeddings/oleObject10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1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7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4.bin"/><Relationship Id="rId5" Type="http://schemas.openxmlformats.org/officeDocument/2006/relationships/image" Target="../media/image13.wmf"/><Relationship Id="rId4" Type="http://schemas.openxmlformats.org/officeDocument/2006/relationships/oleObject" Target="../embeddings/oleObject13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5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6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notesSlide" Target="../notesSlides/notesSlide41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17.wmf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.bin"/><Relationship Id="rId3" Type="http://schemas.openxmlformats.org/officeDocument/2006/relationships/notesSlide" Target="../notesSlides/notesSlide42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22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21.bin"/><Relationship Id="rId9" Type="http://schemas.openxmlformats.org/officeDocument/2006/relationships/image" Target="../media/image17.wmf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8.wmf"/><Relationship Id="rId4" Type="http://schemas.openxmlformats.org/officeDocument/2006/relationships/oleObject" Target="../embeddings/oleObject24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6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5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9.bin"/><Relationship Id="rId3" Type="http://schemas.openxmlformats.org/officeDocument/2006/relationships/notesSlide" Target="../notesSlides/notesSlide45.xml"/><Relationship Id="rId7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8.bin"/><Relationship Id="rId5" Type="http://schemas.openxmlformats.org/officeDocument/2006/relationships/image" Target="../media/image19.wmf"/><Relationship Id="rId4" Type="http://schemas.openxmlformats.org/officeDocument/2006/relationships/oleObject" Target="../embeddings/oleObject27.bin"/><Relationship Id="rId9" Type="http://schemas.openxmlformats.org/officeDocument/2006/relationships/image" Target="../media/image20.wmf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notesSlide" Target="../notesSlides/notesSlide46.xml"/><Relationship Id="rId7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1.bin"/><Relationship Id="rId11" Type="http://schemas.openxmlformats.org/officeDocument/2006/relationships/image" Target="../media/image18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33.bin"/><Relationship Id="rId4" Type="http://schemas.openxmlformats.org/officeDocument/2006/relationships/oleObject" Target="../embeddings/oleObject30.bin"/><Relationship Id="rId9" Type="http://schemas.openxmlformats.org/officeDocument/2006/relationships/image" Target="../media/image21.wmf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13" Type="http://schemas.openxmlformats.org/officeDocument/2006/relationships/image" Target="../media/image18.wmf"/><Relationship Id="rId3" Type="http://schemas.openxmlformats.org/officeDocument/2006/relationships/notesSlide" Target="../notesSlides/notesSlide47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3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5.bin"/><Relationship Id="rId11" Type="http://schemas.openxmlformats.org/officeDocument/2006/relationships/image" Target="../media/image22.wmf"/><Relationship Id="rId5" Type="http://schemas.openxmlformats.org/officeDocument/2006/relationships/image" Target="../media/image19.wmf"/><Relationship Id="rId10" Type="http://schemas.openxmlformats.org/officeDocument/2006/relationships/oleObject" Target="../embeddings/oleObject37.bin"/><Relationship Id="rId4" Type="http://schemas.openxmlformats.org/officeDocument/2006/relationships/oleObject" Target="../embeddings/oleObject34.bin"/><Relationship Id="rId9" Type="http://schemas.openxmlformats.org/officeDocument/2006/relationships/image" Target="../media/image21.wmf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1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48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6" Type="http://schemas.openxmlformats.org/officeDocument/2006/relationships/oleObject" Target="../embeddings/oleObject40.bin"/><Relationship Id="rId11" Type="http://schemas.openxmlformats.org/officeDocument/2006/relationships/image" Target="../media/image22.wmf"/><Relationship Id="rId5" Type="http://schemas.openxmlformats.org/officeDocument/2006/relationships/image" Target="../media/image23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42.bin"/><Relationship Id="rId4" Type="http://schemas.openxmlformats.org/officeDocument/2006/relationships/oleObject" Target="../embeddings/oleObject39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44.bin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7.bin"/><Relationship Id="rId13" Type="http://schemas.openxmlformats.org/officeDocument/2006/relationships/image" Target="../media/image25.wmf"/><Relationship Id="rId3" Type="http://schemas.openxmlformats.org/officeDocument/2006/relationships/notesSlide" Target="../notesSlides/notesSlide49.xml"/><Relationship Id="rId7" Type="http://schemas.openxmlformats.org/officeDocument/2006/relationships/image" Target="../media/image20.wmf"/><Relationship Id="rId12" Type="http://schemas.openxmlformats.org/officeDocument/2006/relationships/oleObject" Target="../embeddings/oleObject49.bin"/><Relationship Id="rId17" Type="http://schemas.openxmlformats.org/officeDocument/2006/relationships/image" Target="../media/image26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51.bin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6.bin"/><Relationship Id="rId11" Type="http://schemas.openxmlformats.org/officeDocument/2006/relationships/image" Target="../media/image22.wmf"/><Relationship Id="rId5" Type="http://schemas.openxmlformats.org/officeDocument/2006/relationships/image" Target="../media/image23.wmf"/><Relationship Id="rId15" Type="http://schemas.openxmlformats.org/officeDocument/2006/relationships/image" Target="../media/image18.wmf"/><Relationship Id="rId10" Type="http://schemas.openxmlformats.org/officeDocument/2006/relationships/oleObject" Target="../embeddings/oleObject48.bin"/><Relationship Id="rId4" Type="http://schemas.openxmlformats.org/officeDocument/2006/relationships/oleObject" Target="../embeddings/oleObject45.bin"/><Relationship Id="rId9" Type="http://schemas.openxmlformats.org/officeDocument/2006/relationships/image" Target="../media/image24.wmf"/><Relationship Id="rId14" Type="http://schemas.openxmlformats.org/officeDocument/2006/relationships/oleObject" Target="../embeddings/oleObject50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4.bin"/><Relationship Id="rId3" Type="http://schemas.openxmlformats.org/officeDocument/2006/relationships/notesSlide" Target="../notesSlides/notesSlide50.xml"/><Relationship Id="rId7" Type="http://schemas.openxmlformats.org/officeDocument/2006/relationships/image" Target="../media/image16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53.bin"/><Relationship Id="rId5" Type="http://schemas.openxmlformats.org/officeDocument/2006/relationships/image" Target="../media/image15.wmf"/><Relationship Id="rId4" Type="http://schemas.openxmlformats.org/officeDocument/2006/relationships/oleObject" Target="../embeddings/oleObject52.bin"/><Relationship Id="rId9" Type="http://schemas.openxmlformats.org/officeDocument/2006/relationships/image" Target="../media/image17.w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7.bin"/><Relationship Id="rId13" Type="http://schemas.openxmlformats.org/officeDocument/2006/relationships/image" Target="../media/image31.wmf"/><Relationship Id="rId3" Type="http://schemas.openxmlformats.org/officeDocument/2006/relationships/notesSlide" Target="../notesSlides/notesSlide51.xml"/><Relationship Id="rId7" Type="http://schemas.openxmlformats.org/officeDocument/2006/relationships/image" Target="../media/image28.wmf"/><Relationship Id="rId12" Type="http://schemas.openxmlformats.org/officeDocument/2006/relationships/oleObject" Target="../embeddings/oleObject59.bin"/><Relationship Id="rId17" Type="http://schemas.openxmlformats.org/officeDocument/2006/relationships/image" Target="../media/image3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61.bin"/><Relationship Id="rId1" Type="http://schemas.openxmlformats.org/officeDocument/2006/relationships/vmlDrawing" Target="../drawings/vmlDrawing18.vml"/><Relationship Id="rId6" Type="http://schemas.openxmlformats.org/officeDocument/2006/relationships/oleObject" Target="../embeddings/oleObject56.bin"/><Relationship Id="rId11" Type="http://schemas.openxmlformats.org/officeDocument/2006/relationships/image" Target="../media/image30.wmf"/><Relationship Id="rId5" Type="http://schemas.openxmlformats.org/officeDocument/2006/relationships/image" Target="../media/image27.wmf"/><Relationship Id="rId15" Type="http://schemas.openxmlformats.org/officeDocument/2006/relationships/image" Target="../media/image32.wmf"/><Relationship Id="rId10" Type="http://schemas.openxmlformats.org/officeDocument/2006/relationships/oleObject" Target="../embeddings/oleObject58.bin"/><Relationship Id="rId4" Type="http://schemas.openxmlformats.org/officeDocument/2006/relationships/oleObject" Target="../embeddings/oleObject55.bin"/><Relationship Id="rId9" Type="http://schemas.openxmlformats.org/officeDocument/2006/relationships/image" Target="../media/image29.wmf"/><Relationship Id="rId14" Type="http://schemas.openxmlformats.org/officeDocument/2006/relationships/oleObject" Target="../embeddings/oleObject60.bin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4.bin"/><Relationship Id="rId13" Type="http://schemas.openxmlformats.org/officeDocument/2006/relationships/image" Target="../media/image35.wmf"/><Relationship Id="rId3" Type="http://schemas.openxmlformats.org/officeDocument/2006/relationships/notesSlide" Target="../notesSlides/notesSlide52.xml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6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63.bin"/><Relationship Id="rId11" Type="http://schemas.openxmlformats.org/officeDocument/2006/relationships/image" Target="../media/image34.wmf"/><Relationship Id="rId5" Type="http://schemas.openxmlformats.org/officeDocument/2006/relationships/image" Target="../media/image15.wmf"/><Relationship Id="rId10" Type="http://schemas.openxmlformats.org/officeDocument/2006/relationships/oleObject" Target="../embeddings/oleObject65.bin"/><Relationship Id="rId4" Type="http://schemas.openxmlformats.org/officeDocument/2006/relationships/oleObject" Target="../embeddings/oleObject62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67.bin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0.bin"/><Relationship Id="rId3" Type="http://schemas.openxmlformats.org/officeDocument/2006/relationships/notesSlide" Target="../notesSlides/notesSlide57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69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71.bin"/><Relationship Id="rId4" Type="http://schemas.openxmlformats.org/officeDocument/2006/relationships/oleObject" Target="../embeddings/oleObject68.bin"/><Relationship Id="rId9" Type="http://schemas.openxmlformats.org/officeDocument/2006/relationships/image" Target="../media/image38.wmf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4.bin"/><Relationship Id="rId3" Type="http://schemas.openxmlformats.org/officeDocument/2006/relationships/notesSlide" Target="../notesSlides/notesSlide58.xml"/><Relationship Id="rId7" Type="http://schemas.openxmlformats.org/officeDocument/2006/relationships/image" Target="../media/image37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73.bin"/><Relationship Id="rId11" Type="http://schemas.openxmlformats.org/officeDocument/2006/relationships/image" Target="../media/image39.wmf"/><Relationship Id="rId5" Type="http://schemas.openxmlformats.org/officeDocument/2006/relationships/image" Target="../media/image36.wmf"/><Relationship Id="rId10" Type="http://schemas.openxmlformats.org/officeDocument/2006/relationships/oleObject" Target="../embeddings/oleObject75.bin"/><Relationship Id="rId4" Type="http://schemas.openxmlformats.org/officeDocument/2006/relationships/oleObject" Target="../embeddings/oleObject72.bin"/><Relationship Id="rId9" Type="http://schemas.openxmlformats.org/officeDocument/2006/relationships/image" Target="../media/image38.wmf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3600" b="0" smtClean="0"/>
              <a:t> Bayes Rule and Bayes Classifiers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52"/>
          <p:cNvSpPr>
            <a:spLocks noChangeArrowheads="1"/>
          </p:cNvSpPr>
          <p:nvPr/>
        </p:nvSpPr>
        <p:spPr bwMode="auto">
          <a:xfrm>
            <a:off x="4953000" y="3429000"/>
            <a:ext cx="2971800" cy="220980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1" name="Rectangle 67"/>
          <p:cNvSpPr>
            <a:spLocks noChangeArrowheads="1"/>
          </p:cNvSpPr>
          <p:nvPr/>
        </p:nvSpPr>
        <p:spPr bwMode="auto">
          <a:xfrm>
            <a:off x="5381625" y="3810000"/>
            <a:ext cx="1676400" cy="1447800"/>
          </a:xfrm>
          <a:prstGeom prst="rect">
            <a:avLst/>
          </a:prstGeom>
          <a:solidFill>
            <a:srgbClr val="876A5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2" name="Rectangle 49"/>
          <p:cNvSpPr>
            <a:spLocks noChangeArrowheads="1"/>
          </p:cNvSpPr>
          <p:nvPr/>
        </p:nvSpPr>
        <p:spPr bwMode="auto">
          <a:xfrm>
            <a:off x="609600" y="3429000"/>
            <a:ext cx="2971800" cy="220980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3" name="Rectangle 41"/>
          <p:cNvSpPr>
            <a:spLocks noChangeArrowheads="1"/>
          </p:cNvSpPr>
          <p:nvPr/>
        </p:nvSpPr>
        <p:spPr bwMode="auto">
          <a:xfrm>
            <a:off x="2238375" y="4289425"/>
            <a:ext cx="187325" cy="40005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4" name="Rectangle 42"/>
          <p:cNvSpPr>
            <a:spLocks noChangeArrowheads="1"/>
          </p:cNvSpPr>
          <p:nvPr/>
        </p:nvSpPr>
        <p:spPr bwMode="auto">
          <a:xfrm>
            <a:off x="1036638" y="3803650"/>
            <a:ext cx="1676400" cy="1447800"/>
          </a:xfrm>
          <a:prstGeom prst="rect">
            <a:avLst/>
          </a:prstGeom>
          <a:solidFill>
            <a:srgbClr val="876A5D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5" name="Rectangle 43"/>
          <p:cNvSpPr>
            <a:spLocks noChangeArrowheads="1"/>
          </p:cNvSpPr>
          <p:nvPr/>
        </p:nvSpPr>
        <p:spPr bwMode="auto">
          <a:xfrm>
            <a:off x="2179638" y="4184650"/>
            <a:ext cx="1219200" cy="685800"/>
          </a:xfrm>
          <a:prstGeom prst="rect">
            <a:avLst/>
          </a:prstGeom>
          <a:solidFill>
            <a:srgbClr val="67895B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6" name="Rectangle 44"/>
          <p:cNvSpPr>
            <a:spLocks noChangeArrowheads="1"/>
          </p:cNvSpPr>
          <p:nvPr/>
        </p:nvSpPr>
        <p:spPr bwMode="auto">
          <a:xfrm>
            <a:off x="2179638" y="4184650"/>
            <a:ext cx="533400" cy="685800"/>
          </a:xfrm>
          <a:prstGeom prst="rect">
            <a:avLst/>
          </a:prstGeom>
          <a:solidFill>
            <a:srgbClr val="9D804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297" name="Freeform 45"/>
          <p:cNvSpPr>
            <a:spLocks/>
          </p:cNvSpPr>
          <p:nvPr/>
        </p:nvSpPr>
        <p:spPr bwMode="auto">
          <a:xfrm>
            <a:off x="838200" y="3687763"/>
            <a:ext cx="1984375" cy="1717675"/>
          </a:xfrm>
          <a:custGeom>
            <a:avLst/>
            <a:gdLst>
              <a:gd name="T0" fmla="*/ 698084075 w 1250"/>
              <a:gd name="T1" fmla="*/ 118448138 h 1082"/>
              <a:gd name="T2" fmla="*/ 206652813 w 1250"/>
              <a:gd name="T3" fmla="*/ 294859075 h 1082"/>
              <a:gd name="T4" fmla="*/ 30241875 w 1250"/>
              <a:gd name="T5" fmla="*/ 708164700 h 1082"/>
              <a:gd name="T6" fmla="*/ 30241875 w 1250"/>
              <a:gd name="T7" fmla="*/ 1315521563 h 1082"/>
              <a:gd name="T8" fmla="*/ 108367513 w 1250"/>
              <a:gd name="T9" fmla="*/ 1549896888 h 1082"/>
              <a:gd name="T10" fmla="*/ 186491563 w 1250"/>
              <a:gd name="T11" fmla="*/ 1864915625 h 1082"/>
              <a:gd name="T12" fmla="*/ 383063750 w 1250"/>
              <a:gd name="T13" fmla="*/ 2147483647 h 1082"/>
              <a:gd name="T14" fmla="*/ 677922825 w 1250"/>
              <a:gd name="T15" fmla="*/ 2147483647 h 1082"/>
              <a:gd name="T16" fmla="*/ 874495013 w 1250"/>
              <a:gd name="T17" fmla="*/ 2147483647 h 1082"/>
              <a:gd name="T18" fmla="*/ 932457813 w 1250"/>
              <a:gd name="T19" fmla="*/ 2147483647 h 1082"/>
              <a:gd name="T20" fmla="*/ 1285279688 w 1250"/>
              <a:gd name="T21" fmla="*/ 2147483647 h 1082"/>
              <a:gd name="T22" fmla="*/ 1658262813 w 1250"/>
              <a:gd name="T23" fmla="*/ 2147483647 h 1082"/>
              <a:gd name="T24" fmla="*/ 2147483647 w 1250"/>
              <a:gd name="T25" fmla="*/ 2147483647 h 1082"/>
              <a:gd name="T26" fmla="*/ 2147483647 w 1250"/>
              <a:gd name="T27" fmla="*/ 2147483647 h 1082"/>
              <a:gd name="T28" fmla="*/ 2147483647 w 1250"/>
              <a:gd name="T29" fmla="*/ 2147483647 h 1082"/>
              <a:gd name="T30" fmla="*/ 2147483647 w 1250"/>
              <a:gd name="T31" fmla="*/ 2147483647 h 1082"/>
              <a:gd name="T32" fmla="*/ 2147483647 w 1250"/>
              <a:gd name="T33" fmla="*/ 2147483647 h 1082"/>
              <a:gd name="T34" fmla="*/ 2147483647 w 1250"/>
              <a:gd name="T35" fmla="*/ 2099290950 h 1082"/>
              <a:gd name="T36" fmla="*/ 2147483647 w 1250"/>
              <a:gd name="T37" fmla="*/ 1708665938 h 1082"/>
              <a:gd name="T38" fmla="*/ 2147483647 w 1250"/>
              <a:gd name="T39" fmla="*/ 549394063 h 1082"/>
              <a:gd name="T40" fmla="*/ 2147483647 w 1250"/>
              <a:gd name="T41" fmla="*/ 315020325 h 1082"/>
              <a:gd name="T42" fmla="*/ 2147483647 w 1250"/>
              <a:gd name="T43" fmla="*/ 176410938 h 1082"/>
              <a:gd name="T44" fmla="*/ 2147483647 w 1250"/>
              <a:gd name="T45" fmla="*/ 0 h 1082"/>
              <a:gd name="T46" fmla="*/ 756046875 w 1250"/>
              <a:gd name="T47" fmla="*/ 20161250 h 1082"/>
              <a:gd name="T48" fmla="*/ 637600325 w 1250"/>
              <a:gd name="T49" fmla="*/ 60483750 h 1082"/>
              <a:gd name="T50" fmla="*/ 541834388 w 1250"/>
              <a:gd name="T51" fmla="*/ 196572188 h 1082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</a:gdLst>
            <a:ahLst/>
            <a:cxnLst>
              <a:cxn ang="T52">
                <a:pos x="T0" y="T1"/>
              </a:cxn>
              <a:cxn ang="T53">
                <a:pos x="T2" y="T3"/>
              </a:cxn>
              <a:cxn ang="T54">
                <a:pos x="T4" y="T5"/>
              </a:cxn>
              <a:cxn ang="T55">
                <a:pos x="T6" y="T7"/>
              </a:cxn>
              <a:cxn ang="T56">
                <a:pos x="T8" y="T9"/>
              </a:cxn>
              <a:cxn ang="T57">
                <a:pos x="T10" y="T11"/>
              </a:cxn>
              <a:cxn ang="T58">
                <a:pos x="T12" y="T13"/>
              </a:cxn>
              <a:cxn ang="T59">
                <a:pos x="T14" y="T15"/>
              </a:cxn>
              <a:cxn ang="T60">
                <a:pos x="T16" y="T17"/>
              </a:cxn>
              <a:cxn ang="T61">
                <a:pos x="T18" y="T19"/>
              </a:cxn>
              <a:cxn ang="T62">
                <a:pos x="T20" y="T21"/>
              </a:cxn>
              <a:cxn ang="T63">
                <a:pos x="T22" y="T23"/>
              </a:cxn>
              <a:cxn ang="T64">
                <a:pos x="T24" y="T25"/>
              </a:cxn>
              <a:cxn ang="T65">
                <a:pos x="T26" y="T27"/>
              </a:cxn>
              <a:cxn ang="T66">
                <a:pos x="T28" y="T29"/>
              </a:cxn>
              <a:cxn ang="T67">
                <a:pos x="T30" y="T31"/>
              </a:cxn>
              <a:cxn ang="T68">
                <a:pos x="T32" y="T33"/>
              </a:cxn>
              <a:cxn ang="T69">
                <a:pos x="T34" y="T35"/>
              </a:cxn>
              <a:cxn ang="T70">
                <a:pos x="T36" y="T37"/>
              </a:cxn>
              <a:cxn ang="T71">
                <a:pos x="T38" y="T39"/>
              </a:cxn>
              <a:cxn ang="T72">
                <a:pos x="T40" y="T41"/>
              </a:cxn>
              <a:cxn ang="T73">
                <a:pos x="T42" y="T43"/>
              </a:cxn>
              <a:cxn ang="T74">
                <a:pos x="T44" y="T45"/>
              </a:cxn>
              <a:cxn ang="T75">
                <a:pos x="T46" y="T47"/>
              </a:cxn>
              <a:cxn ang="T76">
                <a:pos x="T48" y="T49"/>
              </a:cxn>
              <a:cxn ang="T77">
                <a:pos x="T50" y="T51"/>
              </a:cxn>
            </a:cxnLst>
            <a:rect l="0" t="0" r="r" b="b"/>
            <a:pathLst>
              <a:path w="1250" h="1082">
                <a:moveTo>
                  <a:pt x="277" y="47"/>
                </a:moveTo>
                <a:cubicBezTo>
                  <a:pt x="214" y="68"/>
                  <a:pt x="138" y="82"/>
                  <a:pt x="82" y="117"/>
                </a:cubicBezTo>
                <a:cubicBezTo>
                  <a:pt x="47" y="171"/>
                  <a:pt x="25" y="218"/>
                  <a:pt x="12" y="281"/>
                </a:cubicBezTo>
                <a:cubicBezTo>
                  <a:pt x="1" y="400"/>
                  <a:pt x="0" y="370"/>
                  <a:pt x="12" y="522"/>
                </a:cubicBezTo>
                <a:cubicBezTo>
                  <a:pt x="15" y="560"/>
                  <a:pt x="32" y="581"/>
                  <a:pt x="43" y="615"/>
                </a:cubicBezTo>
                <a:cubicBezTo>
                  <a:pt x="56" y="654"/>
                  <a:pt x="58" y="702"/>
                  <a:pt x="74" y="740"/>
                </a:cubicBezTo>
                <a:cubicBezTo>
                  <a:pt x="98" y="797"/>
                  <a:pt x="122" y="850"/>
                  <a:pt x="152" y="903"/>
                </a:cubicBezTo>
                <a:cubicBezTo>
                  <a:pt x="190" y="970"/>
                  <a:pt x="204" y="1008"/>
                  <a:pt x="269" y="1051"/>
                </a:cubicBezTo>
                <a:cubicBezTo>
                  <a:pt x="292" y="1066"/>
                  <a:pt x="321" y="1067"/>
                  <a:pt x="347" y="1075"/>
                </a:cubicBezTo>
                <a:cubicBezTo>
                  <a:pt x="355" y="1078"/>
                  <a:pt x="370" y="1082"/>
                  <a:pt x="370" y="1082"/>
                </a:cubicBezTo>
                <a:cubicBezTo>
                  <a:pt x="417" y="1080"/>
                  <a:pt x="464" y="1080"/>
                  <a:pt x="510" y="1075"/>
                </a:cubicBezTo>
                <a:cubicBezTo>
                  <a:pt x="560" y="1069"/>
                  <a:pt x="608" y="1046"/>
                  <a:pt x="658" y="1036"/>
                </a:cubicBezTo>
                <a:cubicBezTo>
                  <a:pt x="762" y="1016"/>
                  <a:pt x="867" y="1008"/>
                  <a:pt x="970" y="989"/>
                </a:cubicBezTo>
                <a:cubicBezTo>
                  <a:pt x="1022" y="979"/>
                  <a:pt x="1074" y="966"/>
                  <a:pt x="1125" y="950"/>
                </a:cubicBezTo>
                <a:cubicBezTo>
                  <a:pt x="1141" y="945"/>
                  <a:pt x="1158" y="943"/>
                  <a:pt x="1172" y="934"/>
                </a:cubicBezTo>
                <a:cubicBezTo>
                  <a:pt x="1188" y="924"/>
                  <a:pt x="1219" y="903"/>
                  <a:pt x="1219" y="903"/>
                </a:cubicBezTo>
                <a:cubicBezTo>
                  <a:pt x="1224" y="895"/>
                  <a:pt x="1230" y="888"/>
                  <a:pt x="1234" y="880"/>
                </a:cubicBezTo>
                <a:cubicBezTo>
                  <a:pt x="1241" y="865"/>
                  <a:pt x="1250" y="833"/>
                  <a:pt x="1250" y="833"/>
                </a:cubicBezTo>
                <a:cubicBezTo>
                  <a:pt x="1242" y="781"/>
                  <a:pt x="1233" y="730"/>
                  <a:pt x="1226" y="678"/>
                </a:cubicBezTo>
                <a:cubicBezTo>
                  <a:pt x="1221" y="525"/>
                  <a:pt x="1216" y="371"/>
                  <a:pt x="1211" y="218"/>
                </a:cubicBezTo>
                <a:cubicBezTo>
                  <a:pt x="1210" y="179"/>
                  <a:pt x="1188" y="145"/>
                  <a:pt x="1156" y="125"/>
                </a:cubicBezTo>
                <a:cubicBezTo>
                  <a:pt x="1135" y="93"/>
                  <a:pt x="1104" y="88"/>
                  <a:pt x="1071" y="70"/>
                </a:cubicBezTo>
                <a:cubicBezTo>
                  <a:pt x="1024" y="44"/>
                  <a:pt x="989" y="17"/>
                  <a:pt x="938" y="0"/>
                </a:cubicBezTo>
                <a:cubicBezTo>
                  <a:pt x="725" y="3"/>
                  <a:pt x="513" y="1"/>
                  <a:pt x="300" y="8"/>
                </a:cubicBezTo>
                <a:cubicBezTo>
                  <a:pt x="283" y="9"/>
                  <a:pt x="253" y="24"/>
                  <a:pt x="253" y="24"/>
                </a:cubicBezTo>
                <a:cubicBezTo>
                  <a:pt x="243" y="57"/>
                  <a:pt x="228" y="50"/>
                  <a:pt x="215" y="78"/>
                </a:cubicBezTo>
              </a:path>
            </a:pathLst>
          </a:custGeom>
          <a:noFill/>
          <a:ln w="38100" cap="flat" cmpd="sng">
            <a:solidFill>
              <a:schemeClr val="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298" name="Text Box 46"/>
          <p:cNvSpPr txBox="1">
            <a:spLocks noChangeArrowheads="1"/>
          </p:cNvSpPr>
          <p:nvPr/>
        </p:nvSpPr>
        <p:spPr bwMode="auto">
          <a:xfrm>
            <a:off x="1470025" y="33528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A</a:t>
            </a:r>
          </a:p>
        </p:txBody>
      </p:sp>
      <p:sp>
        <p:nvSpPr>
          <p:cNvPr id="12299" name="Freeform 47"/>
          <p:cNvSpPr>
            <a:spLocks/>
          </p:cNvSpPr>
          <p:nvPr/>
        </p:nvSpPr>
        <p:spPr bwMode="auto">
          <a:xfrm>
            <a:off x="2081213" y="4051300"/>
            <a:ext cx="1395412" cy="935038"/>
          </a:xfrm>
          <a:custGeom>
            <a:avLst/>
            <a:gdLst>
              <a:gd name="T0" fmla="*/ 1489411016 w 879"/>
              <a:gd name="T1" fmla="*/ 168851353 h 589"/>
              <a:gd name="T2" fmla="*/ 725804740 w 879"/>
              <a:gd name="T3" fmla="*/ 12601582 h 589"/>
              <a:gd name="T4" fmla="*/ 332660506 w 879"/>
              <a:gd name="T5" fmla="*/ 50403152 h 589"/>
              <a:gd name="T6" fmla="*/ 156249632 w 879"/>
              <a:gd name="T7" fmla="*/ 148690092 h 589"/>
              <a:gd name="T8" fmla="*/ 115927146 w 879"/>
              <a:gd name="T9" fmla="*/ 209173874 h 589"/>
              <a:gd name="T10" fmla="*/ 57962779 w 879"/>
              <a:gd name="T11" fmla="*/ 267136705 h 589"/>
              <a:gd name="T12" fmla="*/ 0 w 879"/>
              <a:gd name="T13" fmla="*/ 443547737 h 589"/>
              <a:gd name="T14" fmla="*/ 176410874 w 879"/>
              <a:gd name="T15" fmla="*/ 1189514386 h 589"/>
              <a:gd name="T16" fmla="*/ 410784528 w 879"/>
              <a:gd name="T17" fmla="*/ 1307962587 h 589"/>
              <a:gd name="T18" fmla="*/ 1234876120 w 879"/>
              <a:gd name="T19" fmla="*/ 1484373619 h 589"/>
              <a:gd name="T20" fmla="*/ 1922877736 w 879"/>
              <a:gd name="T21" fmla="*/ 1365925418 h 589"/>
              <a:gd name="T22" fmla="*/ 2001003346 w 879"/>
              <a:gd name="T23" fmla="*/ 1325602896 h 589"/>
              <a:gd name="T24" fmla="*/ 2116930491 w 879"/>
              <a:gd name="T25" fmla="*/ 1247478805 h 589"/>
              <a:gd name="T26" fmla="*/ 2147483647 w 879"/>
              <a:gd name="T27" fmla="*/ 1071067773 h 589"/>
              <a:gd name="T28" fmla="*/ 2137091734 w 879"/>
              <a:gd name="T29" fmla="*/ 463708998 h 589"/>
              <a:gd name="T30" fmla="*/ 2058966125 w 879"/>
              <a:gd name="T31" fmla="*/ 267136705 h 589"/>
              <a:gd name="T32" fmla="*/ 1587697869 w 879"/>
              <a:gd name="T33" fmla="*/ 110886934 h 589"/>
              <a:gd name="T34" fmla="*/ 1214714877 w 879"/>
              <a:gd name="T35" fmla="*/ 168851353 h 589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879" h="589">
                <a:moveTo>
                  <a:pt x="591" y="67"/>
                </a:moveTo>
                <a:cubicBezTo>
                  <a:pt x="487" y="54"/>
                  <a:pt x="394" y="15"/>
                  <a:pt x="288" y="5"/>
                </a:cubicBezTo>
                <a:cubicBezTo>
                  <a:pt x="177" y="12"/>
                  <a:pt x="192" y="0"/>
                  <a:pt x="132" y="20"/>
                </a:cubicBezTo>
                <a:cubicBezTo>
                  <a:pt x="107" y="28"/>
                  <a:pt x="62" y="59"/>
                  <a:pt x="62" y="59"/>
                </a:cubicBezTo>
                <a:cubicBezTo>
                  <a:pt x="57" y="67"/>
                  <a:pt x="52" y="76"/>
                  <a:pt x="46" y="83"/>
                </a:cubicBezTo>
                <a:cubicBezTo>
                  <a:pt x="39" y="91"/>
                  <a:pt x="29" y="97"/>
                  <a:pt x="23" y="106"/>
                </a:cubicBezTo>
                <a:cubicBezTo>
                  <a:pt x="11" y="124"/>
                  <a:pt x="7" y="156"/>
                  <a:pt x="0" y="176"/>
                </a:cubicBezTo>
                <a:cubicBezTo>
                  <a:pt x="10" y="282"/>
                  <a:pt x="35" y="372"/>
                  <a:pt x="70" y="472"/>
                </a:cubicBezTo>
                <a:cubicBezTo>
                  <a:pt x="77" y="492"/>
                  <a:pt x="146" y="515"/>
                  <a:pt x="163" y="519"/>
                </a:cubicBezTo>
                <a:cubicBezTo>
                  <a:pt x="272" y="544"/>
                  <a:pt x="380" y="570"/>
                  <a:pt x="490" y="589"/>
                </a:cubicBezTo>
                <a:cubicBezTo>
                  <a:pt x="589" y="582"/>
                  <a:pt x="669" y="566"/>
                  <a:pt x="763" y="542"/>
                </a:cubicBezTo>
                <a:cubicBezTo>
                  <a:pt x="773" y="537"/>
                  <a:pt x="784" y="532"/>
                  <a:pt x="794" y="526"/>
                </a:cubicBezTo>
                <a:cubicBezTo>
                  <a:pt x="810" y="516"/>
                  <a:pt x="840" y="495"/>
                  <a:pt x="840" y="495"/>
                </a:cubicBezTo>
                <a:cubicBezTo>
                  <a:pt x="877" y="442"/>
                  <a:pt x="867" y="467"/>
                  <a:pt x="879" y="425"/>
                </a:cubicBezTo>
                <a:cubicBezTo>
                  <a:pt x="865" y="345"/>
                  <a:pt x="864" y="264"/>
                  <a:pt x="848" y="184"/>
                </a:cubicBezTo>
                <a:cubicBezTo>
                  <a:pt x="843" y="158"/>
                  <a:pt x="837" y="126"/>
                  <a:pt x="817" y="106"/>
                </a:cubicBezTo>
                <a:cubicBezTo>
                  <a:pt x="786" y="75"/>
                  <a:pt x="679" y="57"/>
                  <a:pt x="630" y="44"/>
                </a:cubicBezTo>
                <a:cubicBezTo>
                  <a:pt x="614" y="45"/>
                  <a:pt x="513" y="36"/>
                  <a:pt x="482" y="67"/>
                </a:cubicBezTo>
              </a:path>
            </a:pathLst>
          </a:custGeom>
          <a:noFill/>
          <a:ln w="38100" cap="flat" cmpd="sng">
            <a:solidFill>
              <a:schemeClr val="tx2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0" name="Text Box 48"/>
          <p:cNvSpPr txBox="1">
            <a:spLocks noChangeArrowheads="1"/>
          </p:cNvSpPr>
          <p:nvPr/>
        </p:nvSpPr>
        <p:spPr bwMode="auto">
          <a:xfrm>
            <a:off x="2917825" y="3810000"/>
            <a:ext cx="354013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123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Interpreting the axioms</a:t>
            </a:r>
          </a:p>
        </p:txBody>
      </p:sp>
      <p:sp>
        <p:nvSpPr>
          <p:cNvPr id="123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953000" cy="16002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0 &lt;= P(A) &lt;= 1</a:t>
            </a:r>
          </a:p>
          <a:p>
            <a:pPr eaLnBrk="1" hangingPunct="1"/>
            <a:r>
              <a:rPr lang="en-US" altLang="en-US" sz="2000" smtClean="0"/>
              <a:t>P(True) = 1</a:t>
            </a:r>
          </a:p>
          <a:p>
            <a:pPr eaLnBrk="1" hangingPunct="1"/>
            <a:r>
              <a:rPr lang="en-US" altLang="en-US" sz="2000" smtClean="0"/>
              <a:t>P(False) = 0</a:t>
            </a:r>
          </a:p>
          <a:p>
            <a:pPr eaLnBrk="1" hangingPunct="1"/>
            <a:r>
              <a:rPr lang="en-US" altLang="en-US" sz="2000" smtClean="0"/>
              <a:t>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 or 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 = 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) + P(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 - 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</a:t>
            </a:r>
          </a:p>
        </p:txBody>
      </p:sp>
      <p:sp>
        <p:nvSpPr>
          <p:cNvPr id="12303" name="Rectangle 54"/>
          <p:cNvSpPr>
            <a:spLocks noChangeArrowheads="1"/>
          </p:cNvSpPr>
          <p:nvPr/>
        </p:nvSpPr>
        <p:spPr bwMode="auto">
          <a:xfrm>
            <a:off x="6581775" y="4289425"/>
            <a:ext cx="187325" cy="40005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304" name="Rectangle 56"/>
          <p:cNvSpPr>
            <a:spLocks noChangeArrowheads="1"/>
          </p:cNvSpPr>
          <p:nvPr/>
        </p:nvSpPr>
        <p:spPr bwMode="auto">
          <a:xfrm>
            <a:off x="6523038" y="4184650"/>
            <a:ext cx="1219200" cy="685800"/>
          </a:xfrm>
          <a:prstGeom prst="rect">
            <a:avLst/>
          </a:prstGeom>
          <a:solidFill>
            <a:srgbClr val="67895B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305" name="Rectangle 57"/>
          <p:cNvSpPr>
            <a:spLocks noChangeArrowheads="1"/>
          </p:cNvSpPr>
          <p:nvPr/>
        </p:nvSpPr>
        <p:spPr bwMode="auto">
          <a:xfrm>
            <a:off x="6523038" y="4184650"/>
            <a:ext cx="533400" cy="685800"/>
          </a:xfrm>
          <a:prstGeom prst="rect">
            <a:avLst/>
          </a:prstGeom>
          <a:solidFill>
            <a:srgbClr val="9D804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2306" name="Text Box 59"/>
          <p:cNvSpPr txBox="1">
            <a:spLocks noChangeArrowheads="1"/>
          </p:cNvSpPr>
          <p:nvPr/>
        </p:nvSpPr>
        <p:spPr bwMode="auto">
          <a:xfrm>
            <a:off x="5387975" y="3352800"/>
            <a:ext cx="120808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048C0A"/>
                </a:solidFill>
              </a:rPr>
              <a:t>P(A or B)</a:t>
            </a:r>
          </a:p>
        </p:txBody>
      </p:sp>
      <p:sp>
        <p:nvSpPr>
          <p:cNvPr id="12307" name="Text Box 61"/>
          <p:cNvSpPr txBox="1">
            <a:spLocks noChangeArrowheads="1"/>
          </p:cNvSpPr>
          <p:nvPr/>
        </p:nvSpPr>
        <p:spPr bwMode="auto">
          <a:xfrm>
            <a:off x="7270750" y="3810000"/>
            <a:ext cx="3333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B</a:t>
            </a:r>
          </a:p>
        </p:txBody>
      </p:sp>
      <p:sp>
        <p:nvSpPr>
          <p:cNvPr id="12308" name="Freeform 62"/>
          <p:cNvSpPr>
            <a:spLocks/>
          </p:cNvSpPr>
          <p:nvPr/>
        </p:nvSpPr>
        <p:spPr bwMode="auto">
          <a:xfrm>
            <a:off x="5287963" y="3694113"/>
            <a:ext cx="2493962" cy="1743075"/>
          </a:xfrm>
          <a:custGeom>
            <a:avLst/>
            <a:gdLst>
              <a:gd name="T0" fmla="*/ 60483738 w 1571"/>
              <a:gd name="T1" fmla="*/ 2147483647 h 1098"/>
              <a:gd name="T2" fmla="*/ 40322492 w 1571"/>
              <a:gd name="T3" fmla="*/ 2099290950 h 1098"/>
              <a:gd name="T4" fmla="*/ 0 w 1571"/>
              <a:gd name="T5" fmla="*/ 1983363763 h 1098"/>
              <a:gd name="T6" fmla="*/ 60483738 w 1571"/>
              <a:gd name="T7" fmla="*/ 1433969700 h 1098"/>
              <a:gd name="T8" fmla="*/ 118446526 w 1571"/>
              <a:gd name="T9" fmla="*/ 176410938 h 1098"/>
              <a:gd name="T10" fmla="*/ 257055886 w 1571"/>
              <a:gd name="T11" fmla="*/ 138609388 h 1098"/>
              <a:gd name="T12" fmla="*/ 491429576 w 1571"/>
              <a:gd name="T13" fmla="*/ 98286888 h 1098"/>
              <a:gd name="T14" fmla="*/ 1610378727 w 1571"/>
              <a:gd name="T15" fmla="*/ 0 h 1098"/>
              <a:gd name="T16" fmla="*/ 2147483647 w 1571"/>
              <a:gd name="T17" fmla="*/ 158770638 h 1098"/>
              <a:gd name="T18" fmla="*/ 2147483647 w 1571"/>
              <a:gd name="T19" fmla="*/ 335181575 h 1098"/>
              <a:gd name="T20" fmla="*/ 2147483647 w 1571"/>
              <a:gd name="T21" fmla="*/ 569555313 h 1098"/>
              <a:gd name="T22" fmla="*/ 2147483647 w 1571"/>
              <a:gd name="T23" fmla="*/ 745966250 h 1098"/>
              <a:gd name="T24" fmla="*/ 2147483647 w 1571"/>
              <a:gd name="T25" fmla="*/ 803930638 h 1098"/>
              <a:gd name="T26" fmla="*/ 2147483647 w 1571"/>
              <a:gd name="T27" fmla="*/ 1353324700 h 1098"/>
              <a:gd name="T28" fmla="*/ 2147483647 w 1571"/>
              <a:gd name="T29" fmla="*/ 1628020938 h 1098"/>
              <a:gd name="T30" fmla="*/ 2147483647 w 1571"/>
              <a:gd name="T31" fmla="*/ 1844754375 h 1098"/>
              <a:gd name="T32" fmla="*/ 2147483647 w 1571"/>
              <a:gd name="T33" fmla="*/ 2079129700 h 1098"/>
              <a:gd name="T34" fmla="*/ 2147483647 w 1571"/>
              <a:gd name="T35" fmla="*/ 2147483647 h 1098"/>
              <a:gd name="T36" fmla="*/ 2147483647 w 1571"/>
              <a:gd name="T37" fmla="*/ 2147483647 h 1098"/>
              <a:gd name="T38" fmla="*/ 2147483647 w 1571"/>
              <a:gd name="T39" fmla="*/ 2147483647 h 1098"/>
              <a:gd name="T40" fmla="*/ 2081648645 w 1571"/>
              <a:gd name="T41" fmla="*/ 2147483647 h 1098"/>
              <a:gd name="T42" fmla="*/ 1060984775 w 1571"/>
              <a:gd name="T43" fmla="*/ 2147483647 h 1098"/>
              <a:gd name="T44" fmla="*/ 178930264 w 1571"/>
              <a:gd name="T45" fmla="*/ 2147483647 h 1098"/>
              <a:gd name="T46" fmla="*/ 80644984 w 1571"/>
              <a:gd name="T47" fmla="*/ 2147483647 h 1098"/>
              <a:gd name="T48" fmla="*/ 60483738 w 1571"/>
              <a:gd name="T49" fmla="*/ 2147483647 h 1098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</a:gdLst>
            <a:ahLst/>
            <a:cxnLst>
              <a:cxn ang="T50">
                <a:pos x="T0" y="T1"/>
              </a:cxn>
              <a:cxn ang="T51">
                <a:pos x="T2" y="T3"/>
              </a:cxn>
              <a:cxn ang="T52">
                <a:pos x="T4" y="T5"/>
              </a:cxn>
              <a:cxn ang="T53">
                <a:pos x="T6" y="T7"/>
              </a:cxn>
              <a:cxn ang="T54">
                <a:pos x="T8" y="T9"/>
              </a:cxn>
              <a:cxn ang="T55">
                <a:pos x="T10" y="T11"/>
              </a:cxn>
              <a:cxn ang="T56">
                <a:pos x="T12" y="T13"/>
              </a:cxn>
              <a:cxn ang="T57">
                <a:pos x="T14" y="T15"/>
              </a:cxn>
              <a:cxn ang="T58">
                <a:pos x="T16" y="T17"/>
              </a:cxn>
              <a:cxn ang="T59">
                <a:pos x="T18" y="T19"/>
              </a:cxn>
              <a:cxn ang="T60">
                <a:pos x="T20" y="T21"/>
              </a:cxn>
              <a:cxn ang="T61">
                <a:pos x="T22" y="T23"/>
              </a:cxn>
              <a:cxn ang="T62">
                <a:pos x="T24" y="T25"/>
              </a:cxn>
              <a:cxn ang="T63">
                <a:pos x="T26" y="T27"/>
              </a:cxn>
              <a:cxn ang="T64">
                <a:pos x="T28" y="T29"/>
              </a:cxn>
              <a:cxn ang="T65">
                <a:pos x="T30" y="T31"/>
              </a:cxn>
              <a:cxn ang="T66">
                <a:pos x="T32" y="T33"/>
              </a:cxn>
              <a:cxn ang="T67">
                <a:pos x="T34" y="T35"/>
              </a:cxn>
              <a:cxn ang="T68">
                <a:pos x="T36" y="T37"/>
              </a:cxn>
              <a:cxn ang="T69">
                <a:pos x="T38" y="T39"/>
              </a:cxn>
              <a:cxn ang="T70">
                <a:pos x="T40" y="T41"/>
              </a:cxn>
              <a:cxn ang="T71">
                <a:pos x="T42" y="T43"/>
              </a:cxn>
              <a:cxn ang="T72">
                <a:pos x="T44" y="T45"/>
              </a:cxn>
              <a:cxn ang="T73">
                <a:pos x="T46" y="T47"/>
              </a:cxn>
              <a:cxn ang="T74">
                <a:pos x="T48" y="T49"/>
              </a:cxn>
            </a:cxnLst>
            <a:rect l="0" t="0" r="r" b="b"/>
            <a:pathLst>
              <a:path w="1571" h="1098">
                <a:moveTo>
                  <a:pt x="24" y="895"/>
                </a:moveTo>
                <a:cubicBezTo>
                  <a:pt x="21" y="874"/>
                  <a:pt x="21" y="853"/>
                  <a:pt x="16" y="833"/>
                </a:cubicBezTo>
                <a:cubicBezTo>
                  <a:pt x="12" y="817"/>
                  <a:pt x="0" y="787"/>
                  <a:pt x="0" y="787"/>
                </a:cubicBezTo>
                <a:cubicBezTo>
                  <a:pt x="6" y="673"/>
                  <a:pt x="6" y="654"/>
                  <a:pt x="24" y="569"/>
                </a:cubicBezTo>
                <a:cubicBezTo>
                  <a:pt x="35" y="406"/>
                  <a:pt x="31" y="228"/>
                  <a:pt x="47" y="70"/>
                </a:cubicBezTo>
                <a:cubicBezTo>
                  <a:pt x="49" y="51"/>
                  <a:pt x="83" y="59"/>
                  <a:pt x="102" y="55"/>
                </a:cubicBezTo>
                <a:cubicBezTo>
                  <a:pt x="133" y="49"/>
                  <a:pt x="164" y="44"/>
                  <a:pt x="195" y="39"/>
                </a:cubicBezTo>
                <a:cubicBezTo>
                  <a:pt x="342" y="14"/>
                  <a:pt x="491" y="17"/>
                  <a:pt x="639" y="0"/>
                </a:cubicBezTo>
                <a:cubicBezTo>
                  <a:pt x="788" y="7"/>
                  <a:pt x="929" y="33"/>
                  <a:pt x="1075" y="63"/>
                </a:cubicBezTo>
                <a:cubicBezTo>
                  <a:pt x="1082" y="86"/>
                  <a:pt x="1098" y="133"/>
                  <a:pt x="1098" y="133"/>
                </a:cubicBezTo>
                <a:cubicBezTo>
                  <a:pt x="1101" y="159"/>
                  <a:pt x="1100" y="199"/>
                  <a:pt x="1114" y="226"/>
                </a:cubicBezTo>
                <a:cubicBezTo>
                  <a:pt x="1170" y="338"/>
                  <a:pt x="1395" y="294"/>
                  <a:pt x="1464" y="296"/>
                </a:cubicBezTo>
                <a:cubicBezTo>
                  <a:pt x="1490" y="303"/>
                  <a:pt x="1516" y="311"/>
                  <a:pt x="1542" y="319"/>
                </a:cubicBezTo>
                <a:cubicBezTo>
                  <a:pt x="1571" y="366"/>
                  <a:pt x="1543" y="520"/>
                  <a:pt x="1542" y="537"/>
                </a:cubicBezTo>
                <a:cubicBezTo>
                  <a:pt x="1537" y="620"/>
                  <a:pt x="1542" y="599"/>
                  <a:pt x="1526" y="646"/>
                </a:cubicBezTo>
                <a:cubicBezTo>
                  <a:pt x="1520" y="690"/>
                  <a:pt x="1528" y="718"/>
                  <a:pt x="1487" y="732"/>
                </a:cubicBezTo>
                <a:cubicBezTo>
                  <a:pt x="1409" y="786"/>
                  <a:pt x="1252" y="813"/>
                  <a:pt x="1160" y="825"/>
                </a:cubicBezTo>
                <a:cubicBezTo>
                  <a:pt x="1115" y="856"/>
                  <a:pt x="1139" y="882"/>
                  <a:pt x="1152" y="927"/>
                </a:cubicBezTo>
                <a:cubicBezTo>
                  <a:pt x="1141" y="964"/>
                  <a:pt x="1147" y="946"/>
                  <a:pt x="1129" y="997"/>
                </a:cubicBezTo>
                <a:cubicBezTo>
                  <a:pt x="1126" y="1005"/>
                  <a:pt x="1129" y="1017"/>
                  <a:pt x="1121" y="1020"/>
                </a:cubicBezTo>
                <a:cubicBezTo>
                  <a:pt x="1025" y="1053"/>
                  <a:pt x="926" y="1081"/>
                  <a:pt x="826" y="1098"/>
                </a:cubicBezTo>
                <a:cubicBezTo>
                  <a:pt x="689" y="1087"/>
                  <a:pt x="557" y="1068"/>
                  <a:pt x="421" y="1059"/>
                </a:cubicBezTo>
                <a:cubicBezTo>
                  <a:pt x="311" y="1031"/>
                  <a:pt x="181" y="1033"/>
                  <a:pt x="71" y="1028"/>
                </a:cubicBezTo>
                <a:cubicBezTo>
                  <a:pt x="59" y="992"/>
                  <a:pt x="66" y="980"/>
                  <a:pt x="32" y="958"/>
                </a:cubicBezTo>
                <a:cubicBezTo>
                  <a:pt x="20" y="922"/>
                  <a:pt x="24" y="942"/>
                  <a:pt x="24" y="895"/>
                </a:cubicBezTo>
                <a:close/>
              </a:path>
            </a:pathLst>
          </a:custGeom>
          <a:noFill/>
          <a:ln w="57150" cap="flat" cmpd="sng">
            <a:solidFill>
              <a:srgbClr val="048C0A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09" name="Freeform 63"/>
          <p:cNvSpPr>
            <a:spLocks/>
          </p:cNvSpPr>
          <p:nvPr/>
        </p:nvSpPr>
        <p:spPr bwMode="auto">
          <a:xfrm>
            <a:off x="6437313" y="4189413"/>
            <a:ext cx="692150" cy="777875"/>
          </a:xfrm>
          <a:custGeom>
            <a:avLst/>
            <a:gdLst>
              <a:gd name="T0" fmla="*/ 294859075 w 436"/>
              <a:gd name="T1" fmla="*/ 0 h 490"/>
              <a:gd name="T2" fmla="*/ 60483750 w 436"/>
              <a:gd name="T3" fmla="*/ 57964388 h 490"/>
              <a:gd name="T4" fmla="*/ 0 w 436"/>
              <a:gd name="T5" fmla="*/ 549394063 h 490"/>
              <a:gd name="T6" fmla="*/ 20161250 w 436"/>
              <a:gd name="T7" fmla="*/ 902215938 h 490"/>
              <a:gd name="T8" fmla="*/ 40322500 w 436"/>
              <a:gd name="T9" fmla="*/ 1136591263 h 490"/>
              <a:gd name="T10" fmla="*/ 158770638 w 436"/>
              <a:gd name="T11" fmla="*/ 1197075013 h 490"/>
              <a:gd name="T12" fmla="*/ 786288750 w 436"/>
              <a:gd name="T13" fmla="*/ 1214715313 h 490"/>
              <a:gd name="T14" fmla="*/ 1020664075 w 436"/>
              <a:gd name="T15" fmla="*/ 1197075013 h 490"/>
              <a:gd name="T16" fmla="*/ 1040825325 w 436"/>
              <a:gd name="T17" fmla="*/ 1078626875 h 490"/>
              <a:gd name="T18" fmla="*/ 1098788125 w 436"/>
              <a:gd name="T19" fmla="*/ 841732188 h 490"/>
              <a:gd name="T20" fmla="*/ 1078626875 w 436"/>
              <a:gd name="T21" fmla="*/ 567035950 h 490"/>
              <a:gd name="T22" fmla="*/ 824091888 w 436"/>
              <a:gd name="T23" fmla="*/ 0 h 490"/>
              <a:gd name="T24" fmla="*/ 372983125 w 436"/>
              <a:gd name="T25" fmla="*/ 57964388 h 490"/>
              <a:gd name="T26" fmla="*/ 294859075 w 436"/>
              <a:gd name="T27" fmla="*/ 0 h 4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436" h="490">
                <a:moveTo>
                  <a:pt x="117" y="0"/>
                </a:moveTo>
                <a:cubicBezTo>
                  <a:pt x="85" y="6"/>
                  <a:pt x="55" y="12"/>
                  <a:pt x="24" y="23"/>
                </a:cubicBezTo>
                <a:cubicBezTo>
                  <a:pt x="18" y="89"/>
                  <a:pt x="10" y="152"/>
                  <a:pt x="0" y="218"/>
                </a:cubicBezTo>
                <a:cubicBezTo>
                  <a:pt x="3" y="265"/>
                  <a:pt x="5" y="311"/>
                  <a:pt x="8" y="358"/>
                </a:cubicBezTo>
                <a:cubicBezTo>
                  <a:pt x="10" y="389"/>
                  <a:pt x="7" y="421"/>
                  <a:pt x="16" y="451"/>
                </a:cubicBezTo>
                <a:cubicBezTo>
                  <a:pt x="19" y="460"/>
                  <a:pt x="55" y="475"/>
                  <a:pt x="63" y="475"/>
                </a:cubicBezTo>
                <a:cubicBezTo>
                  <a:pt x="146" y="480"/>
                  <a:pt x="229" y="480"/>
                  <a:pt x="312" y="482"/>
                </a:cubicBezTo>
                <a:cubicBezTo>
                  <a:pt x="343" y="480"/>
                  <a:pt x="378" y="490"/>
                  <a:pt x="405" y="475"/>
                </a:cubicBezTo>
                <a:cubicBezTo>
                  <a:pt x="419" y="468"/>
                  <a:pt x="410" y="444"/>
                  <a:pt x="413" y="428"/>
                </a:cubicBezTo>
                <a:cubicBezTo>
                  <a:pt x="419" y="396"/>
                  <a:pt x="426" y="365"/>
                  <a:pt x="436" y="334"/>
                </a:cubicBezTo>
                <a:cubicBezTo>
                  <a:pt x="433" y="298"/>
                  <a:pt x="432" y="261"/>
                  <a:pt x="428" y="225"/>
                </a:cubicBezTo>
                <a:cubicBezTo>
                  <a:pt x="421" y="155"/>
                  <a:pt x="409" y="24"/>
                  <a:pt x="327" y="0"/>
                </a:cubicBezTo>
                <a:cubicBezTo>
                  <a:pt x="267" y="5"/>
                  <a:pt x="207" y="11"/>
                  <a:pt x="148" y="23"/>
                </a:cubicBezTo>
                <a:cubicBezTo>
                  <a:pt x="126" y="18"/>
                  <a:pt x="44" y="16"/>
                  <a:pt x="117" y="0"/>
                </a:cubicBezTo>
                <a:close/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12310" name="Text Box 65"/>
          <p:cNvSpPr txBox="1">
            <a:spLocks noChangeArrowheads="1"/>
          </p:cNvSpPr>
          <p:nvPr/>
        </p:nvSpPr>
        <p:spPr bwMode="auto">
          <a:xfrm>
            <a:off x="5334000" y="3886200"/>
            <a:ext cx="1392238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P(A and B)</a:t>
            </a:r>
          </a:p>
        </p:txBody>
      </p:sp>
      <p:sp>
        <p:nvSpPr>
          <p:cNvPr id="12311" name="Text Box 66"/>
          <p:cNvSpPr txBox="1">
            <a:spLocks noChangeArrowheads="1"/>
          </p:cNvSpPr>
          <p:nvPr/>
        </p:nvSpPr>
        <p:spPr bwMode="auto">
          <a:xfrm>
            <a:off x="547688" y="5797550"/>
            <a:ext cx="37226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Simple addition and subtraction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These Axioms are Not to be Trifled With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There have been attempts to do different methodologies for uncertainty</a:t>
            </a:r>
          </a:p>
          <a:p>
            <a:pPr lvl="2" eaLnBrk="1" hangingPunct="1"/>
            <a:r>
              <a:rPr lang="en-US" altLang="en-US" smtClean="0"/>
              <a:t>Fuzzy Logic</a:t>
            </a:r>
          </a:p>
          <a:p>
            <a:pPr lvl="2" eaLnBrk="1" hangingPunct="1"/>
            <a:r>
              <a:rPr lang="en-US" altLang="en-US" smtClean="0"/>
              <a:t>Three-valued logic</a:t>
            </a:r>
          </a:p>
          <a:p>
            <a:pPr lvl="2" eaLnBrk="1" hangingPunct="1"/>
            <a:r>
              <a:rPr lang="en-US" altLang="en-US" smtClean="0"/>
              <a:t>Dempster-Shafer</a:t>
            </a:r>
          </a:p>
          <a:p>
            <a:pPr lvl="2" eaLnBrk="1" hangingPunct="1"/>
            <a:r>
              <a:rPr lang="en-US" altLang="en-US" smtClean="0"/>
              <a:t>Non-monotonic reasoning</a:t>
            </a:r>
          </a:p>
          <a:p>
            <a:pPr lvl="2"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But the axioms of probability are the only system with this property: 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 If you gamble using them you can’t be unfairly exploited by an opponent using some other system [di Finetti 1931]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Another important theorem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400" smtClean="0"/>
              <a:t>0 &lt;= P(A) &lt;= 1, P(True) = 1, P(False) = 0</a:t>
            </a:r>
          </a:p>
          <a:p>
            <a:pPr eaLnBrk="1" hangingPunct="1"/>
            <a:r>
              <a:rPr lang="en-US" altLang="en-US" sz="2400" smtClean="0"/>
              <a:t>P(</a:t>
            </a:r>
            <a:r>
              <a:rPr lang="en-US" altLang="en-US" sz="2400" smtClean="0">
                <a:solidFill>
                  <a:schemeClr val="hlink"/>
                </a:solidFill>
              </a:rPr>
              <a:t>A</a:t>
            </a:r>
            <a:r>
              <a:rPr lang="en-US" altLang="en-US" sz="2400" smtClean="0"/>
              <a:t> or </a:t>
            </a:r>
            <a:r>
              <a:rPr lang="en-US" altLang="en-US" sz="2400" smtClean="0">
                <a:solidFill>
                  <a:schemeClr val="tx2"/>
                </a:solidFill>
              </a:rPr>
              <a:t>B</a:t>
            </a:r>
            <a:r>
              <a:rPr lang="en-US" altLang="en-US" sz="2400" smtClean="0"/>
              <a:t>) = P(</a:t>
            </a:r>
            <a:r>
              <a:rPr lang="en-US" altLang="en-US" sz="2400" smtClean="0">
                <a:solidFill>
                  <a:schemeClr val="hlink"/>
                </a:solidFill>
              </a:rPr>
              <a:t>A</a:t>
            </a:r>
            <a:r>
              <a:rPr lang="en-US" altLang="en-US" sz="2400" smtClean="0"/>
              <a:t>) + P(</a:t>
            </a:r>
            <a:r>
              <a:rPr lang="en-US" altLang="en-US" sz="2400" smtClean="0">
                <a:solidFill>
                  <a:schemeClr val="tx2"/>
                </a:solidFill>
              </a:rPr>
              <a:t>B</a:t>
            </a:r>
            <a:r>
              <a:rPr lang="en-US" altLang="en-US" sz="2400" smtClean="0"/>
              <a:t>) - P(</a:t>
            </a:r>
            <a:r>
              <a:rPr lang="en-US" altLang="en-US" sz="2400" smtClean="0">
                <a:solidFill>
                  <a:schemeClr val="hlink"/>
                </a:solidFill>
              </a:rPr>
              <a:t>A</a:t>
            </a:r>
            <a:r>
              <a:rPr lang="en-US" altLang="en-US" sz="2400" smtClean="0"/>
              <a:t> and </a:t>
            </a:r>
            <a:r>
              <a:rPr lang="en-US" altLang="en-US" sz="2400" smtClean="0">
                <a:solidFill>
                  <a:schemeClr val="tx2"/>
                </a:solidFill>
              </a:rPr>
              <a:t>B</a:t>
            </a:r>
            <a:r>
              <a:rPr lang="en-US" altLang="en-US" sz="2400" smtClean="0"/>
              <a:t>)</a:t>
            </a:r>
          </a:p>
          <a:p>
            <a:pPr lvl="2" eaLnBrk="1" hangingPunct="1">
              <a:buFontTx/>
              <a:buNone/>
            </a:pPr>
            <a:r>
              <a:rPr lang="en-US" altLang="en-US" sz="2800" smtClean="0"/>
              <a:t>From these we can prove:</a:t>
            </a:r>
          </a:p>
          <a:p>
            <a:pPr lvl="2" eaLnBrk="1" hangingPunct="1">
              <a:buFontTx/>
              <a:buNone/>
            </a:pPr>
            <a:r>
              <a:rPr lang="en-US" altLang="en-US" sz="2800" i="1" smtClean="0"/>
              <a:t>P(A) = P(A and B) + P(A and not B)</a:t>
            </a:r>
          </a:p>
          <a:p>
            <a:pPr lvl="2" eaLnBrk="1" hangingPunct="1">
              <a:buFontTx/>
              <a:buNone/>
            </a:pPr>
            <a:endParaRPr lang="en-US" altLang="en-US" sz="2800" i="1" smtClean="0"/>
          </a:p>
          <a:p>
            <a:pPr eaLnBrk="1" hangingPunct="1"/>
            <a:endParaRPr lang="en-US" altLang="en-US" sz="36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z="2400" smtClean="0"/>
          </a:p>
          <a:p>
            <a:pPr eaLnBrk="1" hangingPunct="1"/>
            <a:endParaRPr lang="en-US" altLang="en-US" smtClean="0"/>
          </a:p>
        </p:txBody>
      </p:sp>
      <p:sp>
        <p:nvSpPr>
          <p:cNvPr id="14340" name="Oval 8"/>
          <p:cNvSpPr>
            <a:spLocks noChangeArrowheads="1"/>
          </p:cNvSpPr>
          <p:nvPr/>
        </p:nvSpPr>
        <p:spPr bwMode="auto">
          <a:xfrm>
            <a:off x="990600" y="4495800"/>
            <a:ext cx="1828800" cy="1752600"/>
          </a:xfrm>
          <a:prstGeom prst="ellipse">
            <a:avLst/>
          </a:prstGeom>
          <a:solidFill>
            <a:srgbClr val="BDFFBD">
              <a:alpha val="50195"/>
            </a:srgbClr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4341" name="Oval 9"/>
          <p:cNvSpPr>
            <a:spLocks noChangeArrowheads="1"/>
          </p:cNvSpPr>
          <p:nvPr/>
        </p:nvSpPr>
        <p:spPr bwMode="auto">
          <a:xfrm>
            <a:off x="1905000" y="4495800"/>
            <a:ext cx="1828800" cy="1752600"/>
          </a:xfrm>
          <a:prstGeom prst="ellipse">
            <a:avLst/>
          </a:prstGeom>
          <a:solidFill>
            <a:srgbClr val="FF0000">
              <a:alpha val="50195"/>
            </a:srgbClr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4342" name="Rectangle 10"/>
          <p:cNvSpPr>
            <a:spLocks noChangeArrowheads="1"/>
          </p:cNvSpPr>
          <p:nvPr/>
        </p:nvSpPr>
        <p:spPr bwMode="auto">
          <a:xfrm>
            <a:off x="609600" y="4038600"/>
            <a:ext cx="3657600" cy="2514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4343" name="Text Box 11"/>
          <p:cNvSpPr txBox="1">
            <a:spLocks noChangeArrowheads="1"/>
          </p:cNvSpPr>
          <p:nvPr/>
        </p:nvSpPr>
        <p:spPr bwMode="auto">
          <a:xfrm>
            <a:off x="838200" y="4419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rgbClr val="00A400"/>
                </a:solidFill>
              </a:rPr>
              <a:t>A</a:t>
            </a:r>
          </a:p>
        </p:txBody>
      </p:sp>
      <p:sp>
        <p:nvSpPr>
          <p:cNvPr id="14344" name="Text Box 12"/>
          <p:cNvSpPr txBox="1">
            <a:spLocks noChangeArrowheads="1"/>
          </p:cNvSpPr>
          <p:nvPr/>
        </p:nvSpPr>
        <p:spPr bwMode="auto">
          <a:xfrm>
            <a:off x="3352800" y="4419600"/>
            <a:ext cx="5334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Conditional Probability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574088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P(A|B) = Fraction of worlds in which B is true that also have A true</a:t>
            </a: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295400" y="3657600"/>
            <a:ext cx="3352800" cy="2133600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5365" name="AutoShape 5"/>
          <p:cNvSpPr>
            <a:spLocks noChangeArrowheads="1"/>
          </p:cNvSpPr>
          <p:nvPr/>
        </p:nvSpPr>
        <p:spPr bwMode="auto">
          <a:xfrm>
            <a:off x="1981200" y="4648200"/>
            <a:ext cx="1219200" cy="609600"/>
          </a:xfrm>
          <a:prstGeom prst="roundRect">
            <a:avLst>
              <a:gd name="adj" fmla="val 16667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5366" name="AutoShape 6"/>
          <p:cNvSpPr>
            <a:spLocks noChangeArrowheads="1"/>
          </p:cNvSpPr>
          <p:nvPr/>
        </p:nvSpPr>
        <p:spPr bwMode="auto">
          <a:xfrm>
            <a:off x="2362200" y="4343400"/>
            <a:ext cx="381000" cy="609600"/>
          </a:xfrm>
          <a:prstGeom prst="roundRect">
            <a:avLst>
              <a:gd name="adj" fmla="val 16667"/>
            </a:avLst>
          </a:prstGeom>
          <a:noFill/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5367" name="Text Box 7"/>
          <p:cNvSpPr txBox="1">
            <a:spLocks noChangeArrowheads="1"/>
          </p:cNvSpPr>
          <p:nvPr/>
        </p:nvSpPr>
        <p:spPr bwMode="auto">
          <a:xfrm>
            <a:off x="2438400" y="4038600"/>
            <a:ext cx="2905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F</a:t>
            </a:r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3200400" y="4800600"/>
            <a:ext cx="320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H</a:t>
            </a:r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5029200" y="2438400"/>
            <a:ext cx="3357563" cy="3749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H = “Have a headache”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 = “Coming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P(H) = 1/10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P(F) = 1/40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1/2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“Headaches are rare and flu is rarer, but if you’re coming down with ‘flu there’s a 50-50 chance you’ll have a headache.”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Conditional Probability</a:t>
            </a:r>
          </a:p>
        </p:txBody>
      </p:sp>
      <p:grpSp>
        <p:nvGrpSpPr>
          <p:cNvPr id="16387" name="Group 12"/>
          <p:cNvGrpSpPr>
            <a:grpSpLocks/>
          </p:cNvGrpSpPr>
          <p:nvPr/>
        </p:nvGrpSpPr>
        <p:grpSpPr bwMode="auto">
          <a:xfrm>
            <a:off x="762000" y="1295400"/>
            <a:ext cx="3352800" cy="2133600"/>
            <a:chOff x="816" y="2304"/>
            <a:chExt cx="2112" cy="1344"/>
          </a:xfrm>
        </p:grpSpPr>
        <p:sp>
          <p:nvSpPr>
            <p:cNvPr id="16391" name="Rectangle 4"/>
            <p:cNvSpPr>
              <a:spLocks noChangeArrowheads="1"/>
            </p:cNvSpPr>
            <p:nvPr/>
          </p:nvSpPr>
          <p:spPr bwMode="auto">
            <a:xfrm>
              <a:off x="816" y="2304"/>
              <a:ext cx="2112" cy="1344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6392" name="AutoShape 5"/>
            <p:cNvSpPr>
              <a:spLocks noChangeArrowheads="1"/>
            </p:cNvSpPr>
            <p:nvPr/>
          </p:nvSpPr>
          <p:spPr bwMode="auto">
            <a:xfrm>
              <a:off x="1248" y="2928"/>
              <a:ext cx="768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6393" name="AutoShape 6"/>
            <p:cNvSpPr>
              <a:spLocks noChangeArrowheads="1"/>
            </p:cNvSpPr>
            <p:nvPr/>
          </p:nvSpPr>
          <p:spPr bwMode="auto">
            <a:xfrm>
              <a:off x="1488" y="2736"/>
              <a:ext cx="240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6394" name="Text Box 7"/>
            <p:cNvSpPr txBox="1">
              <a:spLocks noChangeArrowheads="1"/>
            </p:cNvSpPr>
            <p:nvPr/>
          </p:nvSpPr>
          <p:spPr bwMode="auto">
            <a:xfrm>
              <a:off x="1536" y="2544"/>
              <a:ext cx="183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F</a:t>
              </a:r>
            </a:p>
          </p:txBody>
        </p:sp>
        <p:sp>
          <p:nvSpPr>
            <p:cNvPr id="16395" name="Text Box 8"/>
            <p:cNvSpPr txBox="1">
              <a:spLocks noChangeArrowheads="1"/>
            </p:cNvSpPr>
            <p:nvPr/>
          </p:nvSpPr>
          <p:spPr bwMode="auto">
            <a:xfrm>
              <a:off x="2016" y="3024"/>
              <a:ext cx="202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H</a:t>
              </a:r>
            </a:p>
          </p:txBody>
        </p:sp>
      </p:grpSp>
      <p:sp>
        <p:nvSpPr>
          <p:cNvPr id="16388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6389" name="Text Box 10"/>
          <p:cNvSpPr txBox="1">
            <a:spLocks noChangeArrowheads="1"/>
          </p:cNvSpPr>
          <p:nvPr/>
        </p:nvSpPr>
        <p:spPr bwMode="auto">
          <a:xfrm>
            <a:off x="838200" y="3657600"/>
            <a:ext cx="33575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H = “Have a headache”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 = “Coming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P(H) = 1/10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P(F) = 1/40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1/2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4632325" y="1301750"/>
            <a:ext cx="4240213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Fraction of flu-inflicted worlds in which you have a headache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= #worlds with flu and headache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------------------------------------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      #worlds with flu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= Area of “H and F” region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------------------------------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     Area of “F” region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= P(H and F)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---------------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   P(F)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smtClean="0"/>
              <a:t>Definition of Conditional Probability</a:t>
            </a:r>
          </a:p>
        </p:txBody>
      </p:sp>
      <p:sp>
        <p:nvSpPr>
          <p:cNvPr id="17411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7412" name="Text Box 12"/>
          <p:cNvSpPr txBox="1">
            <a:spLocks noChangeArrowheads="1"/>
          </p:cNvSpPr>
          <p:nvPr/>
        </p:nvSpPr>
        <p:spPr bwMode="auto">
          <a:xfrm>
            <a:off x="517525" y="1455738"/>
            <a:ext cx="4092575" cy="1554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             </a:t>
            </a:r>
            <a:r>
              <a:rPr lang="en-US" altLang="en-US" i="1"/>
              <a:t>        P(A and B)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i="1"/>
              <a:t>P(A|B)  =  -----------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i="1"/>
              <a:t>                    P(B) </a:t>
            </a:r>
          </a:p>
        </p:txBody>
      </p:sp>
      <p:sp>
        <p:nvSpPr>
          <p:cNvPr id="17413" name="Rectangle 14"/>
          <p:cNvSpPr>
            <a:spLocks noChangeArrowheads="1"/>
          </p:cNvSpPr>
          <p:nvPr/>
        </p:nvSpPr>
        <p:spPr bwMode="auto">
          <a:xfrm>
            <a:off x="304800" y="3124200"/>
            <a:ext cx="8534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4000">
                <a:solidFill>
                  <a:srgbClr val="006600"/>
                </a:solidFill>
              </a:rPr>
              <a:t>Corollary: The Chain Rule</a:t>
            </a:r>
          </a:p>
        </p:txBody>
      </p:sp>
      <p:sp>
        <p:nvSpPr>
          <p:cNvPr id="17414" name="Text Box 16"/>
          <p:cNvSpPr txBox="1">
            <a:spLocks noChangeArrowheads="1"/>
          </p:cNvSpPr>
          <p:nvPr/>
        </p:nvSpPr>
        <p:spPr bwMode="auto">
          <a:xfrm>
            <a:off x="609600" y="4343400"/>
            <a:ext cx="4862513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i="1"/>
              <a:t>P(A and B) = P(A|B) P(B)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Probabilistic Inference</a:t>
            </a:r>
          </a:p>
        </p:txBody>
      </p:sp>
      <p:grpSp>
        <p:nvGrpSpPr>
          <p:cNvPr id="18435" name="Group 12"/>
          <p:cNvGrpSpPr>
            <a:grpSpLocks/>
          </p:cNvGrpSpPr>
          <p:nvPr/>
        </p:nvGrpSpPr>
        <p:grpSpPr bwMode="auto">
          <a:xfrm>
            <a:off x="1066800" y="1447800"/>
            <a:ext cx="3352800" cy="1981200"/>
            <a:chOff x="816" y="2304"/>
            <a:chExt cx="2112" cy="1344"/>
          </a:xfrm>
        </p:grpSpPr>
        <p:sp>
          <p:nvSpPr>
            <p:cNvPr id="18439" name="Rectangle 4"/>
            <p:cNvSpPr>
              <a:spLocks noChangeArrowheads="1"/>
            </p:cNvSpPr>
            <p:nvPr/>
          </p:nvSpPr>
          <p:spPr bwMode="auto">
            <a:xfrm>
              <a:off x="816" y="2304"/>
              <a:ext cx="2112" cy="1344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8440" name="AutoShape 5"/>
            <p:cNvSpPr>
              <a:spLocks noChangeArrowheads="1"/>
            </p:cNvSpPr>
            <p:nvPr/>
          </p:nvSpPr>
          <p:spPr bwMode="auto">
            <a:xfrm>
              <a:off x="1248" y="2928"/>
              <a:ext cx="768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8441" name="AutoShape 6"/>
            <p:cNvSpPr>
              <a:spLocks noChangeArrowheads="1"/>
            </p:cNvSpPr>
            <p:nvPr/>
          </p:nvSpPr>
          <p:spPr bwMode="auto">
            <a:xfrm>
              <a:off x="1488" y="2736"/>
              <a:ext cx="240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8442" name="Text Box 7"/>
            <p:cNvSpPr txBox="1">
              <a:spLocks noChangeArrowheads="1"/>
            </p:cNvSpPr>
            <p:nvPr/>
          </p:nvSpPr>
          <p:spPr bwMode="auto">
            <a:xfrm>
              <a:off x="1536" y="2544"/>
              <a:ext cx="183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F</a:t>
              </a:r>
            </a:p>
          </p:txBody>
        </p:sp>
        <p:sp>
          <p:nvSpPr>
            <p:cNvPr id="18443" name="Text Box 8"/>
            <p:cNvSpPr txBox="1">
              <a:spLocks noChangeArrowheads="1"/>
            </p:cNvSpPr>
            <p:nvPr/>
          </p:nvSpPr>
          <p:spPr bwMode="auto">
            <a:xfrm>
              <a:off x="2016" y="3024"/>
              <a:ext cx="20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H</a:t>
              </a:r>
            </a:p>
          </p:txBody>
        </p:sp>
      </p:grpSp>
      <p:sp>
        <p:nvSpPr>
          <p:cNvPr id="18436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8437" name="Text Box 10"/>
          <p:cNvSpPr txBox="1">
            <a:spLocks noChangeArrowheads="1"/>
          </p:cNvSpPr>
          <p:nvPr/>
        </p:nvSpPr>
        <p:spPr bwMode="auto">
          <a:xfrm>
            <a:off x="4648200" y="1447800"/>
            <a:ext cx="33575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H = “Have a headache”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 = “Coming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P(H) = 1/10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P(F) = 1/40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1/2</a:t>
            </a:r>
          </a:p>
        </p:txBody>
      </p:sp>
      <p:sp>
        <p:nvSpPr>
          <p:cNvPr id="18438" name="Text Box 13"/>
          <p:cNvSpPr txBox="1">
            <a:spLocks noChangeArrowheads="1"/>
          </p:cNvSpPr>
          <p:nvPr/>
        </p:nvSpPr>
        <p:spPr bwMode="auto">
          <a:xfrm>
            <a:off x="517525" y="3587750"/>
            <a:ext cx="8412163" cy="2647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One day you wake up with a headache. You think: “Drat! 50% of flus are associated with headaches so I must have a 50-50 chance of 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Is this reasoning good?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Probabilistic Inference</a:t>
            </a:r>
          </a:p>
        </p:txBody>
      </p:sp>
      <p:grpSp>
        <p:nvGrpSpPr>
          <p:cNvPr id="19459" name="Group 3"/>
          <p:cNvGrpSpPr>
            <a:grpSpLocks/>
          </p:cNvGrpSpPr>
          <p:nvPr/>
        </p:nvGrpSpPr>
        <p:grpSpPr bwMode="auto">
          <a:xfrm>
            <a:off x="1066800" y="1447800"/>
            <a:ext cx="3352800" cy="1981200"/>
            <a:chOff x="816" y="2304"/>
            <a:chExt cx="2112" cy="1344"/>
          </a:xfrm>
        </p:grpSpPr>
        <p:sp>
          <p:nvSpPr>
            <p:cNvPr id="19463" name="Rectangle 4"/>
            <p:cNvSpPr>
              <a:spLocks noChangeArrowheads="1"/>
            </p:cNvSpPr>
            <p:nvPr/>
          </p:nvSpPr>
          <p:spPr bwMode="auto">
            <a:xfrm>
              <a:off x="816" y="2304"/>
              <a:ext cx="2112" cy="1344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9464" name="AutoShape 5"/>
            <p:cNvSpPr>
              <a:spLocks noChangeArrowheads="1"/>
            </p:cNvSpPr>
            <p:nvPr/>
          </p:nvSpPr>
          <p:spPr bwMode="auto">
            <a:xfrm>
              <a:off x="1248" y="2928"/>
              <a:ext cx="768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9465" name="AutoShape 6"/>
            <p:cNvSpPr>
              <a:spLocks noChangeArrowheads="1"/>
            </p:cNvSpPr>
            <p:nvPr/>
          </p:nvSpPr>
          <p:spPr bwMode="auto">
            <a:xfrm>
              <a:off x="1488" y="2736"/>
              <a:ext cx="240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9466" name="Text Box 7"/>
            <p:cNvSpPr txBox="1">
              <a:spLocks noChangeArrowheads="1"/>
            </p:cNvSpPr>
            <p:nvPr/>
          </p:nvSpPr>
          <p:spPr bwMode="auto">
            <a:xfrm>
              <a:off x="1536" y="2544"/>
              <a:ext cx="183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F</a:t>
              </a:r>
            </a:p>
          </p:txBody>
        </p:sp>
        <p:sp>
          <p:nvSpPr>
            <p:cNvPr id="19467" name="Text Box 8"/>
            <p:cNvSpPr txBox="1">
              <a:spLocks noChangeArrowheads="1"/>
            </p:cNvSpPr>
            <p:nvPr/>
          </p:nvSpPr>
          <p:spPr bwMode="auto">
            <a:xfrm>
              <a:off x="2016" y="3024"/>
              <a:ext cx="20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H</a:t>
              </a:r>
            </a:p>
          </p:txBody>
        </p:sp>
      </p:grpSp>
      <p:sp>
        <p:nvSpPr>
          <p:cNvPr id="19460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9461" name="Text Box 10"/>
          <p:cNvSpPr txBox="1">
            <a:spLocks noChangeArrowheads="1"/>
          </p:cNvSpPr>
          <p:nvPr/>
        </p:nvSpPr>
        <p:spPr bwMode="auto">
          <a:xfrm>
            <a:off x="4648200" y="1447800"/>
            <a:ext cx="33575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H = “Have a headache”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 = “Coming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P(H) = 1/10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P(F) = 1/40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1/2</a:t>
            </a:r>
          </a:p>
        </p:txBody>
      </p:sp>
      <p:sp>
        <p:nvSpPr>
          <p:cNvPr id="19462" name="Text Box 11"/>
          <p:cNvSpPr txBox="1">
            <a:spLocks noChangeArrowheads="1"/>
          </p:cNvSpPr>
          <p:nvPr/>
        </p:nvSpPr>
        <p:spPr bwMode="auto">
          <a:xfrm>
            <a:off x="517525" y="3587750"/>
            <a:ext cx="8412163" cy="1552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P(F and H) = …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4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400"/>
              <a:t>P(F|H) =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Probabilistic Inference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1066800" y="1447800"/>
            <a:ext cx="3352800" cy="1981200"/>
            <a:chOff x="816" y="2304"/>
            <a:chExt cx="2112" cy="1344"/>
          </a:xfrm>
        </p:grpSpPr>
        <p:sp>
          <p:nvSpPr>
            <p:cNvPr id="20488" name="Rectangle 4"/>
            <p:cNvSpPr>
              <a:spLocks noChangeArrowheads="1"/>
            </p:cNvSpPr>
            <p:nvPr/>
          </p:nvSpPr>
          <p:spPr bwMode="auto">
            <a:xfrm>
              <a:off x="816" y="2304"/>
              <a:ext cx="2112" cy="1344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0489" name="AutoShape 5"/>
            <p:cNvSpPr>
              <a:spLocks noChangeArrowheads="1"/>
            </p:cNvSpPr>
            <p:nvPr/>
          </p:nvSpPr>
          <p:spPr bwMode="auto">
            <a:xfrm>
              <a:off x="1248" y="2928"/>
              <a:ext cx="768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0490" name="AutoShape 6"/>
            <p:cNvSpPr>
              <a:spLocks noChangeArrowheads="1"/>
            </p:cNvSpPr>
            <p:nvPr/>
          </p:nvSpPr>
          <p:spPr bwMode="auto">
            <a:xfrm>
              <a:off x="1488" y="2736"/>
              <a:ext cx="240" cy="384"/>
            </a:xfrm>
            <a:prstGeom prst="roundRect">
              <a:avLst>
                <a:gd name="adj" fmla="val 16667"/>
              </a:avLst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0491" name="Text Box 7"/>
            <p:cNvSpPr txBox="1">
              <a:spLocks noChangeArrowheads="1"/>
            </p:cNvSpPr>
            <p:nvPr/>
          </p:nvSpPr>
          <p:spPr bwMode="auto">
            <a:xfrm>
              <a:off x="1536" y="2544"/>
              <a:ext cx="183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F</a:t>
              </a:r>
            </a:p>
          </p:txBody>
        </p:sp>
        <p:sp>
          <p:nvSpPr>
            <p:cNvPr id="20492" name="Text Box 8"/>
            <p:cNvSpPr txBox="1">
              <a:spLocks noChangeArrowheads="1"/>
            </p:cNvSpPr>
            <p:nvPr/>
          </p:nvSpPr>
          <p:spPr bwMode="auto">
            <a:xfrm>
              <a:off x="2016" y="3024"/>
              <a:ext cx="202" cy="2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1600"/>
                <a:t>H</a:t>
              </a:r>
            </a:p>
          </p:txBody>
        </p:sp>
      </p:grpSp>
      <p:sp>
        <p:nvSpPr>
          <p:cNvPr id="20484" name="Text Box 9"/>
          <p:cNvSpPr txBox="1">
            <a:spLocks noChangeArrowheads="1"/>
          </p:cNvSpPr>
          <p:nvPr/>
        </p:nvSpPr>
        <p:spPr bwMode="auto">
          <a:xfrm>
            <a:off x="4670425" y="2659063"/>
            <a:ext cx="416877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20485" name="Text Box 10"/>
          <p:cNvSpPr txBox="1">
            <a:spLocks noChangeArrowheads="1"/>
          </p:cNvSpPr>
          <p:nvPr/>
        </p:nvSpPr>
        <p:spPr bwMode="auto">
          <a:xfrm>
            <a:off x="4648200" y="1447800"/>
            <a:ext cx="3357563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H = “Have a headache”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F = “Coming down with Flu”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P(H) = 1/10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P(F) = 1/40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P(H|F) = 1/2</a:t>
            </a:r>
          </a:p>
        </p:txBody>
      </p:sp>
      <p:graphicFrame>
        <p:nvGraphicFramePr>
          <p:cNvPr id="20486" name="Object 12"/>
          <p:cNvGraphicFramePr>
            <a:graphicFrameLocks noChangeAspect="1"/>
          </p:cNvGraphicFramePr>
          <p:nvPr/>
        </p:nvGraphicFramePr>
        <p:xfrm>
          <a:off x="990600" y="5029200"/>
          <a:ext cx="5791200" cy="1481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5" name="Equation" r:id="rId4" imgW="2184400" imgH="558800" progId="Equation.3">
                  <p:embed/>
                </p:oleObj>
              </mc:Choice>
              <mc:Fallback>
                <p:oleObj name="Equation" r:id="rId4" imgW="2184400" imgH="558800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5029200"/>
                        <a:ext cx="5791200" cy="1481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487" name="Object 13"/>
          <p:cNvGraphicFramePr>
            <a:graphicFrameLocks noChangeAspect="1"/>
          </p:cNvGraphicFramePr>
          <p:nvPr/>
        </p:nvGraphicFramePr>
        <p:xfrm>
          <a:off x="762000" y="3733800"/>
          <a:ext cx="7507288" cy="1042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6" name="Equation" r:id="rId6" imgW="2832100" imgH="393700" progId="Equation.3">
                  <p:embed/>
                </p:oleObj>
              </mc:Choice>
              <mc:Fallback>
                <p:oleObj name="Equation" r:id="rId6" imgW="2832100" imgH="393700" progId="Equation.3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3733800"/>
                        <a:ext cx="7507288" cy="1042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What we just did…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953000" cy="2286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2400" smtClean="0"/>
              <a:t>              P(A ^ B)     P(A|B) P(B)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P(B|A) = ----------- = ---------------</a:t>
            </a:r>
          </a:p>
          <a:p>
            <a:pPr eaLnBrk="1" hangingPunct="1">
              <a:buFontTx/>
              <a:buNone/>
            </a:pPr>
            <a:r>
              <a:rPr lang="en-US" altLang="en-US" sz="2400" smtClean="0"/>
              <a:t>                 P(A)             P(A)</a:t>
            </a:r>
          </a:p>
          <a:p>
            <a:pPr eaLnBrk="1" hangingPunct="1">
              <a:buFontTx/>
              <a:buNone/>
            </a:pPr>
            <a:endParaRPr lang="en-US" altLang="en-US" sz="2400" smtClean="0"/>
          </a:p>
          <a:p>
            <a:pPr eaLnBrk="1" hangingPunct="1">
              <a:buFontTx/>
              <a:buNone/>
            </a:pPr>
            <a:r>
              <a:rPr lang="en-US" altLang="en-US" sz="2400" smtClean="0"/>
              <a:t>This is Bayes Rule</a:t>
            </a:r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65125" y="4627563"/>
            <a:ext cx="3902075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 b="1"/>
              <a:t>Bayes, Thomas (1763) </a:t>
            </a:r>
            <a:r>
              <a:rPr lang="en-US" altLang="en-US" sz="1600"/>
              <a:t>An essay towards solving a problem in the doctrine of chances. </a:t>
            </a:r>
            <a:r>
              <a:rPr lang="en-US" altLang="en-US" sz="1600" i="1"/>
              <a:t>Philosophical Transactions of the Royal Society of London, </a:t>
            </a:r>
            <a:r>
              <a:rPr lang="en-US" altLang="en-US" sz="1600" b="1"/>
              <a:t>53:370-418</a:t>
            </a:r>
          </a:p>
        </p:txBody>
      </p:sp>
      <p:pic>
        <p:nvPicPr>
          <p:cNvPr id="21509" name="Picture 5" descr="thomas-bay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2743200"/>
            <a:ext cx="3440113" cy="3668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Reasoning with uncertainty</a:t>
            </a:r>
          </a:p>
          <a:p>
            <a:pPr eaLnBrk="1" hangingPunct="1"/>
            <a:r>
              <a:rPr lang="en-US" altLang="en-US" smtClean="0"/>
              <a:t>Also known as probability</a:t>
            </a:r>
          </a:p>
          <a:p>
            <a:pPr eaLnBrk="1" hangingPunct="1"/>
            <a:r>
              <a:rPr lang="en-US" altLang="en-US" smtClean="0"/>
              <a:t>This is a fundamental building block</a:t>
            </a:r>
          </a:p>
          <a:p>
            <a:pPr eaLnBrk="1" hangingPunct="1"/>
            <a:r>
              <a:rPr lang="en-US" altLang="en-US" smtClean="0"/>
              <a:t>It’s really going to be worth it </a:t>
            </a:r>
          </a:p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530" name="Group 9"/>
          <p:cNvGrpSpPr>
            <a:grpSpLocks/>
          </p:cNvGrpSpPr>
          <p:nvPr/>
        </p:nvGrpSpPr>
        <p:grpSpPr bwMode="auto">
          <a:xfrm>
            <a:off x="76200" y="228600"/>
            <a:ext cx="3886200" cy="3048000"/>
            <a:chOff x="48" y="480"/>
            <a:chExt cx="2448" cy="1920"/>
          </a:xfrm>
        </p:grpSpPr>
        <p:sp>
          <p:nvSpPr>
            <p:cNvPr id="22652" name="Rectangle 4"/>
            <p:cNvSpPr>
              <a:spLocks noChangeArrowheads="1"/>
            </p:cNvSpPr>
            <p:nvPr/>
          </p:nvSpPr>
          <p:spPr bwMode="auto">
            <a:xfrm>
              <a:off x="192" y="576"/>
              <a:ext cx="2208" cy="1824"/>
            </a:xfrm>
            <a:prstGeom prst="rect">
              <a:avLst/>
            </a:prstGeom>
            <a:solidFill>
              <a:srgbClr val="BDFF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53" name="Rectangle 5"/>
            <p:cNvSpPr>
              <a:spLocks noChangeArrowheads="1"/>
            </p:cNvSpPr>
            <p:nvPr/>
          </p:nvSpPr>
          <p:spPr bwMode="auto">
            <a:xfrm>
              <a:off x="672" y="1056"/>
              <a:ext cx="1584" cy="12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54" name="Rectangle 6"/>
            <p:cNvSpPr>
              <a:spLocks noChangeArrowheads="1"/>
            </p:cNvSpPr>
            <p:nvPr/>
          </p:nvSpPr>
          <p:spPr bwMode="auto">
            <a:xfrm>
              <a:off x="240" y="1392"/>
              <a:ext cx="336" cy="1008"/>
            </a:xfrm>
            <a:prstGeom prst="rect">
              <a:avLst/>
            </a:prstGeom>
            <a:solidFill>
              <a:srgbClr val="9966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55" name="Rectangle 7"/>
            <p:cNvSpPr>
              <a:spLocks noChangeArrowheads="1"/>
            </p:cNvSpPr>
            <p:nvPr/>
          </p:nvSpPr>
          <p:spPr bwMode="auto">
            <a:xfrm>
              <a:off x="288" y="1440"/>
              <a:ext cx="240" cy="72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56" name="Freeform 8"/>
            <p:cNvSpPr>
              <a:spLocks/>
            </p:cNvSpPr>
            <p:nvPr/>
          </p:nvSpPr>
          <p:spPr bwMode="auto">
            <a:xfrm>
              <a:off x="48" y="480"/>
              <a:ext cx="2448" cy="480"/>
            </a:xfrm>
            <a:custGeom>
              <a:avLst/>
              <a:gdLst>
                <a:gd name="T0" fmla="*/ 0 w 2448"/>
                <a:gd name="T1" fmla="*/ 480 h 480"/>
                <a:gd name="T2" fmla="*/ 144 w 2448"/>
                <a:gd name="T3" fmla="*/ 0 h 480"/>
                <a:gd name="T4" fmla="*/ 2352 w 2448"/>
                <a:gd name="T5" fmla="*/ 0 h 480"/>
                <a:gd name="T6" fmla="*/ 2448 w 2448"/>
                <a:gd name="T7" fmla="*/ 432 h 480"/>
                <a:gd name="T8" fmla="*/ 0 w 2448"/>
                <a:gd name="T9" fmla="*/ 480 h 4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48" h="480">
                  <a:moveTo>
                    <a:pt x="0" y="480"/>
                  </a:moveTo>
                  <a:lnTo>
                    <a:pt x="144" y="0"/>
                  </a:lnTo>
                  <a:lnTo>
                    <a:pt x="2352" y="0"/>
                  </a:lnTo>
                  <a:lnTo>
                    <a:pt x="2448" y="432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FF9966"/>
            </a:solidFill>
            <a:ln w="31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1" name="Group 181"/>
          <p:cNvGrpSpPr>
            <a:grpSpLocks/>
          </p:cNvGrpSpPr>
          <p:nvPr/>
        </p:nvGrpSpPr>
        <p:grpSpPr bwMode="auto">
          <a:xfrm>
            <a:off x="1028700" y="2433638"/>
            <a:ext cx="1219200" cy="685800"/>
            <a:chOff x="2976" y="2880"/>
            <a:chExt cx="768" cy="432"/>
          </a:xfrm>
        </p:grpSpPr>
        <p:sp>
          <p:nvSpPr>
            <p:cNvPr id="22638" name="Rectangle 182"/>
            <p:cNvSpPr>
              <a:spLocks noChangeArrowheads="1"/>
            </p:cNvSpPr>
            <p:nvPr/>
          </p:nvSpPr>
          <p:spPr bwMode="auto">
            <a:xfrm>
              <a:off x="3024" y="2880"/>
              <a:ext cx="720" cy="4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39" name="Text Box 183"/>
            <p:cNvSpPr txBox="1">
              <a:spLocks noChangeArrowheads="1"/>
            </p:cNvSpPr>
            <p:nvPr/>
          </p:nvSpPr>
          <p:spPr bwMode="auto">
            <a:xfrm>
              <a:off x="2976" y="2880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200"/>
                <a:t>Menu</a:t>
              </a:r>
            </a:p>
          </p:txBody>
        </p:sp>
        <p:sp>
          <p:nvSpPr>
            <p:cNvPr id="22640" name="Line 184"/>
            <p:cNvSpPr>
              <a:spLocks noChangeShapeType="1"/>
            </p:cNvSpPr>
            <p:nvPr/>
          </p:nvSpPr>
          <p:spPr bwMode="auto">
            <a:xfrm>
              <a:off x="3077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1" name="Line 185"/>
            <p:cNvSpPr>
              <a:spLocks noChangeShapeType="1"/>
            </p:cNvSpPr>
            <p:nvPr/>
          </p:nvSpPr>
          <p:spPr bwMode="auto">
            <a:xfrm>
              <a:off x="3077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2" name="Line 186"/>
            <p:cNvSpPr>
              <a:spLocks noChangeShapeType="1"/>
            </p:cNvSpPr>
            <p:nvPr/>
          </p:nvSpPr>
          <p:spPr bwMode="auto">
            <a:xfrm>
              <a:off x="3077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3" name="Line 187"/>
            <p:cNvSpPr>
              <a:spLocks noChangeShapeType="1"/>
            </p:cNvSpPr>
            <p:nvPr/>
          </p:nvSpPr>
          <p:spPr bwMode="auto">
            <a:xfrm>
              <a:off x="3077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4" name="Line 188"/>
            <p:cNvSpPr>
              <a:spLocks noChangeShapeType="1"/>
            </p:cNvSpPr>
            <p:nvPr/>
          </p:nvSpPr>
          <p:spPr bwMode="auto">
            <a:xfrm>
              <a:off x="3077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5" name="Line 189"/>
            <p:cNvSpPr>
              <a:spLocks noChangeShapeType="1"/>
            </p:cNvSpPr>
            <p:nvPr/>
          </p:nvSpPr>
          <p:spPr bwMode="auto">
            <a:xfrm>
              <a:off x="3077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6" name="Line 190"/>
            <p:cNvSpPr>
              <a:spLocks noChangeShapeType="1"/>
            </p:cNvSpPr>
            <p:nvPr/>
          </p:nvSpPr>
          <p:spPr bwMode="auto">
            <a:xfrm>
              <a:off x="3424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7" name="Line 191"/>
            <p:cNvSpPr>
              <a:spLocks noChangeShapeType="1"/>
            </p:cNvSpPr>
            <p:nvPr/>
          </p:nvSpPr>
          <p:spPr bwMode="auto">
            <a:xfrm>
              <a:off x="3424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8" name="Line 192"/>
            <p:cNvSpPr>
              <a:spLocks noChangeShapeType="1"/>
            </p:cNvSpPr>
            <p:nvPr/>
          </p:nvSpPr>
          <p:spPr bwMode="auto">
            <a:xfrm>
              <a:off x="3424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49" name="Line 193"/>
            <p:cNvSpPr>
              <a:spLocks noChangeShapeType="1"/>
            </p:cNvSpPr>
            <p:nvPr/>
          </p:nvSpPr>
          <p:spPr bwMode="auto">
            <a:xfrm>
              <a:off x="3424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50" name="Line 194"/>
            <p:cNvSpPr>
              <a:spLocks noChangeShapeType="1"/>
            </p:cNvSpPr>
            <p:nvPr/>
          </p:nvSpPr>
          <p:spPr bwMode="auto">
            <a:xfrm>
              <a:off x="3424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51" name="Line 195"/>
            <p:cNvSpPr>
              <a:spLocks noChangeShapeType="1"/>
            </p:cNvSpPr>
            <p:nvPr/>
          </p:nvSpPr>
          <p:spPr bwMode="auto">
            <a:xfrm>
              <a:off x="3424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2" name="Group 10"/>
          <p:cNvGrpSpPr>
            <a:grpSpLocks/>
          </p:cNvGrpSpPr>
          <p:nvPr/>
        </p:nvGrpSpPr>
        <p:grpSpPr bwMode="auto">
          <a:xfrm>
            <a:off x="4724400" y="228600"/>
            <a:ext cx="3886200" cy="3048000"/>
            <a:chOff x="48" y="480"/>
            <a:chExt cx="2448" cy="1920"/>
          </a:xfrm>
        </p:grpSpPr>
        <p:sp>
          <p:nvSpPr>
            <p:cNvPr id="22633" name="Rectangle 11"/>
            <p:cNvSpPr>
              <a:spLocks noChangeArrowheads="1"/>
            </p:cNvSpPr>
            <p:nvPr/>
          </p:nvSpPr>
          <p:spPr bwMode="auto">
            <a:xfrm>
              <a:off x="192" y="576"/>
              <a:ext cx="2208" cy="1824"/>
            </a:xfrm>
            <a:prstGeom prst="rect">
              <a:avLst/>
            </a:prstGeom>
            <a:solidFill>
              <a:srgbClr val="BDFFB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34" name="Rectangle 12"/>
            <p:cNvSpPr>
              <a:spLocks noChangeArrowheads="1"/>
            </p:cNvSpPr>
            <p:nvPr/>
          </p:nvSpPr>
          <p:spPr bwMode="auto">
            <a:xfrm>
              <a:off x="672" y="1056"/>
              <a:ext cx="1584" cy="120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35" name="Rectangle 13"/>
            <p:cNvSpPr>
              <a:spLocks noChangeArrowheads="1"/>
            </p:cNvSpPr>
            <p:nvPr/>
          </p:nvSpPr>
          <p:spPr bwMode="auto">
            <a:xfrm>
              <a:off x="240" y="1392"/>
              <a:ext cx="336" cy="1008"/>
            </a:xfrm>
            <a:prstGeom prst="rect">
              <a:avLst/>
            </a:prstGeom>
            <a:solidFill>
              <a:srgbClr val="996600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36" name="Rectangle 14"/>
            <p:cNvSpPr>
              <a:spLocks noChangeArrowheads="1"/>
            </p:cNvSpPr>
            <p:nvPr/>
          </p:nvSpPr>
          <p:spPr bwMode="auto">
            <a:xfrm>
              <a:off x="288" y="1440"/>
              <a:ext cx="240" cy="720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37" name="Freeform 15"/>
            <p:cNvSpPr>
              <a:spLocks/>
            </p:cNvSpPr>
            <p:nvPr/>
          </p:nvSpPr>
          <p:spPr bwMode="auto">
            <a:xfrm>
              <a:off x="48" y="480"/>
              <a:ext cx="2448" cy="480"/>
            </a:xfrm>
            <a:custGeom>
              <a:avLst/>
              <a:gdLst>
                <a:gd name="T0" fmla="*/ 0 w 2448"/>
                <a:gd name="T1" fmla="*/ 480 h 480"/>
                <a:gd name="T2" fmla="*/ 144 w 2448"/>
                <a:gd name="T3" fmla="*/ 0 h 480"/>
                <a:gd name="T4" fmla="*/ 2352 w 2448"/>
                <a:gd name="T5" fmla="*/ 0 h 480"/>
                <a:gd name="T6" fmla="*/ 2448 w 2448"/>
                <a:gd name="T7" fmla="*/ 432 h 480"/>
                <a:gd name="T8" fmla="*/ 0 w 2448"/>
                <a:gd name="T9" fmla="*/ 480 h 4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448" h="480">
                  <a:moveTo>
                    <a:pt x="0" y="480"/>
                  </a:moveTo>
                  <a:lnTo>
                    <a:pt x="144" y="0"/>
                  </a:lnTo>
                  <a:lnTo>
                    <a:pt x="2352" y="0"/>
                  </a:lnTo>
                  <a:lnTo>
                    <a:pt x="2448" y="432"/>
                  </a:lnTo>
                  <a:lnTo>
                    <a:pt x="0" y="480"/>
                  </a:lnTo>
                  <a:close/>
                </a:path>
              </a:pathLst>
            </a:custGeom>
            <a:solidFill>
              <a:srgbClr val="FF9966"/>
            </a:solidFill>
            <a:ln w="317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2533" name="Text Box 16"/>
          <p:cNvSpPr txBox="1">
            <a:spLocks noChangeArrowheads="1"/>
          </p:cNvSpPr>
          <p:nvPr/>
        </p:nvSpPr>
        <p:spPr bwMode="auto">
          <a:xfrm>
            <a:off x="1143000" y="1295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Bad Hygiene</a:t>
            </a:r>
          </a:p>
        </p:txBody>
      </p:sp>
      <p:sp>
        <p:nvSpPr>
          <p:cNvPr id="22534" name="Text Box 17"/>
          <p:cNvSpPr txBox="1">
            <a:spLocks noChangeArrowheads="1"/>
          </p:cNvSpPr>
          <p:nvPr/>
        </p:nvSpPr>
        <p:spPr bwMode="auto">
          <a:xfrm>
            <a:off x="5791200" y="1295400"/>
            <a:ext cx="22860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Good Hygiene</a:t>
            </a:r>
          </a:p>
        </p:txBody>
      </p:sp>
      <p:grpSp>
        <p:nvGrpSpPr>
          <p:cNvPr id="22535" name="Group 83"/>
          <p:cNvGrpSpPr>
            <a:grpSpLocks/>
          </p:cNvGrpSpPr>
          <p:nvPr/>
        </p:nvGrpSpPr>
        <p:grpSpPr bwMode="auto">
          <a:xfrm>
            <a:off x="6934200" y="1676400"/>
            <a:ext cx="1266825" cy="766763"/>
            <a:chOff x="4032" y="2880"/>
            <a:chExt cx="798" cy="483"/>
          </a:xfrm>
        </p:grpSpPr>
        <p:grpSp>
          <p:nvGrpSpPr>
            <p:cNvPr id="22617" name="Group 84"/>
            <p:cNvGrpSpPr>
              <a:grpSpLocks/>
            </p:cNvGrpSpPr>
            <p:nvPr/>
          </p:nvGrpSpPr>
          <p:grpSpPr bwMode="auto">
            <a:xfrm>
              <a:off x="4032" y="2880"/>
              <a:ext cx="768" cy="432"/>
              <a:chOff x="2976" y="2880"/>
              <a:chExt cx="768" cy="432"/>
            </a:xfrm>
          </p:grpSpPr>
          <p:sp>
            <p:nvSpPr>
              <p:cNvPr id="22619" name="Rectangle 85"/>
              <p:cNvSpPr>
                <a:spLocks noChangeArrowheads="1"/>
              </p:cNvSpPr>
              <p:nvPr/>
            </p:nvSpPr>
            <p:spPr bwMode="auto">
              <a:xfrm>
                <a:off x="3024" y="2880"/>
                <a:ext cx="720" cy="43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2620" name="Text Box 86"/>
              <p:cNvSpPr txBox="1">
                <a:spLocks noChangeArrowheads="1"/>
              </p:cNvSpPr>
              <p:nvPr/>
            </p:nvSpPr>
            <p:spPr bwMode="auto">
              <a:xfrm>
                <a:off x="2976" y="2880"/>
                <a:ext cx="43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200"/>
                  <a:t>Menu</a:t>
                </a:r>
              </a:p>
            </p:txBody>
          </p:sp>
          <p:sp>
            <p:nvSpPr>
              <p:cNvPr id="22621" name="Line 87"/>
              <p:cNvSpPr>
                <a:spLocks noChangeShapeType="1"/>
              </p:cNvSpPr>
              <p:nvPr/>
            </p:nvSpPr>
            <p:spPr bwMode="auto">
              <a:xfrm>
                <a:off x="3077" y="304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2" name="Line 88"/>
              <p:cNvSpPr>
                <a:spLocks noChangeShapeType="1"/>
              </p:cNvSpPr>
              <p:nvPr/>
            </p:nvSpPr>
            <p:spPr bwMode="auto">
              <a:xfrm>
                <a:off x="3077" y="309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3" name="Line 89"/>
              <p:cNvSpPr>
                <a:spLocks noChangeShapeType="1"/>
              </p:cNvSpPr>
              <p:nvPr/>
            </p:nvSpPr>
            <p:spPr bwMode="auto">
              <a:xfrm>
                <a:off x="3077" y="314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4" name="Line 90"/>
              <p:cNvSpPr>
                <a:spLocks noChangeShapeType="1"/>
              </p:cNvSpPr>
              <p:nvPr/>
            </p:nvSpPr>
            <p:spPr bwMode="auto">
              <a:xfrm>
                <a:off x="3077" y="319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5" name="Line 91"/>
              <p:cNvSpPr>
                <a:spLocks noChangeShapeType="1"/>
              </p:cNvSpPr>
              <p:nvPr/>
            </p:nvSpPr>
            <p:spPr bwMode="auto">
              <a:xfrm>
                <a:off x="3077" y="32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6" name="Line 92"/>
              <p:cNvSpPr>
                <a:spLocks noChangeShapeType="1"/>
              </p:cNvSpPr>
              <p:nvPr/>
            </p:nvSpPr>
            <p:spPr bwMode="auto">
              <a:xfrm>
                <a:off x="3077" y="32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7" name="Line 93"/>
              <p:cNvSpPr>
                <a:spLocks noChangeShapeType="1"/>
              </p:cNvSpPr>
              <p:nvPr/>
            </p:nvSpPr>
            <p:spPr bwMode="auto">
              <a:xfrm>
                <a:off x="3424" y="304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8" name="Line 94"/>
              <p:cNvSpPr>
                <a:spLocks noChangeShapeType="1"/>
              </p:cNvSpPr>
              <p:nvPr/>
            </p:nvSpPr>
            <p:spPr bwMode="auto">
              <a:xfrm>
                <a:off x="3424" y="309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29" name="Line 95"/>
              <p:cNvSpPr>
                <a:spLocks noChangeShapeType="1"/>
              </p:cNvSpPr>
              <p:nvPr/>
            </p:nvSpPr>
            <p:spPr bwMode="auto">
              <a:xfrm>
                <a:off x="3424" y="314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0" name="Line 96"/>
              <p:cNvSpPr>
                <a:spLocks noChangeShapeType="1"/>
              </p:cNvSpPr>
              <p:nvPr/>
            </p:nvSpPr>
            <p:spPr bwMode="auto">
              <a:xfrm>
                <a:off x="3424" y="319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1" name="Line 97"/>
              <p:cNvSpPr>
                <a:spLocks noChangeShapeType="1"/>
              </p:cNvSpPr>
              <p:nvPr/>
            </p:nvSpPr>
            <p:spPr bwMode="auto">
              <a:xfrm>
                <a:off x="3424" y="32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632" name="Line 98"/>
              <p:cNvSpPr>
                <a:spLocks noChangeShapeType="1"/>
              </p:cNvSpPr>
              <p:nvPr/>
            </p:nvSpPr>
            <p:spPr bwMode="auto">
              <a:xfrm>
                <a:off x="3424" y="32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618" name="Freeform 99"/>
            <p:cNvSpPr>
              <a:spLocks/>
            </p:cNvSpPr>
            <p:nvPr/>
          </p:nvSpPr>
          <p:spPr bwMode="auto">
            <a:xfrm>
              <a:off x="4304" y="2952"/>
              <a:ext cx="526" cy="411"/>
            </a:xfrm>
            <a:custGeom>
              <a:avLst/>
              <a:gdLst>
                <a:gd name="T0" fmla="*/ 496 w 526"/>
                <a:gd name="T1" fmla="*/ 360 h 411"/>
                <a:gd name="T2" fmla="*/ 474 w 526"/>
                <a:gd name="T3" fmla="*/ 75 h 411"/>
                <a:gd name="T4" fmla="*/ 304 w 526"/>
                <a:gd name="T5" fmla="*/ 69 h 411"/>
                <a:gd name="T6" fmla="*/ 269 w 526"/>
                <a:gd name="T7" fmla="*/ 46 h 411"/>
                <a:gd name="T8" fmla="*/ 257 w 526"/>
                <a:gd name="T9" fmla="*/ 28 h 411"/>
                <a:gd name="T10" fmla="*/ 222 w 526"/>
                <a:gd name="T11" fmla="*/ 4 h 411"/>
                <a:gd name="T12" fmla="*/ 139 w 526"/>
                <a:gd name="T13" fmla="*/ 93 h 411"/>
                <a:gd name="T14" fmla="*/ 22 w 526"/>
                <a:gd name="T15" fmla="*/ 151 h 411"/>
                <a:gd name="T16" fmla="*/ 51 w 526"/>
                <a:gd name="T17" fmla="*/ 210 h 411"/>
                <a:gd name="T18" fmla="*/ 169 w 526"/>
                <a:gd name="T19" fmla="*/ 228 h 411"/>
                <a:gd name="T20" fmla="*/ 239 w 526"/>
                <a:gd name="T21" fmla="*/ 222 h 411"/>
                <a:gd name="T22" fmla="*/ 275 w 526"/>
                <a:gd name="T23" fmla="*/ 245 h 411"/>
                <a:gd name="T24" fmla="*/ 286 w 526"/>
                <a:gd name="T25" fmla="*/ 269 h 411"/>
                <a:gd name="T26" fmla="*/ 304 w 526"/>
                <a:gd name="T27" fmla="*/ 287 h 411"/>
                <a:gd name="T28" fmla="*/ 322 w 526"/>
                <a:gd name="T29" fmla="*/ 328 h 411"/>
                <a:gd name="T30" fmla="*/ 386 w 526"/>
                <a:gd name="T31" fmla="*/ 339 h 411"/>
                <a:gd name="T32" fmla="*/ 439 w 526"/>
                <a:gd name="T33" fmla="*/ 363 h 411"/>
                <a:gd name="T34" fmla="*/ 496 w 526"/>
                <a:gd name="T35" fmla="*/ 360 h 41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6" h="411">
                  <a:moveTo>
                    <a:pt x="496" y="360"/>
                  </a:moveTo>
                  <a:cubicBezTo>
                    <a:pt x="489" y="265"/>
                    <a:pt x="526" y="155"/>
                    <a:pt x="474" y="75"/>
                  </a:cubicBezTo>
                  <a:cubicBezTo>
                    <a:pt x="443" y="28"/>
                    <a:pt x="360" y="77"/>
                    <a:pt x="304" y="69"/>
                  </a:cubicBezTo>
                  <a:cubicBezTo>
                    <a:pt x="290" y="67"/>
                    <a:pt x="269" y="46"/>
                    <a:pt x="269" y="46"/>
                  </a:cubicBezTo>
                  <a:cubicBezTo>
                    <a:pt x="265" y="40"/>
                    <a:pt x="262" y="33"/>
                    <a:pt x="257" y="28"/>
                  </a:cubicBezTo>
                  <a:cubicBezTo>
                    <a:pt x="246" y="19"/>
                    <a:pt x="222" y="4"/>
                    <a:pt x="222" y="4"/>
                  </a:cubicBezTo>
                  <a:cubicBezTo>
                    <a:pt x="125" y="12"/>
                    <a:pt x="132" y="0"/>
                    <a:pt x="139" y="93"/>
                  </a:cubicBezTo>
                  <a:cubicBezTo>
                    <a:pt x="129" y="163"/>
                    <a:pt x="90" y="146"/>
                    <a:pt x="22" y="151"/>
                  </a:cubicBezTo>
                  <a:cubicBezTo>
                    <a:pt x="0" y="184"/>
                    <a:pt x="16" y="201"/>
                    <a:pt x="51" y="210"/>
                  </a:cubicBezTo>
                  <a:cubicBezTo>
                    <a:pt x="110" y="249"/>
                    <a:pt x="73" y="235"/>
                    <a:pt x="169" y="228"/>
                  </a:cubicBezTo>
                  <a:cubicBezTo>
                    <a:pt x="196" y="209"/>
                    <a:pt x="191" y="207"/>
                    <a:pt x="239" y="222"/>
                  </a:cubicBezTo>
                  <a:cubicBezTo>
                    <a:pt x="253" y="226"/>
                    <a:pt x="275" y="245"/>
                    <a:pt x="275" y="245"/>
                  </a:cubicBezTo>
                  <a:cubicBezTo>
                    <a:pt x="279" y="253"/>
                    <a:pt x="281" y="262"/>
                    <a:pt x="286" y="269"/>
                  </a:cubicBezTo>
                  <a:cubicBezTo>
                    <a:pt x="291" y="276"/>
                    <a:pt x="300" y="280"/>
                    <a:pt x="304" y="287"/>
                  </a:cubicBezTo>
                  <a:cubicBezTo>
                    <a:pt x="314" y="304"/>
                    <a:pt x="304" y="316"/>
                    <a:pt x="322" y="328"/>
                  </a:cubicBezTo>
                  <a:cubicBezTo>
                    <a:pt x="331" y="334"/>
                    <a:pt x="385" y="339"/>
                    <a:pt x="386" y="339"/>
                  </a:cubicBezTo>
                  <a:cubicBezTo>
                    <a:pt x="458" y="411"/>
                    <a:pt x="395" y="372"/>
                    <a:pt x="439" y="363"/>
                  </a:cubicBezTo>
                  <a:cubicBezTo>
                    <a:pt x="458" y="359"/>
                    <a:pt x="477" y="361"/>
                    <a:pt x="496" y="360"/>
                  </a:cubicBezTo>
                  <a:close/>
                </a:path>
              </a:pathLst>
            </a:custGeom>
            <a:solidFill>
              <a:srgbClr val="9966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cap="flat" cmpd="sng">
                  <a:solidFill>
                    <a:schemeClr val="hlink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6" name="Group 100"/>
          <p:cNvGrpSpPr>
            <a:grpSpLocks/>
          </p:cNvGrpSpPr>
          <p:nvPr/>
        </p:nvGrpSpPr>
        <p:grpSpPr bwMode="auto">
          <a:xfrm>
            <a:off x="5715000" y="1676400"/>
            <a:ext cx="1219200" cy="685800"/>
            <a:chOff x="2976" y="2880"/>
            <a:chExt cx="768" cy="432"/>
          </a:xfrm>
        </p:grpSpPr>
        <p:sp>
          <p:nvSpPr>
            <p:cNvPr id="22603" name="Rectangle 101"/>
            <p:cNvSpPr>
              <a:spLocks noChangeArrowheads="1"/>
            </p:cNvSpPr>
            <p:nvPr/>
          </p:nvSpPr>
          <p:spPr bwMode="auto">
            <a:xfrm>
              <a:off x="3024" y="2880"/>
              <a:ext cx="720" cy="43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604" name="Text Box 102"/>
            <p:cNvSpPr txBox="1">
              <a:spLocks noChangeArrowheads="1"/>
            </p:cNvSpPr>
            <p:nvPr/>
          </p:nvSpPr>
          <p:spPr bwMode="auto">
            <a:xfrm>
              <a:off x="2976" y="2880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200"/>
                <a:t>Menu</a:t>
              </a:r>
            </a:p>
          </p:txBody>
        </p:sp>
        <p:sp>
          <p:nvSpPr>
            <p:cNvPr id="22605" name="Line 103"/>
            <p:cNvSpPr>
              <a:spLocks noChangeShapeType="1"/>
            </p:cNvSpPr>
            <p:nvPr/>
          </p:nvSpPr>
          <p:spPr bwMode="auto">
            <a:xfrm>
              <a:off x="3077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6" name="Line 104"/>
            <p:cNvSpPr>
              <a:spLocks noChangeShapeType="1"/>
            </p:cNvSpPr>
            <p:nvPr/>
          </p:nvSpPr>
          <p:spPr bwMode="auto">
            <a:xfrm>
              <a:off x="3077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7" name="Line 105"/>
            <p:cNvSpPr>
              <a:spLocks noChangeShapeType="1"/>
            </p:cNvSpPr>
            <p:nvPr/>
          </p:nvSpPr>
          <p:spPr bwMode="auto">
            <a:xfrm>
              <a:off x="3077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8" name="Line 106"/>
            <p:cNvSpPr>
              <a:spLocks noChangeShapeType="1"/>
            </p:cNvSpPr>
            <p:nvPr/>
          </p:nvSpPr>
          <p:spPr bwMode="auto">
            <a:xfrm>
              <a:off x="3077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9" name="Line 107"/>
            <p:cNvSpPr>
              <a:spLocks noChangeShapeType="1"/>
            </p:cNvSpPr>
            <p:nvPr/>
          </p:nvSpPr>
          <p:spPr bwMode="auto">
            <a:xfrm>
              <a:off x="3077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0" name="Line 108"/>
            <p:cNvSpPr>
              <a:spLocks noChangeShapeType="1"/>
            </p:cNvSpPr>
            <p:nvPr/>
          </p:nvSpPr>
          <p:spPr bwMode="auto">
            <a:xfrm>
              <a:off x="3077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1" name="Line 109"/>
            <p:cNvSpPr>
              <a:spLocks noChangeShapeType="1"/>
            </p:cNvSpPr>
            <p:nvPr/>
          </p:nvSpPr>
          <p:spPr bwMode="auto">
            <a:xfrm>
              <a:off x="3424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2" name="Line 110"/>
            <p:cNvSpPr>
              <a:spLocks noChangeShapeType="1"/>
            </p:cNvSpPr>
            <p:nvPr/>
          </p:nvSpPr>
          <p:spPr bwMode="auto">
            <a:xfrm>
              <a:off x="3424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3" name="Line 111"/>
            <p:cNvSpPr>
              <a:spLocks noChangeShapeType="1"/>
            </p:cNvSpPr>
            <p:nvPr/>
          </p:nvSpPr>
          <p:spPr bwMode="auto">
            <a:xfrm>
              <a:off x="3424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4" name="Line 112"/>
            <p:cNvSpPr>
              <a:spLocks noChangeShapeType="1"/>
            </p:cNvSpPr>
            <p:nvPr/>
          </p:nvSpPr>
          <p:spPr bwMode="auto">
            <a:xfrm>
              <a:off x="3424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5" name="Line 113"/>
            <p:cNvSpPr>
              <a:spLocks noChangeShapeType="1"/>
            </p:cNvSpPr>
            <p:nvPr/>
          </p:nvSpPr>
          <p:spPr bwMode="auto">
            <a:xfrm>
              <a:off x="3424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16" name="Line 114"/>
            <p:cNvSpPr>
              <a:spLocks noChangeShapeType="1"/>
            </p:cNvSpPr>
            <p:nvPr/>
          </p:nvSpPr>
          <p:spPr bwMode="auto">
            <a:xfrm>
              <a:off x="3424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7" name="Group 131"/>
          <p:cNvGrpSpPr>
            <a:grpSpLocks/>
          </p:cNvGrpSpPr>
          <p:nvPr/>
        </p:nvGrpSpPr>
        <p:grpSpPr bwMode="auto">
          <a:xfrm>
            <a:off x="2286000" y="2438400"/>
            <a:ext cx="1219200" cy="685800"/>
            <a:chOff x="3936" y="1872"/>
            <a:chExt cx="768" cy="432"/>
          </a:xfrm>
        </p:grpSpPr>
        <p:sp>
          <p:nvSpPr>
            <p:cNvPr id="22589" name="Rectangle 132"/>
            <p:cNvSpPr>
              <a:spLocks noChangeArrowheads="1"/>
            </p:cNvSpPr>
            <p:nvPr/>
          </p:nvSpPr>
          <p:spPr bwMode="auto">
            <a:xfrm>
              <a:off x="3984" y="1872"/>
              <a:ext cx="720" cy="4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590" name="Text Box 133"/>
            <p:cNvSpPr txBox="1">
              <a:spLocks noChangeArrowheads="1"/>
            </p:cNvSpPr>
            <p:nvPr/>
          </p:nvSpPr>
          <p:spPr bwMode="auto">
            <a:xfrm>
              <a:off x="3936" y="1872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200"/>
                <a:t>Menu</a:t>
              </a:r>
            </a:p>
          </p:txBody>
        </p:sp>
        <p:sp>
          <p:nvSpPr>
            <p:cNvPr id="22591" name="Line 134"/>
            <p:cNvSpPr>
              <a:spLocks noChangeShapeType="1"/>
            </p:cNvSpPr>
            <p:nvPr/>
          </p:nvSpPr>
          <p:spPr bwMode="auto">
            <a:xfrm>
              <a:off x="4037" y="20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2" name="Line 135"/>
            <p:cNvSpPr>
              <a:spLocks noChangeShapeType="1"/>
            </p:cNvSpPr>
            <p:nvPr/>
          </p:nvSpPr>
          <p:spPr bwMode="auto">
            <a:xfrm>
              <a:off x="4037" y="20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3" name="Line 136"/>
            <p:cNvSpPr>
              <a:spLocks noChangeShapeType="1"/>
            </p:cNvSpPr>
            <p:nvPr/>
          </p:nvSpPr>
          <p:spPr bwMode="auto">
            <a:xfrm>
              <a:off x="4037" y="213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4" name="Line 137"/>
            <p:cNvSpPr>
              <a:spLocks noChangeShapeType="1"/>
            </p:cNvSpPr>
            <p:nvPr/>
          </p:nvSpPr>
          <p:spPr bwMode="auto">
            <a:xfrm>
              <a:off x="4037" y="218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5" name="Line 138"/>
            <p:cNvSpPr>
              <a:spLocks noChangeShapeType="1"/>
            </p:cNvSpPr>
            <p:nvPr/>
          </p:nvSpPr>
          <p:spPr bwMode="auto">
            <a:xfrm>
              <a:off x="4037" y="223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6" name="Line 139"/>
            <p:cNvSpPr>
              <a:spLocks noChangeShapeType="1"/>
            </p:cNvSpPr>
            <p:nvPr/>
          </p:nvSpPr>
          <p:spPr bwMode="auto">
            <a:xfrm>
              <a:off x="4037" y="228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7" name="Line 140"/>
            <p:cNvSpPr>
              <a:spLocks noChangeShapeType="1"/>
            </p:cNvSpPr>
            <p:nvPr/>
          </p:nvSpPr>
          <p:spPr bwMode="auto">
            <a:xfrm>
              <a:off x="4384" y="20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8" name="Line 141"/>
            <p:cNvSpPr>
              <a:spLocks noChangeShapeType="1"/>
            </p:cNvSpPr>
            <p:nvPr/>
          </p:nvSpPr>
          <p:spPr bwMode="auto">
            <a:xfrm>
              <a:off x="4384" y="20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99" name="Line 142"/>
            <p:cNvSpPr>
              <a:spLocks noChangeShapeType="1"/>
            </p:cNvSpPr>
            <p:nvPr/>
          </p:nvSpPr>
          <p:spPr bwMode="auto">
            <a:xfrm>
              <a:off x="4384" y="213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0" name="Line 143"/>
            <p:cNvSpPr>
              <a:spLocks noChangeShapeType="1"/>
            </p:cNvSpPr>
            <p:nvPr/>
          </p:nvSpPr>
          <p:spPr bwMode="auto">
            <a:xfrm>
              <a:off x="4384" y="218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1" name="Line 144"/>
            <p:cNvSpPr>
              <a:spLocks noChangeShapeType="1"/>
            </p:cNvSpPr>
            <p:nvPr/>
          </p:nvSpPr>
          <p:spPr bwMode="auto">
            <a:xfrm>
              <a:off x="4384" y="223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602" name="Line 145"/>
            <p:cNvSpPr>
              <a:spLocks noChangeShapeType="1"/>
            </p:cNvSpPr>
            <p:nvPr/>
          </p:nvSpPr>
          <p:spPr bwMode="auto">
            <a:xfrm>
              <a:off x="4384" y="228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8" name="Group 146"/>
          <p:cNvGrpSpPr>
            <a:grpSpLocks/>
          </p:cNvGrpSpPr>
          <p:nvPr/>
        </p:nvGrpSpPr>
        <p:grpSpPr bwMode="auto">
          <a:xfrm>
            <a:off x="2286000" y="1676400"/>
            <a:ext cx="1266825" cy="766763"/>
            <a:chOff x="4032" y="2880"/>
            <a:chExt cx="798" cy="483"/>
          </a:xfrm>
        </p:grpSpPr>
        <p:grpSp>
          <p:nvGrpSpPr>
            <p:cNvPr id="22573" name="Group 147"/>
            <p:cNvGrpSpPr>
              <a:grpSpLocks/>
            </p:cNvGrpSpPr>
            <p:nvPr/>
          </p:nvGrpSpPr>
          <p:grpSpPr bwMode="auto">
            <a:xfrm>
              <a:off x="4032" y="2880"/>
              <a:ext cx="768" cy="432"/>
              <a:chOff x="2976" y="2880"/>
              <a:chExt cx="768" cy="432"/>
            </a:xfrm>
          </p:grpSpPr>
          <p:sp>
            <p:nvSpPr>
              <p:cNvPr id="22575" name="Rectangle 148"/>
              <p:cNvSpPr>
                <a:spLocks noChangeArrowheads="1"/>
              </p:cNvSpPr>
              <p:nvPr/>
            </p:nvSpPr>
            <p:spPr bwMode="auto">
              <a:xfrm>
                <a:off x="3024" y="2880"/>
                <a:ext cx="720" cy="432"/>
              </a:xfrm>
              <a:prstGeom prst="rect">
                <a:avLst/>
              </a:prstGeom>
              <a:noFill/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2576" name="Text Box 149"/>
              <p:cNvSpPr txBox="1">
                <a:spLocks noChangeArrowheads="1"/>
              </p:cNvSpPr>
              <p:nvPr/>
            </p:nvSpPr>
            <p:spPr bwMode="auto">
              <a:xfrm>
                <a:off x="2976" y="2880"/>
                <a:ext cx="432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200"/>
                  <a:t>Menu</a:t>
                </a:r>
              </a:p>
            </p:txBody>
          </p:sp>
          <p:sp>
            <p:nvSpPr>
              <p:cNvPr id="22577" name="Line 150"/>
              <p:cNvSpPr>
                <a:spLocks noChangeShapeType="1"/>
              </p:cNvSpPr>
              <p:nvPr/>
            </p:nvSpPr>
            <p:spPr bwMode="auto">
              <a:xfrm>
                <a:off x="3077" y="304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78" name="Line 151"/>
              <p:cNvSpPr>
                <a:spLocks noChangeShapeType="1"/>
              </p:cNvSpPr>
              <p:nvPr/>
            </p:nvSpPr>
            <p:spPr bwMode="auto">
              <a:xfrm>
                <a:off x="3077" y="309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79" name="Line 152"/>
              <p:cNvSpPr>
                <a:spLocks noChangeShapeType="1"/>
              </p:cNvSpPr>
              <p:nvPr/>
            </p:nvSpPr>
            <p:spPr bwMode="auto">
              <a:xfrm>
                <a:off x="3077" y="314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0" name="Line 153"/>
              <p:cNvSpPr>
                <a:spLocks noChangeShapeType="1"/>
              </p:cNvSpPr>
              <p:nvPr/>
            </p:nvSpPr>
            <p:spPr bwMode="auto">
              <a:xfrm>
                <a:off x="3077" y="319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1" name="Line 154"/>
              <p:cNvSpPr>
                <a:spLocks noChangeShapeType="1"/>
              </p:cNvSpPr>
              <p:nvPr/>
            </p:nvSpPr>
            <p:spPr bwMode="auto">
              <a:xfrm>
                <a:off x="3077" y="32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2" name="Line 155"/>
              <p:cNvSpPr>
                <a:spLocks noChangeShapeType="1"/>
              </p:cNvSpPr>
              <p:nvPr/>
            </p:nvSpPr>
            <p:spPr bwMode="auto">
              <a:xfrm>
                <a:off x="3077" y="32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3" name="Line 156"/>
              <p:cNvSpPr>
                <a:spLocks noChangeShapeType="1"/>
              </p:cNvSpPr>
              <p:nvPr/>
            </p:nvSpPr>
            <p:spPr bwMode="auto">
              <a:xfrm>
                <a:off x="3424" y="304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4" name="Line 157"/>
              <p:cNvSpPr>
                <a:spLocks noChangeShapeType="1"/>
              </p:cNvSpPr>
              <p:nvPr/>
            </p:nvSpPr>
            <p:spPr bwMode="auto">
              <a:xfrm>
                <a:off x="3424" y="309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5" name="Line 158"/>
              <p:cNvSpPr>
                <a:spLocks noChangeShapeType="1"/>
              </p:cNvSpPr>
              <p:nvPr/>
            </p:nvSpPr>
            <p:spPr bwMode="auto">
              <a:xfrm>
                <a:off x="3424" y="314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6" name="Line 159"/>
              <p:cNvSpPr>
                <a:spLocks noChangeShapeType="1"/>
              </p:cNvSpPr>
              <p:nvPr/>
            </p:nvSpPr>
            <p:spPr bwMode="auto">
              <a:xfrm>
                <a:off x="3424" y="319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7" name="Line 160"/>
              <p:cNvSpPr>
                <a:spLocks noChangeShapeType="1"/>
              </p:cNvSpPr>
              <p:nvPr/>
            </p:nvSpPr>
            <p:spPr bwMode="auto">
              <a:xfrm>
                <a:off x="3424" y="32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2588" name="Line 161"/>
              <p:cNvSpPr>
                <a:spLocks noChangeShapeType="1"/>
              </p:cNvSpPr>
              <p:nvPr/>
            </p:nvSpPr>
            <p:spPr bwMode="auto">
              <a:xfrm>
                <a:off x="3424" y="32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sp>
          <p:nvSpPr>
            <p:cNvPr id="22574" name="Freeform 162"/>
            <p:cNvSpPr>
              <a:spLocks/>
            </p:cNvSpPr>
            <p:nvPr/>
          </p:nvSpPr>
          <p:spPr bwMode="auto">
            <a:xfrm>
              <a:off x="4304" y="2952"/>
              <a:ext cx="526" cy="411"/>
            </a:xfrm>
            <a:custGeom>
              <a:avLst/>
              <a:gdLst>
                <a:gd name="T0" fmla="*/ 496 w 526"/>
                <a:gd name="T1" fmla="*/ 360 h 411"/>
                <a:gd name="T2" fmla="*/ 474 w 526"/>
                <a:gd name="T3" fmla="*/ 75 h 411"/>
                <a:gd name="T4" fmla="*/ 304 w 526"/>
                <a:gd name="T5" fmla="*/ 69 h 411"/>
                <a:gd name="T6" fmla="*/ 269 w 526"/>
                <a:gd name="T7" fmla="*/ 46 h 411"/>
                <a:gd name="T8" fmla="*/ 257 w 526"/>
                <a:gd name="T9" fmla="*/ 28 h 411"/>
                <a:gd name="T10" fmla="*/ 222 w 526"/>
                <a:gd name="T11" fmla="*/ 4 h 411"/>
                <a:gd name="T12" fmla="*/ 139 w 526"/>
                <a:gd name="T13" fmla="*/ 93 h 411"/>
                <a:gd name="T14" fmla="*/ 22 w 526"/>
                <a:gd name="T15" fmla="*/ 151 h 411"/>
                <a:gd name="T16" fmla="*/ 51 w 526"/>
                <a:gd name="T17" fmla="*/ 210 h 411"/>
                <a:gd name="T18" fmla="*/ 169 w 526"/>
                <a:gd name="T19" fmla="*/ 228 h 411"/>
                <a:gd name="T20" fmla="*/ 239 w 526"/>
                <a:gd name="T21" fmla="*/ 222 h 411"/>
                <a:gd name="T22" fmla="*/ 275 w 526"/>
                <a:gd name="T23" fmla="*/ 245 h 411"/>
                <a:gd name="T24" fmla="*/ 286 w 526"/>
                <a:gd name="T25" fmla="*/ 269 h 411"/>
                <a:gd name="T26" fmla="*/ 304 w 526"/>
                <a:gd name="T27" fmla="*/ 287 h 411"/>
                <a:gd name="T28" fmla="*/ 322 w 526"/>
                <a:gd name="T29" fmla="*/ 328 h 411"/>
                <a:gd name="T30" fmla="*/ 386 w 526"/>
                <a:gd name="T31" fmla="*/ 339 h 411"/>
                <a:gd name="T32" fmla="*/ 439 w 526"/>
                <a:gd name="T33" fmla="*/ 363 h 411"/>
                <a:gd name="T34" fmla="*/ 496 w 526"/>
                <a:gd name="T35" fmla="*/ 360 h 411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526" h="411">
                  <a:moveTo>
                    <a:pt x="496" y="360"/>
                  </a:moveTo>
                  <a:cubicBezTo>
                    <a:pt x="489" y="265"/>
                    <a:pt x="526" y="155"/>
                    <a:pt x="474" y="75"/>
                  </a:cubicBezTo>
                  <a:cubicBezTo>
                    <a:pt x="443" y="28"/>
                    <a:pt x="360" y="77"/>
                    <a:pt x="304" y="69"/>
                  </a:cubicBezTo>
                  <a:cubicBezTo>
                    <a:pt x="290" y="67"/>
                    <a:pt x="269" y="46"/>
                    <a:pt x="269" y="46"/>
                  </a:cubicBezTo>
                  <a:cubicBezTo>
                    <a:pt x="265" y="40"/>
                    <a:pt x="262" y="33"/>
                    <a:pt x="257" y="28"/>
                  </a:cubicBezTo>
                  <a:cubicBezTo>
                    <a:pt x="246" y="19"/>
                    <a:pt x="222" y="4"/>
                    <a:pt x="222" y="4"/>
                  </a:cubicBezTo>
                  <a:cubicBezTo>
                    <a:pt x="125" y="12"/>
                    <a:pt x="132" y="0"/>
                    <a:pt x="139" y="93"/>
                  </a:cubicBezTo>
                  <a:cubicBezTo>
                    <a:pt x="129" y="163"/>
                    <a:pt x="90" y="146"/>
                    <a:pt x="22" y="151"/>
                  </a:cubicBezTo>
                  <a:cubicBezTo>
                    <a:pt x="0" y="184"/>
                    <a:pt x="16" y="201"/>
                    <a:pt x="51" y="210"/>
                  </a:cubicBezTo>
                  <a:cubicBezTo>
                    <a:pt x="110" y="249"/>
                    <a:pt x="73" y="235"/>
                    <a:pt x="169" y="228"/>
                  </a:cubicBezTo>
                  <a:cubicBezTo>
                    <a:pt x="196" y="209"/>
                    <a:pt x="191" y="207"/>
                    <a:pt x="239" y="222"/>
                  </a:cubicBezTo>
                  <a:cubicBezTo>
                    <a:pt x="253" y="226"/>
                    <a:pt x="275" y="245"/>
                    <a:pt x="275" y="245"/>
                  </a:cubicBezTo>
                  <a:cubicBezTo>
                    <a:pt x="279" y="253"/>
                    <a:pt x="281" y="262"/>
                    <a:pt x="286" y="269"/>
                  </a:cubicBezTo>
                  <a:cubicBezTo>
                    <a:pt x="291" y="276"/>
                    <a:pt x="300" y="280"/>
                    <a:pt x="304" y="287"/>
                  </a:cubicBezTo>
                  <a:cubicBezTo>
                    <a:pt x="314" y="304"/>
                    <a:pt x="304" y="316"/>
                    <a:pt x="322" y="328"/>
                  </a:cubicBezTo>
                  <a:cubicBezTo>
                    <a:pt x="331" y="334"/>
                    <a:pt x="385" y="339"/>
                    <a:pt x="386" y="339"/>
                  </a:cubicBezTo>
                  <a:cubicBezTo>
                    <a:pt x="458" y="411"/>
                    <a:pt x="395" y="372"/>
                    <a:pt x="439" y="363"/>
                  </a:cubicBezTo>
                  <a:cubicBezTo>
                    <a:pt x="458" y="359"/>
                    <a:pt x="477" y="361"/>
                    <a:pt x="496" y="360"/>
                  </a:cubicBezTo>
                  <a:close/>
                </a:path>
              </a:pathLst>
            </a:custGeom>
            <a:solidFill>
              <a:srgbClr val="996600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175" cap="flat" cmpd="sng">
                  <a:solidFill>
                    <a:schemeClr val="hlink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2539" name="Group 164"/>
          <p:cNvGrpSpPr>
            <a:grpSpLocks/>
          </p:cNvGrpSpPr>
          <p:nvPr/>
        </p:nvGrpSpPr>
        <p:grpSpPr bwMode="auto">
          <a:xfrm>
            <a:off x="1019175" y="1676400"/>
            <a:ext cx="1219200" cy="685800"/>
            <a:chOff x="2976" y="2880"/>
            <a:chExt cx="768" cy="432"/>
          </a:xfrm>
        </p:grpSpPr>
        <p:sp>
          <p:nvSpPr>
            <p:cNvPr id="22559" name="Rectangle 165"/>
            <p:cNvSpPr>
              <a:spLocks noChangeArrowheads="1"/>
            </p:cNvSpPr>
            <p:nvPr/>
          </p:nvSpPr>
          <p:spPr bwMode="auto">
            <a:xfrm>
              <a:off x="3024" y="2880"/>
              <a:ext cx="720" cy="432"/>
            </a:xfrm>
            <a:prstGeom prst="rect">
              <a:avLst/>
            </a:prstGeom>
            <a:noFill/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560" name="Text Box 166"/>
            <p:cNvSpPr txBox="1">
              <a:spLocks noChangeArrowheads="1"/>
            </p:cNvSpPr>
            <p:nvPr/>
          </p:nvSpPr>
          <p:spPr bwMode="auto">
            <a:xfrm>
              <a:off x="2976" y="2880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200"/>
                <a:t>Menu</a:t>
              </a:r>
            </a:p>
          </p:txBody>
        </p:sp>
        <p:sp>
          <p:nvSpPr>
            <p:cNvPr id="22561" name="Line 167"/>
            <p:cNvSpPr>
              <a:spLocks noChangeShapeType="1"/>
            </p:cNvSpPr>
            <p:nvPr/>
          </p:nvSpPr>
          <p:spPr bwMode="auto">
            <a:xfrm>
              <a:off x="3077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2" name="Line 168"/>
            <p:cNvSpPr>
              <a:spLocks noChangeShapeType="1"/>
            </p:cNvSpPr>
            <p:nvPr/>
          </p:nvSpPr>
          <p:spPr bwMode="auto">
            <a:xfrm>
              <a:off x="3077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3" name="Line 169"/>
            <p:cNvSpPr>
              <a:spLocks noChangeShapeType="1"/>
            </p:cNvSpPr>
            <p:nvPr/>
          </p:nvSpPr>
          <p:spPr bwMode="auto">
            <a:xfrm>
              <a:off x="3077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4" name="Line 170"/>
            <p:cNvSpPr>
              <a:spLocks noChangeShapeType="1"/>
            </p:cNvSpPr>
            <p:nvPr/>
          </p:nvSpPr>
          <p:spPr bwMode="auto">
            <a:xfrm>
              <a:off x="3077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5" name="Line 171"/>
            <p:cNvSpPr>
              <a:spLocks noChangeShapeType="1"/>
            </p:cNvSpPr>
            <p:nvPr/>
          </p:nvSpPr>
          <p:spPr bwMode="auto">
            <a:xfrm>
              <a:off x="3077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6" name="Line 172"/>
            <p:cNvSpPr>
              <a:spLocks noChangeShapeType="1"/>
            </p:cNvSpPr>
            <p:nvPr/>
          </p:nvSpPr>
          <p:spPr bwMode="auto">
            <a:xfrm>
              <a:off x="3077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7" name="Line 173"/>
            <p:cNvSpPr>
              <a:spLocks noChangeShapeType="1"/>
            </p:cNvSpPr>
            <p:nvPr/>
          </p:nvSpPr>
          <p:spPr bwMode="auto">
            <a:xfrm>
              <a:off x="3424" y="304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8" name="Line 174"/>
            <p:cNvSpPr>
              <a:spLocks noChangeShapeType="1"/>
            </p:cNvSpPr>
            <p:nvPr/>
          </p:nvSpPr>
          <p:spPr bwMode="auto">
            <a:xfrm>
              <a:off x="3424" y="309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69" name="Line 175"/>
            <p:cNvSpPr>
              <a:spLocks noChangeShapeType="1"/>
            </p:cNvSpPr>
            <p:nvPr/>
          </p:nvSpPr>
          <p:spPr bwMode="auto">
            <a:xfrm>
              <a:off x="3424" y="314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70" name="Line 176"/>
            <p:cNvSpPr>
              <a:spLocks noChangeShapeType="1"/>
            </p:cNvSpPr>
            <p:nvPr/>
          </p:nvSpPr>
          <p:spPr bwMode="auto">
            <a:xfrm>
              <a:off x="3424" y="319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71" name="Line 177"/>
            <p:cNvSpPr>
              <a:spLocks noChangeShapeType="1"/>
            </p:cNvSpPr>
            <p:nvPr/>
          </p:nvSpPr>
          <p:spPr bwMode="auto">
            <a:xfrm>
              <a:off x="3424" y="32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72" name="Line 178"/>
            <p:cNvSpPr>
              <a:spLocks noChangeShapeType="1"/>
            </p:cNvSpPr>
            <p:nvPr/>
          </p:nvSpPr>
          <p:spPr bwMode="auto">
            <a:xfrm>
              <a:off x="3424" y="32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2540" name="Freeform 179"/>
          <p:cNvSpPr>
            <a:spLocks/>
          </p:cNvSpPr>
          <p:nvPr/>
        </p:nvSpPr>
        <p:spPr bwMode="auto">
          <a:xfrm>
            <a:off x="1450975" y="1790700"/>
            <a:ext cx="835025" cy="652463"/>
          </a:xfrm>
          <a:custGeom>
            <a:avLst/>
            <a:gdLst>
              <a:gd name="T0" fmla="*/ 1249997500 w 526"/>
              <a:gd name="T1" fmla="*/ 907256945 h 411"/>
              <a:gd name="T2" fmla="*/ 1194554063 w 526"/>
              <a:gd name="T3" fmla="*/ 189012657 h 411"/>
              <a:gd name="T4" fmla="*/ 766127500 w 526"/>
              <a:gd name="T5" fmla="*/ 173891708 h 411"/>
              <a:gd name="T6" fmla="*/ 677922825 w 526"/>
              <a:gd name="T7" fmla="*/ 115927276 h 411"/>
              <a:gd name="T8" fmla="*/ 647680950 w 526"/>
              <a:gd name="T9" fmla="*/ 70564429 h 411"/>
              <a:gd name="T10" fmla="*/ 559474688 w 526"/>
              <a:gd name="T11" fmla="*/ 10080633 h 411"/>
              <a:gd name="T12" fmla="*/ 350302513 w 526"/>
              <a:gd name="T13" fmla="*/ 234375505 h 411"/>
              <a:gd name="T14" fmla="*/ 55443438 w 526"/>
              <a:gd name="T15" fmla="*/ 380544679 h 411"/>
              <a:gd name="T16" fmla="*/ 128528763 w 526"/>
              <a:gd name="T17" fmla="*/ 529233218 h 411"/>
              <a:gd name="T18" fmla="*/ 425907200 w 526"/>
              <a:gd name="T19" fmla="*/ 574596065 h 411"/>
              <a:gd name="T20" fmla="*/ 602318138 w 526"/>
              <a:gd name="T21" fmla="*/ 559475116 h 411"/>
              <a:gd name="T22" fmla="*/ 693043763 w 526"/>
              <a:gd name="T23" fmla="*/ 617439548 h 411"/>
              <a:gd name="T24" fmla="*/ 720764688 w 526"/>
              <a:gd name="T25" fmla="*/ 677923345 h 411"/>
              <a:gd name="T26" fmla="*/ 766127500 w 526"/>
              <a:gd name="T27" fmla="*/ 723286192 h 411"/>
              <a:gd name="T28" fmla="*/ 811490313 w 526"/>
              <a:gd name="T29" fmla="*/ 826611883 h 411"/>
              <a:gd name="T30" fmla="*/ 972780313 w 526"/>
              <a:gd name="T31" fmla="*/ 854334417 h 411"/>
              <a:gd name="T32" fmla="*/ 1106349388 w 526"/>
              <a:gd name="T33" fmla="*/ 914818214 h 411"/>
              <a:gd name="T34" fmla="*/ 1249997500 w 526"/>
              <a:gd name="T35" fmla="*/ 907256945 h 41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26" h="411">
                <a:moveTo>
                  <a:pt x="496" y="360"/>
                </a:moveTo>
                <a:cubicBezTo>
                  <a:pt x="489" y="265"/>
                  <a:pt x="526" y="155"/>
                  <a:pt x="474" y="75"/>
                </a:cubicBezTo>
                <a:cubicBezTo>
                  <a:pt x="443" y="28"/>
                  <a:pt x="360" y="77"/>
                  <a:pt x="304" y="69"/>
                </a:cubicBezTo>
                <a:cubicBezTo>
                  <a:pt x="290" y="67"/>
                  <a:pt x="269" y="46"/>
                  <a:pt x="269" y="46"/>
                </a:cubicBezTo>
                <a:cubicBezTo>
                  <a:pt x="265" y="40"/>
                  <a:pt x="262" y="33"/>
                  <a:pt x="257" y="28"/>
                </a:cubicBezTo>
                <a:cubicBezTo>
                  <a:pt x="246" y="19"/>
                  <a:pt x="222" y="4"/>
                  <a:pt x="222" y="4"/>
                </a:cubicBezTo>
                <a:cubicBezTo>
                  <a:pt x="125" y="12"/>
                  <a:pt x="132" y="0"/>
                  <a:pt x="139" y="93"/>
                </a:cubicBezTo>
                <a:cubicBezTo>
                  <a:pt x="129" y="163"/>
                  <a:pt x="90" y="146"/>
                  <a:pt x="22" y="151"/>
                </a:cubicBezTo>
                <a:cubicBezTo>
                  <a:pt x="0" y="184"/>
                  <a:pt x="16" y="201"/>
                  <a:pt x="51" y="210"/>
                </a:cubicBezTo>
                <a:cubicBezTo>
                  <a:pt x="110" y="249"/>
                  <a:pt x="73" y="235"/>
                  <a:pt x="169" y="228"/>
                </a:cubicBezTo>
                <a:cubicBezTo>
                  <a:pt x="196" y="209"/>
                  <a:pt x="191" y="207"/>
                  <a:pt x="239" y="222"/>
                </a:cubicBezTo>
                <a:cubicBezTo>
                  <a:pt x="253" y="226"/>
                  <a:pt x="275" y="245"/>
                  <a:pt x="275" y="245"/>
                </a:cubicBezTo>
                <a:cubicBezTo>
                  <a:pt x="279" y="253"/>
                  <a:pt x="281" y="262"/>
                  <a:pt x="286" y="269"/>
                </a:cubicBezTo>
                <a:cubicBezTo>
                  <a:pt x="291" y="276"/>
                  <a:pt x="300" y="280"/>
                  <a:pt x="304" y="287"/>
                </a:cubicBezTo>
                <a:cubicBezTo>
                  <a:pt x="314" y="304"/>
                  <a:pt x="304" y="316"/>
                  <a:pt x="322" y="328"/>
                </a:cubicBezTo>
                <a:cubicBezTo>
                  <a:pt x="331" y="334"/>
                  <a:pt x="385" y="339"/>
                  <a:pt x="386" y="339"/>
                </a:cubicBezTo>
                <a:cubicBezTo>
                  <a:pt x="458" y="411"/>
                  <a:pt x="395" y="372"/>
                  <a:pt x="439" y="363"/>
                </a:cubicBezTo>
                <a:cubicBezTo>
                  <a:pt x="458" y="359"/>
                  <a:pt x="477" y="361"/>
                  <a:pt x="496" y="360"/>
                </a:cubicBezTo>
                <a:close/>
              </a:path>
            </a:pathLst>
          </a:custGeom>
          <a:solidFill>
            <a:srgbClr val="9966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cap="flat" cmpd="sng">
                <a:solidFill>
                  <a:schemeClr val="hlink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2541" name="Freeform 196"/>
          <p:cNvSpPr>
            <a:spLocks/>
          </p:cNvSpPr>
          <p:nvPr/>
        </p:nvSpPr>
        <p:spPr bwMode="auto">
          <a:xfrm>
            <a:off x="1460500" y="2547938"/>
            <a:ext cx="835025" cy="652462"/>
          </a:xfrm>
          <a:custGeom>
            <a:avLst/>
            <a:gdLst>
              <a:gd name="T0" fmla="*/ 1249997500 w 526"/>
              <a:gd name="T1" fmla="*/ 907255555 h 411"/>
              <a:gd name="T2" fmla="*/ 1194554063 w 526"/>
              <a:gd name="T3" fmla="*/ 189010780 h 411"/>
              <a:gd name="T4" fmla="*/ 766127500 w 526"/>
              <a:gd name="T5" fmla="*/ 173889854 h 411"/>
              <a:gd name="T6" fmla="*/ 677922825 w 526"/>
              <a:gd name="T7" fmla="*/ 115927099 h 411"/>
              <a:gd name="T8" fmla="*/ 647680950 w 526"/>
              <a:gd name="T9" fmla="*/ 70564321 h 411"/>
              <a:gd name="T10" fmla="*/ 559474688 w 526"/>
              <a:gd name="T11" fmla="*/ 10080617 h 411"/>
              <a:gd name="T12" fmla="*/ 350302513 w 526"/>
              <a:gd name="T13" fmla="*/ 234373558 h 411"/>
              <a:gd name="T14" fmla="*/ 55443438 w 526"/>
              <a:gd name="T15" fmla="*/ 380542508 h 411"/>
              <a:gd name="T16" fmla="*/ 128528763 w 526"/>
              <a:gd name="T17" fmla="*/ 529232407 h 411"/>
              <a:gd name="T18" fmla="*/ 425907200 w 526"/>
              <a:gd name="T19" fmla="*/ 574595185 h 411"/>
              <a:gd name="T20" fmla="*/ 602318138 w 526"/>
              <a:gd name="T21" fmla="*/ 559474259 h 411"/>
              <a:gd name="T22" fmla="*/ 693043763 w 526"/>
              <a:gd name="T23" fmla="*/ 617437014 h 411"/>
              <a:gd name="T24" fmla="*/ 720764688 w 526"/>
              <a:gd name="T25" fmla="*/ 677920718 h 411"/>
              <a:gd name="T26" fmla="*/ 766127500 w 526"/>
              <a:gd name="T27" fmla="*/ 723283496 h 411"/>
              <a:gd name="T28" fmla="*/ 811490313 w 526"/>
              <a:gd name="T29" fmla="*/ 826610617 h 411"/>
              <a:gd name="T30" fmla="*/ 972780313 w 526"/>
              <a:gd name="T31" fmla="*/ 854331520 h 411"/>
              <a:gd name="T32" fmla="*/ 1106349388 w 526"/>
              <a:gd name="T33" fmla="*/ 914815224 h 411"/>
              <a:gd name="T34" fmla="*/ 1249997500 w 526"/>
              <a:gd name="T35" fmla="*/ 907255555 h 41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26" h="411">
                <a:moveTo>
                  <a:pt x="496" y="360"/>
                </a:moveTo>
                <a:cubicBezTo>
                  <a:pt x="489" y="265"/>
                  <a:pt x="526" y="155"/>
                  <a:pt x="474" y="75"/>
                </a:cubicBezTo>
                <a:cubicBezTo>
                  <a:pt x="443" y="28"/>
                  <a:pt x="360" y="77"/>
                  <a:pt x="304" y="69"/>
                </a:cubicBezTo>
                <a:cubicBezTo>
                  <a:pt x="290" y="67"/>
                  <a:pt x="269" y="46"/>
                  <a:pt x="269" y="46"/>
                </a:cubicBezTo>
                <a:cubicBezTo>
                  <a:pt x="265" y="40"/>
                  <a:pt x="262" y="33"/>
                  <a:pt x="257" y="28"/>
                </a:cubicBezTo>
                <a:cubicBezTo>
                  <a:pt x="246" y="19"/>
                  <a:pt x="222" y="4"/>
                  <a:pt x="222" y="4"/>
                </a:cubicBezTo>
                <a:cubicBezTo>
                  <a:pt x="125" y="12"/>
                  <a:pt x="132" y="0"/>
                  <a:pt x="139" y="93"/>
                </a:cubicBezTo>
                <a:cubicBezTo>
                  <a:pt x="129" y="163"/>
                  <a:pt x="90" y="146"/>
                  <a:pt x="22" y="151"/>
                </a:cubicBezTo>
                <a:cubicBezTo>
                  <a:pt x="0" y="184"/>
                  <a:pt x="16" y="201"/>
                  <a:pt x="51" y="210"/>
                </a:cubicBezTo>
                <a:cubicBezTo>
                  <a:pt x="110" y="249"/>
                  <a:pt x="73" y="235"/>
                  <a:pt x="169" y="228"/>
                </a:cubicBezTo>
                <a:cubicBezTo>
                  <a:pt x="196" y="209"/>
                  <a:pt x="191" y="207"/>
                  <a:pt x="239" y="222"/>
                </a:cubicBezTo>
                <a:cubicBezTo>
                  <a:pt x="253" y="226"/>
                  <a:pt x="275" y="245"/>
                  <a:pt x="275" y="245"/>
                </a:cubicBezTo>
                <a:cubicBezTo>
                  <a:pt x="279" y="253"/>
                  <a:pt x="281" y="262"/>
                  <a:pt x="286" y="269"/>
                </a:cubicBezTo>
                <a:cubicBezTo>
                  <a:pt x="291" y="276"/>
                  <a:pt x="300" y="280"/>
                  <a:pt x="304" y="287"/>
                </a:cubicBezTo>
                <a:cubicBezTo>
                  <a:pt x="314" y="304"/>
                  <a:pt x="304" y="316"/>
                  <a:pt x="322" y="328"/>
                </a:cubicBezTo>
                <a:cubicBezTo>
                  <a:pt x="331" y="334"/>
                  <a:pt x="385" y="339"/>
                  <a:pt x="386" y="339"/>
                </a:cubicBezTo>
                <a:cubicBezTo>
                  <a:pt x="458" y="411"/>
                  <a:pt x="395" y="372"/>
                  <a:pt x="439" y="363"/>
                </a:cubicBezTo>
                <a:cubicBezTo>
                  <a:pt x="458" y="359"/>
                  <a:pt x="477" y="361"/>
                  <a:pt x="496" y="360"/>
                </a:cubicBezTo>
                <a:close/>
              </a:path>
            </a:pathLst>
          </a:custGeom>
          <a:solidFill>
            <a:schemeClr val="bg1">
              <a:alpha val="50195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cap="flat" cmpd="sng">
                <a:solidFill>
                  <a:schemeClr val="hlink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grpSp>
        <p:nvGrpSpPr>
          <p:cNvPr id="22542" name="Group 197"/>
          <p:cNvGrpSpPr>
            <a:grpSpLocks/>
          </p:cNvGrpSpPr>
          <p:nvPr/>
        </p:nvGrpSpPr>
        <p:grpSpPr bwMode="auto">
          <a:xfrm>
            <a:off x="6324600" y="2438400"/>
            <a:ext cx="1219200" cy="685800"/>
            <a:chOff x="3936" y="1872"/>
            <a:chExt cx="768" cy="432"/>
          </a:xfrm>
        </p:grpSpPr>
        <p:sp>
          <p:nvSpPr>
            <p:cNvPr id="22545" name="Rectangle 198"/>
            <p:cNvSpPr>
              <a:spLocks noChangeArrowheads="1"/>
            </p:cNvSpPr>
            <p:nvPr/>
          </p:nvSpPr>
          <p:spPr bwMode="auto">
            <a:xfrm>
              <a:off x="3984" y="1872"/>
              <a:ext cx="720" cy="432"/>
            </a:xfrm>
            <a:prstGeom prst="rect">
              <a:avLst/>
            </a:prstGeom>
            <a:solidFill>
              <a:schemeClr val="bg1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22546" name="Text Box 199"/>
            <p:cNvSpPr txBox="1">
              <a:spLocks noChangeArrowheads="1"/>
            </p:cNvSpPr>
            <p:nvPr/>
          </p:nvSpPr>
          <p:spPr bwMode="auto">
            <a:xfrm>
              <a:off x="3936" y="1872"/>
              <a:ext cx="43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en-US" sz="1200"/>
                <a:t>Menu</a:t>
              </a:r>
            </a:p>
          </p:txBody>
        </p:sp>
        <p:sp>
          <p:nvSpPr>
            <p:cNvPr id="22547" name="Line 200"/>
            <p:cNvSpPr>
              <a:spLocks noChangeShapeType="1"/>
            </p:cNvSpPr>
            <p:nvPr/>
          </p:nvSpPr>
          <p:spPr bwMode="auto">
            <a:xfrm>
              <a:off x="4037" y="20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48" name="Line 201"/>
            <p:cNvSpPr>
              <a:spLocks noChangeShapeType="1"/>
            </p:cNvSpPr>
            <p:nvPr/>
          </p:nvSpPr>
          <p:spPr bwMode="auto">
            <a:xfrm>
              <a:off x="4037" y="20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49" name="Line 202"/>
            <p:cNvSpPr>
              <a:spLocks noChangeShapeType="1"/>
            </p:cNvSpPr>
            <p:nvPr/>
          </p:nvSpPr>
          <p:spPr bwMode="auto">
            <a:xfrm>
              <a:off x="4037" y="213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0" name="Line 203"/>
            <p:cNvSpPr>
              <a:spLocks noChangeShapeType="1"/>
            </p:cNvSpPr>
            <p:nvPr/>
          </p:nvSpPr>
          <p:spPr bwMode="auto">
            <a:xfrm>
              <a:off x="4037" y="218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1" name="Line 204"/>
            <p:cNvSpPr>
              <a:spLocks noChangeShapeType="1"/>
            </p:cNvSpPr>
            <p:nvPr/>
          </p:nvSpPr>
          <p:spPr bwMode="auto">
            <a:xfrm>
              <a:off x="4037" y="223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2" name="Line 205"/>
            <p:cNvSpPr>
              <a:spLocks noChangeShapeType="1"/>
            </p:cNvSpPr>
            <p:nvPr/>
          </p:nvSpPr>
          <p:spPr bwMode="auto">
            <a:xfrm>
              <a:off x="4037" y="228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3" name="Line 206"/>
            <p:cNvSpPr>
              <a:spLocks noChangeShapeType="1"/>
            </p:cNvSpPr>
            <p:nvPr/>
          </p:nvSpPr>
          <p:spPr bwMode="auto">
            <a:xfrm>
              <a:off x="4384" y="204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4" name="Line 207"/>
            <p:cNvSpPr>
              <a:spLocks noChangeShapeType="1"/>
            </p:cNvSpPr>
            <p:nvPr/>
          </p:nvSpPr>
          <p:spPr bwMode="auto">
            <a:xfrm>
              <a:off x="4384" y="2088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5" name="Line 208"/>
            <p:cNvSpPr>
              <a:spLocks noChangeShapeType="1"/>
            </p:cNvSpPr>
            <p:nvPr/>
          </p:nvSpPr>
          <p:spPr bwMode="auto">
            <a:xfrm>
              <a:off x="4384" y="2136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6" name="Line 209"/>
            <p:cNvSpPr>
              <a:spLocks noChangeShapeType="1"/>
            </p:cNvSpPr>
            <p:nvPr/>
          </p:nvSpPr>
          <p:spPr bwMode="auto">
            <a:xfrm>
              <a:off x="4384" y="2184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7" name="Line 210"/>
            <p:cNvSpPr>
              <a:spLocks noChangeShapeType="1"/>
            </p:cNvSpPr>
            <p:nvPr/>
          </p:nvSpPr>
          <p:spPr bwMode="auto">
            <a:xfrm>
              <a:off x="4384" y="2232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22558" name="Line 211"/>
            <p:cNvSpPr>
              <a:spLocks noChangeShapeType="1"/>
            </p:cNvSpPr>
            <p:nvPr/>
          </p:nvSpPr>
          <p:spPr bwMode="auto">
            <a:xfrm>
              <a:off x="4384" y="2280"/>
              <a:ext cx="267" cy="0"/>
            </a:xfrm>
            <a:prstGeom prst="line">
              <a:avLst/>
            </a:prstGeom>
            <a:noFill/>
            <a:ln w="317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22543" name="Text Box 212"/>
          <p:cNvSpPr txBox="1">
            <a:spLocks noChangeArrowheads="1"/>
          </p:cNvSpPr>
          <p:nvPr/>
        </p:nvSpPr>
        <p:spPr bwMode="auto">
          <a:xfrm>
            <a:off x="76200" y="3429000"/>
            <a:ext cx="8915400" cy="340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3363" indent="-233363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690563" indent="-233363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</a:pPr>
            <a:r>
              <a:rPr lang="en-US" altLang="en-US" sz="2000" dirty="0"/>
              <a:t>You are a health official, deciding whether to investigate a restaurant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en-US" altLang="en-US" sz="2000" dirty="0"/>
              <a:t>You lose a dollar if you get it wrong. 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en-US" altLang="en-US" sz="2000" dirty="0"/>
              <a:t>You win a dollar if you get it right</a:t>
            </a:r>
          </a:p>
          <a:p>
            <a:pPr lvl="1" eaLnBrk="1" hangingPunct="1">
              <a:spcBef>
                <a:spcPct val="50000"/>
              </a:spcBef>
              <a:buClrTx/>
            </a:pPr>
            <a:r>
              <a:rPr lang="en-US" altLang="en-US" sz="1800" dirty="0">
                <a:solidFill>
                  <a:srgbClr val="993366"/>
                </a:solidFill>
              </a:rPr>
              <a:t>Half of all restaurants have bad hygiene</a:t>
            </a:r>
          </a:p>
          <a:p>
            <a:pPr lvl="1" eaLnBrk="1" hangingPunct="1">
              <a:spcBef>
                <a:spcPct val="50000"/>
              </a:spcBef>
              <a:buClrTx/>
            </a:pPr>
            <a:r>
              <a:rPr lang="en-US" altLang="en-US" sz="1800" dirty="0">
                <a:solidFill>
                  <a:srgbClr val="993366"/>
                </a:solidFill>
              </a:rPr>
              <a:t>In a bad restaurant, ¾ of the menus are smudged</a:t>
            </a:r>
          </a:p>
          <a:p>
            <a:pPr lvl="1" eaLnBrk="1" hangingPunct="1">
              <a:spcBef>
                <a:spcPct val="50000"/>
              </a:spcBef>
              <a:buClrTx/>
            </a:pPr>
            <a:r>
              <a:rPr lang="en-US" altLang="en-US" sz="1800" dirty="0">
                <a:solidFill>
                  <a:srgbClr val="993366"/>
                </a:solidFill>
              </a:rPr>
              <a:t>In a good restaurant, 1/3 of the menus are smudged</a:t>
            </a:r>
          </a:p>
          <a:p>
            <a:pPr lvl="1" eaLnBrk="1" hangingPunct="1">
              <a:spcBef>
                <a:spcPct val="50000"/>
              </a:spcBef>
              <a:buClrTx/>
            </a:pPr>
            <a:r>
              <a:rPr lang="en-US" altLang="en-US" sz="1800" dirty="0">
                <a:solidFill>
                  <a:srgbClr val="993366"/>
                </a:solidFill>
              </a:rPr>
              <a:t>You are allowed to see a randomly chosen menu </a:t>
            </a:r>
          </a:p>
          <a:p>
            <a:pPr lvl="1" eaLnBrk="1" hangingPunct="1">
              <a:spcBef>
                <a:spcPct val="50000"/>
              </a:spcBef>
              <a:buClrTx/>
            </a:pPr>
            <a:r>
              <a:rPr lang="en-US" altLang="en-US" sz="1800" dirty="0">
                <a:solidFill>
                  <a:srgbClr val="FF0000"/>
                </a:solidFill>
              </a:rPr>
              <a:t>What’s the probability that the restaurant is bad if the menu is smudged?</a:t>
            </a:r>
          </a:p>
        </p:txBody>
      </p:sp>
      <p:sp>
        <p:nvSpPr>
          <p:cNvPr id="22544" name="Freeform 213"/>
          <p:cNvSpPr>
            <a:spLocks/>
          </p:cNvSpPr>
          <p:nvPr/>
        </p:nvSpPr>
        <p:spPr bwMode="auto">
          <a:xfrm>
            <a:off x="1463675" y="2547938"/>
            <a:ext cx="835025" cy="652462"/>
          </a:xfrm>
          <a:custGeom>
            <a:avLst/>
            <a:gdLst>
              <a:gd name="T0" fmla="*/ 1249997500 w 526"/>
              <a:gd name="T1" fmla="*/ 907255555 h 411"/>
              <a:gd name="T2" fmla="*/ 1194554063 w 526"/>
              <a:gd name="T3" fmla="*/ 189010780 h 411"/>
              <a:gd name="T4" fmla="*/ 766127500 w 526"/>
              <a:gd name="T5" fmla="*/ 173889854 h 411"/>
              <a:gd name="T6" fmla="*/ 677922825 w 526"/>
              <a:gd name="T7" fmla="*/ 115927099 h 411"/>
              <a:gd name="T8" fmla="*/ 647680950 w 526"/>
              <a:gd name="T9" fmla="*/ 70564321 h 411"/>
              <a:gd name="T10" fmla="*/ 559474688 w 526"/>
              <a:gd name="T11" fmla="*/ 10080617 h 411"/>
              <a:gd name="T12" fmla="*/ 350302513 w 526"/>
              <a:gd name="T13" fmla="*/ 234373558 h 411"/>
              <a:gd name="T14" fmla="*/ 55443438 w 526"/>
              <a:gd name="T15" fmla="*/ 380542508 h 411"/>
              <a:gd name="T16" fmla="*/ 128528763 w 526"/>
              <a:gd name="T17" fmla="*/ 529232407 h 411"/>
              <a:gd name="T18" fmla="*/ 425907200 w 526"/>
              <a:gd name="T19" fmla="*/ 574595185 h 411"/>
              <a:gd name="T20" fmla="*/ 602318138 w 526"/>
              <a:gd name="T21" fmla="*/ 559474259 h 411"/>
              <a:gd name="T22" fmla="*/ 693043763 w 526"/>
              <a:gd name="T23" fmla="*/ 617437014 h 411"/>
              <a:gd name="T24" fmla="*/ 720764688 w 526"/>
              <a:gd name="T25" fmla="*/ 677920718 h 411"/>
              <a:gd name="T26" fmla="*/ 766127500 w 526"/>
              <a:gd name="T27" fmla="*/ 723283496 h 411"/>
              <a:gd name="T28" fmla="*/ 811490313 w 526"/>
              <a:gd name="T29" fmla="*/ 826610617 h 411"/>
              <a:gd name="T30" fmla="*/ 972780313 w 526"/>
              <a:gd name="T31" fmla="*/ 854331520 h 411"/>
              <a:gd name="T32" fmla="*/ 1106349388 w 526"/>
              <a:gd name="T33" fmla="*/ 914815224 h 411"/>
              <a:gd name="T34" fmla="*/ 1249997500 w 526"/>
              <a:gd name="T35" fmla="*/ 907255555 h 411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526" h="411">
                <a:moveTo>
                  <a:pt x="496" y="360"/>
                </a:moveTo>
                <a:cubicBezTo>
                  <a:pt x="489" y="265"/>
                  <a:pt x="526" y="155"/>
                  <a:pt x="474" y="75"/>
                </a:cubicBezTo>
                <a:cubicBezTo>
                  <a:pt x="443" y="28"/>
                  <a:pt x="360" y="77"/>
                  <a:pt x="304" y="69"/>
                </a:cubicBezTo>
                <a:cubicBezTo>
                  <a:pt x="290" y="67"/>
                  <a:pt x="269" y="46"/>
                  <a:pt x="269" y="46"/>
                </a:cubicBezTo>
                <a:cubicBezTo>
                  <a:pt x="265" y="40"/>
                  <a:pt x="262" y="33"/>
                  <a:pt x="257" y="28"/>
                </a:cubicBezTo>
                <a:cubicBezTo>
                  <a:pt x="246" y="19"/>
                  <a:pt x="222" y="4"/>
                  <a:pt x="222" y="4"/>
                </a:cubicBezTo>
                <a:cubicBezTo>
                  <a:pt x="125" y="12"/>
                  <a:pt x="132" y="0"/>
                  <a:pt x="139" y="93"/>
                </a:cubicBezTo>
                <a:cubicBezTo>
                  <a:pt x="129" y="163"/>
                  <a:pt x="90" y="146"/>
                  <a:pt x="22" y="151"/>
                </a:cubicBezTo>
                <a:cubicBezTo>
                  <a:pt x="0" y="184"/>
                  <a:pt x="16" y="201"/>
                  <a:pt x="51" y="210"/>
                </a:cubicBezTo>
                <a:cubicBezTo>
                  <a:pt x="110" y="249"/>
                  <a:pt x="73" y="235"/>
                  <a:pt x="169" y="228"/>
                </a:cubicBezTo>
                <a:cubicBezTo>
                  <a:pt x="196" y="209"/>
                  <a:pt x="191" y="207"/>
                  <a:pt x="239" y="222"/>
                </a:cubicBezTo>
                <a:cubicBezTo>
                  <a:pt x="253" y="226"/>
                  <a:pt x="275" y="245"/>
                  <a:pt x="275" y="245"/>
                </a:cubicBezTo>
                <a:cubicBezTo>
                  <a:pt x="279" y="253"/>
                  <a:pt x="281" y="262"/>
                  <a:pt x="286" y="269"/>
                </a:cubicBezTo>
                <a:cubicBezTo>
                  <a:pt x="291" y="276"/>
                  <a:pt x="300" y="280"/>
                  <a:pt x="304" y="287"/>
                </a:cubicBezTo>
                <a:cubicBezTo>
                  <a:pt x="314" y="304"/>
                  <a:pt x="304" y="316"/>
                  <a:pt x="322" y="328"/>
                </a:cubicBezTo>
                <a:cubicBezTo>
                  <a:pt x="331" y="334"/>
                  <a:pt x="385" y="339"/>
                  <a:pt x="386" y="339"/>
                </a:cubicBezTo>
                <a:cubicBezTo>
                  <a:pt x="458" y="411"/>
                  <a:pt x="395" y="372"/>
                  <a:pt x="439" y="363"/>
                </a:cubicBezTo>
                <a:cubicBezTo>
                  <a:pt x="458" y="359"/>
                  <a:pt x="477" y="361"/>
                  <a:pt x="496" y="360"/>
                </a:cubicBezTo>
                <a:close/>
              </a:path>
            </a:pathLst>
          </a:custGeom>
          <a:solidFill>
            <a:srgbClr val="996600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 cap="flat" cmpd="sng">
                <a:solidFill>
                  <a:schemeClr val="hlink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228600" y="304800"/>
          <a:ext cx="1549400" cy="476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Equation" r:id="rId4" imgW="660113" imgH="203112" progId="Equation.3">
                  <p:embed/>
                </p:oleObj>
              </mc:Choice>
              <mc:Fallback>
                <p:oleObj name="Equation" r:id="rId4" imgW="660113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304800"/>
                        <a:ext cx="1549400" cy="476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5" name="Object 5"/>
          <p:cNvGraphicFramePr>
            <a:graphicFrameLocks noChangeAspect="1"/>
          </p:cNvGraphicFramePr>
          <p:nvPr/>
        </p:nvGraphicFramePr>
        <p:xfrm>
          <a:off x="1981200" y="228600"/>
          <a:ext cx="1787525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6" name="Equation" r:id="rId6" imgW="761669" imgH="418918" progId="Equation.3">
                  <p:embed/>
                </p:oleObj>
              </mc:Choice>
              <mc:Fallback>
                <p:oleObj name="Equation" r:id="rId6" imgW="761669" imgH="41891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228600"/>
                        <a:ext cx="1787525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6"/>
          <p:cNvGraphicFramePr>
            <a:graphicFrameLocks noChangeAspect="1"/>
          </p:cNvGraphicFramePr>
          <p:nvPr/>
        </p:nvGraphicFramePr>
        <p:xfrm>
          <a:off x="4251325" y="228600"/>
          <a:ext cx="2055813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7" name="Equation" r:id="rId8" imgW="876300" imgH="419100" progId="Equation.3">
                  <p:embed/>
                </p:oleObj>
              </mc:Choice>
              <mc:Fallback>
                <p:oleObj name="Equation" r:id="rId8" imgW="8763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51325" y="228600"/>
                        <a:ext cx="2055813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7" name="Object 7"/>
          <p:cNvGraphicFramePr>
            <a:graphicFrameLocks noChangeAspect="1"/>
          </p:cNvGraphicFramePr>
          <p:nvPr/>
        </p:nvGraphicFramePr>
        <p:xfrm>
          <a:off x="609600" y="1371600"/>
          <a:ext cx="4529138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8" name="Equation" r:id="rId10" imgW="1930400" imgH="419100" progId="Equation.3">
                  <p:embed/>
                </p:oleObj>
              </mc:Choice>
              <mc:Fallback>
                <p:oleObj name="Equation" r:id="rId10" imgW="1930400" imgH="4191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371600"/>
                        <a:ext cx="4529138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8" name="Object 8"/>
          <p:cNvGraphicFramePr>
            <a:graphicFrameLocks noChangeAspect="1"/>
          </p:cNvGraphicFramePr>
          <p:nvPr/>
        </p:nvGraphicFramePr>
        <p:xfrm>
          <a:off x="1219200" y="2667000"/>
          <a:ext cx="4529138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9" name="Equation" r:id="rId12" imgW="1930400" imgH="419100" progId="Equation.3">
                  <p:embed/>
                </p:oleObj>
              </mc:Choice>
              <mc:Fallback>
                <p:oleObj name="Equation" r:id="rId12" imgW="1930400" imgH="41910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667000"/>
                        <a:ext cx="4529138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9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1278795"/>
              </p:ext>
            </p:extLst>
          </p:nvPr>
        </p:nvGraphicFramePr>
        <p:xfrm>
          <a:off x="1405731" y="3886200"/>
          <a:ext cx="5691188" cy="982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0" name="Equation" r:id="rId14" imgW="2425700" imgH="419100" progId="Equation.3">
                  <p:embed/>
                </p:oleObj>
              </mc:Choice>
              <mc:Fallback>
                <p:oleObj name="Equation" r:id="rId14" imgW="2425700" imgH="4191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5731" y="3886200"/>
                        <a:ext cx="5691188" cy="982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60" name="Object 10"/>
          <p:cNvGraphicFramePr>
            <a:graphicFrameLocks noChangeAspect="1"/>
          </p:cNvGraphicFramePr>
          <p:nvPr/>
        </p:nvGraphicFramePr>
        <p:xfrm>
          <a:off x="5334000" y="5072063"/>
          <a:ext cx="2979738" cy="1785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81" name="Equation" r:id="rId16" imgW="1269449" imgH="761669" progId="Equation.3">
                  <p:embed/>
                </p:oleObj>
              </mc:Choice>
              <mc:Fallback>
                <p:oleObj name="Equation" r:id="rId16" imgW="1269449" imgH="761669" progId="Equation.3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0" y="5072063"/>
                        <a:ext cx="2979738" cy="1785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578" name="Group 260"/>
          <p:cNvGrpSpPr>
            <a:grpSpLocks/>
          </p:cNvGrpSpPr>
          <p:nvPr/>
        </p:nvGrpSpPr>
        <p:grpSpPr bwMode="auto">
          <a:xfrm>
            <a:off x="457200" y="762000"/>
            <a:ext cx="7772400" cy="5029200"/>
            <a:chOff x="1440" y="480"/>
            <a:chExt cx="3744" cy="2160"/>
          </a:xfrm>
        </p:grpSpPr>
        <p:grpSp>
          <p:nvGrpSpPr>
            <p:cNvPr id="24579" name="Group 4"/>
            <p:cNvGrpSpPr>
              <a:grpSpLocks/>
            </p:cNvGrpSpPr>
            <p:nvPr/>
          </p:nvGrpSpPr>
          <p:grpSpPr bwMode="auto">
            <a:xfrm>
              <a:off x="1440" y="1632"/>
              <a:ext cx="768" cy="432"/>
              <a:chOff x="3936" y="1872"/>
              <a:chExt cx="768" cy="432"/>
            </a:xfrm>
          </p:grpSpPr>
          <p:sp>
            <p:nvSpPr>
              <p:cNvPr id="24821" name="Rectangle 5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822" name="Text Box 6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823" name="Line 7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4" name="Line 8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5" name="Line 9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6" name="Line 10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7" name="Line 11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8" name="Line 12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29" name="Line 13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30" name="Line 14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31" name="Line 15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32" name="Line 16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33" name="Line 17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34" name="Line 18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0" name="Group 19"/>
            <p:cNvGrpSpPr>
              <a:grpSpLocks/>
            </p:cNvGrpSpPr>
            <p:nvPr/>
          </p:nvGrpSpPr>
          <p:grpSpPr bwMode="auto">
            <a:xfrm>
              <a:off x="1440" y="1056"/>
              <a:ext cx="798" cy="483"/>
              <a:chOff x="4032" y="2880"/>
              <a:chExt cx="798" cy="483"/>
            </a:xfrm>
          </p:grpSpPr>
          <p:grpSp>
            <p:nvGrpSpPr>
              <p:cNvPr id="24805" name="Group 20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807" name="Rectangle 21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808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809" name="Line 23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0" name="Line 24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1" name="Line 25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2" name="Line 26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3" name="Line 27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4" name="Line 28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5" name="Line 29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6" name="Line 30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7" name="Line 31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8" name="Line 32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19" name="Line 33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820" name="Line 34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806" name="Freeform 35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1" name="Group 36"/>
            <p:cNvGrpSpPr>
              <a:grpSpLocks/>
            </p:cNvGrpSpPr>
            <p:nvPr/>
          </p:nvGrpSpPr>
          <p:grpSpPr bwMode="auto">
            <a:xfrm>
              <a:off x="2418" y="1632"/>
              <a:ext cx="768" cy="432"/>
              <a:chOff x="3936" y="1872"/>
              <a:chExt cx="768" cy="432"/>
            </a:xfrm>
          </p:grpSpPr>
          <p:sp>
            <p:nvSpPr>
              <p:cNvPr id="24791" name="Rectangle 37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792" name="Text Box 38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793" name="Line 39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4" name="Line 40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5" name="Line 41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6" name="Line 42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7" name="Line 43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8" name="Line 44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99" name="Line 45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00" name="Line 46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01" name="Line 47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02" name="Line 48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03" name="Line 49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804" name="Line 50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2" name="Group 51"/>
            <p:cNvGrpSpPr>
              <a:grpSpLocks/>
            </p:cNvGrpSpPr>
            <p:nvPr/>
          </p:nvGrpSpPr>
          <p:grpSpPr bwMode="auto">
            <a:xfrm>
              <a:off x="2418" y="1056"/>
              <a:ext cx="798" cy="483"/>
              <a:chOff x="4032" y="2880"/>
              <a:chExt cx="798" cy="483"/>
            </a:xfrm>
          </p:grpSpPr>
          <p:grpSp>
            <p:nvGrpSpPr>
              <p:cNvPr id="24775" name="Group 52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777" name="Rectangle 53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778" name="Text Box 54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779" name="Line 55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0" name="Line 56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1" name="Line 57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2" name="Line 58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3" name="Line 59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4" name="Line 60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5" name="Line 61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6" name="Line 62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7" name="Line 63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8" name="Line 64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89" name="Line 65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90" name="Line 66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776" name="Freeform 67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3" name="Group 68"/>
            <p:cNvGrpSpPr>
              <a:grpSpLocks/>
            </p:cNvGrpSpPr>
            <p:nvPr/>
          </p:nvGrpSpPr>
          <p:grpSpPr bwMode="auto">
            <a:xfrm>
              <a:off x="3408" y="1632"/>
              <a:ext cx="768" cy="432"/>
              <a:chOff x="3936" y="1872"/>
              <a:chExt cx="768" cy="432"/>
            </a:xfrm>
          </p:grpSpPr>
          <p:sp>
            <p:nvSpPr>
              <p:cNvPr id="24761" name="Rectangle 69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762" name="Text Box 70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763" name="Line 71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4" name="Line 72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5" name="Line 73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6" name="Line 74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7" name="Line 75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8" name="Line 76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69" name="Line 77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70" name="Line 78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71" name="Line 79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72" name="Line 80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73" name="Line 81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74" name="Line 82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4" name="Group 83"/>
            <p:cNvGrpSpPr>
              <a:grpSpLocks/>
            </p:cNvGrpSpPr>
            <p:nvPr/>
          </p:nvGrpSpPr>
          <p:grpSpPr bwMode="auto">
            <a:xfrm>
              <a:off x="3408" y="1056"/>
              <a:ext cx="798" cy="483"/>
              <a:chOff x="4032" y="2880"/>
              <a:chExt cx="798" cy="483"/>
            </a:xfrm>
          </p:grpSpPr>
          <p:grpSp>
            <p:nvGrpSpPr>
              <p:cNvPr id="24745" name="Group 84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747" name="Rectangle 85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748" name="Text Box 86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749" name="Line 87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0" name="Line 88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1" name="Line 89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2" name="Line 90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3" name="Line 91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4" name="Line 92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5" name="Line 93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6" name="Line 94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7" name="Line 95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8" name="Line 96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59" name="Line 97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60" name="Line 98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746" name="Freeform 99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5" name="Group 100"/>
            <p:cNvGrpSpPr>
              <a:grpSpLocks/>
            </p:cNvGrpSpPr>
            <p:nvPr/>
          </p:nvGrpSpPr>
          <p:grpSpPr bwMode="auto">
            <a:xfrm>
              <a:off x="4386" y="1632"/>
              <a:ext cx="768" cy="432"/>
              <a:chOff x="3936" y="1872"/>
              <a:chExt cx="768" cy="432"/>
            </a:xfrm>
          </p:grpSpPr>
          <p:sp>
            <p:nvSpPr>
              <p:cNvPr id="24731" name="Rectangle 101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732" name="Text Box 102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733" name="Line 103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4" name="Line 104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5" name="Line 105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6" name="Line 106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7" name="Line 107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8" name="Line 108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39" name="Line 109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40" name="Line 110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41" name="Line 111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42" name="Line 112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43" name="Line 113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744" name="Line 114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6" name="Group 115"/>
            <p:cNvGrpSpPr>
              <a:grpSpLocks/>
            </p:cNvGrpSpPr>
            <p:nvPr/>
          </p:nvGrpSpPr>
          <p:grpSpPr bwMode="auto">
            <a:xfrm>
              <a:off x="4386" y="1056"/>
              <a:ext cx="798" cy="483"/>
              <a:chOff x="4032" y="2880"/>
              <a:chExt cx="798" cy="483"/>
            </a:xfrm>
          </p:grpSpPr>
          <p:grpSp>
            <p:nvGrpSpPr>
              <p:cNvPr id="24715" name="Group 116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717" name="Rectangle 117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718" name="Text Box 118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719" name="Line 119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0" name="Line 120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1" name="Line 121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2" name="Line 122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3" name="Line 123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4" name="Line 124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5" name="Line 125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6" name="Line 126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7" name="Line 127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8" name="Line 128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29" name="Line 129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30" name="Line 130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716" name="Freeform 131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7" name="Group 132"/>
            <p:cNvGrpSpPr>
              <a:grpSpLocks/>
            </p:cNvGrpSpPr>
            <p:nvPr/>
          </p:nvGrpSpPr>
          <p:grpSpPr bwMode="auto">
            <a:xfrm>
              <a:off x="1440" y="480"/>
              <a:ext cx="798" cy="483"/>
              <a:chOff x="4032" y="2880"/>
              <a:chExt cx="798" cy="483"/>
            </a:xfrm>
          </p:grpSpPr>
          <p:grpSp>
            <p:nvGrpSpPr>
              <p:cNvPr id="24699" name="Group 133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701" name="Rectangle 134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702" name="Text Box 135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703" name="Line 136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4" name="Line 137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5" name="Line 138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6" name="Line 139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7" name="Line 140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8" name="Line 141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09" name="Line 142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10" name="Line 143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11" name="Line 144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12" name="Line 145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13" name="Line 146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714" name="Line 147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700" name="Freeform 148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8" name="Group 149"/>
            <p:cNvGrpSpPr>
              <a:grpSpLocks/>
            </p:cNvGrpSpPr>
            <p:nvPr/>
          </p:nvGrpSpPr>
          <p:grpSpPr bwMode="auto">
            <a:xfrm>
              <a:off x="2418" y="480"/>
              <a:ext cx="798" cy="483"/>
              <a:chOff x="4032" y="2880"/>
              <a:chExt cx="798" cy="483"/>
            </a:xfrm>
          </p:grpSpPr>
          <p:grpSp>
            <p:nvGrpSpPr>
              <p:cNvPr id="24683" name="Group 150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685" name="Rectangle 151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686" name="Text Box 152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687" name="Line 153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88" name="Line 154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89" name="Line 155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0" name="Line 156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1" name="Line 157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2" name="Line 158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3" name="Line 159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4" name="Line 160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5" name="Line 161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6" name="Line 162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7" name="Line 163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98" name="Line 164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684" name="Freeform 165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89" name="Group 166"/>
            <p:cNvGrpSpPr>
              <a:grpSpLocks/>
            </p:cNvGrpSpPr>
            <p:nvPr/>
          </p:nvGrpSpPr>
          <p:grpSpPr bwMode="auto">
            <a:xfrm>
              <a:off x="3408" y="480"/>
              <a:ext cx="798" cy="483"/>
              <a:chOff x="4032" y="2880"/>
              <a:chExt cx="798" cy="483"/>
            </a:xfrm>
          </p:grpSpPr>
          <p:grpSp>
            <p:nvGrpSpPr>
              <p:cNvPr id="24667" name="Group 167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669" name="Rectangle 168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670" name="Text Box 169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671" name="Line 170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2" name="Line 171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3" name="Line 172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4" name="Line 173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5" name="Line 174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6" name="Line 175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7" name="Line 176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8" name="Line 177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79" name="Line 178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80" name="Line 179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81" name="Line 180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82" name="Line 181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668" name="Freeform 182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90" name="Group 183"/>
            <p:cNvGrpSpPr>
              <a:grpSpLocks/>
            </p:cNvGrpSpPr>
            <p:nvPr/>
          </p:nvGrpSpPr>
          <p:grpSpPr bwMode="auto">
            <a:xfrm>
              <a:off x="4386" y="480"/>
              <a:ext cx="798" cy="483"/>
              <a:chOff x="4032" y="2880"/>
              <a:chExt cx="798" cy="483"/>
            </a:xfrm>
          </p:grpSpPr>
          <p:grpSp>
            <p:nvGrpSpPr>
              <p:cNvPr id="24651" name="Group 184"/>
              <p:cNvGrpSpPr>
                <a:grpSpLocks/>
              </p:cNvGrpSpPr>
              <p:nvPr/>
            </p:nvGrpSpPr>
            <p:grpSpPr bwMode="auto">
              <a:xfrm>
                <a:off x="4032" y="2880"/>
                <a:ext cx="768" cy="432"/>
                <a:chOff x="2976" y="2880"/>
                <a:chExt cx="768" cy="432"/>
              </a:xfrm>
            </p:grpSpPr>
            <p:sp>
              <p:nvSpPr>
                <p:cNvPr id="24653" name="Rectangle 185"/>
                <p:cNvSpPr>
                  <a:spLocks noChangeArrowheads="1"/>
                </p:cNvSpPr>
                <p:nvPr/>
              </p:nvSpPr>
              <p:spPr bwMode="auto">
                <a:xfrm>
                  <a:off x="3024" y="2880"/>
                  <a:ext cx="720" cy="432"/>
                </a:xfrm>
                <a:prstGeom prst="rect">
                  <a:avLst/>
                </a:prstGeom>
                <a:noFill/>
                <a:ln w="317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0"/>
                    </a:spcBef>
                    <a:buClrTx/>
                    <a:buFontTx/>
                    <a:buNone/>
                  </a:pPr>
                  <a:endParaRPr lang="en-US" altLang="en-US" sz="2000"/>
                </a:p>
              </p:txBody>
            </p:sp>
            <p:sp>
              <p:nvSpPr>
                <p:cNvPr id="24654" name="Text Box 186"/>
                <p:cNvSpPr txBox="1">
                  <a:spLocks noChangeArrowheads="1"/>
                </p:cNvSpPr>
                <p:nvPr/>
              </p:nvSpPr>
              <p:spPr bwMode="auto">
                <a:xfrm>
                  <a:off x="2976" y="2880"/>
                  <a:ext cx="432" cy="15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317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>
                  <a:spAutoFit/>
                </a:bodyPr>
                <a:lstStyle>
                  <a:lvl1pPr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32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1pPr>
                  <a:lvl2pPr marL="742950" indent="-28575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8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2pPr>
                  <a:lvl3pPr marL="11430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4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3pPr>
                  <a:lvl4pPr marL="16002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4pPr>
                  <a:lvl5pPr marL="2057400" indent="-228600" algn="l" eaLnBrk="0" hangingPunct="0">
                    <a:spcBef>
                      <a:spcPct val="20000"/>
                    </a:spcBef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Clr>
                      <a:schemeClr val="tx1"/>
                    </a:buClr>
                    <a:buChar char="•"/>
                    <a:defRPr sz="2000">
                      <a:solidFill>
                        <a:schemeClr val="tx1"/>
                      </a:solidFill>
                      <a:latin typeface="Arial" panose="020B0604020202020204" pitchFamily="34" charset="0"/>
                    </a:defRPr>
                  </a:lvl9pPr>
                </a:lstStyle>
                <a:p>
                  <a:pPr algn="ctr" eaLnBrk="1" hangingPunct="1">
                    <a:spcBef>
                      <a:spcPct val="50000"/>
                    </a:spcBef>
                    <a:buClrTx/>
                    <a:buFontTx/>
                    <a:buNone/>
                  </a:pPr>
                  <a:r>
                    <a:rPr lang="en-US" altLang="en-US" sz="1800"/>
                    <a:t>Menu</a:t>
                  </a:r>
                </a:p>
              </p:txBody>
            </p:sp>
            <p:sp>
              <p:nvSpPr>
                <p:cNvPr id="24655" name="Line 187"/>
                <p:cNvSpPr>
                  <a:spLocks noChangeShapeType="1"/>
                </p:cNvSpPr>
                <p:nvPr/>
              </p:nvSpPr>
              <p:spPr bwMode="auto">
                <a:xfrm>
                  <a:off x="3077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56" name="Line 188"/>
                <p:cNvSpPr>
                  <a:spLocks noChangeShapeType="1"/>
                </p:cNvSpPr>
                <p:nvPr/>
              </p:nvSpPr>
              <p:spPr bwMode="auto">
                <a:xfrm>
                  <a:off x="3077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57" name="Line 189"/>
                <p:cNvSpPr>
                  <a:spLocks noChangeShapeType="1"/>
                </p:cNvSpPr>
                <p:nvPr/>
              </p:nvSpPr>
              <p:spPr bwMode="auto">
                <a:xfrm>
                  <a:off x="3077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58" name="Line 190"/>
                <p:cNvSpPr>
                  <a:spLocks noChangeShapeType="1"/>
                </p:cNvSpPr>
                <p:nvPr/>
              </p:nvSpPr>
              <p:spPr bwMode="auto">
                <a:xfrm>
                  <a:off x="3077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59" name="Line 191"/>
                <p:cNvSpPr>
                  <a:spLocks noChangeShapeType="1"/>
                </p:cNvSpPr>
                <p:nvPr/>
              </p:nvSpPr>
              <p:spPr bwMode="auto">
                <a:xfrm>
                  <a:off x="3077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0" name="Line 192"/>
                <p:cNvSpPr>
                  <a:spLocks noChangeShapeType="1"/>
                </p:cNvSpPr>
                <p:nvPr/>
              </p:nvSpPr>
              <p:spPr bwMode="auto">
                <a:xfrm>
                  <a:off x="3077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1" name="Line 193"/>
                <p:cNvSpPr>
                  <a:spLocks noChangeShapeType="1"/>
                </p:cNvSpPr>
                <p:nvPr/>
              </p:nvSpPr>
              <p:spPr bwMode="auto">
                <a:xfrm>
                  <a:off x="3424" y="304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2" name="Line 194"/>
                <p:cNvSpPr>
                  <a:spLocks noChangeShapeType="1"/>
                </p:cNvSpPr>
                <p:nvPr/>
              </p:nvSpPr>
              <p:spPr bwMode="auto">
                <a:xfrm>
                  <a:off x="3424" y="3096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3" name="Line 195"/>
                <p:cNvSpPr>
                  <a:spLocks noChangeShapeType="1"/>
                </p:cNvSpPr>
                <p:nvPr/>
              </p:nvSpPr>
              <p:spPr bwMode="auto">
                <a:xfrm>
                  <a:off x="3424" y="3144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4" name="Line 196"/>
                <p:cNvSpPr>
                  <a:spLocks noChangeShapeType="1"/>
                </p:cNvSpPr>
                <p:nvPr/>
              </p:nvSpPr>
              <p:spPr bwMode="auto">
                <a:xfrm>
                  <a:off x="3424" y="3192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5" name="Line 197"/>
                <p:cNvSpPr>
                  <a:spLocks noChangeShapeType="1"/>
                </p:cNvSpPr>
                <p:nvPr/>
              </p:nvSpPr>
              <p:spPr bwMode="auto">
                <a:xfrm>
                  <a:off x="3424" y="3240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  <p:sp>
              <p:nvSpPr>
                <p:cNvPr id="24666" name="Line 198"/>
                <p:cNvSpPr>
                  <a:spLocks noChangeShapeType="1"/>
                </p:cNvSpPr>
                <p:nvPr/>
              </p:nvSpPr>
              <p:spPr bwMode="auto">
                <a:xfrm>
                  <a:off x="3424" y="3288"/>
                  <a:ext cx="267" cy="0"/>
                </a:xfrm>
                <a:prstGeom prst="line">
                  <a:avLst/>
                </a:prstGeom>
                <a:noFill/>
                <a:ln w="31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>
                  <a:spAutoFit/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4652" name="Freeform 199"/>
              <p:cNvSpPr>
                <a:spLocks/>
              </p:cNvSpPr>
              <p:nvPr/>
            </p:nvSpPr>
            <p:spPr bwMode="auto">
              <a:xfrm>
                <a:off x="4304" y="2952"/>
                <a:ext cx="526" cy="411"/>
              </a:xfrm>
              <a:custGeom>
                <a:avLst/>
                <a:gdLst>
                  <a:gd name="T0" fmla="*/ 496 w 526"/>
                  <a:gd name="T1" fmla="*/ 360 h 411"/>
                  <a:gd name="T2" fmla="*/ 474 w 526"/>
                  <a:gd name="T3" fmla="*/ 75 h 411"/>
                  <a:gd name="T4" fmla="*/ 304 w 526"/>
                  <a:gd name="T5" fmla="*/ 69 h 411"/>
                  <a:gd name="T6" fmla="*/ 269 w 526"/>
                  <a:gd name="T7" fmla="*/ 46 h 411"/>
                  <a:gd name="T8" fmla="*/ 257 w 526"/>
                  <a:gd name="T9" fmla="*/ 28 h 411"/>
                  <a:gd name="T10" fmla="*/ 222 w 526"/>
                  <a:gd name="T11" fmla="*/ 4 h 411"/>
                  <a:gd name="T12" fmla="*/ 139 w 526"/>
                  <a:gd name="T13" fmla="*/ 93 h 411"/>
                  <a:gd name="T14" fmla="*/ 22 w 526"/>
                  <a:gd name="T15" fmla="*/ 151 h 411"/>
                  <a:gd name="T16" fmla="*/ 51 w 526"/>
                  <a:gd name="T17" fmla="*/ 210 h 411"/>
                  <a:gd name="T18" fmla="*/ 169 w 526"/>
                  <a:gd name="T19" fmla="*/ 228 h 411"/>
                  <a:gd name="T20" fmla="*/ 239 w 526"/>
                  <a:gd name="T21" fmla="*/ 222 h 411"/>
                  <a:gd name="T22" fmla="*/ 275 w 526"/>
                  <a:gd name="T23" fmla="*/ 245 h 411"/>
                  <a:gd name="T24" fmla="*/ 286 w 526"/>
                  <a:gd name="T25" fmla="*/ 269 h 411"/>
                  <a:gd name="T26" fmla="*/ 304 w 526"/>
                  <a:gd name="T27" fmla="*/ 287 h 411"/>
                  <a:gd name="T28" fmla="*/ 322 w 526"/>
                  <a:gd name="T29" fmla="*/ 328 h 411"/>
                  <a:gd name="T30" fmla="*/ 386 w 526"/>
                  <a:gd name="T31" fmla="*/ 339 h 411"/>
                  <a:gd name="T32" fmla="*/ 439 w 526"/>
                  <a:gd name="T33" fmla="*/ 363 h 411"/>
                  <a:gd name="T34" fmla="*/ 496 w 526"/>
                  <a:gd name="T35" fmla="*/ 360 h 41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526" h="411">
                    <a:moveTo>
                      <a:pt x="496" y="360"/>
                    </a:moveTo>
                    <a:cubicBezTo>
                      <a:pt x="489" y="265"/>
                      <a:pt x="526" y="155"/>
                      <a:pt x="474" y="75"/>
                    </a:cubicBezTo>
                    <a:cubicBezTo>
                      <a:pt x="443" y="28"/>
                      <a:pt x="360" y="77"/>
                      <a:pt x="304" y="69"/>
                    </a:cubicBezTo>
                    <a:cubicBezTo>
                      <a:pt x="290" y="67"/>
                      <a:pt x="269" y="46"/>
                      <a:pt x="269" y="46"/>
                    </a:cubicBezTo>
                    <a:cubicBezTo>
                      <a:pt x="265" y="40"/>
                      <a:pt x="262" y="33"/>
                      <a:pt x="257" y="28"/>
                    </a:cubicBezTo>
                    <a:cubicBezTo>
                      <a:pt x="246" y="19"/>
                      <a:pt x="222" y="4"/>
                      <a:pt x="222" y="4"/>
                    </a:cubicBezTo>
                    <a:cubicBezTo>
                      <a:pt x="125" y="12"/>
                      <a:pt x="132" y="0"/>
                      <a:pt x="139" y="93"/>
                    </a:cubicBezTo>
                    <a:cubicBezTo>
                      <a:pt x="129" y="163"/>
                      <a:pt x="90" y="146"/>
                      <a:pt x="22" y="151"/>
                    </a:cubicBezTo>
                    <a:cubicBezTo>
                      <a:pt x="0" y="184"/>
                      <a:pt x="16" y="201"/>
                      <a:pt x="51" y="210"/>
                    </a:cubicBezTo>
                    <a:cubicBezTo>
                      <a:pt x="110" y="249"/>
                      <a:pt x="73" y="235"/>
                      <a:pt x="169" y="228"/>
                    </a:cubicBezTo>
                    <a:cubicBezTo>
                      <a:pt x="196" y="209"/>
                      <a:pt x="191" y="207"/>
                      <a:pt x="239" y="222"/>
                    </a:cubicBezTo>
                    <a:cubicBezTo>
                      <a:pt x="253" y="226"/>
                      <a:pt x="275" y="245"/>
                      <a:pt x="275" y="245"/>
                    </a:cubicBezTo>
                    <a:cubicBezTo>
                      <a:pt x="279" y="253"/>
                      <a:pt x="281" y="262"/>
                      <a:pt x="286" y="269"/>
                    </a:cubicBezTo>
                    <a:cubicBezTo>
                      <a:pt x="291" y="276"/>
                      <a:pt x="300" y="280"/>
                      <a:pt x="304" y="287"/>
                    </a:cubicBezTo>
                    <a:cubicBezTo>
                      <a:pt x="314" y="304"/>
                      <a:pt x="304" y="316"/>
                      <a:pt x="322" y="328"/>
                    </a:cubicBezTo>
                    <a:cubicBezTo>
                      <a:pt x="331" y="334"/>
                      <a:pt x="385" y="339"/>
                      <a:pt x="386" y="339"/>
                    </a:cubicBezTo>
                    <a:cubicBezTo>
                      <a:pt x="458" y="411"/>
                      <a:pt x="395" y="372"/>
                      <a:pt x="439" y="363"/>
                    </a:cubicBezTo>
                    <a:cubicBezTo>
                      <a:pt x="458" y="359"/>
                      <a:pt x="477" y="361"/>
                      <a:pt x="496" y="360"/>
                    </a:cubicBezTo>
                    <a:close/>
                  </a:path>
                </a:pathLst>
              </a:custGeom>
              <a:solidFill>
                <a:srgbClr val="996600">
                  <a:alpha val="50195"/>
                </a:srgbClr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3175" cap="flat" cmpd="sng">
                    <a:solidFill>
                      <a:schemeClr val="hlink"/>
                    </a:solidFill>
                    <a:prstDash val="solid"/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91" name="Group 200"/>
            <p:cNvGrpSpPr>
              <a:grpSpLocks/>
            </p:cNvGrpSpPr>
            <p:nvPr/>
          </p:nvGrpSpPr>
          <p:grpSpPr bwMode="auto">
            <a:xfrm>
              <a:off x="1440" y="2208"/>
              <a:ext cx="768" cy="432"/>
              <a:chOff x="3936" y="1872"/>
              <a:chExt cx="768" cy="432"/>
            </a:xfrm>
          </p:grpSpPr>
          <p:sp>
            <p:nvSpPr>
              <p:cNvPr id="24637" name="Rectangle 201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638" name="Text Box 202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639" name="Line 203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0" name="Line 204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1" name="Line 205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2" name="Line 206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3" name="Line 207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4" name="Line 208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5" name="Line 209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6" name="Line 210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7" name="Line 211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8" name="Line 212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49" name="Line 213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50" name="Line 214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92" name="Group 215"/>
            <p:cNvGrpSpPr>
              <a:grpSpLocks/>
            </p:cNvGrpSpPr>
            <p:nvPr/>
          </p:nvGrpSpPr>
          <p:grpSpPr bwMode="auto">
            <a:xfrm>
              <a:off x="2418" y="2208"/>
              <a:ext cx="768" cy="432"/>
              <a:chOff x="3936" y="1872"/>
              <a:chExt cx="768" cy="432"/>
            </a:xfrm>
          </p:grpSpPr>
          <p:sp>
            <p:nvSpPr>
              <p:cNvPr id="24623" name="Rectangle 216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624" name="Text Box 217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625" name="Line 218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6" name="Line 219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7" name="Line 220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8" name="Line 221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9" name="Line 222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0" name="Line 223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1" name="Line 224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2" name="Line 225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3" name="Line 226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4" name="Line 227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5" name="Line 228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36" name="Line 229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93" name="Group 230"/>
            <p:cNvGrpSpPr>
              <a:grpSpLocks/>
            </p:cNvGrpSpPr>
            <p:nvPr/>
          </p:nvGrpSpPr>
          <p:grpSpPr bwMode="auto">
            <a:xfrm>
              <a:off x="3408" y="2208"/>
              <a:ext cx="768" cy="432"/>
              <a:chOff x="3936" y="1872"/>
              <a:chExt cx="768" cy="432"/>
            </a:xfrm>
          </p:grpSpPr>
          <p:sp>
            <p:nvSpPr>
              <p:cNvPr id="24609" name="Rectangle 231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610" name="Text Box 232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611" name="Line 233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2" name="Line 234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3" name="Line 235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4" name="Line 236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5" name="Line 237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6" name="Line 238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7" name="Line 239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8" name="Line 240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19" name="Line 241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0" name="Line 242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1" name="Line 243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22" name="Line 244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  <p:grpSp>
          <p:nvGrpSpPr>
            <p:cNvPr id="24594" name="Group 245"/>
            <p:cNvGrpSpPr>
              <a:grpSpLocks/>
            </p:cNvGrpSpPr>
            <p:nvPr/>
          </p:nvGrpSpPr>
          <p:grpSpPr bwMode="auto">
            <a:xfrm>
              <a:off x="4386" y="2208"/>
              <a:ext cx="768" cy="432"/>
              <a:chOff x="3936" y="1872"/>
              <a:chExt cx="768" cy="432"/>
            </a:xfrm>
          </p:grpSpPr>
          <p:sp>
            <p:nvSpPr>
              <p:cNvPr id="24595" name="Rectangle 246"/>
              <p:cNvSpPr>
                <a:spLocks noChangeArrowheads="1"/>
              </p:cNvSpPr>
              <p:nvPr/>
            </p:nvSpPr>
            <p:spPr bwMode="auto">
              <a:xfrm>
                <a:off x="3984" y="1872"/>
                <a:ext cx="720" cy="432"/>
              </a:xfrm>
              <a:prstGeom prst="rect">
                <a:avLst/>
              </a:prstGeom>
              <a:solidFill>
                <a:schemeClr val="bg1"/>
              </a:solidFill>
              <a:ln w="317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ClrTx/>
                  <a:buFontTx/>
                  <a:buNone/>
                </a:pPr>
                <a:endParaRPr lang="en-US" altLang="en-US" sz="2000"/>
              </a:p>
            </p:txBody>
          </p:sp>
          <p:sp>
            <p:nvSpPr>
              <p:cNvPr id="24596" name="Text Box 247"/>
              <p:cNvSpPr txBox="1">
                <a:spLocks noChangeArrowheads="1"/>
              </p:cNvSpPr>
              <p:nvPr/>
            </p:nvSpPr>
            <p:spPr bwMode="auto">
              <a:xfrm>
                <a:off x="3936" y="1872"/>
                <a:ext cx="432" cy="15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91240B29-F687-4F45-9708-019B960494DF}">
                  <a14:hiddenLine xmlns:a14="http://schemas.microsoft.com/office/drawing/2010/main" w="317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algn="l" eaLnBrk="0" hangingPunct="0">
                  <a:spcBef>
                    <a:spcPct val="20000"/>
                  </a:spcBef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lr>
                    <a:schemeClr val="tx1"/>
                  </a:buClr>
                  <a:buChar char="•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ClrTx/>
                  <a:buFontTx/>
                  <a:buNone/>
                </a:pPr>
                <a:r>
                  <a:rPr lang="en-US" altLang="en-US" sz="1800"/>
                  <a:t>Menu</a:t>
                </a:r>
              </a:p>
            </p:txBody>
          </p:sp>
          <p:sp>
            <p:nvSpPr>
              <p:cNvPr id="24597" name="Line 248"/>
              <p:cNvSpPr>
                <a:spLocks noChangeShapeType="1"/>
              </p:cNvSpPr>
              <p:nvPr/>
            </p:nvSpPr>
            <p:spPr bwMode="auto">
              <a:xfrm>
                <a:off x="4037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598" name="Line 249"/>
              <p:cNvSpPr>
                <a:spLocks noChangeShapeType="1"/>
              </p:cNvSpPr>
              <p:nvPr/>
            </p:nvSpPr>
            <p:spPr bwMode="auto">
              <a:xfrm>
                <a:off x="4037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599" name="Line 250"/>
              <p:cNvSpPr>
                <a:spLocks noChangeShapeType="1"/>
              </p:cNvSpPr>
              <p:nvPr/>
            </p:nvSpPr>
            <p:spPr bwMode="auto">
              <a:xfrm>
                <a:off x="4037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0" name="Line 251"/>
              <p:cNvSpPr>
                <a:spLocks noChangeShapeType="1"/>
              </p:cNvSpPr>
              <p:nvPr/>
            </p:nvSpPr>
            <p:spPr bwMode="auto">
              <a:xfrm>
                <a:off x="4037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1" name="Line 252"/>
              <p:cNvSpPr>
                <a:spLocks noChangeShapeType="1"/>
              </p:cNvSpPr>
              <p:nvPr/>
            </p:nvSpPr>
            <p:spPr bwMode="auto">
              <a:xfrm>
                <a:off x="4037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2" name="Line 253"/>
              <p:cNvSpPr>
                <a:spLocks noChangeShapeType="1"/>
              </p:cNvSpPr>
              <p:nvPr/>
            </p:nvSpPr>
            <p:spPr bwMode="auto">
              <a:xfrm>
                <a:off x="4037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3" name="Line 254"/>
              <p:cNvSpPr>
                <a:spLocks noChangeShapeType="1"/>
              </p:cNvSpPr>
              <p:nvPr/>
            </p:nvSpPr>
            <p:spPr bwMode="auto">
              <a:xfrm>
                <a:off x="4384" y="204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4" name="Line 255"/>
              <p:cNvSpPr>
                <a:spLocks noChangeShapeType="1"/>
              </p:cNvSpPr>
              <p:nvPr/>
            </p:nvSpPr>
            <p:spPr bwMode="auto">
              <a:xfrm>
                <a:off x="4384" y="2088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5" name="Line 256"/>
              <p:cNvSpPr>
                <a:spLocks noChangeShapeType="1"/>
              </p:cNvSpPr>
              <p:nvPr/>
            </p:nvSpPr>
            <p:spPr bwMode="auto">
              <a:xfrm>
                <a:off x="4384" y="2136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6" name="Line 257"/>
              <p:cNvSpPr>
                <a:spLocks noChangeShapeType="1"/>
              </p:cNvSpPr>
              <p:nvPr/>
            </p:nvSpPr>
            <p:spPr bwMode="auto">
              <a:xfrm>
                <a:off x="4384" y="2184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7" name="Line 258"/>
              <p:cNvSpPr>
                <a:spLocks noChangeShapeType="1"/>
              </p:cNvSpPr>
              <p:nvPr/>
            </p:nvSpPr>
            <p:spPr bwMode="auto">
              <a:xfrm>
                <a:off x="4384" y="2232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4608" name="Line 259"/>
              <p:cNvSpPr>
                <a:spLocks noChangeShapeType="1"/>
              </p:cNvSpPr>
              <p:nvPr/>
            </p:nvSpPr>
            <p:spPr bwMode="auto">
              <a:xfrm>
                <a:off x="4384" y="2280"/>
                <a:ext cx="267" cy="0"/>
              </a:xfrm>
              <a:prstGeom prst="line">
                <a:avLst/>
              </a:prstGeom>
              <a:noFill/>
              <a:ln w="317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39074" name="Group 130"/>
          <p:cNvGraphicFramePr>
            <a:graphicFrameLocks noGrp="1"/>
          </p:cNvGraphicFramePr>
          <p:nvPr/>
        </p:nvGraphicFramePr>
        <p:xfrm>
          <a:off x="381000" y="914400"/>
          <a:ext cx="8534400" cy="1402004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27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89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01" marB="4570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61475" name="Group 3"/>
          <p:cNvGraphicFramePr>
            <a:graphicFrameLocks noGrp="1"/>
          </p:cNvGraphicFramePr>
          <p:nvPr/>
        </p:nvGraphicFramePr>
        <p:xfrm>
          <a:off x="381000" y="914400"/>
          <a:ext cx="8534400" cy="1859190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2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90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marT="45705" marB="4570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T="45705" marB="4570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60451" name="Group 3"/>
          <p:cNvGraphicFramePr>
            <a:graphicFrameLocks noGrp="1"/>
          </p:cNvGraphicFramePr>
          <p:nvPr/>
        </p:nvGraphicFramePr>
        <p:xfrm>
          <a:off x="381000" y="914400"/>
          <a:ext cx="8534400" cy="2438400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9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Evidence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 symptom, or other thing you can observe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Smudge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59427" name="Group 3"/>
          <p:cNvGraphicFramePr>
            <a:graphicFrameLocks noGrp="1"/>
          </p:cNvGraphicFramePr>
          <p:nvPr/>
        </p:nvGraphicFramePr>
        <p:xfrm>
          <a:off x="381000" y="914400"/>
          <a:ext cx="8534400" cy="3108756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280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9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Evidence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 symptom, or other thing you can observe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Conditional</a:t>
                      </a:r>
                    </a:p>
                  </a:txBody>
                  <a:tcPr marT="45703" marB="4570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Probability of seeing evidence if you did know the true state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P(Smudge|Bad)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0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P(Smudge|not Bad)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T="45703" marB="4570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58403" name="Group 3"/>
          <p:cNvGraphicFramePr>
            <a:graphicFrameLocks noGrp="1"/>
          </p:cNvGraphicFramePr>
          <p:nvPr/>
        </p:nvGraphicFramePr>
        <p:xfrm>
          <a:off x="381000" y="914400"/>
          <a:ext cx="8534400" cy="3687982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28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9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Evidence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 symptom, or other thing you can observe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Conditional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Probability of seeing evidence if you did know the true state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P(Smudge|Bad)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P(Smudge|not Bad)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Posterior</a:t>
                      </a:r>
                    </a:p>
                  </a:txBody>
                  <a:tcPr marT="45713" marB="4571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Prob(true state = x | some evidence)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P(Bad|Smudge)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9/13</a:t>
                      </a:r>
                    </a:p>
                  </a:txBody>
                  <a:tcPr marT="45713" marB="4571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57379" name="Group 3"/>
          <p:cNvGraphicFramePr>
            <a:graphicFrameLocks noGrp="1"/>
          </p:cNvGraphicFramePr>
          <p:nvPr/>
        </p:nvGraphicFramePr>
        <p:xfrm>
          <a:off x="381000" y="914400"/>
          <a:ext cx="8534400" cy="4754784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290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9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Evidence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 symptom, or other thing you can observe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5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Conditional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Probability of seeing evidence if you did know the true state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P(Smudge|Bad)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2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P(Smudge|not Bad)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0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Posterior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Prob(true state = x | some evidence)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P(Bad|Smudge)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9/13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Inference, Diagnosis, Bayesian Reasoning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Getting the posterior from the prior and the evidence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6200"/>
            <a:ext cx="8534400" cy="685800"/>
          </a:xfrm>
        </p:spPr>
        <p:txBody>
          <a:bodyPr/>
          <a:lstStyle/>
          <a:p>
            <a:pPr eaLnBrk="1" hangingPunct="1"/>
            <a:r>
              <a:rPr lang="en-US" altLang="en-US" smtClean="0"/>
              <a:t>Bayesian Diagnosis</a:t>
            </a:r>
          </a:p>
        </p:txBody>
      </p:sp>
      <p:graphicFrame>
        <p:nvGraphicFramePr>
          <p:cNvPr id="356355" name="Group 3"/>
          <p:cNvGraphicFramePr>
            <a:graphicFrameLocks noGrp="1"/>
          </p:cNvGraphicFramePr>
          <p:nvPr/>
        </p:nvGraphicFramePr>
        <p:xfrm>
          <a:off x="381000" y="914400"/>
          <a:ext cx="8534400" cy="5578475"/>
        </p:xfrm>
        <a:graphic>
          <a:graphicData uri="http://schemas.openxmlformats.org/drawingml/2006/table">
            <a:tbl>
              <a:tblPr/>
              <a:tblGrid>
                <a:gridCol w="1981200"/>
                <a:gridCol w="3276600"/>
                <a:gridCol w="1981200"/>
                <a:gridCol w="1295400"/>
              </a:tblGrid>
              <a:tr h="823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Buzzword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Meaning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 our example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Our example’s value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</a:tr>
              <a:tr h="579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True State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true state of the world, which you would like to know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 the restaurant bad?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5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Prior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Prob(true state = x)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Evidence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 symptom, or other thing you can observe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Conditional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Probability of seeing evidence if you did know the true state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P(Smudge|Bad)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53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P(Smudge|not Bad)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791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Posterior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The Prob(true state = x | some evidence)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P(Bad|Smudge)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9/13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9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Inference, Diagnosis, Bayesian Reasoning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Getting the posterior from the prior and the evidence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30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Decision theory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Combining the posterior with known costs in order to decide what to do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Discrete Random Variables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A is a Boolean-valued random variable if A denotes an event, and there is some degree of uncertainty as to whether A occurs.</a:t>
            </a:r>
          </a:p>
          <a:p>
            <a:pPr eaLnBrk="1" hangingPunct="1"/>
            <a:r>
              <a:rPr lang="en-US" altLang="en-US" smtClean="0"/>
              <a:t>Examples</a:t>
            </a:r>
          </a:p>
          <a:p>
            <a:pPr lvl="1" eaLnBrk="1" hangingPunct="1"/>
            <a:r>
              <a:rPr lang="en-US" altLang="en-US" smtClean="0"/>
              <a:t>A = The next patient you examine is suffering from inhalational anthrax</a:t>
            </a:r>
          </a:p>
          <a:p>
            <a:pPr lvl="1" eaLnBrk="1" hangingPunct="1"/>
            <a:r>
              <a:rPr lang="en-US" altLang="en-US" smtClean="0"/>
              <a:t>A = The next patient you examine has a cough</a:t>
            </a:r>
          </a:p>
          <a:p>
            <a:pPr lvl="1" eaLnBrk="1" hangingPunct="1"/>
            <a:r>
              <a:rPr lang="en-US" altLang="en-US" smtClean="0"/>
              <a:t>A = There is an active terrorist cell in your city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Many Pieces of Evidence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Many Pieces of Evidence 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04800" y="4038600"/>
            <a:ext cx="7391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walks in to the surgery.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is sore and has a headache but no cough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Many Pieces of Evidence </a:t>
            </a:r>
          </a:p>
        </p:txBody>
      </p:sp>
      <p:graphicFrame>
        <p:nvGraphicFramePr>
          <p:cNvPr id="363523" name="Group 3"/>
          <p:cNvGraphicFramePr>
            <a:graphicFrameLocks noGrp="1"/>
          </p:cNvGraphicFramePr>
          <p:nvPr/>
        </p:nvGraphicFramePr>
        <p:xfrm>
          <a:off x="76200" y="1397000"/>
          <a:ext cx="8763000" cy="2286000"/>
        </p:xfrm>
        <a:graphic>
          <a:graphicData uri="http://schemas.openxmlformats.org/drawingml/2006/table">
            <a:tbl>
              <a:tblPr/>
              <a:tblGrid>
                <a:gridCol w="2895600"/>
                <a:gridCol w="304800"/>
                <a:gridCol w="838200"/>
                <a:gridCol w="3352800"/>
                <a:gridCol w="381000"/>
                <a:gridCol w="9906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4858" name="Text Box 54"/>
          <p:cNvSpPr txBox="1">
            <a:spLocks noChangeArrowheads="1"/>
          </p:cNvSpPr>
          <p:nvPr/>
        </p:nvSpPr>
        <p:spPr bwMode="auto">
          <a:xfrm>
            <a:off x="304800" y="4038600"/>
            <a:ext cx="7391400" cy="1160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walks in to the surgery.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is sore and has a headache but no cough</a:t>
            </a:r>
          </a:p>
        </p:txBody>
      </p:sp>
      <p:sp>
        <p:nvSpPr>
          <p:cNvPr id="34859" name="AutoShape 55"/>
          <p:cNvSpPr>
            <a:spLocks noChangeArrowheads="1"/>
          </p:cNvSpPr>
          <p:nvPr/>
        </p:nvSpPr>
        <p:spPr bwMode="auto">
          <a:xfrm>
            <a:off x="8001000" y="457200"/>
            <a:ext cx="990600" cy="381000"/>
          </a:xfrm>
          <a:prstGeom prst="wedgeRectCallout">
            <a:avLst>
              <a:gd name="adj1" fmla="val -65222"/>
              <a:gd name="adj2" fmla="val 210000"/>
            </a:avLst>
          </a:prstGeom>
          <a:solidFill>
            <a:srgbClr val="FFCC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Priors</a:t>
            </a:r>
          </a:p>
        </p:txBody>
      </p:sp>
      <p:sp>
        <p:nvSpPr>
          <p:cNvPr id="34860" name="AutoShape 56"/>
          <p:cNvSpPr>
            <a:spLocks noChangeArrowheads="1"/>
          </p:cNvSpPr>
          <p:nvPr/>
        </p:nvSpPr>
        <p:spPr bwMode="auto">
          <a:xfrm>
            <a:off x="7391400" y="4038600"/>
            <a:ext cx="1600200" cy="381000"/>
          </a:xfrm>
          <a:prstGeom prst="wedgeRectCallout">
            <a:avLst>
              <a:gd name="adj1" fmla="val -60019"/>
              <a:gd name="adj2" fmla="val -192083"/>
            </a:avLst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Conditionals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8534400" cy="609600"/>
          </a:xfrm>
        </p:spPr>
        <p:txBody>
          <a:bodyPr/>
          <a:lstStyle/>
          <a:p>
            <a:pPr eaLnBrk="1" hangingPunct="1"/>
            <a:r>
              <a:rPr lang="en-US" altLang="en-US" sz="4000" smtClean="0"/>
              <a:t>Many Pieces of Evidence </a:t>
            </a:r>
          </a:p>
        </p:txBody>
      </p:sp>
      <p:graphicFrame>
        <p:nvGraphicFramePr>
          <p:cNvPr id="362499" name="Group 3"/>
          <p:cNvGraphicFramePr>
            <a:graphicFrameLocks noGrp="1"/>
          </p:cNvGraphicFramePr>
          <p:nvPr/>
        </p:nvGraphicFramePr>
        <p:xfrm>
          <a:off x="76200" y="1397000"/>
          <a:ext cx="8763000" cy="2286000"/>
        </p:xfrm>
        <a:graphic>
          <a:graphicData uri="http://schemas.openxmlformats.org/drawingml/2006/table">
            <a:tbl>
              <a:tblPr/>
              <a:tblGrid>
                <a:gridCol w="2895600"/>
                <a:gridCol w="304800"/>
                <a:gridCol w="838200"/>
                <a:gridCol w="3352800"/>
                <a:gridCol w="381000"/>
                <a:gridCol w="9906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5882" name="Text Box 54"/>
          <p:cNvSpPr txBox="1">
            <a:spLocks noChangeArrowheads="1"/>
          </p:cNvSpPr>
          <p:nvPr/>
        </p:nvSpPr>
        <p:spPr bwMode="auto">
          <a:xfrm>
            <a:off x="304800" y="4038600"/>
            <a:ext cx="7391400" cy="1801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walks in to the surgery.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Pat is sore and has a headache but no cough</a:t>
            </a:r>
          </a:p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i="1">
                <a:solidFill>
                  <a:srgbClr val="FF0000"/>
                </a:solidFill>
              </a:rPr>
              <a:t>What is P( F | H and not C and S ) ?</a:t>
            </a:r>
          </a:p>
        </p:txBody>
      </p:sp>
      <p:sp>
        <p:nvSpPr>
          <p:cNvPr id="35883" name="AutoShape 55"/>
          <p:cNvSpPr>
            <a:spLocks noChangeArrowheads="1"/>
          </p:cNvSpPr>
          <p:nvPr/>
        </p:nvSpPr>
        <p:spPr bwMode="auto">
          <a:xfrm>
            <a:off x="8001000" y="457200"/>
            <a:ext cx="990600" cy="381000"/>
          </a:xfrm>
          <a:prstGeom prst="wedgeRectCallout">
            <a:avLst>
              <a:gd name="adj1" fmla="val -65222"/>
              <a:gd name="adj2" fmla="val 210000"/>
            </a:avLst>
          </a:prstGeom>
          <a:solidFill>
            <a:srgbClr val="FFCC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Priors</a:t>
            </a:r>
          </a:p>
        </p:txBody>
      </p:sp>
      <p:sp>
        <p:nvSpPr>
          <p:cNvPr id="35884" name="AutoShape 56"/>
          <p:cNvSpPr>
            <a:spLocks noChangeArrowheads="1"/>
          </p:cNvSpPr>
          <p:nvPr/>
        </p:nvSpPr>
        <p:spPr bwMode="auto">
          <a:xfrm>
            <a:off x="7391400" y="4038600"/>
            <a:ext cx="1600200" cy="381000"/>
          </a:xfrm>
          <a:prstGeom prst="wedgeRectCallout">
            <a:avLst>
              <a:gd name="adj1" fmla="val -60019"/>
              <a:gd name="adj2" fmla="val -192083"/>
            </a:avLst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Conditionals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2146" name="Group 130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6905" name="Text Box 131"/>
          <p:cNvSpPr txBox="1">
            <a:spLocks noChangeArrowheads="1"/>
          </p:cNvSpPr>
          <p:nvPr/>
        </p:nvSpPr>
        <p:spPr bwMode="auto">
          <a:xfrm>
            <a:off x="152400" y="304800"/>
            <a:ext cx="4343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>
                <a:solidFill>
                  <a:srgbClr val="009900"/>
                </a:solidFill>
              </a:rPr>
              <a:t>The Naïve Assumption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2"/>
          <p:cNvSpPr txBox="1">
            <a:spLocks noChangeArrowheads="1"/>
          </p:cNvSpPr>
          <p:nvPr/>
        </p:nvSpPr>
        <p:spPr bwMode="auto">
          <a:xfrm>
            <a:off x="228600" y="2052638"/>
            <a:ext cx="8534400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If I know Pat has Flu…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…and I want to know if Pat has a cough…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…it won’t help me to find out whether Pat is sore</a:t>
            </a:r>
          </a:p>
        </p:txBody>
      </p:sp>
      <p:graphicFrame>
        <p:nvGraphicFramePr>
          <p:cNvPr id="366595" name="Group 3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7930" name="Text Box 54"/>
          <p:cNvSpPr txBox="1">
            <a:spLocks noChangeArrowheads="1"/>
          </p:cNvSpPr>
          <p:nvPr/>
        </p:nvSpPr>
        <p:spPr bwMode="auto">
          <a:xfrm>
            <a:off x="152400" y="304800"/>
            <a:ext cx="4343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>
                <a:solidFill>
                  <a:srgbClr val="009900"/>
                </a:solidFill>
              </a:rPr>
              <a:t>The Naïve Assumption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228600" y="2052638"/>
            <a:ext cx="8534400" cy="18018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If I know Pat has Flu…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…and I want to know if Pat has a cough…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…it won’t help me to find out whether Pat is sore</a:t>
            </a:r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1676400" y="4267200"/>
          <a:ext cx="5410200" cy="1268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8" name="Equation" r:id="rId4" imgW="1841500" imgH="431800" progId="Equation.3">
                  <p:embed/>
                </p:oleObj>
              </mc:Choice>
              <mc:Fallback>
                <p:oleObj name="Equation" r:id="rId4" imgW="18415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0" y="4267200"/>
                        <a:ext cx="5410200" cy="1268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304800" y="6110288"/>
            <a:ext cx="8382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Coughing is </a:t>
            </a:r>
            <a:r>
              <a:rPr lang="en-US" altLang="en-US" sz="2800" i="1">
                <a:solidFill>
                  <a:srgbClr val="FF0000"/>
                </a:solidFill>
              </a:rPr>
              <a:t>explained away</a:t>
            </a:r>
            <a:r>
              <a:rPr lang="en-US" altLang="en-US" sz="2800">
                <a:solidFill>
                  <a:srgbClr val="FF0000"/>
                </a:solidFill>
              </a:rPr>
              <a:t> by Flu</a:t>
            </a:r>
          </a:p>
        </p:txBody>
      </p:sp>
      <p:graphicFrame>
        <p:nvGraphicFramePr>
          <p:cNvPr id="365573" name="Group 5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8956" name="Text Box 56"/>
          <p:cNvSpPr txBox="1">
            <a:spLocks noChangeArrowheads="1"/>
          </p:cNvSpPr>
          <p:nvPr/>
        </p:nvSpPr>
        <p:spPr bwMode="auto">
          <a:xfrm>
            <a:off x="152400" y="304800"/>
            <a:ext cx="43434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>
                <a:solidFill>
                  <a:srgbClr val="009900"/>
                </a:solidFill>
              </a:rPr>
              <a:t>The Naïve Assumption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3285" name="Group 5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39977" name="Text Box 56"/>
          <p:cNvSpPr txBox="1">
            <a:spLocks noChangeArrowheads="1"/>
          </p:cNvSpPr>
          <p:nvPr/>
        </p:nvSpPr>
        <p:spPr bwMode="auto">
          <a:xfrm>
            <a:off x="152400" y="76200"/>
            <a:ext cx="4343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>
                <a:solidFill>
                  <a:srgbClr val="009900"/>
                </a:solidFill>
              </a:rPr>
              <a:t>The Naïve Assumption: </a:t>
            </a:r>
            <a:r>
              <a:rPr lang="en-US" altLang="en-US" sz="4000" b="1" i="1" u="sng">
                <a:solidFill>
                  <a:srgbClr val="FF0000"/>
                </a:solidFill>
              </a:rPr>
              <a:t>General Case</a:t>
            </a:r>
          </a:p>
        </p:txBody>
      </p:sp>
      <p:sp>
        <p:nvSpPr>
          <p:cNvPr id="39978" name="Text Box 57"/>
          <p:cNvSpPr txBox="1">
            <a:spLocks noChangeArrowheads="1"/>
          </p:cNvSpPr>
          <p:nvPr/>
        </p:nvSpPr>
        <p:spPr bwMode="auto">
          <a:xfrm>
            <a:off x="228600" y="2052638"/>
            <a:ext cx="8534400" cy="2659062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>
                <a:solidFill>
                  <a:srgbClr val="0066FF"/>
                </a:solidFill>
              </a:rPr>
              <a:t>If</a:t>
            </a:r>
            <a:r>
              <a:rPr lang="en-US" altLang="en-US" sz="2800" dirty="0"/>
              <a:t> I know the true state…</a:t>
            </a:r>
          </a:p>
          <a:p>
            <a:pPr lvl="1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dirty="0"/>
              <a:t>…</a:t>
            </a:r>
            <a:r>
              <a:rPr lang="en-US" altLang="en-US" dirty="0">
                <a:solidFill>
                  <a:srgbClr val="0066FF"/>
                </a:solidFill>
              </a:rPr>
              <a:t>and</a:t>
            </a:r>
            <a:r>
              <a:rPr lang="en-US" altLang="en-US" dirty="0"/>
              <a:t> I want to know about one of the symptoms…</a:t>
            </a:r>
          </a:p>
          <a:p>
            <a:pPr lvl="2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 dirty="0"/>
              <a:t>…</a:t>
            </a:r>
            <a:r>
              <a:rPr lang="en-US" altLang="en-US" sz="2800" dirty="0">
                <a:solidFill>
                  <a:srgbClr val="0066FF"/>
                </a:solidFill>
              </a:rPr>
              <a:t>then</a:t>
            </a:r>
            <a:r>
              <a:rPr lang="en-US" altLang="en-US" sz="2800" dirty="0"/>
              <a:t> it won’t help me to find out anything about the other symptoms</a:t>
            </a:r>
          </a:p>
        </p:txBody>
      </p:sp>
      <p:graphicFrame>
        <p:nvGraphicFramePr>
          <p:cNvPr id="39979" name="Object 58"/>
          <p:cNvGraphicFramePr>
            <a:graphicFrameLocks noChangeAspect="1"/>
          </p:cNvGraphicFramePr>
          <p:nvPr/>
        </p:nvGraphicFramePr>
        <p:xfrm>
          <a:off x="533400" y="4953000"/>
          <a:ext cx="6526213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4" name="Equation" r:id="rId4" imgW="2705100" imgH="203200" progId="Equation.3">
                  <p:embed/>
                </p:oleObj>
              </mc:Choice>
              <mc:Fallback>
                <p:oleObj name="Equation" r:id="rId4" imgW="2705100" imgH="203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953000"/>
                        <a:ext cx="6526213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9980" name="Text Box 59"/>
          <p:cNvSpPr txBox="1">
            <a:spLocks noChangeArrowheads="1"/>
          </p:cNvSpPr>
          <p:nvPr/>
        </p:nvSpPr>
        <p:spPr bwMode="auto">
          <a:xfrm>
            <a:off x="304800" y="61102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Other symptoms are </a:t>
            </a:r>
            <a:r>
              <a:rPr lang="en-US" altLang="en-US" sz="2800" i="1">
                <a:solidFill>
                  <a:srgbClr val="FF0000"/>
                </a:solidFill>
              </a:rPr>
              <a:t>explained away</a:t>
            </a:r>
            <a:r>
              <a:rPr lang="en-US" altLang="en-US" sz="2800">
                <a:solidFill>
                  <a:srgbClr val="FF0000"/>
                </a:solidFill>
              </a:rPr>
              <a:t> by the true state</a:t>
            </a:r>
          </a:p>
        </p:txBody>
      </p:sp>
      <p:graphicFrame>
        <p:nvGraphicFramePr>
          <p:cNvPr id="39981" name="Object 60"/>
          <p:cNvGraphicFramePr>
            <a:graphicFrameLocks noChangeAspect="1"/>
          </p:cNvGraphicFramePr>
          <p:nvPr/>
        </p:nvGraphicFramePr>
        <p:xfrm>
          <a:off x="2822575" y="5453063"/>
          <a:ext cx="3830638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5" name="Equation" r:id="rId6" imgW="1586811" imgH="203112" progId="Equation.3">
                  <p:embed/>
                </p:oleObj>
              </mc:Choice>
              <mc:Fallback>
                <p:oleObj name="Equation" r:id="rId6" imgW="1586811" imgH="203112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5453063"/>
                        <a:ext cx="3830638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0930" name="Group 2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41001" name="Text Box 53"/>
          <p:cNvSpPr txBox="1">
            <a:spLocks noChangeArrowheads="1"/>
          </p:cNvSpPr>
          <p:nvPr/>
        </p:nvSpPr>
        <p:spPr bwMode="auto">
          <a:xfrm>
            <a:off x="152400" y="76200"/>
            <a:ext cx="4343400" cy="1920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4000">
                <a:solidFill>
                  <a:srgbClr val="009900"/>
                </a:solidFill>
              </a:rPr>
              <a:t>The Naïve Assumption: </a:t>
            </a:r>
            <a:r>
              <a:rPr lang="en-US" altLang="en-US" sz="4000" b="1" i="1" u="sng">
                <a:solidFill>
                  <a:srgbClr val="FF0000"/>
                </a:solidFill>
              </a:rPr>
              <a:t>General Case</a:t>
            </a:r>
          </a:p>
        </p:txBody>
      </p:sp>
      <p:sp>
        <p:nvSpPr>
          <p:cNvPr id="41002" name="Text Box 54"/>
          <p:cNvSpPr txBox="1">
            <a:spLocks noChangeArrowheads="1"/>
          </p:cNvSpPr>
          <p:nvPr/>
        </p:nvSpPr>
        <p:spPr bwMode="auto">
          <a:xfrm>
            <a:off x="228600" y="2052638"/>
            <a:ext cx="8534400" cy="2659062"/>
          </a:xfrm>
          <a:prstGeom prst="rect">
            <a:avLst/>
          </a:prstGeom>
          <a:solidFill>
            <a:srgbClr val="FFFF99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solidFill>
                  <a:srgbClr val="0066FF"/>
                </a:solidFill>
              </a:rPr>
              <a:t>If</a:t>
            </a:r>
            <a:r>
              <a:rPr lang="en-US" altLang="en-US" sz="2800"/>
              <a:t> I know the true state…</a:t>
            </a:r>
          </a:p>
          <a:p>
            <a:pPr lvl="1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/>
              <a:t>…</a:t>
            </a:r>
            <a:r>
              <a:rPr lang="en-US" altLang="en-US">
                <a:solidFill>
                  <a:srgbClr val="0066FF"/>
                </a:solidFill>
              </a:rPr>
              <a:t>and</a:t>
            </a:r>
            <a:r>
              <a:rPr lang="en-US" altLang="en-US"/>
              <a:t> I want to know about one of the symptoms…</a:t>
            </a:r>
          </a:p>
          <a:p>
            <a:pPr lvl="2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…</a:t>
            </a:r>
            <a:r>
              <a:rPr lang="en-US" altLang="en-US" sz="2800">
                <a:solidFill>
                  <a:srgbClr val="0066FF"/>
                </a:solidFill>
              </a:rPr>
              <a:t>then</a:t>
            </a:r>
            <a:r>
              <a:rPr lang="en-US" altLang="en-US" sz="2800"/>
              <a:t> it won’t help me to find out anything about the other symptoms</a:t>
            </a:r>
          </a:p>
        </p:txBody>
      </p:sp>
      <p:graphicFrame>
        <p:nvGraphicFramePr>
          <p:cNvPr id="41003" name="Object 55"/>
          <p:cNvGraphicFramePr>
            <a:graphicFrameLocks noChangeAspect="1"/>
          </p:cNvGraphicFramePr>
          <p:nvPr/>
        </p:nvGraphicFramePr>
        <p:xfrm>
          <a:off x="533400" y="4953000"/>
          <a:ext cx="6526213" cy="490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9" name="Equation" r:id="rId4" imgW="2705100" imgH="203200" progId="Equation.3">
                  <p:embed/>
                </p:oleObj>
              </mc:Choice>
              <mc:Fallback>
                <p:oleObj name="Equation" r:id="rId4" imgW="2705100" imgH="2032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953000"/>
                        <a:ext cx="6526213" cy="490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4" name="Text Box 56"/>
          <p:cNvSpPr txBox="1">
            <a:spLocks noChangeArrowheads="1"/>
          </p:cNvSpPr>
          <p:nvPr/>
        </p:nvSpPr>
        <p:spPr bwMode="auto">
          <a:xfrm>
            <a:off x="304800" y="6110288"/>
            <a:ext cx="86868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>
                <a:solidFill>
                  <a:srgbClr val="FF0000"/>
                </a:solidFill>
              </a:rPr>
              <a:t>Other symptoms are </a:t>
            </a:r>
            <a:r>
              <a:rPr lang="en-US" altLang="en-US" sz="2800" i="1">
                <a:solidFill>
                  <a:srgbClr val="FF0000"/>
                </a:solidFill>
              </a:rPr>
              <a:t>explained away</a:t>
            </a:r>
            <a:r>
              <a:rPr lang="en-US" altLang="en-US" sz="2800">
                <a:solidFill>
                  <a:srgbClr val="FF0000"/>
                </a:solidFill>
              </a:rPr>
              <a:t> by the true state</a:t>
            </a:r>
          </a:p>
        </p:txBody>
      </p:sp>
      <p:graphicFrame>
        <p:nvGraphicFramePr>
          <p:cNvPr id="41005" name="Object 57"/>
          <p:cNvGraphicFramePr>
            <a:graphicFrameLocks noChangeAspect="1"/>
          </p:cNvGraphicFramePr>
          <p:nvPr/>
        </p:nvGraphicFramePr>
        <p:xfrm>
          <a:off x="2822575" y="5453063"/>
          <a:ext cx="3830638" cy="490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10" name="Equation" r:id="rId6" imgW="1586811" imgH="203112" progId="Equation.3">
                  <p:embed/>
                </p:oleObj>
              </mc:Choice>
              <mc:Fallback>
                <p:oleObj name="Equation" r:id="rId6" imgW="1586811" imgH="203112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22575" y="5453063"/>
                        <a:ext cx="3830638" cy="490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06" name="Text Box 58"/>
          <p:cNvSpPr txBox="1">
            <a:spLocks noChangeArrowheads="1"/>
          </p:cNvSpPr>
          <p:nvPr/>
        </p:nvSpPr>
        <p:spPr bwMode="auto">
          <a:xfrm rot="-1058414">
            <a:off x="2286000" y="4124325"/>
            <a:ext cx="6629400" cy="1590675"/>
          </a:xfrm>
          <a:prstGeom prst="rect">
            <a:avLst/>
          </a:prstGeom>
          <a:solidFill>
            <a:srgbClr val="CC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</a:pPr>
            <a:r>
              <a:rPr lang="en-US" altLang="en-US" sz="2800"/>
              <a:t>What are the good things about the Naïve assumption?</a:t>
            </a:r>
          </a:p>
          <a:p>
            <a:pPr eaLnBrk="1" hangingPunct="1">
              <a:spcBef>
                <a:spcPct val="50000"/>
              </a:spcBef>
              <a:buClrTx/>
            </a:pPr>
            <a:r>
              <a:rPr lang="en-US" altLang="en-US" sz="2800"/>
              <a:t>What are the bad things?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73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27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7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1072" name="Group 80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Probabilities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We write P(A) as “the fraction of possible worlds in which A is true”</a:t>
            </a:r>
          </a:p>
          <a:p>
            <a:pPr eaLnBrk="1" hangingPunct="1"/>
            <a:r>
              <a:rPr lang="en-US" altLang="en-US" smtClean="0"/>
              <a:t>We could at this point spend 2 hours on the philosophy of this.</a:t>
            </a:r>
          </a:p>
          <a:p>
            <a:pPr eaLnBrk="1" hangingPunct="1"/>
            <a:r>
              <a:rPr lang="en-US" altLang="en-US" smtClean="0"/>
              <a:t>But we won’t.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3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1295400" y="2667000"/>
          <a:ext cx="46085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54" name="Equation" r:id="rId6" imgW="1930400" imgH="419100" progId="Equation.3">
                  <p:embed/>
                </p:oleObj>
              </mc:Choice>
              <mc:Fallback>
                <p:oleObj name="Equation" r:id="rId6" imgW="19304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60851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9668" name="Group 4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9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5" name="Object 3"/>
          <p:cNvGraphicFramePr>
            <a:graphicFrameLocks noChangeAspect="1"/>
          </p:cNvGraphicFramePr>
          <p:nvPr/>
        </p:nvGraphicFramePr>
        <p:xfrm>
          <a:off x="1295400" y="2667000"/>
          <a:ext cx="46085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0" name="Equation" r:id="rId6" imgW="1930400" imgH="419100" progId="Equation.3">
                  <p:embed/>
                </p:oleObj>
              </mc:Choice>
              <mc:Fallback>
                <p:oleObj name="Equation" r:id="rId6" imgW="1930400" imgH="4191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60851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036" name="Object 4"/>
          <p:cNvGraphicFramePr>
            <a:graphicFrameLocks noChangeAspect="1"/>
          </p:cNvGraphicFramePr>
          <p:nvPr/>
        </p:nvGraphicFramePr>
        <p:xfrm>
          <a:off x="0" y="3962400"/>
          <a:ext cx="90678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1" name="Equation" r:id="rId8" imgW="4025900" imgH="419100" progId="Equation.3">
                  <p:embed/>
                </p:oleObj>
              </mc:Choice>
              <mc:Fallback>
                <p:oleObj name="Equation" r:id="rId8" imgW="40259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962400"/>
                        <a:ext cx="906780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8645" name="Group 5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14325" y="4495800"/>
            <a:ext cx="40386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2667000" y="3914775"/>
            <a:ext cx="40386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45060" name="Object 4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6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1" name="Object 5"/>
          <p:cNvGraphicFramePr>
            <a:graphicFrameLocks noChangeAspect="1"/>
          </p:cNvGraphicFramePr>
          <p:nvPr/>
        </p:nvGraphicFramePr>
        <p:xfrm>
          <a:off x="1295400" y="2667000"/>
          <a:ext cx="46085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7" name="Equation" r:id="rId6" imgW="1930400" imgH="419100" progId="Equation.3">
                  <p:embed/>
                </p:oleObj>
              </mc:Choice>
              <mc:Fallback>
                <p:oleObj name="Equation" r:id="rId6" imgW="19304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60851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5062" name="Object 6"/>
          <p:cNvGraphicFramePr>
            <a:graphicFrameLocks noChangeAspect="1"/>
          </p:cNvGraphicFramePr>
          <p:nvPr/>
        </p:nvGraphicFramePr>
        <p:xfrm>
          <a:off x="0" y="3962400"/>
          <a:ext cx="90678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08" name="Equation" r:id="rId8" imgW="4025900" imgH="419100" progId="Equation.3">
                  <p:embed/>
                </p:oleObj>
              </mc:Choice>
              <mc:Fallback>
                <p:oleObj name="Equation" r:id="rId8" imgW="4025900" imgH="4191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3962400"/>
                        <a:ext cx="906780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063" name="Text Box 7"/>
          <p:cNvSpPr txBox="1">
            <a:spLocks noChangeArrowheads="1"/>
          </p:cNvSpPr>
          <p:nvPr/>
        </p:nvSpPr>
        <p:spPr bwMode="auto">
          <a:xfrm>
            <a:off x="457200" y="5410200"/>
            <a:ext cx="73152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800"/>
              <a:t>How do I get </a:t>
            </a:r>
            <a:r>
              <a:rPr lang="en-US" altLang="en-US" sz="2800" i="1"/>
              <a:t>P(H and not C and S and F)?</a:t>
            </a:r>
          </a:p>
        </p:txBody>
      </p:sp>
      <p:graphicFrame>
        <p:nvGraphicFramePr>
          <p:cNvPr id="367624" name="Group 8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5815" name="Group 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6121" name="Object 59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3" name="Equation" r:id="rId4" imgW="2044700" imgH="203200" progId="Equation.3">
                  <p:embed/>
                </p:oleObj>
              </mc:Choice>
              <mc:Fallback>
                <p:oleObj name="Equation" r:id="rId4" imgW="2044700" imgH="2032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81"/>
          <p:cNvSpPr>
            <a:spLocks noChangeArrowheads="1"/>
          </p:cNvSpPr>
          <p:nvPr/>
        </p:nvSpPr>
        <p:spPr bwMode="auto">
          <a:xfrm>
            <a:off x="1524000" y="1752600"/>
            <a:ext cx="26670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7107" name="Rectangle 82"/>
          <p:cNvSpPr>
            <a:spLocks noChangeArrowheads="1"/>
          </p:cNvSpPr>
          <p:nvPr/>
        </p:nvSpPr>
        <p:spPr bwMode="auto">
          <a:xfrm>
            <a:off x="609600" y="1752600"/>
            <a:ext cx="3810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7108" name="Rectangle 85"/>
          <p:cNvSpPr>
            <a:spLocks noChangeArrowheads="1"/>
          </p:cNvSpPr>
          <p:nvPr/>
        </p:nvSpPr>
        <p:spPr bwMode="auto">
          <a:xfrm>
            <a:off x="6096000" y="2438400"/>
            <a:ext cx="26670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7109" name="Rectangle 86"/>
          <p:cNvSpPr>
            <a:spLocks noChangeArrowheads="1"/>
          </p:cNvSpPr>
          <p:nvPr/>
        </p:nvSpPr>
        <p:spPr bwMode="auto">
          <a:xfrm>
            <a:off x="2743200" y="2438400"/>
            <a:ext cx="26670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7110" name="Rectangle 87"/>
          <p:cNvSpPr>
            <a:spLocks noChangeArrowheads="1"/>
          </p:cNvSpPr>
          <p:nvPr/>
        </p:nvSpPr>
        <p:spPr bwMode="auto">
          <a:xfrm>
            <a:off x="2286000" y="2438400"/>
            <a:ext cx="3810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370695" name="Group 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7150" name="Object 2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6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151" name="Object 60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7" name="Equation" r:id="rId6" imgW="2044700" imgH="203200" progId="Equation.3">
                  <p:embed/>
                </p:oleObj>
              </mc:Choice>
              <mc:Fallback>
                <p:oleObj name="Equation" r:id="rId6" imgW="2044700" imgH="203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152" name="Freeform 83"/>
          <p:cNvSpPr>
            <a:spLocks/>
          </p:cNvSpPr>
          <p:nvPr/>
        </p:nvSpPr>
        <p:spPr bwMode="auto">
          <a:xfrm>
            <a:off x="871538" y="2590800"/>
            <a:ext cx="728662" cy="1143000"/>
          </a:xfrm>
          <a:custGeom>
            <a:avLst/>
            <a:gdLst>
              <a:gd name="T0" fmla="*/ 403748877 w 426"/>
              <a:gd name="T1" fmla="*/ 2147483647 h 328"/>
              <a:gd name="T2" fmla="*/ 35109193 w 426"/>
              <a:gd name="T3" fmla="*/ 2147483647 h 328"/>
              <a:gd name="T4" fmla="*/ 35109193 w 426"/>
              <a:gd name="T5" fmla="*/ 1129346726 h 328"/>
              <a:gd name="T6" fmla="*/ 561738535 w 426"/>
              <a:gd name="T7" fmla="*/ 12144375 h 328"/>
              <a:gd name="T8" fmla="*/ 1246357536 w 426"/>
              <a:gd name="T9" fmla="*/ 12144375 h 3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6" h="328">
                <a:moveTo>
                  <a:pt x="138" y="328"/>
                </a:moveTo>
                <a:cubicBezTo>
                  <a:pt x="86" y="290"/>
                  <a:pt x="39" y="251"/>
                  <a:pt x="12" y="191"/>
                </a:cubicBezTo>
                <a:cubicBezTo>
                  <a:pt x="4" y="153"/>
                  <a:pt x="0" y="144"/>
                  <a:pt x="12" y="93"/>
                </a:cubicBezTo>
                <a:cubicBezTo>
                  <a:pt x="25" y="37"/>
                  <a:pt x="142" y="2"/>
                  <a:pt x="192" y="1"/>
                </a:cubicBezTo>
                <a:cubicBezTo>
                  <a:pt x="270" y="0"/>
                  <a:pt x="348" y="1"/>
                  <a:pt x="426" y="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7153" name="AutoShape 84"/>
          <p:cNvSpPr>
            <a:spLocks noChangeArrowheads="1"/>
          </p:cNvSpPr>
          <p:nvPr/>
        </p:nvSpPr>
        <p:spPr bwMode="auto">
          <a:xfrm>
            <a:off x="152400" y="4572000"/>
            <a:ext cx="6324600" cy="533400"/>
          </a:xfrm>
          <a:prstGeom prst="wedgeRectCallout">
            <a:avLst>
              <a:gd name="adj1" fmla="val -35167"/>
              <a:gd name="adj2" fmla="val -219940"/>
            </a:avLst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Chain rule: P( </a:t>
            </a:r>
            <a:r>
              <a:rPr lang="en-US" altLang="en-US" sz="2000">
                <a:solidFill>
                  <a:srgbClr val="FF6699"/>
                </a:solidFill>
                <a:cs typeface="Arial" panose="020B0604020202020204" pitchFamily="34" charset="0"/>
              </a:rPr>
              <a:t>█</a:t>
            </a:r>
            <a:r>
              <a:rPr lang="en-US" altLang="en-US" sz="2000">
                <a:cs typeface="Arial" panose="020B0604020202020204" pitchFamily="34" charset="0"/>
              </a:rPr>
              <a:t> and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= P( </a:t>
            </a:r>
            <a:r>
              <a:rPr lang="en-US" altLang="en-US" sz="2000">
                <a:solidFill>
                  <a:srgbClr val="FF6699"/>
                </a:solidFill>
              </a:rPr>
              <a:t>█</a:t>
            </a:r>
            <a:r>
              <a:rPr lang="en-US" altLang="en-US" sz="2000"/>
              <a:t> |</a:t>
            </a:r>
            <a:r>
              <a:rPr lang="en-US" altLang="en-US" sz="2000">
                <a:solidFill>
                  <a:srgbClr val="66CCFF"/>
                </a:solidFill>
              </a:rPr>
              <a:t> █</a:t>
            </a:r>
            <a:r>
              <a:rPr lang="en-US" altLang="en-US" sz="2000"/>
              <a:t> ) </a:t>
            </a:r>
            <a:r>
              <a:rPr lang="en-US" altLang="en-US" sz="2000">
                <a:cs typeface="Arial" panose="020B0604020202020204" pitchFamily="34" charset="0"/>
              </a:rPr>
              <a:t>× </a:t>
            </a:r>
            <a:r>
              <a:rPr lang="en-US" altLang="en-US" sz="2000"/>
              <a:t>P(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4786" name="Group 2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8169" name="Object 53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79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170" name="Object 55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0" name="Equation" r:id="rId6" imgW="2044700" imgH="203200" progId="Equation.3">
                  <p:embed/>
                </p:oleObj>
              </mc:Choice>
              <mc:Fallback>
                <p:oleObj name="Equation" r:id="rId6" imgW="2044700" imgH="2032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8171" name="AutoShape 56"/>
          <p:cNvSpPr>
            <a:spLocks noChangeArrowheads="1"/>
          </p:cNvSpPr>
          <p:nvPr/>
        </p:nvSpPr>
        <p:spPr bwMode="auto">
          <a:xfrm>
            <a:off x="0" y="5334000"/>
            <a:ext cx="6324600" cy="762000"/>
          </a:xfrm>
          <a:prstGeom prst="wedgeRectCallout">
            <a:avLst>
              <a:gd name="adj1" fmla="val -33861"/>
              <a:gd name="adj2" fmla="val -182083"/>
            </a:avLst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Naïve assumption: lack of cough and soreness have no effect on headache if I am already assuming Flu</a:t>
            </a:r>
          </a:p>
        </p:txBody>
      </p:sp>
      <p:sp>
        <p:nvSpPr>
          <p:cNvPr id="48172" name="Freeform 57"/>
          <p:cNvSpPr>
            <a:spLocks/>
          </p:cNvSpPr>
          <p:nvPr/>
        </p:nvSpPr>
        <p:spPr bwMode="auto">
          <a:xfrm>
            <a:off x="795338" y="3048000"/>
            <a:ext cx="728662" cy="1295400"/>
          </a:xfrm>
          <a:custGeom>
            <a:avLst/>
            <a:gdLst>
              <a:gd name="T0" fmla="*/ 403748877 w 426"/>
              <a:gd name="T1" fmla="*/ 2147483647 h 328"/>
              <a:gd name="T2" fmla="*/ 35109193 w 426"/>
              <a:gd name="T3" fmla="*/ 2147483647 h 328"/>
              <a:gd name="T4" fmla="*/ 35109193 w 426"/>
              <a:gd name="T5" fmla="*/ 1450583391 h 328"/>
              <a:gd name="T6" fmla="*/ 561738535 w 426"/>
              <a:gd name="T7" fmla="*/ 15596142 h 328"/>
              <a:gd name="T8" fmla="*/ 1246357536 w 426"/>
              <a:gd name="T9" fmla="*/ 15596142 h 3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6" h="328">
                <a:moveTo>
                  <a:pt x="138" y="328"/>
                </a:moveTo>
                <a:cubicBezTo>
                  <a:pt x="86" y="290"/>
                  <a:pt x="39" y="251"/>
                  <a:pt x="12" y="191"/>
                </a:cubicBezTo>
                <a:cubicBezTo>
                  <a:pt x="4" y="153"/>
                  <a:pt x="0" y="144"/>
                  <a:pt x="12" y="93"/>
                </a:cubicBezTo>
                <a:cubicBezTo>
                  <a:pt x="25" y="37"/>
                  <a:pt x="142" y="2"/>
                  <a:pt x="192" y="1"/>
                </a:cubicBezTo>
                <a:cubicBezTo>
                  <a:pt x="270" y="0"/>
                  <a:pt x="348" y="1"/>
                  <a:pt x="426" y="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8173" name="Rectangle 58"/>
          <p:cNvSpPr>
            <a:spLocks noChangeArrowheads="1"/>
          </p:cNvSpPr>
          <p:nvPr/>
        </p:nvSpPr>
        <p:spPr bwMode="auto">
          <a:xfrm>
            <a:off x="2362200" y="5410200"/>
            <a:ext cx="3124200" cy="304800"/>
          </a:xfrm>
          <a:prstGeom prst="rect">
            <a:avLst/>
          </a:prstGeom>
          <a:solidFill>
            <a:srgbClr val="99FF66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8174" name="Rectangle 59"/>
          <p:cNvSpPr>
            <a:spLocks noChangeArrowheads="1"/>
          </p:cNvSpPr>
          <p:nvPr/>
        </p:nvSpPr>
        <p:spPr bwMode="auto">
          <a:xfrm>
            <a:off x="2819400" y="2514600"/>
            <a:ext cx="1676400" cy="457200"/>
          </a:xfrm>
          <a:prstGeom prst="rect">
            <a:avLst/>
          </a:prstGeom>
          <a:solidFill>
            <a:srgbClr val="99FF66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48175" name="Object 60"/>
          <p:cNvGraphicFramePr>
            <a:graphicFrameLocks noChangeAspect="1"/>
          </p:cNvGraphicFramePr>
          <p:nvPr/>
        </p:nvGraphicFramePr>
        <p:xfrm>
          <a:off x="1752600" y="3276600"/>
          <a:ext cx="46863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81" name="Equation" r:id="rId8" imgW="2324100" imgH="203200" progId="Equation.3">
                  <p:embed/>
                </p:oleObj>
              </mc:Choice>
              <mc:Fallback>
                <p:oleObj name="Equation" r:id="rId8" imgW="2324100" imgH="203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76600"/>
                        <a:ext cx="46863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6400800" y="3962400"/>
            <a:ext cx="12192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4572000" y="3962400"/>
            <a:ext cx="12192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3641725" y="3962400"/>
            <a:ext cx="8382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5105400" y="3200400"/>
            <a:ext cx="12192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auto">
          <a:xfrm>
            <a:off x="3657600" y="3200400"/>
            <a:ext cx="8382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373767" name="Group 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49198" name="Object 58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08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199" name="Object 59"/>
          <p:cNvGraphicFramePr>
            <a:graphicFrameLocks noChangeAspect="1"/>
          </p:cNvGraphicFramePr>
          <p:nvPr/>
        </p:nvGraphicFramePr>
        <p:xfrm>
          <a:off x="1752600" y="3276600"/>
          <a:ext cx="46863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09" name="Equation" r:id="rId6" imgW="2324100" imgH="203200" progId="Equation.3">
                  <p:embed/>
                </p:oleObj>
              </mc:Choice>
              <mc:Fallback>
                <p:oleObj name="Equation" r:id="rId6" imgW="2324100" imgH="2032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2600" y="3276600"/>
                        <a:ext cx="46863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00" name="Object 60"/>
          <p:cNvGraphicFramePr>
            <a:graphicFrameLocks noChangeAspect="1"/>
          </p:cNvGraphicFramePr>
          <p:nvPr/>
        </p:nvGraphicFramePr>
        <p:xfrm>
          <a:off x="1774825" y="4068763"/>
          <a:ext cx="59658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0" name="Equation" r:id="rId8" imgW="2959100" imgH="203200" progId="Equation.3">
                  <p:embed/>
                </p:oleObj>
              </mc:Choice>
              <mc:Fallback>
                <p:oleObj name="Equation" r:id="rId8" imgW="2959100" imgH="203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068763"/>
                        <a:ext cx="59658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201" name="Object 61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211" name="Equation" r:id="rId10" imgW="2044700" imgH="203200" progId="Equation.3">
                  <p:embed/>
                </p:oleObj>
              </mc:Choice>
              <mc:Fallback>
                <p:oleObj name="Equation" r:id="rId10" imgW="2044700" imgH="2032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9202" name="Freeform 62"/>
          <p:cNvSpPr>
            <a:spLocks/>
          </p:cNvSpPr>
          <p:nvPr/>
        </p:nvSpPr>
        <p:spPr bwMode="auto">
          <a:xfrm>
            <a:off x="795338" y="3886200"/>
            <a:ext cx="728662" cy="1143000"/>
          </a:xfrm>
          <a:custGeom>
            <a:avLst/>
            <a:gdLst>
              <a:gd name="T0" fmla="*/ 403748877 w 426"/>
              <a:gd name="T1" fmla="*/ 2147483647 h 328"/>
              <a:gd name="T2" fmla="*/ 35109193 w 426"/>
              <a:gd name="T3" fmla="*/ 2147483647 h 328"/>
              <a:gd name="T4" fmla="*/ 35109193 w 426"/>
              <a:gd name="T5" fmla="*/ 1129346726 h 328"/>
              <a:gd name="T6" fmla="*/ 561738535 w 426"/>
              <a:gd name="T7" fmla="*/ 12144375 h 328"/>
              <a:gd name="T8" fmla="*/ 1246357536 w 426"/>
              <a:gd name="T9" fmla="*/ 12144375 h 3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6" h="328">
                <a:moveTo>
                  <a:pt x="138" y="328"/>
                </a:moveTo>
                <a:cubicBezTo>
                  <a:pt x="86" y="290"/>
                  <a:pt x="39" y="251"/>
                  <a:pt x="12" y="191"/>
                </a:cubicBezTo>
                <a:cubicBezTo>
                  <a:pt x="4" y="153"/>
                  <a:pt x="0" y="144"/>
                  <a:pt x="12" y="93"/>
                </a:cubicBezTo>
                <a:cubicBezTo>
                  <a:pt x="25" y="37"/>
                  <a:pt x="142" y="2"/>
                  <a:pt x="192" y="1"/>
                </a:cubicBezTo>
                <a:cubicBezTo>
                  <a:pt x="270" y="0"/>
                  <a:pt x="348" y="1"/>
                  <a:pt x="426" y="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9203" name="AutoShape 63"/>
          <p:cNvSpPr>
            <a:spLocks noChangeArrowheads="1"/>
          </p:cNvSpPr>
          <p:nvPr/>
        </p:nvSpPr>
        <p:spPr bwMode="auto">
          <a:xfrm>
            <a:off x="152400" y="5410200"/>
            <a:ext cx="6324600" cy="533400"/>
          </a:xfrm>
          <a:prstGeom prst="wedgeRectCallout">
            <a:avLst>
              <a:gd name="adj1" fmla="val -39509"/>
              <a:gd name="adj2" fmla="val -138690"/>
            </a:avLst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Chain rule: P( </a:t>
            </a:r>
            <a:r>
              <a:rPr lang="en-US" altLang="en-US" sz="2000">
                <a:solidFill>
                  <a:srgbClr val="FF6699"/>
                </a:solidFill>
                <a:cs typeface="Arial" panose="020B0604020202020204" pitchFamily="34" charset="0"/>
              </a:rPr>
              <a:t>█</a:t>
            </a:r>
            <a:r>
              <a:rPr lang="en-US" altLang="en-US" sz="2000">
                <a:cs typeface="Arial" panose="020B0604020202020204" pitchFamily="34" charset="0"/>
              </a:rPr>
              <a:t> and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= P( </a:t>
            </a:r>
            <a:r>
              <a:rPr lang="en-US" altLang="en-US" sz="2000">
                <a:solidFill>
                  <a:srgbClr val="FF6699"/>
                </a:solidFill>
              </a:rPr>
              <a:t>█</a:t>
            </a:r>
            <a:r>
              <a:rPr lang="en-US" altLang="en-US" sz="2000"/>
              <a:t> |</a:t>
            </a:r>
            <a:r>
              <a:rPr lang="en-US" altLang="en-US" sz="2000">
                <a:solidFill>
                  <a:srgbClr val="66CCFF"/>
                </a:solidFill>
              </a:rPr>
              <a:t> █</a:t>
            </a:r>
            <a:r>
              <a:rPr lang="en-US" altLang="en-US" sz="2000"/>
              <a:t> ) </a:t>
            </a:r>
            <a:r>
              <a:rPr lang="en-US" altLang="en-US" sz="2000">
                <a:cs typeface="Arial" panose="020B0604020202020204" pitchFamily="34" charset="0"/>
              </a:rPr>
              <a:t>× </a:t>
            </a:r>
            <a:r>
              <a:rPr lang="en-US" altLang="en-US" sz="2000"/>
              <a:t>P(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2738" name="Group 2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0217" name="Object 53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1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5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8" name="Object 54"/>
          <p:cNvGraphicFramePr>
            <a:graphicFrameLocks noChangeAspect="1"/>
          </p:cNvGraphicFramePr>
          <p:nvPr/>
        </p:nvGraphicFramePr>
        <p:xfrm>
          <a:off x="1774825" y="3292475"/>
          <a:ext cx="46863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2" name="Equation" r:id="rId6" imgW="2324100" imgH="203200" progId="Equation.3">
                  <p:embed/>
                </p:oleObj>
              </mc:Choice>
              <mc:Fallback>
                <p:oleObj name="Equation" r:id="rId6" imgW="2324100" imgH="203200" progId="Equation.3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3292475"/>
                        <a:ext cx="46863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19" name="Object 55"/>
          <p:cNvGraphicFramePr>
            <a:graphicFrameLocks noChangeAspect="1"/>
          </p:cNvGraphicFramePr>
          <p:nvPr/>
        </p:nvGraphicFramePr>
        <p:xfrm>
          <a:off x="1774825" y="4068763"/>
          <a:ext cx="59658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3" name="Equation" r:id="rId8" imgW="2959100" imgH="203200" progId="Equation.3">
                  <p:embed/>
                </p:oleObj>
              </mc:Choice>
              <mc:Fallback>
                <p:oleObj name="Equation" r:id="rId8" imgW="2959100" imgH="203200" progId="Equation.3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068763"/>
                        <a:ext cx="59658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20" name="Object 56"/>
          <p:cNvGraphicFramePr>
            <a:graphicFrameLocks noChangeAspect="1"/>
          </p:cNvGraphicFramePr>
          <p:nvPr/>
        </p:nvGraphicFramePr>
        <p:xfrm>
          <a:off x="1774825" y="4845050"/>
          <a:ext cx="50688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4" name="Equation" r:id="rId10" imgW="2514600" imgH="203200" progId="Equation.3">
                  <p:embed/>
                </p:oleObj>
              </mc:Choice>
              <mc:Fallback>
                <p:oleObj name="Equation" r:id="rId10" imgW="2514600" imgH="203200" progId="Equation.3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845050"/>
                        <a:ext cx="5068888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0221" name="Object 57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235" name="Equation" r:id="rId12" imgW="2044700" imgH="203200" progId="Equation.3">
                  <p:embed/>
                </p:oleObj>
              </mc:Choice>
              <mc:Fallback>
                <p:oleObj name="Equation" r:id="rId12" imgW="2044700" imgH="2032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222" name="AutoShape 58"/>
          <p:cNvSpPr>
            <a:spLocks noChangeArrowheads="1"/>
          </p:cNvSpPr>
          <p:nvPr/>
        </p:nvSpPr>
        <p:spPr bwMode="auto">
          <a:xfrm>
            <a:off x="76200" y="5943600"/>
            <a:ext cx="6324600" cy="762000"/>
          </a:xfrm>
          <a:prstGeom prst="wedgeRectCallout">
            <a:avLst>
              <a:gd name="adj1" fmla="val -35190"/>
              <a:gd name="adj2" fmla="val -60208"/>
            </a:avLst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Naïve assumption: Sore has no effect on Cough if I am already assuming Flu</a:t>
            </a:r>
          </a:p>
        </p:txBody>
      </p:sp>
      <p:sp>
        <p:nvSpPr>
          <p:cNvPr id="50223" name="Freeform 59"/>
          <p:cNvSpPr>
            <a:spLocks/>
          </p:cNvSpPr>
          <p:nvPr/>
        </p:nvSpPr>
        <p:spPr bwMode="auto">
          <a:xfrm>
            <a:off x="795338" y="4724400"/>
            <a:ext cx="728662" cy="1173163"/>
          </a:xfrm>
          <a:custGeom>
            <a:avLst/>
            <a:gdLst>
              <a:gd name="T0" fmla="*/ 403748877 w 426"/>
              <a:gd name="T1" fmla="*/ 2147483647 h 328"/>
              <a:gd name="T2" fmla="*/ 35109193 w 426"/>
              <a:gd name="T3" fmla="*/ 2147483647 h 328"/>
              <a:gd name="T4" fmla="*/ 35109193 w 426"/>
              <a:gd name="T5" fmla="*/ 1189741081 h 328"/>
              <a:gd name="T6" fmla="*/ 561738535 w 426"/>
              <a:gd name="T7" fmla="*/ 12793915 h 328"/>
              <a:gd name="T8" fmla="*/ 1246357536 w 426"/>
              <a:gd name="T9" fmla="*/ 12793915 h 3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6" h="328">
                <a:moveTo>
                  <a:pt x="138" y="328"/>
                </a:moveTo>
                <a:cubicBezTo>
                  <a:pt x="86" y="290"/>
                  <a:pt x="39" y="251"/>
                  <a:pt x="12" y="191"/>
                </a:cubicBezTo>
                <a:cubicBezTo>
                  <a:pt x="4" y="153"/>
                  <a:pt x="0" y="144"/>
                  <a:pt x="12" y="93"/>
                </a:cubicBezTo>
                <a:cubicBezTo>
                  <a:pt x="25" y="37"/>
                  <a:pt x="142" y="2"/>
                  <a:pt x="192" y="1"/>
                </a:cubicBezTo>
                <a:cubicBezTo>
                  <a:pt x="270" y="0"/>
                  <a:pt x="348" y="1"/>
                  <a:pt x="426" y="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50224" name="Rectangle 60"/>
          <p:cNvSpPr>
            <a:spLocks noChangeArrowheads="1"/>
          </p:cNvSpPr>
          <p:nvPr/>
        </p:nvSpPr>
        <p:spPr bwMode="auto">
          <a:xfrm>
            <a:off x="2514600" y="6019800"/>
            <a:ext cx="609600" cy="304800"/>
          </a:xfrm>
          <a:prstGeom prst="rect">
            <a:avLst/>
          </a:prstGeom>
          <a:solidFill>
            <a:srgbClr val="99FF66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0225" name="Rectangle 61"/>
          <p:cNvSpPr>
            <a:spLocks noChangeArrowheads="1"/>
          </p:cNvSpPr>
          <p:nvPr/>
        </p:nvSpPr>
        <p:spPr bwMode="auto">
          <a:xfrm>
            <a:off x="4572000" y="4038600"/>
            <a:ext cx="304800" cy="457200"/>
          </a:xfrm>
          <a:prstGeom prst="rect">
            <a:avLst/>
          </a:prstGeom>
          <a:solidFill>
            <a:srgbClr val="99FF66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5486400" y="5562600"/>
            <a:ext cx="3048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5486400" y="4800600"/>
            <a:ext cx="304800" cy="533400"/>
          </a:xfrm>
          <a:prstGeom prst="rect">
            <a:avLst/>
          </a:prstGeom>
          <a:solidFill>
            <a:srgbClr val="FF66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5867400" y="5562600"/>
            <a:ext cx="3048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6781800" y="5562600"/>
            <a:ext cx="3048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1206" name="Rectangle 6"/>
          <p:cNvSpPr>
            <a:spLocks noChangeArrowheads="1"/>
          </p:cNvSpPr>
          <p:nvPr/>
        </p:nvSpPr>
        <p:spPr bwMode="auto">
          <a:xfrm>
            <a:off x="6400800" y="4800600"/>
            <a:ext cx="304800" cy="533400"/>
          </a:xfrm>
          <a:prstGeom prst="rect">
            <a:avLst/>
          </a:prstGeom>
          <a:solidFill>
            <a:srgbClr val="66CC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371719" name="Group 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1246" name="Object 58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0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7" name="Object 59"/>
          <p:cNvGraphicFramePr>
            <a:graphicFrameLocks noChangeAspect="1"/>
          </p:cNvGraphicFramePr>
          <p:nvPr/>
        </p:nvGraphicFramePr>
        <p:xfrm>
          <a:off x="1774825" y="3292475"/>
          <a:ext cx="46863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1" name="Equation" r:id="rId6" imgW="2324100" imgH="203200" progId="Equation.3">
                  <p:embed/>
                </p:oleObj>
              </mc:Choice>
              <mc:Fallback>
                <p:oleObj name="Equation" r:id="rId6" imgW="2324100" imgH="2032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3292475"/>
                        <a:ext cx="46863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8" name="Object 60"/>
          <p:cNvGraphicFramePr>
            <a:graphicFrameLocks noChangeAspect="1"/>
          </p:cNvGraphicFramePr>
          <p:nvPr/>
        </p:nvGraphicFramePr>
        <p:xfrm>
          <a:off x="1774825" y="4068763"/>
          <a:ext cx="59658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2" name="Equation" r:id="rId8" imgW="2959100" imgH="203200" progId="Equation.3">
                  <p:embed/>
                </p:oleObj>
              </mc:Choice>
              <mc:Fallback>
                <p:oleObj name="Equation" r:id="rId8" imgW="2959100" imgH="203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068763"/>
                        <a:ext cx="59658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49" name="Object 61"/>
          <p:cNvGraphicFramePr>
            <a:graphicFrameLocks noChangeAspect="1"/>
          </p:cNvGraphicFramePr>
          <p:nvPr/>
        </p:nvGraphicFramePr>
        <p:xfrm>
          <a:off x="1774825" y="4845050"/>
          <a:ext cx="50688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3" name="Equation" r:id="rId10" imgW="2514600" imgH="203200" progId="Equation.3">
                  <p:embed/>
                </p:oleObj>
              </mc:Choice>
              <mc:Fallback>
                <p:oleObj name="Equation" r:id="rId10" imgW="2514600" imgH="2032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845050"/>
                        <a:ext cx="5068888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0" name="Object 62"/>
          <p:cNvGraphicFramePr>
            <a:graphicFrameLocks noChangeAspect="1"/>
          </p:cNvGraphicFramePr>
          <p:nvPr/>
        </p:nvGraphicFramePr>
        <p:xfrm>
          <a:off x="1774825" y="5622925"/>
          <a:ext cx="54022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4" name="Equation" r:id="rId12" imgW="2679700" imgH="203200" progId="Equation.3">
                  <p:embed/>
                </p:oleObj>
              </mc:Choice>
              <mc:Fallback>
                <p:oleObj name="Equation" r:id="rId12" imgW="2679700" imgH="2032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5622925"/>
                        <a:ext cx="54022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251" name="Object 63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65" name="Equation" r:id="rId14" imgW="2044700" imgH="203200" progId="Equation.3">
                  <p:embed/>
                </p:oleObj>
              </mc:Choice>
              <mc:Fallback>
                <p:oleObj name="Equation" r:id="rId14" imgW="2044700" imgH="20320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2" name="AutoShape 64"/>
          <p:cNvSpPr>
            <a:spLocks noChangeArrowheads="1"/>
          </p:cNvSpPr>
          <p:nvPr/>
        </p:nvSpPr>
        <p:spPr bwMode="auto">
          <a:xfrm>
            <a:off x="76200" y="6172200"/>
            <a:ext cx="6324600" cy="533400"/>
          </a:xfrm>
          <a:prstGeom prst="wedgeRectCallout">
            <a:avLst>
              <a:gd name="adj1" fmla="val -35190"/>
              <a:gd name="adj2" fmla="val -107440"/>
            </a:avLst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Chain rule: P( </a:t>
            </a:r>
            <a:r>
              <a:rPr lang="en-US" altLang="en-US" sz="2000">
                <a:solidFill>
                  <a:srgbClr val="FF6699"/>
                </a:solidFill>
                <a:cs typeface="Arial" panose="020B0604020202020204" pitchFamily="34" charset="0"/>
              </a:rPr>
              <a:t>█</a:t>
            </a:r>
            <a:r>
              <a:rPr lang="en-US" altLang="en-US" sz="2000">
                <a:cs typeface="Arial" panose="020B0604020202020204" pitchFamily="34" charset="0"/>
              </a:rPr>
              <a:t> and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= P( </a:t>
            </a:r>
            <a:r>
              <a:rPr lang="en-US" altLang="en-US" sz="2000">
                <a:solidFill>
                  <a:srgbClr val="FF6699"/>
                </a:solidFill>
              </a:rPr>
              <a:t>█</a:t>
            </a:r>
            <a:r>
              <a:rPr lang="en-US" altLang="en-US" sz="2000"/>
              <a:t> |</a:t>
            </a:r>
            <a:r>
              <a:rPr lang="en-US" altLang="en-US" sz="2000">
                <a:solidFill>
                  <a:srgbClr val="66CCFF"/>
                </a:solidFill>
              </a:rPr>
              <a:t> █</a:t>
            </a:r>
            <a:r>
              <a:rPr lang="en-US" altLang="en-US" sz="2000"/>
              <a:t> ) </a:t>
            </a:r>
            <a:r>
              <a:rPr lang="en-US" altLang="en-US" sz="2000">
                <a:cs typeface="Arial" panose="020B0604020202020204" pitchFamily="34" charset="0"/>
              </a:rPr>
              <a:t>× </a:t>
            </a:r>
            <a:r>
              <a:rPr lang="en-US" altLang="en-US" sz="2000"/>
              <a:t>P( </a:t>
            </a:r>
            <a:r>
              <a:rPr lang="en-US" altLang="en-US" sz="2000">
                <a:solidFill>
                  <a:srgbClr val="66CCFF"/>
                </a:solidFill>
              </a:rPr>
              <a:t>█</a:t>
            </a:r>
            <a:r>
              <a:rPr lang="en-US" altLang="en-US" sz="2000"/>
              <a:t> ) </a:t>
            </a:r>
          </a:p>
        </p:txBody>
      </p:sp>
      <p:sp>
        <p:nvSpPr>
          <p:cNvPr id="51253" name="Freeform 65"/>
          <p:cNvSpPr>
            <a:spLocks/>
          </p:cNvSpPr>
          <p:nvPr/>
        </p:nvSpPr>
        <p:spPr bwMode="auto">
          <a:xfrm>
            <a:off x="795338" y="5376863"/>
            <a:ext cx="676275" cy="520700"/>
          </a:xfrm>
          <a:custGeom>
            <a:avLst/>
            <a:gdLst>
              <a:gd name="T0" fmla="*/ 347781563 w 426"/>
              <a:gd name="T1" fmla="*/ 826611250 h 328"/>
              <a:gd name="T2" fmla="*/ 30241875 w 426"/>
              <a:gd name="T3" fmla="*/ 481350638 h 328"/>
              <a:gd name="T4" fmla="*/ 30241875 w 426"/>
              <a:gd name="T5" fmla="*/ 234375325 h 328"/>
              <a:gd name="T6" fmla="*/ 483870000 w 426"/>
              <a:gd name="T7" fmla="*/ 2520950 h 328"/>
              <a:gd name="T8" fmla="*/ 1073586563 w 426"/>
              <a:gd name="T9" fmla="*/ 2520950 h 32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6" h="328">
                <a:moveTo>
                  <a:pt x="138" y="328"/>
                </a:moveTo>
                <a:cubicBezTo>
                  <a:pt x="86" y="290"/>
                  <a:pt x="39" y="251"/>
                  <a:pt x="12" y="191"/>
                </a:cubicBezTo>
                <a:cubicBezTo>
                  <a:pt x="4" y="153"/>
                  <a:pt x="0" y="144"/>
                  <a:pt x="12" y="93"/>
                </a:cubicBezTo>
                <a:cubicBezTo>
                  <a:pt x="25" y="37"/>
                  <a:pt x="142" y="2"/>
                  <a:pt x="192" y="1"/>
                </a:cubicBezTo>
                <a:cubicBezTo>
                  <a:pt x="270" y="0"/>
                  <a:pt x="348" y="1"/>
                  <a:pt x="426" y="1"/>
                </a:cubicBezTo>
              </a:path>
            </a:pathLst>
          </a:custGeom>
          <a:noFill/>
          <a:ln w="3810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6839" name="Group 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2265" name="Object 58"/>
          <p:cNvGraphicFramePr>
            <a:graphicFrameLocks noChangeAspect="1"/>
          </p:cNvGraphicFramePr>
          <p:nvPr/>
        </p:nvGraphicFramePr>
        <p:xfrm>
          <a:off x="1774825" y="2514600"/>
          <a:ext cx="7064375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1" name="Equation" r:id="rId4" imgW="3505200" imgH="203200" progId="Equation.3">
                  <p:embed/>
                </p:oleObj>
              </mc:Choice>
              <mc:Fallback>
                <p:oleObj name="Equation" r:id="rId4" imgW="3505200" imgH="203200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2514600"/>
                        <a:ext cx="7064375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6" name="Object 59"/>
          <p:cNvGraphicFramePr>
            <a:graphicFrameLocks noChangeAspect="1"/>
          </p:cNvGraphicFramePr>
          <p:nvPr/>
        </p:nvGraphicFramePr>
        <p:xfrm>
          <a:off x="1774825" y="3292475"/>
          <a:ext cx="4686300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2" name="Equation" r:id="rId6" imgW="2324100" imgH="203200" progId="Equation.3">
                  <p:embed/>
                </p:oleObj>
              </mc:Choice>
              <mc:Fallback>
                <p:oleObj name="Equation" r:id="rId6" imgW="2324100" imgH="203200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3292475"/>
                        <a:ext cx="4686300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7" name="Object 60"/>
          <p:cNvGraphicFramePr>
            <a:graphicFrameLocks noChangeAspect="1"/>
          </p:cNvGraphicFramePr>
          <p:nvPr/>
        </p:nvGraphicFramePr>
        <p:xfrm>
          <a:off x="1774825" y="4068763"/>
          <a:ext cx="5965825" cy="471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3" name="Equation" r:id="rId8" imgW="2959100" imgH="203200" progId="Equation.3">
                  <p:embed/>
                </p:oleObj>
              </mc:Choice>
              <mc:Fallback>
                <p:oleObj name="Equation" r:id="rId8" imgW="2959100" imgH="2032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068763"/>
                        <a:ext cx="5965825" cy="4714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8" name="Object 61"/>
          <p:cNvGraphicFramePr>
            <a:graphicFrameLocks noChangeAspect="1"/>
          </p:cNvGraphicFramePr>
          <p:nvPr/>
        </p:nvGraphicFramePr>
        <p:xfrm>
          <a:off x="1774825" y="4845050"/>
          <a:ext cx="5068888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4" name="Equation" r:id="rId10" imgW="2514600" imgH="203200" progId="Equation.3">
                  <p:embed/>
                </p:oleObj>
              </mc:Choice>
              <mc:Fallback>
                <p:oleObj name="Equation" r:id="rId10" imgW="2514600" imgH="2032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4845050"/>
                        <a:ext cx="5068888" cy="471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69" name="Object 62"/>
          <p:cNvGraphicFramePr>
            <a:graphicFrameLocks noChangeAspect="1"/>
          </p:cNvGraphicFramePr>
          <p:nvPr/>
        </p:nvGraphicFramePr>
        <p:xfrm>
          <a:off x="1774825" y="5622925"/>
          <a:ext cx="54022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5" name="Equation" r:id="rId12" imgW="2679700" imgH="203200" progId="Equation.3">
                  <p:embed/>
                </p:oleObj>
              </mc:Choice>
              <mc:Fallback>
                <p:oleObj name="Equation" r:id="rId12" imgW="2679700" imgH="2032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74825" y="5622925"/>
                        <a:ext cx="54022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270" name="Object 63"/>
          <p:cNvGraphicFramePr>
            <a:graphicFrameLocks noChangeAspect="1"/>
          </p:cNvGraphicFramePr>
          <p:nvPr/>
        </p:nvGraphicFramePr>
        <p:xfrm>
          <a:off x="228600" y="1828800"/>
          <a:ext cx="4119563" cy="473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6" name="Equation" r:id="rId14" imgW="2044700" imgH="203200" progId="Equation.3">
                  <p:embed/>
                </p:oleObj>
              </mc:Choice>
              <mc:Fallback>
                <p:oleObj name="Equation" r:id="rId14" imgW="2044700" imgH="20320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1828800"/>
                        <a:ext cx="4119563" cy="473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271" name="Rectangle 66"/>
          <p:cNvSpPr>
            <a:spLocks noChangeArrowheads="1"/>
          </p:cNvSpPr>
          <p:nvPr/>
        </p:nvSpPr>
        <p:spPr bwMode="auto">
          <a:xfrm>
            <a:off x="152400" y="1752600"/>
            <a:ext cx="43434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2272" name="Rectangle 67"/>
          <p:cNvSpPr>
            <a:spLocks noChangeArrowheads="1"/>
          </p:cNvSpPr>
          <p:nvPr/>
        </p:nvSpPr>
        <p:spPr bwMode="auto">
          <a:xfrm>
            <a:off x="1676400" y="5562600"/>
            <a:ext cx="5638800" cy="609600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52273" name="Object 68"/>
          <p:cNvGraphicFramePr>
            <a:graphicFrameLocks noChangeAspect="1"/>
          </p:cNvGraphicFramePr>
          <p:nvPr/>
        </p:nvGraphicFramePr>
        <p:xfrm>
          <a:off x="5562600" y="5943600"/>
          <a:ext cx="267493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87" name="Equation" r:id="rId16" imgW="1727200" imgH="431800" progId="Equation.3">
                  <p:embed/>
                </p:oleObj>
              </mc:Choice>
              <mc:Fallback>
                <p:oleObj name="Equation" r:id="rId16" imgW="1727200" imgH="431800" progId="Equation.3">
                  <p:embed/>
                  <p:pic>
                    <p:nvPicPr>
                      <p:cNvPr id="0" name="Object 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5943600"/>
                        <a:ext cx="2674938" cy="771525"/>
                      </a:xfrm>
                      <a:prstGeom prst="rect">
                        <a:avLst/>
                      </a:prstGeom>
                      <a:solidFill>
                        <a:srgbClr val="99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Visualizing A</a:t>
            </a:r>
          </a:p>
        </p:txBody>
      </p:sp>
      <p:sp>
        <p:nvSpPr>
          <p:cNvPr id="7171" name="Text Box 6"/>
          <p:cNvSpPr txBox="1">
            <a:spLocks noChangeArrowheads="1"/>
          </p:cNvSpPr>
          <p:nvPr/>
        </p:nvSpPr>
        <p:spPr bwMode="auto">
          <a:xfrm>
            <a:off x="304800" y="2667000"/>
            <a:ext cx="2130425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DC6C7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Event space of all possible worlds</a:t>
            </a:r>
          </a:p>
        </p:txBody>
      </p:sp>
      <p:sp>
        <p:nvSpPr>
          <p:cNvPr id="7172" name="Text Box 7"/>
          <p:cNvSpPr txBox="1">
            <a:spLocks noChangeArrowheads="1"/>
          </p:cNvSpPr>
          <p:nvPr/>
        </p:nvSpPr>
        <p:spPr bwMode="auto">
          <a:xfrm>
            <a:off x="593725" y="4197350"/>
            <a:ext cx="15176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DC6C7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Its area is 1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2819400" y="2495550"/>
            <a:ext cx="3810000" cy="253365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7174" name="Oval 5"/>
          <p:cNvSpPr>
            <a:spLocks noChangeArrowheads="1"/>
          </p:cNvSpPr>
          <p:nvPr/>
        </p:nvSpPr>
        <p:spPr bwMode="auto">
          <a:xfrm>
            <a:off x="4343400" y="2590800"/>
            <a:ext cx="1905000" cy="1822450"/>
          </a:xfrm>
          <a:prstGeom prst="ellipse">
            <a:avLst/>
          </a:prstGeom>
          <a:solidFill>
            <a:srgbClr val="C2A398"/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7175" name="Text Box 10"/>
          <p:cNvSpPr txBox="1">
            <a:spLocks noChangeArrowheads="1"/>
          </p:cNvSpPr>
          <p:nvPr/>
        </p:nvSpPr>
        <p:spPr bwMode="auto">
          <a:xfrm>
            <a:off x="2971800" y="4495800"/>
            <a:ext cx="25066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DC6C7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Worlds in which A is False</a:t>
            </a:r>
          </a:p>
        </p:txBody>
      </p:sp>
      <p:sp>
        <p:nvSpPr>
          <p:cNvPr id="7176" name="Text Box 12"/>
          <p:cNvSpPr txBox="1">
            <a:spLocks noChangeArrowheads="1"/>
          </p:cNvSpPr>
          <p:nvPr/>
        </p:nvSpPr>
        <p:spPr bwMode="auto">
          <a:xfrm>
            <a:off x="4495800" y="3200400"/>
            <a:ext cx="1692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DC6C7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1600"/>
              <a:t>Worlds in which A is true</a:t>
            </a:r>
          </a:p>
        </p:txBody>
      </p:sp>
      <p:sp>
        <p:nvSpPr>
          <p:cNvPr id="7177" name="Text Box 13"/>
          <p:cNvSpPr txBox="1">
            <a:spLocks noChangeArrowheads="1"/>
          </p:cNvSpPr>
          <p:nvPr/>
        </p:nvSpPr>
        <p:spPr bwMode="auto">
          <a:xfrm>
            <a:off x="6765925" y="3130550"/>
            <a:ext cx="18224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DC6C7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P(A) = Area of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reddish oval</a:t>
            </a:r>
          </a:p>
        </p:txBody>
      </p:sp>
      <p:sp>
        <p:nvSpPr>
          <p:cNvPr id="7178" name="Line 14"/>
          <p:cNvSpPr>
            <a:spLocks noChangeShapeType="1"/>
          </p:cNvSpPr>
          <p:nvPr/>
        </p:nvSpPr>
        <p:spPr bwMode="auto">
          <a:xfrm>
            <a:off x="1752600" y="3200400"/>
            <a:ext cx="838200" cy="152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7179" name="Line 15"/>
          <p:cNvSpPr>
            <a:spLocks noChangeShapeType="1"/>
          </p:cNvSpPr>
          <p:nvPr/>
        </p:nvSpPr>
        <p:spPr bwMode="auto">
          <a:xfrm flipV="1">
            <a:off x="2057400" y="4191000"/>
            <a:ext cx="533400" cy="228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4572000" y="4495800"/>
            <a:ext cx="4419600" cy="457200"/>
          </a:xfrm>
          <a:prstGeom prst="rect">
            <a:avLst/>
          </a:pr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53251" name="Object 62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6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2" name="Object 63"/>
          <p:cNvGraphicFramePr>
            <a:graphicFrameLocks noChangeAspect="1"/>
          </p:cNvGraphicFramePr>
          <p:nvPr/>
        </p:nvGraphicFramePr>
        <p:xfrm>
          <a:off x="1295400" y="2667000"/>
          <a:ext cx="46085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7" name="Equation" r:id="rId6" imgW="1930400" imgH="419100" progId="Equation.3">
                  <p:embed/>
                </p:oleObj>
              </mc:Choice>
              <mc:Fallback>
                <p:oleObj name="Equation" r:id="rId6" imgW="1930400" imgH="41910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60851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253" name="Object 64"/>
          <p:cNvGraphicFramePr>
            <a:graphicFrameLocks noChangeAspect="1"/>
          </p:cNvGraphicFramePr>
          <p:nvPr/>
        </p:nvGraphicFramePr>
        <p:xfrm>
          <a:off x="76200" y="3981450"/>
          <a:ext cx="9067800" cy="94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98" name="Equation" r:id="rId8" imgW="4025900" imgH="419100" progId="Equation.3">
                  <p:embed/>
                </p:oleObj>
              </mc:Choice>
              <mc:Fallback>
                <p:oleObj name="Equation" r:id="rId8" imgW="4025900" imgH="41910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3981450"/>
                        <a:ext cx="9067800" cy="944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7202" name="Group 66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274" name="Object 61"/>
          <p:cNvGraphicFramePr>
            <a:graphicFrameLocks noChangeAspect="1"/>
          </p:cNvGraphicFramePr>
          <p:nvPr/>
        </p:nvGraphicFramePr>
        <p:xfrm>
          <a:off x="1524000" y="2898775"/>
          <a:ext cx="48561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7" name="Equation" r:id="rId4" imgW="2603500" imgH="203200" progId="Equation.3">
                  <p:embed/>
                </p:oleObj>
              </mc:Choice>
              <mc:Fallback>
                <p:oleObj name="Equation" r:id="rId4" imgW="2603500" imgH="20320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898775"/>
                        <a:ext cx="485616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62"/>
          <p:cNvGraphicFramePr>
            <a:graphicFrameLocks noChangeAspect="1"/>
          </p:cNvGraphicFramePr>
          <p:nvPr/>
        </p:nvGraphicFramePr>
        <p:xfrm>
          <a:off x="1543050" y="3355975"/>
          <a:ext cx="6491288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8" name="Equation" r:id="rId6" imgW="3479800" imgH="203200" progId="Equation.3">
                  <p:embed/>
                </p:oleObj>
              </mc:Choice>
              <mc:Fallback>
                <p:oleObj name="Equation" r:id="rId6" imgW="3479800" imgH="203200" progId="Equation.3">
                  <p:embed/>
                  <p:pic>
                    <p:nvPicPr>
                      <p:cNvPr id="0" name="Object 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3050" y="3355975"/>
                        <a:ext cx="6491288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6" name="Object 63"/>
          <p:cNvGraphicFramePr>
            <a:graphicFrameLocks noChangeAspect="1"/>
          </p:cNvGraphicFramePr>
          <p:nvPr/>
        </p:nvGraphicFramePr>
        <p:xfrm>
          <a:off x="1571625" y="3813175"/>
          <a:ext cx="5803900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29" name="Equation" r:id="rId8" imgW="3111500" imgH="203200" progId="Equation.3">
                  <p:embed/>
                </p:oleObj>
              </mc:Choice>
              <mc:Fallback>
                <p:oleObj name="Equation" r:id="rId8" imgW="3111500" imgH="203200" progId="Equation.3">
                  <p:embed/>
                  <p:pic>
                    <p:nvPicPr>
                      <p:cNvPr id="0" name="Object 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1625" y="3813175"/>
                        <a:ext cx="5803900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7" name="Object 64"/>
          <p:cNvGraphicFramePr>
            <a:graphicFrameLocks noChangeAspect="1"/>
          </p:cNvGraphicFramePr>
          <p:nvPr/>
        </p:nvGraphicFramePr>
        <p:xfrm>
          <a:off x="1581150" y="4267200"/>
          <a:ext cx="670401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0" name="Equation" r:id="rId10" imgW="3594100" imgH="203200" progId="Equation.3">
                  <p:embed/>
                </p:oleObj>
              </mc:Choice>
              <mc:Fallback>
                <p:oleObj name="Equation" r:id="rId10" imgW="3594100" imgH="203200" progId="Equation.3">
                  <p:embed/>
                  <p:pic>
                    <p:nvPicPr>
                      <p:cNvPr id="0" name="Object 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1150" y="4267200"/>
                        <a:ext cx="670401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8" name="Object 65"/>
          <p:cNvGraphicFramePr>
            <a:graphicFrameLocks noChangeAspect="1"/>
          </p:cNvGraphicFramePr>
          <p:nvPr/>
        </p:nvGraphicFramePr>
        <p:xfrm>
          <a:off x="228600" y="2136775"/>
          <a:ext cx="3979863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1" name="Equation" r:id="rId12" imgW="2133600" imgH="203200" progId="Equation.3">
                  <p:embed/>
                </p:oleObj>
              </mc:Choice>
              <mc:Fallback>
                <p:oleObj name="Equation" r:id="rId12" imgW="2133600" imgH="203200" progId="Equation.3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136775"/>
                        <a:ext cx="3979863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9" name="Object 66"/>
          <p:cNvGraphicFramePr>
            <a:graphicFrameLocks noChangeAspect="1"/>
          </p:cNvGraphicFramePr>
          <p:nvPr/>
        </p:nvGraphicFramePr>
        <p:xfrm>
          <a:off x="1493838" y="2517775"/>
          <a:ext cx="6704012" cy="377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2" name="Equation" r:id="rId14" imgW="3594100" imgH="203200" progId="Equation.3">
                  <p:embed/>
                </p:oleObj>
              </mc:Choice>
              <mc:Fallback>
                <p:oleObj name="Equation" r:id="rId14" imgW="3594100" imgH="203200" progId="Equation.3">
                  <p:embed/>
                  <p:pic>
                    <p:nvPicPr>
                      <p:cNvPr id="0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93838" y="2517775"/>
                        <a:ext cx="6704012" cy="377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179" name="Group 67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4319" name="Object 118"/>
          <p:cNvGraphicFramePr>
            <a:graphicFrameLocks noChangeAspect="1"/>
          </p:cNvGraphicFramePr>
          <p:nvPr/>
        </p:nvGraphicFramePr>
        <p:xfrm>
          <a:off x="4876800" y="5257800"/>
          <a:ext cx="277336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33" name="Equation" r:id="rId16" imgW="1790700" imgH="431800" progId="Equation.3">
                  <p:embed/>
                </p:oleObj>
              </mc:Choice>
              <mc:Fallback>
                <p:oleObj name="Equation" r:id="rId16" imgW="1790700" imgH="431800" progId="Equation.3">
                  <p:embed/>
                  <p:pic>
                    <p:nvPicPr>
                      <p:cNvPr id="0" name="Object 1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5257800"/>
                        <a:ext cx="2773363" cy="771525"/>
                      </a:xfrm>
                      <a:prstGeom prst="rect">
                        <a:avLst/>
                      </a:prstGeom>
                      <a:solidFill>
                        <a:srgbClr val="99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298" name="Object 3"/>
          <p:cNvGraphicFramePr>
            <a:graphicFrameLocks noChangeAspect="1"/>
          </p:cNvGraphicFramePr>
          <p:nvPr/>
        </p:nvGraphicFramePr>
        <p:xfrm>
          <a:off x="304800" y="2057400"/>
          <a:ext cx="3759200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0" name="Equation" r:id="rId4" imgW="1574800" imgH="203200" progId="Equation.3">
                  <p:embed/>
                </p:oleObj>
              </mc:Choice>
              <mc:Fallback>
                <p:oleObj name="Equation" r:id="rId4" imgW="1574800" imgH="2032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057400"/>
                        <a:ext cx="3759200" cy="485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299" name="Object 4"/>
          <p:cNvGraphicFramePr>
            <a:graphicFrameLocks noChangeAspect="1"/>
          </p:cNvGraphicFramePr>
          <p:nvPr/>
        </p:nvGraphicFramePr>
        <p:xfrm>
          <a:off x="1295400" y="2667000"/>
          <a:ext cx="4608513" cy="1001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1" name="Equation" r:id="rId6" imgW="1930400" imgH="419100" progId="Equation.3">
                  <p:embed/>
                </p:oleObj>
              </mc:Choice>
              <mc:Fallback>
                <p:oleObj name="Equation" r:id="rId6" imgW="1930400" imgH="4191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2667000"/>
                        <a:ext cx="4608513" cy="10017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00" name="Object 5"/>
          <p:cNvGraphicFramePr>
            <a:graphicFrameLocks noChangeAspect="1"/>
          </p:cNvGraphicFramePr>
          <p:nvPr/>
        </p:nvGraphicFramePr>
        <p:xfrm>
          <a:off x="76200" y="4008438"/>
          <a:ext cx="9067800" cy="944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2" name="Equation" r:id="rId8" imgW="4025900" imgH="419100" progId="Equation.3">
                  <p:embed/>
                </p:oleObj>
              </mc:Choice>
              <mc:Fallback>
                <p:oleObj name="Equation" r:id="rId8" imgW="4025900" imgH="4191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" y="4008438"/>
                        <a:ext cx="9067800" cy="944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7862" name="Group 6"/>
          <p:cNvGraphicFramePr>
            <a:graphicFrameLocks noGrp="1"/>
          </p:cNvGraphicFramePr>
          <p:nvPr/>
        </p:nvGraphicFramePr>
        <p:xfrm>
          <a:off x="4648200" y="76200"/>
          <a:ext cx="4343400" cy="1371600"/>
        </p:xfrm>
        <a:graphic>
          <a:graphicData uri="http://schemas.openxmlformats.org/drawingml/2006/table">
            <a:tbl>
              <a:tblPr/>
              <a:tblGrid>
                <a:gridCol w="1447800"/>
                <a:gridCol w="228600"/>
                <a:gridCol w="381000"/>
                <a:gridCol w="1676400"/>
                <a:gridCol w="152400"/>
                <a:gridCol w="4572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5340" name="Object 57"/>
          <p:cNvGraphicFramePr>
            <a:graphicFrameLocks noChangeAspect="1"/>
          </p:cNvGraphicFramePr>
          <p:nvPr/>
        </p:nvGraphicFramePr>
        <p:xfrm>
          <a:off x="6477000" y="4876800"/>
          <a:ext cx="47148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3" name="Equation" r:id="rId10" imgW="304536" imgH="393359" progId="Equation.3">
                  <p:embed/>
                </p:oleObj>
              </mc:Choice>
              <mc:Fallback>
                <p:oleObj name="Equation" r:id="rId10" imgW="304536" imgH="393359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77000" y="4876800"/>
                        <a:ext cx="471488" cy="703263"/>
                      </a:xfrm>
                      <a:prstGeom prst="rect">
                        <a:avLst/>
                      </a:prstGeom>
                      <a:solidFill>
                        <a:srgbClr val="99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41" name="Object 58"/>
          <p:cNvGraphicFramePr>
            <a:graphicFrameLocks noChangeAspect="1"/>
          </p:cNvGraphicFramePr>
          <p:nvPr/>
        </p:nvGraphicFramePr>
        <p:xfrm>
          <a:off x="2066925" y="4876800"/>
          <a:ext cx="452438" cy="7032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4" name="Equation" r:id="rId12" imgW="291973" imgH="393529" progId="Equation.3">
                  <p:embed/>
                </p:oleObj>
              </mc:Choice>
              <mc:Fallback>
                <p:oleObj name="Equation" r:id="rId12" imgW="291973" imgH="393529" progId="Equation.3">
                  <p:embed/>
                  <p:pic>
                    <p:nvPicPr>
                      <p:cNvPr id="0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6925" y="4876800"/>
                        <a:ext cx="452438" cy="703263"/>
                      </a:xfrm>
                      <a:prstGeom prst="rect">
                        <a:avLst/>
                      </a:prstGeom>
                      <a:solidFill>
                        <a:srgbClr val="99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342" name="Object 59"/>
          <p:cNvGraphicFramePr>
            <a:graphicFrameLocks noChangeAspect="1"/>
          </p:cNvGraphicFramePr>
          <p:nvPr/>
        </p:nvGraphicFramePr>
        <p:xfrm>
          <a:off x="4419600" y="3487738"/>
          <a:ext cx="452438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55" name="Equation" r:id="rId14" imgW="291973" imgH="393529" progId="Equation.3">
                  <p:embed/>
                </p:oleObj>
              </mc:Choice>
              <mc:Fallback>
                <p:oleObj name="Equation" r:id="rId14" imgW="291973" imgH="393529" progId="Equation.3">
                  <p:embed/>
                  <p:pic>
                    <p:nvPicPr>
                      <p:cNvPr id="0" name="Object 5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3487738"/>
                        <a:ext cx="452438" cy="703262"/>
                      </a:xfrm>
                      <a:prstGeom prst="rect">
                        <a:avLst/>
                      </a:prstGeom>
                      <a:solidFill>
                        <a:srgbClr val="99FF66"/>
                      </a:solidFill>
                      <a:ln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5343" name="Text Box 60"/>
          <p:cNvSpPr txBox="1">
            <a:spLocks noChangeArrowheads="1"/>
          </p:cNvSpPr>
          <p:nvPr/>
        </p:nvSpPr>
        <p:spPr bwMode="auto">
          <a:xfrm>
            <a:off x="1676400" y="6019800"/>
            <a:ext cx="6096000" cy="400050"/>
          </a:xfrm>
          <a:prstGeom prst="rect">
            <a:avLst/>
          </a:prstGeom>
          <a:solidFill>
            <a:srgbClr val="FFFFCC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2000"/>
              <a:t>= 0.1139 (11% chance of Flu, given symptoms)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Building A Bayes Classifier </a:t>
            </a:r>
          </a:p>
        </p:txBody>
      </p:sp>
      <p:graphicFrame>
        <p:nvGraphicFramePr>
          <p:cNvPr id="340021" name="Group 53"/>
          <p:cNvGraphicFramePr>
            <a:graphicFrameLocks noGrp="1"/>
          </p:cNvGraphicFramePr>
          <p:nvPr/>
        </p:nvGraphicFramePr>
        <p:xfrm>
          <a:off x="133350" y="1854200"/>
          <a:ext cx="8763000" cy="2286000"/>
        </p:xfrm>
        <a:graphic>
          <a:graphicData uri="http://schemas.openxmlformats.org/drawingml/2006/table">
            <a:tbl>
              <a:tblPr/>
              <a:tblGrid>
                <a:gridCol w="2895600"/>
                <a:gridCol w="304800"/>
                <a:gridCol w="838200"/>
                <a:gridCol w="3352800"/>
                <a:gridCol w="381000"/>
                <a:gridCol w="9906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P(Not Flu)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39/40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1/2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Headache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7 / 78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Cough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1/6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3/4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Sore | not Flu 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1/3</a:t>
                      </a:r>
                    </a:p>
                  </a:txBody>
                  <a:tcPr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FF"/>
                    </a:solidFill>
                  </a:tcPr>
                </a:tc>
              </a:tr>
            </a:tbl>
          </a:graphicData>
        </a:graphic>
      </p:graphicFrame>
      <p:sp>
        <p:nvSpPr>
          <p:cNvPr id="56362" name="AutoShape 104"/>
          <p:cNvSpPr>
            <a:spLocks noChangeArrowheads="1"/>
          </p:cNvSpPr>
          <p:nvPr/>
        </p:nvSpPr>
        <p:spPr bwMode="auto">
          <a:xfrm>
            <a:off x="8058150" y="914400"/>
            <a:ext cx="990600" cy="381000"/>
          </a:xfrm>
          <a:prstGeom prst="wedgeRectCallout">
            <a:avLst>
              <a:gd name="adj1" fmla="val -65222"/>
              <a:gd name="adj2" fmla="val 210000"/>
            </a:avLst>
          </a:prstGeom>
          <a:solidFill>
            <a:srgbClr val="FFCC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Priors</a:t>
            </a:r>
          </a:p>
        </p:txBody>
      </p:sp>
      <p:sp>
        <p:nvSpPr>
          <p:cNvPr id="56363" name="AutoShape 105"/>
          <p:cNvSpPr>
            <a:spLocks noChangeArrowheads="1"/>
          </p:cNvSpPr>
          <p:nvPr/>
        </p:nvSpPr>
        <p:spPr bwMode="auto">
          <a:xfrm>
            <a:off x="7448550" y="4495800"/>
            <a:ext cx="1600200" cy="381000"/>
          </a:xfrm>
          <a:prstGeom prst="wedgeRectCallout">
            <a:avLst>
              <a:gd name="adj1" fmla="val -60019"/>
              <a:gd name="adj2" fmla="val -192083"/>
            </a:avLst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Conditionals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General Case</a:t>
            </a:r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alt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534400" cy="457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Building a naïve Bayesian Classifier </a:t>
            </a:r>
          </a:p>
        </p:txBody>
      </p:sp>
      <p:graphicFrame>
        <p:nvGraphicFramePr>
          <p:cNvPr id="350312" name="Group 1128"/>
          <p:cNvGraphicFramePr>
            <a:graphicFrameLocks noGrp="1"/>
          </p:cNvGraphicFramePr>
          <p:nvPr/>
        </p:nvGraphicFramePr>
        <p:xfrm>
          <a:off x="76200" y="1930400"/>
          <a:ext cx="8951913" cy="4876800"/>
        </p:xfrm>
        <a:graphic>
          <a:graphicData uri="http://schemas.openxmlformats.org/drawingml/2006/table">
            <a:tbl>
              <a:tblPr/>
              <a:tblGrid>
                <a:gridCol w="2133600"/>
                <a:gridCol w="152400"/>
                <a:gridCol w="381000"/>
                <a:gridCol w="457200"/>
                <a:gridCol w="1981200"/>
                <a:gridCol w="152400"/>
                <a:gridCol w="381000"/>
                <a:gridCol w="646113"/>
                <a:gridCol w="2057400"/>
                <a:gridCol w="228600"/>
                <a:gridCol w="3810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P(State=1)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P(State=2)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P(State=N)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58571" name="Text Box 1129"/>
          <p:cNvSpPr txBox="1">
            <a:spLocks noChangeArrowheads="1"/>
          </p:cNvSpPr>
          <p:nvPr/>
        </p:nvSpPr>
        <p:spPr bwMode="auto">
          <a:xfrm>
            <a:off x="228600" y="457200"/>
            <a:ext cx="86106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Assume: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/>
              <a:t>True state has </a:t>
            </a:r>
            <a:r>
              <a:rPr lang="en-US" altLang="en-US" sz="2000" i="1"/>
              <a:t>N</a:t>
            </a:r>
            <a:r>
              <a:rPr lang="en-US" altLang="en-US" sz="2000"/>
              <a:t> possible values: </a:t>
            </a:r>
            <a:r>
              <a:rPr lang="en-US" altLang="en-US" sz="2000" i="1"/>
              <a:t>1, 2, 3 .. N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/>
              <a:t>There are </a:t>
            </a:r>
            <a:r>
              <a:rPr lang="en-US" altLang="en-US" sz="2000" i="1"/>
              <a:t>K</a:t>
            </a:r>
            <a:r>
              <a:rPr lang="en-US" altLang="en-US" sz="2000"/>
              <a:t> symptoms called </a:t>
            </a:r>
            <a:r>
              <a:rPr lang="en-US" altLang="en-US" sz="2000" i="1"/>
              <a:t>Symptom</a:t>
            </a:r>
            <a:r>
              <a:rPr lang="en-US" altLang="en-US" sz="2000" i="1" baseline="-25000"/>
              <a:t>1</a:t>
            </a:r>
            <a:r>
              <a:rPr lang="en-US" altLang="en-US" sz="2000" i="1"/>
              <a:t>, Symptom</a:t>
            </a:r>
            <a:r>
              <a:rPr lang="en-US" altLang="en-US" sz="2000" i="1" baseline="-25000"/>
              <a:t>2</a:t>
            </a:r>
            <a:r>
              <a:rPr lang="en-US" altLang="en-US" sz="2000" i="1"/>
              <a:t>, … Symptom</a:t>
            </a:r>
            <a:r>
              <a:rPr lang="en-US" altLang="en-US" sz="2000" i="1" baseline="-25000"/>
              <a:t>K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 i="1"/>
              <a:t>Symptom</a:t>
            </a:r>
            <a:r>
              <a:rPr lang="en-US" altLang="en-US" sz="2000" i="1" baseline="-25000"/>
              <a:t>i</a:t>
            </a:r>
            <a:r>
              <a:rPr lang="en-US" altLang="en-US" sz="2000"/>
              <a:t> has </a:t>
            </a:r>
            <a:r>
              <a:rPr lang="en-US" altLang="en-US" sz="2000" i="1"/>
              <a:t>M</a:t>
            </a:r>
            <a:r>
              <a:rPr lang="en-US" altLang="en-US" sz="2000" i="1" baseline="-25000"/>
              <a:t>i</a:t>
            </a:r>
            <a:r>
              <a:rPr lang="en-US" altLang="en-US" sz="2000" i="1"/>
              <a:t> </a:t>
            </a:r>
            <a:r>
              <a:rPr lang="en-US" altLang="en-US" sz="2000"/>
              <a:t>possible values: </a:t>
            </a:r>
            <a:r>
              <a:rPr lang="en-US" altLang="en-US" sz="2000" i="1"/>
              <a:t>1, 2, .. M</a:t>
            </a:r>
            <a:r>
              <a:rPr lang="en-US" altLang="en-US" sz="2000" i="1" baseline="-25000"/>
              <a:t>i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 i="1" baseline="-25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0"/>
            <a:ext cx="8534400" cy="457200"/>
          </a:xfrm>
        </p:spPr>
        <p:txBody>
          <a:bodyPr/>
          <a:lstStyle/>
          <a:p>
            <a:pPr eaLnBrk="1" hangingPunct="1"/>
            <a:r>
              <a:rPr lang="en-US" altLang="en-US" sz="2400" smtClean="0"/>
              <a:t>Building a naïve Bayesian Classifier </a:t>
            </a:r>
          </a:p>
        </p:txBody>
      </p:sp>
      <p:graphicFrame>
        <p:nvGraphicFramePr>
          <p:cNvPr id="351235" name="Group 3"/>
          <p:cNvGraphicFramePr>
            <a:graphicFrameLocks noGrp="1"/>
          </p:cNvGraphicFramePr>
          <p:nvPr/>
        </p:nvGraphicFramePr>
        <p:xfrm>
          <a:off x="76200" y="1930400"/>
          <a:ext cx="8951913" cy="4876800"/>
        </p:xfrm>
        <a:graphic>
          <a:graphicData uri="http://schemas.openxmlformats.org/drawingml/2006/table">
            <a:tbl>
              <a:tblPr/>
              <a:tblGrid>
                <a:gridCol w="2133600"/>
                <a:gridCol w="152400"/>
                <a:gridCol w="381000"/>
                <a:gridCol w="457200"/>
                <a:gridCol w="1981200"/>
                <a:gridCol w="152400"/>
                <a:gridCol w="381000"/>
                <a:gridCol w="646113"/>
                <a:gridCol w="2057400"/>
                <a:gridCol w="228600"/>
                <a:gridCol w="381000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P(State=1)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P(State=2)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P(State=N)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14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45720" marR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45720" marR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59595" name="Text Box 215"/>
          <p:cNvSpPr txBox="1">
            <a:spLocks noChangeArrowheads="1"/>
          </p:cNvSpPr>
          <p:nvPr/>
        </p:nvSpPr>
        <p:spPr bwMode="auto">
          <a:xfrm>
            <a:off x="228600" y="457200"/>
            <a:ext cx="86106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286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/>
              <a:t>Assume: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/>
              <a:t>True state has </a:t>
            </a:r>
            <a:r>
              <a:rPr lang="en-US" altLang="en-US" sz="2000" i="1"/>
              <a:t>N</a:t>
            </a:r>
            <a:r>
              <a:rPr lang="en-US" altLang="en-US" sz="2000"/>
              <a:t> values: </a:t>
            </a:r>
            <a:r>
              <a:rPr lang="en-US" altLang="en-US" sz="2000" i="1"/>
              <a:t>1, 2, 3 .. N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/>
              <a:t>There are </a:t>
            </a:r>
            <a:r>
              <a:rPr lang="en-US" altLang="en-US" sz="2000" i="1"/>
              <a:t>K</a:t>
            </a:r>
            <a:r>
              <a:rPr lang="en-US" altLang="en-US" sz="2000"/>
              <a:t> symptoms called </a:t>
            </a:r>
            <a:r>
              <a:rPr lang="en-US" altLang="en-US" sz="2000" i="1"/>
              <a:t>Symptom</a:t>
            </a:r>
            <a:r>
              <a:rPr lang="en-US" altLang="en-US" sz="2000" i="1" baseline="-25000"/>
              <a:t>1</a:t>
            </a:r>
            <a:r>
              <a:rPr lang="en-US" altLang="en-US" sz="2000" i="1"/>
              <a:t>, Symptom</a:t>
            </a:r>
            <a:r>
              <a:rPr lang="en-US" altLang="en-US" sz="2000" i="1" baseline="-25000"/>
              <a:t>2</a:t>
            </a:r>
            <a:r>
              <a:rPr lang="en-US" altLang="en-US" sz="2000" i="1"/>
              <a:t>, … Symptom</a:t>
            </a:r>
            <a:r>
              <a:rPr lang="en-US" altLang="en-US" sz="2000" i="1" baseline="-25000"/>
              <a:t>K</a:t>
            </a:r>
          </a:p>
          <a:p>
            <a:pPr eaLnBrk="1" hangingPunct="1">
              <a:spcBef>
                <a:spcPct val="0"/>
              </a:spcBef>
              <a:buClrTx/>
            </a:pPr>
            <a:r>
              <a:rPr lang="en-US" altLang="en-US" sz="2000" i="1"/>
              <a:t>Symptom</a:t>
            </a:r>
            <a:r>
              <a:rPr lang="en-US" altLang="en-US" sz="2000" i="1" baseline="-25000"/>
              <a:t>i</a:t>
            </a:r>
            <a:r>
              <a:rPr lang="en-US" altLang="en-US" sz="2000"/>
              <a:t> has </a:t>
            </a:r>
            <a:r>
              <a:rPr lang="en-US" altLang="en-US" sz="2000" i="1"/>
              <a:t>M</a:t>
            </a:r>
            <a:r>
              <a:rPr lang="en-US" altLang="en-US" sz="2000" i="1" baseline="-25000"/>
              <a:t>i</a:t>
            </a:r>
            <a:r>
              <a:rPr lang="en-US" altLang="en-US" sz="2000" i="1"/>
              <a:t> </a:t>
            </a:r>
            <a:r>
              <a:rPr lang="en-US" altLang="en-US" sz="2000"/>
              <a:t>values: </a:t>
            </a:r>
            <a:r>
              <a:rPr lang="en-US" altLang="en-US" sz="2000" i="1"/>
              <a:t>1, 2, .. M</a:t>
            </a:r>
            <a:r>
              <a:rPr lang="en-US" altLang="en-US" sz="2000" i="1" baseline="-25000"/>
              <a:t>i</a:t>
            </a:r>
          </a:p>
          <a:p>
            <a:pPr eaLnBrk="1" hangingPunct="1">
              <a:spcBef>
                <a:spcPct val="50000"/>
              </a:spcBef>
              <a:buClrTx/>
              <a:buFontTx/>
              <a:buNone/>
            </a:pPr>
            <a:endParaRPr lang="en-US" altLang="en-US" sz="2000" i="1" baseline="-25000"/>
          </a:p>
        </p:txBody>
      </p:sp>
      <p:sp>
        <p:nvSpPr>
          <p:cNvPr id="59596" name="Rectangle 216"/>
          <p:cNvSpPr>
            <a:spLocks noChangeArrowheads="1"/>
          </p:cNvSpPr>
          <p:nvPr/>
        </p:nvSpPr>
        <p:spPr bwMode="auto">
          <a:xfrm>
            <a:off x="3200400" y="3429000"/>
            <a:ext cx="2514600" cy="304800"/>
          </a:xfrm>
          <a:prstGeom prst="rect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59597" name="AutoShape 217"/>
          <p:cNvSpPr>
            <a:spLocks noChangeArrowheads="1"/>
          </p:cNvSpPr>
          <p:nvPr/>
        </p:nvSpPr>
        <p:spPr bwMode="auto">
          <a:xfrm>
            <a:off x="990600" y="4648200"/>
            <a:ext cx="4038600" cy="1143000"/>
          </a:xfrm>
          <a:prstGeom prst="wedgeRectCallout">
            <a:avLst>
              <a:gd name="adj1" fmla="val 22250"/>
              <a:gd name="adj2" fmla="val -131667"/>
            </a:avLst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FFFFCC"/>
                </a:solidFill>
              </a:rPr>
              <a:t>Example: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rgbClr val="FFFFCC"/>
                </a:solidFill>
              </a:rPr>
              <a:t>P( Anemic | Liver Cancer) = 0.21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4578" name="Group 274"/>
          <p:cNvGraphicFramePr>
            <a:graphicFrameLocks noGrp="1"/>
          </p:cNvGraphicFramePr>
          <p:nvPr/>
        </p:nvGraphicFramePr>
        <p:xfrm>
          <a:off x="76200" y="76200"/>
          <a:ext cx="5715000" cy="2357444"/>
        </p:xfrm>
        <a:graphic>
          <a:graphicData uri="http://schemas.openxmlformats.org/drawingml/2006/table">
            <a:tbl>
              <a:tblPr/>
              <a:tblGrid>
                <a:gridCol w="1362075"/>
                <a:gridCol w="96838"/>
                <a:gridCol w="244475"/>
                <a:gridCol w="290512"/>
                <a:gridCol w="1265238"/>
                <a:gridCol w="96837"/>
                <a:gridCol w="244475"/>
                <a:gridCol w="411163"/>
                <a:gridCol w="1314450"/>
                <a:gridCol w="146050"/>
                <a:gridCol w="242887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P(State=1)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P(State=2)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60618" name="Rectangle 275"/>
          <p:cNvSpPr>
            <a:spLocks noChangeArrowheads="1"/>
          </p:cNvSpPr>
          <p:nvPr/>
        </p:nvSpPr>
        <p:spPr bwMode="auto">
          <a:xfrm>
            <a:off x="152400" y="2057400"/>
            <a:ext cx="8763000" cy="4724400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60619" name="Object 2"/>
          <p:cNvGraphicFramePr>
            <a:graphicFrameLocks noChangeAspect="1"/>
          </p:cNvGraphicFramePr>
          <p:nvPr/>
        </p:nvGraphicFramePr>
        <p:xfrm>
          <a:off x="228600" y="2209800"/>
          <a:ext cx="701198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7" name="Equation" r:id="rId4" imgW="3759200" imgH="228600" progId="Equation.3">
                  <p:embed/>
                </p:oleObj>
              </mc:Choice>
              <mc:Fallback>
                <p:oleObj name="Equation" r:id="rId4" imgW="37592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09800"/>
                        <a:ext cx="7011988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0" name="Object 3"/>
          <p:cNvGraphicFramePr>
            <a:graphicFrameLocks noChangeAspect="1"/>
          </p:cNvGraphicFramePr>
          <p:nvPr/>
        </p:nvGraphicFramePr>
        <p:xfrm>
          <a:off x="1101725" y="3124200"/>
          <a:ext cx="7580313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8" name="Equation" r:id="rId6" imgW="4064000" imgH="431800" progId="Equation.3">
                  <p:embed/>
                </p:oleObj>
              </mc:Choice>
              <mc:Fallback>
                <p:oleObj name="Equation" r:id="rId6" imgW="4064000" imgH="43180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3124200"/>
                        <a:ext cx="7580313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1" name="Object 4"/>
          <p:cNvGraphicFramePr>
            <a:graphicFrameLocks noChangeAspect="1"/>
          </p:cNvGraphicFramePr>
          <p:nvPr/>
        </p:nvGraphicFramePr>
        <p:xfrm>
          <a:off x="685800" y="4186238"/>
          <a:ext cx="7981950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29" name="Equation" r:id="rId8" imgW="4279900" imgH="533400" progId="Equation.3">
                  <p:embed/>
                </p:oleObj>
              </mc:Choice>
              <mc:Fallback>
                <p:oleObj name="Equation" r:id="rId8" imgW="4279900" imgH="5334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86238"/>
                        <a:ext cx="7981950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0622" name="Object 5"/>
          <p:cNvGraphicFramePr>
            <a:graphicFrameLocks noChangeAspect="1"/>
          </p:cNvGraphicFramePr>
          <p:nvPr/>
        </p:nvGraphicFramePr>
        <p:xfrm>
          <a:off x="1652588" y="5073650"/>
          <a:ext cx="5589587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630" name="Equation" r:id="rId10" imgW="2997200" imgH="889000" progId="Equation.3">
                  <p:embed/>
                </p:oleObj>
              </mc:Choice>
              <mc:Fallback>
                <p:oleObj name="Equation" r:id="rId10" imgW="2997200" imgH="8890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5073650"/>
                        <a:ext cx="5589587" cy="166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9906" name="Group 2"/>
          <p:cNvGraphicFramePr>
            <a:graphicFrameLocks noGrp="1"/>
          </p:cNvGraphicFramePr>
          <p:nvPr/>
        </p:nvGraphicFramePr>
        <p:xfrm>
          <a:off x="76200" y="76200"/>
          <a:ext cx="5715000" cy="2357444"/>
        </p:xfrm>
        <a:graphic>
          <a:graphicData uri="http://schemas.openxmlformats.org/drawingml/2006/table">
            <a:tbl>
              <a:tblPr/>
              <a:tblGrid>
                <a:gridCol w="1362075"/>
                <a:gridCol w="96838"/>
                <a:gridCol w="244475"/>
                <a:gridCol w="290512"/>
                <a:gridCol w="1265238"/>
                <a:gridCol w="96837"/>
                <a:gridCol w="244475"/>
                <a:gridCol w="411163"/>
                <a:gridCol w="1314450"/>
                <a:gridCol w="146050"/>
                <a:gridCol w="242887"/>
              </a:tblGrid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P(State=1)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P(State=2)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P(State=N)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FF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=1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=2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60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: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1476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State=1 )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endParaRPr kumimoji="0" lang="en-US" sz="7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State=2 )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…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P( Sym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=M</a:t>
                      </a:r>
                      <a:r>
                        <a:rPr kumimoji="0" lang="en-US" sz="7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</a:t>
                      </a: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| State=N )</a:t>
                      </a:r>
                    </a:p>
                  </a:txBody>
                  <a:tcPr marL="0" marR="0" marT="0" marB="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en-US" sz="7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___</a:t>
                      </a:r>
                    </a:p>
                  </a:txBody>
                  <a:tcPr marL="0" marR="0" marT="0" marB="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61642" name="Rectangle 214"/>
          <p:cNvSpPr>
            <a:spLocks noChangeArrowheads="1"/>
          </p:cNvSpPr>
          <p:nvPr/>
        </p:nvSpPr>
        <p:spPr bwMode="auto">
          <a:xfrm>
            <a:off x="152400" y="2057400"/>
            <a:ext cx="8763000" cy="4724400"/>
          </a:xfrm>
          <a:prstGeom prst="rect">
            <a:avLst/>
          </a:prstGeom>
          <a:solidFill>
            <a:srgbClr val="CCFFFF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graphicFrame>
        <p:nvGraphicFramePr>
          <p:cNvPr id="61643" name="Object 215"/>
          <p:cNvGraphicFramePr>
            <a:graphicFrameLocks noChangeAspect="1"/>
          </p:cNvGraphicFramePr>
          <p:nvPr/>
        </p:nvGraphicFramePr>
        <p:xfrm>
          <a:off x="228600" y="2209800"/>
          <a:ext cx="7011988" cy="425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1" name="Equation" r:id="rId4" imgW="3759200" imgH="228600" progId="Equation.3">
                  <p:embed/>
                </p:oleObj>
              </mc:Choice>
              <mc:Fallback>
                <p:oleObj name="Equation" r:id="rId4" imgW="3759200" imgH="228600" progId="Equation.3">
                  <p:embed/>
                  <p:pic>
                    <p:nvPicPr>
                      <p:cNvPr id="0" name="Object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209800"/>
                        <a:ext cx="7011988" cy="425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4" name="Object 216"/>
          <p:cNvGraphicFramePr>
            <a:graphicFrameLocks noChangeAspect="1"/>
          </p:cNvGraphicFramePr>
          <p:nvPr/>
        </p:nvGraphicFramePr>
        <p:xfrm>
          <a:off x="1101725" y="3124200"/>
          <a:ext cx="7580313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2" name="Equation" r:id="rId6" imgW="4064000" imgH="431800" progId="Equation.3">
                  <p:embed/>
                </p:oleObj>
              </mc:Choice>
              <mc:Fallback>
                <p:oleObj name="Equation" r:id="rId6" imgW="4064000" imgH="431800" progId="Equation.3">
                  <p:embed/>
                  <p:pic>
                    <p:nvPicPr>
                      <p:cNvPr id="0" name="Object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1725" y="3124200"/>
                        <a:ext cx="7580313" cy="804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5" name="Object 217"/>
          <p:cNvGraphicFramePr>
            <a:graphicFrameLocks noChangeAspect="1"/>
          </p:cNvGraphicFramePr>
          <p:nvPr/>
        </p:nvGraphicFramePr>
        <p:xfrm>
          <a:off x="685800" y="4186238"/>
          <a:ext cx="7981950" cy="995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3" name="Equation" r:id="rId8" imgW="4279900" imgH="533400" progId="Equation.3">
                  <p:embed/>
                </p:oleObj>
              </mc:Choice>
              <mc:Fallback>
                <p:oleObj name="Equation" r:id="rId8" imgW="4279900" imgH="533400" progId="Equation.3">
                  <p:embed/>
                  <p:pic>
                    <p:nvPicPr>
                      <p:cNvPr id="0" name="Object 2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4186238"/>
                        <a:ext cx="7981950" cy="995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46" name="Object 218"/>
          <p:cNvGraphicFramePr>
            <a:graphicFrameLocks noChangeAspect="1"/>
          </p:cNvGraphicFramePr>
          <p:nvPr/>
        </p:nvGraphicFramePr>
        <p:xfrm>
          <a:off x="1652588" y="5073650"/>
          <a:ext cx="5589587" cy="166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54" name="Equation" r:id="rId10" imgW="2997200" imgH="889000" progId="Equation.3">
                  <p:embed/>
                </p:oleObj>
              </mc:Choice>
              <mc:Fallback>
                <p:oleObj name="Equation" r:id="rId10" imgW="2997200" imgH="889000" progId="Equation.3">
                  <p:embed/>
                  <p:pic>
                    <p:nvPicPr>
                      <p:cNvPr id="0" name="Object 2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52588" y="5073650"/>
                        <a:ext cx="5589587" cy="1660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Conclusion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sz="2800" smtClean="0">
                <a:solidFill>
                  <a:srgbClr val="993366"/>
                </a:solidFill>
              </a:rPr>
              <a:t>“Bayesian” and “conditional probability”are two important concepts</a:t>
            </a:r>
          </a:p>
          <a:p>
            <a:pPr eaLnBrk="1" hangingPunct="1"/>
            <a:r>
              <a:rPr lang="en-US" altLang="en-US" sz="2800" smtClean="0">
                <a:solidFill>
                  <a:srgbClr val="993366"/>
                </a:solidFill>
              </a:rPr>
              <a:t>It’s simple: don’t let wooly academic types trick you into thinking it is fancy.</a:t>
            </a:r>
          </a:p>
          <a:p>
            <a:pPr eaLnBrk="1" hangingPunct="1"/>
            <a:r>
              <a:rPr lang="en-US" altLang="en-US" sz="2800" smtClean="0"/>
              <a:t>You should know:</a:t>
            </a:r>
          </a:p>
          <a:p>
            <a:pPr lvl="1" eaLnBrk="1" hangingPunct="1"/>
            <a:r>
              <a:rPr lang="en-US" altLang="en-US" sz="2400" smtClean="0"/>
              <a:t>What are: Bayesian Reasoning, Conditional Probabilities, Priors, Posteriors.</a:t>
            </a:r>
          </a:p>
          <a:p>
            <a:pPr lvl="1" eaLnBrk="1" hangingPunct="1"/>
            <a:r>
              <a:rPr lang="en-US" altLang="en-US" sz="2400" smtClean="0"/>
              <a:t>Appreciate how conditional probabilities are manipulated.</a:t>
            </a:r>
          </a:p>
          <a:p>
            <a:pPr lvl="1" eaLnBrk="1" hangingPunct="1"/>
            <a:r>
              <a:rPr lang="en-US" altLang="en-US" sz="2400" smtClean="0"/>
              <a:t>Why the Naïve Bayes Assumption is Good.</a:t>
            </a:r>
          </a:p>
          <a:p>
            <a:pPr lvl="1" eaLnBrk="1" hangingPunct="1"/>
            <a:r>
              <a:rPr lang="en-US" altLang="en-US" sz="2400" smtClean="0"/>
              <a:t>Why the Naïve Bayes Assumption is Evil.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4" descr="moses_with_tablet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3000" y="0"/>
            <a:ext cx="6731000" cy="845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Text Box 16"/>
          <p:cNvSpPr txBox="1">
            <a:spLocks noChangeArrowheads="1"/>
          </p:cNvSpPr>
          <p:nvPr/>
        </p:nvSpPr>
        <p:spPr bwMode="auto">
          <a:xfrm rot="1724014">
            <a:off x="4876800" y="457200"/>
            <a:ext cx="655638" cy="854075"/>
          </a:xfrm>
          <a:prstGeom prst="rect">
            <a:avLst/>
          </a:prstGeom>
          <a:solidFill>
            <a:srgbClr val="FF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FontTx/>
              <a:buNone/>
            </a:pPr>
            <a:r>
              <a:rPr lang="en-US" altLang="en-US" sz="1000" b="1">
                <a:solidFill>
                  <a:srgbClr val="FFFF99"/>
                </a:solidFill>
              </a:rPr>
              <a:t>The Axioms Of Probability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The Axioms Of Probability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953000" cy="1600200"/>
          </a:xfrm>
        </p:spPr>
        <p:txBody>
          <a:bodyPr/>
          <a:lstStyle/>
          <a:p>
            <a:pPr eaLnBrk="1" hangingPunct="1"/>
            <a:r>
              <a:rPr lang="en-US" altLang="en-US" sz="2000" smtClean="0">
                <a:solidFill>
                  <a:schemeClr val="hlink"/>
                </a:solidFill>
              </a:rPr>
              <a:t>0 &lt;= P(A) </a:t>
            </a:r>
            <a:r>
              <a:rPr lang="en-US" altLang="en-US" sz="2000" smtClean="0"/>
              <a:t>&lt;= 1</a:t>
            </a:r>
          </a:p>
          <a:p>
            <a:pPr eaLnBrk="1" hangingPunct="1"/>
            <a:r>
              <a:rPr lang="en-US" altLang="en-US" sz="2000" smtClean="0"/>
              <a:t>P(True) = 1</a:t>
            </a:r>
          </a:p>
          <a:p>
            <a:pPr eaLnBrk="1" hangingPunct="1"/>
            <a:r>
              <a:rPr lang="en-US" altLang="en-US" sz="2000" smtClean="0">
                <a:solidFill>
                  <a:schemeClr val="tx2"/>
                </a:solidFill>
              </a:rPr>
              <a:t>P(False) = 0</a:t>
            </a:r>
          </a:p>
          <a:p>
            <a:pPr eaLnBrk="1" hangingPunct="1"/>
            <a:r>
              <a:rPr lang="en-US" altLang="en-US" sz="2000" smtClean="0"/>
              <a:t>P(A or B) = P(A) + P(B) - P(A and B)</a:t>
            </a:r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752600" y="3276600"/>
            <a:ext cx="4114800" cy="243840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9221" name="Oval 5"/>
          <p:cNvSpPr>
            <a:spLocks noChangeArrowheads="1"/>
          </p:cNvSpPr>
          <p:nvPr/>
        </p:nvSpPr>
        <p:spPr bwMode="auto">
          <a:xfrm>
            <a:off x="2895600" y="4572000"/>
            <a:ext cx="76200" cy="76200"/>
          </a:xfrm>
          <a:prstGeom prst="ellipse">
            <a:avLst/>
          </a:prstGeom>
          <a:solidFill>
            <a:srgbClr val="C2A398"/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5943600" y="3429000"/>
            <a:ext cx="304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The area of A can’t get any smaller than 0</a:t>
            </a:r>
          </a:p>
        </p:txBody>
      </p:sp>
      <p:sp>
        <p:nvSpPr>
          <p:cNvPr id="9223" name="Text Box 7"/>
          <p:cNvSpPr txBox="1">
            <a:spLocks noChangeArrowheads="1"/>
          </p:cNvSpPr>
          <p:nvPr/>
        </p:nvSpPr>
        <p:spPr bwMode="auto">
          <a:xfrm>
            <a:off x="6096000" y="4572000"/>
            <a:ext cx="3048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And a zero area would mean no world could ever have A true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Interpreting the axioms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953000" cy="16002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0 &lt;= </a:t>
            </a:r>
            <a:r>
              <a:rPr lang="en-US" altLang="en-US" sz="2000" smtClean="0">
                <a:solidFill>
                  <a:schemeClr val="hlink"/>
                </a:solidFill>
              </a:rPr>
              <a:t>P(A) &lt;= 1</a:t>
            </a:r>
          </a:p>
          <a:p>
            <a:pPr eaLnBrk="1" hangingPunct="1"/>
            <a:r>
              <a:rPr lang="en-US" altLang="en-US" sz="2000" smtClean="0">
                <a:solidFill>
                  <a:schemeClr val="tx2"/>
                </a:solidFill>
              </a:rPr>
              <a:t>P(True) = 1</a:t>
            </a:r>
          </a:p>
          <a:p>
            <a:pPr eaLnBrk="1" hangingPunct="1"/>
            <a:r>
              <a:rPr lang="en-US" altLang="en-US" sz="2000" smtClean="0"/>
              <a:t>P(False) = 0</a:t>
            </a:r>
          </a:p>
          <a:p>
            <a:pPr eaLnBrk="1" hangingPunct="1"/>
            <a:r>
              <a:rPr lang="en-US" altLang="en-US" sz="2000" smtClean="0"/>
              <a:t>P(A or B) = P(A) + P(B) - P(A and B)</a:t>
            </a:r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1752600" y="3276600"/>
            <a:ext cx="4114800" cy="2438400"/>
          </a:xfrm>
          <a:prstGeom prst="rect">
            <a:avLst/>
          </a:prstGeom>
          <a:solidFill>
            <a:srgbClr val="ADC6C7"/>
          </a:solidFill>
          <a:ln w="31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  <p:sp>
        <p:nvSpPr>
          <p:cNvPr id="10245" name="Text Box 6"/>
          <p:cNvSpPr txBox="1">
            <a:spLocks noChangeArrowheads="1"/>
          </p:cNvSpPr>
          <p:nvPr/>
        </p:nvSpPr>
        <p:spPr bwMode="auto">
          <a:xfrm>
            <a:off x="5943600" y="3429000"/>
            <a:ext cx="3048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hlink"/>
                </a:solidFill>
              </a:rPr>
              <a:t>The area of A can’t get any bigger than 1</a:t>
            </a:r>
          </a:p>
        </p:txBody>
      </p:sp>
      <p:sp>
        <p:nvSpPr>
          <p:cNvPr id="10246" name="Text Box 7"/>
          <p:cNvSpPr txBox="1">
            <a:spLocks noChangeArrowheads="1"/>
          </p:cNvSpPr>
          <p:nvPr/>
        </p:nvSpPr>
        <p:spPr bwMode="auto">
          <a:xfrm>
            <a:off x="6096000" y="4572000"/>
            <a:ext cx="30480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000">
                <a:solidFill>
                  <a:schemeClr val="tx2"/>
                </a:solidFill>
              </a:rPr>
              <a:t>And an area of 1 would mean all worlds will have A true </a:t>
            </a:r>
          </a:p>
        </p:txBody>
      </p:sp>
      <p:sp>
        <p:nvSpPr>
          <p:cNvPr id="10247" name="AutoShape 9"/>
          <p:cNvSpPr>
            <a:spLocks noChangeArrowheads="1"/>
          </p:cNvSpPr>
          <p:nvPr/>
        </p:nvSpPr>
        <p:spPr bwMode="auto">
          <a:xfrm>
            <a:off x="1752600" y="3276600"/>
            <a:ext cx="4114800" cy="2438400"/>
          </a:xfrm>
          <a:prstGeom prst="roundRect">
            <a:avLst>
              <a:gd name="adj" fmla="val 16667"/>
            </a:avLst>
          </a:prstGeom>
          <a:solidFill>
            <a:srgbClr val="C2A398"/>
          </a:solidFill>
          <a:ln w="317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en-US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Interpreting the axioms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4953000" cy="1600200"/>
          </a:xfrm>
        </p:spPr>
        <p:txBody>
          <a:bodyPr/>
          <a:lstStyle/>
          <a:p>
            <a:pPr eaLnBrk="1" hangingPunct="1"/>
            <a:r>
              <a:rPr lang="en-US" altLang="en-US" sz="2000" smtClean="0"/>
              <a:t>0 &lt;= P(A) &lt;= 1</a:t>
            </a:r>
          </a:p>
          <a:p>
            <a:pPr eaLnBrk="1" hangingPunct="1"/>
            <a:r>
              <a:rPr lang="en-US" altLang="en-US" sz="2000" smtClean="0"/>
              <a:t>P(True) = 1</a:t>
            </a:r>
          </a:p>
          <a:p>
            <a:pPr eaLnBrk="1" hangingPunct="1"/>
            <a:r>
              <a:rPr lang="en-US" altLang="en-US" sz="2000" smtClean="0"/>
              <a:t>P(False) = 0</a:t>
            </a:r>
          </a:p>
          <a:p>
            <a:pPr eaLnBrk="1" hangingPunct="1"/>
            <a:r>
              <a:rPr lang="en-US" altLang="en-US" sz="2000" smtClean="0"/>
              <a:t>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 or 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 = 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) + P(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 - P(</a:t>
            </a:r>
            <a:r>
              <a:rPr lang="en-US" altLang="en-US" sz="2000" smtClean="0">
                <a:solidFill>
                  <a:schemeClr val="hlink"/>
                </a:solidFill>
              </a:rPr>
              <a:t>A</a:t>
            </a:r>
            <a:r>
              <a:rPr lang="en-US" altLang="en-US" sz="2000" smtClean="0"/>
              <a:t> and </a:t>
            </a:r>
            <a:r>
              <a:rPr lang="en-US" altLang="en-US" sz="2000" smtClean="0">
                <a:solidFill>
                  <a:schemeClr val="tx2"/>
                </a:solidFill>
              </a:rPr>
              <a:t>B</a:t>
            </a:r>
            <a:r>
              <a:rPr lang="en-US" altLang="en-US" sz="2000" smtClean="0"/>
              <a:t>)</a:t>
            </a:r>
          </a:p>
        </p:txBody>
      </p:sp>
      <p:grpSp>
        <p:nvGrpSpPr>
          <p:cNvPr id="11268" name="Group 20"/>
          <p:cNvGrpSpPr>
            <a:grpSpLocks/>
          </p:cNvGrpSpPr>
          <p:nvPr/>
        </p:nvGrpSpPr>
        <p:grpSpPr bwMode="auto">
          <a:xfrm>
            <a:off x="2316163" y="3359150"/>
            <a:ext cx="2638425" cy="2052638"/>
            <a:chOff x="1459" y="2116"/>
            <a:chExt cx="1662" cy="1293"/>
          </a:xfrm>
        </p:grpSpPr>
        <p:sp>
          <p:nvSpPr>
            <p:cNvPr id="11269" name="Rectangle 4"/>
            <p:cNvSpPr>
              <a:spLocks noChangeArrowheads="1"/>
            </p:cNvSpPr>
            <p:nvPr/>
          </p:nvSpPr>
          <p:spPr bwMode="auto">
            <a:xfrm>
              <a:off x="2341" y="2706"/>
              <a:ext cx="118" cy="252"/>
            </a:xfrm>
            <a:prstGeom prst="rect">
              <a:avLst/>
            </a:prstGeom>
            <a:solidFill>
              <a:srgbClr val="ADC6C7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1270" name="Rectangle 11"/>
            <p:cNvSpPr>
              <a:spLocks noChangeArrowheads="1"/>
            </p:cNvSpPr>
            <p:nvPr/>
          </p:nvSpPr>
          <p:spPr bwMode="auto">
            <a:xfrm>
              <a:off x="1584" y="2400"/>
              <a:ext cx="1056" cy="912"/>
            </a:xfrm>
            <a:prstGeom prst="rect">
              <a:avLst/>
            </a:prstGeom>
            <a:solidFill>
              <a:srgbClr val="876A5D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1271" name="Rectangle 12"/>
            <p:cNvSpPr>
              <a:spLocks noChangeArrowheads="1"/>
            </p:cNvSpPr>
            <p:nvPr/>
          </p:nvSpPr>
          <p:spPr bwMode="auto">
            <a:xfrm>
              <a:off x="2304" y="2640"/>
              <a:ext cx="768" cy="432"/>
            </a:xfrm>
            <a:prstGeom prst="rect">
              <a:avLst/>
            </a:prstGeom>
            <a:solidFill>
              <a:srgbClr val="67895B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1272" name="Rectangle 13"/>
            <p:cNvSpPr>
              <a:spLocks noChangeArrowheads="1"/>
            </p:cNvSpPr>
            <p:nvPr/>
          </p:nvSpPr>
          <p:spPr bwMode="auto">
            <a:xfrm>
              <a:off x="2304" y="2640"/>
              <a:ext cx="336" cy="432"/>
            </a:xfrm>
            <a:prstGeom prst="rect">
              <a:avLst/>
            </a:prstGeom>
            <a:solidFill>
              <a:srgbClr val="9D8047"/>
            </a:solidFill>
            <a:ln w="317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endParaRPr lang="en-US" altLang="en-US" sz="2000"/>
            </a:p>
          </p:txBody>
        </p:sp>
        <p:sp>
          <p:nvSpPr>
            <p:cNvPr id="11273" name="Freeform 15"/>
            <p:cNvSpPr>
              <a:spLocks/>
            </p:cNvSpPr>
            <p:nvPr/>
          </p:nvSpPr>
          <p:spPr bwMode="auto">
            <a:xfrm>
              <a:off x="1459" y="2327"/>
              <a:ext cx="1250" cy="1082"/>
            </a:xfrm>
            <a:custGeom>
              <a:avLst/>
              <a:gdLst>
                <a:gd name="T0" fmla="*/ 277 w 1250"/>
                <a:gd name="T1" fmla="*/ 47 h 1082"/>
                <a:gd name="T2" fmla="*/ 82 w 1250"/>
                <a:gd name="T3" fmla="*/ 117 h 1082"/>
                <a:gd name="T4" fmla="*/ 12 w 1250"/>
                <a:gd name="T5" fmla="*/ 281 h 1082"/>
                <a:gd name="T6" fmla="*/ 12 w 1250"/>
                <a:gd name="T7" fmla="*/ 522 h 1082"/>
                <a:gd name="T8" fmla="*/ 43 w 1250"/>
                <a:gd name="T9" fmla="*/ 615 h 1082"/>
                <a:gd name="T10" fmla="*/ 74 w 1250"/>
                <a:gd name="T11" fmla="*/ 740 h 1082"/>
                <a:gd name="T12" fmla="*/ 152 w 1250"/>
                <a:gd name="T13" fmla="*/ 903 h 1082"/>
                <a:gd name="T14" fmla="*/ 269 w 1250"/>
                <a:gd name="T15" fmla="*/ 1051 h 1082"/>
                <a:gd name="T16" fmla="*/ 347 w 1250"/>
                <a:gd name="T17" fmla="*/ 1075 h 1082"/>
                <a:gd name="T18" fmla="*/ 370 w 1250"/>
                <a:gd name="T19" fmla="*/ 1082 h 1082"/>
                <a:gd name="T20" fmla="*/ 510 w 1250"/>
                <a:gd name="T21" fmla="*/ 1075 h 1082"/>
                <a:gd name="T22" fmla="*/ 658 w 1250"/>
                <a:gd name="T23" fmla="*/ 1036 h 1082"/>
                <a:gd name="T24" fmla="*/ 970 w 1250"/>
                <a:gd name="T25" fmla="*/ 989 h 1082"/>
                <a:gd name="T26" fmla="*/ 1125 w 1250"/>
                <a:gd name="T27" fmla="*/ 950 h 1082"/>
                <a:gd name="T28" fmla="*/ 1172 w 1250"/>
                <a:gd name="T29" fmla="*/ 934 h 1082"/>
                <a:gd name="T30" fmla="*/ 1219 w 1250"/>
                <a:gd name="T31" fmla="*/ 903 h 1082"/>
                <a:gd name="T32" fmla="*/ 1234 w 1250"/>
                <a:gd name="T33" fmla="*/ 880 h 1082"/>
                <a:gd name="T34" fmla="*/ 1250 w 1250"/>
                <a:gd name="T35" fmla="*/ 833 h 1082"/>
                <a:gd name="T36" fmla="*/ 1226 w 1250"/>
                <a:gd name="T37" fmla="*/ 678 h 1082"/>
                <a:gd name="T38" fmla="*/ 1211 w 1250"/>
                <a:gd name="T39" fmla="*/ 218 h 1082"/>
                <a:gd name="T40" fmla="*/ 1156 w 1250"/>
                <a:gd name="T41" fmla="*/ 125 h 1082"/>
                <a:gd name="T42" fmla="*/ 1071 w 1250"/>
                <a:gd name="T43" fmla="*/ 70 h 1082"/>
                <a:gd name="T44" fmla="*/ 938 w 1250"/>
                <a:gd name="T45" fmla="*/ 0 h 1082"/>
                <a:gd name="T46" fmla="*/ 300 w 1250"/>
                <a:gd name="T47" fmla="*/ 8 h 1082"/>
                <a:gd name="T48" fmla="*/ 253 w 1250"/>
                <a:gd name="T49" fmla="*/ 24 h 1082"/>
                <a:gd name="T50" fmla="*/ 215 w 1250"/>
                <a:gd name="T51" fmla="*/ 78 h 1082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0" t="0" r="r" b="b"/>
              <a:pathLst>
                <a:path w="1250" h="1082">
                  <a:moveTo>
                    <a:pt x="277" y="47"/>
                  </a:moveTo>
                  <a:cubicBezTo>
                    <a:pt x="214" y="68"/>
                    <a:pt x="138" y="82"/>
                    <a:pt x="82" y="117"/>
                  </a:cubicBezTo>
                  <a:cubicBezTo>
                    <a:pt x="47" y="171"/>
                    <a:pt x="25" y="218"/>
                    <a:pt x="12" y="281"/>
                  </a:cubicBezTo>
                  <a:cubicBezTo>
                    <a:pt x="1" y="400"/>
                    <a:pt x="0" y="370"/>
                    <a:pt x="12" y="522"/>
                  </a:cubicBezTo>
                  <a:cubicBezTo>
                    <a:pt x="15" y="560"/>
                    <a:pt x="32" y="581"/>
                    <a:pt x="43" y="615"/>
                  </a:cubicBezTo>
                  <a:cubicBezTo>
                    <a:pt x="56" y="654"/>
                    <a:pt x="58" y="702"/>
                    <a:pt x="74" y="740"/>
                  </a:cubicBezTo>
                  <a:cubicBezTo>
                    <a:pt x="98" y="797"/>
                    <a:pt x="122" y="850"/>
                    <a:pt x="152" y="903"/>
                  </a:cubicBezTo>
                  <a:cubicBezTo>
                    <a:pt x="190" y="970"/>
                    <a:pt x="204" y="1008"/>
                    <a:pt x="269" y="1051"/>
                  </a:cubicBezTo>
                  <a:cubicBezTo>
                    <a:pt x="292" y="1066"/>
                    <a:pt x="321" y="1067"/>
                    <a:pt x="347" y="1075"/>
                  </a:cubicBezTo>
                  <a:cubicBezTo>
                    <a:pt x="355" y="1078"/>
                    <a:pt x="370" y="1082"/>
                    <a:pt x="370" y="1082"/>
                  </a:cubicBezTo>
                  <a:cubicBezTo>
                    <a:pt x="417" y="1080"/>
                    <a:pt x="464" y="1080"/>
                    <a:pt x="510" y="1075"/>
                  </a:cubicBezTo>
                  <a:cubicBezTo>
                    <a:pt x="560" y="1069"/>
                    <a:pt x="608" y="1046"/>
                    <a:pt x="658" y="1036"/>
                  </a:cubicBezTo>
                  <a:cubicBezTo>
                    <a:pt x="762" y="1016"/>
                    <a:pt x="867" y="1008"/>
                    <a:pt x="970" y="989"/>
                  </a:cubicBezTo>
                  <a:cubicBezTo>
                    <a:pt x="1022" y="979"/>
                    <a:pt x="1074" y="966"/>
                    <a:pt x="1125" y="950"/>
                  </a:cubicBezTo>
                  <a:cubicBezTo>
                    <a:pt x="1141" y="945"/>
                    <a:pt x="1158" y="943"/>
                    <a:pt x="1172" y="934"/>
                  </a:cubicBezTo>
                  <a:cubicBezTo>
                    <a:pt x="1188" y="924"/>
                    <a:pt x="1219" y="903"/>
                    <a:pt x="1219" y="903"/>
                  </a:cubicBezTo>
                  <a:cubicBezTo>
                    <a:pt x="1224" y="895"/>
                    <a:pt x="1230" y="888"/>
                    <a:pt x="1234" y="880"/>
                  </a:cubicBezTo>
                  <a:cubicBezTo>
                    <a:pt x="1241" y="865"/>
                    <a:pt x="1250" y="833"/>
                    <a:pt x="1250" y="833"/>
                  </a:cubicBezTo>
                  <a:cubicBezTo>
                    <a:pt x="1242" y="781"/>
                    <a:pt x="1233" y="730"/>
                    <a:pt x="1226" y="678"/>
                  </a:cubicBezTo>
                  <a:cubicBezTo>
                    <a:pt x="1221" y="525"/>
                    <a:pt x="1216" y="371"/>
                    <a:pt x="1211" y="218"/>
                  </a:cubicBezTo>
                  <a:cubicBezTo>
                    <a:pt x="1210" y="179"/>
                    <a:pt x="1188" y="145"/>
                    <a:pt x="1156" y="125"/>
                  </a:cubicBezTo>
                  <a:cubicBezTo>
                    <a:pt x="1135" y="93"/>
                    <a:pt x="1104" y="88"/>
                    <a:pt x="1071" y="70"/>
                  </a:cubicBezTo>
                  <a:cubicBezTo>
                    <a:pt x="1024" y="44"/>
                    <a:pt x="989" y="17"/>
                    <a:pt x="938" y="0"/>
                  </a:cubicBezTo>
                  <a:cubicBezTo>
                    <a:pt x="725" y="3"/>
                    <a:pt x="513" y="1"/>
                    <a:pt x="300" y="8"/>
                  </a:cubicBezTo>
                  <a:cubicBezTo>
                    <a:pt x="283" y="9"/>
                    <a:pt x="253" y="24"/>
                    <a:pt x="253" y="24"/>
                  </a:cubicBezTo>
                  <a:cubicBezTo>
                    <a:pt x="243" y="57"/>
                    <a:pt x="228" y="50"/>
                    <a:pt x="215" y="78"/>
                  </a:cubicBezTo>
                </a:path>
              </a:pathLst>
            </a:custGeom>
            <a:noFill/>
            <a:ln w="38100" cap="flat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274" name="Text Box 17"/>
            <p:cNvSpPr txBox="1">
              <a:spLocks noChangeArrowheads="1"/>
            </p:cNvSpPr>
            <p:nvPr/>
          </p:nvSpPr>
          <p:spPr bwMode="auto">
            <a:xfrm>
              <a:off x="1862" y="2116"/>
              <a:ext cx="212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hlink"/>
                  </a:solidFill>
                </a:rPr>
                <a:t>A</a:t>
              </a:r>
            </a:p>
          </p:txBody>
        </p:sp>
        <p:sp>
          <p:nvSpPr>
            <p:cNvPr id="11275" name="Freeform 18"/>
            <p:cNvSpPr>
              <a:spLocks/>
            </p:cNvSpPr>
            <p:nvPr/>
          </p:nvSpPr>
          <p:spPr bwMode="auto">
            <a:xfrm>
              <a:off x="2242" y="2556"/>
              <a:ext cx="879" cy="589"/>
            </a:xfrm>
            <a:custGeom>
              <a:avLst/>
              <a:gdLst>
                <a:gd name="T0" fmla="*/ 591 w 879"/>
                <a:gd name="T1" fmla="*/ 67 h 589"/>
                <a:gd name="T2" fmla="*/ 288 w 879"/>
                <a:gd name="T3" fmla="*/ 5 h 589"/>
                <a:gd name="T4" fmla="*/ 132 w 879"/>
                <a:gd name="T5" fmla="*/ 20 h 589"/>
                <a:gd name="T6" fmla="*/ 62 w 879"/>
                <a:gd name="T7" fmla="*/ 59 h 589"/>
                <a:gd name="T8" fmla="*/ 46 w 879"/>
                <a:gd name="T9" fmla="*/ 83 h 589"/>
                <a:gd name="T10" fmla="*/ 23 w 879"/>
                <a:gd name="T11" fmla="*/ 106 h 589"/>
                <a:gd name="T12" fmla="*/ 0 w 879"/>
                <a:gd name="T13" fmla="*/ 176 h 589"/>
                <a:gd name="T14" fmla="*/ 70 w 879"/>
                <a:gd name="T15" fmla="*/ 472 h 589"/>
                <a:gd name="T16" fmla="*/ 163 w 879"/>
                <a:gd name="T17" fmla="*/ 519 h 589"/>
                <a:gd name="T18" fmla="*/ 490 w 879"/>
                <a:gd name="T19" fmla="*/ 589 h 589"/>
                <a:gd name="T20" fmla="*/ 763 w 879"/>
                <a:gd name="T21" fmla="*/ 542 h 589"/>
                <a:gd name="T22" fmla="*/ 794 w 879"/>
                <a:gd name="T23" fmla="*/ 526 h 589"/>
                <a:gd name="T24" fmla="*/ 840 w 879"/>
                <a:gd name="T25" fmla="*/ 495 h 589"/>
                <a:gd name="T26" fmla="*/ 879 w 879"/>
                <a:gd name="T27" fmla="*/ 425 h 589"/>
                <a:gd name="T28" fmla="*/ 848 w 879"/>
                <a:gd name="T29" fmla="*/ 184 h 589"/>
                <a:gd name="T30" fmla="*/ 817 w 879"/>
                <a:gd name="T31" fmla="*/ 106 h 589"/>
                <a:gd name="T32" fmla="*/ 630 w 879"/>
                <a:gd name="T33" fmla="*/ 44 h 589"/>
                <a:gd name="T34" fmla="*/ 482 w 879"/>
                <a:gd name="T35" fmla="*/ 67 h 589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</a:gdLst>
              <a:ahLst/>
              <a:cxnLst>
                <a:cxn ang="T36">
                  <a:pos x="T0" y="T1"/>
                </a:cxn>
                <a:cxn ang="T37">
                  <a:pos x="T2" y="T3"/>
                </a:cxn>
                <a:cxn ang="T38">
                  <a:pos x="T4" y="T5"/>
                </a:cxn>
                <a:cxn ang="T39">
                  <a:pos x="T6" y="T7"/>
                </a:cxn>
                <a:cxn ang="T40">
                  <a:pos x="T8" y="T9"/>
                </a:cxn>
                <a:cxn ang="T41">
                  <a:pos x="T10" y="T11"/>
                </a:cxn>
                <a:cxn ang="T42">
                  <a:pos x="T12" y="T13"/>
                </a:cxn>
                <a:cxn ang="T43">
                  <a:pos x="T14" y="T15"/>
                </a:cxn>
                <a:cxn ang="T44">
                  <a:pos x="T16" y="T17"/>
                </a:cxn>
                <a:cxn ang="T45">
                  <a:pos x="T18" y="T19"/>
                </a:cxn>
                <a:cxn ang="T46">
                  <a:pos x="T20" y="T21"/>
                </a:cxn>
                <a:cxn ang="T47">
                  <a:pos x="T22" y="T23"/>
                </a:cxn>
                <a:cxn ang="T48">
                  <a:pos x="T24" y="T25"/>
                </a:cxn>
                <a:cxn ang="T49">
                  <a:pos x="T26" y="T27"/>
                </a:cxn>
                <a:cxn ang="T50">
                  <a:pos x="T28" y="T29"/>
                </a:cxn>
                <a:cxn ang="T51">
                  <a:pos x="T30" y="T31"/>
                </a:cxn>
                <a:cxn ang="T52">
                  <a:pos x="T32" y="T33"/>
                </a:cxn>
                <a:cxn ang="T53">
                  <a:pos x="T34" y="T35"/>
                </a:cxn>
              </a:cxnLst>
              <a:rect l="0" t="0" r="r" b="b"/>
              <a:pathLst>
                <a:path w="879" h="589">
                  <a:moveTo>
                    <a:pt x="591" y="67"/>
                  </a:moveTo>
                  <a:cubicBezTo>
                    <a:pt x="487" y="54"/>
                    <a:pt x="394" y="15"/>
                    <a:pt x="288" y="5"/>
                  </a:cubicBezTo>
                  <a:cubicBezTo>
                    <a:pt x="177" y="12"/>
                    <a:pt x="192" y="0"/>
                    <a:pt x="132" y="20"/>
                  </a:cubicBezTo>
                  <a:cubicBezTo>
                    <a:pt x="107" y="28"/>
                    <a:pt x="62" y="59"/>
                    <a:pt x="62" y="59"/>
                  </a:cubicBezTo>
                  <a:cubicBezTo>
                    <a:pt x="57" y="67"/>
                    <a:pt x="52" y="76"/>
                    <a:pt x="46" y="83"/>
                  </a:cubicBezTo>
                  <a:cubicBezTo>
                    <a:pt x="39" y="91"/>
                    <a:pt x="29" y="97"/>
                    <a:pt x="23" y="106"/>
                  </a:cubicBezTo>
                  <a:cubicBezTo>
                    <a:pt x="11" y="124"/>
                    <a:pt x="7" y="156"/>
                    <a:pt x="0" y="176"/>
                  </a:cubicBezTo>
                  <a:cubicBezTo>
                    <a:pt x="10" y="282"/>
                    <a:pt x="35" y="372"/>
                    <a:pt x="70" y="472"/>
                  </a:cubicBezTo>
                  <a:cubicBezTo>
                    <a:pt x="77" y="492"/>
                    <a:pt x="146" y="515"/>
                    <a:pt x="163" y="519"/>
                  </a:cubicBezTo>
                  <a:cubicBezTo>
                    <a:pt x="272" y="544"/>
                    <a:pt x="380" y="570"/>
                    <a:pt x="490" y="589"/>
                  </a:cubicBezTo>
                  <a:cubicBezTo>
                    <a:pt x="589" y="582"/>
                    <a:pt x="669" y="566"/>
                    <a:pt x="763" y="542"/>
                  </a:cubicBezTo>
                  <a:cubicBezTo>
                    <a:pt x="773" y="537"/>
                    <a:pt x="784" y="532"/>
                    <a:pt x="794" y="526"/>
                  </a:cubicBezTo>
                  <a:cubicBezTo>
                    <a:pt x="810" y="516"/>
                    <a:pt x="840" y="495"/>
                    <a:pt x="840" y="495"/>
                  </a:cubicBezTo>
                  <a:cubicBezTo>
                    <a:pt x="877" y="442"/>
                    <a:pt x="867" y="467"/>
                    <a:pt x="879" y="425"/>
                  </a:cubicBezTo>
                  <a:cubicBezTo>
                    <a:pt x="865" y="345"/>
                    <a:pt x="864" y="264"/>
                    <a:pt x="848" y="184"/>
                  </a:cubicBezTo>
                  <a:cubicBezTo>
                    <a:pt x="843" y="158"/>
                    <a:pt x="837" y="126"/>
                    <a:pt x="817" y="106"/>
                  </a:cubicBezTo>
                  <a:cubicBezTo>
                    <a:pt x="786" y="75"/>
                    <a:pt x="679" y="57"/>
                    <a:pt x="630" y="44"/>
                  </a:cubicBezTo>
                  <a:cubicBezTo>
                    <a:pt x="614" y="45"/>
                    <a:pt x="513" y="36"/>
                    <a:pt x="482" y="67"/>
                  </a:cubicBezTo>
                </a:path>
              </a:pathLst>
            </a:custGeom>
            <a:noFill/>
            <a:ln w="38100" cap="flat" cmpd="sng">
              <a:solidFill>
                <a:schemeClr val="tx2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11276" name="Text Box 19"/>
            <p:cNvSpPr txBox="1">
              <a:spLocks noChangeArrowheads="1"/>
            </p:cNvSpPr>
            <p:nvPr/>
          </p:nvSpPr>
          <p:spPr bwMode="auto">
            <a:xfrm>
              <a:off x="2775" y="2404"/>
              <a:ext cx="210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17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lvl1pPr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algn="l" eaLnBrk="0" hangingPunct="0">
                <a:spcBef>
                  <a:spcPct val="20000"/>
                </a:spcBef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tx1"/>
                </a:buClr>
                <a:buChar char="•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ClrTx/>
                <a:buFontTx/>
                <a:buNone/>
              </a:pPr>
              <a:r>
                <a:rPr lang="en-US" altLang="en-US" sz="2000">
                  <a:solidFill>
                    <a:schemeClr val="tx2"/>
                  </a:solidFill>
                </a:rPr>
                <a:t>B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17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5922</TotalTime>
  <Words>4484</Words>
  <Application>Microsoft Office PowerPoint</Application>
  <PresentationFormat>On-screen Show (4:3)</PresentationFormat>
  <Paragraphs>1485</Paragraphs>
  <Slides>59</Slides>
  <Notes>59</Notes>
  <HiddenSlides>2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2" baseType="lpstr">
      <vt:lpstr>Arial</vt:lpstr>
      <vt:lpstr>Blends</vt:lpstr>
      <vt:lpstr>Microsoft Equation 3.0</vt:lpstr>
      <vt:lpstr> Bayes Rule and Bayes Classifiers</vt:lpstr>
      <vt:lpstr>Outline</vt:lpstr>
      <vt:lpstr>Discrete Random Variables</vt:lpstr>
      <vt:lpstr>Probabilities</vt:lpstr>
      <vt:lpstr>Visualizing A</vt:lpstr>
      <vt:lpstr>PowerPoint Presentation</vt:lpstr>
      <vt:lpstr>The Axioms Of Probability</vt:lpstr>
      <vt:lpstr>Interpreting the axioms</vt:lpstr>
      <vt:lpstr>Interpreting the axioms</vt:lpstr>
      <vt:lpstr>Interpreting the axioms</vt:lpstr>
      <vt:lpstr>These Axioms are Not to be Trifled With</vt:lpstr>
      <vt:lpstr>Another important theorem</vt:lpstr>
      <vt:lpstr>Conditional Probability</vt:lpstr>
      <vt:lpstr>Conditional Probability</vt:lpstr>
      <vt:lpstr>Definition of Conditional Probability</vt:lpstr>
      <vt:lpstr>Probabilistic Inference</vt:lpstr>
      <vt:lpstr>Probabilistic Inference</vt:lpstr>
      <vt:lpstr>Probabilistic Inference</vt:lpstr>
      <vt:lpstr>What we just did…</vt:lpstr>
      <vt:lpstr>PowerPoint Presentation</vt:lpstr>
      <vt:lpstr>PowerPoint Presentation</vt:lpstr>
      <vt:lpstr>PowerPoint Presentation</vt:lpstr>
      <vt:lpstr>Bayesian Diagnosis</vt:lpstr>
      <vt:lpstr>Bayesian Diagnosis</vt:lpstr>
      <vt:lpstr>Bayesian Diagnosis</vt:lpstr>
      <vt:lpstr>Bayesian Diagnosis</vt:lpstr>
      <vt:lpstr>Bayesian Diagnosis</vt:lpstr>
      <vt:lpstr>Bayesian Diagnosis</vt:lpstr>
      <vt:lpstr>Bayesian Diagnosis</vt:lpstr>
      <vt:lpstr>Many Pieces of Evidence </vt:lpstr>
      <vt:lpstr>Many Pieces of Evidence </vt:lpstr>
      <vt:lpstr>Many Pieces of Evidence </vt:lpstr>
      <vt:lpstr>Many Pieces of Evidence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Building A Bayes Classifier </vt:lpstr>
      <vt:lpstr>The General Case</vt:lpstr>
      <vt:lpstr>Building a naïve Bayesian Classifier </vt:lpstr>
      <vt:lpstr>Building a naïve Bayesian Classifier </vt:lpstr>
      <vt:lpstr>PowerPoint Presentation</vt:lpstr>
      <vt:lpstr>PowerPoint Presentation</vt:lpstr>
      <vt:lpstr>Conclusion</vt:lpstr>
    </vt:vector>
  </TitlesOfParts>
  <Company>Carnegie Mellon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awm</dc:creator>
  <cp:lastModifiedBy>liuj</cp:lastModifiedBy>
  <cp:revision>75</cp:revision>
  <cp:lastPrinted>1601-01-01T00:00:00Z</cp:lastPrinted>
  <dcterms:created xsi:type="dcterms:W3CDTF">2001-07-26T22:52:10Z</dcterms:created>
  <dcterms:modified xsi:type="dcterms:W3CDTF">2016-03-01T15:35:35Z</dcterms:modified>
</cp:coreProperties>
</file>