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C58F-6883-4B9F-B3F5-3BCBFFD88DD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8A48E-0345-46C2-AE86-D0ECD42CB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8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FC4607-7A07-4902-BD8B-E4A64ADA436E}" type="slidenum">
              <a:rPr lang="en-US" altLang="en-US" sz="1200">
                <a:latin typeface="Tahoma" panose="020B0604030504040204" pitchFamily="34" charset="0"/>
              </a:rPr>
              <a:pPr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6861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F51598-AE3A-49C0-87D8-A4D660D12660}" type="slidenum">
              <a:rPr lang="en-US" altLang="en-US" sz="1200">
                <a:latin typeface="Tahoma" panose="020B0604030504040204" pitchFamily="34" charset="0"/>
              </a:rPr>
              <a:pPr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9251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20AC44-C701-4853-AA1D-CAACCC515434}" type="slidenum">
              <a:rPr lang="en-US" altLang="en-US" sz="1200">
                <a:latin typeface="Tahoma" panose="020B0604030504040204" pitchFamily="34" charset="0"/>
              </a:rPr>
              <a:pPr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8583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8F4184-77AA-4401-B616-8BB7A6708E9A}" type="slidenum">
              <a:rPr lang="en-US" altLang="en-US" sz="1200">
                <a:latin typeface="Tahoma" panose="020B0604030504040204" pitchFamily="34" charset="0"/>
              </a:rPr>
              <a:pPr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1212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6B001C-7313-4DDA-82DC-7533A7CC4B42}" type="slidenum">
              <a:rPr lang="en-US" altLang="en-US" sz="1200">
                <a:latin typeface="Tahoma" panose="020B0604030504040204" pitchFamily="34" charset="0"/>
              </a:rPr>
              <a:pPr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4800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B09E60-FB4F-4694-ADCE-D788DBDCD82E}" type="slidenum">
              <a:rPr lang="en-US" altLang="en-US" sz="1200">
                <a:latin typeface="Tahoma" panose="020B0604030504040204" pitchFamily="34" charset="0"/>
              </a:rPr>
              <a:pPr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9213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9EEB4F-9544-42B8-A050-AF2622377D4F}" type="slidenum">
              <a:rPr lang="en-US" altLang="en-US" sz="1200">
                <a:latin typeface="Tahoma" panose="020B0604030504040204" pitchFamily="34" charset="0"/>
              </a:rPr>
              <a:pPr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3004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0ABA26-777F-48C7-B4F3-8C28AFA09707}" type="slidenum">
              <a:rPr lang="en-US" altLang="en-US" sz="1200">
                <a:latin typeface="Tahoma" panose="020B0604030504040204" pitchFamily="34" charset="0"/>
              </a:rPr>
              <a:pPr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8313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607F57-E6DE-41A4-A0A8-19DE4FBA5249}" type="slidenum">
              <a:rPr lang="en-US" altLang="en-US" sz="1200">
                <a:latin typeface="Tahoma" panose="020B0604030504040204" pitchFamily="34" charset="0"/>
              </a:rPr>
              <a:pPr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415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49EDDD-707A-42AF-A737-C96A924E2915}" type="slidenum">
              <a:rPr lang="en-US" altLang="en-US" sz="1200">
                <a:latin typeface="Tahoma" panose="020B0604030504040204" pitchFamily="34" charset="0"/>
              </a:rPr>
              <a:pPr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255948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8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0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8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3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7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4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5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9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3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9F0A-5F06-4DF0-9A73-4DE476BA8754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39BDB-FDE3-4DEF-9721-142A59BC5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8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 </a:t>
            </a:r>
            <a:r>
              <a:rPr lang="en-US" altLang="zh-CN" smtClean="0"/>
              <a:t>- CBA</a:t>
            </a:r>
            <a:endParaRPr lang="en-US" alt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70C0"/>
                </a:solidFill>
              </a:rPr>
              <a:t>CS </a:t>
            </a:r>
            <a:r>
              <a:rPr lang="en-US" altLang="en-US" sz="2800" dirty="0" smtClean="0">
                <a:solidFill>
                  <a:srgbClr val="0070C0"/>
                </a:solidFill>
              </a:rPr>
              <a:t>485</a:t>
            </a:r>
            <a:r>
              <a:rPr lang="en-US" altLang="en-US" sz="2800" dirty="0">
                <a:solidFill>
                  <a:srgbClr val="0070C0"/>
                </a:solidFill>
              </a:rPr>
              <a:t>: Special Topics in Data Mining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600" dirty="0" err="1"/>
              <a:t>Jinze</a:t>
            </a:r>
            <a:r>
              <a:rPr lang="en-US" altLang="en-US" sz="3600" dirty="0"/>
              <a:t> Liu</a:t>
            </a:r>
          </a:p>
        </p:txBody>
      </p:sp>
    </p:spTree>
    <p:extLst>
      <p:ext uri="{BB962C8B-B14F-4D97-AF65-F5344CB8AC3E}">
        <p14:creationId xmlns:p14="http://schemas.microsoft.com/office/powerpoint/2010/main" val="576200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7772400" cy="996950"/>
          </a:xfrm>
        </p:spPr>
        <p:txBody>
          <a:bodyPr/>
          <a:lstStyle/>
          <a:p>
            <a:r>
              <a:rPr lang="en-US" altLang="en-US" smtClean="0"/>
              <a:t>RG: The Algorithm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7924800" cy="44958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1 </a:t>
            </a:r>
            <a:r>
              <a:rPr lang="en-US" altLang="en-US" sz="1600" i="1">
                <a:cs typeface="Times New Roman" panose="02020603050405020304" pitchFamily="18" charset="0"/>
              </a:rPr>
              <a:t>F </a:t>
            </a:r>
            <a:r>
              <a:rPr lang="en-US" altLang="en-US" sz="1600" baseline="-25000">
                <a:cs typeface="Times New Roman" panose="02020603050405020304" pitchFamily="18" charset="0"/>
              </a:rPr>
              <a:t>1</a:t>
            </a:r>
            <a:r>
              <a:rPr lang="en-US" altLang="en-US" sz="1600">
                <a:cs typeface="Times New Roman" panose="02020603050405020304" pitchFamily="18" charset="0"/>
              </a:rPr>
              <a:t> = {large 1-ruleitems};   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2 </a:t>
            </a:r>
            <a:r>
              <a:rPr lang="en-US" altLang="en-US" sz="1600" i="1">
                <a:cs typeface="Times New Roman" panose="02020603050405020304" pitchFamily="18" charset="0"/>
              </a:rPr>
              <a:t>CAR </a:t>
            </a:r>
            <a:r>
              <a:rPr lang="en-US" altLang="en-US" sz="1600" baseline="-25000">
                <a:cs typeface="Times New Roman" panose="02020603050405020304" pitchFamily="18" charset="0"/>
              </a:rPr>
              <a:t>1</a:t>
            </a:r>
            <a:r>
              <a:rPr lang="en-US" altLang="en-US" sz="1600">
                <a:cs typeface="Times New Roman" panose="02020603050405020304" pitchFamily="18" charset="0"/>
              </a:rPr>
              <a:t> = genRules (</a:t>
            </a:r>
            <a:r>
              <a:rPr lang="en-US" altLang="en-US" sz="1600" i="1">
                <a:cs typeface="Times New Roman" panose="02020603050405020304" pitchFamily="18" charset="0"/>
              </a:rPr>
              <a:t>F </a:t>
            </a:r>
            <a:r>
              <a:rPr lang="en-US" altLang="en-US" sz="1600" baseline="-25000">
                <a:cs typeface="Times New Roman" panose="02020603050405020304" pitchFamily="18" charset="0"/>
              </a:rPr>
              <a:t>1 </a:t>
            </a:r>
            <a:r>
              <a:rPr lang="en-US" altLang="en-US" sz="1600">
                <a:cs typeface="Times New Roman" panose="02020603050405020304" pitchFamily="18" charset="0"/>
              </a:rPr>
              <a:t>);  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3 </a:t>
            </a:r>
            <a:r>
              <a:rPr lang="en-US" altLang="en-US" sz="1600" i="1">
                <a:cs typeface="Times New Roman" panose="02020603050405020304" pitchFamily="18" charset="0"/>
              </a:rPr>
              <a:t>prCAR </a:t>
            </a:r>
            <a:r>
              <a:rPr lang="en-US" altLang="en-US" sz="1600" baseline="-25000">
                <a:cs typeface="Times New Roman" panose="02020603050405020304" pitchFamily="18" charset="0"/>
              </a:rPr>
              <a:t>1</a:t>
            </a:r>
            <a:r>
              <a:rPr lang="en-US" altLang="en-US" sz="1600">
                <a:cs typeface="Times New Roman" panose="02020603050405020304" pitchFamily="18" charset="0"/>
              </a:rPr>
              <a:t> = pruneRules (</a:t>
            </a:r>
            <a:r>
              <a:rPr lang="en-US" altLang="en-US" sz="1600" i="1">
                <a:cs typeface="Times New Roman" panose="02020603050405020304" pitchFamily="18" charset="0"/>
              </a:rPr>
              <a:t>CAR </a:t>
            </a:r>
            <a:r>
              <a:rPr lang="en-US" altLang="en-US" sz="1600" baseline="-25000">
                <a:cs typeface="Times New Roman" panose="02020603050405020304" pitchFamily="18" charset="0"/>
              </a:rPr>
              <a:t>1</a:t>
            </a:r>
            <a:r>
              <a:rPr lang="en-US" altLang="en-US" sz="1600">
                <a:cs typeface="Times New Roman" panose="02020603050405020304" pitchFamily="18" charset="0"/>
              </a:rPr>
              <a:t> ); </a:t>
            </a:r>
            <a:r>
              <a:rPr lang="en-US" altLang="en-US" sz="1400">
                <a:cs typeface="Times New Roman" panose="02020603050405020304" pitchFamily="18" charset="0"/>
              </a:rPr>
              <a:t>//count the item and class occurrences to</a:t>
            </a:r>
          </a:p>
          <a:p>
            <a:pPr marL="609600" indent="-609600">
              <a:buNone/>
            </a:pPr>
            <a:r>
              <a:rPr lang="en-US" altLang="en-US" sz="1400">
                <a:cs typeface="Times New Roman" panose="02020603050405020304" pitchFamily="18" charset="0"/>
              </a:rPr>
              <a:t>                                                        determine the frequent </a:t>
            </a:r>
            <a:r>
              <a:rPr lang="en-US" altLang="en-US" sz="1400" i="1">
                <a:cs typeface="Times New Roman" panose="02020603050405020304" pitchFamily="18" charset="0"/>
              </a:rPr>
              <a:t>1-ruleitems </a:t>
            </a:r>
            <a:r>
              <a:rPr lang="en-US" altLang="en-US" sz="1400">
                <a:cs typeface="Times New Roman" panose="02020603050405020304" pitchFamily="18" charset="0"/>
              </a:rPr>
              <a:t>and prune it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4  </a:t>
            </a:r>
            <a:r>
              <a:rPr lang="en-US" altLang="en-US" sz="1600" b="1">
                <a:cs typeface="Times New Roman" panose="02020603050405020304" pitchFamily="18" charset="0"/>
              </a:rPr>
              <a:t>for </a:t>
            </a:r>
            <a:r>
              <a:rPr lang="en-US" altLang="en-US" sz="1600" i="1">
                <a:cs typeface="Times New Roman" panose="02020603050405020304" pitchFamily="18" charset="0"/>
              </a:rPr>
              <a:t>(k </a:t>
            </a:r>
            <a:r>
              <a:rPr lang="en-US" altLang="en-US" sz="1600">
                <a:cs typeface="Times New Roman" panose="02020603050405020304" pitchFamily="18" charset="0"/>
              </a:rPr>
              <a:t>= 2; </a:t>
            </a:r>
            <a:r>
              <a:rPr lang="en-US" altLang="en-US" sz="1600" i="1">
                <a:cs typeface="Times New Roman" panose="02020603050405020304" pitchFamily="18" charset="0"/>
              </a:rPr>
              <a:t>F </a:t>
            </a:r>
            <a:r>
              <a:rPr lang="en-US" altLang="en-US" sz="1600" i="1" baseline="-25000">
                <a:cs typeface="Times New Roman" panose="02020603050405020304" pitchFamily="18" charset="0"/>
              </a:rPr>
              <a:t>k-</a:t>
            </a:r>
            <a:r>
              <a:rPr lang="en-US" altLang="en-US" sz="1600" baseline="-25000">
                <a:cs typeface="Times New Roman" panose="02020603050405020304" pitchFamily="18" charset="0"/>
              </a:rPr>
              <a:t>1</a:t>
            </a:r>
            <a:r>
              <a:rPr lang="en-US" altLang="en-US" sz="1600"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en-US" sz="1600">
                <a:cs typeface="Times New Roman" panose="02020603050405020304" pitchFamily="18" charset="0"/>
              </a:rPr>
              <a:t> </a:t>
            </a:r>
            <a:r>
              <a:rPr lang="en-US" altLang="en-US" sz="1600">
                <a:ea typeface="NJ Chinese Simplified" pitchFamily="1" charset="-122"/>
              </a:rPr>
              <a:t>Ø</a:t>
            </a:r>
            <a:r>
              <a:rPr lang="en-US" altLang="en-US" sz="1600">
                <a:cs typeface="Times New Roman" panose="02020603050405020304" pitchFamily="18" charset="0"/>
              </a:rPr>
              <a:t>; k++)  </a:t>
            </a:r>
            <a:r>
              <a:rPr lang="en-US" altLang="en-US" sz="1600" b="1">
                <a:cs typeface="Times New Roman" panose="02020603050405020304" pitchFamily="18" charset="0"/>
              </a:rPr>
              <a:t>do</a:t>
            </a:r>
            <a:endParaRPr lang="en-US" altLang="en-US" sz="160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lain" startAt="5"/>
            </a:pPr>
            <a:r>
              <a:rPr lang="en-US" altLang="en-US" sz="1600" i="1">
                <a:cs typeface="Times New Roman" panose="02020603050405020304" pitchFamily="18" charset="0"/>
              </a:rPr>
              <a:t>C </a:t>
            </a:r>
            <a:r>
              <a:rPr lang="en-US" altLang="en-US" sz="16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600" i="1">
                <a:cs typeface="Times New Roman" panose="02020603050405020304" pitchFamily="18" charset="0"/>
              </a:rPr>
              <a:t> </a:t>
            </a:r>
            <a:r>
              <a:rPr lang="en-US" altLang="en-US" sz="1600">
                <a:cs typeface="Times New Roman" panose="02020603050405020304" pitchFamily="18" charset="0"/>
              </a:rPr>
              <a:t>= candidateGen (</a:t>
            </a:r>
            <a:r>
              <a:rPr lang="en-US" altLang="en-US" sz="1600" i="1">
                <a:cs typeface="Times New Roman" panose="02020603050405020304" pitchFamily="18" charset="0"/>
              </a:rPr>
              <a:t>F </a:t>
            </a:r>
            <a:r>
              <a:rPr lang="en-US" altLang="en-US" sz="1600" baseline="-25000">
                <a:cs typeface="Times New Roman" panose="02020603050405020304" pitchFamily="18" charset="0"/>
              </a:rPr>
              <a:t>k-1</a:t>
            </a:r>
            <a:r>
              <a:rPr lang="en-US" altLang="en-US" sz="1600">
                <a:cs typeface="Times New Roman" panose="02020603050405020304" pitchFamily="18" charset="0"/>
              </a:rPr>
              <a:t> ); </a:t>
            </a:r>
            <a:r>
              <a:rPr lang="en-US" altLang="en-US" sz="1400">
                <a:cs typeface="Times New Roman" panose="02020603050405020304" pitchFamily="18" charset="0"/>
              </a:rPr>
              <a:t>//generate the candidate ruleitems C</a:t>
            </a:r>
            <a:r>
              <a:rPr lang="en-US" altLang="en-US" sz="1400" baseline="-25000">
                <a:cs typeface="Times New Roman" panose="02020603050405020304" pitchFamily="18" charset="0"/>
              </a:rPr>
              <a:t>k </a:t>
            </a:r>
          </a:p>
          <a:p>
            <a:pPr marL="609600" indent="-609600">
              <a:buNone/>
            </a:pPr>
            <a:r>
              <a:rPr lang="en-US" altLang="en-US" sz="1400">
                <a:cs typeface="Times New Roman" panose="02020603050405020304" pitchFamily="18" charset="0"/>
              </a:rPr>
              <a:t>                                                            using the frequent ruleitems F</a:t>
            </a:r>
            <a:r>
              <a:rPr lang="en-US" altLang="en-US" sz="1400" baseline="-25000">
                <a:cs typeface="Times New Roman" panose="02020603050405020304" pitchFamily="18" charset="0"/>
              </a:rPr>
              <a:t>k-1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6     </a:t>
            </a:r>
            <a:r>
              <a:rPr lang="en-US" altLang="en-US" sz="1600" b="1">
                <a:cs typeface="Times New Roman" panose="02020603050405020304" pitchFamily="18" charset="0"/>
              </a:rPr>
              <a:t>for </a:t>
            </a:r>
            <a:r>
              <a:rPr lang="en-US" altLang="en-US" sz="1600">
                <a:cs typeface="Times New Roman" panose="02020603050405020304" pitchFamily="18" charset="0"/>
              </a:rPr>
              <a:t>each data case </a:t>
            </a:r>
            <a:r>
              <a:rPr lang="en-US" altLang="en-US" sz="1600" i="1">
                <a:cs typeface="Times New Roman" panose="02020603050405020304" pitchFamily="18" charset="0"/>
              </a:rPr>
              <a:t>d</a:t>
            </a:r>
            <a:r>
              <a:rPr lang="en-US" altLang="en-US" sz="1600" i="1"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600" i="1">
                <a:cs typeface="Times New Roman" panose="02020603050405020304" pitchFamily="18" charset="0"/>
              </a:rPr>
              <a:t> D  </a:t>
            </a:r>
            <a:r>
              <a:rPr lang="en-US" altLang="en-US" sz="1600" b="1">
                <a:cs typeface="Times New Roman" panose="02020603050405020304" pitchFamily="18" charset="0"/>
              </a:rPr>
              <a:t>do  </a:t>
            </a:r>
            <a:r>
              <a:rPr lang="en-US" altLang="en-US" sz="1400">
                <a:cs typeface="Times New Roman" panose="02020603050405020304" pitchFamily="18" charset="0"/>
              </a:rPr>
              <a:t>//scan the database</a:t>
            </a:r>
          </a:p>
          <a:p>
            <a:pPr marL="609600" indent="-609600">
              <a:buFontTx/>
              <a:buAutoNum type="arabicPlain" startAt="7"/>
            </a:pPr>
            <a:r>
              <a:rPr lang="en-US" altLang="en-US" sz="1600" i="1">
                <a:cs typeface="Times New Roman" panose="02020603050405020304" pitchFamily="18" charset="0"/>
              </a:rPr>
              <a:t>C </a:t>
            </a:r>
            <a:r>
              <a:rPr lang="en-US" altLang="en-US" sz="1600" i="1" baseline="-25000">
                <a:cs typeface="Times New Roman" panose="02020603050405020304" pitchFamily="18" charset="0"/>
              </a:rPr>
              <a:t>d </a:t>
            </a:r>
            <a:r>
              <a:rPr lang="en-US" altLang="en-US" sz="1600">
                <a:cs typeface="Times New Roman" panose="02020603050405020304" pitchFamily="18" charset="0"/>
              </a:rPr>
              <a:t>= ruleSubset (</a:t>
            </a:r>
            <a:r>
              <a:rPr lang="en-US" altLang="en-US" sz="1600" i="1">
                <a:cs typeface="Times New Roman" panose="02020603050405020304" pitchFamily="18" charset="0"/>
              </a:rPr>
              <a:t>C </a:t>
            </a:r>
            <a:r>
              <a:rPr lang="en-US" altLang="en-US" sz="16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600" i="1">
                <a:cs typeface="Times New Roman" panose="02020603050405020304" pitchFamily="18" charset="0"/>
              </a:rPr>
              <a:t> </a:t>
            </a:r>
            <a:r>
              <a:rPr lang="en-US" altLang="en-US" sz="1600">
                <a:cs typeface="Times New Roman" panose="02020603050405020304" pitchFamily="18" charset="0"/>
              </a:rPr>
              <a:t>, d); </a:t>
            </a:r>
            <a:r>
              <a:rPr lang="en-US" altLang="en-US" sz="1400">
                <a:cs typeface="Times New Roman" panose="02020603050405020304" pitchFamily="18" charset="0"/>
              </a:rPr>
              <a:t>//find all the ruleitems in C</a:t>
            </a:r>
            <a:r>
              <a:rPr lang="en-US" altLang="en-US" sz="1400" baseline="-25000">
                <a:cs typeface="Times New Roman" panose="02020603050405020304" pitchFamily="18" charset="0"/>
              </a:rPr>
              <a:t>k</a:t>
            </a:r>
            <a:r>
              <a:rPr lang="en-US" altLang="en-US" sz="1400">
                <a:cs typeface="Times New Roman" panose="02020603050405020304" pitchFamily="18" charset="0"/>
              </a:rPr>
              <a:t> whose </a:t>
            </a:r>
            <a:r>
              <a:rPr lang="en-US" altLang="en-US" sz="1400" i="1">
                <a:cs typeface="Times New Roman" panose="02020603050405020304" pitchFamily="18" charset="0"/>
              </a:rPr>
              <a:t>condsets</a:t>
            </a:r>
            <a:r>
              <a:rPr lang="en-US" altLang="en-US" sz="140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sz="1400">
                <a:cs typeface="Times New Roman" panose="02020603050405020304" pitchFamily="18" charset="0"/>
              </a:rPr>
              <a:t>                                                        are supported by </a:t>
            </a:r>
            <a:r>
              <a:rPr lang="en-US" altLang="en-US" sz="1400" i="1">
                <a:cs typeface="Times New Roman" panose="02020603050405020304" pitchFamily="18" charset="0"/>
              </a:rPr>
              <a:t>d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8        </a:t>
            </a:r>
            <a:r>
              <a:rPr lang="en-US" altLang="en-US" sz="1600" b="1">
                <a:cs typeface="Times New Roman" panose="02020603050405020304" pitchFamily="18" charset="0"/>
              </a:rPr>
              <a:t>for </a:t>
            </a:r>
            <a:r>
              <a:rPr lang="en-US" altLang="en-US" sz="1600">
                <a:cs typeface="Times New Roman" panose="02020603050405020304" pitchFamily="18" charset="0"/>
              </a:rPr>
              <a:t>each candidate </a:t>
            </a:r>
            <a:r>
              <a:rPr lang="en-US" altLang="en-US" sz="1600" i="1">
                <a:cs typeface="Times New Roman" panose="02020603050405020304" pitchFamily="18" charset="0"/>
              </a:rPr>
              <a:t>c</a:t>
            </a:r>
            <a:r>
              <a:rPr lang="en-US" altLang="en-US" sz="1600" i="1"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600" i="1">
                <a:cs typeface="Times New Roman" panose="02020603050405020304" pitchFamily="18" charset="0"/>
              </a:rPr>
              <a:t> C </a:t>
            </a:r>
            <a:r>
              <a:rPr lang="en-US" altLang="en-US" sz="1600" i="1" baseline="-25000">
                <a:cs typeface="Times New Roman" panose="02020603050405020304" pitchFamily="18" charset="0"/>
              </a:rPr>
              <a:t>d  </a:t>
            </a:r>
            <a:r>
              <a:rPr lang="en-US" altLang="en-US" sz="1600" b="1">
                <a:cs typeface="Times New Roman" panose="02020603050405020304" pitchFamily="18" charset="0"/>
              </a:rPr>
              <a:t>do</a:t>
            </a:r>
            <a:endParaRPr lang="en-US" altLang="en-US" sz="160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9           c.condsupCount++;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10         </a:t>
            </a:r>
            <a:r>
              <a:rPr lang="en-US" altLang="en-US" sz="1600" b="1">
                <a:cs typeface="Times New Roman" panose="02020603050405020304" pitchFamily="18" charset="0"/>
              </a:rPr>
              <a:t>if </a:t>
            </a:r>
            <a:r>
              <a:rPr lang="en-US" altLang="en-US" sz="1600">
                <a:cs typeface="Times New Roman" panose="02020603050405020304" pitchFamily="18" charset="0"/>
              </a:rPr>
              <a:t>d.class = c.class </a:t>
            </a:r>
            <a:r>
              <a:rPr lang="en-US" altLang="en-US" sz="1600" b="1">
                <a:cs typeface="Times New Roman" panose="02020603050405020304" pitchFamily="18" charset="0"/>
              </a:rPr>
              <a:t>then</a:t>
            </a:r>
          </a:p>
          <a:p>
            <a:pPr marL="609600" indent="-609600">
              <a:buNone/>
            </a:pPr>
            <a:r>
              <a:rPr lang="en-US" altLang="en-US" sz="1600" b="1">
                <a:cs typeface="Times New Roman" panose="02020603050405020304" pitchFamily="18" charset="0"/>
              </a:rPr>
              <a:t>               </a:t>
            </a:r>
            <a:r>
              <a:rPr lang="en-US" altLang="en-US" sz="1600">
                <a:cs typeface="Times New Roman" panose="02020603050405020304" pitchFamily="18" charset="0"/>
              </a:rPr>
              <a:t>c.rulesupCount++; </a:t>
            </a:r>
            <a:r>
              <a:rPr lang="en-US" altLang="en-US" sz="1400">
                <a:cs typeface="Times New Roman" panose="02020603050405020304" pitchFamily="18" charset="0"/>
              </a:rPr>
              <a:t>//update various support counts of the candidates in C</a:t>
            </a:r>
            <a:r>
              <a:rPr lang="en-US" altLang="en-US" sz="1400" baseline="-25000">
                <a:cs typeface="Times New Roman" panose="02020603050405020304" pitchFamily="18" charset="0"/>
              </a:rPr>
              <a:t>k</a:t>
            </a: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11        </a:t>
            </a:r>
            <a:r>
              <a:rPr lang="en-US" altLang="en-US" sz="1600" b="1">
                <a:cs typeface="Times New Roman" panose="02020603050405020304" pitchFamily="18" charset="0"/>
              </a:rPr>
              <a:t>end</a:t>
            </a:r>
            <a:endParaRPr lang="en-US" altLang="en-US" sz="160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12     </a:t>
            </a:r>
            <a:r>
              <a:rPr lang="en-US" altLang="en-US" sz="1600" b="1">
                <a:cs typeface="Times New Roman" panose="02020603050405020304" pitchFamily="18" charset="0"/>
              </a:rPr>
              <a:t>end</a:t>
            </a:r>
            <a:endParaRPr lang="en-US" altLang="en-US" sz="16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1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RG: The Algorithm(cont.)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lain" startAt="13"/>
            </a:pPr>
            <a:r>
              <a:rPr lang="en-US" altLang="en-US" sz="1800" i="1">
                <a:cs typeface="Times New Roman" panose="02020603050405020304" pitchFamily="18" charset="0"/>
              </a:rPr>
              <a:t>F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 </a:t>
            </a:r>
            <a:r>
              <a:rPr lang="en-US" altLang="en-US" sz="1800">
                <a:cs typeface="Times New Roman" panose="02020603050405020304" pitchFamily="18" charset="0"/>
              </a:rPr>
              <a:t>= </a:t>
            </a:r>
            <a:r>
              <a:rPr lang="en-US" altLang="en-US" sz="1800" i="1">
                <a:cs typeface="Times New Roman" panose="02020603050405020304" pitchFamily="18" charset="0"/>
              </a:rPr>
              <a:t>{c</a:t>
            </a:r>
            <a:r>
              <a:rPr lang="en-US" altLang="en-US" sz="1800" i="1"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800" i="1">
                <a:cs typeface="Times New Roman" panose="02020603050405020304" pitchFamily="18" charset="0"/>
              </a:rPr>
              <a:t> C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| c.rulesupCount</a:t>
            </a:r>
            <a:r>
              <a:rPr lang="en-US" altLang="en-US" sz="1800"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en-US" sz="1800">
                <a:cs typeface="Times New Roman" panose="02020603050405020304" pitchFamily="18" charset="0"/>
              </a:rPr>
              <a:t> </a:t>
            </a:r>
            <a:r>
              <a:rPr lang="en-US" altLang="en-US" sz="1800" i="1">
                <a:cs typeface="Times New Roman" panose="02020603050405020304" pitchFamily="18" charset="0"/>
              </a:rPr>
              <a:t>minsu</a:t>
            </a:r>
            <a:r>
              <a:rPr lang="en-US" altLang="en-US" sz="1800">
                <a:cs typeface="Times New Roman" panose="02020603050405020304" pitchFamily="18" charset="0"/>
              </a:rPr>
              <a:t>p}; </a:t>
            </a:r>
          </a:p>
          <a:p>
            <a:pPr marL="609600" indent="-609600">
              <a:buNone/>
            </a:pPr>
            <a:r>
              <a:rPr lang="en-US" altLang="en-US" sz="1400">
                <a:cs typeface="Times New Roman" panose="02020603050405020304" pitchFamily="18" charset="0"/>
              </a:rPr>
              <a:t>                                                                 //select those new frequent ruleitems to form F</a:t>
            </a:r>
            <a:r>
              <a:rPr lang="en-US" altLang="en-US" sz="1400" baseline="-25000">
                <a:cs typeface="Times New Roman" panose="02020603050405020304" pitchFamily="18" charset="0"/>
              </a:rPr>
              <a:t>k</a:t>
            </a:r>
          </a:p>
          <a:p>
            <a:pPr marL="609600" indent="-609600">
              <a:buNone/>
            </a:pPr>
            <a:r>
              <a:rPr lang="en-US" altLang="en-US" sz="1800">
                <a:cs typeface="Times New Roman" panose="02020603050405020304" pitchFamily="18" charset="0"/>
              </a:rPr>
              <a:t>14     </a:t>
            </a:r>
            <a:r>
              <a:rPr lang="en-US" altLang="en-US" sz="1800" i="1">
                <a:cs typeface="Times New Roman" panose="02020603050405020304" pitchFamily="18" charset="0"/>
              </a:rPr>
              <a:t>CAR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 k </a:t>
            </a:r>
            <a:r>
              <a:rPr lang="en-US" altLang="en-US" sz="1800">
                <a:cs typeface="Times New Roman" panose="02020603050405020304" pitchFamily="18" charset="0"/>
              </a:rPr>
              <a:t>= genRules(</a:t>
            </a:r>
            <a:r>
              <a:rPr lang="en-US" altLang="en-US" sz="1800" i="1">
                <a:cs typeface="Times New Roman" panose="02020603050405020304" pitchFamily="18" charset="0"/>
              </a:rPr>
              <a:t>F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); </a:t>
            </a:r>
            <a:r>
              <a:rPr lang="en-US" altLang="en-US" sz="1400">
                <a:cs typeface="Times New Roman" panose="02020603050405020304" pitchFamily="18" charset="0"/>
              </a:rPr>
              <a:t>//select the ruleitems both accurate and</a:t>
            </a:r>
            <a:r>
              <a:rPr lang="en-US" altLang="en-US" sz="1800">
                <a:cs typeface="Times New Roman" panose="02020603050405020304" pitchFamily="18" charset="0"/>
              </a:rPr>
              <a:t> </a:t>
            </a:r>
            <a:r>
              <a:rPr lang="en-US" altLang="en-US" sz="1400">
                <a:cs typeface="Times New Roman" panose="02020603050405020304" pitchFamily="18" charset="0"/>
              </a:rPr>
              <a:t>frequent</a:t>
            </a:r>
          </a:p>
          <a:p>
            <a:pPr marL="609600" indent="-609600">
              <a:buNone/>
            </a:pPr>
            <a:r>
              <a:rPr lang="en-US" altLang="en-US" sz="1800">
                <a:cs typeface="Times New Roman" panose="02020603050405020304" pitchFamily="18" charset="0"/>
              </a:rPr>
              <a:t>15      </a:t>
            </a:r>
            <a:r>
              <a:rPr lang="en-US" altLang="en-US" sz="1800" i="1">
                <a:cs typeface="Times New Roman" panose="02020603050405020304" pitchFamily="18" charset="0"/>
              </a:rPr>
              <a:t>prCAR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= pruneRules(</a:t>
            </a:r>
            <a:r>
              <a:rPr lang="en-US" altLang="en-US" sz="1800" i="1">
                <a:cs typeface="Times New Roman" panose="02020603050405020304" pitchFamily="18" charset="0"/>
              </a:rPr>
              <a:t>CAR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); </a:t>
            </a:r>
          </a:p>
          <a:p>
            <a:pPr marL="609600" indent="-609600">
              <a:buNone/>
            </a:pPr>
            <a:r>
              <a:rPr lang="en-US" altLang="en-US" sz="1800">
                <a:cs typeface="Times New Roman" panose="02020603050405020304" pitchFamily="18" charset="0"/>
              </a:rPr>
              <a:t>16 </a:t>
            </a:r>
            <a:r>
              <a:rPr lang="en-US" altLang="en-US" sz="1800" b="1">
                <a:cs typeface="Times New Roman" panose="02020603050405020304" pitchFamily="18" charset="0"/>
              </a:rPr>
              <a:t>end</a:t>
            </a:r>
            <a:endParaRPr lang="en-US" altLang="en-US" sz="180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1800">
                <a:cs typeface="Times New Roman" panose="02020603050405020304" pitchFamily="18" charset="0"/>
              </a:rPr>
              <a:t>17 </a:t>
            </a:r>
            <a:r>
              <a:rPr lang="en-US" altLang="en-US" sz="1800" i="1">
                <a:cs typeface="Times New Roman" panose="02020603050405020304" pitchFamily="18" charset="0"/>
              </a:rPr>
              <a:t>CARs </a:t>
            </a:r>
            <a:r>
              <a:rPr lang="en-US" altLang="en-US" sz="1800" b="1">
                <a:cs typeface="Times New Roman" panose="02020603050405020304" pitchFamily="18" charset="0"/>
              </a:rPr>
              <a:t>= </a:t>
            </a:r>
            <a:r>
              <a:rPr lang="en-US" altLang="en-US" sz="1800" b="1" i="1"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1800">
                <a:cs typeface="Times New Roman" panose="02020603050405020304" pitchFamily="18" charset="0"/>
              </a:rPr>
              <a:t>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CAR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;   </a:t>
            </a:r>
          </a:p>
          <a:p>
            <a:pPr marL="609600" indent="-609600">
              <a:buNone/>
            </a:pPr>
            <a:r>
              <a:rPr lang="en-US" altLang="en-US" sz="1800">
                <a:cs typeface="Times New Roman" panose="02020603050405020304" pitchFamily="18" charset="0"/>
              </a:rPr>
              <a:t>18 </a:t>
            </a:r>
            <a:r>
              <a:rPr lang="en-US" altLang="en-US" sz="1800" i="1">
                <a:cs typeface="Times New Roman" panose="02020603050405020304" pitchFamily="18" charset="0"/>
              </a:rPr>
              <a:t>prCARs </a:t>
            </a:r>
            <a:r>
              <a:rPr lang="en-US" altLang="en-US" sz="1800">
                <a:cs typeface="Times New Roman" panose="02020603050405020304" pitchFamily="18" charset="0"/>
              </a:rPr>
              <a:t>= </a:t>
            </a:r>
            <a:r>
              <a:rPr lang="en-US" altLang="en-US" sz="1800" b="1" i="1"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1800">
                <a:cs typeface="Times New Roman" panose="02020603050405020304" pitchFamily="18" charset="0"/>
              </a:rPr>
              <a:t>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prCAR </a:t>
            </a:r>
            <a:r>
              <a:rPr lang="en-US" altLang="en-US" sz="1800" i="1" baseline="-25000">
                <a:cs typeface="Times New Roman" panose="02020603050405020304" pitchFamily="18" charset="0"/>
              </a:rPr>
              <a:t>k</a:t>
            </a:r>
            <a:r>
              <a:rPr lang="en-US" altLang="en-US" sz="1800" i="1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buNone/>
            </a:pP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4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Association Rules</a:t>
            </a:r>
          </a:p>
        </p:txBody>
      </p:sp>
      <p:sp>
        <p:nvSpPr>
          <p:cNvPr id="60419" name="Rectangle 39"/>
          <p:cNvSpPr>
            <a:spLocks noChangeArrowheads="1"/>
          </p:cNvSpPr>
          <p:nvPr/>
        </p:nvSpPr>
        <p:spPr bwMode="auto">
          <a:xfrm>
            <a:off x="5486400" y="1600200"/>
            <a:ext cx="4953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marL="320675" indent="-3206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5325" indent="-2667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Tx/>
              <a:buBlip>
                <a:blip r:embed="rId2"/>
              </a:buBlip>
            </a:pP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</a:rPr>
              <a:t>Itemset X = {x</a:t>
            </a:r>
            <a:r>
              <a:rPr lang="en-US" altLang="en-US" sz="2400" baseline="-25000">
                <a:solidFill>
                  <a:srgbClr val="1C1C1C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</a:rPr>
              <a:t>, …, x</a:t>
            </a:r>
            <a:r>
              <a:rPr lang="en-US" altLang="en-US" sz="2400" baseline="-25000">
                <a:solidFill>
                  <a:srgbClr val="1C1C1C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</a:rPr>
              <a:t>}</a:t>
            </a:r>
          </a:p>
          <a:p>
            <a:pPr>
              <a:buFontTx/>
              <a:buBlip>
                <a:blip r:embed="rId2"/>
              </a:buBlip>
            </a:pP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</a:rPr>
              <a:t>Find all the rules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en-US" sz="28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</a:rPr>
              <a:t>with minimum support and confidence</a:t>
            </a:r>
            <a:endParaRPr lang="en-US" altLang="en-US" sz="2800">
              <a:solidFill>
                <a:srgbClr val="1C1C1C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>
              <a:buFontTx/>
              <a:buBlip>
                <a:blip r:embed="rId3"/>
              </a:buBlip>
            </a:pPr>
            <a:r>
              <a:rPr lang="en-US" altLang="en-US" sz="2400" i="1">
                <a:solidFill>
                  <a:srgbClr val="0033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support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is the probability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t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hat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a transaction contains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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</a:p>
          <a:p>
            <a:pPr lvl="1">
              <a:buFontTx/>
              <a:buBlip>
                <a:blip r:embed="rId3"/>
              </a:buBlip>
            </a:pPr>
            <a:r>
              <a:rPr lang="en-US" altLang="en-US" sz="2400" i="1">
                <a:solidFill>
                  <a:srgbClr val="0033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confidence,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c,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is the conditional probability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that a transaction having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400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also contains </a:t>
            </a:r>
            <a:r>
              <a:rPr lang="en-US" altLang="en-US" sz="2400" i="1">
                <a:solidFill>
                  <a:srgbClr val="1C1C1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</a:t>
            </a:r>
          </a:p>
        </p:txBody>
      </p: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5867400" y="4951414"/>
            <a:ext cx="457200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4" tIns="46027" rIns="92054" bIns="46027"/>
          <a:lstStyle/>
          <a:p>
            <a:pPr defTabSz="912813">
              <a:lnSpc>
                <a:spcPct val="11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Let  </a:t>
            </a:r>
            <a:r>
              <a:rPr lang="en-US" sz="2000" i="1" dirty="0" err="1">
                <a:solidFill>
                  <a:srgbClr val="000000"/>
                </a:solidFill>
              </a:rPr>
              <a:t>sup</a:t>
            </a:r>
            <a:r>
              <a:rPr lang="en-US" sz="2000" i="1" baseline="-25000" dirty="0" err="1">
                <a:solidFill>
                  <a:srgbClr val="000000"/>
                </a:solidFill>
              </a:rPr>
              <a:t>min</a:t>
            </a:r>
            <a:r>
              <a:rPr lang="en-US" sz="2000" i="1" dirty="0">
                <a:solidFill>
                  <a:srgbClr val="000000"/>
                </a:solidFill>
              </a:rPr>
              <a:t> = 50%,  </a:t>
            </a:r>
            <a:r>
              <a:rPr lang="en-US" sz="2000" i="1" dirty="0" err="1">
                <a:solidFill>
                  <a:srgbClr val="000000"/>
                </a:solidFill>
              </a:rPr>
              <a:t>conf</a:t>
            </a:r>
            <a:r>
              <a:rPr lang="en-US" sz="2000" i="1" baseline="-25000" dirty="0" err="1">
                <a:solidFill>
                  <a:srgbClr val="000000"/>
                </a:solidFill>
              </a:rPr>
              <a:t>min</a:t>
            </a:r>
            <a:r>
              <a:rPr lang="en-US" sz="2000" i="1" dirty="0">
                <a:solidFill>
                  <a:srgbClr val="000000"/>
                </a:solidFill>
              </a:rPr>
              <a:t> = 50%</a:t>
            </a:r>
          </a:p>
          <a:p>
            <a:pPr defTabSz="912813">
              <a:lnSpc>
                <a:spcPct val="11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Association rules:</a:t>
            </a:r>
          </a:p>
          <a:p>
            <a:pPr marL="455613" lvl="1" defTabSz="912813">
              <a:lnSpc>
                <a:spcPct val="110000"/>
              </a:lnSpc>
              <a:defRPr/>
            </a:pPr>
            <a:r>
              <a:rPr lang="en-US" sz="2000" i="1" dirty="0">
                <a:solidFill>
                  <a:srgbClr val="000000"/>
                </a:solidFill>
              </a:rPr>
              <a:t>A </a:t>
            </a:r>
            <a:r>
              <a:rPr lang="en-US" sz="2000" dirty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000" i="1" dirty="0">
                <a:solidFill>
                  <a:srgbClr val="000000"/>
                </a:solidFill>
                <a:sym typeface="Symbol" pitchFamily="18" charset="2"/>
              </a:rPr>
              <a:t> C  </a:t>
            </a:r>
            <a:r>
              <a:rPr lang="en-US" sz="2000" dirty="0">
                <a:solidFill>
                  <a:srgbClr val="000000"/>
                </a:solidFill>
                <a:sym typeface="Symbol" pitchFamily="18" charset="2"/>
              </a:rPr>
              <a:t>(60%, 100%)</a:t>
            </a:r>
          </a:p>
          <a:p>
            <a:pPr marL="455613" lvl="1" defTabSz="912813">
              <a:lnSpc>
                <a:spcPct val="110000"/>
              </a:lnSpc>
              <a:defRPr/>
            </a:pPr>
            <a:r>
              <a:rPr lang="en-US" sz="2000" i="1" dirty="0">
                <a:solidFill>
                  <a:srgbClr val="000000"/>
                </a:solidFill>
              </a:rPr>
              <a:t>C </a:t>
            </a:r>
            <a:r>
              <a:rPr lang="en-US" sz="2000" dirty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000" i="1" dirty="0">
                <a:solidFill>
                  <a:srgbClr val="000000"/>
                </a:solidFill>
                <a:sym typeface="Symbol" pitchFamily="18" charset="2"/>
              </a:rPr>
              <a:t> A  </a:t>
            </a:r>
            <a:r>
              <a:rPr lang="en-US" sz="2000" dirty="0">
                <a:solidFill>
                  <a:srgbClr val="000000"/>
                </a:solidFill>
                <a:sym typeface="Symbol" pitchFamily="18" charset="2"/>
              </a:rPr>
              <a:t>(60%, 75%)</a:t>
            </a:r>
          </a:p>
          <a:p>
            <a:pPr marL="455613" lvl="1" defTabSz="912813">
              <a:defRPr/>
            </a:pPr>
            <a:endParaRPr lang="en-US" sz="2000" dirty="0">
              <a:solidFill>
                <a:srgbClr val="000000"/>
              </a:solidFill>
              <a:latin typeface="Tahoma" pitchFamily="34" charset="0"/>
              <a:sym typeface="Symbol" pitchFamily="18" charset="2"/>
            </a:endParaRPr>
          </a:p>
        </p:txBody>
      </p:sp>
      <p:grpSp>
        <p:nvGrpSpPr>
          <p:cNvPr id="60421" name="Group 41"/>
          <p:cNvGrpSpPr>
            <a:grpSpLocks/>
          </p:cNvGrpSpPr>
          <p:nvPr/>
        </p:nvGrpSpPr>
        <p:grpSpPr bwMode="auto">
          <a:xfrm>
            <a:off x="1676400" y="3998914"/>
            <a:ext cx="3886200" cy="2630487"/>
            <a:chOff x="192" y="2400"/>
            <a:chExt cx="2448" cy="1657"/>
          </a:xfrm>
        </p:grpSpPr>
        <p:sp>
          <p:nvSpPr>
            <p:cNvPr id="60445" name="Oval 42"/>
            <p:cNvSpPr>
              <a:spLocks noChangeArrowheads="1"/>
            </p:cNvSpPr>
            <p:nvPr/>
          </p:nvSpPr>
          <p:spPr bwMode="auto">
            <a:xfrm>
              <a:off x="384" y="2736"/>
              <a:ext cx="1200" cy="864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0446" name="Oval 43"/>
            <p:cNvSpPr>
              <a:spLocks noChangeArrowheads="1"/>
            </p:cNvSpPr>
            <p:nvPr/>
          </p:nvSpPr>
          <p:spPr bwMode="auto">
            <a:xfrm>
              <a:off x="1008" y="2736"/>
              <a:ext cx="1200" cy="960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0447" name="Line 44"/>
            <p:cNvSpPr>
              <a:spLocks noChangeShapeType="1"/>
            </p:cNvSpPr>
            <p:nvPr/>
          </p:nvSpPr>
          <p:spPr bwMode="auto">
            <a:xfrm flipH="1">
              <a:off x="576" y="3168"/>
              <a:ext cx="144" cy="48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8" name="Line 45"/>
            <p:cNvSpPr>
              <a:spLocks noChangeShapeType="1"/>
            </p:cNvSpPr>
            <p:nvPr/>
          </p:nvSpPr>
          <p:spPr bwMode="auto">
            <a:xfrm flipV="1">
              <a:off x="2016" y="2832"/>
              <a:ext cx="144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9" name="Line 46"/>
            <p:cNvSpPr>
              <a:spLocks noChangeShapeType="1"/>
            </p:cNvSpPr>
            <p:nvPr/>
          </p:nvSpPr>
          <p:spPr bwMode="auto">
            <a:xfrm flipH="1" flipV="1">
              <a:off x="1440" y="2592"/>
              <a:ext cx="0" cy="57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0" name="Text Box 47"/>
            <p:cNvSpPr txBox="1">
              <a:spLocks noChangeArrowheads="1"/>
            </p:cNvSpPr>
            <p:nvPr/>
          </p:nvSpPr>
          <p:spPr bwMode="auto">
            <a:xfrm>
              <a:off x="1824" y="2448"/>
              <a:ext cx="768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7482" tIns="48741" rIns="97482" bIns="48741">
              <a:spAutoFit/>
            </a:bodyPr>
            <a:lstStyle>
              <a:lvl1pPr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912813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Times New Roman" panose="02020603050405020304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Times New Roman" panose="02020603050405020304" pitchFamily="18" charset="0"/>
                </a:rPr>
                <a:t>buys diaper</a:t>
              </a:r>
              <a:endParaRPr lang="en-US" altLang="en-US" sz="1800" u="sng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51" name="Text Box 48"/>
            <p:cNvSpPr txBox="1">
              <a:spLocks noChangeArrowheads="1"/>
            </p:cNvSpPr>
            <p:nvPr/>
          </p:nvSpPr>
          <p:spPr bwMode="auto">
            <a:xfrm>
              <a:off x="960" y="2400"/>
              <a:ext cx="657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7482" tIns="48741" rIns="97482" bIns="48741">
              <a:spAutoFit/>
            </a:bodyPr>
            <a:lstStyle>
              <a:lvl1pPr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912813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5FA180"/>
                  </a:solidFill>
                  <a:latin typeface="Times New Roman" panose="02020603050405020304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5FA180"/>
                  </a:solidFill>
                  <a:latin typeface="Times New Roman" panose="02020603050405020304" pitchFamily="18" charset="0"/>
                </a:rPr>
                <a:t>buys both</a:t>
              </a:r>
              <a:endParaRPr lang="en-US" altLang="en-US" sz="1800" u="sng">
                <a:solidFill>
                  <a:srgbClr val="5FA18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52" name="Text Box 49"/>
            <p:cNvSpPr txBox="1">
              <a:spLocks noChangeArrowheads="1"/>
            </p:cNvSpPr>
            <p:nvPr/>
          </p:nvSpPr>
          <p:spPr bwMode="auto">
            <a:xfrm>
              <a:off x="384" y="3600"/>
              <a:ext cx="62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7482" tIns="48741" rIns="97482" bIns="48741">
              <a:spAutoFit/>
            </a:bodyPr>
            <a:lstStyle>
              <a:lvl1pPr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912813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912813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912813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333399"/>
                  </a:solidFill>
                  <a:latin typeface="Times New Roman" panose="02020603050405020304" pitchFamily="18" charset="0"/>
                </a:rPr>
                <a:t>Customer</a:t>
              </a:r>
            </a:p>
            <a:p>
              <a:pPr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333399"/>
                  </a:solidFill>
                  <a:latin typeface="Times New Roman" panose="02020603050405020304" pitchFamily="18" charset="0"/>
                </a:rPr>
                <a:t>buys beer</a:t>
              </a:r>
              <a:endParaRPr lang="en-US" altLang="en-US" sz="1800" u="sng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0453" name="Rectangle 50"/>
            <p:cNvSpPr>
              <a:spLocks noChangeArrowheads="1"/>
            </p:cNvSpPr>
            <p:nvPr/>
          </p:nvSpPr>
          <p:spPr bwMode="auto">
            <a:xfrm>
              <a:off x="192" y="2400"/>
              <a:ext cx="2448" cy="16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1962059" name="Group 75"/>
          <p:cNvGraphicFramePr>
            <a:graphicFrameLocks noGrp="1"/>
          </p:cNvGraphicFramePr>
          <p:nvPr/>
        </p:nvGraphicFramePr>
        <p:xfrm>
          <a:off x="1676400" y="1509713"/>
          <a:ext cx="3886200" cy="2453004"/>
        </p:xfrm>
        <a:graphic>
          <a:graphicData uri="http://schemas.openxmlformats.org/drawingml/2006/table">
            <a:tbl>
              <a:tblPr/>
              <a:tblGrid>
                <a:gridCol w="1274555"/>
                <a:gridCol w="2611645"/>
              </a:tblGrid>
              <a:tr h="548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Transaction-id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Items bought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380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f,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d, g, I,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p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b, 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f, l,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o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b, f, h, j, o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b, c, k, s, p</a:t>
                      </a:r>
                    </a:p>
                  </a:txBody>
                  <a:tcPr marL="91431" marR="91431" marT="45667" marB="45667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marL="91431" marR="91431" marT="45667" marB="4566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f,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e, l, p,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68686"/>
                          </a:solidFill>
                          <a:effectLst/>
                          <a:latin typeface="Times New Roman" pitchFamily="18" charset="0"/>
                        </a:rPr>
                        <a:t>, n</a:t>
                      </a:r>
                    </a:p>
                  </a:txBody>
                  <a:tcPr marL="91431" marR="91431" marT="45667" marB="4566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6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09600"/>
            <a:ext cx="7772400" cy="84455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Classification based on Association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Classification rule mining versus Association rule mining</a:t>
            </a:r>
          </a:p>
          <a:p>
            <a:pPr lvl="2"/>
            <a:r>
              <a:rPr lang="en-US" altLang="en-US" smtClean="0"/>
              <a:t>Aim</a:t>
            </a:r>
          </a:p>
          <a:p>
            <a:pPr lvl="3"/>
            <a:r>
              <a:rPr lang="en-US" altLang="en-US" smtClean="0"/>
              <a:t>A small set of rules as classifier</a:t>
            </a:r>
          </a:p>
          <a:p>
            <a:pPr lvl="3"/>
            <a:r>
              <a:rPr lang="en-US" altLang="en-US" smtClean="0"/>
              <a:t>All rules according to minsup and minconf</a:t>
            </a:r>
          </a:p>
          <a:p>
            <a:pPr lvl="2"/>
            <a:r>
              <a:rPr lang="en-US" altLang="en-US" smtClean="0"/>
              <a:t>Syntax</a:t>
            </a:r>
          </a:p>
          <a:p>
            <a:pPr lvl="3"/>
            <a:r>
              <a:rPr lang="en-US" altLang="en-US" smtClean="0"/>
              <a:t>X </a:t>
            </a:r>
            <a:r>
              <a:rPr lang="en-US" altLang="en-US" smtClean="0">
                <a:sym typeface="Wingdings" panose="05000000000000000000" pitchFamily="2" charset="2"/>
              </a:rPr>
              <a:t> y</a:t>
            </a:r>
          </a:p>
          <a:p>
            <a:pPr lvl="3"/>
            <a:r>
              <a:rPr lang="en-US" altLang="en-US" smtClean="0">
                <a:sym typeface="Wingdings" panose="05000000000000000000" pitchFamily="2" charset="2"/>
              </a:rPr>
              <a:t>X Y</a:t>
            </a:r>
            <a:endParaRPr lang="en-US" altLang="en-US" smtClean="0"/>
          </a:p>
          <a:p>
            <a:pPr lvl="2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6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Why &amp; How to Integrate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848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Both classification rule mining and association rule mining are indispensable to practical applications.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integration is done by focusing on a special subset of association rules whose </a:t>
            </a:r>
            <a:r>
              <a:rPr lang="en-US" altLang="en-US" u="sng" smtClean="0">
                <a:solidFill>
                  <a:srgbClr val="993300"/>
                </a:solidFill>
              </a:rPr>
              <a:t>right-hand-side are restricted to the classification class attribute</a:t>
            </a:r>
            <a:r>
              <a:rPr lang="en-US" altLang="en-US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CARs: class association 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9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84175"/>
            <a:ext cx="7467600" cy="869950"/>
          </a:xfrm>
        </p:spPr>
        <p:txBody>
          <a:bodyPr/>
          <a:lstStyle/>
          <a:p>
            <a:r>
              <a:rPr lang="en-US" altLang="en-US" smtClean="0"/>
              <a:t>CBA: Three Steps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Discretize continuous attributes, if any</a:t>
            </a:r>
          </a:p>
          <a:p>
            <a:r>
              <a:rPr lang="en-US" altLang="en-US" smtClean="0"/>
              <a:t>Generate all class association rules (CARs)</a:t>
            </a:r>
          </a:p>
          <a:p>
            <a:r>
              <a:rPr lang="en-US" altLang="en-US" smtClean="0"/>
              <a:t>Build a classifier based on the generated CARs.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42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7772400" cy="844550"/>
          </a:xfrm>
        </p:spPr>
        <p:txBody>
          <a:bodyPr/>
          <a:lstStyle/>
          <a:p>
            <a:r>
              <a:rPr lang="en-US" altLang="en-US" smtClean="0"/>
              <a:t>Our Objectives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7620000" cy="3352800"/>
          </a:xfrm>
        </p:spPr>
        <p:txBody>
          <a:bodyPr/>
          <a:lstStyle/>
          <a:p>
            <a:r>
              <a:rPr lang="en-US" altLang="en-US" smtClean="0"/>
              <a:t>To generate the complete set of CARs that satisfy the user-specified minimum support (minsup) and minimum confidence (minconf) constraints.</a:t>
            </a:r>
          </a:p>
          <a:p>
            <a:r>
              <a:rPr lang="en-US" altLang="en-US" smtClean="0"/>
              <a:t>To build a classifier from the CARs.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4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7772400" cy="768350"/>
          </a:xfrm>
        </p:spPr>
        <p:txBody>
          <a:bodyPr/>
          <a:lstStyle/>
          <a:p>
            <a:r>
              <a:rPr lang="en-US" altLang="en-US" smtClean="0"/>
              <a:t>Rule Generator: Basic Concepts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Ruleitem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</a:t>
            </a:r>
            <a:r>
              <a:rPr lang="en-US" altLang="en-US" sz="1800"/>
              <a:t>&lt;condset, y&gt; :condset is a set of items,   y is a class  label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    </a:t>
            </a:r>
            <a:r>
              <a:rPr lang="en-US" altLang="en-US" sz="1800"/>
              <a:t>Each ruleitem represents a rule: condset-&gt;y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condsupCount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 number of cases in D that contain condset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rulesupCount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 number of cases in D that contain the condset and are labeled with class y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Support</a:t>
            </a:r>
            <a:r>
              <a:rPr lang="en-US" altLang="en-US" sz="2400"/>
              <a:t>=(rulesupCount/|D|)*100%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Confidence</a:t>
            </a:r>
            <a:r>
              <a:rPr lang="en-US" altLang="en-US" sz="2400"/>
              <a:t>=(rulesupCount/condsupCount)*100%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9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84175"/>
            <a:ext cx="7467600" cy="869950"/>
          </a:xfrm>
        </p:spPr>
        <p:txBody>
          <a:bodyPr/>
          <a:lstStyle/>
          <a:p>
            <a:r>
              <a:rPr lang="en-US" altLang="en-US" smtClean="0"/>
              <a:t>RG: Basic Concepts (Cont.)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7696200" cy="3810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Frequent ruleitems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ruleitem is </a:t>
            </a:r>
            <a:r>
              <a:rPr lang="en-US" altLang="en-US" u="sng"/>
              <a:t>frequent</a:t>
            </a:r>
            <a:r>
              <a:rPr lang="en-US" altLang="en-US"/>
              <a:t> if its support is above </a:t>
            </a:r>
            <a:r>
              <a:rPr lang="en-US" altLang="en-US" i="1"/>
              <a:t>minsup</a:t>
            </a:r>
          </a:p>
          <a:p>
            <a:pPr>
              <a:lnSpc>
                <a:spcPct val="90000"/>
              </a:lnSpc>
            </a:pPr>
            <a:r>
              <a:rPr lang="en-US" altLang="en-US"/>
              <a:t>Accurate rule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 A rule is </a:t>
            </a:r>
            <a:r>
              <a:rPr lang="en-US" altLang="en-US" u="sng"/>
              <a:t>accurate</a:t>
            </a:r>
            <a:r>
              <a:rPr lang="en-US" altLang="en-US"/>
              <a:t> if its confidence is above </a:t>
            </a:r>
            <a:r>
              <a:rPr lang="en-US" altLang="en-US" i="1"/>
              <a:t>minconf</a:t>
            </a:r>
          </a:p>
          <a:p>
            <a:pPr>
              <a:lnSpc>
                <a:spcPct val="90000"/>
              </a:lnSpc>
            </a:pPr>
            <a:r>
              <a:rPr lang="en-US" altLang="en-US"/>
              <a:t>Possible rule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all ruleitems that have the same condset, the ruleitem with the highest confidence is the </a:t>
            </a:r>
            <a:r>
              <a:rPr lang="en-US" altLang="en-US" u="sng"/>
              <a:t>possible rule</a:t>
            </a:r>
            <a:r>
              <a:rPr lang="en-US" altLang="en-US"/>
              <a:t> of this set of ruleitems.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set of class association rules (CARs) consists of all the </a:t>
            </a:r>
            <a:r>
              <a:rPr lang="en-US" altLang="en-US" b="1"/>
              <a:t>possible</a:t>
            </a:r>
            <a:r>
              <a:rPr lang="en-US" altLang="en-US"/>
              <a:t> rules (PRs) that are both </a:t>
            </a:r>
            <a:r>
              <a:rPr lang="en-US" altLang="en-US" b="1"/>
              <a:t>frequent</a:t>
            </a:r>
            <a:r>
              <a:rPr lang="en-US" altLang="en-US"/>
              <a:t> and </a:t>
            </a:r>
            <a:r>
              <a:rPr lang="en-US" altLang="en-US" b="1"/>
              <a:t>accurate</a:t>
            </a:r>
            <a:r>
              <a:rPr lang="en-US" altLang="en-US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3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76238"/>
            <a:ext cx="7467600" cy="957262"/>
          </a:xfrm>
        </p:spPr>
        <p:txBody>
          <a:bodyPr/>
          <a:lstStyle/>
          <a:p>
            <a:r>
              <a:rPr lang="en-US" altLang="en-US" smtClean="0"/>
              <a:t>RG: An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A ruleitem:&lt;{(A,1),(B,1)},(class,1)&gt;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assume that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the support count of the condset </a:t>
            </a:r>
            <a:r>
              <a:rPr lang="en-US" altLang="en-US" i="1" smtClean="0"/>
              <a:t>(condsupCount)</a:t>
            </a:r>
            <a:r>
              <a:rPr lang="en-US" altLang="en-US" smtClean="0"/>
              <a:t> is 3, 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the support of this ruleitem </a:t>
            </a:r>
            <a:r>
              <a:rPr lang="en-US" altLang="en-US" i="1" smtClean="0"/>
              <a:t>(rulesupCount)</a:t>
            </a:r>
            <a:r>
              <a:rPr lang="en-US" altLang="en-US" smtClean="0"/>
              <a:t> is 2, and 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|D|=10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then   (A,1),(B,1) </a:t>
            </a:r>
            <a:r>
              <a:rPr lang="en-US" altLang="en-US" sz="3200"/>
              <a:t>-&gt; </a:t>
            </a:r>
            <a:r>
              <a:rPr lang="en-US" altLang="en-US" smtClean="0"/>
              <a:t>(class,1)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supt=20%     (rulesupCount/|D|)*100%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confd=66.7%   (rulesupCount/condsupCount)*100%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43A8A-9CD2-4F8F-B92F-8C27AC20680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781</Words>
  <Application>Microsoft Office PowerPoint</Application>
  <PresentationFormat>Widescreen</PresentationFormat>
  <Paragraphs>122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NJ Chinese Simplified</vt:lpstr>
      <vt:lpstr>SimSun</vt:lpstr>
      <vt:lpstr>Arial</vt:lpstr>
      <vt:lpstr>Calibri</vt:lpstr>
      <vt:lpstr>Calibri Light</vt:lpstr>
      <vt:lpstr>Lucida Sans Unicode</vt:lpstr>
      <vt:lpstr>Symbol</vt:lpstr>
      <vt:lpstr>Tahoma</vt:lpstr>
      <vt:lpstr>Times New Roman</vt:lpstr>
      <vt:lpstr>Wingdings</vt:lpstr>
      <vt:lpstr>Office Theme</vt:lpstr>
      <vt:lpstr>Classification - CBA</vt:lpstr>
      <vt:lpstr>Association Rules</vt:lpstr>
      <vt:lpstr>Classification based on Association</vt:lpstr>
      <vt:lpstr>Why &amp; How to Integrate</vt:lpstr>
      <vt:lpstr>CBA: Three Steps</vt:lpstr>
      <vt:lpstr>Our Objectives</vt:lpstr>
      <vt:lpstr>Rule Generator: Basic Concepts</vt:lpstr>
      <vt:lpstr>RG: Basic Concepts (Cont.)</vt:lpstr>
      <vt:lpstr>RG: An Example</vt:lpstr>
      <vt:lpstr>RG: The Algorithm</vt:lpstr>
      <vt:lpstr>RG: The Algorithm(cont.)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- CBA</dc:title>
  <dc:creator>liuj</dc:creator>
  <cp:lastModifiedBy>liuj</cp:lastModifiedBy>
  <cp:revision>1</cp:revision>
  <dcterms:created xsi:type="dcterms:W3CDTF">2016-04-05T14:15:52Z</dcterms:created>
  <dcterms:modified xsi:type="dcterms:W3CDTF">2016-04-05T14:16:03Z</dcterms:modified>
</cp:coreProperties>
</file>