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3" r:id="rId1"/>
  </p:sldMasterIdLst>
  <p:notesMasterIdLst>
    <p:notesMasterId r:id="rId16"/>
  </p:notesMasterIdLst>
  <p:handoutMasterIdLst>
    <p:handoutMasterId r:id="rId17"/>
  </p:handoutMasterIdLst>
  <p:sldIdLst>
    <p:sldId id="256" r:id="rId2"/>
    <p:sldId id="739" r:id="rId3"/>
    <p:sldId id="823" r:id="rId4"/>
    <p:sldId id="824" r:id="rId5"/>
    <p:sldId id="825" r:id="rId6"/>
    <p:sldId id="821" r:id="rId7"/>
    <p:sldId id="851" r:id="rId8"/>
    <p:sldId id="826" r:id="rId9"/>
    <p:sldId id="827" r:id="rId10"/>
    <p:sldId id="828" r:id="rId11"/>
    <p:sldId id="829" r:id="rId12"/>
    <p:sldId id="830" r:id="rId13"/>
    <p:sldId id="850" r:id="rId14"/>
    <p:sldId id="852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3300"/>
    <a:srgbClr val="000099"/>
    <a:srgbClr val="000066"/>
    <a:srgbClr val="003300"/>
    <a:srgbClr val="28462B"/>
    <a:srgbClr val="5FA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73" autoAdjust="0"/>
    <p:restoredTop sz="94595" autoAdjust="0"/>
  </p:normalViewPr>
  <p:slideViewPr>
    <p:cSldViewPr>
      <p:cViewPr varScale="1">
        <p:scale>
          <a:sx n="111" d="100"/>
          <a:sy n="111" d="100"/>
        </p:scale>
        <p:origin x="12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E6455593-EC75-4212-87B3-CEA25F5884E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255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3B432124-C017-4A54-AD37-70A3156A61A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9268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4E252F-0974-4061-8F86-52134E6A6FA1}" type="slidenum">
              <a:rPr lang="zh-CN" altLang="en-US" sz="1200">
                <a:latin typeface="Tahoma" panose="020B0604030504040204" pitchFamily="34" charset="0"/>
              </a:rPr>
              <a:pPr/>
              <a:t>1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950102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35F305-1345-4886-AFD9-24F9A5C0B9B4}" type="slidenum">
              <a:rPr lang="en-US" altLang="en-US" sz="1200">
                <a:latin typeface="Tahoma" panose="020B0604030504040204" pitchFamily="34" charset="0"/>
              </a:rPr>
              <a:pPr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8324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27544A-B30A-4796-954F-C4A71A1464F7}" type="slidenum">
              <a:rPr lang="en-US" altLang="en-US" sz="1200">
                <a:latin typeface="Tahoma" panose="020B0604030504040204" pitchFamily="34" charset="0"/>
              </a:rPr>
              <a:pPr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276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E8AAC9-321A-4A0C-978E-DEFBEF9685C0}" type="slidenum">
              <a:rPr lang="zh-CN" altLang="en-US" sz="1200">
                <a:latin typeface="Tahoma" panose="020B0604030504040204" pitchFamily="34" charset="0"/>
              </a:rPr>
              <a:pPr/>
              <a:t>2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71488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8B395B-840F-4182-B842-E4496FD3301C}" type="slidenum">
              <a:rPr lang="zh-CN" altLang="en-US" sz="1200">
                <a:latin typeface="Tahoma" panose="020B0604030504040204" pitchFamily="34" charset="0"/>
              </a:rPr>
              <a:pPr/>
              <a:t>3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78243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AC4E4A-DC53-46F5-908A-00F0048B7552}" type="slidenum">
              <a:rPr lang="zh-CN" altLang="en-US" sz="1200">
                <a:latin typeface="Tahoma" panose="020B0604030504040204" pitchFamily="34" charset="0"/>
              </a:rPr>
              <a:pPr/>
              <a:t>4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96069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74FDEC-C7D4-471D-ABE6-C49D8E2B47B8}" type="slidenum">
              <a:rPr lang="zh-CN" altLang="en-US" sz="1200">
                <a:latin typeface="Tahoma" panose="020B0604030504040204" pitchFamily="34" charset="0"/>
              </a:rPr>
              <a:pPr/>
              <a:t>5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43024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E59AE1-42B3-4726-A9BC-C526BE79ADE2}" type="slidenum">
              <a:rPr lang="zh-CN" altLang="en-US" sz="1200">
                <a:latin typeface="Tahoma" panose="020B0604030504040204" pitchFamily="34" charset="0"/>
              </a:rPr>
              <a:pPr/>
              <a:t>6</a:t>
            </a:fld>
            <a:endParaRPr lang="en-US" altLang="zh-CN" sz="1200">
              <a:latin typeface="Tahoma" panose="020B060403050404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091897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06FF83-2C02-4FAB-95E0-31CC087A6C0B}" type="slidenum">
              <a:rPr lang="en-US" altLang="en-US" sz="1200">
                <a:latin typeface="Tahoma" panose="020B0604030504040204" pitchFamily="34" charset="0"/>
              </a:rPr>
              <a:pPr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5218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7D5811-6F0A-4D2F-9604-3973C65C8C18}" type="slidenum">
              <a:rPr lang="en-US" altLang="en-US" sz="1200">
                <a:latin typeface="Tahoma" panose="020B0604030504040204" pitchFamily="34" charset="0"/>
              </a:rPr>
              <a:pPr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7786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0701E6-ABF1-4573-B6BF-552063AAB8F1}" type="slidenum">
              <a:rPr lang="en-US" altLang="en-US" sz="1200">
                <a:latin typeface="Tahoma" panose="020B0604030504040204" pitchFamily="34" charset="0"/>
              </a:rPr>
              <a:pPr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017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E4927-4AE6-4AC4-B8A5-690A8243CEA6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Jian Pei: Data mining -- Frequent Pattern Mining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106" descr="bk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4108"/>
          <p:cNvSpPr>
            <a:spLocks noChangeArrowheads="1"/>
          </p:cNvSpPr>
          <p:nvPr userDrawn="1"/>
        </p:nvSpPr>
        <p:spPr bwMode="auto">
          <a:xfrm flipV="1">
            <a:off x="0" y="3354388"/>
            <a:ext cx="8458200" cy="74612"/>
          </a:xfrm>
          <a:custGeom>
            <a:avLst/>
            <a:gdLst>
              <a:gd name="T0" fmla="*/ 0 w 6344"/>
              <a:gd name="T1" fmla="*/ 0 h 1"/>
              <a:gd name="T2" fmla="*/ 8458200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noFill/>
          <a:ln w="25400">
            <a:solidFill>
              <a:srgbClr val="EF91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4109"/>
          <p:cNvSpPr txBox="1">
            <a:spLocks noChangeArrowheads="1"/>
          </p:cNvSpPr>
          <p:nvPr userDrawn="1"/>
        </p:nvSpPr>
        <p:spPr bwMode="auto">
          <a:xfrm>
            <a:off x="5867400" y="6553200"/>
            <a:ext cx="297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400" b="1" i="1" smtClean="0">
                <a:solidFill>
                  <a:schemeClr val="bg2"/>
                </a:solidFill>
                <a:latin typeface="Book Antiqua" pitchFamily="18" charset="0"/>
                <a:ea typeface="SimSun" pitchFamily="2" charset="-122"/>
              </a:rPr>
              <a:t>The</a:t>
            </a:r>
            <a:r>
              <a:rPr lang="en-US" altLang="zh-CN" sz="1400" b="1" smtClean="0">
                <a:solidFill>
                  <a:schemeClr val="bg2"/>
                </a:solidFill>
                <a:latin typeface="Book Antiqua" pitchFamily="18" charset="0"/>
                <a:ea typeface="SimSun" pitchFamily="2" charset="-122"/>
              </a:rPr>
              <a:t> UNIVERSITY </a:t>
            </a:r>
            <a:r>
              <a:rPr lang="en-US" altLang="zh-CN" sz="1400" b="1" i="1" smtClean="0">
                <a:solidFill>
                  <a:schemeClr val="bg2"/>
                </a:solidFill>
                <a:latin typeface="Book Antiqua" pitchFamily="18" charset="0"/>
                <a:ea typeface="SimSun" pitchFamily="2" charset="-122"/>
              </a:rPr>
              <a:t>of </a:t>
            </a:r>
            <a:r>
              <a:rPr lang="en-US" altLang="zh-CN" sz="1400" b="1" smtClean="0">
                <a:solidFill>
                  <a:schemeClr val="bg2"/>
                </a:solidFill>
                <a:latin typeface="Book Antiqua" pitchFamily="18" charset="0"/>
                <a:ea typeface="SimSun" pitchFamily="2" charset="-122"/>
              </a:rPr>
              <a:t>KENTUCKY</a:t>
            </a:r>
            <a:endParaRPr lang="en-US" altLang="zh-CN" sz="1400" b="1" i="1" smtClean="0">
              <a:solidFill>
                <a:schemeClr val="bg2"/>
              </a:solidFill>
              <a:latin typeface="Book Antiqua" pitchFamily="18" charset="0"/>
              <a:ea typeface="SimSun" pitchFamily="2" charset="-122"/>
            </a:endParaRPr>
          </a:p>
        </p:txBody>
      </p:sp>
      <p:sp>
        <p:nvSpPr>
          <p:cNvPr id="10" name="Freeform 4110"/>
          <p:cNvSpPr>
            <a:spLocks noChangeArrowheads="1"/>
          </p:cNvSpPr>
          <p:nvPr userDrawn="1"/>
        </p:nvSpPr>
        <p:spPr bwMode="auto">
          <a:xfrm>
            <a:off x="4992688" y="6464300"/>
            <a:ext cx="4151312" cy="76200"/>
          </a:xfrm>
          <a:custGeom>
            <a:avLst/>
            <a:gdLst>
              <a:gd name="T0" fmla="*/ 0 w 6344"/>
              <a:gd name="T1" fmla="*/ 0 h 1"/>
              <a:gd name="T2" fmla="*/ 4151312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noFill/>
          <a:ln w="25400">
            <a:solidFill>
              <a:srgbClr val="EF91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2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423CC-22A3-4DA4-9F5D-226A7798CFF3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D7641D-AC76-4DDA-A7B9-29EE01165B1B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7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69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121836-B9AC-4439-B5E7-9C3CBD7E8A92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7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454F9-2774-490B-8FDB-1420E4F735A8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FA97B-2F3F-4C48-B5FF-F8731E6CFC59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5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3A772-3B30-40E5-AC6C-7C26F382A5DC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7DC43-9A75-45BC-A5DC-C02BC0C6BBAA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2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ECB9A7-7536-48AA-8A6B-9D2BDEAFA308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E9766-5D16-450B-A813-F9CAE7431999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4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C433B2-DABD-466F-8CB6-653473B5DD28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0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ECB9A7-7536-48AA-8A6B-9D2BDEAFA308}" type="datetime4">
              <a:rPr lang="zh-CN" altLang="en-US" smtClean="0"/>
              <a:pPr>
                <a:defRPr/>
              </a:pPr>
              <a:t>2016年1月28日星期四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159F-CAD8-40AB-A972-81C87709BA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bk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12"/>
          <p:cNvSpPr>
            <a:spLocks noChangeArrowheads="1"/>
          </p:cNvSpPr>
          <p:nvPr userDrawn="1"/>
        </p:nvSpPr>
        <p:spPr bwMode="auto">
          <a:xfrm flipV="1">
            <a:off x="0" y="1524000"/>
            <a:ext cx="8458200" cy="74613"/>
          </a:xfrm>
          <a:custGeom>
            <a:avLst/>
            <a:gdLst>
              <a:gd name="T0" fmla="*/ 0 w 6344"/>
              <a:gd name="T1" fmla="*/ 0 h 1"/>
              <a:gd name="T2" fmla="*/ 8458200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noFill/>
          <a:ln w="25400">
            <a:solidFill>
              <a:srgbClr val="EF91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5867400" y="6546850"/>
            <a:ext cx="327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400" b="1" smtClean="0">
                <a:solidFill>
                  <a:schemeClr val="bg2"/>
                </a:solidFill>
                <a:latin typeface="Book Antiqua" pitchFamily="18" charset="0"/>
                <a:ea typeface="SimSun" pitchFamily="2" charset="-122"/>
              </a:rPr>
              <a:t>CS685: Special Topics in Data Mining</a:t>
            </a:r>
          </a:p>
        </p:txBody>
      </p:sp>
      <p:sp>
        <p:nvSpPr>
          <p:cNvPr id="10" name="Freeform 14"/>
          <p:cNvSpPr>
            <a:spLocks noChangeArrowheads="1"/>
          </p:cNvSpPr>
          <p:nvPr userDrawn="1"/>
        </p:nvSpPr>
        <p:spPr bwMode="auto">
          <a:xfrm>
            <a:off x="4992688" y="6470650"/>
            <a:ext cx="4151312" cy="76200"/>
          </a:xfrm>
          <a:custGeom>
            <a:avLst/>
            <a:gdLst>
              <a:gd name="T0" fmla="*/ 0 w 6344"/>
              <a:gd name="T1" fmla="*/ 0 h 1"/>
              <a:gd name="T2" fmla="*/ 4151312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noFill/>
          <a:ln w="25400">
            <a:solidFill>
              <a:srgbClr val="EF91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9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rgelt.net/fp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anose="02010600030101010101" pitchFamily="2" charset="-122"/>
              </a:rPr>
              <a:t>Frequent </a:t>
            </a:r>
            <a:r>
              <a:rPr lang="en-US" altLang="zh-CN" dirty="0" err="1">
                <a:ea typeface="SimSun" panose="02010600030101010101" pitchFamily="2" charset="-122"/>
              </a:rPr>
              <a:t>Itemset</a:t>
            </a:r>
            <a:r>
              <a:rPr lang="en-US" altLang="zh-CN" dirty="0">
                <a:ea typeface="SimSun" panose="02010600030101010101" pitchFamily="2" charset="-122"/>
              </a:rPr>
              <a:t> Mining </a:t>
            </a:r>
            <a:r>
              <a:rPr lang="en-US" altLang="zh-CN" dirty="0" smtClean="0">
                <a:ea typeface="SimSun" panose="02010600030101010101" pitchFamily="2" charset="-122"/>
              </a:rPr>
              <a:t>II</a:t>
            </a: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657600"/>
            <a:ext cx="7162800" cy="1752600"/>
          </a:xfrm>
        </p:spPr>
        <p:txBody>
          <a:bodyPr/>
          <a:lstStyle/>
          <a:p>
            <a:r>
              <a:rPr lang="en-US" altLang="zh-CN" dirty="0" smtClean="0">
                <a:ea typeface="SimSun" panose="02010600030101010101" pitchFamily="2" charset="-122"/>
              </a:rPr>
              <a:t>Tree-based Algorithm</a:t>
            </a:r>
          </a:p>
          <a:p>
            <a:r>
              <a:rPr lang="en-US" altLang="zh-CN" dirty="0" smtClean="0">
                <a:ea typeface="SimSun" panose="02010600030101010101" pitchFamily="2" charset="-122"/>
              </a:rPr>
              <a:t>Max </a:t>
            </a:r>
            <a:r>
              <a:rPr lang="en-US" altLang="zh-CN" dirty="0" err="1" smtClean="0">
                <a:ea typeface="SimSun" panose="02010600030101010101" pitchFamily="2" charset="-122"/>
              </a:rPr>
              <a:t>Itemsets</a:t>
            </a:r>
            <a:endParaRPr lang="en-US" altLang="zh-CN" dirty="0" smtClean="0">
              <a:ea typeface="SimSun" panose="02010600030101010101" pitchFamily="2" charset="-122"/>
            </a:endParaRPr>
          </a:p>
          <a:p>
            <a:r>
              <a:rPr lang="en-US" altLang="zh-CN" dirty="0" smtClean="0">
                <a:ea typeface="SimSun" panose="02010600030101010101" pitchFamily="2" charset="-122"/>
              </a:rPr>
              <a:t>Closed </a:t>
            </a:r>
            <a:r>
              <a:rPr lang="en-US" altLang="zh-CN" dirty="0" err="1" smtClean="0">
                <a:ea typeface="SimSun" panose="02010600030101010101" pitchFamily="2" charset="-122"/>
              </a:rPr>
              <a:t>Itemsets</a:t>
            </a:r>
            <a:endParaRPr lang="en-US" altLang="zh-CN" dirty="0" smtClean="0">
              <a:ea typeface="SimSun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Frequent Closed Patterns</a:t>
            </a:r>
          </a:p>
        </p:txBody>
      </p:sp>
      <p:sp>
        <p:nvSpPr>
          <p:cNvPr id="28675" name="Rectangle 106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For frequent itemset X, if there exists no item y s.t. every transaction containing X also contains y, then X is a frequent closed pattern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“acdf” is a frequent closed pattern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Concise rep. of freq pats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Reduce # of patterns and rules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N. Pasquier et al. In ICDT’99</a:t>
            </a:r>
          </a:p>
        </p:txBody>
      </p:sp>
      <p:graphicFrame>
        <p:nvGraphicFramePr>
          <p:cNvPr id="629793" name="Group 1057"/>
          <p:cNvGraphicFramePr>
            <a:graphicFrameLocks noGrp="1"/>
          </p:cNvGraphicFramePr>
          <p:nvPr/>
        </p:nvGraphicFramePr>
        <p:xfrm>
          <a:off x="7010400" y="4267200"/>
          <a:ext cx="1905000" cy="2194200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e, f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b, 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f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9" name="Text Box 1058"/>
          <p:cNvSpPr txBox="1">
            <a:spLocks noChangeArrowheads="1"/>
          </p:cNvSpPr>
          <p:nvPr/>
        </p:nvSpPr>
        <p:spPr bwMode="auto">
          <a:xfrm>
            <a:off x="6918325" y="3714750"/>
            <a:ext cx="1938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latin typeface="Tahoma" panose="020B0604030504040204" pitchFamily="34" charset="0"/>
              </a:rPr>
              <a:t>Min_sup=2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CLOSET: Mining Frequent Closed Patterns</a:t>
            </a:r>
          </a:p>
        </p:txBody>
      </p:sp>
      <p:sp>
        <p:nvSpPr>
          <p:cNvPr id="29699" name="Rectangle 105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 smtClean="0"/>
              <a:t>Flist</a:t>
            </a:r>
            <a:r>
              <a:rPr lang="en-US" altLang="en-US" sz="2800" dirty="0" smtClean="0"/>
              <a:t>: list of all </a:t>
            </a:r>
            <a:r>
              <a:rPr lang="en-US" altLang="en-US" sz="2800" dirty="0" err="1" smtClean="0"/>
              <a:t>freq</a:t>
            </a:r>
            <a:r>
              <a:rPr lang="en-US" altLang="en-US" sz="2800" dirty="0" smtClean="0"/>
              <a:t> items in support </a:t>
            </a:r>
            <a:r>
              <a:rPr lang="en-US" altLang="en-US" sz="2800" dirty="0" err="1" smtClean="0"/>
              <a:t>asc</a:t>
            </a:r>
            <a:r>
              <a:rPr lang="en-US" altLang="en-US" sz="2800" dirty="0" smtClean="0"/>
              <a:t>. order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 smtClean="0"/>
              <a:t>Flist</a:t>
            </a:r>
            <a:r>
              <a:rPr lang="en-US" altLang="en-US" sz="2400" dirty="0" smtClean="0"/>
              <a:t>: d-a-f-e-c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Divide search space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Patterns having 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Patterns having d but no a, etc.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Find frequent closed pattern recursively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Every transaction having d also has </a:t>
            </a:r>
            <a:r>
              <a:rPr lang="en-US" altLang="en-US" sz="2400" dirty="0" err="1" smtClean="0"/>
              <a:t>cfa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ym typeface="Wingdings" panose="05000000000000000000" pitchFamily="2" charset="2"/>
              </a:rPr>
              <a:t>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cfad</a:t>
            </a:r>
            <a:r>
              <a:rPr lang="en-US" altLang="en-US" sz="2400" dirty="0" smtClean="0">
                <a:sym typeface="Wingdings" panose="05000000000000000000" pitchFamily="2" charset="2"/>
              </a:rPr>
              <a:t> is a frequent closed pattern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PHM’00</a:t>
            </a:r>
          </a:p>
        </p:txBody>
      </p:sp>
      <p:graphicFrame>
        <p:nvGraphicFramePr>
          <p:cNvPr id="630813" name="Group 1053"/>
          <p:cNvGraphicFramePr>
            <a:graphicFrameLocks noGrp="1"/>
          </p:cNvGraphicFramePr>
          <p:nvPr/>
        </p:nvGraphicFramePr>
        <p:xfrm>
          <a:off x="6934200" y="2943225"/>
          <a:ext cx="1905000" cy="1865328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</a:tblGrid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b, 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3" name="Text Box 1051"/>
          <p:cNvSpPr txBox="1">
            <a:spLocks noChangeArrowheads="1"/>
          </p:cNvSpPr>
          <p:nvPr/>
        </p:nvSpPr>
        <p:spPr bwMode="auto">
          <a:xfrm>
            <a:off x="7070725" y="2466975"/>
            <a:ext cx="168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Min_sup=2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Closed and Max-patterns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Closed pattern mining algorithms can be adapted to mine max-patterns</a:t>
            </a:r>
          </a:p>
          <a:p>
            <a:pPr lvl="1"/>
            <a:r>
              <a:rPr lang="en-US" altLang="en-US" smtClean="0"/>
              <a:t>A max-pattern must be closed</a:t>
            </a:r>
          </a:p>
          <a:p>
            <a:r>
              <a:rPr lang="en-US" altLang="en-US" smtClean="0"/>
              <a:t>Depth-first search methods have advantages over breadth-first search ones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5" y="228600"/>
            <a:ext cx="8961120" cy="627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9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for frequent pattern mining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http://www.borgelt.net/fpm.html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47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anose="02010600030101010101" pitchFamily="2" charset="-122"/>
              </a:rPr>
              <a:t>Bottleneck of Frequent-pattern Mining</a:t>
            </a:r>
          </a:p>
        </p:txBody>
      </p:sp>
      <p:sp>
        <p:nvSpPr>
          <p:cNvPr id="21507" name="Rectangle 10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Multiple database scans are costly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Mining long patterns needs many passes of scanning and generates lots of candidates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To find frequent itemset </a:t>
            </a:r>
            <a:r>
              <a:rPr lang="en-US" altLang="zh-CN" i="1" smtClean="0">
                <a:ea typeface="SimSun" panose="02010600030101010101" pitchFamily="2" charset="-122"/>
              </a:rPr>
              <a:t>i</a:t>
            </a:r>
            <a:r>
              <a:rPr lang="en-US" altLang="zh-CN" i="1" baseline="-25000" smtClean="0">
                <a:ea typeface="SimSun" panose="02010600030101010101" pitchFamily="2" charset="-122"/>
              </a:rPr>
              <a:t>1</a:t>
            </a:r>
            <a:r>
              <a:rPr lang="en-US" altLang="zh-CN" i="1" smtClean="0">
                <a:ea typeface="SimSun" panose="02010600030101010101" pitchFamily="2" charset="-122"/>
              </a:rPr>
              <a:t>i</a:t>
            </a:r>
            <a:r>
              <a:rPr lang="en-US" altLang="zh-CN" i="1" baseline="-25000" smtClean="0">
                <a:ea typeface="SimSun" panose="02010600030101010101" pitchFamily="2" charset="-122"/>
              </a:rPr>
              <a:t>2</a:t>
            </a:r>
            <a:r>
              <a:rPr lang="en-US" altLang="zh-CN" i="1" smtClean="0">
                <a:ea typeface="SimSun" panose="02010600030101010101" pitchFamily="2" charset="-122"/>
              </a:rPr>
              <a:t>…i</a:t>
            </a:r>
            <a:r>
              <a:rPr lang="en-US" altLang="zh-CN" i="1" baseline="-25000" smtClean="0">
                <a:ea typeface="SimSun" panose="02010600030101010101" pitchFamily="2" charset="-122"/>
              </a:rPr>
              <a:t>100</a:t>
            </a:r>
            <a:endParaRPr lang="en-US" altLang="zh-CN" i="1" smtClean="0">
              <a:ea typeface="SimSun" panose="02010600030101010101" pitchFamily="2" charset="-122"/>
            </a:endParaRPr>
          </a:p>
          <a:p>
            <a:pPr lvl="2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# of scans: </a:t>
            </a:r>
            <a:r>
              <a:rPr lang="en-US" altLang="zh-CN" smtClean="0">
                <a:solidFill>
                  <a:schemeClr val="hlink"/>
                </a:solidFill>
                <a:ea typeface="SimSun" panose="02010600030101010101" pitchFamily="2" charset="-122"/>
              </a:rPr>
              <a:t>100</a:t>
            </a:r>
          </a:p>
          <a:p>
            <a:pPr lvl="2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# of Candidates: 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Bottleneck: candidate-generation-and-test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Can we avoid candidate generation?</a:t>
            </a:r>
          </a:p>
        </p:txBody>
      </p:sp>
      <p:graphicFrame>
        <p:nvGraphicFramePr>
          <p:cNvPr id="21508" name="Object 3072"/>
          <p:cNvGraphicFramePr>
            <a:graphicFrameLocks noChangeAspect="1"/>
          </p:cNvGraphicFramePr>
          <p:nvPr/>
        </p:nvGraphicFramePr>
        <p:xfrm>
          <a:off x="4068763" y="4191000"/>
          <a:ext cx="43592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4" imgW="3009900" imgH="457200" progId="Equation.3">
                  <p:embed/>
                </p:oleObj>
              </mc:Choice>
              <mc:Fallback>
                <p:oleObj name="Equation" r:id="rId4" imgW="3009900" imgH="457200" progId="Equation.3">
                  <p:embed/>
                  <p:pic>
                    <p:nvPicPr>
                      <p:cNvPr id="0" name="Object 30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4191000"/>
                        <a:ext cx="43592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Set Enumeration Tree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Subsets of </a:t>
            </a:r>
            <a:r>
              <a:rPr lang="en-US" altLang="zh-CN" i="1" smtClean="0">
                <a:ea typeface="SimSun" panose="02010600030101010101" pitchFamily="2" charset="-122"/>
              </a:rPr>
              <a:t>I </a:t>
            </a:r>
            <a:r>
              <a:rPr lang="en-US" altLang="zh-CN" smtClean="0">
                <a:ea typeface="SimSun" panose="02010600030101010101" pitchFamily="2" charset="-122"/>
              </a:rPr>
              <a:t>can be enumerated systematically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I={a, b, c, d}</a:t>
            </a:r>
          </a:p>
        </p:txBody>
      </p:sp>
      <p:sp>
        <p:nvSpPr>
          <p:cNvPr id="22532" name="Text Box 1028"/>
          <p:cNvSpPr txBox="1">
            <a:spLocks noChangeArrowheads="1"/>
          </p:cNvSpPr>
          <p:nvPr/>
        </p:nvSpPr>
        <p:spPr bwMode="auto">
          <a:xfrm>
            <a:off x="5943600" y="2895600"/>
            <a:ext cx="43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CN" altLang="en-US">
                <a:ea typeface="SimSun" panose="02010600030101010101" pitchFamily="2" charset="-122"/>
                <a:sym typeface="Symbol" panose="05050102010706020507" pitchFamily="18" charset="2"/>
              </a:rPr>
              <a:t></a:t>
            </a:r>
            <a:endParaRPr lang="zh-CN" altLang="en-US">
              <a:ea typeface="SimSun" panose="02010600030101010101" pitchFamily="2" charset="-122"/>
            </a:endParaRPr>
          </a:p>
        </p:txBody>
      </p:sp>
      <p:sp>
        <p:nvSpPr>
          <p:cNvPr id="22533" name="Text Box 1029"/>
          <p:cNvSpPr txBox="1">
            <a:spLocks noChangeArrowheads="1"/>
          </p:cNvSpPr>
          <p:nvPr/>
        </p:nvSpPr>
        <p:spPr bwMode="auto">
          <a:xfrm>
            <a:off x="3581400" y="36957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</a:t>
            </a:r>
          </a:p>
        </p:txBody>
      </p:sp>
      <p:sp>
        <p:nvSpPr>
          <p:cNvPr id="22534" name="Text Box 1030"/>
          <p:cNvSpPr txBox="1">
            <a:spLocks noChangeArrowheads="1"/>
          </p:cNvSpPr>
          <p:nvPr/>
        </p:nvSpPr>
        <p:spPr bwMode="auto">
          <a:xfrm>
            <a:off x="4997450" y="3695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b</a:t>
            </a:r>
          </a:p>
        </p:txBody>
      </p:sp>
      <p:sp>
        <p:nvSpPr>
          <p:cNvPr id="22535" name="Text Box 1031"/>
          <p:cNvSpPr txBox="1">
            <a:spLocks noChangeArrowheads="1"/>
          </p:cNvSpPr>
          <p:nvPr/>
        </p:nvSpPr>
        <p:spPr bwMode="auto">
          <a:xfrm>
            <a:off x="6430963" y="36957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c</a:t>
            </a:r>
          </a:p>
        </p:txBody>
      </p:sp>
      <p:sp>
        <p:nvSpPr>
          <p:cNvPr id="22536" name="Text Box 1032"/>
          <p:cNvSpPr txBox="1">
            <a:spLocks noChangeArrowheads="1"/>
          </p:cNvSpPr>
          <p:nvPr/>
        </p:nvSpPr>
        <p:spPr bwMode="auto">
          <a:xfrm>
            <a:off x="7848600" y="3695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d</a:t>
            </a:r>
          </a:p>
        </p:txBody>
      </p:sp>
      <p:sp>
        <p:nvSpPr>
          <p:cNvPr id="22537" name="Text Box 1033"/>
          <p:cNvSpPr txBox="1">
            <a:spLocks noChangeArrowheads="1"/>
          </p:cNvSpPr>
          <p:nvPr/>
        </p:nvSpPr>
        <p:spPr bwMode="auto">
          <a:xfrm>
            <a:off x="1600200" y="44196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ab</a:t>
            </a:r>
          </a:p>
        </p:txBody>
      </p:sp>
      <p:sp>
        <p:nvSpPr>
          <p:cNvPr id="22538" name="Text Box 1034"/>
          <p:cNvSpPr txBox="1">
            <a:spLocks noChangeArrowheads="1"/>
          </p:cNvSpPr>
          <p:nvPr/>
        </p:nvSpPr>
        <p:spPr bwMode="auto">
          <a:xfrm>
            <a:off x="2819400" y="4419600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ac</a:t>
            </a:r>
          </a:p>
        </p:txBody>
      </p:sp>
      <p:sp>
        <p:nvSpPr>
          <p:cNvPr id="22539" name="Text Box 1035"/>
          <p:cNvSpPr txBox="1">
            <a:spLocks noChangeArrowheads="1"/>
          </p:cNvSpPr>
          <p:nvPr/>
        </p:nvSpPr>
        <p:spPr bwMode="auto">
          <a:xfrm>
            <a:off x="4021138" y="441960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ad</a:t>
            </a:r>
          </a:p>
        </p:txBody>
      </p:sp>
      <p:sp>
        <p:nvSpPr>
          <p:cNvPr id="22540" name="Text Box 1036"/>
          <p:cNvSpPr txBox="1">
            <a:spLocks noChangeArrowheads="1"/>
          </p:cNvSpPr>
          <p:nvPr/>
        </p:nvSpPr>
        <p:spPr bwMode="auto">
          <a:xfrm>
            <a:off x="5240338" y="441960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bc</a:t>
            </a:r>
          </a:p>
        </p:txBody>
      </p:sp>
      <p:sp>
        <p:nvSpPr>
          <p:cNvPr id="22541" name="Text Box 1037"/>
          <p:cNvSpPr txBox="1">
            <a:spLocks noChangeArrowheads="1"/>
          </p:cNvSpPr>
          <p:nvPr/>
        </p:nvSpPr>
        <p:spPr bwMode="auto">
          <a:xfrm>
            <a:off x="6459538" y="4419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bd</a:t>
            </a:r>
          </a:p>
        </p:txBody>
      </p:sp>
      <p:sp>
        <p:nvSpPr>
          <p:cNvPr id="22542" name="Text Box 1038"/>
          <p:cNvSpPr txBox="1">
            <a:spLocks noChangeArrowheads="1"/>
          </p:cNvSpPr>
          <p:nvPr/>
        </p:nvSpPr>
        <p:spPr bwMode="auto">
          <a:xfrm>
            <a:off x="7696200" y="44196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cd</a:t>
            </a:r>
          </a:p>
        </p:txBody>
      </p:sp>
      <p:sp>
        <p:nvSpPr>
          <p:cNvPr id="22543" name="Text Box 1039"/>
          <p:cNvSpPr txBox="1">
            <a:spLocks noChangeArrowheads="1"/>
          </p:cNvSpPr>
          <p:nvPr/>
        </p:nvSpPr>
        <p:spPr bwMode="auto">
          <a:xfrm>
            <a:off x="2193925" y="5240338"/>
            <a:ext cx="60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abc</a:t>
            </a:r>
          </a:p>
        </p:txBody>
      </p:sp>
      <p:sp>
        <p:nvSpPr>
          <p:cNvPr id="22544" name="Text Box 1040"/>
          <p:cNvSpPr txBox="1">
            <a:spLocks noChangeArrowheads="1"/>
          </p:cNvSpPr>
          <p:nvPr/>
        </p:nvSpPr>
        <p:spPr bwMode="auto">
          <a:xfrm>
            <a:off x="3716338" y="5240338"/>
            <a:ext cx="62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abd</a:t>
            </a:r>
          </a:p>
        </p:txBody>
      </p:sp>
      <p:sp>
        <p:nvSpPr>
          <p:cNvPr id="22545" name="Text Box 1041"/>
          <p:cNvSpPr txBox="1">
            <a:spLocks noChangeArrowheads="1"/>
          </p:cNvSpPr>
          <p:nvPr/>
        </p:nvSpPr>
        <p:spPr bwMode="auto">
          <a:xfrm>
            <a:off x="5257800" y="5240338"/>
            <a:ext cx="60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acd</a:t>
            </a:r>
          </a:p>
        </p:txBody>
      </p:sp>
      <p:sp>
        <p:nvSpPr>
          <p:cNvPr id="22546" name="Text Box 1042"/>
          <p:cNvSpPr txBox="1">
            <a:spLocks noChangeArrowheads="1"/>
          </p:cNvSpPr>
          <p:nvPr/>
        </p:nvSpPr>
        <p:spPr bwMode="auto">
          <a:xfrm>
            <a:off x="6781800" y="5240338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bcd</a:t>
            </a:r>
          </a:p>
        </p:txBody>
      </p:sp>
      <p:sp>
        <p:nvSpPr>
          <p:cNvPr id="22547" name="Text Box 1043"/>
          <p:cNvSpPr txBox="1">
            <a:spLocks noChangeArrowheads="1"/>
          </p:cNvSpPr>
          <p:nvPr/>
        </p:nvSpPr>
        <p:spPr bwMode="auto">
          <a:xfrm>
            <a:off x="2438400" y="6019800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>
                <a:ea typeface="SimSun" panose="02010600030101010101" pitchFamily="2" charset="-122"/>
              </a:rPr>
              <a:t>abcd</a:t>
            </a:r>
          </a:p>
        </p:txBody>
      </p:sp>
      <p:cxnSp>
        <p:nvCxnSpPr>
          <p:cNvPr id="22548" name="AutoShape 1044"/>
          <p:cNvCxnSpPr>
            <a:cxnSpLocks noChangeShapeType="1"/>
            <a:stCxn id="22532" idx="2"/>
            <a:endCxn id="22533" idx="0"/>
          </p:cNvCxnSpPr>
          <p:nvPr/>
        </p:nvCxnSpPr>
        <p:spPr bwMode="auto">
          <a:xfrm flipH="1">
            <a:off x="3741738" y="3352800"/>
            <a:ext cx="2419350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9" name="AutoShape 1045"/>
          <p:cNvCxnSpPr>
            <a:cxnSpLocks noChangeShapeType="1"/>
            <a:stCxn id="22532" idx="2"/>
            <a:endCxn id="22534" idx="0"/>
          </p:cNvCxnSpPr>
          <p:nvPr/>
        </p:nvCxnSpPr>
        <p:spPr bwMode="auto">
          <a:xfrm flipH="1">
            <a:off x="5165725" y="3352800"/>
            <a:ext cx="995363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1046"/>
          <p:cNvCxnSpPr>
            <a:cxnSpLocks noChangeShapeType="1"/>
            <a:stCxn id="22532" idx="2"/>
            <a:endCxn id="22535" idx="0"/>
          </p:cNvCxnSpPr>
          <p:nvPr/>
        </p:nvCxnSpPr>
        <p:spPr bwMode="auto">
          <a:xfrm>
            <a:off x="6161088" y="3352800"/>
            <a:ext cx="430212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AutoShape 1047"/>
          <p:cNvCxnSpPr>
            <a:cxnSpLocks noChangeShapeType="1"/>
            <a:stCxn id="22532" idx="2"/>
            <a:endCxn id="22536" idx="0"/>
          </p:cNvCxnSpPr>
          <p:nvPr/>
        </p:nvCxnSpPr>
        <p:spPr bwMode="auto">
          <a:xfrm>
            <a:off x="6161088" y="3352800"/>
            <a:ext cx="1855787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2" name="AutoShape 1048"/>
          <p:cNvCxnSpPr>
            <a:cxnSpLocks noChangeShapeType="1"/>
            <a:stCxn id="22533" idx="2"/>
            <a:endCxn id="22537" idx="0"/>
          </p:cNvCxnSpPr>
          <p:nvPr/>
        </p:nvCxnSpPr>
        <p:spPr bwMode="auto">
          <a:xfrm flipH="1">
            <a:off x="1836738" y="4152900"/>
            <a:ext cx="1905000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3" name="AutoShape 1049"/>
          <p:cNvCxnSpPr>
            <a:cxnSpLocks noChangeShapeType="1"/>
            <a:stCxn id="22533" idx="2"/>
            <a:endCxn id="22538" idx="0"/>
          </p:cNvCxnSpPr>
          <p:nvPr/>
        </p:nvCxnSpPr>
        <p:spPr bwMode="auto">
          <a:xfrm flipH="1">
            <a:off x="3046413" y="4152900"/>
            <a:ext cx="695325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4" name="AutoShape 1050"/>
          <p:cNvCxnSpPr>
            <a:cxnSpLocks noChangeShapeType="1"/>
            <a:stCxn id="22533" idx="2"/>
            <a:endCxn id="22539" idx="0"/>
          </p:cNvCxnSpPr>
          <p:nvPr/>
        </p:nvCxnSpPr>
        <p:spPr bwMode="auto">
          <a:xfrm>
            <a:off x="3741738" y="4152900"/>
            <a:ext cx="515937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5" name="AutoShape 1051"/>
          <p:cNvCxnSpPr>
            <a:cxnSpLocks noChangeShapeType="1"/>
            <a:stCxn id="22534" idx="2"/>
            <a:endCxn id="22540" idx="0"/>
          </p:cNvCxnSpPr>
          <p:nvPr/>
        </p:nvCxnSpPr>
        <p:spPr bwMode="auto">
          <a:xfrm>
            <a:off x="5165725" y="4152900"/>
            <a:ext cx="311150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6" name="AutoShape 1052"/>
          <p:cNvCxnSpPr>
            <a:cxnSpLocks noChangeShapeType="1"/>
            <a:stCxn id="22534" idx="2"/>
            <a:endCxn id="22541" idx="0"/>
          </p:cNvCxnSpPr>
          <p:nvPr/>
        </p:nvCxnSpPr>
        <p:spPr bwMode="auto">
          <a:xfrm>
            <a:off x="5165725" y="4152900"/>
            <a:ext cx="1538288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7" name="AutoShape 1053"/>
          <p:cNvCxnSpPr>
            <a:cxnSpLocks noChangeShapeType="1"/>
            <a:stCxn id="22535" idx="2"/>
            <a:endCxn id="22542" idx="0"/>
          </p:cNvCxnSpPr>
          <p:nvPr/>
        </p:nvCxnSpPr>
        <p:spPr bwMode="auto">
          <a:xfrm>
            <a:off x="6591300" y="4152900"/>
            <a:ext cx="1341438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8" name="AutoShape 1054"/>
          <p:cNvCxnSpPr>
            <a:cxnSpLocks noChangeShapeType="1"/>
            <a:stCxn id="22537" idx="2"/>
            <a:endCxn id="22543" idx="0"/>
          </p:cNvCxnSpPr>
          <p:nvPr/>
        </p:nvCxnSpPr>
        <p:spPr bwMode="auto">
          <a:xfrm>
            <a:off x="1836738" y="4876800"/>
            <a:ext cx="660400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9" name="AutoShape 1055"/>
          <p:cNvCxnSpPr>
            <a:cxnSpLocks noChangeShapeType="1"/>
            <a:stCxn id="22537" idx="2"/>
            <a:endCxn id="22544" idx="0"/>
          </p:cNvCxnSpPr>
          <p:nvPr/>
        </p:nvCxnSpPr>
        <p:spPr bwMode="auto">
          <a:xfrm>
            <a:off x="1836738" y="4876800"/>
            <a:ext cx="2192337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0" name="AutoShape 1056"/>
          <p:cNvCxnSpPr>
            <a:cxnSpLocks noChangeShapeType="1"/>
            <a:stCxn id="22538" idx="2"/>
            <a:endCxn id="22545" idx="0"/>
          </p:cNvCxnSpPr>
          <p:nvPr/>
        </p:nvCxnSpPr>
        <p:spPr bwMode="auto">
          <a:xfrm>
            <a:off x="3046413" y="4876800"/>
            <a:ext cx="2514600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1" name="AutoShape 1057"/>
          <p:cNvCxnSpPr>
            <a:cxnSpLocks noChangeShapeType="1"/>
            <a:stCxn id="22540" idx="2"/>
            <a:endCxn id="22546" idx="0"/>
          </p:cNvCxnSpPr>
          <p:nvPr/>
        </p:nvCxnSpPr>
        <p:spPr bwMode="auto">
          <a:xfrm>
            <a:off x="5476875" y="4876800"/>
            <a:ext cx="1617663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2" name="AutoShape 1058"/>
          <p:cNvCxnSpPr>
            <a:cxnSpLocks noChangeShapeType="1"/>
            <a:stCxn id="22543" idx="2"/>
            <a:endCxn id="22547" idx="0"/>
          </p:cNvCxnSpPr>
          <p:nvPr/>
        </p:nvCxnSpPr>
        <p:spPr bwMode="auto">
          <a:xfrm>
            <a:off x="2497138" y="5697538"/>
            <a:ext cx="320675" cy="322262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Borders of Frequent Itemsets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SimSun" panose="02010600030101010101" pitchFamily="2" charset="-122"/>
              </a:rPr>
              <a:t>Connected</a:t>
            </a:r>
          </a:p>
          <a:p>
            <a:pPr lvl="1"/>
            <a:r>
              <a:rPr lang="en-US" altLang="zh-CN" dirty="0" smtClean="0">
                <a:ea typeface="SimSun" panose="02010600030101010101" pitchFamily="2" charset="-122"/>
              </a:rPr>
              <a:t>X and Y are frequent and X is an ancestor of Y </a:t>
            </a:r>
            <a:r>
              <a:rPr lang="en-US" altLang="zh-CN" dirty="0" smtClean="0">
                <a:ea typeface="SimSun" panose="02010600030101010101" pitchFamily="2" charset="-122"/>
                <a:sym typeface="Wingdings" panose="05000000000000000000" pitchFamily="2" charset="2"/>
              </a:rPr>
              <a:t> all patterns between X and Y are frequent</a:t>
            </a:r>
          </a:p>
        </p:txBody>
      </p:sp>
      <p:grpSp>
        <p:nvGrpSpPr>
          <p:cNvPr id="23556" name="Group 1028"/>
          <p:cNvGrpSpPr>
            <a:grpSpLocks/>
          </p:cNvGrpSpPr>
          <p:nvPr/>
        </p:nvGrpSpPr>
        <p:grpSpPr bwMode="auto">
          <a:xfrm>
            <a:off x="2895600" y="3657600"/>
            <a:ext cx="5486400" cy="2798763"/>
            <a:chOff x="1008" y="1824"/>
            <a:chExt cx="4368" cy="2353"/>
          </a:xfrm>
        </p:grpSpPr>
        <p:sp>
          <p:nvSpPr>
            <p:cNvPr id="23557" name="Text Box 1029"/>
            <p:cNvSpPr txBox="1">
              <a:spLocks noChangeArrowheads="1"/>
            </p:cNvSpPr>
            <p:nvPr/>
          </p:nvSpPr>
          <p:spPr bwMode="auto">
            <a:xfrm>
              <a:off x="3744" y="1824"/>
              <a:ext cx="34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zh-CN" altLang="en-US">
                  <a:ea typeface="SimSun" panose="02010600030101010101" pitchFamily="2" charset="-122"/>
                  <a:sym typeface="Symbol" panose="05050102010706020507" pitchFamily="18" charset="2"/>
                </a:rPr>
                <a:t></a:t>
              </a:r>
              <a:endParaRPr lang="zh-CN" altLang="en-US">
                <a:ea typeface="SimSun" panose="02010600030101010101" pitchFamily="2" charset="-122"/>
              </a:endParaRPr>
            </a:p>
          </p:txBody>
        </p:sp>
        <p:sp>
          <p:nvSpPr>
            <p:cNvPr id="23558" name="Text Box 1030"/>
            <p:cNvSpPr txBox="1">
              <a:spLocks noChangeArrowheads="1"/>
            </p:cNvSpPr>
            <p:nvPr/>
          </p:nvSpPr>
          <p:spPr bwMode="auto">
            <a:xfrm>
              <a:off x="2255" y="2329"/>
              <a:ext cx="25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23559" name="Text Box 1031"/>
            <p:cNvSpPr txBox="1">
              <a:spLocks noChangeArrowheads="1"/>
            </p:cNvSpPr>
            <p:nvPr/>
          </p:nvSpPr>
          <p:spPr bwMode="auto">
            <a:xfrm>
              <a:off x="3148" y="2329"/>
              <a:ext cx="26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23560" name="Text Box 1032"/>
            <p:cNvSpPr txBox="1">
              <a:spLocks noChangeArrowheads="1"/>
            </p:cNvSpPr>
            <p:nvPr/>
          </p:nvSpPr>
          <p:spPr bwMode="auto">
            <a:xfrm>
              <a:off x="4051" y="2329"/>
              <a:ext cx="25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23561" name="Text Box 1033"/>
            <p:cNvSpPr txBox="1">
              <a:spLocks noChangeArrowheads="1"/>
            </p:cNvSpPr>
            <p:nvPr/>
          </p:nvSpPr>
          <p:spPr bwMode="auto">
            <a:xfrm>
              <a:off x="4944" y="2329"/>
              <a:ext cx="26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23562" name="Text Box 1034"/>
            <p:cNvSpPr txBox="1">
              <a:spLocks noChangeArrowheads="1"/>
            </p:cNvSpPr>
            <p:nvPr/>
          </p:nvSpPr>
          <p:spPr bwMode="auto">
            <a:xfrm>
              <a:off x="1008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</a:t>
              </a:r>
            </a:p>
          </p:txBody>
        </p:sp>
        <p:sp>
          <p:nvSpPr>
            <p:cNvPr id="23563" name="Text Box 1035"/>
            <p:cNvSpPr txBox="1">
              <a:spLocks noChangeArrowheads="1"/>
            </p:cNvSpPr>
            <p:nvPr/>
          </p:nvSpPr>
          <p:spPr bwMode="auto">
            <a:xfrm>
              <a:off x="1776" y="2784"/>
              <a:ext cx="36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ac</a:t>
              </a:r>
            </a:p>
          </p:txBody>
        </p:sp>
        <p:sp>
          <p:nvSpPr>
            <p:cNvPr id="23564" name="Text Box 1036"/>
            <p:cNvSpPr txBox="1">
              <a:spLocks noChangeArrowheads="1"/>
            </p:cNvSpPr>
            <p:nvPr/>
          </p:nvSpPr>
          <p:spPr bwMode="auto">
            <a:xfrm>
              <a:off x="2534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ad</a:t>
              </a:r>
            </a:p>
          </p:txBody>
        </p:sp>
        <p:sp>
          <p:nvSpPr>
            <p:cNvPr id="23565" name="Text Box 1037"/>
            <p:cNvSpPr txBox="1">
              <a:spLocks noChangeArrowheads="1"/>
            </p:cNvSpPr>
            <p:nvPr/>
          </p:nvSpPr>
          <p:spPr bwMode="auto">
            <a:xfrm>
              <a:off x="3301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bc</a:t>
              </a:r>
            </a:p>
          </p:txBody>
        </p:sp>
        <p:sp>
          <p:nvSpPr>
            <p:cNvPr id="23566" name="Text Box 1038"/>
            <p:cNvSpPr txBox="1">
              <a:spLocks noChangeArrowheads="1"/>
            </p:cNvSpPr>
            <p:nvPr/>
          </p:nvSpPr>
          <p:spPr bwMode="auto">
            <a:xfrm>
              <a:off x="4069" y="2784"/>
              <a:ext cx="38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bd</a:t>
              </a:r>
            </a:p>
          </p:txBody>
        </p:sp>
        <p:sp>
          <p:nvSpPr>
            <p:cNvPr id="23567" name="Text Box 1039"/>
            <p:cNvSpPr txBox="1">
              <a:spLocks noChangeArrowheads="1"/>
            </p:cNvSpPr>
            <p:nvPr/>
          </p:nvSpPr>
          <p:spPr bwMode="auto">
            <a:xfrm>
              <a:off x="4848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cd</a:t>
              </a:r>
            </a:p>
          </p:txBody>
        </p:sp>
        <p:sp>
          <p:nvSpPr>
            <p:cNvPr id="23568" name="Text Box 1040"/>
            <p:cNvSpPr txBox="1">
              <a:spLocks noChangeArrowheads="1"/>
            </p:cNvSpPr>
            <p:nvPr/>
          </p:nvSpPr>
          <p:spPr bwMode="auto">
            <a:xfrm>
              <a:off x="1382" y="3301"/>
              <a:ext cx="483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abc</a:t>
              </a:r>
            </a:p>
          </p:txBody>
        </p:sp>
        <p:sp>
          <p:nvSpPr>
            <p:cNvPr id="23569" name="Text Box 1041"/>
            <p:cNvSpPr txBox="1">
              <a:spLocks noChangeArrowheads="1"/>
            </p:cNvSpPr>
            <p:nvPr/>
          </p:nvSpPr>
          <p:spPr bwMode="auto">
            <a:xfrm>
              <a:off x="2341" y="3301"/>
              <a:ext cx="497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abd</a:t>
              </a:r>
            </a:p>
          </p:txBody>
        </p:sp>
        <p:sp>
          <p:nvSpPr>
            <p:cNvPr id="23570" name="Text Box 1042"/>
            <p:cNvSpPr txBox="1">
              <a:spLocks noChangeArrowheads="1"/>
            </p:cNvSpPr>
            <p:nvPr/>
          </p:nvSpPr>
          <p:spPr bwMode="auto">
            <a:xfrm>
              <a:off x="3312" y="3301"/>
              <a:ext cx="483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acd</a:t>
              </a:r>
            </a:p>
          </p:txBody>
        </p:sp>
        <p:sp>
          <p:nvSpPr>
            <p:cNvPr id="23571" name="Text Box 1043"/>
            <p:cNvSpPr txBox="1">
              <a:spLocks noChangeArrowheads="1"/>
            </p:cNvSpPr>
            <p:nvPr/>
          </p:nvSpPr>
          <p:spPr bwMode="auto">
            <a:xfrm>
              <a:off x="4273" y="3301"/>
              <a:ext cx="4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bcd</a:t>
              </a:r>
            </a:p>
          </p:txBody>
        </p:sp>
        <p:sp>
          <p:nvSpPr>
            <p:cNvPr id="23572" name="Text Box 1044"/>
            <p:cNvSpPr txBox="1">
              <a:spLocks noChangeArrowheads="1"/>
            </p:cNvSpPr>
            <p:nvPr/>
          </p:nvSpPr>
          <p:spPr bwMode="auto">
            <a:xfrm>
              <a:off x="1536" y="3792"/>
              <a:ext cx="60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abcd</a:t>
              </a:r>
            </a:p>
          </p:txBody>
        </p:sp>
        <p:cxnSp>
          <p:nvCxnSpPr>
            <p:cNvPr id="23573" name="AutoShape 1045"/>
            <p:cNvCxnSpPr>
              <a:cxnSpLocks noChangeShapeType="1"/>
              <a:stCxn id="23557" idx="2"/>
              <a:endCxn id="23558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AutoShape 1046"/>
            <p:cNvCxnSpPr>
              <a:cxnSpLocks noChangeShapeType="1"/>
              <a:stCxn id="23557" idx="2"/>
              <a:endCxn id="23559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5" name="AutoShape 1047"/>
            <p:cNvCxnSpPr>
              <a:cxnSpLocks noChangeShapeType="1"/>
              <a:stCxn id="23557" idx="2"/>
              <a:endCxn id="23560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6" name="AutoShape 1048"/>
            <p:cNvCxnSpPr>
              <a:cxnSpLocks noChangeShapeType="1"/>
              <a:stCxn id="23557" idx="2"/>
              <a:endCxn id="23561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7" name="AutoShape 1049"/>
            <p:cNvCxnSpPr>
              <a:cxnSpLocks noChangeShapeType="1"/>
              <a:stCxn id="23558" idx="2"/>
              <a:endCxn id="23562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8" name="AutoShape 1050"/>
            <p:cNvCxnSpPr>
              <a:cxnSpLocks noChangeShapeType="1"/>
              <a:stCxn id="23558" idx="2"/>
              <a:endCxn id="23563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9" name="AutoShape 1051"/>
            <p:cNvCxnSpPr>
              <a:cxnSpLocks noChangeShapeType="1"/>
              <a:stCxn id="23558" idx="2"/>
              <a:endCxn id="23564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AutoShape 1052"/>
            <p:cNvCxnSpPr>
              <a:cxnSpLocks noChangeShapeType="1"/>
              <a:stCxn id="23559" idx="2"/>
              <a:endCxn id="23565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AutoShape 1053"/>
            <p:cNvCxnSpPr>
              <a:cxnSpLocks noChangeShapeType="1"/>
              <a:stCxn id="23559" idx="2"/>
              <a:endCxn id="23566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2" name="AutoShape 1054"/>
            <p:cNvCxnSpPr>
              <a:cxnSpLocks noChangeShapeType="1"/>
              <a:stCxn id="23560" idx="2"/>
              <a:endCxn id="23567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3" name="AutoShape 1055"/>
            <p:cNvCxnSpPr>
              <a:cxnSpLocks noChangeShapeType="1"/>
              <a:stCxn id="23562" idx="2"/>
              <a:endCxn id="23568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4" name="AutoShape 1056"/>
            <p:cNvCxnSpPr>
              <a:cxnSpLocks noChangeShapeType="1"/>
              <a:stCxn id="23562" idx="2"/>
              <a:endCxn id="23569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5" name="AutoShape 1057"/>
            <p:cNvCxnSpPr>
              <a:cxnSpLocks noChangeShapeType="1"/>
              <a:stCxn id="23563" idx="2"/>
              <a:endCxn id="23570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6" name="AutoShape 1058"/>
            <p:cNvCxnSpPr>
              <a:cxnSpLocks noChangeShapeType="1"/>
              <a:stCxn id="23565" idx="2"/>
              <a:endCxn id="23571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7" name="AutoShape 1059"/>
            <p:cNvCxnSpPr>
              <a:cxnSpLocks noChangeShapeType="1"/>
              <a:stCxn id="23568" idx="2"/>
              <a:endCxn id="23572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8" name="Freeform 1060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Projected Databases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To find a child Xy of X, only X-projected database is needed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The sub-database of transactions containing X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Item y is frequent in X-projected database</a:t>
            </a:r>
          </a:p>
        </p:txBody>
      </p:sp>
      <p:grpSp>
        <p:nvGrpSpPr>
          <p:cNvPr id="24580" name="Group 1029"/>
          <p:cNvGrpSpPr>
            <a:grpSpLocks/>
          </p:cNvGrpSpPr>
          <p:nvPr/>
        </p:nvGrpSpPr>
        <p:grpSpPr bwMode="auto">
          <a:xfrm>
            <a:off x="1371600" y="4038600"/>
            <a:ext cx="4800600" cy="2593975"/>
            <a:chOff x="1008" y="1824"/>
            <a:chExt cx="4368" cy="2388"/>
          </a:xfrm>
        </p:grpSpPr>
        <p:sp>
          <p:nvSpPr>
            <p:cNvPr id="24581" name="Text Box 1030"/>
            <p:cNvSpPr txBox="1">
              <a:spLocks noChangeArrowheads="1"/>
            </p:cNvSpPr>
            <p:nvPr/>
          </p:nvSpPr>
          <p:spPr bwMode="auto">
            <a:xfrm>
              <a:off x="3744" y="1824"/>
              <a:ext cx="39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zh-CN" altLang="en-US">
                  <a:ea typeface="SimSun" panose="02010600030101010101" pitchFamily="2" charset="-122"/>
                  <a:sym typeface="Symbol" panose="05050102010706020507" pitchFamily="18" charset="2"/>
                </a:rPr>
                <a:t></a:t>
              </a:r>
              <a:endParaRPr lang="zh-CN" altLang="en-US">
                <a:ea typeface="SimSun" panose="02010600030101010101" pitchFamily="2" charset="-122"/>
              </a:endParaRPr>
            </a:p>
          </p:txBody>
        </p:sp>
        <p:sp>
          <p:nvSpPr>
            <p:cNvPr id="24582" name="Text Box 1031"/>
            <p:cNvSpPr txBox="1">
              <a:spLocks noChangeArrowheads="1"/>
            </p:cNvSpPr>
            <p:nvPr/>
          </p:nvSpPr>
          <p:spPr bwMode="auto">
            <a:xfrm>
              <a:off x="2255" y="2330"/>
              <a:ext cx="290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24583" name="Text Box 1032"/>
            <p:cNvSpPr txBox="1">
              <a:spLocks noChangeArrowheads="1"/>
            </p:cNvSpPr>
            <p:nvPr/>
          </p:nvSpPr>
          <p:spPr bwMode="auto">
            <a:xfrm>
              <a:off x="3147" y="2330"/>
              <a:ext cx="30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24584" name="Text Box 1033"/>
            <p:cNvSpPr txBox="1">
              <a:spLocks noChangeArrowheads="1"/>
            </p:cNvSpPr>
            <p:nvPr/>
          </p:nvSpPr>
          <p:spPr bwMode="auto">
            <a:xfrm>
              <a:off x="4051" y="2330"/>
              <a:ext cx="291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24585" name="Text Box 1034"/>
            <p:cNvSpPr txBox="1">
              <a:spLocks noChangeArrowheads="1"/>
            </p:cNvSpPr>
            <p:nvPr/>
          </p:nvSpPr>
          <p:spPr bwMode="auto">
            <a:xfrm>
              <a:off x="4944" y="2330"/>
              <a:ext cx="30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24586" name="Text Box 1035"/>
            <p:cNvSpPr txBox="1">
              <a:spLocks noChangeArrowheads="1"/>
            </p:cNvSpPr>
            <p:nvPr/>
          </p:nvSpPr>
          <p:spPr bwMode="auto">
            <a:xfrm>
              <a:off x="1008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</a:t>
              </a:r>
            </a:p>
          </p:txBody>
        </p:sp>
        <p:sp>
          <p:nvSpPr>
            <p:cNvPr id="24587" name="Text Box 1036"/>
            <p:cNvSpPr txBox="1">
              <a:spLocks noChangeArrowheads="1"/>
            </p:cNvSpPr>
            <p:nvPr/>
          </p:nvSpPr>
          <p:spPr bwMode="auto">
            <a:xfrm>
              <a:off x="1776" y="2784"/>
              <a:ext cx="414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ac</a:t>
              </a:r>
            </a:p>
          </p:txBody>
        </p:sp>
        <p:sp>
          <p:nvSpPr>
            <p:cNvPr id="24588" name="Text Box 1037"/>
            <p:cNvSpPr txBox="1">
              <a:spLocks noChangeArrowheads="1"/>
            </p:cNvSpPr>
            <p:nvPr/>
          </p:nvSpPr>
          <p:spPr bwMode="auto">
            <a:xfrm>
              <a:off x="2533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ad</a:t>
              </a:r>
            </a:p>
          </p:txBody>
        </p:sp>
        <p:sp>
          <p:nvSpPr>
            <p:cNvPr id="24589" name="Text Box 1038"/>
            <p:cNvSpPr txBox="1">
              <a:spLocks noChangeArrowheads="1"/>
            </p:cNvSpPr>
            <p:nvPr/>
          </p:nvSpPr>
          <p:spPr bwMode="auto">
            <a:xfrm>
              <a:off x="3302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bc</a:t>
              </a:r>
            </a:p>
          </p:txBody>
        </p:sp>
        <p:sp>
          <p:nvSpPr>
            <p:cNvPr id="24590" name="Text Box 1039"/>
            <p:cNvSpPr txBox="1">
              <a:spLocks noChangeArrowheads="1"/>
            </p:cNvSpPr>
            <p:nvPr/>
          </p:nvSpPr>
          <p:spPr bwMode="auto">
            <a:xfrm>
              <a:off x="4070" y="2784"/>
              <a:ext cx="445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bd</a:t>
              </a:r>
            </a:p>
          </p:txBody>
        </p:sp>
        <p:sp>
          <p:nvSpPr>
            <p:cNvPr id="24591" name="Text Box 1040"/>
            <p:cNvSpPr txBox="1">
              <a:spLocks noChangeArrowheads="1"/>
            </p:cNvSpPr>
            <p:nvPr/>
          </p:nvSpPr>
          <p:spPr bwMode="auto">
            <a:xfrm>
              <a:off x="4849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cd</a:t>
              </a:r>
            </a:p>
          </p:txBody>
        </p:sp>
        <p:sp>
          <p:nvSpPr>
            <p:cNvPr id="24592" name="Text Box 1041"/>
            <p:cNvSpPr txBox="1">
              <a:spLocks noChangeArrowheads="1"/>
            </p:cNvSpPr>
            <p:nvPr/>
          </p:nvSpPr>
          <p:spPr bwMode="auto">
            <a:xfrm>
              <a:off x="1381" y="3302"/>
              <a:ext cx="55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abc</a:t>
              </a:r>
            </a:p>
          </p:txBody>
        </p:sp>
        <p:sp>
          <p:nvSpPr>
            <p:cNvPr id="24593" name="Text Box 1042"/>
            <p:cNvSpPr txBox="1">
              <a:spLocks noChangeArrowheads="1"/>
            </p:cNvSpPr>
            <p:nvPr/>
          </p:nvSpPr>
          <p:spPr bwMode="auto">
            <a:xfrm>
              <a:off x="2341" y="3302"/>
              <a:ext cx="568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abd</a:t>
              </a:r>
            </a:p>
          </p:txBody>
        </p:sp>
        <p:sp>
          <p:nvSpPr>
            <p:cNvPr id="24594" name="Text Box 1043"/>
            <p:cNvSpPr txBox="1">
              <a:spLocks noChangeArrowheads="1"/>
            </p:cNvSpPr>
            <p:nvPr/>
          </p:nvSpPr>
          <p:spPr bwMode="auto">
            <a:xfrm>
              <a:off x="3312" y="3302"/>
              <a:ext cx="55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acd</a:t>
              </a:r>
            </a:p>
          </p:txBody>
        </p:sp>
        <p:sp>
          <p:nvSpPr>
            <p:cNvPr id="24595" name="Text Box 1044"/>
            <p:cNvSpPr txBox="1">
              <a:spLocks noChangeArrowheads="1"/>
            </p:cNvSpPr>
            <p:nvPr/>
          </p:nvSpPr>
          <p:spPr bwMode="auto">
            <a:xfrm>
              <a:off x="4274" y="3302"/>
              <a:ext cx="568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bcd</a:t>
              </a:r>
            </a:p>
          </p:txBody>
        </p:sp>
        <p:sp>
          <p:nvSpPr>
            <p:cNvPr id="24596" name="Text Box 1045"/>
            <p:cNvSpPr txBox="1">
              <a:spLocks noChangeArrowheads="1"/>
            </p:cNvSpPr>
            <p:nvPr/>
          </p:nvSpPr>
          <p:spPr bwMode="auto">
            <a:xfrm>
              <a:off x="1535" y="3791"/>
              <a:ext cx="691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zh-CN">
                  <a:ea typeface="SimSun" panose="02010600030101010101" pitchFamily="2" charset="-122"/>
                </a:rPr>
                <a:t>abcd</a:t>
              </a:r>
            </a:p>
          </p:txBody>
        </p:sp>
        <p:cxnSp>
          <p:nvCxnSpPr>
            <p:cNvPr id="24597" name="AutoShape 1046"/>
            <p:cNvCxnSpPr>
              <a:cxnSpLocks noChangeShapeType="1"/>
              <a:stCxn id="24581" idx="2"/>
              <a:endCxn id="24582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8" name="AutoShape 1047"/>
            <p:cNvCxnSpPr>
              <a:cxnSpLocks noChangeShapeType="1"/>
              <a:stCxn id="24581" idx="2"/>
              <a:endCxn id="24583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9" name="AutoShape 1048"/>
            <p:cNvCxnSpPr>
              <a:cxnSpLocks noChangeShapeType="1"/>
              <a:stCxn id="24581" idx="2"/>
              <a:endCxn id="24584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0" name="AutoShape 1049"/>
            <p:cNvCxnSpPr>
              <a:cxnSpLocks noChangeShapeType="1"/>
              <a:stCxn id="24581" idx="2"/>
              <a:endCxn id="24585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1" name="AutoShape 1050"/>
            <p:cNvCxnSpPr>
              <a:cxnSpLocks noChangeShapeType="1"/>
              <a:stCxn id="24582" idx="2"/>
              <a:endCxn id="24586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2" name="AutoShape 1051"/>
            <p:cNvCxnSpPr>
              <a:cxnSpLocks noChangeShapeType="1"/>
              <a:stCxn id="24582" idx="2"/>
              <a:endCxn id="24587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3" name="AutoShape 1052"/>
            <p:cNvCxnSpPr>
              <a:cxnSpLocks noChangeShapeType="1"/>
              <a:stCxn id="24582" idx="2"/>
              <a:endCxn id="24588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4" name="AutoShape 1053"/>
            <p:cNvCxnSpPr>
              <a:cxnSpLocks noChangeShapeType="1"/>
              <a:stCxn id="24583" idx="2"/>
              <a:endCxn id="24589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5" name="AutoShape 1054"/>
            <p:cNvCxnSpPr>
              <a:cxnSpLocks noChangeShapeType="1"/>
              <a:stCxn id="24583" idx="2"/>
              <a:endCxn id="24590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6" name="AutoShape 1055"/>
            <p:cNvCxnSpPr>
              <a:cxnSpLocks noChangeShapeType="1"/>
              <a:stCxn id="24584" idx="2"/>
              <a:endCxn id="24591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7" name="AutoShape 1056"/>
            <p:cNvCxnSpPr>
              <a:cxnSpLocks noChangeShapeType="1"/>
              <a:stCxn id="24586" idx="2"/>
              <a:endCxn id="24592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8" name="AutoShape 1057"/>
            <p:cNvCxnSpPr>
              <a:cxnSpLocks noChangeShapeType="1"/>
              <a:stCxn id="24586" idx="2"/>
              <a:endCxn id="24593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9" name="AutoShape 1058"/>
            <p:cNvCxnSpPr>
              <a:cxnSpLocks noChangeShapeType="1"/>
              <a:stCxn id="24587" idx="2"/>
              <a:endCxn id="24594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10" name="AutoShape 1059"/>
            <p:cNvCxnSpPr>
              <a:cxnSpLocks noChangeShapeType="1"/>
              <a:stCxn id="24589" idx="2"/>
              <a:endCxn id="24595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11" name="AutoShape 1060"/>
            <p:cNvCxnSpPr>
              <a:cxnSpLocks noChangeShapeType="1"/>
              <a:stCxn id="24592" idx="2"/>
              <a:endCxn id="24596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12" name="Freeform 1061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Tree-Projection Method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Find frequent 2-itemsets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For each frequent 2-itemset xy, form a projected database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The sub-database containing xy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Recursive mining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If x’y’ is frequent in xy-proj db, then xyx’y’ is a frequent pattern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90689"/>
            <a:ext cx="6858000" cy="483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2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Borders and Max-patterns</a:t>
            </a:r>
          </a:p>
        </p:txBody>
      </p:sp>
      <p:sp>
        <p:nvSpPr>
          <p:cNvPr id="26627" name="Rectangle 105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Max-patterns: borders of frequent patterns</a:t>
            </a:r>
          </a:p>
          <a:p>
            <a:pPr lvl="1"/>
            <a:r>
              <a:rPr lang="en-US" altLang="en-US" smtClean="0"/>
              <a:t>A subset of max-pattern is frequent</a:t>
            </a:r>
          </a:p>
          <a:p>
            <a:pPr lvl="1"/>
            <a:r>
              <a:rPr lang="en-US" altLang="en-US" smtClean="0"/>
              <a:t>A superset of max-pattern is infrequent</a:t>
            </a:r>
          </a:p>
        </p:txBody>
      </p:sp>
      <p:grpSp>
        <p:nvGrpSpPr>
          <p:cNvPr id="26628" name="Group 1059"/>
          <p:cNvGrpSpPr>
            <a:grpSpLocks/>
          </p:cNvGrpSpPr>
          <p:nvPr/>
        </p:nvGrpSpPr>
        <p:grpSpPr bwMode="auto">
          <a:xfrm>
            <a:off x="1447800" y="3657600"/>
            <a:ext cx="5791200" cy="2967038"/>
            <a:chOff x="1008" y="1824"/>
            <a:chExt cx="4368" cy="2327"/>
          </a:xfrm>
        </p:grpSpPr>
        <p:sp>
          <p:nvSpPr>
            <p:cNvPr id="26629" name="Text Box 1060"/>
            <p:cNvSpPr txBox="1">
              <a:spLocks noChangeArrowheads="1"/>
            </p:cNvSpPr>
            <p:nvPr/>
          </p:nvSpPr>
          <p:spPr bwMode="auto">
            <a:xfrm>
              <a:off x="3744" y="1824"/>
              <a:ext cx="32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ym typeface="Symbol" panose="05050102010706020507" pitchFamily="18" charset="2"/>
                </a:rPr>
                <a:t></a:t>
              </a:r>
              <a:endParaRPr lang="en-US" altLang="en-US"/>
            </a:p>
          </p:txBody>
        </p:sp>
        <p:sp>
          <p:nvSpPr>
            <p:cNvPr id="26630" name="Text Box 1061"/>
            <p:cNvSpPr txBox="1">
              <a:spLocks noChangeArrowheads="1"/>
            </p:cNvSpPr>
            <p:nvPr/>
          </p:nvSpPr>
          <p:spPr bwMode="auto">
            <a:xfrm>
              <a:off x="2254" y="2329"/>
              <a:ext cx="241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26631" name="Text Box 1062"/>
            <p:cNvSpPr txBox="1">
              <a:spLocks noChangeArrowheads="1"/>
            </p:cNvSpPr>
            <p:nvPr/>
          </p:nvSpPr>
          <p:spPr bwMode="auto">
            <a:xfrm>
              <a:off x="3148" y="2329"/>
              <a:ext cx="254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26632" name="Text Box 1063"/>
            <p:cNvSpPr txBox="1">
              <a:spLocks noChangeArrowheads="1"/>
            </p:cNvSpPr>
            <p:nvPr/>
          </p:nvSpPr>
          <p:spPr bwMode="auto">
            <a:xfrm>
              <a:off x="4051" y="2329"/>
              <a:ext cx="240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sp>
          <p:nvSpPr>
            <p:cNvPr id="26633" name="Text Box 1064"/>
            <p:cNvSpPr txBox="1">
              <a:spLocks noChangeArrowheads="1"/>
            </p:cNvSpPr>
            <p:nvPr/>
          </p:nvSpPr>
          <p:spPr bwMode="auto">
            <a:xfrm>
              <a:off x="4944" y="2329"/>
              <a:ext cx="254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  <p:sp>
          <p:nvSpPr>
            <p:cNvPr id="26634" name="Text Box 1065"/>
            <p:cNvSpPr txBox="1">
              <a:spLocks noChangeArrowheads="1"/>
            </p:cNvSpPr>
            <p:nvPr/>
          </p:nvSpPr>
          <p:spPr bwMode="auto">
            <a:xfrm>
              <a:off x="1008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ab</a:t>
              </a:r>
            </a:p>
          </p:txBody>
        </p:sp>
        <p:sp>
          <p:nvSpPr>
            <p:cNvPr id="26635" name="Text Box 1066"/>
            <p:cNvSpPr txBox="1">
              <a:spLocks noChangeArrowheads="1"/>
            </p:cNvSpPr>
            <p:nvPr/>
          </p:nvSpPr>
          <p:spPr bwMode="auto">
            <a:xfrm>
              <a:off x="1776" y="2783"/>
              <a:ext cx="342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ac</a:t>
              </a:r>
            </a:p>
          </p:txBody>
        </p:sp>
        <p:sp>
          <p:nvSpPr>
            <p:cNvPr id="26636" name="Text Box 1067"/>
            <p:cNvSpPr txBox="1">
              <a:spLocks noChangeArrowheads="1"/>
            </p:cNvSpPr>
            <p:nvPr/>
          </p:nvSpPr>
          <p:spPr bwMode="auto">
            <a:xfrm>
              <a:off x="2533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ad</a:t>
              </a:r>
            </a:p>
          </p:txBody>
        </p:sp>
        <p:sp>
          <p:nvSpPr>
            <p:cNvPr id="26637" name="Text Box 1068"/>
            <p:cNvSpPr txBox="1">
              <a:spLocks noChangeArrowheads="1"/>
            </p:cNvSpPr>
            <p:nvPr/>
          </p:nvSpPr>
          <p:spPr bwMode="auto">
            <a:xfrm>
              <a:off x="3301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bc</a:t>
              </a:r>
            </a:p>
          </p:txBody>
        </p:sp>
        <p:sp>
          <p:nvSpPr>
            <p:cNvPr id="26638" name="Text Box 1069"/>
            <p:cNvSpPr txBox="1">
              <a:spLocks noChangeArrowheads="1"/>
            </p:cNvSpPr>
            <p:nvPr/>
          </p:nvSpPr>
          <p:spPr bwMode="auto">
            <a:xfrm>
              <a:off x="4068" y="2783"/>
              <a:ext cx="369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bd</a:t>
              </a:r>
            </a:p>
          </p:txBody>
        </p:sp>
        <p:sp>
          <p:nvSpPr>
            <p:cNvPr id="26639" name="Text Box 1070"/>
            <p:cNvSpPr txBox="1">
              <a:spLocks noChangeArrowheads="1"/>
            </p:cNvSpPr>
            <p:nvPr/>
          </p:nvSpPr>
          <p:spPr bwMode="auto">
            <a:xfrm>
              <a:off x="4848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cd</a:t>
              </a:r>
            </a:p>
          </p:txBody>
        </p:sp>
        <p:sp>
          <p:nvSpPr>
            <p:cNvPr id="26640" name="Text Box 1071"/>
            <p:cNvSpPr txBox="1">
              <a:spLocks noChangeArrowheads="1"/>
            </p:cNvSpPr>
            <p:nvPr/>
          </p:nvSpPr>
          <p:spPr bwMode="auto">
            <a:xfrm>
              <a:off x="1382" y="3301"/>
              <a:ext cx="457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abc</a:t>
              </a:r>
            </a:p>
          </p:txBody>
        </p:sp>
        <p:sp>
          <p:nvSpPr>
            <p:cNvPr id="26641" name="Text Box 1072"/>
            <p:cNvSpPr txBox="1">
              <a:spLocks noChangeArrowheads="1"/>
            </p:cNvSpPr>
            <p:nvPr/>
          </p:nvSpPr>
          <p:spPr bwMode="auto">
            <a:xfrm>
              <a:off x="2341" y="3301"/>
              <a:ext cx="470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abd</a:t>
              </a:r>
            </a:p>
          </p:txBody>
        </p:sp>
        <p:sp>
          <p:nvSpPr>
            <p:cNvPr id="26642" name="Text Box 1073"/>
            <p:cNvSpPr txBox="1">
              <a:spLocks noChangeArrowheads="1"/>
            </p:cNvSpPr>
            <p:nvPr/>
          </p:nvSpPr>
          <p:spPr bwMode="auto">
            <a:xfrm>
              <a:off x="3312" y="3301"/>
              <a:ext cx="457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acd</a:t>
              </a:r>
            </a:p>
          </p:txBody>
        </p:sp>
        <p:sp>
          <p:nvSpPr>
            <p:cNvPr id="26643" name="Text Box 1074"/>
            <p:cNvSpPr txBox="1">
              <a:spLocks noChangeArrowheads="1"/>
            </p:cNvSpPr>
            <p:nvPr/>
          </p:nvSpPr>
          <p:spPr bwMode="auto">
            <a:xfrm>
              <a:off x="4273" y="3301"/>
              <a:ext cx="47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bcd</a:t>
              </a:r>
            </a:p>
          </p:txBody>
        </p:sp>
        <p:sp>
          <p:nvSpPr>
            <p:cNvPr id="26644" name="Text Box 1075"/>
            <p:cNvSpPr txBox="1">
              <a:spLocks noChangeArrowheads="1"/>
            </p:cNvSpPr>
            <p:nvPr/>
          </p:nvSpPr>
          <p:spPr bwMode="auto">
            <a:xfrm>
              <a:off x="1536" y="3793"/>
              <a:ext cx="572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abcd</a:t>
              </a:r>
            </a:p>
          </p:txBody>
        </p:sp>
        <p:cxnSp>
          <p:nvCxnSpPr>
            <p:cNvPr id="26645" name="AutoShape 1076"/>
            <p:cNvCxnSpPr>
              <a:cxnSpLocks noChangeShapeType="1"/>
              <a:stCxn id="26629" idx="2"/>
              <a:endCxn id="26630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6" name="AutoShape 1077"/>
            <p:cNvCxnSpPr>
              <a:cxnSpLocks noChangeShapeType="1"/>
              <a:stCxn id="26629" idx="2"/>
              <a:endCxn id="26631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7" name="AutoShape 1078"/>
            <p:cNvCxnSpPr>
              <a:cxnSpLocks noChangeShapeType="1"/>
              <a:stCxn id="26629" idx="2"/>
              <a:endCxn id="26632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8" name="AutoShape 1079"/>
            <p:cNvCxnSpPr>
              <a:cxnSpLocks noChangeShapeType="1"/>
              <a:stCxn id="26629" idx="2"/>
              <a:endCxn id="26633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9" name="AutoShape 1080"/>
            <p:cNvCxnSpPr>
              <a:cxnSpLocks noChangeShapeType="1"/>
              <a:stCxn id="26630" idx="2"/>
              <a:endCxn id="26634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0" name="AutoShape 1081"/>
            <p:cNvCxnSpPr>
              <a:cxnSpLocks noChangeShapeType="1"/>
              <a:stCxn id="26630" idx="2"/>
              <a:endCxn id="26635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1" name="AutoShape 1082"/>
            <p:cNvCxnSpPr>
              <a:cxnSpLocks noChangeShapeType="1"/>
              <a:stCxn id="26630" idx="2"/>
              <a:endCxn id="26636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2" name="AutoShape 1083"/>
            <p:cNvCxnSpPr>
              <a:cxnSpLocks noChangeShapeType="1"/>
              <a:stCxn id="26631" idx="2"/>
              <a:endCxn id="26637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3" name="AutoShape 1084"/>
            <p:cNvCxnSpPr>
              <a:cxnSpLocks noChangeShapeType="1"/>
              <a:stCxn id="26631" idx="2"/>
              <a:endCxn id="26638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4" name="AutoShape 1085"/>
            <p:cNvCxnSpPr>
              <a:cxnSpLocks noChangeShapeType="1"/>
              <a:stCxn id="26632" idx="2"/>
              <a:endCxn id="26639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5" name="AutoShape 1086"/>
            <p:cNvCxnSpPr>
              <a:cxnSpLocks noChangeShapeType="1"/>
              <a:stCxn id="26634" idx="2"/>
              <a:endCxn id="26640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6" name="AutoShape 1087"/>
            <p:cNvCxnSpPr>
              <a:cxnSpLocks noChangeShapeType="1"/>
              <a:stCxn id="26634" idx="2"/>
              <a:endCxn id="26641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7" name="AutoShape 1088"/>
            <p:cNvCxnSpPr>
              <a:cxnSpLocks noChangeShapeType="1"/>
              <a:stCxn id="26635" idx="2"/>
              <a:endCxn id="26642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8" name="AutoShape 1089"/>
            <p:cNvCxnSpPr>
              <a:cxnSpLocks noChangeShapeType="1"/>
              <a:stCxn id="26637" idx="2"/>
              <a:endCxn id="26643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9" name="AutoShape 1090"/>
            <p:cNvCxnSpPr>
              <a:cxnSpLocks noChangeShapeType="1"/>
              <a:stCxn id="26640" idx="2"/>
              <a:endCxn id="26644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60" name="Freeform 1091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MaxMiner: Mining Max-patterns</a:t>
            </a:r>
          </a:p>
        </p:txBody>
      </p:sp>
      <p:sp>
        <p:nvSpPr>
          <p:cNvPr id="27651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1st scan: find frequent items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A, B, C, D, 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2nd scan: find support for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AB, AC, AD, AE, ABCDE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BC, BD, BE, BCDE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CD, CE, CDE, DE,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Since BCDE is a max-pattern, no need to check BCD, BDE, CDE in later scan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Baya’98</a:t>
            </a:r>
          </a:p>
        </p:txBody>
      </p:sp>
      <p:graphicFrame>
        <p:nvGraphicFramePr>
          <p:cNvPr id="628760" name="Group 24"/>
          <p:cNvGraphicFramePr>
            <a:graphicFrameLocks noGrp="1"/>
          </p:cNvGraphicFramePr>
          <p:nvPr/>
        </p:nvGraphicFramePr>
        <p:xfrm>
          <a:off x="6553200" y="1524000"/>
          <a:ext cx="2286000" cy="1584616"/>
        </p:xfrm>
        <a:graphic>
          <a:graphicData uri="http://schemas.openxmlformats.org/drawingml/2006/table">
            <a:tbl>
              <a:tblPr/>
              <a:tblGrid>
                <a:gridCol w="685800"/>
                <a:gridCol w="16002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A,B,C,D,E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B,C,D,E,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A,C,D,F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9" name="Text Box 25"/>
          <p:cNvSpPr txBox="1">
            <a:spLocks noChangeArrowheads="1"/>
          </p:cNvSpPr>
          <p:nvPr/>
        </p:nvSpPr>
        <p:spPr bwMode="auto">
          <a:xfrm>
            <a:off x="5791200" y="3581400"/>
            <a:ext cx="24257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chemeClr val="hlink"/>
                </a:solidFill>
                <a:latin typeface="Tahoma" panose="020B0604030504040204" pitchFamily="34" charset="0"/>
              </a:rPr>
              <a:t>Potential max-patterns</a:t>
            </a:r>
          </a:p>
        </p:txBody>
      </p:sp>
      <p:sp>
        <p:nvSpPr>
          <p:cNvPr id="27670" name="Line 27"/>
          <p:cNvSpPr>
            <a:spLocks noChangeShapeType="1"/>
          </p:cNvSpPr>
          <p:nvPr/>
        </p:nvSpPr>
        <p:spPr bwMode="auto">
          <a:xfrm flipH="1" flipV="1">
            <a:off x="4495800" y="3429000"/>
            <a:ext cx="1676400" cy="381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1" name="Line 28"/>
          <p:cNvSpPr>
            <a:spLocks noChangeShapeType="1"/>
          </p:cNvSpPr>
          <p:nvPr/>
        </p:nvSpPr>
        <p:spPr bwMode="auto">
          <a:xfrm flipH="1" flipV="1">
            <a:off x="3733800" y="3886200"/>
            <a:ext cx="2362200" cy="762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2" name="Line 29"/>
          <p:cNvSpPr>
            <a:spLocks noChangeShapeType="1"/>
          </p:cNvSpPr>
          <p:nvPr/>
        </p:nvSpPr>
        <p:spPr bwMode="auto">
          <a:xfrm flipH="1">
            <a:off x="3048000" y="4114800"/>
            <a:ext cx="2895600" cy="152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3" name="Text Box 33"/>
          <p:cNvSpPr txBox="1">
            <a:spLocks noChangeArrowheads="1"/>
          </p:cNvSpPr>
          <p:nvPr/>
        </p:nvSpPr>
        <p:spPr bwMode="auto">
          <a:xfrm>
            <a:off x="6858000" y="3124200"/>
            <a:ext cx="159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Min_sup=2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22223</TotalTime>
  <Words>572</Words>
  <Application>Microsoft Office PowerPoint</Application>
  <PresentationFormat>On-screen Show (4:3)</PresentationFormat>
  <Paragraphs>174</Paragraphs>
  <Slides>14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宋体</vt:lpstr>
      <vt:lpstr>宋体</vt:lpstr>
      <vt:lpstr>Arial</vt:lpstr>
      <vt:lpstr>Book Antiqua</vt:lpstr>
      <vt:lpstr>Calibri</vt:lpstr>
      <vt:lpstr>Calibri Light</vt:lpstr>
      <vt:lpstr>Symbol</vt:lpstr>
      <vt:lpstr>Tahoma</vt:lpstr>
      <vt:lpstr>Times New Roman</vt:lpstr>
      <vt:lpstr>Wingdings</vt:lpstr>
      <vt:lpstr>Office Theme</vt:lpstr>
      <vt:lpstr>Equation</vt:lpstr>
      <vt:lpstr>Frequent Itemset Mining II</vt:lpstr>
      <vt:lpstr>Bottleneck of Frequent-pattern Mining</vt:lpstr>
      <vt:lpstr>Set Enumeration Tree</vt:lpstr>
      <vt:lpstr>Borders of Frequent Itemsets</vt:lpstr>
      <vt:lpstr>Projected Databases</vt:lpstr>
      <vt:lpstr>Tree-Projection Method</vt:lpstr>
      <vt:lpstr>Performance Comparison</vt:lpstr>
      <vt:lpstr>Borders and Max-patterns</vt:lpstr>
      <vt:lpstr>MaxMiner: Mining Max-patterns</vt:lpstr>
      <vt:lpstr>Frequent Closed Patterns</vt:lpstr>
      <vt:lpstr>CLOSET: Mining Frequent Closed Patterns</vt:lpstr>
      <vt:lpstr>Closed and Max-patterns</vt:lpstr>
      <vt:lpstr>PowerPoint Presentation</vt:lpstr>
      <vt:lpstr>Software for frequent pattern mining</vt:lpstr>
    </vt:vector>
  </TitlesOfParts>
  <Company>UNC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Rule Mining</dc:title>
  <dc:creator>Wei Wang</dc:creator>
  <cp:lastModifiedBy>liuj</cp:lastModifiedBy>
  <cp:revision>454</cp:revision>
  <dcterms:created xsi:type="dcterms:W3CDTF">1999-12-01T22:01:55Z</dcterms:created>
  <dcterms:modified xsi:type="dcterms:W3CDTF">2016-01-28T19:49:08Z</dcterms:modified>
</cp:coreProperties>
</file>