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0"/>
  </p:notesMasterIdLst>
  <p:sldIdLst>
    <p:sldId id="319" r:id="rId2"/>
    <p:sldId id="258" r:id="rId3"/>
    <p:sldId id="337" r:id="rId4"/>
    <p:sldId id="308" r:id="rId5"/>
    <p:sldId id="259" r:id="rId6"/>
    <p:sldId id="260" r:id="rId7"/>
    <p:sldId id="261" r:id="rId8"/>
    <p:sldId id="335" r:id="rId9"/>
    <p:sldId id="342" r:id="rId10"/>
    <p:sldId id="343" r:id="rId11"/>
    <p:sldId id="344" r:id="rId12"/>
    <p:sldId id="263" r:id="rId13"/>
    <p:sldId id="309" r:id="rId14"/>
    <p:sldId id="310" r:id="rId15"/>
    <p:sldId id="313" r:id="rId16"/>
    <p:sldId id="311" r:id="rId17"/>
    <p:sldId id="334" r:id="rId18"/>
    <p:sldId id="324" r:id="rId19"/>
    <p:sldId id="312" r:id="rId20"/>
    <p:sldId id="314" r:id="rId21"/>
    <p:sldId id="265" r:id="rId22"/>
    <p:sldId id="338" r:id="rId23"/>
    <p:sldId id="325" r:id="rId24"/>
    <p:sldId id="332" r:id="rId25"/>
    <p:sldId id="326" r:id="rId26"/>
    <p:sldId id="336" r:id="rId27"/>
    <p:sldId id="327" r:id="rId28"/>
    <p:sldId id="266" r:id="rId29"/>
    <p:sldId id="267" r:id="rId30"/>
    <p:sldId id="339" r:id="rId31"/>
    <p:sldId id="269" r:id="rId32"/>
    <p:sldId id="328" r:id="rId33"/>
    <p:sldId id="340" r:id="rId34"/>
    <p:sldId id="329" r:id="rId35"/>
    <p:sldId id="333" r:id="rId36"/>
    <p:sldId id="331" r:id="rId37"/>
    <p:sldId id="330" r:id="rId38"/>
    <p:sldId id="374" r:id="rId39"/>
    <p:sldId id="367" r:id="rId40"/>
    <p:sldId id="375" r:id="rId41"/>
    <p:sldId id="376" r:id="rId42"/>
    <p:sldId id="378" r:id="rId43"/>
    <p:sldId id="377" r:id="rId44"/>
    <p:sldId id="379" r:id="rId45"/>
    <p:sldId id="368" r:id="rId46"/>
    <p:sldId id="369" r:id="rId47"/>
    <p:sldId id="370" r:id="rId48"/>
    <p:sldId id="371" r:id="rId49"/>
    <p:sldId id="372" r:id="rId50"/>
    <p:sldId id="373" r:id="rId51"/>
    <p:sldId id="349" r:id="rId52"/>
    <p:sldId id="350" r:id="rId53"/>
    <p:sldId id="351" r:id="rId54"/>
    <p:sldId id="352" r:id="rId55"/>
    <p:sldId id="353" r:id="rId56"/>
    <p:sldId id="354" r:id="rId57"/>
    <p:sldId id="355" r:id="rId58"/>
    <p:sldId id="356" r:id="rId59"/>
    <p:sldId id="357" r:id="rId60"/>
    <p:sldId id="358" r:id="rId61"/>
    <p:sldId id="359" r:id="rId62"/>
    <p:sldId id="360" r:id="rId63"/>
    <p:sldId id="361" r:id="rId64"/>
    <p:sldId id="362" r:id="rId65"/>
    <p:sldId id="363" r:id="rId66"/>
    <p:sldId id="364" r:id="rId67"/>
    <p:sldId id="365" r:id="rId68"/>
    <p:sldId id="366" r:id="rId6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9900"/>
    <a:srgbClr val="CC00CC"/>
    <a:srgbClr val="FF0066"/>
    <a:srgbClr val="99CCFF"/>
    <a:srgbClr val="33CC33"/>
    <a:srgbClr val="3366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13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7.xml"/><Relationship Id="rId2" Type="http://schemas.openxmlformats.org/officeDocument/2006/relationships/slide" Target="slides/slide66.xml"/><Relationship Id="rId1" Type="http://schemas.openxmlformats.org/officeDocument/2006/relationships/slide" Target="slides/slide5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E565A222-E988-464B-8765-11C5C50A72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681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5128A3-E51A-4A9C-893E-77B7EE0F3D62}" type="slidenum">
              <a:rPr lang="en-US" altLang="en-US" sz="1100"/>
              <a:pPr/>
              <a:t>38</a:t>
            </a:fld>
            <a:endParaRPr lang="en-US" altLang="en-US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175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03F51C6-5EC3-44F3-B883-657A03151BA0}" type="slidenum">
              <a:rPr lang="zh-CN" altLang="en-US" sz="1100"/>
              <a:pPr/>
              <a:t>47</a:t>
            </a:fld>
            <a:endParaRPr lang="en-US" altLang="zh-CN" sz="11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531640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9498152-49B0-49D6-9A1D-591ED766CA59}" type="slidenum">
              <a:rPr lang="zh-CN" altLang="en-US" sz="1100"/>
              <a:pPr/>
              <a:t>48</a:t>
            </a:fld>
            <a:endParaRPr lang="en-US" altLang="zh-CN" sz="11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21931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3C39D81-2937-44D6-8A44-40F276ADA33B}" type="slidenum">
              <a:rPr lang="en-US" altLang="en-US" sz="1100"/>
              <a:pPr/>
              <a:t>49</a:t>
            </a:fld>
            <a:endParaRPr lang="en-US" altLang="en-US" sz="11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9047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3F4CF2B-39EC-4016-8F74-32680DE64913}" type="slidenum">
              <a:rPr lang="en-US" altLang="en-US" sz="1100"/>
              <a:pPr/>
              <a:t>50</a:t>
            </a:fld>
            <a:endParaRPr lang="en-US" altLang="en-US" sz="11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85357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46470ED-D9F8-43C6-A57B-3C9F93F4A15C}" type="slidenum">
              <a:rPr lang="zh-CN" altLang="en-US" sz="1100"/>
              <a:pPr/>
              <a:t>51</a:t>
            </a:fld>
            <a:endParaRPr lang="en-US" altLang="zh-CN" sz="11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9374961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224D55C-012E-4DCB-87F3-CEF75CE03D7B}" type="slidenum">
              <a:rPr lang="zh-CN" altLang="en-US" sz="1100"/>
              <a:pPr/>
              <a:t>52</a:t>
            </a:fld>
            <a:endParaRPr lang="en-US" altLang="zh-CN" sz="11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284885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C361CCC-6D16-4B3C-AD02-491598ABE64C}" type="slidenum">
              <a:rPr lang="zh-CN" altLang="en-US" sz="1100"/>
              <a:pPr/>
              <a:t>53</a:t>
            </a:fld>
            <a:endParaRPr lang="en-US" altLang="zh-CN" sz="11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4534674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97EA274-C239-476C-8AA6-5109CF3B3BBA}" type="slidenum">
              <a:rPr lang="zh-CN" altLang="en-US" sz="1100"/>
              <a:pPr/>
              <a:t>54</a:t>
            </a:fld>
            <a:endParaRPr lang="en-US" altLang="zh-CN" sz="11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7869164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CF2D105-02C4-4C15-A542-C920B3E1A0F5}" type="slidenum">
              <a:rPr lang="zh-CN" altLang="en-US" sz="1100"/>
              <a:pPr/>
              <a:t>55</a:t>
            </a:fld>
            <a:endParaRPr lang="en-US" altLang="zh-CN" sz="11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2055683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143520E-C165-42E8-BC6E-ECD82CF75EAD}" type="slidenum">
              <a:rPr lang="zh-CN" altLang="en-US" sz="1100"/>
              <a:pPr/>
              <a:t>56</a:t>
            </a:fld>
            <a:endParaRPr lang="en-US" altLang="zh-CN" sz="11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314148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5128A3-E51A-4A9C-893E-77B7EE0F3D62}" type="slidenum">
              <a:rPr lang="en-US" altLang="en-US" sz="1100"/>
              <a:pPr/>
              <a:t>39</a:t>
            </a:fld>
            <a:endParaRPr lang="en-US" altLang="en-US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6342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2F5E54D-1BCA-4B0B-9030-A2F775E97670}" type="slidenum">
              <a:rPr lang="zh-CN" altLang="en-US" sz="1100"/>
              <a:pPr/>
              <a:t>57</a:t>
            </a:fld>
            <a:endParaRPr lang="en-US" altLang="zh-CN" sz="11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578934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206575C-5643-4382-94EA-173D17A61181}" type="slidenum">
              <a:rPr lang="zh-CN" altLang="en-US" sz="1100"/>
              <a:pPr/>
              <a:t>58</a:t>
            </a:fld>
            <a:endParaRPr lang="en-US" altLang="zh-CN" sz="11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303115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5DA531B-73EC-4735-9543-D5971650E3F4}" type="slidenum">
              <a:rPr lang="zh-CN" altLang="en-US" sz="1100"/>
              <a:pPr/>
              <a:t>59</a:t>
            </a:fld>
            <a:endParaRPr lang="en-US" altLang="zh-CN" sz="11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5139907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840E1E7-0380-46EB-AF12-61EC67CFA3EF}" type="slidenum">
              <a:rPr lang="zh-CN" altLang="en-US" sz="1100"/>
              <a:pPr/>
              <a:t>60</a:t>
            </a:fld>
            <a:endParaRPr lang="en-US" altLang="zh-CN" sz="11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2170609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BE80AE5-29F9-4D54-A19A-737B10BF1E9D}" type="slidenum">
              <a:rPr lang="en-US" altLang="en-US" sz="1100"/>
              <a:pPr/>
              <a:t>61</a:t>
            </a:fld>
            <a:endParaRPr lang="en-US" altLang="en-US" sz="11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3132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7165E53-2FD6-40B7-B8B4-65D653F02DC7}" type="slidenum">
              <a:rPr lang="en-US" altLang="en-US" sz="1100"/>
              <a:pPr/>
              <a:t>62</a:t>
            </a:fld>
            <a:endParaRPr lang="en-US" altLang="en-US" sz="11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3599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37C9E54-B5A9-4CBE-A2FA-E515CCBBB304}" type="slidenum">
              <a:rPr lang="en-US" altLang="en-US" sz="1100"/>
              <a:pPr/>
              <a:t>63</a:t>
            </a:fld>
            <a:endParaRPr lang="en-US" altLang="en-US" sz="11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58392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D282BB4-5D72-4AC0-BDE2-07546AD84C3D}" type="slidenum">
              <a:rPr lang="en-US" altLang="en-US" sz="1100"/>
              <a:pPr/>
              <a:t>64</a:t>
            </a:fld>
            <a:endParaRPr lang="en-US" altLang="en-US" sz="11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83783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055DF4F-2866-4EF4-84ED-7370D5C8BC65}" type="slidenum">
              <a:rPr lang="en-US" altLang="en-US" sz="1100"/>
              <a:pPr/>
              <a:t>65</a:t>
            </a:fld>
            <a:endParaRPr lang="en-US" altLang="en-US" sz="11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81044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894C9B-6C7E-483B-B6D1-887F57440082}" type="slidenum">
              <a:rPr lang="en-US" altLang="en-US" sz="1100"/>
              <a:pPr/>
              <a:t>66</a:t>
            </a:fld>
            <a:endParaRPr lang="en-US" altLang="en-US" sz="11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2844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5128A3-E51A-4A9C-893E-77B7EE0F3D62}" type="slidenum">
              <a:rPr lang="en-US" altLang="en-US" sz="1100"/>
              <a:pPr/>
              <a:t>40</a:t>
            </a:fld>
            <a:endParaRPr lang="en-US" altLang="en-US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17216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7D1342-F7E4-4A63-9511-5070B08B58CC}" type="slidenum">
              <a:rPr lang="en-US" altLang="en-US" sz="1100"/>
              <a:pPr/>
              <a:t>67</a:t>
            </a:fld>
            <a:endParaRPr lang="en-US" altLang="en-US" sz="11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84855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AB82B5E-1BF2-4E51-9AA8-B020D2495730}" type="slidenum">
              <a:rPr lang="en-US" altLang="en-US" sz="1100"/>
              <a:pPr/>
              <a:t>68</a:t>
            </a:fld>
            <a:endParaRPr lang="en-US" altLang="en-US" sz="11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8750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5128A3-E51A-4A9C-893E-77B7EE0F3D62}" type="slidenum">
              <a:rPr lang="en-US" altLang="en-US" sz="1100"/>
              <a:pPr/>
              <a:t>41</a:t>
            </a:fld>
            <a:endParaRPr lang="en-US" altLang="en-US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3433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5128A3-E51A-4A9C-893E-77B7EE0F3D62}" type="slidenum">
              <a:rPr lang="en-US" altLang="en-US" sz="1100"/>
              <a:pPr/>
              <a:t>42</a:t>
            </a:fld>
            <a:endParaRPr lang="en-US" altLang="en-US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1241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5128A3-E51A-4A9C-893E-77B7EE0F3D62}" type="slidenum">
              <a:rPr lang="en-US" altLang="en-US" sz="1100"/>
              <a:pPr/>
              <a:t>43</a:t>
            </a:fld>
            <a:endParaRPr lang="en-US" altLang="en-US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3160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5128A3-E51A-4A9C-893E-77B7EE0F3D62}" type="slidenum">
              <a:rPr lang="en-US" altLang="en-US" sz="1100"/>
              <a:pPr/>
              <a:t>44</a:t>
            </a:fld>
            <a:endParaRPr lang="en-US" altLang="en-US" sz="11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0650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9070EF2-87DE-415B-B7D8-D8FB38A37D87}" type="slidenum">
              <a:rPr lang="en-US" altLang="en-US" sz="1100"/>
              <a:pPr/>
              <a:t>45</a:t>
            </a:fld>
            <a:endParaRPr lang="en-US" altLang="en-US" sz="11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8354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1675" indent="-269875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810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128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44688" indent="-2159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018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590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162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73488" indent="-215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A39E96-75C1-46D2-93F0-C13B885701DE}" type="slidenum">
              <a:rPr lang="zh-CN" altLang="en-US" sz="1100"/>
              <a:pPr/>
              <a:t>46</a:t>
            </a:fld>
            <a:endParaRPr lang="en-US" altLang="zh-CN" sz="11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44420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71A2F-4E97-4E2B-A176-E60872CE4B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35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F4AF4D-3ADB-47F5-BD73-05DEC084EA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15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B9CD1-21EE-4926-952C-FFEFCCCCC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39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5F0182-8B2E-4624-9483-E8CFBF5B01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3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1B06C-DC71-4B7E-940F-9D96EE6F89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07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B7962-0331-4C84-A4BE-9B1AF09C8D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77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823E0-6473-46F7-A51F-0C0FD90F92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36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360583-7B03-4166-B121-0B48ECD38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9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2FEEA-2668-488A-BD37-80204EB9AF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90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5B543-E7F9-4D88-BBB3-A3B28E80FD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4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E8A52-488E-4367-BC7C-9207F582BE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76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8F56E2FD-F68C-45DE-9EFE-FB0392EB3B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-84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-84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3167857-F14F-40A6-B646-5F1D0A30D950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Association Rules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9900"/>
                </a:solidFill>
              </a:rPr>
              <a:t>Market Baskets</a:t>
            </a:r>
          </a:p>
          <a:p>
            <a:r>
              <a:rPr lang="en-US" altLang="en-US" smtClean="0">
                <a:solidFill>
                  <a:srgbClr val="009900"/>
                </a:solidFill>
              </a:rPr>
              <a:t>Frequent Itemsets</a:t>
            </a:r>
          </a:p>
          <a:p>
            <a:r>
              <a:rPr lang="en-US" altLang="en-US" smtClean="0">
                <a:solidFill>
                  <a:srgbClr val="009900"/>
                </a:solidFill>
              </a:rPr>
              <a:t>A-Priori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BE08703-3FC5-4F55-9EC4-BE7832378E67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Words –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33400">
              <a:buFont typeface="Wingdings" panose="05000000000000000000" pitchFamily="2" charset="2"/>
              <a:buChar char="v"/>
            </a:pPr>
            <a:r>
              <a:rPr lang="en-US" altLang="en-US" smtClean="0"/>
              <a:t>Very common words are </a:t>
            </a:r>
            <a:r>
              <a:rPr lang="en-US" altLang="en-US" i="1" smtClean="0">
                <a:solidFill>
                  <a:srgbClr val="FF0066"/>
                </a:solidFill>
              </a:rPr>
              <a:t>stop words</a:t>
            </a:r>
            <a:r>
              <a:rPr lang="en-US" altLang="en-US" smtClean="0"/>
              <a:t>.</a:t>
            </a:r>
          </a:p>
          <a:p>
            <a:pPr marL="971550" lvl="1" indent="-457200">
              <a:buFont typeface="Wingdings" panose="05000000000000000000" pitchFamily="2" charset="2"/>
              <a:buChar char="v"/>
            </a:pPr>
            <a:r>
              <a:rPr lang="en-US" altLang="en-US" smtClean="0"/>
              <a:t>They rarely help determine meaning, and they block from view interesting events, so ignore them.</a:t>
            </a:r>
          </a:p>
          <a:p>
            <a:pPr marL="590550" indent="-533400">
              <a:buFont typeface="Wingdings" panose="05000000000000000000" pitchFamily="2" charset="2"/>
              <a:buChar char="v"/>
            </a:pPr>
            <a:r>
              <a:rPr lang="en-US" altLang="en-US" smtClean="0"/>
              <a:t>The TF/IDF measure distinguishes “important” words from those that are usually not meaningful.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32B36E9-D2EB-4FD9-880E-C50A875DA84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Words – (3)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724400"/>
          </a:xfrm>
        </p:spPr>
        <p:txBody>
          <a:bodyPr/>
          <a:lstStyle/>
          <a:p>
            <a:pPr>
              <a:buFont typeface="Monotype Sorts" pitchFamily="-84" charset="2"/>
              <a:buNone/>
            </a:pPr>
            <a:r>
              <a:rPr lang="en-US" altLang="en-US" i="1" smtClean="0">
                <a:solidFill>
                  <a:srgbClr val="FF0066"/>
                </a:solidFill>
              </a:rPr>
              <a:t>TF/IDF</a:t>
            </a:r>
            <a:r>
              <a:rPr lang="en-US" altLang="en-US" smtClean="0"/>
              <a:t>  = “term frequency, inverse</a:t>
            </a:r>
          </a:p>
          <a:p>
            <a:pPr>
              <a:buFont typeface="Monotype Sorts" pitchFamily="-84" charset="2"/>
              <a:buNone/>
            </a:pPr>
            <a:r>
              <a:rPr lang="en-US" altLang="en-US" smtClean="0"/>
              <a:t>document frequency”: relates the number of times a word appears to the number of documents in which it appears.</a:t>
            </a:r>
          </a:p>
          <a:p>
            <a:pPr lvl="1"/>
            <a:r>
              <a:rPr lang="en-US" altLang="en-US" smtClean="0"/>
              <a:t>Low values are words like “also” that appear at random.</a:t>
            </a:r>
          </a:p>
          <a:p>
            <a:pPr lvl="1"/>
            <a:r>
              <a:rPr lang="en-US" altLang="en-US" smtClean="0"/>
              <a:t>High values are words like “computer” that may be the topic of documents in which it appears at all.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2286E44-E1B8-414E-B71E-714502433A24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Scale of the Problem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WalMart sells 100,000 items and can store billions of baskets.</a:t>
            </a:r>
          </a:p>
          <a:p>
            <a:r>
              <a:rPr lang="en-US" altLang="en-US" smtClean="0"/>
              <a:t>The Web has  billions of words and many billions of pages.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DC34BDC-46FE-4951-808C-EE26E2FF0CEA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Association Rules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If-then rules about the contents of baskets.</a:t>
            </a:r>
          </a:p>
          <a:p>
            <a:r>
              <a:rPr lang="en-US" altLang="en-US" smtClean="0">
                <a:solidFill>
                  <a:srgbClr val="33CC33"/>
                </a:solidFill>
              </a:rPr>
              <a:t>{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baseline="-25000" smtClean="0">
                <a:solidFill>
                  <a:srgbClr val="33CC33"/>
                </a:solidFill>
              </a:rPr>
              <a:t>1</a:t>
            </a:r>
            <a:r>
              <a:rPr lang="en-US" altLang="en-US" smtClean="0">
                <a:solidFill>
                  <a:srgbClr val="33CC33"/>
                </a:solidFill>
              </a:rPr>
              <a:t>, 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baseline="-25000" smtClean="0">
                <a:solidFill>
                  <a:srgbClr val="33CC33"/>
                </a:solidFill>
              </a:rPr>
              <a:t>2</a:t>
            </a:r>
            <a:r>
              <a:rPr lang="en-US" altLang="en-US" smtClean="0">
                <a:solidFill>
                  <a:srgbClr val="33CC33"/>
                </a:solidFill>
              </a:rPr>
              <a:t>,…,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i="1" baseline="-25000" smtClean="0">
                <a:solidFill>
                  <a:srgbClr val="33CC33"/>
                </a:solidFill>
              </a:rPr>
              <a:t>k</a:t>
            </a:r>
            <a:r>
              <a:rPr lang="en-US" altLang="en-US" smtClean="0">
                <a:solidFill>
                  <a:srgbClr val="33CC33"/>
                </a:solidFill>
              </a:rPr>
              <a:t>} </a:t>
            </a:r>
            <a:r>
              <a:rPr lang="en-US" altLang="en-US" smtClean="0">
                <a:solidFill>
                  <a:srgbClr val="33CC33"/>
                </a:solidFill>
                <a:latin typeface="Lucida Sans Unicode" panose="020B0602030504020204" pitchFamily="34" charset="0"/>
              </a:rPr>
              <a:t>→</a:t>
            </a:r>
            <a:r>
              <a:rPr lang="en-US" altLang="en-US" smtClean="0">
                <a:latin typeface="MS Shell Dlg" panose="020B0604020202020204" pitchFamily="34" charset="0"/>
              </a:rPr>
              <a:t> </a:t>
            </a:r>
            <a:r>
              <a:rPr lang="en-US" altLang="en-US" i="1" smtClean="0">
                <a:solidFill>
                  <a:srgbClr val="33CC33"/>
                </a:solidFill>
              </a:rPr>
              <a:t>j</a:t>
            </a:r>
            <a:r>
              <a:rPr lang="en-US" altLang="en-US" i="1" smtClean="0"/>
              <a:t>  </a:t>
            </a:r>
            <a:r>
              <a:rPr lang="en-US" altLang="en-US" smtClean="0"/>
              <a:t>means: “if a basket contains all of </a:t>
            </a:r>
            <a:r>
              <a:rPr lang="en-US" altLang="en-US" i="1" smtClean="0"/>
              <a:t>i</a:t>
            </a:r>
            <a:r>
              <a:rPr lang="en-US" altLang="en-US" baseline="-25000" smtClean="0"/>
              <a:t>1</a:t>
            </a:r>
            <a:r>
              <a:rPr lang="en-US" altLang="en-US" smtClean="0"/>
              <a:t>,…,</a:t>
            </a:r>
            <a:r>
              <a:rPr lang="en-US" altLang="en-US" i="1" smtClean="0"/>
              <a:t>i</a:t>
            </a:r>
            <a:r>
              <a:rPr lang="en-US" altLang="en-US" i="1" baseline="-25000" smtClean="0"/>
              <a:t>k </a:t>
            </a:r>
            <a:r>
              <a:rPr lang="en-US" altLang="en-US" smtClean="0"/>
              <a:t> then it is </a:t>
            </a:r>
            <a:r>
              <a:rPr lang="en-US" altLang="en-US" i="1" smtClean="0">
                <a:solidFill>
                  <a:srgbClr val="FF9900"/>
                </a:solidFill>
              </a:rPr>
              <a:t>likely</a:t>
            </a:r>
            <a:r>
              <a:rPr lang="en-US" altLang="en-US" smtClean="0"/>
              <a:t>  to contain </a:t>
            </a:r>
            <a:r>
              <a:rPr lang="en-US" altLang="en-US" i="1" smtClean="0"/>
              <a:t>j</a:t>
            </a:r>
            <a:r>
              <a:rPr lang="en-US" altLang="en-US" smtClean="0"/>
              <a:t>.”</a:t>
            </a:r>
          </a:p>
          <a:p>
            <a:r>
              <a:rPr lang="en-US" altLang="en-US" i="1" smtClean="0">
                <a:solidFill>
                  <a:srgbClr val="FF0066"/>
                </a:solidFill>
              </a:rPr>
              <a:t>Confidence</a:t>
            </a:r>
            <a:r>
              <a:rPr lang="en-US" altLang="en-US" smtClean="0"/>
              <a:t>  of this association rule is the probability of </a:t>
            </a:r>
            <a:r>
              <a:rPr lang="en-US" altLang="en-US" i="1" smtClean="0"/>
              <a:t>j</a:t>
            </a:r>
            <a:r>
              <a:rPr lang="en-US" altLang="en-US" smtClean="0"/>
              <a:t> given </a:t>
            </a:r>
            <a:r>
              <a:rPr lang="en-US" altLang="en-US" i="1" smtClean="0"/>
              <a:t>i</a:t>
            </a:r>
            <a:r>
              <a:rPr lang="en-US" altLang="en-US" baseline="-25000" smtClean="0"/>
              <a:t>1</a:t>
            </a:r>
            <a:r>
              <a:rPr lang="en-US" altLang="en-US" smtClean="0"/>
              <a:t>,…,</a:t>
            </a:r>
            <a:r>
              <a:rPr lang="en-US" altLang="en-US" i="1" smtClean="0"/>
              <a:t>i</a:t>
            </a:r>
            <a:r>
              <a:rPr lang="en-US" altLang="en-US" i="1" baseline="-25000" smtClean="0"/>
              <a:t>k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84E71E0-7398-4BCC-BB50-27DA791E3665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altLang="en-US" smtClean="0">
                <a:solidFill>
                  <a:srgbClr val="33CC33"/>
                </a:solidFill>
              </a:rPr>
              <a:t>Example</a:t>
            </a:r>
            <a:r>
              <a:rPr lang="en-US" altLang="en-US" smtClean="0"/>
              <a:t>: Confidence</a:t>
            </a:r>
          </a:p>
        </p:txBody>
      </p:sp>
      <p:sp>
        <p:nvSpPr>
          <p:cNvPr id="1536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>
              <a:buFont typeface="Monotype Sorts" pitchFamily="-84" charset="2"/>
              <a:buNone/>
            </a:pPr>
            <a:r>
              <a:rPr lang="en-US" altLang="en-US" smtClean="0"/>
              <a:t>	B</a:t>
            </a:r>
            <a:r>
              <a:rPr lang="en-US" altLang="en-US" baseline="-25000" smtClean="0"/>
              <a:t>1</a:t>
            </a:r>
            <a:r>
              <a:rPr lang="en-US" altLang="en-US" smtClean="0"/>
              <a:t> = {m, c, b}		B</a:t>
            </a:r>
            <a:r>
              <a:rPr lang="en-US" altLang="en-US" baseline="-25000" smtClean="0"/>
              <a:t>2</a:t>
            </a:r>
            <a:r>
              <a:rPr lang="en-US" altLang="en-US" smtClean="0"/>
              <a:t> = {m, p, j}</a:t>
            </a:r>
          </a:p>
          <a:p>
            <a:pPr lvl="1">
              <a:buFont typeface="Monotype Sorts" pitchFamily="-84" charset="2"/>
              <a:buNone/>
            </a:pPr>
            <a:r>
              <a:rPr lang="en-US" altLang="en-US" smtClean="0"/>
              <a:t>	B</a:t>
            </a:r>
            <a:r>
              <a:rPr lang="en-US" altLang="en-US" baseline="-25000" smtClean="0"/>
              <a:t>3</a:t>
            </a:r>
            <a:r>
              <a:rPr lang="en-US" altLang="en-US" smtClean="0"/>
              <a:t> = {m, b}			B</a:t>
            </a:r>
            <a:r>
              <a:rPr lang="en-US" altLang="en-US" baseline="-25000" smtClean="0"/>
              <a:t>4</a:t>
            </a:r>
            <a:r>
              <a:rPr lang="en-US" altLang="en-US" smtClean="0"/>
              <a:t> = {c, j}</a:t>
            </a:r>
          </a:p>
          <a:p>
            <a:pPr lvl="1">
              <a:buFont typeface="Monotype Sorts" pitchFamily="-84" charset="2"/>
              <a:buNone/>
            </a:pPr>
            <a:r>
              <a:rPr lang="en-US" altLang="en-US" smtClean="0"/>
              <a:t>	B</a:t>
            </a:r>
            <a:r>
              <a:rPr lang="en-US" altLang="en-US" baseline="-25000" smtClean="0"/>
              <a:t>5</a:t>
            </a:r>
            <a:r>
              <a:rPr lang="en-US" altLang="en-US" smtClean="0"/>
              <a:t> = {m, p, b}		B</a:t>
            </a:r>
            <a:r>
              <a:rPr lang="en-US" altLang="en-US" baseline="-25000" smtClean="0"/>
              <a:t>6</a:t>
            </a:r>
            <a:r>
              <a:rPr lang="en-US" altLang="en-US" smtClean="0"/>
              <a:t> = {m, c, b, j}</a:t>
            </a:r>
          </a:p>
          <a:p>
            <a:pPr lvl="1">
              <a:buFont typeface="Monotype Sorts" pitchFamily="-84" charset="2"/>
              <a:buNone/>
            </a:pPr>
            <a:r>
              <a:rPr lang="en-US" altLang="en-US" smtClean="0"/>
              <a:t>	B</a:t>
            </a:r>
            <a:r>
              <a:rPr lang="en-US" altLang="en-US" baseline="-25000" smtClean="0"/>
              <a:t>7</a:t>
            </a:r>
            <a:r>
              <a:rPr lang="en-US" altLang="en-US" smtClean="0"/>
              <a:t> = {c, b, j}		B</a:t>
            </a:r>
            <a:r>
              <a:rPr lang="en-US" altLang="en-US" baseline="-25000" smtClean="0"/>
              <a:t>8</a:t>
            </a:r>
            <a:r>
              <a:rPr lang="en-US" altLang="en-US" smtClean="0"/>
              <a:t> = {b, c}</a:t>
            </a:r>
          </a:p>
          <a:p>
            <a:pPr lvl="1">
              <a:buFont typeface="Monotype Sorts" pitchFamily="-84" charset="2"/>
              <a:buNone/>
            </a:pPr>
            <a:endParaRPr lang="en-US" altLang="en-US" smtClean="0"/>
          </a:p>
          <a:p>
            <a:r>
              <a:rPr lang="en-US" altLang="en-US" smtClean="0"/>
              <a:t>An association rule: </a:t>
            </a:r>
            <a:r>
              <a:rPr lang="en-US" altLang="en-US" smtClean="0">
                <a:solidFill>
                  <a:srgbClr val="33CC33"/>
                </a:solidFill>
              </a:rPr>
              <a:t>{m, b} </a:t>
            </a:r>
            <a:r>
              <a:rPr lang="en-US" altLang="en-US" smtClean="0">
                <a:solidFill>
                  <a:srgbClr val="33CC33"/>
                </a:solidFill>
                <a:latin typeface="Lucida Sans Unicode" panose="020B0602030504020204" pitchFamily="34" charset="0"/>
              </a:rPr>
              <a:t>→</a:t>
            </a:r>
            <a:r>
              <a:rPr lang="en-US" altLang="en-US" smtClean="0">
                <a:solidFill>
                  <a:srgbClr val="33CC33"/>
                </a:solidFill>
                <a:latin typeface="MS Shell Dlg" panose="020B0604020202020204" pitchFamily="34" charset="0"/>
              </a:rPr>
              <a:t> </a:t>
            </a:r>
            <a:r>
              <a:rPr lang="en-US" altLang="en-US" smtClean="0">
                <a:solidFill>
                  <a:srgbClr val="33CC33"/>
                </a:solidFill>
              </a:rPr>
              <a:t>c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Confidence = 2/4 = 50%.</a:t>
            </a:r>
          </a:p>
          <a:p>
            <a:endParaRPr lang="en-US" altLang="en-US" smtClean="0"/>
          </a:p>
        </p:txBody>
      </p:sp>
      <p:sp>
        <p:nvSpPr>
          <p:cNvPr id="61444" name="Text Box 2052"/>
          <p:cNvSpPr txBox="1">
            <a:spLocks noChangeArrowheads="1"/>
          </p:cNvSpPr>
          <p:nvPr/>
        </p:nvSpPr>
        <p:spPr bwMode="auto">
          <a:xfrm>
            <a:off x="1127125" y="1793875"/>
            <a:ext cx="4241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+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_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                                                   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61E08AE-06DA-4D0B-82B8-37947D3DEBEB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Finding Association Rules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01000" cy="4343400"/>
          </a:xfrm>
        </p:spPr>
        <p:txBody>
          <a:bodyPr/>
          <a:lstStyle/>
          <a:p>
            <a:r>
              <a:rPr lang="en-US" altLang="en-US" smtClean="0"/>
              <a:t>Question: “</a:t>
            </a:r>
            <a:r>
              <a:rPr lang="en-US" altLang="en-US" smtClean="0">
                <a:solidFill>
                  <a:srgbClr val="CC00CC"/>
                </a:solidFill>
              </a:rPr>
              <a:t>find all association rules with support </a:t>
            </a:r>
            <a:r>
              <a:rPr lang="en-US" altLang="en-US" smtClean="0">
                <a:solidFill>
                  <a:srgbClr val="CC00CC"/>
                </a:solidFill>
                <a:latin typeface="Lucida Sans Unicode" panose="020B0602030504020204" pitchFamily="34" charset="0"/>
              </a:rPr>
              <a:t>≥</a:t>
            </a:r>
            <a:r>
              <a:rPr lang="en-US" altLang="en-US" smtClean="0">
                <a:solidFill>
                  <a:srgbClr val="CC00CC"/>
                </a:solidFill>
              </a:rPr>
              <a:t> </a:t>
            </a:r>
            <a:r>
              <a:rPr lang="en-US" altLang="en-US" i="1" smtClean="0">
                <a:solidFill>
                  <a:srgbClr val="CC00CC"/>
                </a:solidFill>
              </a:rPr>
              <a:t>s</a:t>
            </a:r>
            <a:r>
              <a:rPr lang="en-US" altLang="en-US" smtClean="0">
                <a:solidFill>
                  <a:srgbClr val="CC00CC"/>
                </a:solidFill>
              </a:rPr>
              <a:t> and confidence </a:t>
            </a:r>
            <a:r>
              <a:rPr lang="en-US" altLang="en-US" smtClean="0">
                <a:solidFill>
                  <a:srgbClr val="CC00CC"/>
                </a:solidFill>
                <a:latin typeface="Lucida Sans Unicode" panose="020B0602030504020204" pitchFamily="34" charset="0"/>
              </a:rPr>
              <a:t>≥</a:t>
            </a:r>
            <a:r>
              <a:rPr lang="en-US" altLang="en-US" smtClean="0">
                <a:solidFill>
                  <a:srgbClr val="CC00CC"/>
                </a:solidFill>
              </a:rPr>
              <a:t> </a:t>
            </a:r>
            <a:r>
              <a:rPr lang="en-US" altLang="en-US" i="1" smtClean="0">
                <a:solidFill>
                  <a:srgbClr val="CC00CC"/>
                </a:solidFill>
              </a:rPr>
              <a:t>c </a:t>
            </a:r>
            <a:r>
              <a:rPr lang="en-US" altLang="en-US" smtClean="0"/>
              <a:t>.”</a:t>
            </a:r>
          </a:p>
          <a:p>
            <a:pPr lvl="1"/>
            <a:r>
              <a:rPr lang="en-US" altLang="en-US" smtClean="0">
                <a:solidFill>
                  <a:srgbClr val="CC6600"/>
                </a:solidFill>
              </a:rPr>
              <a:t>Note</a:t>
            </a:r>
            <a:r>
              <a:rPr lang="en-US" altLang="en-US" smtClean="0"/>
              <a:t>: “support” of an association rule is the support of the set of items on the left.</a:t>
            </a:r>
          </a:p>
          <a:p>
            <a:r>
              <a:rPr lang="en-US" altLang="en-US" smtClean="0">
                <a:solidFill>
                  <a:srgbClr val="CC6600"/>
                </a:solidFill>
              </a:rPr>
              <a:t>Hard part</a:t>
            </a:r>
            <a:r>
              <a:rPr lang="en-US" altLang="en-US" smtClean="0"/>
              <a:t>: finding the frequent itemsets.</a:t>
            </a:r>
          </a:p>
          <a:p>
            <a:pPr lvl="1"/>
            <a:r>
              <a:rPr lang="en-US" altLang="en-US" smtClean="0">
                <a:solidFill>
                  <a:srgbClr val="CC6600"/>
                </a:solidFill>
              </a:rPr>
              <a:t>Note</a:t>
            </a:r>
            <a:r>
              <a:rPr lang="en-US" altLang="en-US" smtClean="0"/>
              <a:t>: if </a:t>
            </a:r>
            <a:r>
              <a:rPr lang="en-US" altLang="en-US" smtClean="0">
                <a:solidFill>
                  <a:srgbClr val="33CC33"/>
                </a:solidFill>
              </a:rPr>
              <a:t>{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baseline="-25000" smtClean="0">
                <a:solidFill>
                  <a:srgbClr val="33CC33"/>
                </a:solidFill>
              </a:rPr>
              <a:t>1</a:t>
            </a:r>
            <a:r>
              <a:rPr lang="en-US" altLang="en-US" smtClean="0">
                <a:solidFill>
                  <a:srgbClr val="33CC33"/>
                </a:solidFill>
              </a:rPr>
              <a:t>, 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baseline="-25000" smtClean="0">
                <a:solidFill>
                  <a:srgbClr val="33CC33"/>
                </a:solidFill>
              </a:rPr>
              <a:t>2</a:t>
            </a:r>
            <a:r>
              <a:rPr lang="en-US" altLang="en-US" smtClean="0">
                <a:solidFill>
                  <a:srgbClr val="33CC33"/>
                </a:solidFill>
              </a:rPr>
              <a:t>,…,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i="1" baseline="-25000" smtClean="0">
                <a:solidFill>
                  <a:srgbClr val="33CC33"/>
                </a:solidFill>
              </a:rPr>
              <a:t>k</a:t>
            </a:r>
            <a:r>
              <a:rPr lang="en-US" altLang="en-US" smtClean="0">
                <a:solidFill>
                  <a:srgbClr val="33CC33"/>
                </a:solidFill>
              </a:rPr>
              <a:t>} </a:t>
            </a:r>
            <a:r>
              <a:rPr lang="en-US" altLang="en-US" smtClean="0">
                <a:solidFill>
                  <a:srgbClr val="33CC33"/>
                </a:solidFill>
                <a:latin typeface="Lucida Sans Unicode" panose="020B0602030504020204" pitchFamily="34" charset="0"/>
              </a:rPr>
              <a:t>→</a:t>
            </a:r>
            <a:r>
              <a:rPr lang="en-US" altLang="en-US" smtClean="0">
                <a:latin typeface="MS Shell Dlg" panose="020B0604020202020204" pitchFamily="34" charset="0"/>
              </a:rPr>
              <a:t> </a:t>
            </a:r>
            <a:r>
              <a:rPr lang="en-US" altLang="en-US" i="1" smtClean="0">
                <a:solidFill>
                  <a:srgbClr val="33CC33"/>
                </a:solidFill>
              </a:rPr>
              <a:t>j</a:t>
            </a:r>
            <a:r>
              <a:rPr lang="en-US" altLang="en-US" i="1" smtClean="0"/>
              <a:t> </a:t>
            </a:r>
            <a:r>
              <a:rPr lang="en-US" altLang="en-US" smtClean="0"/>
              <a:t> has high support and confidence, then both </a:t>
            </a:r>
            <a:r>
              <a:rPr lang="en-US" altLang="en-US" smtClean="0">
                <a:solidFill>
                  <a:srgbClr val="33CC33"/>
                </a:solidFill>
              </a:rPr>
              <a:t>{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baseline="-25000" smtClean="0">
                <a:solidFill>
                  <a:srgbClr val="33CC33"/>
                </a:solidFill>
              </a:rPr>
              <a:t>1</a:t>
            </a:r>
            <a:r>
              <a:rPr lang="en-US" altLang="en-US" smtClean="0">
                <a:solidFill>
                  <a:srgbClr val="33CC33"/>
                </a:solidFill>
              </a:rPr>
              <a:t>, 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baseline="-25000" smtClean="0">
                <a:solidFill>
                  <a:srgbClr val="33CC33"/>
                </a:solidFill>
              </a:rPr>
              <a:t>2</a:t>
            </a:r>
            <a:r>
              <a:rPr lang="en-US" altLang="en-US" smtClean="0">
                <a:solidFill>
                  <a:srgbClr val="33CC33"/>
                </a:solidFill>
              </a:rPr>
              <a:t>,…,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i="1" baseline="-25000" smtClean="0">
                <a:solidFill>
                  <a:srgbClr val="33CC33"/>
                </a:solidFill>
              </a:rPr>
              <a:t>k</a:t>
            </a:r>
            <a:r>
              <a:rPr lang="en-US" altLang="en-US" smtClean="0">
                <a:solidFill>
                  <a:srgbClr val="33CC33"/>
                </a:solidFill>
              </a:rPr>
              <a:t>}</a:t>
            </a:r>
            <a:r>
              <a:rPr lang="en-US" altLang="en-US" smtClean="0"/>
              <a:t> and           </a:t>
            </a:r>
            <a:r>
              <a:rPr lang="en-US" altLang="en-US" smtClean="0">
                <a:solidFill>
                  <a:srgbClr val="33CC33"/>
                </a:solidFill>
              </a:rPr>
              <a:t>{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baseline="-25000" smtClean="0">
                <a:solidFill>
                  <a:srgbClr val="33CC33"/>
                </a:solidFill>
              </a:rPr>
              <a:t>1</a:t>
            </a:r>
            <a:r>
              <a:rPr lang="en-US" altLang="en-US" smtClean="0">
                <a:solidFill>
                  <a:srgbClr val="33CC33"/>
                </a:solidFill>
              </a:rPr>
              <a:t>, 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baseline="-25000" smtClean="0">
                <a:solidFill>
                  <a:srgbClr val="33CC33"/>
                </a:solidFill>
              </a:rPr>
              <a:t>2</a:t>
            </a:r>
            <a:r>
              <a:rPr lang="en-US" altLang="en-US" smtClean="0">
                <a:solidFill>
                  <a:srgbClr val="33CC33"/>
                </a:solidFill>
              </a:rPr>
              <a:t>,…,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i="1" baseline="-25000" smtClean="0">
                <a:solidFill>
                  <a:srgbClr val="33CC33"/>
                </a:solidFill>
              </a:rPr>
              <a:t>k </a:t>
            </a:r>
            <a:r>
              <a:rPr lang="en-US" altLang="en-US" smtClean="0">
                <a:solidFill>
                  <a:srgbClr val="33CC33"/>
                </a:solidFill>
              </a:rPr>
              <a:t>,</a:t>
            </a:r>
            <a:r>
              <a:rPr lang="en-US" altLang="en-US" i="1" smtClean="0">
                <a:solidFill>
                  <a:srgbClr val="33CC33"/>
                </a:solidFill>
              </a:rPr>
              <a:t>j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33CC33"/>
                </a:solidFill>
              </a:rPr>
              <a:t>} </a:t>
            </a:r>
            <a:r>
              <a:rPr lang="en-US" altLang="en-US" smtClean="0"/>
              <a:t>will be “frequent.”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8ECA752-F664-4D9F-AB12-E225DFACC7CC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Computation Model</a:t>
            </a:r>
          </a:p>
        </p:txBody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smtClean="0"/>
              <a:t>Typically, data is kept in flat files rather than in a database system.</a:t>
            </a:r>
          </a:p>
          <a:p>
            <a:pPr lvl="1"/>
            <a:r>
              <a:rPr lang="en-US" altLang="en-US" smtClean="0"/>
              <a:t>Stored on disk.</a:t>
            </a:r>
          </a:p>
          <a:p>
            <a:pPr lvl="1"/>
            <a:r>
              <a:rPr lang="en-US" altLang="en-US" smtClean="0"/>
              <a:t>Stored basket-by-basket.</a:t>
            </a:r>
          </a:p>
          <a:p>
            <a:pPr lvl="1"/>
            <a:r>
              <a:rPr lang="en-US" altLang="en-US" smtClean="0"/>
              <a:t>Expand baskets into pairs, triples, etc. as you read baskets.</a:t>
            </a:r>
          </a:p>
          <a:p>
            <a:pPr lvl="2"/>
            <a:r>
              <a:rPr lang="en-US" altLang="en-US" smtClean="0"/>
              <a:t>Use </a:t>
            </a:r>
            <a:r>
              <a:rPr lang="en-US" altLang="en-US" i="1" smtClean="0">
                <a:solidFill>
                  <a:srgbClr val="009900"/>
                </a:solidFill>
              </a:rPr>
              <a:t>k</a:t>
            </a:r>
            <a:r>
              <a:rPr lang="en-US" altLang="en-US" smtClean="0"/>
              <a:t>  nested loops to generate all sets of size </a:t>
            </a:r>
            <a:r>
              <a:rPr lang="en-US" altLang="en-US" i="1" smtClean="0">
                <a:solidFill>
                  <a:srgbClr val="009900"/>
                </a:solidFill>
              </a:rPr>
              <a:t>k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9C6B3C6-59A4-4D14-BBA9-D44A5AB8C29D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File Organization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209800" y="2133600"/>
            <a:ext cx="1371600" cy="4419600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098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>
            <a:off x="2209800" y="2590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2209800" y="4876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22098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>
            <a:off x="2209800" y="32766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>
            <a:off x="2209800" y="3048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>
            <a:off x="2209800" y="4648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/>
          <p:cNvSpPr>
            <a:spLocks noChangeShapeType="1"/>
          </p:cNvSpPr>
          <p:nvPr/>
        </p:nvSpPr>
        <p:spPr bwMode="auto">
          <a:xfrm>
            <a:off x="2209800" y="4419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2"/>
          <p:cNvSpPr>
            <a:spLocks noChangeShapeType="1"/>
          </p:cNvSpPr>
          <p:nvPr/>
        </p:nvSpPr>
        <p:spPr bwMode="auto">
          <a:xfrm>
            <a:off x="2209800" y="4191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3"/>
          <p:cNvSpPr>
            <a:spLocks noChangeShapeType="1"/>
          </p:cNvSpPr>
          <p:nvPr/>
        </p:nvSpPr>
        <p:spPr bwMode="auto">
          <a:xfrm>
            <a:off x="2209800" y="39624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>
            <a:off x="2209800" y="3733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>
            <a:off x="22098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6"/>
          <p:cNvSpPr txBox="1">
            <a:spLocks noChangeArrowheads="1"/>
          </p:cNvSpPr>
          <p:nvPr/>
        </p:nvSpPr>
        <p:spPr bwMode="auto">
          <a:xfrm>
            <a:off x="2514600" y="35052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2514600" y="32766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1" name="Text Box 18"/>
          <p:cNvSpPr txBox="1">
            <a:spLocks noChangeArrowheads="1"/>
          </p:cNvSpPr>
          <p:nvPr/>
        </p:nvSpPr>
        <p:spPr bwMode="auto">
          <a:xfrm>
            <a:off x="2514600" y="30480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2" name="Text Box 19"/>
          <p:cNvSpPr txBox="1">
            <a:spLocks noChangeArrowheads="1"/>
          </p:cNvSpPr>
          <p:nvPr/>
        </p:nvSpPr>
        <p:spPr bwMode="auto">
          <a:xfrm>
            <a:off x="2514600" y="28194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3" name="Text Box 20"/>
          <p:cNvSpPr txBox="1">
            <a:spLocks noChangeArrowheads="1"/>
          </p:cNvSpPr>
          <p:nvPr/>
        </p:nvSpPr>
        <p:spPr bwMode="auto">
          <a:xfrm>
            <a:off x="2514600" y="25908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4" name="Text Box 21"/>
          <p:cNvSpPr txBox="1">
            <a:spLocks noChangeArrowheads="1"/>
          </p:cNvSpPr>
          <p:nvPr/>
        </p:nvSpPr>
        <p:spPr bwMode="auto">
          <a:xfrm>
            <a:off x="2514600" y="23622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5" name="Text Box 22"/>
          <p:cNvSpPr txBox="1">
            <a:spLocks noChangeArrowheads="1"/>
          </p:cNvSpPr>
          <p:nvPr/>
        </p:nvSpPr>
        <p:spPr bwMode="auto">
          <a:xfrm>
            <a:off x="2514600" y="21336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6" name="Text Box 23"/>
          <p:cNvSpPr txBox="1">
            <a:spLocks noChangeArrowheads="1"/>
          </p:cNvSpPr>
          <p:nvPr/>
        </p:nvSpPr>
        <p:spPr bwMode="auto">
          <a:xfrm>
            <a:off x="2514600" y="39624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7" name="Text Box 24"/>
          <p:cNvSpPr txBox="1">
            <a:spLocks noChangeArrowheads="1"/>
          </p:cNvSpPr>
          <p:nvPr/>
        </p:nvSpPr>
        <p:spPr bwMode="auto">
          <a:xfrm>
            <a:off x="2514600" y="46482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8" name="Text Box 25"/>
          <p:cNvSpPr txBox="1">
            <a:spLocks noChangeArrowheads="1"/>
          </p:cNvSpPr>
          <p:nvPr/>
        </p:nvSpPr>
        <p:spPr bwMode="auto">
          <a:xfrm>
            <a:off x="2514600" y="44196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59" name="Text Box 26"/>
          <p:cNvSpPr txBox="1">
            <a:spLocks noChangeArrowheads="1"/>
          </p:cNvSpPr>
          <p:nvPr/>
        </p:nvSpPr>
        <p:spPr bwMode="auto">
          <a:xfrm>
            <a:off x="2514600" y="41910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60" name="Text Box 27"/>
          <p:cNvSpPr txBox="1">
            <a:spLocks noChangeArrowheads="1"/>
          </p:cNvSpPr>
          <p:nvPr/>
        </p:nvSpPr>
        <p:spPr bwMode="auto">
          <a:xfrm>
            <a:off x="2514600" y="3733800"/>
            <a:ext cx="501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/>
              <a:t>Item</a:t>
            </a:r>
          </a:p>
        </p:txBody>
      </p:sp>
      <p:sp>
        <p:nvSpPr>
          <p:cNvPr id="18461" name="Text Box 28"/>
          <p:cNvSpPr txBox="1">
            <a:spLocks noChangeArrowheads="1"/>
          </p:cNvSpPr>
          <p:nvPr/>
        </p:nvSpPr>
        <p:spPr bwMode="auto">
          <a:xfrm>
            <a:off x="3886200" y="2514600"/>
            <a:ext cx="1049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Basket 1</a:t>
            </a:r>
          </a:p>
        </p:txBody>
      </p:sp>
      <p:sp>
        <p:nvSpPr>
          <p:cNvPr id="18462" name="Text Box 29"/>
          <p:cNvSpPr txBox="1">
            <a:spLocks noChangeArrowheads="1"/>
          </p:cNvSpPr>
          <p:nvPr/>
        </p:nvSpPr>
        <p:spPr bwMode="auto">
          <a:xfrm>
            <a:off x="3886200" y="3429000"/>
            <a:ext cx="1049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Basket 2</a:t>
            </a:r>
          </a:p>
        </p:txBody>
      </p:sp>
      <p:sp>
        <p:nvSpPr>
          <p:cNvPr id="18463" name="Text Box 30"/>
          <p:cNvSpPr txBox="1">
            <a:spLocks noChangeArrowheads="1"/>
          </p:cNvSpPr>
          <p:nvPr/>
        </p:nvSpPr>
        <p:spPr bwMode="auto">
          <a:xfrm>
            <a:off x="3886200" y="4191000"/>
            <a:ext cx="1049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Basket 3</a:t>
            </a:r>
          </a:p>
        </p:txBody>
      </p:sp>
      <p:sp>
        <p:nvSpPr>
          <p:cNvPr id="18464" name="Freeform 31"/>
          <p:cNvSpPr>
            <a:spLocks/>
          </p:cNvSpPr>
          <p:nvPr/>
        </p:nvSpPr>
        <p:spPr bwMode="auto">
          <a:xfrm>
            <a:off x="3581400" y="2133600"/>
            <a:ext cx="152400" cy="1143000"/>
          </a:xfrm>
          <a:custGeom>
            <a:avLst/>
            <a:gdLst>
              <a:gd name="T0" fmla="*/ 0 w 96"/>
              <a:gd name="T1" fmla="*/ 0 h 720"/>
              <a:gd name="T2" fmla="*/ 152400 w 96"/>
              <a:gd name="T3" fmla="*/ 533400 h 720"/>
              <a:gd name="T4" fmla="*/ 0 w 96"/>
              <a:gd name="T5" fmla="*/ 1143000 h 7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720">
                <a:moveTo>
                  <a:pt x="0" y="0"/>
                </a:moveTo>
                <a:cubicBezTo>
                  <a:pt x="48" y="108"/>
                  <a:pt x="96" y="216"/>
                  <a:pt x="96" y="336"/>
                </a:cubicBezTo>
                <a:cubicBezTo>
                  <a:pt x="96" y="456"/>
                  <a:pt x="48" y="588"/>
                  <a:pt x="0" y="7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5" name="Freeform 32"/>
          <p:cNvSpPr>
            <a:spLocks/>
          </p:cNvSpPr>
          <p:nvPr/>
        </p:nvSpPr>
        <p:spPr bwMode="auto">
          <a:xfrm>
            <a:off x="3581400" y="3276600"/>
            <a:ext cx="152400" cy="685800"/>
          </a:xfrm>
          <a:custGeom>
            <a:avLst/>
            <a:gdLst>
              <a:gd name="T0" fmla="*/ 0 w 96"/>
              <a:gd name="T1" fmla="*/ 0 h 432"/>
              <a:gd name="T2" fmla="*/ 152400 w 96"/>
              <a:gd name="T3" fmla="*/ 304800 h 432"/>
              <a:gd name="T4" fmla="*/ 0 w 96"/>
              <a:gd name="T5" fmla="*/ 68580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432">
                <a:moveTo>
                  <a:pt x="0" y="0"/>
                </a:moveTo>
                <a:cubicBezTo>
                  <a:pt x="48" y="60"/>
                  <a:pt x="96" y="120"/>
                  <a:pt x="96" y="192"/>
                </a:cubicBezTo>
                <a:cubicBezTo>
                  <a:pt x="96" y="264"/>
                  <a:pt x="48" y="348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6" name="Freeform 33"/>
          <p:cNvSpPr>
            <a:spLocks/>
          </p:cNvSpPr>
          <p:nvPr/>
        </p:nvSpPr>
        <p:spPr bwMode="auto">
          <a:xfrm>
            <a:off x="3581400" y="3962400"/>
            <a:ext cx="152400" cy="914400"/>
          </a:xfrm>
          <a:custGeom>
            <a:avLst/>
            <a:gdLst>
              <a:gd name="T0" fmla="*/ 0 w 96"/>
              <a:gd name="T1" fmla="*/ 0 h 576"/>
              <a:gd name="T2" fmla="*/ 152400 w 96"/>
              <a:gd name="T3" fmla="*/ 457200 h 576"/>
              <a:gd name="T4" fmla="*/ 0 w 96"/>
              <a:gd name="T5" fmla="*/ 91440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576">
                <a:moveTo>
                  <a:pt x="0" y="0"/>
                </a:moveTo>
                <a:cubicBezTo>
                  <a:pt x="48" y="96"/>
                  <a:pt x="96" y="192"/>
                  <a:pt x="96" y="288"/>
                </a:cubicBezTo>
                <a:cubicBezTo>
                  <a:pt x="96" y="384"/>
                  <a:pt x="16" y="528"/>
                  <a:pt x="0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Text Box 34"/>
          <p:cNvSpPr txBox="1">
            <a:spLocks noChangeArrowheads="1"/>
          </p:cNvSpPr>
          <p:nvPr/>
        </p:nvSpPr>
        <p:spPr bwMode="auto">
          <a:xfrm>
            <a:off x="2422525" y="5365750"/>
            <a:ext cx="563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Etc.</a:t>
            </a:r>
          </a:p>
        </p:txBody>
      </p:sp>
      <p:sp>
        <p:nvSpPr>
          <p:cNvPr id="18468" name="Text Box 35"/>
          <p:cNvSpPr txBox="1">
            <a:spLocks noChangeArrowheads="1"/>
          </p:cNvSpPr>
          <p:nvPr/>
        </p:nvSpPr>
        <p:spPr bwMode="auto">
          <a:xfrm>
            <a:off x="6003925" y="2471738"/>
            <a:ext cx="277336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items are</a:t>
            </a:r>
          </a:p>
          <a:p>
            <a:r>
              <a:rPr lang="en-US" altLang="en-US"/>
              <a:t>positive integers,</a:t>
            </a:r>
          </a:p>
          <a:p>
            <a:r>
              <a:rPr lang="en-US" altLang="en-US"/>
              <a:t>and boundaries</a:t>
            </a:r>
          </a:p>
          <a:p>
            <a:r>
              <a:rPr lang="en-US" altLang="en-US"/>
              <a:t>between baskets</a:t>
            </a:r>
          </a:p>
          <a:p>
            <a:r>
              <a:rPr lang="en-US" altLang="en-US"/>
              <a:t>are –1.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330A70B-5AF8-4450-81FD-642D4A22C5FC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Computation Model – (2)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true cost of mining disk-resident data is usually the </a:t>
            </a:r>
            <a:r>
              <a:rPr lang="en-US" altLang="en-US" dirty="0" smtClean="0">
                <a:solidFill>
                  <a:srgbClr val="33CC33"/>
                </a:solidFill>
              </a:rPr>
              <a:t>number of disk I/O’s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In practice, association-rule algorithms read the data in </a:t>
            </a:r>
            <a:r>
              <a:rPr lang="en-US" altLang="en-US" i="1" dirty="0" smtClean="0">
                <a:solidFill>
                  <a:srgbClr val="FF0066"/>
                </a:solidFill>
              </a:rPr>
              <a:t>passes </a:t>
            </a:r>
            <a:r>
              <a:rPr lang="en-US" altLang="en-US" dirty="0" smtClean="0"/>
              <a:t> –  all baskets read in turn.</a:t>
            </a:r>
          </a:p>
          <a:p>
            <a:r>
              <a:rPr lang="en-US" altLang="en-US" dirty="0" smtClean="0"/>
              <a:t>Thus, we measure the cost by the </a:t>
            </a:r>
            <a:r>
              <a:rPr lang="en-US" altLang="en-US" dirty="0" smtClean="0">
                <a:solidFill>
                  <a:srgbClr val="33CC33"/>
                </a:solidFill>
              </a:rPr>
              <a:t>number of passes</a:t>
            </a:r>
            <a:r>
              <a:rPr lang="en-US" altLang="en-US" dirty="0" smtClean="0"/>
              <a:t> an algorithm takes.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756711-B947-459A-90E8-9E0945C0515D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Main-Memory Bottleneck</a:t>
            </a:r>
          </a:p>
        </p:txBody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 many frequent-</a:t>
            </a:r>
            <a:r>
              <a:rPr lang="en-US" altLang="en-US" dirty="0" err="1" smtClean="0"/>
              <a:t>itemset</a:t>
            </a:r>
            <a:r>
              <a:rPr lang="en-US" altLang="en-US" dirty="0" smtClean="0"/>
              <a:t> algorithms, main memory is the critical resource.</a:t>
            </a:r>
          </a:p>
          <a:p>
            <a:pPr lvl="1"/>
            <a:r>
              <a:rPr lang="en-US" altLang="en-US" dirty="0" smtClean="0"/>
              <a:t>As we read baskets, we need to count something, e.g., occurrences of pairs.</a:t>
            </a:r>
          </a:p>
          <a:p>
            <a:pPr lvl="1"/>
            <a:r>
              <a:rPr lang="en-US" altLang="en-US" dirty="0" smtClean="0"/>
              <a:t>The number of different things we can count is limited by main memory.</a:t>
            </a:r>
          </a:p>
          <a:p>
            <a:pPr lvl="1"/>
            <a:r>
              <a:rPr lang="en-US" altLang="en-US" dirty="0" smtClean="0"/>
              <a:t>Swapping counts in/out is a disaster (</a:t>
            </a:r>
            <a:r>
              <a:rPr lang="en-US" altLang="en-US" dirty="0" smtClean="0">
                <a:solidFill>
                  <a:srgbClr val="FF0066"/>
                </a:solidFill>
              </a:rPr>
              <a:t>why</a:t>
            </a:r>
            <a:r>
              <a:rPr lang="en-US" altLang="en-US" dirty="0" smtClean="0"/>
              <a:t>?).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A75006-5DF3-453A-9174-DB7D3C086C4B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Market-Basket Model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large set of </a:t>
            </a:r>
            <a:r>
              <a:rPr lang="en-US" altLang="en-US" i="1" smtClean="0">
                <a:solidFill>
                  <a:srgbClr val="FF0066"/>
                </a:solidFill>
              </a:rPr>
              <a:t>items</a:t>
            </a:r>
            <a:r>
              <a:rPr lang="en-US" altLang="en-US" smtClean="0"/>
              <a:t>, e.g., things sold in a supermarket.</a:t>
            </a:r>
          </a:p>
          <a:p>
            <a:r>
              <a:rPr lang="en-US" altLang="en-US" smtClean="0"/>
              <a:t>A large set of </a:t>
            </a:r>
            <a:r>
              <a:rPr lang="en-US" altLang="en-US" i="1" smtClean="0">
                <a:solidFill>
                  <a:srgbClr val="FF0066"/>
                </a:solidFill>
              </a:rPr>
              <a:t>baskets</a:t>
            </a:r>
            <a:r>
              <a:rPr lang="en-US" altLang="en-US" smtClean="0"/>
              <a:t>, each of which is a small set of the items, e.g., the things one customer buys on one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A230739-BC98-4BB3-B591-3B601943CF14}" type="slidenum">
              <a:rPr lang="en-US" altLang="en-US" sz="1400">
                <a:latin typeface="Times New Roman" panose="02020603050405020304" pitchFamily="18" charset="0"/>
              </a:rPr>
              <a:pPr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Finding Frequent Pairs</a:t>
            </a:r>
          </a:p>
        </p:txBody>
      </p:sp>
      <p:sp>
        <p:nvSpPr>
          <p:cNvPr id="2150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dirty="0" smtClean="0"/>
              <a:t>The hardest problem often turns out to be finding the </a:t>
            </a:r>
            <a:r>
              <a:rPr lang="en-US" altLang="en-US" dirty="0" smtClean="0">
                <a:solidFill>
                  <a:srgbClr val="33CC33"/>
                </a:solidFill>
              </a:rPr>
              <a:t>frequent pairs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>
                <a:solidFill>
                  <a:srgbClr val="CC6600"/>
                </a:solidFill>
              </a:rPr>
              <a:t>Why</a:t>
            </a:r>
            <a:r>
              <a:rPr lang="en-US" altLang="en-US" dirty="0" smtClean="0"/>
              <a:t>? Often frequent pairs are common, frequent triples are rare.</a:t>
            </a:r>
          </a:p>
          <a:p>
            <a:pPr lvl="2"/>
            <a:r>
              <a:rPr lang="en-US" altLang="en-US" dirty="0" smtClean="0">
                <a:solidFill>
                  <a:srgbClr val="CC6600"/>
                </a:solidFill>
              </a:rPr>
              <a:t>Why</a:t>
            </a:r>
            <a:r>
              <a:rPr lang="en-US" altLang="en-US" dirty="0" smtClean="0"/>
              <a:t>? Probability of being frequent drops exponentially with size; number of sets grows more slowly with size.</a:t>
            </a:r>
          </a:p>
          <a:p>
            <a:r>
              <a:rPr lang="en-US" altLang="en-US" dirty="0" smtClean="0"/>
              <a:t>We’ll concentrate on pairs, then extend to larger sets.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F9206EE-F352-4F27-9ADC-B00AA045633E}" type="slidenum">
              <a:rPr lang="en-US" altLang="en-US" sz="1400">
                <a:latin typeface="Times New Roman" panose="02020603050405020304" pitchFamily="18" charset="0"/>
              </a:rPr>
              <a:pPr/>
              <a:t>21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Naïve Algorithm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Read file once, counting in main memory the occurrences of each pair.</a:t>
            </a:r>
          </a:p>
          <a:p>
            <a:pPr lvl="1"/>
            <a:r>
              <a:rPr lang="en-US" altLang="en-US" smtClean="0"/>
              <a:t>From each basket of </a:t>
            </a:r>
            <a:r>
              <a:rPr lang="en-US" altLang="en-US" i="1" smtClean="0"/>
              <a:t>n </a:t>
            </a:r>
            <a:r>
              <a:rPr lang="en-US" altLang="en-US" smtClean="0"/>
              <a:t> items, generate its            </a:t>
            </a:r>
            <a:r>
              <a:rPr lang="en-US" altLang="en-US" i="1" smtClean="0"/>
              <a:t>n </a:t>
            </a:r>
            <a:r>
              <a:rPr lang="en-US" altLang="en-US" smtClean="0"/>
              <a:t>(</a:t>
            </a:r>
            <a:r>
              <a:rPr lang="en-US" altLang="en-US" i="1" smtClean="0"/>
              <a:t>n </a:t>
            </a:r>
            <a:r>
              <a:rPr lang="en-US" altLang="en-US" smtClean="0"/>
              <a:t>-1)/2 pairs by two nested loops.</a:t>
            </a:r>
          </a:p>
          <a:p>
            <a:r>
              <a:rPr lang="en-US" altLang="en-US" smtClean="0"/>
              <a:t>Fails if (#items)</a:t>
            </a:r>
            <a:r>
              <a:rPr lang="en-US" altLang="en-US" baseline="30000" smtClean="0"/>
              <a:t>2</a:t>
            </a:r>
            <a:r>
              <a:rPr lang="en-US" altLang="en-US" smtClean="0"/>
              <a:t> exceeds main memory.</a:t>
            </a:r>
          </a:p>
          <a:p>
            <a:pPr lvl="1"/>
            <a:r>
              <a:rPr lang="en-US" altLang="en-US" smtClean="0">
                <a:solidFill>
                  <a:schemeClr val="accent2"/>
                </a:solidFill>
              </a:rPr>
              <a:t>Remember</a:t>
            </a:r>
            <a:r>
              <a:rPr lang="en-US" altLang="en-US" smtClean="0"/>
              <a:t>: #items can be 100K (Wal-Mart) or 10B (Web pages).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E924586-8958-4164-8BD4-B737865D2B4C}" type="slidenum">
              <a:rPr lang="en-US" altLang="en-US" sz="1400">
                <a:latin typeface="Times New Roman" panose="02020603050405020304" pitchFamily="18" charset="0"/>
              </a:rPr>
              <a:pPr/>
              <a:t>22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33CC33"/>
                </a:solidFill>
              </a:rPr>
              <a:t>Example</a:t>
            </a:r>
            <a:r>
              <a:rPr lang="en-US" altLang="en-US" smtClean="0"/>
              <a:t>: Counting Pairs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Suppose 10</a:t>
            </a:r>
            <a:r>
              <a:rPr lang="en-US" altLang="en-US" baseline="30000" smtClean="0"/>
              <a:t>5</a:t>
            </a:r>
            <a:r>
              <a:rPr lang="en-US" altLang="en-US" smtClean="0"/>
              <a:t> items.</a:t>
            </a:r>
          </a:p>
          <a:p>
            <a:r>
              <a:rPr lang="en-US" altLang="en-US" smtClean="0"/>
              <a:t>Suppose counts are 4-byte integers.</a:t>
            </a:r>
          </a:p>
          <a:p>
            <a:r>
              <a:rPr lang="en-US" altLang="en-US" smtClean="0"/>
              <a:t>Number of pairs of items: 10</a:t>
            </a:r>
            <a:r>
              <a:rPr lang="en-US" altLang="en-US" baseline="30000" smtClean="0"/>
              <a:t>5</a:t>
            </a:r>
            <a:r>
              <a:rPr lang="en-US" altLang="en-US" smtClean="0"/>
              <a:t>(10</a:t>
            </a:r>
            <a:r>
              <a:rPr lang="en-US" altLang="en-US" baseline="30000" smtClean="0"/>
              <a:t>5</a:t>
            </a:r>
            <a:r>
              <a:rPr lang="en-US" altLang="en-US" smtClean="0"/>
              <a:t>-1)/2 = 5*10</a:t>
            </a:r>
            <a:r>
              <a:rPr lang="en-US" altLang="en-US" baseline="30000" smtClean="0"/>
              <a:t>9</a:t>
            </a:r>
            <a:r>
              <a:rPr lang="en-US" altLang="en-US" smtClean="0"/>
              <a:t> (approximately).</a:t>
            </a:r>
          </a:p>
          <a:p>
            <a:r>
              <a:rPr lang="en-US" altLang="en-US" smtClean="0"/>
              <a:t>Therefore, 2*10</a:t>
            </a:r>
            <a:r>
              <a:rPr lang="en-US" altLang="en-US" baseline="30000" smtClean="0"/>
              <a:t>10</a:t>
            </a:r>
            <a:r>
              <a:rPr lang="en-US" altLang="en-US" smtClean="0"/>
              <a:t> (20 gigabytes) of main memory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96A7C53-102A-4835-B4F1-8D00B6864452}" type="slidenum">
              <a:rPr lang="en-US" altLang="en-US" sz="1400">
                <a:latin typeface="Times New Roman" panose="02020603050405020304" pitchFamily="18" charset="0"/>
              </a:rPr>
              <a:pPr/>
              <a:t>23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altLang="en-US" smtClean="0"/>
              <a:t>Details of Main-Memory Counting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495800"/>
          </a:xfrm>
        </p:spPr>
        <p:txBody>
          <a:bodyPr/>
          <a:lstStyle/>
          <a:p>
            <a:pPr marL="609600" indent="-609600"/>
            <a:r>
              <a:rPr lang="en-US" altLang="en-US" dirty="0" smtClean="0">
                <a:solidFill>
                  <a:srgbClr val="33CC33"/>
                </a:solidFill>
              </a:rPr>
              <a:t>Two approaches</a:t>
            </a:r>
            <a:r>
              <a:rPr lang="en-US" altLang="en-US" dirty="0" smtClean="0"/>
              <a:t>: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dirty="0" smtClean="0"/>
              <a:t>Count all pairs, using a triangular matrix.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dirty="0" smtClean="0"/>
              <a:t>Keep a table of triples [</a:t>
            </a:r>
            <a:r>
              <a:rPr lang="en-US" altLang="en-US" i="1" dirty="0" err="1" smtClean="0"/>
              <a:t>i</a:t>
            </a:r>
            <a:r>
              <a:rPr lang="en-US" altLang="en-US" dirty="0" smtClean="0"/>
              <a:t>,</a:t>
            </a:r>
            <a:r>
              <a:rPr lang="en-US" altLang="en-US" i="1" dirty="0" smtClean="0"/>
              <a:t> j</a:t>
            </a:r>
            <a:r>
              <a:rPr lang="en-US" altLang="en-US" dirty="0" smtClean="0"/>
              <a:t>,</a:t>
            </a:r>
            <a:r>
              <a:rPr lang="en-US" altLang="en-US" i="1" dirty="0" smtClean="0"/>
              <a:t> c</a:t>
            </a:r>
            <a:r>
              <a:rPr lang="en-US" altLang="en-US" dirty="0" smtClean="0"/>
              <a:t>] = “the count of the pair of items {</a:t>
            </a:r>
            <a:r>
              <a:rPr lang="en-US" altLang="en-US" i="1" dirty="0" err="1" smtClean="0"/>
              <a:t>i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j</a:t>
            </a:r>
            <a:r>
              <a:rPr lang="en-US" altLang="en-US" dirty="0" smtClean="0"/>
              <a:t> } is </a:t>
            </a:r>
            <a:r>
              <a:rPr lang="en-US" altLang="en-US" i="1" dirty="0" smtClean="0"/>
              <a:t>c</a:t>
            </a:r>
            <a:r>
              <a:rPr lang="en-US" altLang="en-US" dirty="0" smtClean="0"/>
              <a:t>.”</a:t>
            </a:r>
          </a:p>
          <a:p>
            <a:pPr marL="609600" indent="-609600"/>
            <a:r>
              <a:rPr lang="en-US" altLang="en-US" dirty="0" smtClean="0"/>
              <a:t>(1) requires only 4 bytes/pair.</a:t>
            </a:r>
          </a:p>
          <a:p>
            <a:pPr marL="990600" lvl="1" indent="-533400"/>
            <a:r>
              <a:rPr lang="en-US" altLang="en-US" dirty="0" smtClean="0">
                <a:solidFill>
                  <a:schemeClr val="accent2"/>
                </a:solidFill>
              </a:rPr>
              <a:t>Note</a:t>
            </a:r>
            <a:r>
              <a:rPr lang="en-US" altLang="en-US" dirty="0" smtClean="0"/>
              <a:t>: always assume integers are 4 bytes.</a:t>
            </a:r>
          </a:p>
          <a:p>
            <a:pPr marL="609600" indent="-609600"/>
            <a:r>
              <a:rPr lang="en-US" altLang="en-US" dirty="0" smtClean="0"/>
              <a:t>(2) requires 12 bytes, but only for those pairs with count &gt;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493A7B0-F6B4-4731-92AF-1A39DDD12E57}" type="slidenum">
              <a:rPr lang="en-US" altLang="en-US" sz="1400">
                <a:latin typeface="Times New Roman" panose="02020603050405020304" pitchFamily="18" charset="0"/>
              </a:rPr>
              <a:pPr/>
              <a:t>24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AutoShape 2"/>
          <p:cNvSpPr>
            <a:spLocks noChangeArrowheads="1"/>
          </p:cNvSpPr>
          <p:nvPr/>
        </p:nvSpPr>
        <p:spPr bwMode="auto">
          <a:xfrm>
            <a:off x="1219200" y="685800"/>
            <a:ext cx="3352800" cy="3352800"/>
          </a:xfrm>
          <a:prstGeom prst="rtTriangle">
            <a:avLst/>
          </a:pr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/>
              <a:t>4 per pair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1371600" y="5259388"/>
            <a:ext cx="168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Method (1)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5791200" y="5334000"/>
            <a:ext cx="168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Method (2)</a:t>
            </a:r>
          </a:p>
        </p:txBody>
      </p:sp>
      <p:sp>
        <p:nvSpPr>
          <p:cNvPr id="25606" name="AutoShape 5"/>
          <p:cNvSpPr>
            <a:spLocks noChangeArrowheads="1"/>
          </p:cNvSpPr>
          <p:nvPr/>
        </p:nvSpPr>
        <p:spPr bwMode="auto">
          <a:xfrm>
            <a:off x="5181600" y="685800"/>
            <a:ext cx="3352800" cy="3352800"/>
          </a:xfrm>
          <a:prstGeom prst="rtTriangle">
            <a:avLst/>
          </a:pr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/>
              <a:t>12 per</a:t>
            </a:r>
          </a:p>
          <a:p>
            <a:pPr algn="ctr"/>
            <a:r>
              <a:rPr lang="en-US" altLang="en-US" sz="1800"/>
              <a:t>occurring pair</a:t>
            </a:r>
          </a:p>
        </p:txBody>
      </p:sp>
      <p:sp>
        <p:nvSpPr>
          <p:cNvPr id="25607" name="Oval 6"/>
          <p:cNvSpPr>
            <a:spLocks noChangeArrowheads="1"/>
          </p:cNvSpPr>
          <p:nvPr/>
        </p:nvSpPr>
        <p:spPr bwMode="auto">
          <a:xfrm>
            <a:off x="72390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63246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64008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Oval 9"/>
          <p:cNvSpPr>
            <a:spLocks noChangeArrowheads="1"/>
          </p:cNvSpPr>
          <p:nvPr/>
        </p:nvSpPr>
        <p:spPr bwMode="auto">
          <a:xfrm>
            <a:off x="5486400" y="1676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1" name="Oval 10"/>
          <p:cNvSpPr>
            <a:spLocks noChangeArrowheads="1"/>
          </p:cNvSpPr>
          <p:nvPr/>
        </p:nvSpPr>
        <p:spPr bwMode="auto">
          <a:xfrm>
            <a:off x="6858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2" name="Oval 11"/>
          <p:cNvSpPr>
            <a:spLocks noChangeArrowheads="1"/>
          </p:cNvSpPr>
          <p:nvPr/>
        </p:nvSpPr>
        <p:spPr bwMode="auto">
          <a:xfrm>
            <a:off x="71628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3" name="Oval 12"/>
          <p:cNvSpPr>
            <a:spLocks noChangeArrowheads="1"/>
          </p:cNvSpPr>
          <p:nvPr/>
        </p:nvSpPr>
        <p:spPr bwMode="auto">
          <a:xfrm>
            <a:off x="55626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Oval 13"/>
          <p:cNvSpPr>
            <a:spLocks noChangeArrowheads="1"/>
          </p:cNvSpPr>
          <p:nvPr/>
        </p:nvSpPr>
        <p:spPr bwMode="auto">
          <a:xfrm>
            <a:off x="5791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Oval 14"/>
          <p:cNvSpPr>
            <a:spLocks noChangeArrowheads="1"/>
          </p:cNvSpPr>
          <p:nvPr/>
        </p:nvSpPr>
        <p:spPr bwMode="auto">
          <a:xfrm>
            <a:off x="59436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6" name="Oval 15"/>
          <p:cNvSpPr>
            <a:spLocks noChangeArrowheads="1"/>
          </p:cNvSpPr>
          <p:nvPr/>
        </p:nvSpPr>
        <p:spPr bwMode="auto">
          <a:xfrm>
            <a:off x="5334000" y="121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6"/>
          <p:cNvSpPr>
            <a:spLocks noChangeArrowheads="1"/>
          </p:cNvSpPr>
          <p:nvPr/>
        </p:nvSpPr>
        <p:spPr bwMode="auto">
          <a:xfrm>
            <a:off x="5334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C17D8D5-F8B8-46DF-BB3D-6B86850A28CF}" type="slidenum">
              <a:rPr lang="en-US" altLang="en-US" sz="1400">
                <a:latin typeface="Times New Roman" panose="02020603050405020304" pitchFamily="18" charset="0"/>
              </a:rPr>
              <a:pPr/>
              <a:t>25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 smtClean="0"/>
              <a:t>Triangular-Matrix Approach – (1)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smtClean="0"/>
              <a:t>Number items 1, 2,…</a:t>
            </a:r>
          </a:p>
          <a:p>
            <a:pPr lvl="1"/>
            <a:r>
              <a:rPr lang="en-US" altLang="en-US" smtClean="0"/>
              <a:t>Requires table of size O(</a:t>
            </a:r>
            <a:r>
              <a:rPr lang="en-US" altLang="en-US" i="1" smtClean="0"/>
              <a:t>n</a:t>
            </a:r>
            <a:r>
              <a:rPr lang="en-US" altLang="en-US" smtClean="0"/>
              <a:t>) to convert item names to consecutive integers.</a:t>
            </a:r>
          </a:p>
          <a:p>
            <a:r>
              <a:rPr lang="en-US" altLang="en-US" smtClean="0"/>
              <a:t>Count {</a:t>
            </a:r>
            <a:r>
              <a:rPr lang="en-US" altLang="en-US" i="1" smtClean="0"/>
              <a:t>i</a:t>
            </a:r>
            <a:r>
              <a:rPr lang="en-US" altLang="en-US" smtClean="0"/>
              <a:t>, </a:t>
            </a:r>
            <a:r>
              <a:rPr lang="en-US" altLang="en-US" i="1" smtClean="0"/>
              <a:t>j</a:t>
            </a:r>
            <a:r>
              <a:rPr lang="en-US" altLang="en-US" smtClean="0"/>
              <a:t> } only if</a:t>
            </a:r>
            <a:r>
              <a:rPr lang="en-US" altLang="en-US" i="1" smtClean="0"/>
              <a:t> i</a:t>
            </a:r>
            <a:r>
              <a:rPr lang="en-US" altLang="en-US" smtClean="0"/>
              <a:t> &lt; </a:t>
            </a:r>
            <a:r>
              <a:rPr lang="en-US" altLang="en-US" i="1" smtClean="0"/>
              <a:t>j</a:t>
            </a:r>
            <a:r>
              <a:rPr lang="en-US" altLang="en-US" smtClean="0"/>
              <a:t>. </a:t>
            </a:r>
          </a:p>
          <a:p>
            <a:r>
              <a:rPr lang="en-US" altLang="en-US" smtClean="0"/>
              <a:t>Keep pairs in the order </a:t>
            </a:r>
            <a:r>
              <a:rPr lang="en-US" altLang="en-US" smtClean="0">
                <a:solidFill>
                  <a:srgbClr val="009900"/>
                </a:solidFill>
              </a:rPr>
              <a:t>{1,2}, {1,3},…, {1,</a:t>
            </a:r>
            <a:r>
              <a:rPr lang="en-US" altLang="en-US" i="1" smtClean="0">
                <a:solidFill>
                  <a:srgbClr val="009900"/>
                </a:solidFill>
              </a:rPr>
              <a:t>n</a:t>
            </a:r>
            <a:r>
              <a:rPr lang="en-US" altLang="en-US" smtClean="0">
                <a:solidFill>
                  <a:srgbClr val="009900"/>
                </a:solidFill>
              </a:rPr>
              <a:t> }, {2,3}, {2,4},…,{2,</a:t>
            </a:r>
            <a:r>
              <a:rPr lang="en-US" altLang="en-US" i="1" smtClean="0">
                <a:solidFill>
                  <a:srgbClr val="009900"/>
                </a:solidFill>
              </a:rPr>
              <a:t>n</a:t>
            </a:r>
            <a:r>
              <a:rPr lang="en-US" altLang="en-US" smtClean="0">
                <a:solidFill>
                  <a:srgbClr val="009900"/>
                </a:solidFill>
              </a:rPr>
              <a:t> }, {3,4},…, {3,</a:t>
            </a:r>
            <a:r>
              <a:rPr lang="en-US" altLang="en-US" i="1" smtClean="0">
                <a:solidFill>
                  <a:srgbClr val="009900"/>
                </a:solidFill>
              </a:rPr>
              <a:t>n</a:t>
            </a:r>
            <a:r>
              <a:rPr lang="en-US" altLang="en-US" smtClean="0">
                <a:solidFill>
                  <a:srgbClr val="009900"/>
                </a:solidFill>
              </a:rPr>
              <a:t> },…{</a:t>
            </a:r>
            <a:r>
              <a:rPr lang="en-US" altLang="en-US" i="1" smtClean="0">
                <a:solidFill>
                  <a:srgbClr val="009900"/>
                </a:solidFill>
              </a:rPr>
              <a:t>n </a:t>
            </a:r>
            <a:r>
              <a:rPr lang="en-US" altLang="en-US" smtClean="0">
                <a:solidFill>
                  <a:srgbClr val="009900"/>
                </a:solidFill>
              </a:rPr>
              <a:t>-1,</a:t>
            </a:r>
            <a:r>
              <a:rPr lang="en-US" altLang="en-US" i="1" smtClean="0">
                <a:solidFill>
                  <a:srgbClr val="009900"/>
                </a:solidFill>
              </a:rPr>
              <a:t>n</a:t>
            </a:r>
            <a:r>
              <a:rPr lang="en-US" altLang="en-US" smtClean="0">
                <a:solidFill>
                  <a:srgbClr val="009900"/>
                </a:solidFill>
              </a:rPr>
              <a:t> }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9BF8BF9-FCB4-49AC-BB74-C6CD94633860}" type="slidenum">
              <a:rPr lang="en-US" altLang="en-US" sz="1400">
                <a:latin typeface="Times New Roman" panose="02020603050405020304" pitchFamily="18" charset="0"/>
              </a:rPr>
              <a:pPr/>
              <a:t>26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en-US" smtClean="0"/>
              <a:t>Triangular-Matrix Approach – (2)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smtClean="0"/>
              <a:t>Find pair {</a:t>
            </a:r>
            <a:r>
              <a:rPr lang="en-US" altLang="en-US" i="1" smtClean="0"/>
              <a:t>i</a:t>
            </a:r>
            <a:r>
              <a:rPr lang="en-US" altLang="en-US" smtClean="0"/>
              <a:t>, </a:t>
            </a:r>
            <a:r>
              <a:rPr lang="en-US" altLang="en-US" i="1" smtClean="0"/>
              <a:t>j</a:t>
            </a:r>
            <a:r>
              <a:rPr lang="en-US" altLang="en-US" smtClean="0"/>
              <a:t> } at the position              	</a:t>
            </a:r>
            <a:r>
              <a:rPr lang="en-US" altLang="en-US" smtClean="0">
                <a:solidFill>
                  <a:srgbClr val="33CC33"/>
                </a:solidFill>
              </a:rPr>
              <a:t>(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smtClean="0">
                <a:solidFill>
                  <a:srgbClr val="33CC33"/>
                </a:solidFill>
              </a:rPr>
              <a:t> –1)(</a:t>
            </a:r>
            <a:r>
              <a:rPr lang="en-US" altLang="en-US" i="1" smtClean="0">
                <a:solidFill>
                  <a:srgbClr val="33CC33"/>
                </a:solidFill>
              </a:rPr>
              <a:t>n</a:t>
            </a:r>
            <a:r>
              <a:rPr lang="en-US" altLang="en-US" smtClean="0">
                <a:solidFill>
                  <a:srgbClr val="33CC33"/>
                </a:solidFill>
              </a:rPr>
              <a:t> –</a:t>
            </a:r>
            <a:r>
              <a:rPr lang="en-US" altLang="en-US" i="1" smtClean="0">
                <a:solidFill>
                  <a:srgbClr val="33CC33"/>
                </a:solidFill>
              </a:rPr>
              <a:t>i </a:t>
            </a:r>
            <a:r>
              <a:rPr lang="en-US" altLang="en-US" smtClean="0">
                <a:solidFill>
                  <a:srgbClr val="33CC33"/>
                </a:solidFill>
              </a:rPr>
              <a:t>/2) + </a:t>
            </a:r>
            <a:r>
              <a:rPr lang="en-US" altLang="en-US" i="1" smtClean="0">
                <a:solidFill>
                  <a:srgbClr val="33CC33"/>
                </a:solidFill>
              </a:rPr>
              <a:t>j</a:t>
            </a:r>
            <a:r>
              <a:rPr lang="en-US" altLang="en-US" smtClean="0">
                <a:solidFill>
                  <a:srgbClr val="33CC33"/>
                </a:solidFill>
              </a:rPr>
              <a:t> – </a:t>
            </a:r>
            <a:r>
              <a:rPr lang="en-US" altLang="en-US" i="1" smtClean="0">
                <a:solidFill>
                  <a:srgbClr val="33CC33"/>
                </a:solidFill>
              </a:rPr>
              <a:t>i</a:t>
            </a:r>
            <a:r>
              <a:rPr lang="en-US" altLang="en-US" smtClean="0"/>
              <a:t>.</a:t>
            </a:r>
          </a:p>
          <a:p>
            <a:r>
              <a:rPr lang="en-US" altLang="en-US" smtClean="0"/>
              <a:t>Total number of pairs </a:t>
            </a:r>
            <a:r>
              <a:rPr lang="en-US" altLang="en-US" i="1" smtClean="0"/>
              <a:t>n</a:t>
            </a:r>
            <a:r>
              <a:rPr lang="en-US" altLang="en-US" smtClean="0"/>
              <a:t> (</a:t>
            </a:r>
            <a:r>
              <a:rPr lang="en-US" altLang="en-US" i="1" smtClean="0"/>
              <a:t>n</a:t>
            </a:r>
            <a:r>
              <a:rPr lang="en-US" altLang="en-US" smtClean="0"/>
              <a:t> –1)/2; total bytes about 2</a:t>
            </a:r>
            <a:r>
              <a:rPr lang="en-US" altLang="en-US" i="1" smtClean="0"/>
              <a:t>n </a:t>
            </a:r>
            <a:r>
              <a:rPr lang="en-US" altLang="en-US" baseline="30000" smtClean="0"/>
              <a:t>2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906CF20-3176-4A4B-BC27-BDDCD87808C5}" type="slidenum">
              <a:rPr lang="en-US" altLang="en-US" sz="1400">
                <a:latin typeface="Times New Roman" panose="02020603050405020304" pitchFamily="18" charset="0"/>
              </a:rPr>
              <a:pPr/>
              <a:t>27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Details of Approach #2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altLang="en-US" smtClean="0"/>
              <a:t>Total bytes used is about 12</a:t>
            </a:r>
            <a:r>
              <a:rPr lang="en-US" altLang="en-US" i="1" smtClean="0"/>
              <a:t>p</a:t>
            </a:r>
            <a:r>
              <a:rPr lang="en-US" altLang="en-US" smtClean="0"/>
              <a:t>, where </a:t>
            </a:r>
            <a:r>
              <a:rPr lang="en-US" altLang="en-US" i="1" smtClean="0"/>
              <a:t>p </a:t>
            </a:r>
            <a:r>
              <a:rPr lang="en-US" altLang="en-US" smtClean="0"/>
              <a:t> is the number of pairs that actually occur.</a:t>
            </a:r>
          </a:p>
          <a:p>
            <a:pPr lvl="1"/>
            <a:r>
              <a:rPr lang="en-US" altLang="en-US" smtClean="0"/>
              <a:t>Beats triangular matrix if at most 1/3 of possible pairs actually occur.</a:t>
            </a:r>
          </a:p>
          <a:p>
            <a:r>
              <a:rPr lang="en-US" altLang="en-US" smtClean="0"/>
              <a:t>May require extra space for retrieval structure, e.g., a hash 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1A1C885-0017-4522-A013-C23EC9A1A261}" type="slidenum">
              <a:rPr lang="en-US" altLang="en-US" sz="1400">
                <a:latin typeface="Times New Roman" panose="02020603050405020304" pitchFamily="18" charset="0"/>
              </a:rPr>
              <a:pPr/>
              <a:t>28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A-Priori Algorithm for Pairs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two-pass approach called </a:t>
            </a:r>
            <a:r>
              <a:rPr lang="en-US" altLang="en-US" i="1" smtClean="0">
                <a:solidFill>
                  <a:srgbClr val="FF0066"/>
                </a:solidFill>
              </a:rPr>
              <a:t>a-priori</a:t>
            </a:r>
            <a:r>
              <a:rPr lang="en-US" altLang="en-US" smtClean="0"/>
              <a:t>  limits the need for main memory.</a:t>
            </a:r>
          </a:p>
          <a:p>
            <a:r>
              <a:rPr lang="en-US" altLang="en-US" smtClean="0"/>
              <a:t>Key idea: </a:t>
            </a:r>
            <a:r>
              <a:rPr lang="en-US" altLang="en-US" i="1" smtClean="0">
                <a:solidFill>
                  <a:srgbClr val="FF0066"/>
                </a:solidFill>
              </a:rPr>
              <a:t>monotonicity</a:t>
            </a:r>
            <a:r>
              <a:rPr lang="en-US" altLang="en-US" smtClean="0"/>
              <a:t> :  if a set of items appears at least </a:t>
            </a:r>
            <a:r>
              <a:rPr lang="en-US" altLang="en-US" i="1" smtClean="0"/>
              <a:t>s</a:t>
            </a:r>
            <a:r>
              <a:rPr lang="en-US" altLang="en-US" smtClean="0"/>
              <a:t>  times, so does every subset.</a:t>
            </a:r>
          </a:p>
          <a:p>
            <a:pPr lvl="1"/>
            <a:r>
              <a:rPr lang="en-US" altLang="en-US" smtClean="0">
                <a:solidFill>
                  <a:srgbClr val="33CC33"/>
                </a:solidFill>
              </a:rPr>
              <a:t>Contrapositive for pairs</a:t>
            </a:r>
            <a:r>
              <a:rPr lang="en-US" altLang="en-US" smtClean="0"/>
              <a:t>: if item</a:t>
            </a:r>
            <a:r>
              <a:rPr lang="en-US" altLang="en-US" i="1" smtClean="0"/>
              <a:t> i</a:t>
            </a:r>
            <a:r>
              <a:rPr lang="en-US" altLang="en-US" smtClean="0"/>
              <a:t>  does not appear in </a:t>
            </a:r>
            <a:r>
              <a:rPr lang="en-US" altLang="en-US" i="1" smtClean="0"/>
              <a:t>s</a:t>
            </a:r>
            <a:r>
              <a:rPr lang="en-US" altLang="en-US" smtClean="0"/>
              <a:t>  baskets, then no pair including </a:t>
            </a:r>
            <a:r>
              <a:rPr lang="en-US" altLang="en-US" i="1" smtClean="0"/>
              <a:t>i</a:t>
            </a:r>
            <a:r>
              <a:rPr lang="en-US" altLang="en-US" smtClean="0"/>
              <a:t>  can appear in </a:t>
            </a:r>
            <a:r>
              <a:rPr lang="en-US" altLang="en-US" i="1" smtClean="0"/>
              <a:t>s</a:t>
            </a:r>
            <a:r>
              <a:rPr lang="en-US" altLang="en-US" smtClean="0"/>
              <a:t>  baskets.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DE8DF1-4EAD-47D7-8202-9DC740840937}" type="slidenum">
              <a:rPr lang="en-US" altLang="en-US" sz="1400">
                <a:latin typeface="Times New Roman" panose="02020603050405020304" pitchFamily="18" charset="0"/>
              </a:rPr>
              <a:pPr/>
              <a:t>29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A-Priori Algorithm – (2)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20000" cy="4114800"/>
          </a:xfrm>
        </p:spPr>
        <p:txBody>
          <a:bodyPr/>
          <a:lstStyle/>
          <a:p>
            <a:r>
              <a:rPr lang="en-US" altLang="en-US" smtClean="0">
                <a:solidFill>
                  <a:srgbClr val="33CC33"/>
                </a:solidFill>
              </a:rPr>
              <a:t>Pass 1</a:t>
            </a:r>
            <a:r>
              <a:rPr lang="en-US" altLang="en-US" smtClean="0"/>
              <a:t>: Read baskets and count in main memory the occurrences of each item.</a:t>
            </a:r>
          </a:p>
          <a:p>
            <a:pPr lvl="1"/>
            <a:r>
              <a:rPr lang="en-US" altLang="en-US" smtClean="0"/>
              <a:t>Requires only memory proportional to #items.</a:t>
            </a:r>
          </a:p>
          <a:p>
            <a:r>
              <a:rPr lang="en-US" altLang="en-US" smtClean="0"/>
              <a:t>Items that appear at least </a:t>
            </a:r>
            <a:r>
              <a:rPr lang="en-US" altLang="en-US" i="1" smtClean="0"/>
              <a:t>s </a:t>
            </a:r>
            <a:r>
              <a:rPr lang="en-US" altLang="en-US" smtClean="0"/>
              <a:t> times are the </a:t>
            </a:r>
            <a:r>
              <a:rPr lang="en-US" altLang="en-US" i="1" smtClean="0">
                <a:solidFill>
                  <a:srgbClr val="FF0066"/>
                </a:solidFill>
              </a:rPr>
              <a:t>frequent items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EB810A0-C830-491B-B8F4-9C9D1336B673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Market-Baskets – (2)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Really a general many-many mapping (association) between two kinds of things.</a:t>
            </a:r>
          </a:p>
          <a:p>
            <a:pPr lvl="1"/>
            <a:r>
              <a:rPr lang="en-US" altLang="en-US" dirty="0" smtClean="0"/>
              <a:t>But we ask about connections among “items,” not “baskets.”</a:t>
            </a:r>
          </a:p>
          <a:p>
            <a:r>
              <a:rPr lang="en-US" altLang="en-US" dirty="0" smtClean="0"/>
              <a:t>The technology focuses on </a:t>
            </a:r>
            <a:r>
              <a:rPr lang="en-US" altLang="en-US" dirty="0" smtClean="0">
                <a:solidFill>
                  <a:srgbClr val="009900"/>
                </a:solidFill>
              </a:rPr>
              <a:t>common events</a:t>
            </a:r>
            <a:r>
              <a:rPr lang="en-US" altLang="en-US" dirty="0" smtClean="0"/>
              <a:t>, not rare </a:t>
            </a:r>
            <a:r>
              <a:rPr lang="en-US" altLang="en-US" dirty="0" smtClean="0"/>
              <a:t>events.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1CFE951-A6B0-4719-AF4D-444F4A96F9B1}" type="slidenum">
              <a:rPr lang="en-US" altLang="en-US" sz="1400">
                <a:latin typeface="Times New Roman" panose="02020603050405020304" pitchFamily="18" charset="0"/>
              </a:rPr>
              <a:pPr/>
              <a:t>30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A-Priori Algorithm – (3)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96200" cy="4114800"/>
          </a:xfrm>
        </p:spPr>
        <p:txBody>
          <a:bodyPr/>
          <a:lstStyle/>
          <a:p>
            <a:r>
              <a:rPr lang="en-US" altLang="en-US" smtClean="0">
                <a:solidFill>
                  <a:srgbClr val="33CC33"/>
                </a:solidFill>
              </a:rPr>
              <a:t>Pass 2</a:t>
            </a:r>
            <a:r>
              <a:rPr lang="en-US" altLang="en-US" smtClean="0"/>
              <a:t>: Read baskets again and count in main memory only those pairs both of which were found in Pass 1 to be frequent.</a:t>
            </a:r>
          </a:p>
          <a:p>
            <a:pPr lvl="1"/>
            <a:r>
              <a:rPr lang="en-US" altLang="en-US" smtClean="0"/>
              <a:t>Requires memory proportional to square of </a:t>
            </a:r>
            <a:r>
              <a:rPr lang="en-US" altLang="en-US" i="1" smtClean="0">
                <a:solidFill>
                  <a:srgbClr val="CC6600"/>
                </a:solidFill>
              </a:rPr>
              <a:t>frequent</a:t>
            </a:r>
            <a:r>
              <a:rPr lang="en-US" altLang="en-US" smtClean="0"/>
              <a:t>  items only (for counts), plus a list of the frequent items (so you know what must be counted).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EB8F440-007F-4EF3-8965-8D7044BB56D3}" type="slidenum">
              <a:rPr lang="en-US" altLang="en-US" sz="1400">
                <a:latin typeface="Times New Roman" panose="02020603050405020304" pitchFamily="18" charset="0"/>
              </a:rPr>
              <a:pPr/>
              <a:t>31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Picture of A-Priori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/>
              <a:t>Item counts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667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Pass 1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5715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Pass 2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334000" y="2438400"/>
            <a:ext cx="18288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/>
              <a:t>Frequent items</a:t>
            </a:r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V="1">
            <a:off x="4191000" y="29718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Text Box 12"/>
          <p:cNvSpPr txBox="1">
            <a:spLocks noChangeArrowheads="1"/>
          </p:cNvSpPr>
          <p:nvPr/>
        </p:nvSpPr>
        <p:spPr bwMode="auto">
          <a:xfrm>
            <a:off x="5562600" y="3429000"/>
            <a:ext cx="1466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Counts of</a:t>
            </a:r>
          </a:p>
          <a:p>
            <a:r>
              <a:rPr lang="en-US" altLang="en-US"/>
              <a:t>  pairs of</a:t>
            </a:r>
          </a:p>
          <a:p>
            <a:r>
              <a:rPr lang="en-US" altLang="en-US"/>
              <a:t> frequent</a:t>
            </a:r>
          </a:p>
          <a:p>
            <a:r>
              <a:rPr lang="en-US" altLang="en-US"/>
              <a:t>   items</a:t>
            </a:r>
          </a:p>
        </p:txBody>
      </p:sp>
      <p:sp>
        <p:nvSpPr>
          <p:cNvPr id="39948" name="Line 13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5E3146-25EA-4CCD-A856-EE32C2ED3EBB}" type="slidenum">
              <a:rPr lang="en-US" altLang="en-US" sz="1400">
                <a:latin typeface="Times New Roman" panose="02020603050405020304" pitchFamily="18" charset="0"/>
              </a:rPr>
              <a:pPr/>
              <a:t>32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Detail for A-Priori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smtClean="0"/>
              <a:t>You can use the triangular matrix method with </a:t>
            </a:r>
            <a:r>
              <a:rPr lang="en-US" altLang="en-US" i="1" smtClean="0"/>
              <a:t>n</a:t>
            </a:r>
            <a:r>
              <a:rPr lang="en-US" altLang="en-US" smtClean="0"/>
              <a:t>  = number of frequent items.</a:t>
            </a:r>
          </a:p>
          <a:p>
            <a:pPr lvl="1"/>
            <a:r>
              <a:rPr lang="en-US" altLang="en-US" smtClean="0"/>
              <a:t>May save space compared with storing triples.</a:t>
            </a:r>
          </a:p>
          <a:p>
            <a:r>
              <a:rPr lang="en-US" altLang="en-US" smtClean="0">
                <a:solidFill>
                  <a:srgbClr val="33CC33"/>
                </a:solidFill>
              </a:rPr>
              <a:t>Trick</a:t>
            </a:r>
            <a:r>
              <a:rPr lang="en-US" altLang="en-US" smtClean="0"/>
              <a:t>: number frequent items 1,2,… and keep a table relating new numbers to original item numbers.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2CBDF28-97DB-45F7-8326-25B0DD50DC44}" type="slidenum">
              <a:rPr lang="en-US" altLang="en-US" sz="1400">
                <a:latin typeface="Times New Roman" panose="02020603050405020304" pitchFamily="18" charset="0"/>
              </a:rPr>
              <a:pPr/>
              <a:t>33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A-Priori Using Triangular Matrix for Counts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/>
              <a:t>Item counts</a:t>
            </a: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2667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Pass 1</a:t>
            </a:r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5715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Pass 2</a:t>
            </a:r>
          </a:p>
        </p:txBody>
      </p:sp>
      <p:sp>
        <p:nvSpPr>
          <p:cNvPr id="41993" name="Rectangle 8"/>
          <p:cNvSpPr>
            <a:spLocks noChangeArrowheads="1"/>
          </p:cNvSpPr>
          <p:nvPr/>
        </p:nvSpPr>
        <p:spPr bwMode="auto">
          <a:xfrm>
            <a:off x="5334000" y="2438400"/>
            <a:ext cx="1828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/>
              <a:t>1. Freq-    Old  </a:t>
            </a:r>
          </a:p>
          <a:p>
            <a:pPr algn="ctr"/>
            <a:r>
              <a:rPr lang="en-US" altLang="en-US" sz="2000"/>
              <a:t> 2. quent   item  </a:t>
            </a:r>
          </a:p>
          <a:p>
            <a:pPr algn="ctr"/>
            <a:r>
              <a:rPr lang="en-US" altLang="en-US" sz="2000"/>
              <a:t>… items   #’s  </a:t>
            </a: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4191000" y="31242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Text Box 10"/>
          <p:cNvSpPr txBox="1">
            <a:spLocks noChangeArrowheads="1"/>
          </p:cNvSpPr>
          <p:nvPr/>
        </p:nvSpPr>
        <p:spPr bwMode="auto">
          <a:xfrm>
            <a:off x="5562600" y="3657600"/>
            <a:ext cx="1466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/>
              <a:t>Counts of</a:t>
            </a:r>
          </a:p>
          <a:p>
            <a:r>
              <a:rPr lang="en-US" altLang="en-US"/>
              <a:t> pairs of</a:t>
            </a:r>
          </a:p>
          <a:p>
            <a:r>
              <a:rPr lang="en-US" altLang="en-US"/>
              <a:t> frequent</a:t>
            </a:r>
          </a:p>
          <a:p>
            <a:r>
              <a:rPr lang="en-US" altLang="en-US"/>
              <a:t>   items</a:t>
            </a: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2"/>
          <p:cNvSpPr>
            <a:spLocks noChangeShapeType="1"/>
          </p:cNvSpPr>
          <p:nvPr/>
        </p:nvSpPr>
        <p:spPr bwMode="auto">
          <a:xfrm>
            <a:off x="6400800" y="2438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80D41E5-C624-4D7F-8EA9-9C35B6EB58A7}" type="slidenum">
              <a:rPr lang="en-US" altLang="en-US" sz="1400">
                <a:latin typeface="Times New Roman" panose="02020603050405020304" pitchFamily="18" charset="0"/>
              </a:rPr>
              <a:pPr/>
              <a:t>34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Frequent Triples, Etc.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For each </a:t>
            </a:r>
            <a:r>
              <a:rPr lang="en-US" altLang="en-US" i="1" smtClean="0"/>
              <a:t>k</a:t>
            </a:r>
            <a:r>
              <a:rPr lang="en-US" altLang="en-US" smtClean="0"/>
              <a:t>, we construct two sets of    </a:t>
            </a:r>
            <a:r>
              <a:rPr lang="en-US" altLang="en-US" i="1" smtClean="0">
                <a:solidFill>
                  <a:srgbClr val="FF0066"/>
                </a:solidFill>
              </a:rPr>
              <a:t>k </a:t>
            </a:r>
            <a:r>
              <a:rPr lang="en-US" altLang="en-US" smtClean="0">
                <a:solidFill>
                  <a:srgbClr val="FF0066"/>
                </a:solidFill>
              </a:rPr>
              <a:t>-</a:t>
            </a:r>
            <a:r>
              <a:rPr lang="en-US" altLang="en-US" i="1" smtClean="0">
                <a:solidFill>
                  <a:srgbClr val="FF0066"/>
                </a:solidFill>
              </a:rPr>
              <a:t>sets  </a:t>
            </a:r>
            <a:r>
              <a:rPr lang="en-US" altLang="en-US" smtClean="0"/>
              <a:t>(sets of size </a:t>
            </a:r>
            <a:r>
              <a:rPr lang="en-US" altLang="en-US" i="1" smtClean="0"/>
              <a:t>k</a:t>
            </a:r>
            <a:r>
              <a:rPr lang="en-US" altLang="en-US" smtClean="0"/>
              <a:t> ):</a:t>
            </a:r>
          </a:p>
          <a:p>
            <a:pPr lvl="1"/>
            <a:r>
              <a:rPr lang="en-US" altLang="en-US" i="1" smtClean="0"/>
              <a:t>C</a:t>
            </a:r>
            <a:r>
              <a:rPr lang="en-US" altLang="en-US" i="1" baseline="-25000" smtClean="0"/>
              <a:t>k</a:t>
            </a:r>
            <a:r>
              <a:rPr lang="en-US" altLang="en-US" i="1" smtClean="0"/>
              <a:t>  </a:t>
            </a:r>
            <a:r>
              <a:rPr lang="en-US" altLang="en-US" smtClean="0"/>
              <a:t>= </a:t>
            </a:r>
            <a:r>
              <a:rPr lang="en-US" altLang="en-US" i="1" smtClean="0">
                <a:solidFill>
                  <a:srgbClr val="FF0066"/>
                </a:solidFill>
              </a:rPr>
              <a:t>candidate</a:t>
            </a:r>
            <a:r>
              <a:rPr lang="en-US" altLang="en-US" i="1" smtClean="0"/>
              <a:t>  k </a:t>
            </a:r>
            <a:r>
              <a:rPr lang="en-US" altLang="en-US" smtClean="0"/>
              <a:t>-sets = those that might be frequent sets (support </a:t>
            </a:r>
            <a:r>
              <a:rPr lang="en-US" altLang="en-US" u="sng" smtClean="0"/>
              <a:t>&gt;</a:t>
            </a:r>
            <a:r>
              <a:rPr lang="en-US" altLang="en-US" smtClean="0"/>
              <a:t> </a:t>
            </a:r>
            <a:r>
              <a:rPr lang="en-US" altLang="en-US" i="1" smtClean="0"/>
              <a:t>s</a:t>
            </a:r>
            <a:r>
              <a:rPr lang="en-US" altLang="en-US" smtClean="0"/>
              <a:t> ) based on information from the pass for </a:t>
            </a:r>
            <a:r>
              <a:rPr lang="en-US" altLang="en-US" i="1" smtClean="0"/>
              <a:t>k</a:t>
            </a:r>
            <a:r>
              <a:rPr lang="en-US" altLang="en-US" smtClean="0"/>
              <a:t> –1.</a:t>
            </a:r>
          </a:p>
          <a:p>
            <a:pPr lvl="1"/>
            <a:r>
              <a:rPr lang="en-US" altLang="en-US" i="1" smtClean="0"/>
              <a:t>L</a:t>
            </a:r>
            <a:r>
              <a:rPr lang="en-US" altLang="en-US" i="1" baseline="-25000" smtClean="0"/>
              <a:t>k</a:t>
            </a:r>
            <a:r>
              <a:rPr lang="en-US" altLang="en-US" smtClean="0"/>
              <a:t>  = the set of truly frequent </a:t>
            </a:r>
            <a:r>
              <a:rPr lang="en-US" altLang="en-US" i="1" smtClean="0"/>
              <a:t>k</a:t>
            </a:r>
            <a:r>
              <a:rPr lang="en-US" altLang="en-US" smtClean="0"/>
              <a:t> -sets.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2068458-7E88-47B9-AEE8-AF0EAA880D7B}" type="slidenum">
              <a:rPr lang="en-US" altLang="en-US" sz="1400">
                <a:latin typeface="Times New Roman" panose="02020603050405020304" pitchFamily="18" charset="0"/>
              </a:rPr>
              <a:pPr/>
              <a:t>35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609600" y="17526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C</a:t>
            </a:r>
            <a:r>
              <a:rPr lang="en-US" altLang="en-US" sz="1800" baseline="-25000"/>
              <a:t>1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2286000" y="1752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L</a:t>
            </a:r>
            <a:r>
              <a:rPr lang="en-US" altLang="en-US" sz="1800" baseline="-25000"/>
              <a:t>1</a:t>
            </a:r>
          </a:p>
        </p:txBody>
      </p:sp>
      <p:sp>
        <p:nvSpPr>
          <p:cNvPr id="44037" name="Text Box 4"/>
          <p:cNvSpPr txBox="1">
            <a:spLocks noChangeArrowheads="1"/>
          </p:cNvSpPr>
          <p:nvPr/>
        </p:nvSpPr>
        <p:spPr bwMode="auto">
          <a:xfrm>
            <a:off x="4191000" y="17526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C</a:t>
            </a:r>
            <a:r>
              <a:rPr lang="en-US" altLang="en-US" sz="1800" baseline="-25000"/>
              <a:t>2</a:t>
            </a: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5791200" y="1752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L</a:t>
            </a:r>
            <a:r>
              <a:rPr lang="en-US" altLang="en-US" sz="1800" baseline="-25000"/>
              <a:t>2</a:t>
            </a: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7772400" y="17526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C</a:t>
            </a:r>
            <a:r>
              <a:rPr lang="en-US" altLang="en-US" sz="1800" baseline="-25000"/>
              <a:t>3</a:t>
            </a:r>
          </a:p>
        </p:txBody>
      </p:sp>
      <p:sp>
        <p:nvSpPr>
          <p:cNvPr id="44040" name="AutoShape 7"/>
          <p:cNvSpPr>
            <a:spLocks noChangeArrowheads="1"/>
          </p:cNvSpPr>
          <p:nvPr/>
        </p:nvSpPr>
        <p:spPr bwMode="auto">
          <a:xfrm rot="-5400000">
            <a:off x="1219993" y="1523207"/>
            <a:ext cx="912813" cy="762000"/>
          </a:xfrm>
          <a:custGeom>
            <a:avLst/>
            <a:gdLst>
              <a:gd name="T0" fmla="*/ 758311 w 21600"/>
              <a:gd name="T1" fmla="*/ 381000 h 21600"/>
              <a:gd name="T2" fmla="*/ 456407 w 21600"/>
              <a:gd name="T3" fmla="*/ 762000 h 21600"/>
              <a:gd name="T4" fmla="*/ 154502 w 21600"/>
              <a:gd name="T5" fmla="*/ 381000 h 21600"/>
              <a:gd name="T6" fmla="*/ 45640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56 w 21600"/>
              <a:gd name="T13" fmla="*/ 5456 h 21600"/>
              <a:gd name="T14" fmla="*/ 16144 w 21600"/>
              <a:gd name="T15" fmla="*/ 1614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/>
              <a:t>Filter</a:t>
            </a:r>
          </a:p>
        </p:txBody>
      </p:sp>
      <p:sp>
        <p:nvSpPr>
          <p:cNvPr id="44041" name="AutoShape 8"/>
          <p:cNvSpPr>
            <a:spLocks noChangeArrowheads="1"/>
          </p:cNvSpPr>
          <p:nvPr/>
        </p:nvSpPr>
        <p:spPr bwMode="auto">
          <a:xfrm rot="-5400000">
            <a:off x="4725193" y="1523207"/>
            <a:ext cx="912813" cy="762000"/>
          </a:xfrm>
          <a:custGeom>
            <a:avLst/>
            <a:gdLst>
              <a:gd name="T0" fmla="*/ 758311 w 21600"/>
              <a:gd name="T1" fmla="*/ 381000 h 21600"/>
              <a:gd name="T2" fmla="*/ 456407 w 21600"/>
              <a:gd name="T3" fmla="*/ 762000 h 21600"/>
              <a:gd name="T4" fmla="*/ 154502 w 21600"/>
              <a:gd name="T5" fmla="*/ 381000 h 21600"/>
              <a:gd name="T6" fmla="*/ 45640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56 w 21600"/>
              <a:gd name="T13" fmla="*/ 5456 h 21600"/>
              <a:gd name="T14" fmla="*/ 16144 w 21600"/>
              <a:gd name="T15" fmla="*/ 1614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/>
              <a:t>Filter</a:t>
            </a:r>
          </a:p>
        </p:txBody>
      </p:sp>
      <p:sp>
        <p:nvSpPr>
          <p:cNvPr id="44042" name="Rectangle 9"/>
          <p:cNvSpPr>
            <a:spLocks noChangeArrowheads="1"/>
          </p:cNvSpPr>
          <p:nvPr/>
        </p:nvSpPr>
        <p:spPr bwMode="auto">
          <a:xfrm>
            <a:off x="6400800" y="1600200"/>
            <a:ext cx="1143000" cy="609600"/>
          </a:xfrm>
          <a:prstGeom prst="rect">
            <a:avLst/>
          </a:prstGeom>
          <a:solidFill>
            <a:srgbClr val="99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/>
              <a:t>Construct</a:t>
            </a:r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2819400" y="1600200"/>
            <a:ext cx="1143000" cy="609600"/>
          </a:xfrm>
          <a:prstGeom prst="rect">
            <a:avLst/>
          </a:prstGeom>
          <a:solidFill>
            <a:srgbClr val="99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/>
              <a:t>Construct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219200" y="3276600"/>
            <a:ext cx="63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First</a:t>
            </a:r>
          </a:p>
          <a:p>
            <a:r>
              <a:rPr lang="en-US" altLang="en-US" sz="1800"/>
              <a:t>pass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876800" y="3276600"/>
            <a:ext cx="91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Second</a:t>
            </a:r>
          </a:p>
          <a:p>
            <a:r>
              <a:rPr lang="en-US" altLang="en-US" sz="1800"/>
              <a:t>pass</a:t>
            </a:r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V="1">
            <a:off x="1524000" y="2514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V="1">
            <a:off x="5029200" y="2514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10668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20574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25908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55626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45720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39624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75438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61722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82296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6050" name="Group 34"/>
          <p:cNvGrpSpPr>
            <a:grpSpLocks/>
          </p:cNvGrpSpPr>
          <p:nvPr/>
        </p:nvGrpSpPr>
        <p:grpSpPr bwMode="auto">
          <a:xfrm>
            <a:off x="517525" y="412750"/>
            <a:ext cx="727075" cy="1339850"/>
            <a:chOff x="326" y="260"/>
            <a:chExt cx="458" cy="844"/>
          </a:xfrm>
        </p:grpSpPr>
        <p:sp>
          <p:nvSpPr>
            <p:cNvPr id="44076" name="Text Box 25"/>
            <p:cNvSpPr txBox="1">
              <a:spLocks noChangeArrowheads="1"/>
            </p:cNvSpPr>
            <p:nvPr/>
          </p:nvSpPr>
          <p:spPr bwMode="auto">
            <a:xfrm>
              <a:off x="326" y="260"/>
              <a:ext cx="45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All</a:t>
              </a:r>
            </a:p>
            <a:p>
              <a:r>
                <a:rPr lang="en-US" altLang="en-US" sz="1800"/>
                <a:t>items</a:t>
              </a:r>
            </a:p>
          </p:txBody>
        </p:sp>
        <p:sp>
          <p:nvSpPr>
            <p:cNvPr id="44077" name="Line 26"/>
            <p:cNvSpPr>
              <a:spLocks noChangeShapeType="1"/>
            </p:cNvSpPr>
            <p:nvPr/>
          </p:nvSpPr>
          <p:spPr bwMode="auto">
            <a:xfrm flipH="1">
              <a:off x="480" y="720"/>
              <a:ext cx="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1" name="Group 35"/>
          <p:cNvGrpSpPr>
            <a:grpSpLocks/>
          </p:cNvGrpSpPr>
          <p:nvPr/>
        </p:nvGrpSpPr>
        <p:grpSpPr bwMode="auto">
          <a:xfrm>
            <a:off x="2895600" y="152400"/>
            <a:ext cx="995363" cy="1447800"/>
            <a:chOff x="1824" y="96"/>
            <a:chExt cx="627" cy="912"/>
          </a:xfrm>
        </p:grpSpPr>
        <p:sp>
          <p:nvSpPr>
            <p:cNvPr id="44074" name="Text Box 27"/>
            <p:cNvSpPr txBox="1">
              <a:spLocks noChangeArrowheads="1"/>
            </p:cNvSpPr>
            <p:nvPr/>
          </p:nvSpPr>
          <p:spPr bwMode="auto">
            <a:xfrm>
              <a:off x="1824" y="96"/>
              <a:ext cx="627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All pairs</a:t>
              </a:r>
            </a:p>
            <a:p>
              <a:r>
                <a:rPr lang="en-US" altLang="en-US" sz="1800"/>
                <a:t>of items</a:t>
              </a:r>
            </a:p>
            <a:p>
              <a:r>
                <a:rPr lang="en-US" altLang="en-US" sz="1800"/>
                <a:t>from L</a:t>
              </a:r>
              <a:r>
                <a:rPr lang="en-US" altLang="en-US" sz="1800" baseline="-25000"/>
                <a:t>1</a:t>
              </a:r>
            </a:p>
          </p:txBody>
        </p:sp>
        <p:sp>
          <p:nvSpPr>
            <p:cNvPr id="44075" name="Line 28"/>
            <p:cNvSpPr>
              <a:spLocks noChangeShapeType="1"/>
            </p:cNvSpPr>
            <p:nvPr/>
          </p:nvSpPr>
          <p:spPr bwMode="auto">
            <a:xfrm flipH="1">
              <a:off x="2112" y="67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2" name="Group 36"/>
          <p:cNvGrpSpPr>
            <a:grpSpLocks/>
          </p:cNvGrpSpPr>
          <p:nvPr/>
        </p:nvGrpSpPr>
        <p:grpSpPr bwMode="auto">
          <a:xfrm>
            <a:off x="4632325" y="260350"/>
            <a:ext cx="1063625" cy="1263650"/>
            <a:chOff x="2918" y="164"/>
            <a:chExt cx="670" cy="796"/>
          </a:xfrm>
        </p:grpSpPr>
        <p:sp>
          <p:nvSpPr>
            <p:cNvPr id="44072" name="Text Box 30"/>
            <p:cNvSpPr txBox="1">
              <a:spLocks noChangeArrowheads="1"/>
            </p:cNvSpPr>
            <p:nvPr/>
          </p:nvSpPr>
          <p:spPr bwMode="auto">
            <a:xfrm>
              <a:off x="2918" y="164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  Count</a:t>
              </a:r>
            </a:p>
            <a:p>
              <a:r>
                <a:rPr lang="en-US" altLang="en-US" sz="1800"/>
                <a:t>the pairs</a:t>
              </a:r>
            </a:p>
          </p:txBody>
        </p:sp>
        <p:sp>
          <p:nvSpPr>
            <p:cNvPr id="44073" name="Line 31"/>
            <p:cNvSpPr>
              <a:spLocks noChangeShapeType="1"/>
            </p:cNvSpPr>
            <p:nvPr/>
          </p:nvSpPr>
          <p:spPr bwMode="auto">
            <a:xfrm flipH="1">
              <a:off x="3168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3" name="Group 37"/>
          <p:cNvGrpSpPr>
            <a:grpSpLocks/>
          </p:cNvGrpSpPr>
          <p:nvPr/>
        </p:nvGrpSpPr>
        <p:grpSpPr bwMode="auto">
          <a:xfrm>
            <a:off x="6461125" y="336550"/>
            <a:ext cx="1144588" cy="1263650"/>
            <a:chOff x="4070" y="212"/>
            <a:chExt cx="721" cy="796"/>
          </a:xfrm>
        </p:grpSpPr>
        <p:sp>
          <p:nvSpPr>
            <p:cNvPr id="44070" name="Text Box 32"/>
            <p:cNvSpPr txBox="1">
              <a:spLocks noChangeArrowheads="1"/>
            </p:cNvSpPr>
            <p:nvPr/>
          </p:nvSpPr>
          <p:spPr bwMode="auto">
            <a:xfrm>
              <a:off x="4070" y="212"/>
              <a:ext cx="72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To be</a:t>
              </a:r>
            </a:p>
            <a:p>
              <a:r>
                <a:rPr lang="en-US" altLang="en-US" sz="1800"/>
                <a:t>explained</a:t>
              </a:r>
            </a:p>
          </p:txBody>
        </p:sp>
        <p:sp>
          <p:nvSpPr>
            <p:cNvPr id="44071" name="Line 33"/>
            <p:cNvSpPr>
              <a:spLocks noChangeShapeType="1"/>
            </p:cNvSpPr>
            <p:nvPr/>
          </p:nvSpPr>
          <p:spPr bwMode="auto">
            <a:xfrm flipH="1">
              <a:off x="4368" y="67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6" name="Group 40"/>
          <p:cNvGrpSpPr>
            <a:grpSpLocks/>
          </p:cNvGrpSpPr>
          <p:nvPr/>
        </p:nvGrpSpPr>
        <p:grpSpPr bwMode="auto">
          <a:xfrm>
            <a:off x="1371600" y="228600"/>
            <a:ext cx="1122363" cy="1371600"/>
            <a:chOff x="864" y="144"/>
            <a:chExt cx="707" cy="864"/>
          </a:xfrm>
        </p:grpSpPr>
        <p:sp>
          <p:nvSpPr>
            <p:cNvPr id="44068" name="Text Box 38"/>
            <p:cNvSpPr txBox="1">
              <a:spLocks noChangeArrowheads="1"/>
            </p:cNvSpPr>
            <p:nvPr/>
          </p:nvSpPr>
          <p:spPr bwMode="auto">
            <a:xfrm>
              <a:off x="864" y="144"/>
              <a:ext cx="70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  Count</a:t>
              </a:r>
            </a:p>
            <a:p>
              <a:r>
                <a:rPr lang="en-US" altLang="en-US" sz="1800"/>
                <a:t>the items</a:t>
              </a:r>
            </a:p>
          </p:txBody>
        </p:sp>
        <p:sp>
          <p:nvSpPr>
            <p:cNvPr id="44069" name="Line 39"/>
            <p:cNvSpPr>
              <a:spLocks noChangeShapeType="1"/>
            </p:cNvSpPr>
            <p:nvPr/>
          </p:nvSpPr>
          <p:spPr bwMode="auto">
            <a:xfrm flipH="1">
              <a:off x="1056" y="528"/>
              <a:ext cx="9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62" name="Group 46"/>
          <p:cNvGrpSpPr>
            <a:grpSpLocks/>
          </p:cNvGrpSpPr>
          <p:nvPr/>
        </p:nvGrpSpPr>
        <p:grpSpPr bwMode="auto">
          <a:xfrm>
            <a:off x="2117725" y="2209800"/>
            <a:ext cx="1084263" cy="2806700"/>
            <a:chOff x="1334" y="1392"/>
            <a:chExt cx="683" cy="1768"/>
          </a:xfrm>
        </p:grpSpPr>
        <p:sp>
          <p:nvSpPr>
            <p:cNvPr id="44066" name="Text Box 41"/>
            <p:cNvSpPr txBox="1">
              <a:spLocks noChangeArrowheads="1"/>
            </p:cNvSpPr>
            <p:nvPr/>
          </p:nvSpPr>
          <p:spPr bwMode="auto">
            <a:xfrm>
              <a:off x="1334" y="2756"/>
              <a:ext cx="6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Frequent</a:t>
              </a:r>
            </a:p>
            <a:p>
              <a:r>
                <a:rPr lang="en-US" altLang="en-US" sz="1800"/>
                <a:t>items</a:t>
              </a:r>
            </a:p>
          </p:txBody>
        </p:sp>
        <p:sp>
          <p:nvSpPr>
            <p:cNvPr id="44067" name="Line 43"/>
            <p:cNvSpPr>
              <a:spLocks noChangeShapeType="1"/>
            </p:cNvSpPr>
            <p:nvPr/>
          </p:nvSpPr>
          <p:spPr bwMode="auto">
            <a:xfrm flipH="1" flipV="1">
              <a:off x="1536" y="1392"/>
              <a:ext cx="48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63" name="Group 47"/>
          <p:cNvGrpSpPr>
            <a:grpSpLocks/>
          </p:cNvGrpSpPr>
          <p:nvPr/>
        </p:nvGrpSpPr>
        <p:grpSpPr bwMode="auto">
          <a:xfrm>
            <a:off x="5638800" y="2286000"/>
            <a:ext cx="1084263" cy="2698750"/>
            <a:chOff x="3552" y="1440"/>
            <a:chExt cx="683" cy="1700"/>
          </a:xfrm>
        </p:grpSpPr>
        <p:sp>
          <p:nvSpPr>
            <p:cNvPr id="44064" name="Text Box 42"/>
            <p:cNvSpPr txBox="1">
              <a:spLocks noChangeArrowheads="1"/>
            </p:cNvSpPr>
            <p:nvPr/>
          </p:nvSpPr>
          <p:spPr bwMode="auto">
            <a:xfrm>
              <a:off x="3552" y="2736"/>
              <a:ext cx="6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Frequent</a:t>
              </a:r>
            </a:p>
            <a:p>
              <a:r>
                <a:rPr lang="en-US" altLang="en-US" sz="1800"/>
                <a:t>pairs</a:t>
              </a:r>
            </a:p>
          </p:txBody>
        </p:sp>
        <p:sp>
          <p:nvSpPr>
            <p:cNvPr id="44065" name="Line 45"/>
            <p:cNvSpPr>
              <a:spLocks noChangeShapeType="1"/>
            </p:cNvSpPr>
            <p:nvPr/>
          </p:nvSpPr>
          <p:spPr bwMode="auto">
            <a:xfrm flipH="1" flipV="1">
              <a:off x="3744" y="1440"/>
              <a:ext cx="144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2C34C11-8F12-4547-B4F3-73BE25D8AECD}" type="slidenum">
              <a:rPr lang="en-US" altLang="en-US" sz="1400">
                <a:latin typeface="Times New Roman" panose="02020603050405020304" pitchFamily="18" charset="0"/>
              </a:rPr>
              <a:pPr/>
              <a:t>36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A-Priori for All Frequent Itemsets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One pass for each </a:t>
            </a:r>
            <a:r>
              <a:rPr lang="en-US" altLang="en-US" i="1" smtClean="0"/>
              <a:t>k</a:t>
            </a:r>
            <a:r>
              <a:rPr lang="en-US" altLang="en-US" smtClean="0"/>
              <a:t>.</a:t>
            </a:r>
          </a:p>
          <a:p>
            <a:r>
              <a:rPr lang="en-US" altLang="en-US" smtClean="0"/>
              <a:t>Needs room in main memory to count each candidate </a:t>
            </a:r>
            <a:r>
              <a:rPr lang="en-US" altLang="en-US" i="1" smtClean="0"/>
              <a:t>k</a:t>
            </a:r>
            <a:r>
              <a:rPr lang="en-US" altLang="en-US" smtClean="0"/>
              <a:t> -set.</a:t>
            </a:r>
          </a:p>
          <a:p>
            <a:r>
              <a:rPr lang="en-US" altLang="en-US" smtClean="0"/>
              <a:t>For typical market-basket data and reasonable support (e.g., 1%), </a:t>
            </a:r>
            <a:r>
              <a:rPr lang="en-US" altLang="en-US" i="1" smtClean="0"/>
              <a:t>k</a:t>
            </a:r>
            <a:r>
              <a:rPr lang="en-US" altLang="en-US" smtClean="0"/>
              <a:t> = 2 requires the most memory.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5E43E60-3E64-41E0-8942-F168303A261D}" type="slidenum">
              <a:rPr lang="en-US" altLang="en-US" sz="1400">
                <a:latin typeface="Times New Roman" panose="02020603050405020304" pitchFamily="18" charset="0"/>
              </a:rPr>
              <a:pPr/>
              <a:t>37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Frequent Itemsets – (2)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i="1" smtClean="0"/>
              <a:t>C</a:t>
            </a:r>
            <a:r>
              <a:rPr lang="en-US" altLang="en-US" baseline="-25000" smtClean="0"/>
              <a:t>1</a:t>
            </a:r>
            <a:r>
              <a:rPr lang="en-US" altLang="en-US" smtClean="0"/>
              <a:t> = all items</a:t>
            </a:r>
          </a:p>
          <a:p>
            <a:r>
              <a:rPr lang="en-US" altLang="en-US" smtClean="0"/>
              <a:t>In general, </a:t>
            </a:r>
            <a:r>
              <a:rPr lang="en-US" altLang="en-US" i="1" smtClean="0"/>
              <a:t>L</a:t>
            </a:r>
            <a:r>
              <a:rPr lang="en-US" altLang="en-US" i="1" baseline="-25000" smtClean="0"/>
              <a:t>k</a:t>
            </a:r>
            <a:r>
              <a:rPr lang="en-US" altLang="en-US" smtClean="0"/>
              <a:t> = members of </a:t>
            </a:r>
            <a:r>
              <a:rPr lang="en-US" altLang="en-US" i="1" smtClean="0"/>
              <a:t>C</a:t>
            </a:r>
            <a:r>
              <a:rPr lang="en-US" altLang="en-US" i="1" baseline="-25000" smtClean="0"/>
              <a:t>k</a:t>
            </a:r>
            <a:r>
              <a:rPr lang="en-US" altLang="en-US" smtClean="0"/>
              <a:t> with support </a:t>
            </a:r>
            <a:r>
              <a:rPr lang="en-US" altLang="en-US" smtClean="0">
                <a:latin typeface="Lucida Sans Unicode" panose="020B0602030504020204" pitchFamily="34" charset="0"/>
              </a:rPr>
              <a:t>≥</a:t>
            </a:r>
            <a:r>
              <a:rPr lang="en-US" altLang="en-US" smtClean="0"/>
              <a:t> </a:t>
            </a:r>
            <a:r>
              <a:rPr lang="en-US" altLang="en-US" i="1" smtClean="0"/>
              <a:t>s</a:t>
            </a:r>
            <a:r>
              <a:rPr lang="en-US" altLang="en-US" smtClean="0"/>
              <a:t>.</a:t>
            </a:r>
          </a:p>
          <a:p>
            <a:r>
              <a:rPr lang="en-US" altLang="en-US" i="1" smtClean="0"/>
              <a:t>C</a:t>
            </a:r>
            <a:r>
              <a:rPr lang="en-US" altLang="en-US" i="1" baseline="-25000" smtClean="0"/>
              <a:t>k </a:t>
            </a:r>
            <a:r>
              <a:rPr lang="en-US" altLang="en-US" baseline="-25000" smtClean="0"/>
              <a:t>+1</a:t>
            </a:r>
            <a:r>
              <a:rPr lang="en-US" altLang="en-US" smtClean="0"/>
              <a:t> = (</a:t>
            </a:r>
            <a:r>
              <a:rPr lang="en-US" altLang="en-US" i="1" smtClean="0"/>
              <a:t>k</a:t>
            </a:r>
            <a:r>
              <a:rPr lang="en-US" altLang="en-US" smtClean="0"/>
              <a:t> +1) -sets, each </a:t>
            </a:r>
            <a:r>
              <a:rPr lang="en-US" altLang="en-US" i="1" smtClean="0"/>
              <a:t>k</a:t>
            </a:r>
            <a:r>
              <a:rPr lang="en-US" altLang="en-US" smtClean="0"/>
              <a:t>  of which is in </a:t>
            </a:r>
            <a:r>
              <a:rPr lang="en-US" altLang="en-US" i="1" smtClean="0"/>
              <a:t>L</a:t>
            </a:r>
            <a:r>
              <a:rPr lang="en-US" altLang="en-US" i="1" baseline="-25000" smtClean="0"/>
              <a:t>k </a:t>
            </a:r>
            <a:r>
              <a:rPr lang="en-US" altLang="en-US" smtClean="0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Apriori Algorithm - General</a:t>
            </a:r>
          </a:p>
        </p:txBody>
      </p:sp>
      <p:sp>
        <p:nvSpPr>
          <p:cNvPr id="30723" name="Rectangle 2051"/>
          <p:cNvSpPr>
            <a:spLocks noGrp="1" noChangeArrowheads="1"/>
          </p:cNvSpPr>
          <p:nvPr>
            <p:ph idx="1"/>
          </p:nvPr>
        </p:nvSpPr>
        <p:spPr>
          <a:xfrm>
            <a:off x="66675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Agrawal &amp; Srikant 1994</a:t>
            </a:r>
          </a:p>
        </p:txBody>
      </p:sp>
      <p:graphicFrame>
        <p:nvGraphicFramePr>
          <p:cNvPr id="683012" name="Group 2052"/>
          <p:cNvGraphicFramePr>
            <a:graphicFrameLocks noGrp="1"/>
          </p:cNvGraphicFramePr>
          <p:nvPr/>
        </p:nvGraphicFramePr>
        <p:xfrm>
          <a:off x="438150" y="2732088"/>
          <a:ext cx="1524000" cy="1311275"/>
        </p:xfrm>
        <a:graphic>
          <a:graphicData uri="http://schemas.openxmlformats.org/drawingml/2006/table">
            <a:tbl>
              <a:tblPr/>
              <a:tblGrid>
                <a:gridCol w="533400"/>
                <a:gridCol w="990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c, d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4" name="Text Box 2072"/>
          <p:cNvSpPr txBox="1">
            <a:spLocks noChangeArrowheads="1"/>
          </p:cNvSpPr>
          <p:nvPr/>
        </p:nvSpPr>
        <p:spPr bwMode="auto">
          <a:xfrm>
            <a:off x="452438" y="3962400"/>
            <a:ext cx="1433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Min_sup=2</a:t>
            </a:r>
          </a:p>
        </p:txBody>
      </p:sp>
      <p:sp>
        <p:nvSpPr>
          <p:cNvPr id="30768" name="Text Box 2096"/>
          <p:cNvSpPr txBox="1">
            <a:spLocks noChangeArrowheads="1"/>
          </p:cNvSpPr>
          <p:nvPr/>
        </p:nvSpPr>
        <p:spPr bwMode="auto">
          <a:xfrm>
            <a:off x="442913" y="2362200"/>
            <a:ext cx="159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Data base D</a:t>
            </a:r>
          </a:p>
        </p:txBody>
      </p:sp>
      <p:sp>
        <p:nvSpPr>
          <p:cNvPr id="30771" name="Text Box 2099"/>
          <p:cNvSpPr txBox="1">
            <a:spLocks noChangeArrowheads="1"/>
          </p:cNvSpPr>
          <p:nvPr/>
        </p:nvSpPr>
        <p:spPr bwMode="auto">
          <a:xfrm>
            <a:off x="1962150" y="307657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</p:spTree>
    <p:extLst>
      <p:ext uri="{BB962C8B-B14F-4D97-AF65-F5344CB8AC3E}">
        <p14:creationId xmlns:p14="http://schemas.microsoft.com/office/powerpoint/2010/main" val="8536489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Apriori Algorithm - General</a:t>
            </a:r>
          </a:p>
        </p:txBody>
      </p:sp>
      <p:sp>
        <p:nvSpPr>
          <p:cNvPr id="30723" name="Rectangle 2051"/>
          <p:cNvSpPr>
            <a:spLocks noGrp="1" noChangeArrowheads="1"/>
          </p:cNvSpPr>
          <p:nvPr>
            <p:ph idx="1"/>
          </p:nvPr>
        </p:nvSpPr>
        <p:spPr>
          <a:xfrm>
            <a:off x="66675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Agrawal &amp; Srikant 1994</a:t>
            </a:r>
          </a:p>
        </p:txBody>
      </p:sp>
      <p:graphicFrame>
        <p:nvGraphicFramePr>
          <p:cNvPr id="683012" name="Group 2052"/>
          <p:cNvGraphicFramePr>
            <a:graphicFrameLocks noGrp="1"/>
          </p:cNvGraphicFramePr>
          <p:nvPr/>
        </p:nvGraphicFramePr>
        <p:xfrm>
          <a:off x="438150" y="2732088"/>
          <a:ext cx="1524000" cy="1311275"/>
        </p:xfrm>
        <a:graphic>
          <a:graphicData uri="http://schemas.openxmlformats.org/drawingml/2006/table">
            <a:tbl>
              <a:tblPr/>
              <a:tblGrid>
                <a:gridCol w="533400"/>
                <a:gridCol w="990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c, d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4" name="Text Box 2072"/>
          <p:cNvSpPr txBox="1">
            <a:spLocks noChangeArrowheads="1"/>
          </p:cNvSpPr>
          <p:nvPr/>
        </p:nvSpPr>
        <p:spPr bwMode="auto">
          <a:xfrm>
            <a:off x="452438" y="3962400"/>
            <a:ext cx="1433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Min_sup=2</a:t>
            </a:r>
          </a:p>
        </p:txBody>
      </p:sp>
      <p:graphicFrame>
        <p:nvGraphicFramePr>
          <p:cNvPr id="683033" name="Group 2073"/>
          <p:cNvGraphicFramePr>
            <a:graphicFrameLocks noGrp="1"/>
          </p:cNvGraphicFramePr>
          <p:nvPr/>
        </p:nvGraphicFramePr>
        <p:xfrm>
          <a:off x="2914650" y="2733675"/>
          <a:ext cx="1524000" cy="1573212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8" name="Text Box 2096"/>
          <p:cNvSpPr txBox="1">
            <a:spLocks noChangeArrowheads="1"/>
          </p:cNvSpPr>
          <p:nvPr/>
        </p:nvSpPr>
        <p:spPr bwMode="auto">
          <a:xfrm>
            <a:off x="442913" y="2362200"/>
            <a:ext cx="159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Data base D</a:t>
            </a:r>
          </a:p>
        </p:txBody>
      </p:sp>
      <p:sp>
        <p:nvSpPr>
          <p:cNvPr id="30769" name="Text Box 2097"/>
          <p:cNvSpPr txBox="1">
            <a:spLocks noChangeArrowheads="1"/>
          </p:cNvSpPr>
          <p:nvPr/>
        </p:nvSpPr>
        <p:spPr bwMode="auto">
          <a:xfrm>
            <a:off x="2838450" y="23749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1-candidates</a:t>
            </a:r>
          </a:p>
        </p:txBody>
      </p:sp>
      <p:sp>
        <p:nvSpPr>
          <p:cNvPr id="30770" name="Line 2098"/>
          <p:cNvSpPr>
            <a:spLocks noChangeShapeType="1"/>
          </p:cNvSpPr>
          <p:nvPr/>
        </p:nvSpPr>
        <p:spPr bwMode="auto">
          <a:xfrm>
            <a:off x="2038350" y="3533775"/>
            <a:ext cx="762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Text Box 2099"/>
          <p:cNvSpPr txBox="1">
            <a:spLocks noChangeArrowheads="1"/>
          </p:cNvSpPr>
          <p:nvPr/>
        </p:nvSpPr>
        <p:spPr bwMode="auto">
          <a:xfrm>
            <a:off x="1962150" y="307657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</p:spTree>
    <p:extLst>
      <p:ext uri="{BB962C8B-B14F-4D97-AF65-F5344CB8AC3E}">
        <p14:creationId xmlns:p14="http://schemas.microsoft.com/office/powerpoint/2010/main" val="25879898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6339D88-0331-422F-A300-B5D30E16EB67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Support</a:t>
            </a:r>
          </a:p>
        </p:txBody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altLang="en-US" dirty="0" smtClean="0"/>
              <a:t>Simplest question: find sets of items that appear “frequently” in the baskets.</a:t>
            </a:r>
          </a:p>
          <a:p>
            <a:r>
              <a:rPr lang="en-US" altLang="en-US" i="1" dirty="0" smtClean="0">
                <a:solidFill>
                  <a:srgbClr val="FF0066"/>
                </a:solidFill>
              </a:rPr>
              <a:t>Support</a:t>
            </a:r>
            <a:r>
              <a:rPr lang="en-US" altLang="en-US" dirty="0" smtClean="0"/>
              <a:t>  for </a:t>
            </a:r>
            <a:r>
              <a:rPr lang="en-US" altLang="en-US" dirty="0" err="1" smtClean="0"/>
              <a:t>itemset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I  </a:t>
            </a:r>
            <a:r>
              <a:rPr lang="en-US" altLang="en-US" dirty="0" smtClean="0"/>
              <a:t>= the number of baskets containing all items in </a:t>
            </a:r>
            <a:r>
              <a:rPr lang="en-US" altLang="en-US" i="1" dirty="0" smtClean="0"/>
              <a:t>I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Sometimes given as a percentage. </a:t>
            </a:r>
          </a:p>
          <a:p>
            <a:r>
              <a:rPr lang="en-US" altLang="en-US" dirty="0" smtClean="0"/>
              <a:t>Given a </a:t>
            </a:r>
            <a:r>
              <a:rPr lang="en-US" altLang="en-US" i="1" dirty="0" smtClean="0">
                <a:solidFill>
                  <a:srgbClr val="FF0066"/>
                </a:solidFill>
              </a:rPr>
              <a:t>support</a:t>
            </a:r>
            <a:r>
              <a:rPr lang="en-US" altLang="en-US" dirty="0" smtClean="0"/>
              <a:t> </a:t>
            </a:r>
            <a:r>
              <a:rPr lang="en-US" altLang="en-US" i="1" dirty="0" smtClean="0">
                <a:solidFill>
                  <a:srgbClr val="FF0066"/>
                </a:solidFill>
              </a:rPr>
              <a:t>threshold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s</a:t>
            </a:r>
            <a:r>
              <a:rPr lang="en-US" altLang="en-US" dirty="0" smtClean="0"/>
              <a:t>, sets of items that appear in at least </a:t>
            </a:r>
            <a:r>
              <a:rPr lang="en-US" altLang="en-US" i="1" dirty="0" smtClean="0"/>
              <a:t>s</a:t>
            </a:r>
            <a:r>
              <a:rPr lang="en-US" altLang="en-US" dirty="0" smtClean="0"/>
              <a:t>  baskets are called </a:t>
            </a:r>
            <a:r>
              <a:rPr lang="en-US" altLang="en-US" i="1" dirty="0" smtClean="0">
                <a:solidFill>
                  <a:srgbClr val="FF0066"/>
                </a:solidFill>
              </a:rPr>
              <a:t>frequent </a:t>
            </a:r>
            <a:r>
              <a:rPr lang="en-US" altLang="en-US" i="1" dirty="0" err="1" smtClean="0">
                <a:solidFill>
                  <a:srgbClr val="FF0066"/>
                </a:solidFill>
              </a:rPr>
              <a:t>itemsets</a:t>
            </a:r>
            <a:r>
              <a:rPr lang="en-US" alt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Apriori Algorithm - General</a:t>
            </a:r>
          </a:p>
        </p:txBody>
      </p:sp>
      <p:sp>
        <p:nvSpPr>
          <p:cNvPr id="30723" name="Rectangle 2051"/>
          <p:cNvSpPr>
            <a:spLocks noGrp="1" noChangeArrowheads="1"/>
          </p:cNvSpPr>
          <p:nvPr>
            <p:ph idx="1"/>
          </p:nvPr>
        </p:nvSpPr>
        <p:spPr>
          <a:xfrm>
            <a:off x="66675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Agrawal &amp; Srikant 1994</a:t>
            </a:r>
          </a:p>
        </p:txBody>
      </p:sp>
      <p:graphicFrame>
        <p:nvGraphicFramePr>
          <p:cNvPr id="683012" name="Group 2052"/>
          <p:cNvGraphicFramePr>
            <a:graphicFrameLocks noGrp="1"/>
          </p:cNvGraphicFramePr>
          <p:nvPr/>
        </p:nvGraphicFramePr>
        <p:xfrm>
          <a:off x="438150" y="2732088"/>
          <a:ext cx="1524000" cy="1311275"/>
        </p:xfrm>
        <a:graphic>
          <a:graphicData uri="http://schemas.openxmlformats.org/drawingml/2006/table">
            <a:tbl>
              <a:tblPr/>
              <a:tblGrid>
                <a:gridCol w="533400"/>
                <a:gridCol w="990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c, d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4" name="Text Box 2072"/>
          <p:cNvSpPr txBox="1">
            <a:spLocks noChangeArrowheads="1"/>
          </p:cNvSpPr>
          <p:nvPr/>
        </p:nvSpPr>
        <p:spPr bwMode="auto">
          <a:xfrm>
            <a:off x="452438" y="3962400"/>
            <a:ext cx="1433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Min_sup=2</a:t>
            </a:r>
          </a:p>
        </p:txBody>
      </p:sp>
      <p:graphicFrame>
        <p:nvGraphicFramePr>
          <p:cNvPr id="683033" name="Group 2073"/>
          <p:cNvGraphicFramePr>
            <a:graphicFrameLocks noGrp="1"/>
          </p:cNvGraphicFramePr>
          <p:nvPr/>
        </p:nvGraphicFramePr>
        <p:xfrm>
          <a:off x="2914650" y="2733675"/>
          <a:ext cx="1524000" cy="1573212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8" name="Text Box 2096"/>
          <p:cNvSpPr txBox="1">
            <a:spLocks noChangeArrowheads="1"/>
          </p:cNvSpPr>
          <p:nvPr/>
        </p:nvSpPr>
        <p:spPr bwMode="auto">
          <a:xfrm>
            <a:off x="442913" y="2362200"/>
            <a:ext cx="159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Data base D</a:t>
            </a:r>
          </a:p>
        </p:txBody>
      </p:sp>
      <p:sp>
        <p:nvSpPr>
          <p:cNvPr id="30769" name="Text Box 2097"/>
          <p:cNvSpPr txBox="1">
            <a:spLocks noChangeArrowheads="1"/>
          </p:cNvSpPr>
          <p:nvPr/>
        </p:nvSpPr>
        <p:spPr bwMode="auto">
          <a:xfrm>
            <a:off x="2838450" y="23749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1-candidates</a:t>
            </a:r>
          </a:p>
        </p:txBody>
      </p:sp>
      <p:sp>
        <p:nvSpPr>
          <p:cNvPr id="30770" name="Line 2098"/>
          <p:cNvSpPr>
            <a:spLocks noChangeShapeType="1"/>
          </p:cNvSpPr>
          <p:nvPr/>
        </p:nvSpPr>
        <p:spPr bwMode="auto">
          <a:xfrm>
            <a:off x="2038350" y="3533775"/>
            <a:ext cx="762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Text Box 2099"/>
          <p:cNvSpPr txBox="1">
            <a:spLocks noChangeArrowheads="1"/>
          </p:cNvSpPr>
          <p:nvPr/>
        </p:nvSpPr>
        <p:spPr bwMode="auto">
          <a:xfrm>
            <a:off x="1962150" y="307657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  <p:graphicFrame>
        <p:nvGraphicFramePr>
          <p:cNvPr id="683060" name="Group 2100"/>
          <p:cNvGraphicFramePr>
            <a:graphicFrameLocks noGrp="1"/>
          </p:cNvGraphicFramePr>
          <p:nvPr/>
        </p:nvGraphicFramePr>
        <p:xfrm>
          <a:off x="5086350" y="2749550"/>
          <a:ext cx="1524000" cy="1346297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92" name="Text Box 2120"/>
          <p:cNvSpPr txBox="1">
            <a:spLocks noChangeArrowheads="1"/>
          </p:cNvSpPr>
          <p:nvPr/>
        </p:nvSpPr>
        <p:spPr bwMode="auto">
          <a:xfrm>
            <a:off x="4857750" y="2390775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1-itemsets</a:t>
            </a:r>
          </a:p>
        </p:txBody>
      </p:sp>
      <p:sp>
        <p:nvSpPr>
          <p:cNvPr id="30793" name="Line 2121"/>
          <p:cNvSpPr>
            <a:spLocks noChangeShapeType="1"/>
          </p:cNvSpPr>
          <p:nvPr/>
        </p:nvSpPr>
        <p:spPr bwMode="auto">
          <a:xfrm>
            <a:off x="4552950" y="3457575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82" name="Group 2122"/>
          <p:cNvGraphicFramePr>
            <a:graphicFrameLocks noGrp="1"/>
          </p:cNvGraphicFramePr>
          <p:nvPr/>
        </p:nvGraphicFramePr>
        <p:xfrm>
          <a:off x="7448550" y="2749550"/>
          <a:ext cx="914400" cy="1835148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12" name="Text Box 2140"/>
          <p:cNvSpPr txBox="1">
            <a:spLocks noChangeArrowheads="1"/>
          </p:cNvSpPr>
          <p:nvPr/>
        </p:nvSpPr>
        <p:spPr bwMode="auto">
          <a:xfrm>
            <a:off x="7067550" y="2390775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2-candidates</a:t>
            </a:r>
          </a:p>
        </p:txBody>
      </p:sp>
      <p:sp>
        <p:nvSpPr>
          <p:cNvPr id="30813" name="Line 2141"/>
          <p:cNvSpPr>
            <a:spLocks noChangeShapeType="1"/>
          </p:cNvSpPr>
          <p:nvPr/>
        </p:nvSpPr>
        <p:spPr bwMode="auto">
          <a:xfrm>
            <a:off x="6762750" y="3505200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02" name="Group 2142"/>
          <p:cNvGraphicFramePr>
            <a:graphicFrameLocks noGrp="1"/>
          </p:cNvGraphicFramePr>
          <p:nvPr/>
        </p:nvGraphicFramePr>
        <p:xfrm>
          <a:off x="5848350" y="4719638"/>
          <a:ext cx="1524000" cy="1835148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40" name="Text Box 2168"/>
          <p:cNvSpPr txBox="1">
            <a:spLocks noChangeArrowheads="1"/>
          </p:cNvSpPr>
          <p:nvPr/>
        </p:nvSpPr>
        <p:spPr bwMode="auto">
          <a:xfrm>
            <a:off x="6076950" y="4327525"/>
            <a:ext cx="1201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Counting</a:t>
            </a:r>
          </a:p>
        </p:txBody>
      </p:sp>
      <p:sp>
        <p:nvSpPr>
          <p:cNvPr id="30841" name="Freeform 2169"/>
          <p:cNvSpPr>
            <a:spLocks/>
          </p:cNvSpPr>
          <p:nvPr/>
        </p:nvSpPr>
        <p:spPr bwMode="auto">
          <a:xfrm>
            <a:off x="7524750" y="4800600"/>
            <a:ext cx="457200" cy="914400"/>
          </a:xfrm>
          <a:custGeom>
            <a:avLst/>
            <a:gdLst>
              <a:gd name="T0" fmla="*/ 2147483647 w 240"/>
              <a:gd name="T1" fmla="*/ 0 h 576"/>
              <a:gd name="T2" fmla="*/ 2147483647 w 240"/>
              <a:gd name="T3" fmla="*/ 2147483647 h 576"/>
              <a:gd name="T4" fmla="*/ 0 w 240"/>
              <a:gd name="T5" fmla="*/ 2147483647 h 576"/>
              <a:gd name="T6" fmla="*/ 0 60000 65536"/>
              <a:gd name="T7" fmla="*/ 0 60000 65536"/>
              <a:gd name="T8" fmla="*/ 0 60000 65536"/>
              <a:gd name="T9" fmla="*/ 0 w 240"/>
              <a:gd name="T10" fmla="*/ 0 h 576"/>
              <a:gd name="T11" fmla="*/ 240 w 240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576">
                <a:moveTo>
                  <a:pt x="240" y="0"/>
                </a:moveTo>
                <a:lnTo>
                  <a:pt x="240" y="576"/>
                </a:lnTo>
                <a:lnTo>
                  <a:pt x="0" y="576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2" name="Text Box 2170"/>
          <p:cNvSpPr txBox="1">
            <a:spLocks noChangeArrowheads="1"/>
          </p:cNvSpPr>
          <p:nvPr/>
        </p:nvSpPr>
        <p:spPr bwMode="auto">
          <a:xfrm>
            <a:off x="7981950" y="51054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  <p:graphicFrame>
        <p:nvGraphicFramePr>
          <p:cNvPr id="683131" name="Group 2171"/>
          <p:cNvGraphicFramePr>
            <a:graphicFrameLocks noGrp="1"/>
          </p:cNvGraphicFramePr>
          <p:nvPr/>
        </p:nvGraphicFramePr>
        <p:xfrm>
          <a:off x="3714750" y="4735513"/>
          <a:ext cx="1524000" cy="1311275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63" name="Text Box 2191"/>
          <p:cNvSpPr txBox="1">
            <a:spLocks noChangeArrowheads="1"/>
          </p:cNvSpPr>
          <p:nvPr/>
        </p:nvSpPr>
        <p:spPr bwMode="auto">
          <a:xfrm>
            <a:off x="3521075" y="4343400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2-itemsets</a:t>
            </a:r>
          </a:p>
        </p:txBody>
      </p:sp>
      <p:sp>
        <p:nvSpPr>
          <p:cNvPr id="30864" name="Line 2192"/>
          <p:cNvSpPr>
            <a:spLocks noChangeShapeType="1"/>
          </p:cNvSpPr>
          <p:nvPr/>
        </p:nvSpPr>
        <p:spPr bwMode="auto">
          <a:xfrm>
            <a:off x="5314950" y="5486400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53" name="Group 2193"/>
          <p:cNvGraphicFramePr>
            <a:graphicFrameLocks noGrp="1"/>
          </p:cNvGraphicFramePr>
          <p:nvPr/>
        </p:nvGraphicFramePr>
        <p:xfrm>
          <a:off x="1695450" y="4735513"/>
          <a:ext cx="914400" cy="523944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42" marB="456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bce</a:t>
                      </a:r>
                    </a:p>
                  </a:txBody>
                  <a:tcPr marT="45642" marB="456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73" name="Text Box 2201"/>
          <p:cNvSpPr txBox="1">
            <a:spLocks noChangeArrowheads="1"/>
          </p:cNvSpPr>
          <p:nvPr/>
        </p:nvSpPr>
        <p:spPr bwMode="auto">
          <a:xfrm>
            <a:off x="1390650" y="43434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3-candidates</a:t>
            </a:r>
          </a:p>
        </p:txBody>
      </p:sp>
      <p:sp>
        <p:nvSpPr>
          <p:cNvPr id="30874" name="Line 2202"/>
          <p:cNvSpPr>
            <a:spLocks noChangeShapeType="1"/>
          </p:cNvSpPr>
          <p:nvPr/>
        </p:nvSpPr>
        <p:spPr bwMode="auto">
          <a:xfrm>
            <a:off x="2876550" y="5029200"/>
            <a:ext cx="685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63" name="Group 2203"/>
          <p:cNvGraphicFramePr>
            <a:graphicFrameLocks noGrp="1"/>
          </p:cNvGraphicFramePr>
          <p:nvPr/>
        </p:nvGraphicFramePr>
        <p:xfrm>
          <a:off x="1352550" y="5876925"/>
          <a:ext cx="1524000" cy="523980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bce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86" name="Text Box 2214"/>
          <p:cNvSpPr txBox="1">
            <a:spLocks noChangeArrowheads="1"/>
          </p:cNvSpPr>
          <p:nvPr/>
        </p:nvSpPr>
        <p:spPr bwMode="auto">
          <a:xfrm>
            <a:off x="1158875" y="5484813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3-itemsets</a:t>
            </a:r>
          </a:p>
        </p:txBody>
      </p:sp>
      <p:sp>
        <p:nvSpPr>
          <p:cNvPr id="30887" name="Freeform 2215"/>
          <p:cNvSpPr>
            <a:spLocks/>
          </p:cNvSpPr>
          <p:nvPr/>
        </p:nvSpPr>
        <p:spPr bwMode="auto">
          <a:xfrm>
            <a:off x="895350" y="5029200"/>
            <a:ext cx="533400" cy="1066800"/>
          </a:xfrm>
          <a:custGeom>
            <a:avLst/>
            <a:gdLst>
              <a:gd name="T0" fmla="*/ 2147483647 w 336"/>
              <a:gd name="T1" fmla="*/ 0 h 672"/>
              <a:gd name="T2" fmla="*/ 0 w 336"/>
              <a:gd name="T3" fmla="*/ 0 h 672"/>
              <a:gd name="T4" fmla="*/ 0 w 336"/>
              <a:gd name="T5" fmla="*/ 2147483647 h 672"/>
              <a:gd name="T6" fmla="*/ 2147483647 w 336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672"/>
              <a:gd name="T14" fmla="*/ 336 w 336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672">
                <a:moveTo>
                  <a:pt x="336" y="0"/>
                </a:moveTo>
                <a:lnTo>
                  <a:pt x="0" y="0"/>
                </a:lnTo>
                <a:lnTo>
                  <a:pt x="0" y="672"/>
                </a:lnTo>
                <a:lnTo>
                  <a:pt x="240" y="672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8" name="Text Box 2216"/>
          <p:cNvSpPr txBox="1">
            <a:spLocks noChangeArrowheads="1"/>
          </p:cNvSpPr>
          <p:nvPr/>
        </p:nvSpPr>
        <p:spPr bwMode="auto">
          <a:xfrm>
            <a:off x="209550" y="46482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</p:spTree>
    <p:extLst>
      <p:ext uri="{BB962C8B-B14F-4D97-AF65-F5344CB8AC3E}">
        <p14:creationId xmlns:p14="http://schemas.microsoft.com/office/powerpoint/2010/main" val="32469802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Apriori Algorithm - General</a:t>
            </a:r>
          </a:p>
        </p:txBody>
      </p:sp>
      <p:sp>
        <p:nvSpPr>
          <p:cNvPr id="30723" name="Rectangle 2051"/>
          <p:cNvSpPr>
            <a:spLocks noGrp="1" noChangeArrowheads="1"/>
          </p:cNvSpPr>
          <p:nvPr>
            <p:ph idx="1"/>
          </p:nvPr>
        </p:nvSpPr>
        <p:spPr>
          <a:xfrm>
            <a:off x="66675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Agrawal &amp; Srikant 1994</a:t>
            </a:r>
          </a:p>
        </p:txBody>
      </p:sp>
      <p:graphicFrame>
        <p:nvGraphicFramePr>
          <p:cNvPr id="683012" name="Group 2052"/>
          <p:cNvGraphicFramePr>
            <a:graphicFrameLocks noGrp="1"/>
          </p:cNvGraphicFramePr>
          <p:nvPr/>
        </p:nvGraphicFramePr>
        <p:xfrm>
          <a:off x="438150" y="2732088"/>
          <a:ext cx="1524000" cy="1311275"/>
        </p:xfrm>
        <a:graphic>
          <a:graphicData uri="http://schemas.openxmlformats.org/drawingml/2006/table">
            <a:tbl>
              <a:tblPr/>
              <a:tblGrid>
                <a:gridCol w="533400"/>
                <a:gridCol w="990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c, d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4" name="Text Box 2072"/>
          <p:cNvSpPr txBox="1">
            <a:spLocks noChangeArrowheads="1"/>
          </p:cNvSpPr>
          <p:nvPr/>
        </p:nvSpPr>
        <p:spPr bwMode="auto">
          <a:xfrm>
            <a:off x="452438" y="3962400"/>
            <a:ext cx="1433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Min_sup=2</a:t>
            </a:r>
          </a:p>
        </p:txBody>
      </p:sp>
      <p:graphicFrame>
        <p:nvGraphicFramePr>
          <p:cNvPr id="683033" name="Group 2073"/>
          <p:cNvGraphicFramePr>
            <a:graphicFrameLocks noGrp="1"/>
          </p:cNvGraphicFramePr>
          <p:nvPr/>
        </p:nvGraphicFramePr>
        <p:xfrm>
          <a:off x="2914650" y="2733675"/>
          <a:ext cx="1524000" cy="1573212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8" name="Text Box 2096"/>
          <p:cNvSpPr txBox="1">
            <a:spLocks noChangeArrowheads="1"/>
          </p:cNvSpPr>
          <p:nvPr/>
        </p:nvSpPr>
        <p:spPr bwMode="auto">
          <a:xfrm>
            <a:off x="442913" y="2362200"/>
            <a:ext cx="159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Data base D</a:t>
            </a:r>
          </a:p>
        </p:txBody>
      </p:sp>
      <p:sp>
        <p:nvSpPr>
          <p:cNvPr id="30769" name="Text Box 2097"/>
          <p:cNvSpPr txBox="1">
            <a:spLocks noChangeArrowheads="1"/>
          </p:cNvSpPr>
          <p:nvPr/>
        </p:nvSpPr>
        <p:spPr bwMode="auto">
          <a:xfrm>
            <a:off x="2838450" y="23749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1-candidates</a:t>
            </a:r>
          </a:p>
        </p:txBody>
      </p:sp>
      <p:sp>
        <p:nvSpPr>
          <p:cNvPr id="30770" name="Line 2098"/>
          <p:cNvSpPr>
            <a:spLocks noChangeShapeType="1"/>
          </p:cNvSpPr>
          <p:nvPr/>
        </p:nvSpPr>
        <p:spPr bwMode="auto">
          <a:xfrm>
            <a:off x="2038350" y="3533775"/>
            <a:ext cx="762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Text Box 2099"/>
          <p:cNvSpPr txBox="1">
            <a:spLocks noChangeArrowheads="1"/>
          </p:cNvSpPr>
          <p:nvPr/>
        </p:nvSpPr>
        <p:spPr bwMode="auto">
          <a:xfrm>
            <a:off x="1962150" y="307657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  <p:graphicFrame>
        <p:nvGraphicFramePr>
          <p:cNvPr id="683060" name="Group 2100"/>
          <p:cNvGraphicFramePr>
            <a:graphicFrameLocks noGrp="1"/>
          </p:cNvGraphicFramePr>
          <p:nvPr/>
        </p:nvGraphicFramePr>
        <p:xfrm>
          <a:off x="5086350" y="2749550"/>
          <a:ext cx="1524000" cy="1346297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92" name="Text Box 2120"/>
          <p:cNvSpPr txBox="1">
            <a:spLocks noChangeArrowheads="1"/>
          </p:cNvSpPr>
          <p:nvPr/>
        </p:nvSpPr>
        <p:spPr bwMode="auto">
          <a:xfrm>
            <a:off x="4857750" y="2390775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1-itemsets</a:t>
            </a:r>
          </a:p>
        </p:txBody>
      </p:sp>
      <p:sp>
        <p:nvSpPr>
          <p:cNvPr id="30793" name="Line 2121"/>
          <p:cNvSpPr>
            <a:spLocks noChangeShapeType="1"/>
          </p:cNvSpPr>
          <p:nvPr/>
        </p:nvSpPr>
        <p:spPr bwMode="auto">
          <a:xfrm>
            <a:off x="4552950" y="3457575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82" name="Group 2122"/>
          <p:cNvGraphicFramePr>
            <a:graphicFrameLocks noGrp="1"/>
          </p:cNvGraphicFramePr>
          <p:nvPr/>
        </p:nvGraphicFramePr>
        <p:xfrm>
          <a:off x="7448550" y="2749550"/>
          <a:ext cx="914400" cy="1835148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12" name="Text Box 2140"/>
          <p:cNvSpPr txBox="1">
            <a:spLocks noChangeArrowheads="1"/>
          </p:cNvSpPr>
          <p:nvPr/>
        </p:nvSpPr>
        <p:spPr bwMode="auto">
          <a:xfrm>
            <a:off x="7067550" y="2390775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2-candidates</a:t>
            </a:r>
          </a:p>
        </p:txBody>
      </p:sp>
      <p:sp>
        <p:nvSpPr>
          <p:cNvPr id="30813" name="Line 2141"/>
          <p:cNvSpPr>
            <a:spLocks noChangeShapeType="1"/>
          </p:cNvSpPr>
          <p:nvPr/>
        </p:nvSpPr>
        <p:spPr bwMode="auto">
          <a:xfrm>
            <a:off x="6762750" y="3505200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217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Apriori Algorithm - General</a:t>
            </a:r>
          </a:p>
        </p:txBody>
      </p:sp>
      <p:sp>
        <p:nvSpPr>
          <p:cNvPr id="30723" name="Rectangle 2051"/>
          <p:cNvSpPr>
            <a:spLocks noGrp="1" noChangeArrowheads="1"/>
          </p:cNvSpPr>
          <p:nvPr>
            <p:ph idx="1"/>
          </p:nvPr>
        </p:nvSpPr>
        <p:spPr>
          <a:xfrm>
            <a:off x="66675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Agrawal &amp; Srikant 1994</a:t>
            </a:r>
          </a:p>
        </p:txBody>
      </p:sp>
      <p:graphicFrame>
        <p:nvGraphicFramePr>
          <p:cNvPr id="683012" name="Group 2052"/>
          <p:cNvGraphicFramePr>
            <a:graphicFrameLocks noGrp="1"/>
          </p:cNvGraphicFramePr>
          <p:nvPr/>
        </p:nvGraphicFramePr>
        <p:xfrm>
          <a:off x="438150" y="2732088"/>
          <a:ext cx="1524000" cy="1311275"/>
        </p:xfrm>
        <a:graphic>
          <a:graphicData uri="http://schemas.openxmlformats.org/drawingml/2006/table">
            <a:tbl>
              <a:tblPr/>
              <a:tblGrid>
                <a:gridCol w="533400"/>
                <a:gridCol w="990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c, d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4" name="Text Box 2072"/>
          <p:cNvSpPr txBox="1">
            <a:spLocks noChangeArrowheads="1"/>
          </p:cNvSpPr>
          <p:nvPr/>
        </p:nvSpPr>
        <p:spPr bwMode="auto">
          <a:xfrm>
            <a:off x="452438" y="3962400"/>
            <a:ext cx="1433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Min_sup=2</a:t>
            </a:r>
          </a:p>
        </p:txBody>
      </p:sp>
      <p:graphicFrame>
        <p:nvGraphicFramePr>
          <p:cNvPr id="683033" name="Group 2073"/>
          <p:cNvGraphicFramePr>
            <a:graphicFrameLocks noGrp="1"/>
          </p:cNvGraphicFramePr>
          <p:nvPr/>
        </p:nvGraphicFramePr>
        <p:xfrm>
          <a:off x="2914650" y="2733675"/>
          <a:ext cx="1524000" cy="1573212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8" name="Text Box 2096"/>
          <p:cNvSpPr txBox="1">
            <a:spLocks noChangeArrowheads="1"/>
          </p:cNvSpPr>
          <p:nvPr/>
        </p:nvSpPr>
        <p:spPr bwMode="auto">
          <a:xfrm>
            <a:off x="442913" y="2362200"/>
            <a:ext cx="159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Data base D</a:t>
            </a:r>
          </a:p>
        </p:txBody>
      </p:sp>
      <p:sp>
        <p:nvSpPr>
          <p:cNvPr id="30769" name="Text Box 2097"/>
          <p:cNvSpPr txBox="1">
            <a:spLocks noChangeArrowheads="1"/>
          </p:cNvSpPr>
          <p:nvPr/>
        </p:nvSpPr>
        <p:spPr bwMode="auto">
          <a:xfrm>
            <a:off x="2838450" y="23749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1-candidates</a:t>
            </a:r>
          </a:p>
        </p:txBody>
      </p:sp>
      <p:sp>
        <p:nvSpPr>
          <p:cNvPr id="30770" name="Line 2098"/>
          <p:cNvSpPr>
            <a:spLocks noChangeShapeType="1"/>
          </p:cNvSpPr>
          <p:nvPr/>
        </p:nvSpPr>
        <p:spPr bwMode="auto">
          <a:xfrm>
            <a:off x="2038350" y="3533775"/>
            <a:ext cx="762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Text Box 2099"/>
          <p:cNvSpPr txBox="1">
            <a:spLocks noChangeArrowheads="1"/>
          </p:cNvSpPr>
          <p:nvPr/>
        </p:nvSpPr>
        <p:spPr bwMode="auto">
          <a:xfrm>
            <a:off x="1962150" y="307657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  <p:graphicFrame>
        <p:nvGraphicFramePr>
          <p:cNvPr id="683060" name="Group 2100"/>
          <p:cNvGraphicFramePr>
            <a:graphicFrameLocks noGrp="1"/>
          </p:cNvGraphicFramePr>
          <p:nvPr/>
        </p:nvGraphicFramePr>
        <p:xfrm>
          <a:off x="5086350" y="2749550"/>
          <a:ext cx="1524000" cy="1346297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92" name="Text Box 2120"/>
          <p:cNvSpPr txBox="1">
            <a:spLocks noChangeArrowheads="1"/>
          </p:cNvSpPr>
          <p:nvPr/>
        </p:nvSpPr>
        <p:spPr bwMode="auto">
          <a:xfrm>
            <a:off x="4857750" y="2390775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1-itemsets</a:t>
            </a:r>
          </a:p>
        </p:txBody>
      </p:sp>
      <p:sp>
        <p:nvSpPr>
          <p:cNvPr id="30793" name="Line 2121"/>
          <p:cNvSpPr>
            <a:spLocks noChangeShapeType="1"/>
          </p:cNvSpPr>
          <p:nvPr/>
        </p:nvSpPr>
        <p:spPr bwMode="auto">
          <a:xfrm>
            <a:off x="4552950" y="3457575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82" name="Group 2122"/>
          <p:cNvGraphicFramePr>
            <a:graphicFrameLocks noGrp="1"/>
          </p:cNvGraphicFramePr>
          <p:nvPr/>
        </p:nvGraphicFramePr>
        <p:xfrm>
          <a:off x="7448550" y="2749550"/>
          <a:ext cx="914400" cy="1835148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12" name="Text Box 2140"/>
          <p:cNvSpPr txBox="1">
            <a:spLocks noChangeArrowheads="1"/>
          </p:cNvSpPr>
          <p:nvPr/>
        </p:nvSpPr>
        <p:spPr bwMode="auto">
          <a:xfrm>
            <a:off x="7067550" y="2390775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2-candidates</a:t>
            </a:r>
          </a:p>
        </p:txBody>
      </p:sp>
      <p:sp>
        <p:nvSpPr>
          <p:cNvPr id="30813" name="Line 2141"/>
          <p:cNvSpPr>
            <a:spLocks noChangeShapeType="1"/>
          </p:cNvSpPr>
          <p:nvPr/>
        </p:nvSpPr>
        <p:spPr bwMode="auto">
          <a:xfrm>
            <a:off x="6762750" y="3505200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02" name="Group 2142"/>
          <p:cNvGraphicFramePr>
            <a:graphicFrameLocks noGrp="1"/>
          </p:cNvGraphicFramePr>
          <p:nvPr/>
        </p:nvGraphicFramePr>
        <p:xfrm>
          <a:off x="5848350" y="4719638"/>
          <a:ext cx="1524000" cy="1835148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40" name="Text Box 2168"/>
          <p:cNvSpPr txBox="1">
            <a:spLocks noChangeArrowheads="1"/>
          </p:cNvSpPr>
          <p:nvPr/>
        </p:nvSpPr>
        <p:spPr bwMode="auto">
          <a:xfrm>
            <a:off x="6076950" y="4327525"/>
            <a:ext cx="1201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Counting</a:t>
            </a:r>
          </a:p>
        </p:txBody>
      </p:sp>
      <p:sp>
        <p:nvSpPr>
          <p:cNvPr id="30841" name="Freeform 2169"/>
          <p:cNvSpPr>
            <a:spLocks/>
          </p:cNvSpPr>
          <p:nvPr/>
        </p:nvSpPr>
        <p:spPr bwMode="auto">
          <a:xfrm>
            <a:off x="7524750" y="4800600"/>
            <a:ext cx="457200" cy="914400"/>
          </a:xfrm>
          <a:custGeom>
            <a:avLst/>
            <a:gdLst>
              <a:gd name="T0" fmla="*/ 2147483647 w 240"/>
              <a:gd name="T1" fmla="*/ 0 h 576"/>
              <a:gd name="T2" fmla="*/ 2147483647 w 240"/>
              <a:gd name="T3" fmla="*/ 2147483647 h 576"/>
              <a:gd name="T4" fmla="*/ 0 w 240"/>
              <a:gd name="T5" fmla="*/ 2147483647 h 576"/>
              <a:gd name="T6" fmla="*/ 0 60000 65536"/>
              <a:gd name="T7" fmla="*/ 0 60000 65536"/>
              <a:gd name="T8" fmla="*/ 0 60000 65536"/>
              <a:gd name="T9" fmla="*/ 0 w 240"/>
              <a:gd name="T10" fmla="*/ 0 h 576"/>
              <a:gd name="T11" fmla="*/ 240 w 240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576">
                <a:moveTo>
                  <a:pt x="240" y="0"/>
                </a:moveTo>
                <a:lnTo>
                  <a:pt x="240" y="576"/>
                </a:lnTo>
                <a:lnTo>
                  <a:pt x="0" y="576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2" name="Text Box 2170"/>
          <p:cNvSpPr txBox="1">
            <a:spLocks noChangeArrowheads="1"/>
          </p:cNvSpPr>
          <p:nvPr/>
        </p:nvSpPr>
        <p:spPr bwMode="auto">
          <a:xfrm>
            <a:off x="7981950" y="51054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</p:spTree>
    <p:extLst>
      <p:ext uri="{BB962C8B-B14F-4D97-AF65-F5344CB8AC3E}">
        <p14:creationId xmlns:p14="http://schemas.microsoft.com/office/powerpoint/2010/main" val="13659662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Apriori Algorithm - General</a:t>
            </a:r>
          </a:p>
        </p:txBody>
      </p:sp>
      <p:sp>
        <p:nvSpPr>
          <p:cNvPr id="30723" name="Rectangle 2051"/>
          <p:cNvSpPr>
            <a:spLocks noGrp="1" noChangeArrowheads="1"/>
          </p:cNvSpPr>
          <p:nvPr>
            <p:ph idx="1"/>
          </p:nvPr>
        </p:nvSpPr>
        <p:spPr>
          <a:xfrm>
            <a:off x="66675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Agrawal &amp; Srikant 1994</a:t>
            </a:r>
          </a:p>
        </p:txBody>
      </p:sp>
      <p:graphicFrame>
        <p:nvGraphicFramePr>
          <p:cNvPr id="683012" name="Group 2052"/>
          <p:cNvGraphicFramePr>
            <a:graphicFrameLocks noGrp="1"/>
          </p:cNvGraphicFramePr>
          <p:nvPr/>
        </p:nvGraphicFramePr>
        <p:xfrm>
          <a:off x="438150" y="2732088"/>
          <a:ext cx="1524000" cy="1311275"/>
        </p:xfrm>
        <a:graphic>
          <a:graphicData uri="http://schemas.openxmlformats.org/drawingml/2006/table">
            <a:tbl>
              <a:tblPr/>
              <a:tblGrid>
                <a:gridCol w="533400"/>
                <a:gridCol w="990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c, d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4" name="Text Box 2072"/>
          <p:cNvSpPr txBox="1">
            <a:spLocks noChangeArrowheads="1"/>
          </p:cNvSpPr>
          <p:nvPr/>
        </p:nvSpPr>
        <p:spPr bwMode="auto">
          <a:xfrm>
            <a:off x="452438" y="3962400"/>
            <a:ext cx="1433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Min_sup=2</a:t>
            </a:r>
          </a:p>
        </p:txBody>
      </p:sp>
      <p:graphicFrame>
        <p:nvGraphicFramePr>
          <p:cNvPr id="683033" name="Group 2073"/>
          <p:cNvGraphicFramePr>
            <a:graphicFrameLocks noGrp="1"/>
          </p:cNvGraphicFramePr>
          <p:nvPr/>
        </p:nvGraphicFramePr>
        <p:xfrm>
          <a:off x="2914650" y="2733675"/>
          <a:ext cx="1524000" cy="1573212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8" name="Text Box 2096"/>
          <p:cNvSpPr txBox="1">
            <a:spLocks noChangeArrowheads="1"/>
          </p:cNvSpPr>
          <p:nvPr/>
        </p:nvSpPr>
        <p:spPr bwMode="auto">
          <a:xfrm>
            <a:off x="442913" y="2362200"/>
            <a:ext cx="159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Data base D</a:t>
            </a:r>
          </a:p>
        </p:txBody>
      </p:sp>
      <p:sp>
        <p:nvSpPr>
          <p:cNvPr id="30769" name="Text Box 2097"/>
          <p:cNvSpPr txBox="1">
            <a:spLocks noChangeArrowheads="1"/>
          </p:cNvSpPr>
          <p:nvPr/>
        </p:nvSpPr>
        <p:spPr bwMode="auto">
          <a:xfrm>
            <a:off x="2838450" y="23749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1-candidates</a:t>
            </a:r>
          </a:p>
        </p:txBody>
      </p:sp>
      <p:sp>
        <p:nvSpPr>
          <p:cNvPr id="30770" name="Line 2098"/>
          <p:cNvSpPr>
            <a:spLocks noChangeShapeType="1"/>
          </p:cNvSpPr>
          <p:nvPr/>
        </p:nvSpPr>
        <p:spPr bwMode="auto">
          <a:xfrm>
            <a:off x="2038350" y="3533775"/>
            <a:ext cx="762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Text Box 2099"/>
          <p:cNvSpPr txBox="1">
            <a:spLocks noChangeArrowheads="1"/>
          </p:cNvSpPr>
          <p:nvPr/>
        </p:nvSpPr>
        <p:spPr bwMode="auto">
          <a:xfrm>
            <a:off x="1962150" y="307657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  <p:graphicFrame>
        <p:nvGraphicFramePr>
          <p:cNvPr id="683060" name="Group 2100"/>
          <p:cNvGraphicFramePr>
            <a:graphicFrameLocks noGrp="1"/>
          </p:cNvGraphicFramePr>
          <p:nvPr/>
        </p:nvGraphicFramePr>
        <p:xfrm>
          <a:off x="5086350" y="2749550"/>
          <a:ext cx="1524000" cy="1346297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92" name="Text Box 2120"/>
          <p:cNvSpPr txBox="1">
            <a:spLocks noChangeArrowheads="1"/>
          </p:cNvSpPr>
          <p:nvPr/>
        </p:nvSpPr>
        <p:spPr bwMode="auto">
          <a:xfrm>
            <a:off x="4857750" y="2390775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1-itemsets</a:t>
            </a:r>
          </a:p>
        </p:txBody>
      </p:sp>
      <p:sp>
        <p:nvSpPr>
          <p:cNvPr id="30793" name="Line 2121"/>
          <p:cNvSpPr>
            <a:spLocks noChangeShapeType="1"/>
          </p:cNvSpPr>
          <p:nvPr/>
        </p:nvSpPr>
        <p:spPr bwMode="auto">
          <a:xfrm>
            <a:off x="4552950" y="3457575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82" name="Group 2122"/>
          <p:cNvGraphicFramePr>
            <a:graphicFrameLocks noGrp="1"/>
          </p:cNvGraphicFramePr>
          <p:nvPr/>
        </p:nvGraphicFramePr>
        <p:xfrm>
          <a:off x="7448550" y="2749550"/>
          <a:ext cx="914400" cy="1835148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12" name="Text Box 2140"/>
          <p:cNvSpPr txBox="1">
            <a:spLocks noChangeArrowheads="1"/>
          </p:cNvSpPr>
          <p:nvPr/>
        </p:nvSpPr>
        <p:spPr bwMode="auto">
          <a:xfrm>
            <a:off x="7067550" y="2390775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2-candidates</a:t>
            </a:r>
          </a:p>
        </p:txBody>
      </p:sp>
      <p:sp>
        <p:nvSpPr>
          <p:cNvPr id="30813" name="Line 2141"/>
          <p:cNvSpPr>
            <a:spLocks noChangeShapeType="1"/>
          </p:cNvSpPr>
          <p:nvPr/>
        </p:nvSpPr>
        <p:spPr bwMode="auto">
          <a:xfrm>
            <a:off x="6762750" y="3505200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02" name="Group 2142"/>
          <p:cNvGraphicFramePr>
            <a:graphicFrameLocks noGrp="1"/>
          </p:cNvGraphicFramePr>
          <p:nvPr/>
        </p:nvGraphicFramePr>
        <p:xfrm>
          <a:off x="5848350" y="4719638"/>
          <a:ext cx="1524000" cy="1835148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40" name="Text Box 2168"/>
          <p:cNvSpPr txBox="1">
            <a:spLocks noChangeArrowheads="1"/>
          </p:cNvSpPr>
          <p:nvPr/>
        </p:nvSpPr>
        <p:spPr bwMode="auto">
          <a:xfrm>
            <a:off x="6076950" y="4327525"/>
            <a:ext cx="1201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Counting</a:t>
            </a:r>
          </a:p>
        </p:txBody>
      </p:sp>
      <p:sp>
        <p:nvSpPr>
          <p:cNvPr id="30841" name="Freeform 2169"/>
          <p:cNvSpPr>
            <a:spLocks/>
          </p:cNvSpPr>
          <p:nvPr/>
        </p:nvSpPr>
        <p:spPr bwMode="auto">
          <a:xfrm>
            <a:off x="7524750" y="4800600"/>
            <a:ext cx="457200" cy="914400"/>
          </a:xfrm>
          <a:custGeom>
            <a:avLst/>
            <a:gdLst>
              <a:gd name="T0" fmla="*/ 2147483647 w 240"/>
              <a:gd name="T1" fmla="*/ 0 h 576"/>
              <a:gd name="T2" fmla="*/ 2147483647 w 240"/>
              <a:gd name="T3" fmla="*/ 2147483647 h 576"/>
              <a:gd name="T4" fmla="*/ 0 w 240"/>
              <a:gd name="T5" fmla="*/ 2147483647 h 576"/>
              <a:gd name="T6" fmla="*/ 0 60000 65536"/>
              <a:gd name="T7" fmla="*/ 0 60000 65536"/>
              <a:gd name="T8" fmla="*/ 0 60000 65536"/>
              <a:gd name="T9" fmla="*/ 0 w 240"/>
              <a:gd name="T10" fmla="*/ 0 h 576"/>
              <a:gd name="T11" fmla="*/ 240 w 240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576">
                <a:moveTo>
                  <a:pt x="240" y="0"/>
                </a:moveTo>
                <a:lnTo>
                  <a:pt x="240" y="576"/>
                </a:lnTo>
                <a:lnTo>
                  <a:pt x="0" y="576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2" name="Text Box 2170"/>
          <p:cNvSpPr txBox="1">
            <a:spLocks noChangeArrowheads="1"/>
          </p:cNvSpPr>
          <p:nvPr/>
        </p:nvSpPr>
        <p:spPr bwMode="auto">
          <a:xfrm>
            <a:off x="7981950" y="51054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  <p:graphicFrame>
        <p:nvGraphicFramePr>
          <p:cNvPr id="683131" name="Group 2171"/>
          <p:cNvGraphicFramePr>
            <a:graphicFrameLocks noGrp="1"/>
          </p:cNvGraphicFramePr>
          <p:nvPr/>
        </p:nvGraphicFramePr>
        <p:xfrm>
          <a:off x="3714750" y="4735513"/>
          <a:ext cx="1524000" cy="1311275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63" name="Text Box 2191"/>
          <p:cNvSpPr txBox="1">
            <a:spLocks noChangeArrowheads="1"/>
          </p:cNvSpPr>
          <p:nvPr/>
        </p:nvSpPr>
        <p:spPr bwMode="auto">
          <a:xfrm>
            <a:off x="3521075" y="4343400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2-itemsets</a:t>
            </a:r>
          </a:p>
        </p:txBody>
      </p:sp>
      <p:sp>
        <p:nvSpPr>
          <p:cNvPr id="30864" name="Line 2192"/>
          <p:cNvSpPr>
            <a:spLocks noChangeShapeType="1"/>
          </p:cNvSpPr>
          <p:nvPr/>
        </p:nvSpPr>
        <p:spPr bwMode="auto">
          <a:xfrm>
            <a:off x="5314950" y="5486400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53" name="Group 2193"/>
          <p:cNvGraphicFramePr>
            <a:graphicFrameLocks noGrp="1"/>
          </p:cNvGraphicFramePr>
          <p:nvPr/>
        </p:nvGraphicFramePr>
        <p:xfrm>
          <a:off x="1695450" y="4735513"/>
          <a:ext cx="914400" cy="523944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42" marB="456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bce</a:t>
                      </a:r>
                    </a:p>
                  </a:txBody>
                  <a:tcPr marT="45642" marB="456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73" name="Text Box 2201"/>
          <p:cNvSpPr txBox="1">
            <a:spLocks noChangeArrowheads="1"/>
          </p:cNvSpPr>
          <p:nvPr/>
        </p:nvSpPr>
        <p:spPr bwMode="auto">
          <a:xfrm>
            <a:off x="1390650" y="43434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3-candidates</a:t>
            </a:r>
          </a:p>
        </p:txBody>
      </p:sp>
      <p:sp>
        <p:nvSpPr>
          <p:cNvPr id="30874" name="Line 2202"/>
          <p:cNvSpPr>
            <a:spLocks noChangeShapeType="1"/>
          </p:cNvSpPr>
          <p:nvPr/>
        </p:nvSpPr>
        <p:spPr bwMode="auto">
          <a:xfrm>
            <a:off x="2876550" y="5029200"/>
            <a:ext cx="685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63" name="Group 2203"/>
          <p:cNvGraphicFramePr>
            <a:graphicFrameLocks noGrp="1"/>
          </p:cNvGraphicFramePr>
          <p:nvPr/>
        </p:nvGraphicFramePr>
        <p:xfrm>
          <a:off x="1352550" y="5876925"/>
          <a:ext cx="1524000" cy="523980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bce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86" name="Text Box 2214"/>
          <p:cNvSpPr txBox="1">
            <a:spLocks noChangeArrowheads="1"/>
          </p:cNvSpPr>
          <p:nvPr/>
        </p:nvSpPr>
        <p:spPr bwMode="auto">
          <a:xfrm>
            <a:off x="1158875" y="5484813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3-itemsets</a:t>
            </a:r>
          </a:p>
        </p:txBody>
      </p:sp>
      <p:sp>
        <p:nvSpPr>
          <p:cNvPr id="30887" name="Freeform 2215"/>
          <p:cNvSpPr>
            <a:spLocks/>
          </p:cNvSpPr>
          <p:nvPr/>
        </p:nvSpPr>
        <p:spPr bwMode="auto">
          <a:xfrm>
            <a:off x="895350" y="5029200"/>
            <a:ext cx="533400" cy="1066800"/>
          </a:xfrm>
          <a:custGeom>
            <a:avLst/>
            <a:gdLst>
              <a:gd name="T0" fmla="*/ 2147483647 w 336"/>
              <a:gd name="T1" fmla="*/ 0 h 672"/>
              <a:gd name="T2" fmla="*/ 0 w 336"/>
              <a:gd name="T3" fmla="*/ 0 h 672"/>
              <a:gd name="T4" fmla="*/ 0 w 336"/>
              <a:gd name="T5" fmla="*/ 2147483647 h 672"/>
              <a:gd name="T6" fmla="*/ 2147483647 w 336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672"/>
              <a:gd name="T14" fmla="*/ 336 w 336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672">
                <a:moveTo>
                  <a:pt x="336" y="0"/>
                </a:moveTo>
                <a:lnTo>
                  <a:pt x="0" y="0"/>
                </a:lnTo>
                <a:lnTo>
                  <a:pt x="0" y="672"/>
                </a:lnTo>
                <a:lnTo>
                  <a:pt x="240" y="672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8" name="Text Box 2216"/>
          <p:cNvSpPr txBox="1">
            <a:spLocks noChangeArrowheads="1"/>
          </p:cNvSpPr>
          <p:nvPr/>
        </p:nvSpPr>
        <p:spPr bwMode="auto">
          <a:xfrm>
            <a:off x="209550" y="46482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</p:spTree>
    <p:extLst>
      <p:ext uri="{BB962C8B-B14F-4D97-AF65-F5344CB8AC3E}">
        <p14:creationId xmlns:p14="http://schemas.microsoft.com/office/powerpoint/2010/main" val="34402542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Apriori Algorithm - General</a:t>
            </a:r>
          </a:p>
        </p:txBody>
      </p:sp>
      <p:sp>
        <p:nvSpPr>
          <p:cNvPr id="30723" name="Rectangle 2051"/>
          <p:cNvSpPr>
            <a:spLocks noGrp="1" noChangeArrowheads="1"/>
          </p:cNvSpPr>
          <p:nvPr>
            <p:ph idx="1"/>
          </p:nvPr>
        </p:nvSpPr>
        <p:spPr>
          <a:xfrm>
            <a:off x="66675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Agrawal &amp; Srikant 1994</a:t>
            </a:r>
          </a:p>
        </p:txBody>
      </p:sp>
      <p:graphicFrame>
        <p:nvGraphicFramePr>
          <p:cNvPr id="683012" name="Group 2052"/>
          <p:cNvGraphicFramePr>
            <a:graphicFrameLocks noGrp="1"/>
          </p:cNvGraphicFramePr>
          <p:nvPr/>
        </p:nvGraphicFramePr>
        <p:xfrm>
          <a:off x="438150" y="2732088"/>
          <a:ext cx="1524000" cy="1311275"/>
        </p:xfrm>
        <a:graphic>
          <a:graphicData uri="http://schemas.openxmlformats.org/drawingml/2006/table">
            <a:tbl>
              <a:tblPr/>
              <a:tblGrid>
                <a:gridCol w="533400"/>
                <a:gridCol w="990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c, d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a, b, c,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b, e</a:t>
                      </a:r>
                    </a:p>
                  </a:txBody>
                  <a:tcPr marT="45742" marB="4574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4" name="Text Box 2072"/>
          <p:cNvSpPr txBox="1">
            <a:spLocks noChangeArrowheads="1"/>
          </p:cNvSpPr>
          <p:nvPr/>
        </p:nvSpPr>
        <p:spPr bwMode="auto">
          <a:xfrm>
            <a:off x="452438" y="3962400"/>
            <a:ext cx="1433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Min_sup=2</a:t>
            </a:r>
          </a:p>
        </p:txBody>
      </p:sp>
      <p:graphicFrame>
        <p:nvGraphicFramePr>
          <p:cNvPr id="683033" name="Group 2073"/>
          <p:cNvGraphicFramePr>
            <a:graphicFrameLocks noGrp="1"/>
          </p:cNvGraphicFramePr>
          <p:nvPr/>
        </p:nvGraphicFramePr>
        <p:xfrm>
          <a:off x="2914650" y="2733675"/>
          <a:ext cx="1524000" cy="1573212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3" marB="457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8" name="Text Box 2096"/>
          <p:cNvSpPr txBox="1">
            <a:spLocks noChangeArrowheads="1"/>
          </p:cNvSpPr>
          <p:nvPr/>
        </p:nvSpPr>
        <p:spPr bwMode="auto">
          <a:xfrm>
            <a:off x="442913" y="2362200"/>
            <a:ext cx="159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Data base D</a:t>
            </a:r>
          </a:p>
        </p:txBody>
      </p:sp>
      <p:sp>
        <p:nvSpPr>
          <p:cNvPr id="30769" name="Text Box 2097"/>
          <p:cNvSpPr txBox="1">
            <a:spLocks noChangeArrowheads="1"/>
          </p:cNvSpPr>
          <p:nvPr/>
        </p:nvSpPr>
        <p:spPr bwMode="auto">
          <a:xfrm>
            <a:off x="2838450" y="23749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1-candidates</a:t>
            </a:r>
          </a:p>
        </p:txBody>
      </p:sp>
      <p:sp>
        <p:nvSpPr>
          <p:cNvPr id="30770" name="Line 2098"/>
          <p:cNvSpPr>
            <a:spLocks noChangeShapeType="1"/>
          </p:cNvSpPr>
          <p:nvPr/>
        </p:nvSpPr>
        <p:spPr bwMode="auto">
          <a:xfrm>
            <a:off x="2038350" y="3533775"/>
            <a:ext cx="762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Text Box 2099"/>
          <p:cNvSpPr txBox="1">
            <a:spLocks noChangeArrowheads="1"/>
          </p:cNvSpPr>
          <p:nvPr/>
        </p:nvSpPr>
        <p:spPr bwMode="auto">
          <a:xfrm>
            <a:off x="1962150" y="3076575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  <p:graphicFrame>
        <p:nvGraphicFramePr>
          <p:cNvPr id="683060" name="Group 2100"/>
          <p:cNvGraphicFramePr>
            <a:graphicFrameLocks noGrp="1"/>
          </p:cNvGraphicFramePr>
          <p:nvPr/>
        </p:nvGraphicFramePr>
        <p:xfrm>
          <a:off x="5086350" y="2749550"/>
          <a:ext cx="1524000" cy="1346297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674" marB="4567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92" name="Text Box 2120"/>
          <p:cNvSpPr txBox="1">
            <a:spLocks noChangeArrowheads="1"/>
          </p:cNvSpPr>
          <p:nvPr/>
        </p:nvSpPr>
        <p:spPr bwMode="auto">
          <a:xfrm>
            <a:off x="4857750" y="2390775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1-itemsets</a:t>
            </a:r>
          </a:p>
        </p:txBody>
      </p:sp>
      <p:sp>
        <p:nvSpPr>
          <p:cNvPr id="30793" name="Line 2121"/>
          <p:cNvSpPr>
            <a:spLocks noChangeShapeType="1"/>
          </p:cNvSpPr>
          <p:nvPr/>
        </p:nvSpPr>
        <p:spPr bwMode="auto">
          <a:xfrm>
            <a:off x="4552950" y="3457575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82" name="Group 2122"/>
          <p:cNvGraphicFramePr>
            <a:graphicFrameLocks noGrp="1"/>
          </p:cNvGraphicFramePr>
          <p:nvPr/>
        </p:nvGraphicFramePr>
        <p:xfrm>
          <a:off x="7448550" y="2749550"/>
          <a:ext cx="914400" cy="1835148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12" name="Text Box 2140"/>
          <p:cNvSpPr txBox="1">
            <a:spLocks noChangeArrowheads="1"/>
          </p:cNvSpPr>
          <p:nvPr/>
        </p:nvSpPr>
        <p:spPr bwMode="auto">
          <a:xfrm>
            <a:off x="7067550" y="2390775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2-candidates</a:t>
            </a:r>
          </a:p>
        </p:txBody>
      </p:sp>
      <p:sp>
        <p:nvSpPr>
          <p:cNvPr id="30813" name="Line 2141"/>
          <p:cNvSpPr>
            <a:spLocks noChangeShapeType="1"/>
          </p:cNvSpPr>
          <p:nvPr/>
        </p:nvSpPr>
        <p:spPr bwMode="auto">
          <a:xfrm>
            <a:off x="6762750" y="3505200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02" name="Group 2142"/>
          <p:cNvGraphicFramePr>
            <a:graphicFrameLocks noGrp="1"/>
          </p:cNvGraphicFramePr>
          <p:nvPr/>
        </p:nvGraphicFramePr>
        <p:xfrm>
          <a:off x="5848350" y="4719638"/>
          <a:ext cx="1524000" cy="1835148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ab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40" name="Text Box 2168"/>
          <p:cNvSpPr txBox="1">
            <a:spLocks noChangeArrowheads="1"/>
          </p:cNvSpPr>
          <p:nvPr/>
        </p:nvSpPr>
        <p:spPr bwMode="auto">
          <a:xfrm>
            <a:off x="6076950" y="4327525"/>
            <a:ext cx="1201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Counting</a:t>
            </a:r>
          </a:p>
        </p:txBody>
      </p:sp>
      <p:sp>
        <p:nvSpPr>
          <p:cNvPr id="30841" name="Freeform 2169"/>
          <p:cNvSpPr>
            <a:spLocks/>
          </p:cNvSpPr>
          <p:nvPr/>
        </p:nvSpPr>
        <p:spPr bwMode="auto">
          <a:xfrm>
            <a:off x="7524750" y="4800600"/>
            <a:ext cx="457200" cy="914400"/>
          </a:xfrm>
          <a:custGeom>
            <a:avLst/>
            <a:gdLst>
              <a:gd name="T0" fmla="*/ 2147483647 w 240"/>
              <a:gd name="T1" fmla="*/ 0 h 576"/>
              <a:gd name="T2" fmla="*/ 2147483647 w 240"/>
              <a:gd name="T3" fmla="*/ 2147483647 h 576"/>
              <a:gd name="T4" fmla="*/ 0 w 240"/>
              <a:gd name="T5" fmla="*/ 2147483647 h 576"/>
              <a:gd name="T6" fmla="*/ 0 60000 65536"/>
              <a:gd name="T7" fmla="*/ 0 60000 65536"/>
              <a:gd name="T8" fmla="*/ 0 60000 65536"/>
              <a:gd name="T9" fmla="*/ 0 w 240"/>
              <a:gd name="T10" fmla="*/ 0 h 576"/>
              <a:gd name="T11" fmla="*/ 240 w 240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576">
                <a:moveTo>
                  <a:pt x="240" y="0"/>
                </a:moveTo>
                <a:lnTo>
                  <a:pt x="240" y="576"/>
                </a:lnTo>
                <a:lnTo>
                  <a:pt x="0" y="576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2" name="Text Box 2170"/>
          <p:cNvSpPr txBox="1">
            <a:spLocks noChangeArrowheads="1"/>
          </p:cNvSpPr>
          <p:nvPr/>
        </p:nvSpPr>
        <p:spPr bwMode="auto">
          <a:xfrm>
            <a:off x="7981950" y="51054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  <p:graphicFrame>
        <p:nvGraphicFramePr>
          <p:cNvPr id="683131" name="Group 2171"/>
          <p:cNvGraphicFramePr>
            <a:graphicFrameLocks noGrp="1"/>
          </p:cNvGraphicFramePr>
          <p:nvPr/>
        </p:nvGraphicFramePr>
        <p:xfrm>
          <a:off x="3714750" y="4735513"/>
          <a:ext cx="1524000" cy="1311275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ce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42" marB="457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63" name="Text Box 2191"/>
          <p:cNvSpPr txBox="1">
            <a:spLocks noChangeArrowheads="1"/>
          </p:cNvSpPr>
          <p:nvPr/>
        </p:nvSpPr>
        <p:spPr bwMode="auto">
          <a:xfrm>
            <a:off x="3521075" y="4343400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2-itemsets</a:t>
            </a:r>
          </a:p>
        </p:txBody>
      </p:sp>
      <p:sp>
        <p:nvSpPr>
          <p:cNvPr id="30864" name="Line 2192"/>
          <p:cNvSpPr>
            <a:spLocks noChangeShapeType="1"/>
          </p:cNvSpPr>
          <p:nvPr/>
        </p:nvSpPr>
        <p:spPr bwMode="auto">
          <a:xfrm>
            <a:off x="5314950" y="5486400"/>
            <a:ext cx="4572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53" name="Group 2193"/>
          <p:cNvGraphicFramePr>
            <a:graphicFrameLocks noGrp="1"/>
          </p:cNvGraphicFramePr>
          <p:nvPr/>
        </p:nvGraphicFramePr>
        <p:xfrm>
          <a:off x="1695450" y="4735513"/>
          <a:ext cx="914400" cy="523944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42" marB="456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bce</a:t>
                      </a:r>
                    </a:p>
                  </a:txBody>
                  <a:tcPr marT="45642" marB="4564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73" name="Text Box 2201"/>
          <p:cNvSpPr txBox="1">
            <a:spLocks noChangeArrowheads="1"/>
          </p:cNvSpPr>
          <p:nvPr/>
        </p:nvSpPr>
        <p:spPr bwMode="auto">
          <a:xfrm>
            <a:off x="1390650" y="4343400"/>
            <a:ext cx="163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3-candidates</a:t>
            </a:r>
          </a:p>
        </p:txBody>
      </p:sp>
      <p:sp>
        <p:nvSpPr>
          <p:cNvPr id="30874" name="Line 2202"/>
          <p:cNvSpPr>
            <a:spLocks noChangeShapeType="1"/>
          </p:cNvSpPr>
          <p:nvPr/>
        </p:nvSpPr>
        <p:spPr bwMode="auto">
          <a:xfrm>
            <a:off x="2876550" y="5029200"/>
            <a:ext cx="685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stealth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163" name="Group 2203"/>
          <p:cNvGraphicFramePr>
            <a:graphicFrameLocks noGrp="1"/>
          </p:cNvGraphicFramePr>
          <p:nvPr/>
        </p:nvGraphicFramePr>
        <p:xfrm>
          <a:off x="1352550" y="5876925"/>
          <a:ext cx="1524000" cy="523980"/>
        </p:xfrm>
        <a:graphic>
          <a:graphicData uri="http://schemas.openxmlformats.org/drawingml/2006/table">
            <a:tbl>
              <a:tblPr/>
              <a:tblGrid>
                <a:gridCol w="914400"/>
                <a:gridCol w="6096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Itemset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Sup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bce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51" marB="4565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86" name="Text Box 2214"/>
          <p:cNvSpPr txBox="1">
            <a:spLocks noChangeArrowheads="1"/>
          </p:cNvSpPr>
          <p:nvPr/>
        </p:nvSpPr>
        <p:spPr bwMode="auto">
          <a:xfrm>
            <a:off x="1158875" y="5484813"/>
            <a:ext cx="194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 3-itemsets</a:t>
            </a:r>
          </a:p>
        </p:txBody>
      </p:sp>
      <p:sp>
        <p:nvSpPr>
          <p:cNvPr id="30887" name="Freeform 2215"/>
          <p:cNvSpPr>
            <a:spLocks/>
          </p:cNvSpPr>
          <p:nvPr/>
        </p:nvSpPr>
        <p:spPr bwMode="auto">
          <a:xfrm>
            <a:off x="895350" y="5029200"/>
            <a:ext cx="533400" cy="1066800"/>
          </a:xfrm>
          <a:custGeom>
            <a:avLst/>
            <a:gdLst>
              <a:gd name="T0" fmla="*/ 2147483647 w 336"/>
              <a:gd name="T1" fmla="*/ 0 h 672"/>
              <a:gd name="T2" fmla="*/ 0 w 336"/>
              <a:gd name="T3" fmla="*/ 0 h 672"/>
              <a:gd name="T4" fmla="*/ 0 w 336"/>
              <a:gd name="T5" fmla="*/ 2147483647 h 672"/>
              <a:gd name="T6" fmla="*/ 2147483647 w 336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672"/>
              <a:gd name="T14" fmla="*/ 336 w 336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672">
                <a:moveTo>
                  <a:pt x="336" y="0"/>
                </a:moveTo>
                <a:lnTo>
                  <a:pt x="0" y="0"/>
                </a:lnTo>
                <a:lnTo>
                  <a:pt x="0" y="672"/>
                </a:lnTo>
                <a:lnTo>
                  <a:pt x="240" y="672"/>
                </a:lnTo>
              </a:path>
            </a:pathLst>
          </a:custGeom>
          <a:noFill/>
          <a:ln w="5715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8" name="Text Box 2216"/>
          <p:cNvSpPr txBox="1">
            <a:spLocks noChangeArrowheads="1"/>
          </p:cNvSpPr>
          <p:nvPr/>
        </p:nvSpPr>
        <p:spPr bwMode="auto">
          <a:xfrm>
            <a:off x="209550" y="464820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panose="020B0604020202020204" pitchFamily="34" charset="0"/>
              </a:rPr>
              <a:t>Scan D</a:t>
            </a:r>
          </a:p>
        </p:txBody>
      </p:sp>
    </p:spTree>
    <p:extLst>
      <p:ext uri="{BB962C8B-B14F-4D97-AF65-F5344CB8AC3E}">
        <p14:creationId xmlns:p14="http://schemas.microsoft.com/office/powerpoint/2010/main" val="9174567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Important Details of Apriori</a:t>
            </a:r>
          </a:p>
        </p:txBody>
      </p:sp>
      <p:sp>
        <p:nvSpPr>
          <p:cNvPr id="31747" name="Rectangle 205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to generate candidates?</a:t>
            </a:r>
          </a:p>
          <a:p>
            <a:pPr lvl="1"/>
            <a:r>
              <a:rPr lang="en-US" altLang="en-US" smtClean="0"/>
              <a:t>Step 1: self-joining L</a:t>
            </a:r>
            <a:r>
              <a:rPr lang="en-US" altLang="en-US" baseline="-25000" smtClean="0"/>
              <a:t>k</a:t>
            </a:r>
          </a:p>
          <a:p>
            <a:pPr lvl="1"/>
            <a:r>
              <a:rPr lang="en-US" altLang="en-US" smtClean="0"/>
              <a:t>Step 2: pruning</a:t>
            </a:r>
          </a:p>
          <a:p>
            <a:r>
              <a:rPr lang="en-US" altLang="en-US" smtClean="0"/>
              <a:t>How to count supports of candidates?</a:t>
            </a:r>
          </a:p>
        </p:txBody>
      </p:sp>
    </p:spTree>
    <p:extLst>
      <p:ext uri="{BB962C8B-B14F-4D97-AF65-F5344CB8AC3E}">
        <p14:creationId xmlns:p14="http://schemas.microsoft.com/office/powerpoint/2010/main" val="6158577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How to Generate Candidates?</a:t>
            </a:r>
          </a:p>
        </p:txBody>
      </p:sp>
      <p:sp>
        <p:nvSpPr>
          <p:cNvPr id="32771" name="Rectangle 205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Suppose the items in </a:t>
            </a:r>
            <a:r>
              <a:rPr lang="en-US" altLang="zh-CN" sz="2800" i="1" smtClean="0">
                <a:ea typeface="SimSun" panose="02010600030101010101" pitchFamily="2" charset="-122"/>
              </a:rPr>
              <a:t>L</a:t>
            </a:r>
            <a:r>
              <a:rPr lang="en-US" altLang="zh-CN" sz="2800" i="1" baseline="-25000" smtClean="0">
                <a:ea typeface="SimSun" panose="02010600030101010101" pitchFamily="2" charset="-122"/>
              </a:rPr>
              <a:t>k-1</a:t>
            </a:r>
            <a:r>
              <a:rPr lang="en-US" altLang="zh-CN" sz="2800" smtClean="0">
                <a:ea typeface="SimSun" panose="02010600030101010101" pitchFamily="2" charset="-122"/>
              </a:rPr>
              <a:t> are listed in an order</a:t>
            </a:r>
          </a:p>
          <a:p>
            <a:pPr>
              <a:lnSpc>
                <a:spcPct val="8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Step 1: self-join </a:t>
            </a:r>
            <a:r>
              <a:rPr lang="en-US" altLang="zh-CN" sz="2800" i="1" smtClean="0">
                <a:ea typeface="SimSun" panose="02010600030101010101" pitchFamily="2" charset="-122"/>
              </a:rPr>
              <a:t>L</a:t>
            </a:r>
            <a:r>
              <a:rPr lang="en-US" altLang="zh-CN" sz="2800" i="1" baseline="-25000" smtClean="0">
                <a:ea typeface="SimSun" panose="02010600030101010101" pitchFamily="2" charset="-122"/>
              </a:rPr>
              <a:t>k-1</a:t>
            </a:r>
            <a:r>
              <a:rPr lang="en-US" altLang="zh-CN" sz="2800" smtClean="0">
                <a:ea typeface="SimSun" panose="02010600030101010101" pitchFamily="2" charset="-122"/>
              </a:rPr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SimSun" panose="02010600030101010101" pitchFamily="2" charset="-122"/>
              </a:rPr>
              <a:t>INSERT INTO </a:t>
            </a:r>
            <a:r>
              <a:rPr lang="en-US" altLang="zh-CN" sz="2400" i="1" smtClean="0">
                <a:ea typeface="SimSun" panose="02010600030101010101" pitchFamily="2" charset="-122"/>
              </a:rPr>
              <a:t>C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SimSun" panose="02010600030101010101" pitchFamily="2" charset="-122"/>
              </a:rPr>
              <a:t>SELECT </a:t>
            </a:r>
            <a:r>
              <a:rPr lang="en-US" altLang="zh-CN" sz="2400" i="1" smtClean="0">
                <a:ea typeface="SimSun" panose="02010600030101010101" pitchFamily="2" charset="-122"/>
              </a:rPr>
              <a:t>p.item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1</a:t>
            </a:r>
            <a:r>
              <a:rPr lang="en-US" altLang="zh-CN" sz="2400" i="1" smtClean="0">
                <a:ea typeface="SimSun" panose="02010600030101010101" pitchFamily="2" charset="-122"/>
              </a:rPr>
              <a:t>, p.item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2</a:t>
            </a:r>
            <a:r>
              <a:rPr lang="en-US" altLang="zh-CN" sz="2400" i="1" smtClean="0">
                <a:ea typeface="SimSun" panose="02010600030101010101" pitchFamily="2" charset="-122"/>
              </a:rPr>
              <a:t>, …, p.item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k-1</a:t>
            </a:r>
            <a:r>
              <a:rPr lang="en-US" altLang="zh-CN" sz="2400" i="1" smtClean="0">
                <a:ea typeface="SimSun" panose="02010600030101010101" pitchFamily="2" charset="-122"/>
              </a:rPr>
              <a:t>, q.item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k-1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SimSun" panose="02010600030101010101" pitchFamily="2" charset="-122"/>
              </a:rPr>
              <a:t>FROM </a:t>
            </a:r>
            <a:r>
              <a:rPr lang="en-US" altLang="zh-CN" sz="2400" i="1" smtClean="0">
                <a:ea typeface="SimSun" panose="02010600030101010101" pitchFamily="2" charset="-122"/>
              </a:rPr>
              <a:t>L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k-1</a:t>
            </a:r>
            <a:r>
              <a:rPr lang="en-US" altLang="zh-CN" sz="2400" smtClean="0">
                <a:ea typeface="SimSun" panose="02010600030101010101" pitchFamily="2" charset="-122"/>
              </a:rPr>
              <a:t> </a:t>
            </a:r>
            <a:r>
              <a:rPr lang="en-US" altLang="zh-CN" sz="2400" i="1" smtClean="0">
                <a:ea typeface="SimSun" panose="02010600030101010101" pitchFamily="2" charset="-122"/>
              </a:rPr>
              <a:t>p</a:t>
            </a:r>
            <a:r>
              <a:rPr lang="en-US" altLang="zh-CN" sz="2400" smtClean="0">
                <a:ea typeface="SimSun" panose="02010600030101010101" pitchFamily="2" charset="-122"/>
              </a:rPr>
              <a:t>, </a:t>
            </a:r>
            <a:r>
              <a:rPr lang="en-US" altLang="zh-CN" sz="2400" i="1" smtClean="0">
                <a:ea typeface="SimSun" panose="02010600030101010101" pitchFamily="2" charset="-122"/>
              </a:rPr>
              <a:t>L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k-1</a:t>
            </a:r>
            <a:r>
              <a:rPr lang="en-US" altLang="zh-CN" sz="2400" smtClean="0">
                <a:ea typeface="SimSun" panose="02010600030101010101" pitchFamily="2" charset="-122"/>
              </a:rPr>
              <a:t> </a:t>
            </a:r>
            <a:r>
              <a:rPr lang="en-US" altLang="zh-CN" sz="2400" i="1" smtClean="0">
                <a:ea typeface="SimSun" panose="02010600030101010101" pitchFamily="2" charset="-122"/>
              </a:rPr>
              <a:t>q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 smtClean="0">
                <a:ea typeface="SimSun" panose="02010600030101010101" pitchFamily="2" charset="-122"/>
              </a:rPr>
              <a:t>WHERE </a:t>
            </a:r>
            <a:r>
              <a:rPr lang="en-US" altLang="zh-CN" sz="2400" i="1" smtClean="0">
                <a:ea typeface="SimSun" panose="02010600030101010101" pitchFamily="2" charset="-122"/>
              </a:rPr>
              <a:t>p.item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1</a:t>
            </a:r>
            <a:r>
              <a:rPr lang="en-US" altLang="zh-CN" sz="2400" i="1" smtClean="0">
                <a:ea typeface="SimSun" panose="02010600030101010101" pitchFamily="2" charset="-122"/>
              </a:rPr>
              <a:t>=q.item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1</a:t>
            </a:r>
            <a:r>
              <a:rPr lang="en-US" altLang="zh-CN" sz="2400" i="1" smtClean="0">
                <a:ea typeface="SimSun" panose="02010600030101010101" pitchFamily="2" charset="-122"/>
              </a:rPr>
              <a:t>, …, p.item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k-2</a:t>
            </a:r>
            <a:r>
              <a:rPr lang="en-US" altLang="zh-CN" sz="2400" i="1" smtClean="0">
                <a:ea typeface="SimSun" panose="02010600030101010101" pitchFamily="2" charset="-122"/>
              </a:rPr>
              <a:t>=q.item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k-2</a:t>
            </a:r>
            <a:r>
              <a:rPr lang="en-US" altLang="zh-CN" sz="2400" i="1" smtClean="0">
                <a:ea typeface="SimSun" panose="02010600030101010101" pitchFamily="2" charset="-122"/>
              </a:rPr>
              <a:t>, p.item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k-1</a:t>
            </a:r>
            <a:r>
              <a:rPr lang="en-US" altLang="zh-CN" sz="2400" i="1" smtClean="0">
                <a:ea typeface="SimSun" panose="02010600030101010101" pitchFamily="2" charset="-122"/>
              </a:rPr>
              <a:t> &lt; q.item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k-1</a:t>
            </a:r>
          </a:p>
          <a:p>
            <a:pPr>
              <a:lnSpc>
                <a:spcPct val="8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Step 2: pruning</a:t>
            </a:r>
          </a:p>
          <a:p>
            <a:pPr lvl="1">
              <a:lnSpc>
                <a:spcPct val="80000"/>
              </a:lnSpc>
            </a:pPr>
            <a:r>
              <a:rPr lang="en-US" altLang="zh-CN" sz="2400" smtClean="0">
                <a:ea typeface="SimSun" panose="02010600030101010101" pitchFamily="2" charset="-122"/>
              </a:rPr>
              <a:t>For each itemset </a:t>
            </a:r>
            <a:r>
              <a:rPr lang="en-US" altLang="zh-CN" sz="2400" i="1" smtClean="0">
                <a:ea typeface="SimSun" panose="02010600030101010101" pitchFamily="2" charset="-122"/>
              </a:rPr>
              <a:t>c</a:t>
            </a:r>
            <a:r>
              <a:rPr lang="en-US" altLang="zh-CN" sz="2400" smtClean="0">
                <a:ea typeface="SimSun" panose="02010600030101010101" pitchFamily="2" charset="-122"/>
              </a:rPr>
              <a:t> in </a:t>
            </a:r>
            <a:r>
              <a:rPr lang="en-US" altLang="zh-CN" sz="2400" i="1" smtClean="0">
                <a:ea typeface="SimSun" panose="02010600030101010101" pitchFamily="2" charset="-122"/>
              </a:rPr>
              <a:t>C</a:t>
            </a:r>
            <a:r>
              <a:rPr lang="en-US" altLang="zh-CN" sz="2400" i="1" baseline="-25000" smtClean="0">
                <a:ea typeface="SimSun" panose="02010600030101010101" pitchFamily="2" charset="-122"/>
              </a:rPr>
              <a:t>k</a:t>
            </a:r>
            <a:r>
              <a:rPr lang="en-US" altLang="zh-CN" sz="2400" smtClean="0">
                <a:ea typeface="SimSun" panose="02010600030101010101" pitchFamily="2" charset="-122"/>
              </a:rPr>
              <a:t> do</a:t>
            </a:r>
          </a:p>
          <a:p>
            <a:pPr lvl="2">
              <a:lnSpc>
                <a:spcPct val="80000"/>
              </a:lnSpc>
            </a:pPr>
            <a:r>
              <a:rPr lang="en-US" altLang="zh-CN" sz="2000" smtClean="0">
                <a:ea typeface="SimSun" panose="02010600030101010101" pitchFamily="2" charset="-122"/>
              </a:rPr>
              <a:t>For each (</a:t>
            </a:r>
            <a:r>
              <a:rPr lang="en-US" altLang="zh-CN" sz="2000" i="1" smtClean="0">
                <a:ea typeface="SimSun" panose="02010600030101010101" pitchFamily="2" charset="-122"/>
              </a:rPr>
              <a:t>k-1</a:t>
            </a:r>
            <a:r>
              <a:rPr lang="en-US" altLang="zh-CN" sz="2000" smtClean="0">
                <a:ea typeface="SimSun" panose="02010600030101010101" pitchFamily="2" charset="-122"/>
              </a:rPr>
              <a:t>)-subsets </a:t>
            </a:r>
            <a:r>
              <a:rPr lang="en-US" altLang="zh-CN" sz="2000" i="1" smtClean="0">
                <a:ea typeface="SimSun" panose="02010600030101010101" pitchFamily="2" charset="-122"/>
              </a:rPr>
              <a:t>s</a:t>
            </a:r>
            <a:r>
              <a:rPr lang="en-US" altLang="zh-CN" sz="2000" smtClean="0">
                <a:ea typeface="SimSun" panose="02010600030101010101" pitchFamily="2" charset="-122"/>
              </a:rPr>
              <a:t> of </a:t>
            </a:r>
            <a:r>
              <a:rPr lang="en-US" altLang="zh-CN" sz="2000" i="1" smtClean="0">
                <a:ea typeface="SimSun" panose="02010600030101010101" pitchFamily="2" charset="-122"/>
              </a:rPr>
              <a:t>c</a:t>
            </a:r>
            <a:r>
              <a:rPr lang="en-US" altLang="zh-CN" sz="2000" smtClean="0">
                <a:ea typeface="SimSun" panose="02010600030101010101" pitchFamily="2" charset="-122"/>
              </a:rPr>
              <a:t> do if (</a:t>
            </a:r>
            <a:r>
              <a:rPr lang="en-US" altLang="zh-CN" sz="2000" i="1" smtClean="0">
                <a:ea typeface="SimSun" panose="02010600030101010101" pitchFamily="2" charset="-122"/>
              </a:rPr>
              <a:t>s</a:t>
            </a:r>
            <a:r>
              <a:rPr lang="en-US" altLang="zh-CN" sz="2000" smtClean="0">
                <a:ea typeface="SimSun" panose="02010600030101010101" pitchFamily="2" charset="-122"/>
              </a:rPr>
              <a:t> is not in </a:t>
            </a:r>
            <a:r>
              <a:rPr lang="en-US" altLang="zh-CN" sz="2000" i="1" smtClean="0">
                <a:ea typeface="SimSun" panose="02010600030101010101" pitchFamily="2" charset="-122"/>
              </a:rPr>
              <a:t>L</a:t>
            </a:r>
            <a:r>
              <a:rPr lang="en-US" altLang="zh-CN" sz="2000" i="1" baseline="-25000" smtClean="0">
                <a:ea typeface="SimSun" panose="02010600030101010101" pitchFamily="2" charset="-122"/>
              </a:rPr>
              <a:t>k-1</a:t>
            </a:r>
            <a:r>
              <a:rPr lang="en-US" altLang="zh-CN" sz="2000" smtClean="0">
                <a:ea typeface="SimSun" panose="02010600030101010101" pitchFamily="2" charset="-122"/>
              </a:rPr>
              <a:t>) then delete </a:t>
            </a:r>
            <a:r>
              <a:rPr lang="en-US" altLang="zh-CN" sz="2000" i="1" smtClean="0">
                <a:ea typeface="SimSun" panose="02010600030101010101" pitchFamily="2" charset="-122"/>
              </a:rPr>
              <a:t>c</a:t>
            </a:r>
            <a:r>
              <a:rPr lang="en-US" altLang="zh-CN" sz="2000" smtClean="0">
                <a:ea typeface="SimSun" panose="02010600030101010101" pitchFamily="2" charset="-122"/>
              </a:rPr>
              <a:t> from </a:t>
            </a:r>
            <a:r>
              <a:rPr lang="en-US" altLang="zh-CN" sz="2000" i="1" smtClean="0">
                <a:ea typeface="SimSun" panose="02010600030101010101" pitchFamily="2" charset="-122"/>
              </a:rPr>
              <a:t>C</a:t>
            </a:r>
            <a:r>
              <a:rPr lang="en-US" altLang="zh-CN" sz="2000" i="1" baseline="-25000" smtClean="0">
                <a:ea typeface="SimSun" panose="02010600030101010101" pitchFamily="2" charset="-122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4180845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Example of Candidate-generation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i="1" smtClean="0">
                <a:ea typeface="SimSun" panose="02010600030101010101" pitchFamily="2" charset="-122"/>
              </a:rPr>
              <a:t>L</a:t>
            </a:r>
            <a:r>
              <a:rPr lang="en-US" altLang="zh-CN" i="1" baseline="-25000" smtClean="0">
                <a:ea typeface="SimSun" panose="02010600030101010101" pitchFamily="2" charset="-122"/>
              </a:rPr>
              <a:t>3</a:t>
            </a:r>
            <a:r>
              <a:rPr lang="en-US" altLang="zh-CN" smtClean="0">
                <a:ea typeface="SimSun" panose="02010600030101010101" pitchFamily="2" charset="-122"/>
              </a:rPr>
              <a:t>={</a:t>
            </a:r>
            <a:r>
              <a:rPr lang="en-US" altLang="zh-CN" i="1" smtClean="0">
                <a:ea typeface="SimSun" panose="02010600030101010101" pitchFamily="2" charset="-122"/>
              </a:rPr>
              <a:t>abc, abd, acd, ace, bcd</a:t>
            </a:r>
            <a:r>
              <a:rPr lang="en-US" altLang="zh-CN" smtClean="0">
                <a:ea typeface="SimSun" panose="02010600030101010101" pitchFamily="2" charset="-122"/>
              </a:rPr>
              <a:t>}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Self-joining: </a:t>
            </a:r>
            <a:r>
              <a:rPr lang="en-US" altLang="zh-CN" i="1" smtClean="0">
                <a:ea typeface="SimSun" panose="02010600030101010101" pitchFamily="2" charset="-122"/>
              </a:rPr>
              <a:t>L</a:t>
            </a:r>
            <a:r>
              <a:rPr lang="en-US" altLang="zh-CN" i="1" baseline="-25000" smtClean="0">
                <a:ea typeface="SimSun" panose="02010600030101010101" pitchFamily="2" charset="-122"/>
              </a:rPr>
              <a:t>3</a:t>
            </a:r>
            <a:r>
              <a:rPr lang="en-US" altLang="zh-CN" i="1" smtClean="0">
                <a:ea typeface="SimSun" panose="02010600030101010101" pitchFamily="2" charset="-122"/>
              </a:rPr>
              <a:t>*L</a:t>
            </a:r>
            <a:r>
              <a:rPr lang="en-US" altLang="zh-CN" i="1" baseline="-25000" smtClean="0">
                <a:ea typeface="SimSun" panose="02010600030101010101" pitchFamily="2" charset="-122"/>
              </a:rPr>
              <a:t>3</a:t>
            </a:r>
          </a:p>
          <a:p>
            <a:pPr lvl="1"/>
            <a:r>
              <a:rPr lang="en-US" altLang="zh-CN" i="1" smtClean="0">
                <a:ea typeface="SimSun" panose="02010600030101010101" pitchFamily="2" charset="-122"/>
              </a:rPr>
              <a:t>abcd</a:t>
            </a:r>
            <a:r>
              <a:rPr lang="en-US" altLang="zh-CN" smtClean="0">
                <a:ea typeface="SimSun" panose="02010600030101010101" pitchFamily="2" charset="-122"/>
              </a:rPr>
              <a:t> from </a:t>
            </a:r>
            <a:r>
              <a:rPr lang="en-US" altLang="zh-CN" i="1" smtClean="0">
                <a:ea typeface="SimSun" panose="02010600030101010101" pitchFamily="2" charset="-122"/>
              </a:rPr>
              <a:t>abc</a:t>
            </a:r>
            <a:r>
              <a:rPr lang="en-US" altLang="zh-CN" smtClean="0">
                <a:ea typeface="SimSun" panose="02010600030101010101" pitchFamily="2" charset="-122"/>
              </a:rPr>
              <a:t> and </a:t>
            </a:r>
            <a:r>
              <a:rPr lang="en-US" altLang="zh-CN" i="1" smtClean="0">
                <a:ea typeface="SimSun" panose="02010600030101010101" pitchFamily="2" charset="-122"/>
              </a:rPr>
              <a:t>abd</a:t>
            </a:r>
          </a:p>
          <a:p>
            <a:pPr lvl="1"/>
            <a:r>
              <a:rPr lang="en-US" altLang="zh-CN" i="1" smtClean="0">
                <a:ea typeface="SimSun" panose="02010600030101010101" pitchFamily="2" charset="-122"/>
              </a:rPr>
              <a:t>acde</a:t>
            </a:r>
            <a:r>
              <a:rPr lang="en-US" altLang="zh-CN" smtClean="0">
                <a:ea typeface="SimSun" panose="02010600030101010101" pitchFamily="2" charset="-122"/>
              </a:rPr>
              <a:t> from </a:t>
            </a:r>
            <a:r>
              <a:rPr lang="en-US" altLang="zh-CN" i="1" smtClean="0">
                <a:ea typeface="SimSun" panose="02010600030101010101" pitchFamily="2" charset="-122"/>
              </a:rPr>
              <a:t>acd</a:t>
            </a:r>
            <a:r>
              <a:rPr lang="en-US" altLang="zh-CN" smtClean="0">
                <a:ea typeface="SimSun" panose="02010600030101010101" pitchFamily="2" charset="-122"/>
              </a:rPr>
              <a:t> and </a:t>
            </a:r>
            <a:r>
              <a:rPr lang="en-US" altLang="zh-CN" i="1" smtClean="0">
                <a:ea typeface="SimSun" panose="02010600030101010101" pitchFamily="2" charset="-122"/>
              </a:rPr>
              <a:t>ace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Pruning:</a:t>
            </a:r>
          </a:p>
          <a:p>
            <a:pPr lvl="1"/>
            <a:r>
              <a:rPr lang="en-US" altLang="zh-CN" i="1" smtClean="0">
                <a:ea typeface="SimSun" panose="02010600030101010101" pitchFamily="2" charset="-122"/>
              </a:rPr>
              <a:t>acde</a:t>
            </a:r>
            <a:r>
              <a:rPr lang="en-US" altLang="zh-CN" smtClean="0">
                <a:ea typeface="SimSun" panose="02010600030101010101" pitchFamily="2" charset="-122"/>
              </a:rPr>
              <a:t> is removed because </a:t>
            </a:r>
            <a:r>
              <a:rPr lang="en-US" altLang="zh-CN" i="1" smtClean="0">
                <a:ea typeface="SimSun" panose="02010600030101010101" pitchFamily="2" charset="-122"/>
              </a:rPr>
              <a:t>ade</a:t>
            </a:r>
            <a:r>
              <a:rPr lang="en-US" altLang="zh-CN" smtClean="0">
                <a:ea typeface="SimSun" panose="02010600030101010101" pitchFamily="2" charset="-122"/>
              </a:rPr>
              <a:t> is not in </a:t>
            </a:r>
            <a:r>
              <a:rPr lang="en-US" altLang="zh-CN" i="1" smtClean="0">
                <a:ea typeface="SimSun" panose="02010600030101010101" pitchFamily="2" charset="-122"/>
              </a:rPr>
              <a:t>L</a:t>
            </a:r>
            <a:r>
              <a:rPr lang="en-US" altLang="zh-CN" i="1" baseline="-25000" smtClean="0">
                <a:ea typeface="SimSun" panose="02010600030101010101" pitchFamily="2" charset="-122"/>
              </a:rPr>
              <a:t>3</a:t>
            </a:r>
          </a:p>
          <a:p>
            <a:r>
              <a:rPr lang="en-US" altLang="zh-CN" i="1" smtClean="0">
                <a:ea typeface="SimSun" panose="02010600030101010101" pitchFamily="2" charset="-122"/>
              </a:rPr>
              <a:t>C</a:t>
            </a:r>
            <a:r>
              <a:rPr lang="en-US" altLang="zh-CN" i="1" baseline="-25000" smtClean="0">
                <a:ea typeface="SimSun" panose="02010600030101010101" pitchFamily="2" charset="-122"/>
              </a:rPr>
              <a:t>4</a:t>
            </a:r>
            <a:r>
              <a:rPr lang="en-US" altLang="zh-CN" smtClean="0">
                <a:ea typeface="SimSun" panose="02010600030101010101" pitchFamily="2" charset="-122"/>
              </a:rPr>
              <a:t>={</a:t>
            </a:r>
            <a:r>
              <a:rPr lang="en-US" altLang="zh-CN" i="1" smtClean="0">
                <a:ea typeface="SimSun" panose="02010600030101010101" pitchFamily="2" charset="-122"/>
              </a:rPr>
              <a:t>abcd</a:t>
            </a:r>
            <a:r>
              <a:rPr lang="en-US" altLang="zh-CN" smtClean="0">
                <a:ea typeface="SimSun" panose="02010600030101010101" pitchFamily="2" charset="-12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302918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How to Count Supports of Candidates?</a:t>
            </a:r>
          </a:p>
        </p:txBody>
      </p:sp>
      <p:sp>
        <p:nvSpPr>
          <p:cNvPr id="34819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Why counting supports of candidates a problem?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SimSun" panose="02010600030101010101" pitchFamily="2" charset="-122"/>
              </a:rPr>
              <a:t>The total number of candidates can be very huge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SimSun" panose="02010600030101010101" pitchFamily="2" charset="-122"/>
              </a:rPr>
              <a:t>One transaction may contain many candidates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Method: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SimSun" panose="02010600030101010101" pitchFamily="2" charset="-122"/>
              </a:rPr>
              <a:t>Candidate itemsets are stored in a hash-tree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SimSun" panose="02010600030101010101" pitchFamily="2" charset="-122"/>
              </a:rPr>
              <a:t>Leaf node of hash-tree contains a list of itemsets and counts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SimSun" panose="02010600030101010101" pitchFamily="2" charset="-122"/>
              </a:rPr>
              <a:t>Interior node contains a hash table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SimSun" panose="02010600030101010101" pitchFamily="2" charset="-122"/>
              </a:rPr>
              <a:t>Subset function: finds all the candidates contained in a transaction</a:t>
            </a:r>
          </a:p>
        </p:txBody>
      </p:sp>
    </p:spTree>
    <p:extLst>
      <p:ext uri="{BB962C8B-B14F-4D97-AF65-F5344CB8AC3E}">
        <p14:creationId xmlns:p14="http://schemas.microsoft.com/office/powerpoint/2010/main" val="6422536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2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Apriori: Candidate Generation-and-test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Any subset of a frequent itemset must be also frequent — an anti-monotone property</a:t>
            </a:r>
          </a:p>
          <a:p>
            <a:pPr lvl="1"/>
            <a:r>
              <a:rPr lang="en-US" altLang="en-US" sz="2400" smtClean="0"/>
              <a:t>A transaction containing {beer, diaper, nuts} also contains {beer, diaper}</a:t>
            </a:r>
          </a:p>
          <a:p>
            <a:pPr lvl="1"/>
            <a:r>
              <a:rPr lang="en-US" altLang="en-US" sz="2400" smtClean="0"/>
              <a:t>{beer, diaper, nuts} is frequent </a:t>
            </a:r>
            <a:r>
              <a:rPr lang="en-US" altLang="en-US" sz="2400" smtClean="0">
                <a:sym typeface="Wingdings" panose="05000000000000000000" pitchFamily="2" charset="2"/>
              </a:rPr>
              <a:t> </a:t>
            </a:r>
            <a:r>
              <a:rPr lang="en-US" altLang="en-US" sz="2400" smtClean="0"/>
              <a:t>{beer, diaper} must also be frequent</a:t>
            </a:r>
          </a:p>
          <a:p>
            <a:r>
              <a:rPr lang="en-US" altLang="en-US" sz="2800" smtClean="0"/>
              <a:t>No superset of any infrequent itemset should be generated or tested</a:t>
            </a:r>
          </a:p>
          <a:p>
            <a:pPr lvl="1"/>
            <a:r>
              <a:rPr lang="en-US" altLang="en-US" sz="2400" smtClean="0"/>
              <a:t>Many item combinations can be pruned</a:t>
            </a:r>
          </a:p>
        </p:txBody>
      </p:sp>
    </p:spTree>
    <p:extLst>
      <p:ext uri="{BB962C8B-B14F-4D97-AF65-F5344CB8AC3E}">
        <p14:creationId xmlns:p14="http://schemas.microsoft.com/office/powerpoint/2010/main" val="38319047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84FEA3F-B59B-427F-8DC8-455383480D16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altLang="en-US" smtClean="0">
                <a:solidFill>
                  <a:srgbClr val="33CC33"/>
                </a:solidFill>
              </a:rPr>
              <a:t>Example</a:t>
            </a:r>
            <a:r>
              <a:rPr lang="en-US" altLang="en-US" smtClean="0"/>
              <a:t>: Frequent Itemsets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r>
              <a:rPr lang="en-US" altLang="en-US" smtClean="0"/>
              <a:t>Items={milk, coke, pepsi, beer, juice}.</a:t>
            </a:r>
          </a:p>
          <a:p>
            <a:r>
              <a:rPr lang="en-US" altLang="en-US" smtClean="0"/>
              <a:t>Support = 3 baskets.</a:t>
            </a:r>
          </a:p>
          <a:p>
            <a:pPr lvl="1">
              <a:buFont typeface="Monotype Sorts" pitchFamily="-84" charset="2"/>
              <a:buNone/>
            </a:pPr>
            <a:r>
              <a:rPr lang="en-US" altLang="en-US" smtClean="0"/>
              <a:t>	B</a:t>
            </a:r>
            <a:r>
              <a:rPr lang="en-US" altLang="en-US" baseline="-25000" smtClean="0"/>
              <a:t>1</a:t>
            </a:r>
            <a:r>
              <a:rPr lang="en-US" altLang="en-US" smtClean="0"/>
              <a:t> = {m, c, b}		B</a:t>
            </a:r>
            <a:r>
              <a:rPr lang="en-US" altLang="en-US" baseline="-25000" smtClean="0"/>
              <a:t>2</a:t>
            </a:r>
            <a:r>
              <a:rPr lang="en-US" altLang="en-US" smtClean="0"/>
              <a:t> = {m, p, j}</a:t>
            </a:r>
          </a:p>
          <a:p>
            <a:pPr lvl="1">
              <a:buFont typeface="Monotype Sorts" pitchFamily="-84" charset="2"/>
              <a:buNone/>
            </a:pPr>
            <a:r>
              <a:rPr lang="en-US" altLang="en-US" smtClean="0"/>
              <a:t>	B</a:t>
            </a:r>
            <a:r>
              <a:rPr lang="en-US" altLang="en-US" baseline="-25000" smtClean="0"/>
              <a:t>3</a:t>
            </a:r>
            <a:r>
              <a:rPr lang="en-US" altLang="en-US" smtClean="0"/>
              <a:t> = {m, b}			B</a:t>
            </a:r>
            <a:r>
              <a:rPr lang="en-US" altLang="en-US" baseline="-25000" smtClean="0"/>
              <a:t>4</a:t>
            </a:r>
            <a:r>
              <a:rPr lang="en-US" altLang="en-US" smtClean="0"/>
              <a:t> = {c, j}</a:t>
            </a:r>
          </a:p>
          <a:p>
            <a:pPr lvl="1">
              <a:buFont typeface="Monotype Sorts" pitchFamily="-84" charset="2"/>
              <a:buNone/>
            </a:pPr>
            <a:r>
              <a:rPr lang="en-US" altLang="en-US" smtClean="0"/>
              <a:t>	B</a:t>
            </a:r>
            <a:r>
              <a:rPr lang="en-US" altLang="en-US" baseline="-25000" smtClean="0"/>
              <a:t>5</a:t>
            </a:r>
            <a:r>
              <a:rPr lang="en-US" altLang="en-US" smtClean="0"/>
              <a:t> = {m, p, b}		B</a:t>
            </a:r>
            <a:r>
              <a:rPr lang="en-US" altLang="en-US" baseline="-25000" smtClean="0"/>
              <a:t>6</a:t>
            </a:r>
            <a:r>
              <a:rPr lang="en-US" altLang="en-US" smtClean="0"/>
              <a:t> = {m, c, b, j}</a:t>
            </a:r>
          </a:p>
          <a:p>
            <a:pPr lvl="1">
              <a:buFont typeface="Monotype Sorts" pitchFamily="-84" charset="2"/>
              <a:buNone/>
            </a:pPr>
            <a:r>
              <a:rPr lang="en-US" altLang="en-US" smtClean="0"/>
              <a:t>	B</a:t>
            </a:r>
            <a:r>
              <a:rPr lang="en-US" altLang="en-US" baseline="-25000" smtClean="0"/>
              <a:t>7</a:t>
            </a:r>
            <a:r>
              <a:rPr lang="en-US" altLang="en-US" smtClean="0"/>
              <a:t> = {c, b, j}		B</a:t>
            </a:r>
            <a:r>
              <a:rPr lang="en-US" altLang="en-US" baseline="-25000" smtClean="0"/>
              <a:t>8</a:t>
            </a:r>
            <a:r>
              <a:rPr lang="en-US" altLang="en-US" smtClean="0"/>
              <a:t> = {b, c}</a:t>
            </a:r>
          </a:p>
          <a:p>
            <a:r>
              <a:rPr lang="en-US" altLang="en-US" smtClean="0"/>
              <a:t>Frequent itemsets: {m}, {c}, {b}, {j},</a:t>
            </a:r>
          </a:p>
        </p:txBody>
      </p:sp>
      <p:grpSp>
        <p:nvGrpSpPr>
          <p:cNvPr id="9232" name="Group 16"/>
          <p:cNvGrpSpPr>
            <a:grpSpLocks/>
          </p:cNvGrpSpPr>
          <p:nvPr/>
        </p:nvGrpSpPr>
        <p:grpSpPr bwMode="auto">
          <a:xfrm>
            <a:off x="2057400" y="3352800"/>
            <a:ext cx="4191000" cy="2789238"/>
            <a:chOff x="1296" y="2112"/>
            <a:chExt cx="2640" cy="1757"/>
          </a:xfrm>
        </p:grpSpPr>
        <p:sp>
          <p:nvSpPr>
            <p:cNvPr id="6161" name="Text Box 9"/>
            <p:cNvSpPr txBox="1">
              <a:spLocks noChangeArrowheads="1"/>
            </p:cNvSpPr>
            <p:nvPr/>
          </p:nvSpPr>
          <p:spPr bwMode="auto">
            <a:xfrm>
              <a:off x="1296" y="3504"/>
              <a:ext cx="103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3200"/>
                <a:t>, {b,c}</a:t>
              </a:r>
            </a:p>
          </p:txBody>
        </p:sp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 flipV="1">
              <a:off x="1680" y="2112"/>
              <a:ext cx="192" cy="144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2"/>
            <p:cNvSpPr>
              <a:spLocks noChangeShapeType="1"/>
            </p:cNvSpPr>
            <p:nvPr/>
          </p:nvSpPr>
          <p:spPr bwMode="auto">
            <a:xfrm flipV="1">
              <a:off x="1776" y="3120"/>
              <a:ext cx="144" cy="432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3"/>
            <p:cNvSpPr>
              <a:spLocks noChangeShapeType="1"/>
            </p:cNvSpPr>
            <p:nvPr/>
          </p:nvSpPr>
          <p:spPr bwMode="auto">
            <a:xfrm flipV="1">
              <a:off x="1920" y="2688"/>
              <a:ext cx="1392" cy="864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14"/>
            <p:cNvSpPr>
              <a:spLocks noChangeShapeType="1"/>
            </p:cNvSpPr>
            <p:nvPr/>
          </p:nvSpPr>
          <p:spPr bwMode="auto">
            <a:xfrm flipV="1">
              <a:off x="2016" y="3024"/>
              <a:ext cx="1920" cy="528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6" name="Group 20"/>
          <p:cNvGrpSpPr>
            <a:grpSpLocks/>
          </p:cNvGrpSpPr>
          <p:nvPr/>
        </p:nvGrpSpPr>
        <p:grpSpPr bwMode="auto">
          <a:xfrm>
            <a:off x="3276600" y="3886200"/>
            <a:ext cx="3429000" cy="2255838"/>
            <a:chOff x="2064" y="2448"/>
            <a:chExt cx="2160" cy="1421"/>
          </a:xfrm>
        </p:grpSpPr>
        <p:sp>
          <p:nvSpPr>
            <p:cNvPr id="6157" name="Text Box 10"/>
            <p:cNvSpPr txBox="1">
              <a:spLocks noChangeArrowheads="1"/>
            </p:cNvSpPr>
            <p:nvPr/>
          </p:nvSpPr>
          <p:spPr bwMode="auto">
            <a:xfrm>
              <a:off x="2064" y="3504"/>
              <a:ext cx="8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3200"/>
                <a:t>, {c,j}.</a:t>
              </a:r>
            </a:p>
          </p:txBody>
        </p:sp>
        <p:sp>
          <p:nvSpPr>
            <p:cNvPr id="6158" name="Line 17"/>
            <p:cNvSpPr>
              <a:spLocks noChangeShapeType="1"/>
            </p:cNvSpPr>
            <p:nvPr/>
          </p:nvSpPr>
          <p:spPr bwMode="auto">
            <a:xfrm flipH="1" flipV="1">
              <a:off x="2256" y="3072"/>
              <a:ext cx="144" cy="48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8"/>
            <p:cNvSpPr>
              <a:spLocks noChangeShapeType="1"/>
            </p:cNvSpPr>
            <p:nvPr/>
          </p:nvSpPr>
          <p:spPr bwMode="auto">
            <a:xfrm flipV="1">
              <a:off x="2544" y="2448"/>
              <a:ext cx="1344" cy="110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9"/>
            <p:cNvSpPr>
              <a:spLocks noChangeShapeType="1"/>
            </p:cNvSpPr>
            <p:nvPr/>
          </p:nvSpPr>
          <p:spPr bwMode="auto">
            <a:xfrm flipV="1">
              <a:off x="2736" y="2784"/>
              <a:ext cx="1488" cy="76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8" name="Group 22"/>
          <p:cNvGrpSpPr>
            <a:grpSpLocks/>
          </p:cNvGrpSpPr>
          <p:nvPr/>
        </p:nvGrpSpPr>
        <p:grpSpPr bwMode="auto">
          <a:xfrm>
            <a:off x="1050925" y="3352800"/>
            <a:ext cx="5045075" cy="2797175"/>
            <a:chOff x="662" y="2112"/>
            <a:chExt cx="3178" cy="1762"/>
          </a:xfrm>
        </p:grpSpPr>
        <p:sp>
          <p:nvSpPr>
            <p:cNvPr id="6152" name="Text Box 5"/>
            <p:cNvSpPr txBox="1">
              <a:spLocks noChangeArrowheads="1"/>
            </p:cNvSpPr>
            <p:nvPr/>
          </p:nvSpPr>
          <p:spPr bwMode="auto">
            <a:xfrm>
              <a:off x="662" y="3509"/>
              <a:ext cx="79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3200"/>
                <a:t>{m,b}</a:t>
              </a:r>
            </a:p>
          </p:txBody>
        </p:sp>
        <p:sp>
          <p:nvSpPr>
            <p:cNvPr id="6153" name="Line 6"/>
            <p:cNvSpPr>
              <a:spLocks noChangeShapeType="1"/>
            </p:cNvSpPr>
            <p:nvPr/>
          </p:nvSpPr>
          <p:spPr bwMode="auto">
            <a:xfrm flipV="1">
              <a:off x="816" y="2112"/>
              <a:ext cx="720" cy="14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7"/>
            <p:cNvSpPr>
              <a:spLocks noChangeShapeType="1"/>
            </p:cNvSpPr>
            <p:nvPr/>
          </p:nvSpPr>
          <p:spPr bwMode="auto">
            <a:xfrm flipV="1">
              <a:off x="960" y="2448"/>
              <a:ext cx="576" cy="110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8"/>
            <p:cNvSpPr>
              <a:spLocks noChangeShapeType="1"/>
            </p:cNvSpPr>
            <p:nvPr/>
          </p:nvSpPr>
          <p:spPr bwMode="auto">
            <a:xfrm flipV="1">
              <a:off x="1152" y="2736"/>
              <a:ext cx="2688" cy="8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21"/>
            <p:cNvSpPr>
              <a:spLocks noChangeShapeType="1"/>
            </p:cNvSpPr>
            <p:nvPr/>
          </p:nvSpPr>
          <p:spPr bwMode="auto">
            <a:xfrm flipV="1">
              <a:off x="1056" y="2784"/>
              <a:ext cx="576" cy="76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Apriori Algorithm</a:t>
            </a:r>
          </a:p>
        </p:txBody>
      </p:sp>
      <p:sp>
        <p:nvSpPr>
          <p:cNvPr id="36867" name="Rectangle 205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i="1" smtClean="0"/>
              <a:t>C</a:t>
            </a:r>
            <a:r>
              <a:rPr lang="en-US" altLang="en-US" sz="2800" i="1" baseline="-25000" smtClean="0"/>
              <a:t>k</a:t>
            </a:r>
            <a:r>
              <a:rPr lang="en-US" altLang="en-US" sz="2800" smtClean="0"/>
              <a:t>: Candidate itemset of size k</a:t>
            </a:r>
          </a:p>
          <a:p>
            <a:pPr>
              <a:lnSpc>
                <a:spcPct val="80000"/>
              </a:lnSpc>
            </a:pPr>
            <a:r>
              <a:rPr lang="en-US" altLang="en-US" sz="2800" i="1" smtClean="0"/>
              <a:t>L</a:t>
            </a:r>
            <a:r>
              <a:rPr lang="en-US" altLang="en-US" sz="2800" i="1" baseline="-25000" smtClean="0"/>
              <a:t>k</a:t>
            </a:r>
            <a:r>
              <a:rPr lang="en-US" altLang="en-US" sz="2800" smtClean="0"/>
              <a:t> : frequent itemset of size k</a:t>
            </a:r>
          </a:p>
          <a:p>
            <a:pPr>
              <a:lnSpc>
                <a:spcPct val="80000"/>
              </a:lnSpc>
            </a:pPr>
            <a:endParaRPr lang="en-US" altLang="en-US" sz="2800" smtClean="0"/>
          </a:p>
          <a:p>
            <a:pPr>
              <a:lnSpc>
                <a:spcPct val="80000"/>
              </a:lnSpc>
            </a:pPr>
            <a:r>
              <a:rPr lang="en-US" altLang="en-US" sz="2800" i="1" smtClean="0"/>
              <a:t>L</a:t>
            </a:r>
            <a:r>
              <a:rPr lang="en-US" altLang="en-US" sz="2800" i="1" baseline="-25000" smtClean="0"/>
              <a:t>1</a:t>
            </a:r>
            <a:r>
              <a:rPr lang="en-US" altLang="en-US" sz="2800" smtClean="0"/>
              <a:t> = {frequent items};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for (k = 1; </a:t>
            </a:r>
            <a:r>
              <a:rPr lang="en-US" altLang="en-US" sz="2800" i="1" smtClean="0"/>
              <a:t>L</a:t>
            </a:r>
            <a:r>
              <a:rPr lang="en-US" altLang="en-US" sz="2800" i="1" baseline="-25000" smtClean="0"/>
              <a:t>k</a:t>
            </a:r>
            <a:r>
              <a:rPr lang="en-US" altLang="en-US" sz="2800" smtClean="0"/>
              <a:t> !=</a:t>
            </a:r>
            <a:r>
              <a:rPr lang="en-US" altLang="en-US" sz="2800" smtClean="0">
                <a:sym typeface="Symbol" panose="05050102010706020507" pitchFamily="18" charset="2"/>
              </a:rPr>
              <a:t></a:t>
            </a:r>
            <a:r>
              <a:rPr lang="en-US" altLang="en-US" sz="2800" smtClean="0"/>
              <a:t>; k++) do</a:t>
            </a:r>
          </a:p>
          <a:p>
            <a:pPr lvl="1">
              <a:lnSpc>
                <a:spcPct val="80000"/>
              </a:lnSpc>
            </a:pPr>
            <a:r>
              <a:rPr lang="en-US" altLang="en-US" sz="2400" i="1" smtClean="0"/>
              <a:t>C</a:t>
            </a:r>
            <a:r>
              <a:rPr lang="en-US" altLang="en-US" sz="2400" i="1" baseline="-25000" smtClean="0"/>
              <a:t>k+1</a:t>
            </a:r>
            <a:r>
              <a:rPr lang="en-US" altLang="en-US" sz="2400" smtClean="0"/>
              <a:t> = candidates generated from </a:t>
            </a:r>
            <a:r>
              <a:rPr lang="en-US" altLang="en-US" sz="2400" i="1" smtClean="0"/>
              <a:t>L</a:t>
            </a:r>
            <a:r>
              <a:rPr lang="en-US" altLang="en-US" sz="2400" i="1" baseline="-25000" smtClean="0"/>
              <a:t>k</a:t>
            </a:r>
            <a:r>
              <a:rPr lang="en-US" altLang="en-US" sz="2400" smtClean="0"/>
              <a:t>;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for each transaction t in database do increment the count of all candidates in </a:t>
            </a:r>
            <a:r>
              <a:rPr lang="en-US" altLang="en-US" sz="2400" i="1" smtClean="0"/>
              <a:t>C</a:t>
            </a:r>
            <a:r>
              <a:rPr lang="en-US" altLang="en-US" sz="2400" i="1" baseline="-25000" smtClean="0"/>
              <a:t>k+1</a:t>
            </a:r>
            <a:r>
              <a:rPr lang="en-US" altLang="en-US" sz="2400" smtClean="0"/>
              <a:t> that are contained in t</a:t>
            </a:r>
          </a:p>
          <a:p>
            <a:pPr lvl="1">
              <a:lnSpc>
                <a:spcPct val="80000"/>
              </a:lnSpc>
            </a:pPr>
            <a:r>
              <a:rPr lang="en-US" altLang="en-US" sz="2400" i="1" smtClean="0"/>
              <a:t>L</a:t>
            </a:r>
            <a:r>
              <a:rPr lang="en-US" altLang="en-US" sz="2400" i="1" baseline="-25000" smtClean="0"/>
              <a:t>k+1</a:t>
            </a:r>
            <a:r>
              <a:rPr lang="en-US" altLang="en-US" sz="2400" smtClean="0"/>
              <a:t> = candidates in </a:t>
            </a:r>
            <a:r>
              <a:rPr lang="en-US" altLang="en-US" sz="2400" i="1" smtClean="0"/>
              <a:t>C</a:t>
            </a:r>
            <a:r>
              <a:rPr lang="en-US" altLang="en-US" sz="2400" i="1" baseline="-25000" smtClean="0"/>
              <a:t>k+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 with min_support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return </a:t>
            </a:r>
            <a:r>
              <a:rPr lang="en-US" altLang="en-US" sz="2800" smtClean="0">
                <a:sym typeface="Symbol" panose="05050102010706020507" pitchFamily="18" charset="2"/>
              </a:rPr>
              <a:t></a:t>
            </a:r>
            <a:r>
              <a:rPr lang="en-US" altLang="en-US" sz="2800" i="1" baseline="-25000" smtClean="0"/>
              <a:t>k </a:t>
            </a:r>
            <a:r>
              <a:rPr lang="en-US" altLang="en-US" sz="2800" i="1" smtClean="0"/>
              <a:t>L</a:t>
            </a:r>
            <a:r>
              <a:rPr lang="en-US" altLang="en-US" sz="2800" i="1" baseline="-25000" smtClean="0"/>
              <a:t>k</a:t>
            </a:r>
            <a:r>
              <a:rPr lang="en-US" altLang="en-US" sz="280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45107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Challenges of FPM</a:t>
            </a:r>
          </a:p>
        </p:txBody>
      </p:sp>
      <p:sp>
        <p:nvSpPr>
          <p:cNvPr id="47107" name="Rectangle 205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smtClean="0">
                <a:ea typeface="SimSun" panose="02010600030101010101" pitchFamily="2" charset="-122"/>
              </a:rPr>
              <a:t>Challenges</a:t>
            </a:r>
          </a:p>
          <a:p>
            <a:pPr lvl="1"/>
            <a:r>
              <a:rPr lang="en-US" altLang="zh-CN" sz="2400" smtClean="0">
                <a:ea typeface="SimSun" panose="02010600030101010101" pitchFamily="2" charset="-122"/>
              </a:rPr>
              <a:t>Multiple scans of transaction database</a:t>
            </a:r>
          </a:p>
          <a:p>
            <a:pPr lvl="1"/>
            <a:r>
              <a:rPr lang="en-US" altLang="zh-CN" sz="2400" smtClean="0">
                <a:ea typeface="SimSun" panose="02010600030101010101" pitchFamily="2" charset="-122"/>
              </a:rPr>
              <a:t>Huge number of candidates</a:t>
            </a:r>
          </a:p>
          <a:p>
            <a:pPr lvl="1"/>
            <a:r>
              <a:rPr lang="en-US" altLang="zh-CN" sz="2400" smtClean="0">
                <a:ea typeface="SimSun" panose="02010600030101010101" pitchFamily="2" charset="-122"/>
              </a:rPr>
              <a:t>Tedious workload of support counting for candidates</a:t>
            </a:r>
          </a:p>
          <a:p>
            <a:r>
              <a:rPr lang="en-US" altLang="zh-CN" sz="2800" smtClean="0">
                <a:ea typeface="SimSun" panose="02010600030101010101" pitchFamily="2" charset="-122"/>
              </a:rPr>
              <a:t>Improving Apriori: general ideas</a:t>
            </a:r>
          </a:p>
          <a:p>
            <a:pPr lvl="1"/>
            <a:r>
              <a:rPr lang="en-US" altLang="zh-CN" sz="2400" smtClean="0">
                <a:ea typeface="SimSun" panose="02010600030101010101" pitchFamily="2" charset="-122"/>
              </a:rPr>
              <a:t>Reduce number of transaction database scans</a:t>
            </a:r>
          </a:p>
          <a:p>
            <a:pPr lvl="1"/>
            <a:r>
              <a:rPr lang="en-US" altLang="zh-CN" sz="2400" smtClean="0">
                <a:ea typeface="SimSun" panose="02010600030101010101" pitchFamily="2" charset="-122"/>
              </a:rPr>
              <a:t>Shrink number of candidates</a:t>
            </a:r>
          </a:p>
          <a:p>
            <a:pPr lvl="1"/>
            <a:r>
              <a:rPr lang="en-US" altLang="zh-CN" sz="2400" smtClean="0">
                <a:ea typeface="SimSun" panose="02010600030101010101" pitchFamily="2" charset="-122"/>
              </a:rPr>
              <a:t>Facilitate support counting of candidates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467600" cy="863600"/>
          </a:xfrm>
        </p:spPr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DIC: Reduce Scans</a:t>
            </a:r>
          </a:p>
        </p:txBody>
      </p:sp>
      <p:sp>
        <p:nvSpPr>
          <p:cNvPr id="48131" name="Text Box 80"/>
          <p:cNvSpPr txBox="1">
            <a:spLocks noChangeArrowheads="1"/>
          </p:cNvSpPr>
          <p:nvPr/>
        </p:nvSpPr>
        <p:spPr bwMode="auto">
          <a:xfrm>
            <a:off x="1524000" y="1524000"/>
            <a:ext cx="892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ABCD</a:t>
            </a:r>
          </a:p>
        </p:txBody>
      </p:sp>
      <p:sp>
        <p:nvSpPr>
          <p:cNvPr id="48132" name="Text Box 81"/>
          <p:cNvSpPr txBox="1">
            <a:spLocks noChangeArrowheads="1"/>
          </p:cNvSpPr>
          <p:nvPr/>
        </p:nvSpPr>
        <p:spPr bwMode="auto">
          <a:xfrm>
            <a:off x="457200" y="2286000"/>
            <a:ext cx="7175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ABC</a:t>
            </a:r>
          </a:p>
        </p:txBody>
      </p:sp>
      <p:sp>
        <p:nvSpPr>
          <p:cNvPr id="48133" name="Text Box 82"/>
          <p:cNvSpPr txBox="1">
            <a:spLocks noChangeArrowheads="1"/>
          </p:cNvSpPr>
          <p:nvPr/>
        </p:nvSpPr>
        <p:spPr bwMode="auto">
          <a:xfrm>
            <a:off x="1219200" y="22860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ABD</a:t>
            </a:r>
          </a:p>
        </p:txBody>
      </p:sp>
      <p:sp>
        <p:nvSpPr>
          <p:cNvPr id="48134" name="Text Box 83"/>
          <p:cNvSpPr txBox="1">
            <a:spLocks noChangeArrowheads="1"/>
          </p:cNvSpPr>
          <p:nvPr/>
        </p:nvSpPr>
        <p:spPr bwMode="auto">
          <a:xfrm>
            <a:off x="1981200" y="22860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ACD</a:t>
            </a:r>
          </a:p>
        </p:txBody>
      </p:sp>
      <p:sp>
        <p:nvSpPr>
          <p:cNvPr id="48135" name="Text Box 84"/>
          <p:cNvSpPr txBox="1">
            <a:spLocks noChangeArrowheads="1"/>
          </p:cNvSpPr>
          <p:nvPr/>
        </p:nvSpPr>
        <p:spPr bwMode="auto">
          <a:xfrm>
            <a:off x="2667000" y="2286000"/>
            <a:ext cx="714375" cy="400050"/>
          </a:xfrm>
          <a:prstGeom prst="rect">
            <a:avLst/>
          </a:prstGeom>
          <a:noFill/>
          <a:ln w="28575">
            <a:solidFill>
              <a:schemeClr val="hlink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BCD</a:t>
            </a:r>
          </a:p>
        </p:txBody>
      </p:sp>
      <p:sp>
        <p:nvSpPr>
          <p:cNvPr id="48136" name="Text Box 85"/>
          <p:cNvSpPr txBox="1">
            <a:spLocks noChangeArrowheads="1"/>
          </p:cNvSpPr>
          <p:nvPr/>
        </p:nvSpPr>
        <p:spPr bwMode="auto">
          <a:xfrm>
            <a:off x="304800" y="3048000"/>
            <a:ext cx="547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AB</a:t>
            </a:r>
          </a:p>
        </p:txBody>
      </p:sp>
      <p:sp>
        <p:nvSpPr>
          <p:cNvPr id="48137" name="Text Box 86"/>
          <p:cNvSpPr txBox="1">
            <a:spLocks noChangeArrowheads="1"/>
          </p:cNvSpPr>
          <p:nvPr/>
        </p:nvSpPr>
        <p:spPr bwMode="auto">
          <a:xfrm>
            <a:off x="914400" y="3048000"/>
            <a:ext cx="547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AC</a:t>
            </a:r>
          </a:p>
        </p:txBody>
      </p:sp>
      <p:sp>
        <p:nvSpPr>
          <p:cNvPr id="48138" name="Text Box 87"/>
          <p:cNvSpPr txBox="1">
            <a:spLocks noChangeArrowheads="1"/>
          </p:cNvSpPr>
          <p:nvPr/>
        </p:nvSpPr>
        <p:spPr bwMode="auto">
          <a:xfrm>
            <a:off x="1524000" y="3048000"/>
            <a:ext cx="533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BC</a:t>
            </a:r>
          </a:p>
        </p:txBody>
      </p:sp>
      <p:sp>
        <p:nvSpPr>
          <p:cNvPr id="48139" name="Text Box 88"/>
          <p:cNvSpPr txBox="1">
            <a:spLocks noChangeArrowheads="1"/>
          </p:cNvSpPr>
          <p:nvPr/>
        </p:nvSpPr>
        <p:spPr bwMode="auto">
          <a:xfrm>
            <a:off x="2133600" y="3048000"/>
            <a:ext cx="557213" cy="400050"/>
          </a:xfrm>
          <a:prstGeom prst="rect">
            <a:avLst/>
          </a:prstGeom>
          <a:noFill/>
          <a:ln w="28575">
            <a:solidFill>
              <a:schemeClr val="hlink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AD</a:t>
            </a:r>
          </a:p>
        </p:txBody>
      </p:sp>
      <p:sp>
        <p:nvSpPr>
          <p:cNvPr id="48140" name="Text Box 89"/>
          <p:cNvSpPr txBox="1">
            <a:spLocks noChangeArrowheads="1"/>
          </p:cNvSpPr>
          <p:nvPr/>
        </p:nvSpPr>
        <p:spPr bwMode="auto">
          <a:xfrm>
            <a:off x="2819400" y="3048000"/>
            <a:ext cx="547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BD</a:t>
            </a:r>
          </a:p>
        </p:txBody>
      </p:sp>
      <p:sp>
        <p:nvSpPr>
          <p:cNvPr id="48141" name="Text Box 90"/>
          <p:cNvSpPr txBox="1">
            <a:spLocks noChangeArrowheads="1"/>
          </p:cNvSpPr>
          <p:nvPr/>
        </p:nvSpPr>
        <p:spPr bwMode="auto">
          <a:xfrm>
            <a:off x="3505200" y="3048000"/>
            <a:ext cx="547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CD</a:t>
            </a:r>
          </a:p>
        </p:txBody>
      </p:sp>
      <p:sp>
        <p:nvSpPr>
          <p:cNvPr id="48142" name="Text Box 91"/>
          <p:cNvSpPr txBox="1">
            <a:spLocks noChangeArrowheads="1"/>
          </p:cNvSpPr>
          <p:nvPr/>
        </p:nvSpPr>
        <p:spPr bwMode="auto">
          <a:xfrm>
            <a:off x="822325" y="3900488"/>
            <a:ext cx="377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A</a:t>
            </a:r>
          </a:p>
        </p:txBody>
      </p:sp>
      <p:sp>
        <p:nvSpPr>
          <p:cNvPr id="48143" name="Text Box 92"/>
          <p:cNvSpPr txBox="1">
            <a:spLocks noChangeArrowheads="1"/>
          </p:cNvSpPr>
          <p:nvPr/>
        </p:nvSpPr>
        <p:spPr bwMode="auto">
          <a:xfrm>
            <a:off x="1371600" y="3886200"/>
            <a:ext cx="36353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B</a:t>
            </a:r>
          </a:p>
        </p:txBody>
      </p:sp>
      <p:sp>
        <p:nvSpPr>
          <p:cNvPr id="48144" name="Text Box 93"/>
          <p:cNvSpPr txBox="1">
            <a:spLocks noChangeArrowheads="1"/>
          </p:cNvSpPr>
          <p:nvPr/>
        </p:nvSpPr>
        <p:spPr bwMode="auto">
          <a:xfrm>
            <a:off x="1905000" y="3886200"/>
            <a:ext cx="36353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C</a:t>
            </a:r>
          </a:p>
        </p:txBody>
      </p:sp>
      <p:sp>
        <p:nvSpPr>
          <p:cNvPr id="48145" name="Text Box 94"/>
          <p:cNvSpPr txBox="1">
            <a:spLocks noChangeArrowheads="1"/>
          </p:cNvSpPr>
          <p:nvPr/>
        </p:nvSpPr>
        <p:spPr bwMode="auto">
          <a:xfrm>
            <a:off x="2438400" y="3886200"/>
            <a:ext cx="377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</a:t>
            </a:r>
          </a:p>
        </p:txBody>
      </p:sp>
      <p:sp>
        <p:nvSpPr>
          <p:cNvPr id="48146" name="Text Box 95"/>
          <p:cNvSpPr txBox="1">
            <a:spLocks noChangeArrowheads="1"/>
          </p:cNvSpPr>
          <p:nvPr/>
        </p:nvSpPr>
        <p:spPr bwMode="auto">
          <a:xfrm>
            <a:off x="1736725" y="4586288"/>
            <a:ext cx="4381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{}</a:t>
            </a:r>
          </a:p>
        </p:txBody>
      </p:sp>
      <p:cxnSp>
        <p:nvCxnSpPr>
          <p:cNvPr id="48147" name="AutoShape 96"/>
          <p:cNvCxnSpPr>
            <a:cxnSpLocks noChangeShapeType="1"/>
            <a:stCxn id="48146" idx="0"/>
            <a:endCxn id="48142" idx="2"/>
          </p:cNvCxnSpPr>
          <p:nvPr/>
        </p:nvCxnSpPr>
        <p:spPr bwMode="auto">
          <a:xfrm flipH="1" flipV="1">
            <a:off x="1011238" y="4306888"/>
            <a:ext cx="944562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8" name="AutoShape 97"/>
          <p:cNvCxnSpPr>
            <a:cxnSpLocks noChangeShapeType="1"/>
            <a:stCxn id="48146" idx="0"/>
            <a:endCxn id="48143" idx="2"/>
          </p:cNvCxnSpPr>
          <p:nvPr/>
        </p:nvCxnSpPr>
        <p:spPr bwMode="auto">
          <a:xfrm flipH="1" flipV="1">
            <a:off x="1554163" y="4292600"/>
            <a:ext cx="401637" cy="293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9" name="AutoShape 98"/>
          <p:cNvCxnSpPr>
            <a:cxnSpLocks noChangeShapeType="1"/>
            <a:stCxn id="48146" idx="0"/>
            <a:endCxn id="48144" idx="2"/>
          </p:cNvCxnSpPr>
          <p:nvPr/>
        </p:nvCxnSpPr>
        <p:spPr bwMode="auto">
          <a:xfrm flipV="1">
            <a:off x="1955800" y="4292600"/>
            <a:ext cx="131763" cy="293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0" name="AutoShape 99"/>
          <p:cNvCxnSpPr>
            <a:cxnSpLocks noChangeShapeType="1"/>
            <a:stCxn id="48146" idx="0"/>
            <a:endCxn id="48145" idx="2"/>
          </p:cNvCxnSpPr>
          <p:nvPr/>
        </p:nvCxnSpPr>
        <p:spPr bwMode="auto">
          <a:xfrm flipV="1">
            <a:off x="1955800" y="4292600"/>
            <a:ext cx="671513" cy="293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1" name="AutoShape 100"/>
          <p:cNvCxnSpPr>
            <a:cxnSpLocks noChangeShapeType="1"/>
            <a:stCxn id="48142" idx="0"/>
            <a:endCxn id="48136" idx="2"/>
          </p:cNvCxnSpPr>
          <p:nvPr/>
        </p:nvCxnSpPr>
        <p:spPr bwMode="auto">
          <a:xfrm flipH="1" flipV="1">
            <a:off x="579438" y="3454400"/>
            <a:ext cx="431800" cy="446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2" name="AutoShape 101"/>
          <p:cNvCxnSpPr>
            <a:cxnSpLocks noChangeShapeType="1"/>
            <a:stCxn id="48142" idx="0"/>
            <a:endCxn id="48137" idx="2"/>
          </p:cNvCxnSpPr>
          <p:nvPr/>
        </p:nvCxnSpPr>
        <p:spPr bwMode="auto">
          <a:xfrm flipV="1">
            <a:off x="1011238" y="3454400"/>
            <a:ext cx="177800" cy="446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3" name="AutoShape 102"/>
          <p:cNvCxnSpPr>
            <a:cxnSpLocks noChangeShapeType="1"/>
            <a:stCxn id="48142" idx="0"/>
            <a:endCxn id="48139" idx="2"/>
          </p:cNvCxnSpPr>
          <p:nvPr/>
        </p:nvCxnSpPr>
        <p:spPr bwMode="auto">
          <a:xfrm flipV="1">
            <a:off x="1011238" y="3448050"/>
            <a:ext cx="1400175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4" name="AutoShape 103"/>
          <p:cNvCxnSpPr>
            <a:cxnSpLocks noChangeShapeType="1"/>
            <a:stCxn id="48143" idx="0"/>
            <a:endCxn id="48138" idx="2"/>
          </p:cNvCxnSpPr>
          <p:nvPr/>
        </p:nvCxnSpPr>
        <p:spPr bwMode="auto">
          <a:xfrm flipV="1">
            <a:off x="1554163" y="3454400"/>
            <a:ext cx="236537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5" name="AutoShape 104"/>
          <p:cNvCxnSpPr>
            <a:cxnSpLocks noChangeShapeType="1"/>
            <a:stCxn id="48143" idx="0"/>
            <a:endCxn id="48136" idx="2"/>
          </p:cNvCxnSpPr>
          <p:nvPr/>
        </p:nvCxnSpPr>
        <p:spPr bwMode="auto">
          <a:xfrm flipH="1" flipV="1">
            <a:off x="579438" y="3454400"/>
            <a:ext cx="9747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6" name="AutoShape 105"/>
          <p:cNvCxnSpPr>
            <a:cxnSpLocks noChangeShapeType="1"/>
            <a:stCxn id="48143" idx="0"/>
            <a:endCxn id="48140" idx="2"/>
          </p:cNvCxnSpPr>
          <p:nvPr/>
        </p:nvCxnSpPr>
        <p:spPr bwMode="auto">
          <a:xfrm flipV="1">
            <a:off x="1554163" y="3454400"/>
            <a:ext cx="153987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7" name="AutoShape 106"/>
          <p:cNvCxnSpPr>
            <a:cxnSpLocks noChangeShapeType="1"/>
            <a:stCxn id="48144" idx="0"/>
            <a:endCxn id="48137" idx="2"/>
          </p:cNvCxnSpPr>
          <p:nvPr/>
        </p:nvCxnSpPr>
        <p:spPr bwMode="auto">
          <a:xfrm flipH="1" flipV="1">
            <a:off x="1189038" y="3454400"/>
            <a:ext cx="8985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8" name="AutoShape 107"/>
          <p:cNvCxnSpPr>
            <a:cxnSpLocks noChangeShapeType="1"/>
            <a:stCxn id="48144" idx="0"/>
            <a:endCxn id="48138" idx="2"/>
          </p:cNvCxnSpPr>
          <p:nvPr/>
        </p:nvCxnSpPr>
        <p:spPr bwMode="auto">
          <a:xfrm flipH="1" flipV="1">
            <a:off x="1790700" y="3454400"/>
            <a:ext cx="296863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9" name="AutoShape 108"/>
          <p:cNvCxnSpPr>
            <a:cxnSpLocks noChangeShapeType="1"/>
            <a:stCxn id="48144" idx="0"/>
            <a:endCxn id="48141" idx="2"/>
          </p:cNvCxnSpPr>
          <p:nvPr/>
        </p:nvCxnSpPr>
        <p:spPr bwMode="auto">
          <a:xfrm flipV="1">
            <a:off x="2087563" y="3454400"/>
            <a:ext cx="169227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0" name="AutoShape 109"/>
          <p:cNvCxnSpPr>
            <a:cxnSpLocks noChangeShapeType="1"/>
            <a:stCxn id="48145" idx="0"/>
            <a:endCxn id="48139" idx="2"/>
          </p:cNvCxnSpPr>
          <p:nvPr/>
        </p:nvCxnSpPr>
        <p:spPr bwMode="auto">
          <a:xfrm flipH="1" flipV="1">
            <a:off x="2411413" y="3448050"/>
            <a:ext cx="21590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1" name="AutoShape 110"/>
          <p:cNvCxnSpPr>
            <a:cxnSpLocks noChangeShapeType="1"/>
            <a:stCxn id="48145" idx="0"/>
            <a:endCxn id="48140" idx="2"/>
          </p:cNvCxnSpPr>
          <p:nvPr/>
        </p:nvCxnSpPr>
        <p:spPr bwMode="auto">
          <a:xfrm flipV="1">
            <a:off x="2627313" y="3454400"/>
            <a:ext cx="4667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2" name="AutoShape 111"/>
          <p:cNvCxnSpPr>
            <a:cxnSpLocks noChangeShapeType="1"/>
            <a:stCxn id="48145" idx="0"/>
            <a:endCxn id="48141" idx="2"/>
          </p:cNvCxnSpPr>
          <p:nvPr/>
        </p:nvCxnSpPr>
        <p:spPr bwMode="auto">
          <a:xfrm flipV="1">
            <a:off x="2627313" y="3454400"/>
            <a:ext cx="11525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3" name="AutoShape 112"/>
          <p:cNvCxnSpPr>
            <a:cxnSpLocks noChangeShapeType="1"/>
            <a:stCxn id="48136" idx="0"/>
            <a:endCxn id="48132" idx="2"/>
          </p:cNvCxnSpPr>
          <p:nvPr/>
        </p:nvCxnSpPr>
        <p:spPr bwMode="auto">
          <a:xfrm flipV="1">
            <a:off x="579438" y="2692400"/>
            <a:ext cx="236537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4" name="AutoShape 113"/>
          <p:cNvCxnSpPr>
            <a:cxnSpLocks noChangeShapeType="1"/>
            <a:stCxn id="48136" idx="0"/>
            <a:endCxn id="48133" idx="2"/>
          </p:cNvCxnSpPr>
          <p:nvPr/>
        </p:nvCxnSpPr>
        <p:spPr bwMode="auto">
          <a:xfrm flipV="1">
            <a:off x="579438" y="2682875"/>
            <a:ext cx="1001712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5" name="AutoShape 114"/>
          <p:cNvCxnSpPr>
            <a:cxnSpLocks noChangeShapeType="1"/>
            <a:stCxn id="48137" idx="0"/>
            <a:endCxn id="48132" idx="2"/>
          </p:cNvCxnSpPr>
          <p:nvPr/>
        </p:nvCxnSpPr>
        <p:spPr bwMode="auto">
          <a:xfrm flipH="1" flipV="1">
            <a:off x="815975" y="2692400"/>
            <a:ext cx="373063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6" name="AutoShape 115"/>
          <p:cNvCxnSpPr>
            <a:cxnSpLocks noChangeShapeType="1"/>
            <a:stCxn id="48137" idx="0"/>
            <a:endCxn id="48134" idx="2"/>
          </p:cNvCxnSpPr>
          <p:nvPr/>
        </p:nvCxnSpPr>
        <p:spPr bwMode="auto">
          <a:xfrm flipV="1">
            <a:off x="1189038" y="2682875"/>
            <a:ext cx="1154112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7" name="AutoShape 116"/>
          <p:cNvCxnSpPr>
            <a:cxnSpLocks noChangeShapeType="1"/>
            <a:stCxn id="48138" idx="0"/>
            <a:endCxn id="48132" idx="2"/>
          </p:cNvCxnSpPr>
          <p:nvPr/>
        </p:nvCxnSpPr>
        <p:spPr bwMode="auto">
          <a:xfrm flipH="1" flipV="1">
            <a:off x="815975" y="2692400"/>
            <a:ext cx="974725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8" name="AutoShape 117"/>
          <p:cNvCxnSpPr>
            <a:cxnSpLocks noChangeShapeType="1"/>
            <a:stCxn id="48138" idx="0"/>
            <a:endCxn id="48135" idx="2"/>
          </p:cNvCxnSpPr>
          <p:nvPr/>
        </p:nvCxnSpPr>
        <p:spPr bwMode="auto">
          <a:xfrm flipV="1">
            <a:off x="1790700" y="2686050"/>
            <a:ext cx="1233488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69" name="AutoShape 118"/>
          <p:cNvCxnSpPr>
            <a:cxnSpLocks noChangeShapeType="1"/>
            <a:stCxn id="48140" idx="0"/>
            <a:endCxn id="48133" idx="2"/>
          </p:cNvCxnSpPr>
          <p:nvPr/>
        </p:nvCxnSpPr>
        <p:spPr bwMode="auto">
          <a:xfrm flipH="1" flipV="1">
            <a:off x="1581150" y="2682875"/>
            <a:ext cx="1512888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0" name="AutoShape 119"/>
          <p:cNvCxnSpPr>
            <a:cxnSpLocks noChangeShapeType="1"/>
            <a:stCxn id="48138" idx="0"/>
            <a:endCxn id="48135" idx="2"/>
          </p:cNvCxnSpPr>
          <p:nvPr/>
        </p:nvCxnSpPr>
        <p:spPr bwMode="auto">
          <a:xfrm flipV="1">
            <a:off x="1790700" y="2686050"/>
            <a:ext cx="1233488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1" name="AutoShape 120"/>
          <p:cNvCxnSpPr>
            <a:cxnSpLocks noChangeShapeType="1"/>
            <a:stCxn id="48140" idx="0"/>
            <a:endCxn id="48135" idx="2"/>
          </p:cNvCxnSpPr>
          <p:nvPr/>
        </p:nvCxnSpPr>
        <p:spPr bwMode="auto">
          <a:xfrm flipH="1" flipV="1">
            <a:off x="3024188" y="2686050"/>
            <a:ext cx="698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2" name="AutoShape 121"/>
          <p:cNvCxnSpPr>
            <a:cxnSpLocks noChangeShapeType="1"/>
            <a:stCxn id="48141" idx="0"/>
            <a:endCxn id="48134" idx="2"/>
          </p:cNvCxnSpPr>
          <p:nvPr/>
        </p:nvCxnSpPr>
        <p:spPr bwMode="auto">
          <a:xfrm flipH="1" flipV="1">
            <a:off x="2343150" y="2682875"/>
            <a:ext cx="1436688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3" name="AutoShape 122"/>
          <p:cNvCxnSpPr>
            <a:cxnSpLocks noChangeShapeType="1"/>
            <a:stCxn id="48141" idx="0"/>
            <a:endCxn id="48135" idx="2"/>
          </p:cNvCxnSpPr>
          <p:nvPr/>
        </p:nvCxnSpPr>
        <p:spPr bwMode="auto">
          <a:xfrm flipH="1" flipV="1">
            <a:off x="3024188" y="2686050"/>
            <a:ext cx="7556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4" name="AutoShape 123"/>
          <p:cNvCxnSpPr>
            <a:cxnSpLocks noChangeShapeType="1"/>
            <a:stCxn id="48132" idx="0"/>
            <a:endCxn id="48131" idx="2"/>
          </p:cNvCxnSpPr>
          <p:nvPr/>
        </p:nvCxnSpPr>
        <p:spPr bwMode="auto">
          <a:xfrm flipV="1">
            <a:off x="815975" y="1920875"/>
            <a:ext cx="1154113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5" name="AutoShape 124"/>
          <p:cNvCxnSpPr>
            <a:cxnSpLocks noChangeShapeType="1"/>
            <a:stCxn id="48133" idx="0"/>
            <a:endCxn id="48131" idx="2"/>
          </p:cNvCxnSpPr>
          <p:nvPr/>
        </p:nvCxnSpPr>
        <p:spPr bwMode="auto">
          <a:xfrm flipV="1">
            <a:off x="1581150" y="1920875"/>
            <a:ext cx="388938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6" name="AutoShape 125"/>
          <p:cNvCxnSpPr>
            <a:cxnSpLocks noChangeShapeType="1"/>
            <a:stCxn id="48134" idx="0"/>
            <a:endCxn id="48131" idx="2"/>
          </p:cNvCxnSpPr>
          <p:nvPr/>
        </p:nvCxnSpPr>
        <p:spPr bwMode="auto">
          <a:xfrm flipH="1" flipV="1">
            <a:off x="1970088" y="1920875"/>
            <a:ext cx="373062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7" name="AutoShape 126"/>
          <p:cNvCxnSpPr>
            <a:cxnSpLocks noChangeShapeType="1"/>
            <a:stCxn id="48135" idx="0"/>
            <a:endCxn id="48131" idx="2"/>
          </p:cNvCxnSpPr>
          <p:nvPr/>
        </p:nvCxnSpPr>
        <p:spPr bwMode="auto">
          <a:xfrm flipH="1" flipV="1">
            <a:off x="1970088" y="1920875"/>
            <a:ext cx="105410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8" name="AutoShape 127"/>
          <p:cNvCxnSpPr>
            <a:cxnSpLocks noChangeShapeType="1"/>
            <a:stCxn id="48139" idx="0"/>
            <a:endCxn id="48134" idx="2"/>
          </p:cNvCxnSpPr>
          <p:nvPr/>
        </p:nvCxnSpPr>
        <p:spPr bwMode="auto">
          <a:xfrm flipH="1" flipV="1">
            <a:off x="2343150" y="2682875"/>
            <a:ext cx="68263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79" name="AutoShape 128"/>
          <p:cNvCxnSpPr>
            <a:cxnSpLocks noChangeShapeType="1"/>
            <a:stCxn id="48139" idx="0"/>
            <a:endCxn id="48133" idx="2"/>
          </p:cNvCxnSpPr>
          <p:nvPr/>
        </p:nvCxnSpPr>
        <p:spPr bwMode="auto">
          <a:xfrm flipH="1" flipV="1">
            <a:off x="1581150" y="2682875"/>
            <a:ext cx="830263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80" name="Text Box 129"/>
          <p:cNvSpPr txBox="1">
            <a:spLocks noChangeArrowheads="1"/>
          </p:cNvSpPr>
          <p:nvPr/>
        </p:nvSpPr>
        <p:spPr bwMode="auto">
          <a:xfrm>
            <a:off x="1143000" y="4953000"/>
            <a:ext cx="160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Itemset lattice</a:t>
            </a:r>
          </a:p>
        </p:txBody>
      </p:sp>
      <p:sp>
        <p:nvSpPr>
          <p:cNvPr id="48181" name="Rectangle 130"/>
          <p:cNvSpPr>
            <a:spLocks noGrp="1" noChangeArrowheads="1"/>
          </p:cNvSpPr>
          <p:nvPr>
            <p:ph type="body" sz="half" idx="1"/>
          </p:nvPr>
        </p:nvSpPr>
        <p:spPr>
          <a:xfrm>
            <a:off x="4648200" y="1600200"/>
            <a:ext cx="4114800" cy="1676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000" smtClean="0">
                <a:ea typeface="SimSun" panose="02010600030101010101" pitchFamily="2" charset="-122"/>
              </a:rPr>
              <a:t>Once both A and D are determined frequent, the counting of AD can begin</a:t>
            </a:r>
          </a:p>
          <a:p>
            <a:pPr>
              <a:lnSpc>
                <a:spcPct val="80000"/>
              </a:lnSpc>
            </a:pPr>
            <a:r>
              <a:rPr lang="en-US" altLang="zh-CN" sz="2000" smtClean="0">
                <a:ea typeface="SimSun" panose="02010600030101010101" pitchFamily="2" charset="-122"/>
              </a:rPr>
              <a:t>Once all length-2 subsets of BCD are determined frequent, the counting of BCD can begin</a:t>
            </a:r>
          </a:p>
        </p:txBody>
      </p:sp>
      <p:sp>
        <p:nvSpPr>
          <p:cNvPr id="48182" name="Rectangle 131"/>
          <p:cNvSpPr>
            <a:spLocks noChangeArrowheads="1"/>
          </p:cNvSpPr>
          <p:nvPr/>
        </p:nvSpPr>
        <p:spPr bwMode="auto">
          <a:xfrm>
            <a:off x="4343400" y="3352800"/>
            <a:ext cx="44958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Transactions</a:t>
            </a:r>
          </a:p>
        </p:txBody>
      </p:sp>
      <p:grpSp>
        <p:nvGrpSpPr>
          <p:cNvPr id="48183" name="Group 132"/>
          <p:cNvGrpSpPr>
            <a:grpSpLocks/>
          </p:cNvGrpSpPr>
          <p:nvPr/>
        </p:nvGrpSpPr>
        <p:grpSpPr bwMode="auto">
          <a:xfrm>
            <a:off x="4343400" y="3733800"/>
            <a:ext cx="4414838" cy="396875"/>
            <a:chOff x="2545" y="2928"/>
            <a:chExt cx="2781" cy="250"/>
          </a:xfrm>
        </p:grpSpPr>
        <p:sp>
          <p:nvSpPr>
            <p:cNvPr id="48204" name="Line 133"/>
            <p:cNvSpPr>
              <a:spLocks noChangeShapeType="1"/>
            </p:cNvSpPr>
            <p:nvPr/>
          </p:nvSpPr>
          <p:spPr bwMode="auto">
            <a:xfrm>
              <a:off x="2545" y="3167"/>
              <a:ext cx="27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05" name="Text Box 134"/>
            <p:cNvSpPr txBox="1">
              <a:spLocks noChangeArrowheads="1"/>
            </p:cNvSpPr>
            <p:nvPr/>
          </p:nvSpPr>
          <p:spPr bwMode="auto">
            <a:xfrm>
              <a:off x="3408" y="2928"/>
              <a:ext cx="7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1-itemsets</a:t>
              </a:r>
            </a:p>
          </p:txBody>
        </p:sp>
      </p:grpSp>
      <p:grpSp>
        <p:nvGrpSpPr>
          <p:cNvPr id="48184" name="Group 135"/>
          <p:cNvGrpSpPr>
            <a:grpSpLocks/>
          </p:cNvGrpSpPr>
          <p:nvPr/>
        </p:nvGrpSpPr>
        <p:grpSpPr bwMode="auto">
          <a:xfrm>
            <a:off x="4343400" y="4038600"/>
            <a:ext cx="4414838" cy="396875"/>
            <a:chOff x="2545" y="2928"/>
            <a:chExt cx="2781" cy="250"/>
          </a:xfrm>
        </p:grpSpPr>
        <p:sp>
          <p:nvSpPr>
            <p:cNvPr id="48202" name="Line 136"/>
            <p:cNvSpPr>
              <a:spLocks noChangeShapeType="1"/>
            </p:cNvSpPr>
            <p:nvPr/>
          </p:nvSpPr>
          <p:spPr bwMode="auto">
            <a:xfrm>
              <a:off x="2545" y="3167"/>
              <a:ext cx="27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03" name="Text Box 137"/>
            <p:cNvSpPr txBox="1">
              <a:spLocks noChangeArrowheads="1"/>
            </p:cNvSpPr>
            <p:nvPr/>
          </p:nvSpPr>
          <p:spPr bwMode="auto">
            <a:xfrm>
              <a:off x="3408" y="2928"/>
              <a:ext cx="7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2-itemsets</a:t>
              </a:r>
            </a:p>
          </p:txBody>
        </p:sp>
      </p:grpSp>
      <p:grpSp>
        <p:nvGrpSpPr>
          <p:cNvPr id="48185" name="Group 138"/>
          <p:cNvGrpSpPr>
            <a:grpSpLocks/>
          </p:cNvGrpSpPr>
          <p:nvPr/>
        </p:nvGrpSpPr>
        <p:grpSpPr bwMode="auto">
          <a:xfrm>
            <a:off x="4343400" y="4343400"/>
            <a:ext cx="4414838" cy="396875"/>
            <a:chOff x="2641" y="2976"/>
            <a:chExt cx="2781" cy="250"/>
          </a:xfrm>
        </p:grpSpPr>
        <p:sp>
          <p:nvSpPr>
            <p:cNvPr id="48200" name="Line 139"/>
            <p:cNvSpPr>
              <a:spLocks noChangeShapeType="1"/>
            </p:cNvSpPr>
            <p:nvPr/>
          </p:nvSpPr>
          <p:spPr bwMode="auto">
            <a:xfrm>
              <a:off x="2641" y="3215"/>
              <a:ext cx="27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01" name="Text Box 140"/>
            <p:cNvSpPr txBox="1">
              <a:spLocks noChangeArrowheads="1"/>
            </p:cNvSpPr>
            <p:nvPr/>
          </p:nvSpPr>
          <p:spPr bwMode="auto">
            <a:xfrm>
              <a:off x="3792" y="2976"/>
              <a:ext cx="2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…</a:t>
              </a:r>
            </a:p>
          </p:txBody>
        </p:sp>
      </p:grpSp>
      <p:sp>
        <p:nvSpPr>
          <p:cNvPr id="48186" name="Text Box 141"/>
          <p:cNvSpPr txBox="1">
            <a:spLocks noChangeArrowheads="1"/>
          </p:cNvSpPr>
          <p:nvPr/>
        </p:nvSpPr>
        <p:spPr bwMode="auto">
          <a:xfrm>
            <a:off x="3276600" y="4114800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Apriori</a:t>
            </a:r>
          </a:p>
        </p:txBody>
      </p:sp>
      <p:grpSp>
        <p:nvGrpSpPr>
          <p:cNvPr id="48187" name="Group 142"/>
          <p:cNvGrpSpPr>
            <a:grpSpLocks/>
          </p:cNvGrpSpPr>
          <p:nvPr/>
        </p:nvGrpSpPr>
        <p:grpSpPr bwMode="auto">
          <a:xfrm>
            <a:off x="4343400" y="4953000"/>
            <a:ext cx="4414838" cy="396875"/>
            <a:chOff x="2545" y="2928"/>
            <a:chExt cx="2781" cy="250"/>
          </a:xfrm>
        </p:grpSpPr>
        <p:sp>
          <p:nvSpPr>
            <p:cNvPr id="48198" name="Line 143"/>
            <p:cNvSpPr>
              <a:spLocks noChangeShapeType="1"/>
            </p:cNvSpPr>
            <p:nvPr/>
          </p:nvSpPr>
          <p:spPr bwMode="auto">
            <a:xfrm>
              <a:off x="2545" y="3167"/>
              <a:ext cx="27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99" name="Text Box 144"/>
            <p:cNvSpPr txBox="1">
              <a:spLocks noChangeArrowheads="1"/>
            </p:cNvSpPr>
            <p:nvPr/>
          </p:nvSpPr>
          <p:spPr bwMode="auto">
            <a:xfrm>
              <a:off x="3408" y="2928"/>
              <a:ext cx="7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1-itemsets</a:t>
              </a:r>
            </a:p>
          </p:txBody>
        </p:sp>
      </p:grpSp>
      <p:sp>
        <p:nvSpPr>
          <p:cNvPr id="48188" name="Line 145"/>
          <p:cNvSpPr>
            <a:spLocks noChangeShapeType="1"/>
          </p:cNvSpPr>
          <p:nvPr/>
        </p:nvSpPr>
        <p:spPr bwMode="auto">
          <a:xfrm>
            <a:off x="5181600" y="5638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89" name="Line 146"/>
          <p:cNvSpPr>
            <a:spLocks noChangeShapeType="1"/>
          </p:cNvSpPr>
          <p:nvPr/>
        </p:nvSpPr>
        <p:spPr bwMode="auto">
          <a:xfrm>
            <a:off x="4343400" y="617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8190" name="AutoShape 147"/>
          <p:cNvCxnSpPr>
            <a:cxnSpLocks noChangeShapeType="1"/>
            <a:stCxn id="48188" idx="1"/>
            <a:endCxn id="48189" idx="0"/>
          </p:cNvCxnSpPr>
          <p:nvPr/>
        </p:nvCxnSpPr>
        <p:spPr bwMode="auto">
          <a:xfrm flipH="1">
            <a:off x="4343400" y="5638800"/>
            <a:ext cx="4419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91" name="Text Box 148"/>
          <p:cNvSpPr txBox="1">
            <a:spLocks noChangeArrowheads="1"/>
          </p:cNvSpPr>
          <p:nvPr/>
        </p:nvSpPr>
        <p:spPr bwMode="auto">
          <a:xfrm>
            <a:off x="5867400" y="5257800"/>
            <a:ext cx="942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2-items</a:t>
            </a:r>
          </a:p>
        </p:txBody>
      </p:sp>
      <p:sp>
        <p:nvSpPr>
          <p:cNvPr id="48192" name="Line 149"/>
          <p:cNvSpPr>
            <a:spLocks noChangeShapeType="1"/>
          </p:cNvSpPr>
          <p:nvPr/>
        </p:nvSpPr>
        <p:spPr bwMode="auto">
          <a:xfrm>
            <a:off x="7086600" y="5943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93" name="Line 150"/>
          <p:cNvSpPr>
            <a:spLocks noChangeShapeType="1"/>
          </p:cNvSpPr>
          <p:nvPr/>
        </p:nvSpPr>
        <p:spPr bwMode="auto">
          <a:xfrm>
            <a:off x="4343400" y="6477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94" name="Text Box 151"/>
          <p:cNvSpPr txBox="1">
            <a:spLocks noChangeArrowheads="1"/>
          </p:cNvSpPr>
          <p:nvPr/>
        </p:nvSpPr>
        <p:spPr bwMode="auto">
          <a:xfrm>
            <a:off x="7527925" y="5576888"/>
            <a:ext cx="942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3-items</a:t>
            </a:r>
          </a:p>
        </p:txBody>
      </p:sp>
      <p:cxnSp>
        <p:nvCxnSpPr>
          <p:cNvPr id="48195" name="AutoShape 152"/>
          <p:cNvCxnSpPr>
            <a:cxnSpLocks noChangeShapeType="1"/>
            <a:stCxn id="48192" idx="1"/>
            <a:endCxn id="48193" idx="0"/>
          </p:cNvCxnSpPr>
          <p:nvPr/>
        </p:nvCxnSpPr>
        <p:spPr bwMode="auto">
          <a:xfrm flipH="1">
            <a:off x="4343400" y="5943600"/>
            <a:ext cx="4419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96" name="Text Box 153"/>
          <p:cNvSpPr txBox="1">
            <a:spLocks noChangeArrowheads="1"/>
          </p:cNvSpPr>
          <p:nvPr/>
        </p:nvSpPr>
        <p:spPr bwMode="auto">
          <a:xfrm>
            <a:off x="3641725" y="5576888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DIC</a:t>
            </a:r>
          </a:p>
        </p:txBody>
      </p:sp>
      <p:sp>
        <p:nvSpPr>
          <p:cNvPr id="48197" name="Rectangle 154"/>
          <p:cNvSpPr>
            <a:spLocks noChangeArrowheads="1"/>
          </p:cNvSpPr>
          <p:nvPr/>
        </p:nvSpPr>
        <p:spPr bwMode="auto">
          <a:xfrm>
            <a:off x="533400" y="5332413"/>
            <a:ext cx="27432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CN" sz="1800">
                <a:ea typeface="SimSun" panose="02010600030101010101" pitchFamily="2" charset="-122"/>
              </a:rPr>
              <a:t>S. Brin R. Motwani, J. Ullman, and S. Tsur, 1997.</a:t>
            </a:r>
            <a:endParaRPr lang="en-US" altLang="zh-CN" sz="1800" i="1">
              <a:solidFill>
                <a:schemeClr val="tx2"/>
              </a:solidFill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0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DHP: Reduce the Number of Candidates</a:t>
            </a:r>
          </a:p>
        </p:txBody>
      </p:sp>
      <p:sp>
        <p:nvSpPr>
          <p:cNvPr id="49155" name="Rectangle 307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A hashing bucket count &lt;min_sup </a:t>
            </a:r>
            <a:r>
              <a:rPr lang="en-US" altLang="zh-CN" smtClean="0">
                <a:ea typeface="SimSun" panose="02010600030101010101" pitchFamily="2" charset="-122"/>
                <a:sym typeface="Wingdings" panose="05000000000000000000" pitchFamily="2" charset="2"/>
              </a:rPr>
              <a:t> every candidate in the buck is infrequent</a:t>
            </a:r>
            <a:endParaRPr lang="en-US" altLang="zh-CN" smtClean="0">
              <a:ea typeface="SimSun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Candidates: a, b, c, d, e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Hash entries: {ab, ad, ae} {bd, be, de} …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Large 1-itemset: a, b, d, e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The sum of counts of {ab, ad, ae} &lt; min_sup </a:t>
            </a:r>
            <a:r>
              <a:rPr lang="en-US" altLang="zh-CN" smtClean="0">
                <a:ea typeface="SimSun" panose="02010600030101010101" pitchFamily="2" charset="-122"/>
                <a:sym typeface="Wingdings" panose="05000000000000000000" pitchFamily="2" charset="2"/>
              </a:rPr>
              <a:t></a:t>
            </a:r>
            <a:r>
              <a:rPr lang="en-US" altLang="zh-CN" smtClean="0">
                <a:ea typeface="SimSun" panose="02010600030101010101" pitchFamily="2" charset="-122"/>
              </a:rPr>
              <a:t> ab should not be a candidate 2-itemset </a:t>
            </a:r>
          </a:p>
          <a:p>
            <a:pPr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J. Park, M. Chen, and P. Yu, 1995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10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Partition: Scan Database Only Twice</a:t>
            </a:r>
          </a:p>
        </p:txBody>
      </p:sp>
      <p:sp>
        <p:nvSpPr>
          <p:cNvPr id="50179" name="Rectangle 410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>
                <a:ea typeface="SimSun" panose="02010600030101010101" pitchFamily="2" charset="-122"/>
              </a:rPr>
              <a:t>Partition the database into n partitions</a:t>
            </a:r>
          </a:p>
          <a:p>
            <a:pPr>
              <a:lnSpc>
                <a:spcPct val="90000"/>
              </a:lnSpc>
            </a:pPr>
            <a:r>
              <a:rPr lang="en-US" altLang="zh-CN" dirty="0" err="1" smtClean="0">
                <a:ea typeface="SimSun" panose="02010600030101010101" pitchFamily="2" charset="-122"/>
              </a:rPr>
              <a:t>Itemset</a:t>
            </a:r>
            <a:r>
              <a:rPr lang="en-US" altLang="zh-CN" dirty="0" smtClean="0">
                <a:ea typeface="SimSun" panose="02010600030101010101" pitchFamily="2" charset="-122"/>
              </a:rPr>
              <a:t> X is frequent </a:t>
            </a:r>
            <a:r>
              <a:rPr lang="en-US" altLang="zh-CN" dirty="0" smtClean="0">
                <a:ea typeface="SimSun" panose="02010600030101010101" pitchFamily="2" charset="-122"/>
                <a:sym typeface="Wingdings" panose="05000000000000000000" pitchFamily="2" charset="2"/>
              </a:rPr>
              <a:t> X is frequent in at least one partition</a:t>
            </a:r>
            <a:endParaRPr lang="en-US" altLang="zh-CN" dirty="0" smtClean="0">
              <a:ea typeface="SimSun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ea typeface="SimSun" panose="02010600030101010101" pitchFamily="2" charset="-122"/>
              </a:rPr>
              <a:t>Scan 1: partition database and find local frequent patterns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ea typeface="SimSun" panose="02010600030101010101" pitchFamily="2" charset="-122"/>
              </a:rPr>
              <a:t>Scan 2: consolidate global frequent patterns</a:t>
            </a:r>
          </a:p>
          <a:p>
            <a:pPr>
              <a:lnSpc>
                <a:spcPct val="90000"/>
              </a:lnSpc>
            </a:pPr>
            <a:r>
              <a:rPr lang="en-US" altLang="zh-CN" dirty="0" smtClean="0">
                <a:ea typeface="SimSun" panose="02010600030101010101" pitchFamily="2" charset="-122"/>
              </a:rPr>
              <a:t>A. </a:t>
            </a:r>
            <a:r>
              <a:rPr lang="en-US" altLang="zh-CN" dirty="0" err="1" smtClean="0">
                <a:ea typeface="SimSun" panose="02010600030101010101" pitchFamily="2" charset="-122"/>
              </a:rPr>
              <a:t>Savasere</a:t>
            </a:r>
            <a:r>
              <a:rPr lang="en-US" altLang="zh-CN" dirty="0" smtClean="0">
                <a:ea typeface="SimSun" panose="02010600030101010101" pitchFamily="2" charset="-122"/>
              </a:rPr>
              <a:t>, E. </a:t>
            </a:r>
            <a:r>
              <a:rPr lang="en-US" altLang="zh-CN" dirty="0" err="1" smtClean="0">
                <a:ea typeface="SimSun" panose="02010600030101010101" pitchFamily="2" charset="-122"/>
              </a:rPr>
              <a:t>Omiecinski</a:t>
            </a:r>
            <a:r>
              <a:rPr lang="en-US" altLang="zh-CN" dirty="0" smtClean="0">
                <a:ea typeface="SimSun" panose="02010600030101010101" pitchFamily="2" charset="-122"/>
              </a:rPr>
              <a:t>, and S. </a:t>
            </a:r>
            <a:r>
              <a:rPr lang="en-US" altLang="zh-CN" dirty="0" err="1" smtClean="0">
                <a:ea typeface="SimSun" panose="02010600030101010101" pitchFamily="2" charset="-122"/>
              </a:rPr>
              <a:t>Navathe</a:t>
            </a:r>
            <a:r>
              <a:rPr lang="en-US" altLang="zh-CN" dirty="0" smtClean="0">
                <a:ea typeface="SimSun" panose="02010600030101010101" pitchFamily="2" charset="-122"/>
              </a:rPr>
              <a:t>, 1995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Sampling for Frequent Patterns</a:t>
            </a: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Select a sample of original database, mine frequent patterns within sample using Apriori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Scan database once to verify frequent itemsets found in sample, only borders of closure of frequent patterns are checked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>
                <a:ea typeface="SimSun" panose="02010600030101010101" pitchFamily="2" charset="-122"/>
              </a:rPr>
              <a:t>Example: check abcd instead of ab, ac, …, etc.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Scan database again to find missed frequent patterns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ea typeface="SimSun" panose="02010600030101010101" pitchFamily="2" charset="-122"/>
              </a:rPr>
              <a:t>H. Toivonen, 1996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Bottleneck of Frequent-pattern Mining</a:t>
            </a:r>
          </a:p>
        </p:txBody>
      </p:sp>
      <p:sp>
        <p:nvSpPr>
          <p:cNvPr id="52227" name="Rectangle 10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Multiple database scans are costly</a:t>
            </a:r>
          </a:p>
          <a:p>
            <a:pPr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Mining long patterns needs many passes of scanning and generates lots of candidates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To find frequent itemset </a:t>
            </a:r>
            <a:r>
              <a:rPr lang="en-US" altLang="zh-CN" i="1" smtClean="0">
                <a:ea typeface="SimSun" panose="02010600030101010101" pitchFamily="2" charset="-122"/>
              </a:rPr>
              <a:t>i</a:t>
            </a:r>
            <a:r>
              <a:rPr lang="en-US" altLang="zh-CN" i="1" baseline="-25000" smtClean="0">
                <a:ea typeface="SimSun" panose="02010600030101010101" pitchFamily="2" charset="-122"/>
              </a:rPr>
              <a:t>1</a:t>
            </a:r>
            <a:r>
              <a:rPr lang="en-US" altLang="zh-CN" i="1" smtClean="0">
                <a:ea typeface="SimSun" panose="02010600030101010101" pitchFamily="2" charset="-122"/>
              </a:rPr>
              <a:t>i</a:t>
            </a:r>
            <a:r>
              <a:rPr lang="en-US" altLang="zh-CN" i="1" baseline="-25000" smtClean="0">
                <a:ea typeface="SimSun" panose="02010600030101010101" pitchFamily="2" charset="-122"/>
              </a:rPr>
              <a:t>2</a:t>
            </a:r>
            <a:r>
              <a:rPr lang="en-US" altLang="zh-CN" i="1" smtClean="0">
                <a:ea typeface="SimSun" panose="02010600030101010101" pitchFamily="2" charset="-122"/>
              </a:rPr>
              <a:t>…i</a:t>
            </a:r>
            <a:r>
              <a:rPr lang="en-US" altLang="zh-CN" i="1" baseline="-25000" smtClean="0">
                <a:ea typeface="SimSun" panose="02010600030101010101" pitchFamily="2" charset="-122"/>
              </a:rPr>
              <a:t>100</a:t>
            </a:r>
            <a:endParaRPr lang="en-US" altLang="zh-CN" i="1" smtClean="0">
              <a:ea typeface="SimSun" panose="02010600030101010101" pitchFamily="2" charset="-122"/>
            </a:endParaRPr>
          </a:p>
          <a:p>
            <a:pPr lvl="2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# of scans: </a:t>
            </a:r>
            <a:r>
              <a:rPr lang="en-US" altLang="zh-CN" smtClean="0">
                <a:solidFill>
                  <a:schemeClr val="hlink"/>
                </a:solidFill>
                <a:ea typeface="SimSun" panose="02010600030101010101" pitchFamily="2" charset="-122"/>
              </a:rPr>
              <a:t>100</a:t>
            </a:r>
          </a:p>
          <a:p>
            <a:pPr lvl="2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# of Candidates: 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Bottleneck: candidate-generation-and-test</a:t>
            </a:r>
          </a:p>
          <a:p>
            <a:pPr>
              <a:lnSpc>
                <a:spcPct val="90000"/>
              </a:lnSpc>
            </a:pPr>
            <a:r>
              <a:rPr lang="en-US" altLang="zh-CN" smtClean="0">
                <a:ea typeface="SimSun" panose="02010600030101010101" pitchFamily="2" charset="-122"/>
              </a:rPr>
              <a:t>Can we avoid candidate generation?</a:t>
            </a:r>
          </a:p>
        </p:txBody>
      </p:sp>
      <p:graphicFrame>
        <p:nvGraphicFramePr>
          <p:cNvPr id="52228" name="Object 3072"/>
          <p:cNvGraphicFramePr>
            <a:graphicFrameLocks noChangeAspect="1"/>
          </p:cNvGraphicFramePr>
          <p:nvPr/>
        </p:nvGraphicFramePr>
        <p:xfrm>
          <a:off x="4068763" y="4191000"/>
          <a:ext cx="435927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4" name="Equation" r:id="rId4" imgW="3009900" imgH="457200" progId="Equation.3">
                  <p:embed/>
                </p:oleObj>
              </mc:Choice>
              <mc:Fallback>
                <p:oleObj name="Equation" r:id="rId4" imgW="3009900" imgH="457200" progId="Equation.3">
                  <p:embed/>
                  <p:pic>
                    <p:nvPicPr>
                      <p:cNvPr id="0" name="Object 30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4191000"/>
                        <a:ext cx="435927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Set Enumeration Tree</a:t>
            </a:r>
          </a:p>
        </p:txBody>
      </p:sp>
      <p:sp>
        <p:nvSpPr>
          <p:cNvPr id="532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Subsets of </a:t>
            </a:r>
            <a:r>
              <a:rPr lang="en-US" altLang="zh-CN" i="1" smtClean="0">
                <a:ea typeface="SimSun" panose="02010600030101010101" pitchFamily="2" charset="-122"/>
              </a:rPr>
              <a:t>I </a:t>
            </a:r>
            <a:r>
              <a:rPr lang="en-US" altLang="zh-CN" smtClean="0">
                <a:ea typeface="SimSun" panose="02010600030101010101" pitchFamily="2" charset="-122"/>
              </a:rPr>
              <a:t>can be enumerated systematically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I={a, b, c, d}</a:t>
            </a:r>
          </a:p>
        </p:txBody>
      </p:sp>
      <p:sp>
        <p:nvSpPr>
          <p:cNvPr id="53252" name="Text Box 1028"/>
          <p:cNvSpPr txBox="1">
            <a:spLocks noChangeArrowheads="1"/>
          </p:cNvSpPr>
          <p:nvPr/>
        </p:nvSpPr>
        <p:spPr bwMode="auto">
          <a:xfrm>
            <a:off x="5943600" y="2895600"/>
            <a:ext cx="43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400">
                <a:latin typeface="Times New Roman" panose="02020603050405020304" pitchFamily="18" charset="0"/>
                <a:ea typeface="SimSun" panose="02010600030101010101" pitchFamily="2" charset="-122"/>
                <a:sym typeface="Symbol" panose="05050102010706020507" pitchFamily="18" charset="2"/>
              </a:rPr>
              <a:t></a:t>
            </a:r>
            <a:endParaRPr lang="zh-CN" altLang="en-US" sz="240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3253" name="Text Box 1029"/>
          <p:cNvSpPr txBox="1">
            <a:spLocks noChangeArrowheads="1"/>
          </p:cNvSpPr>
          <p:nvPr/>
        </p:nvSpPr>
        <p:spPr bwMode="auto">
          <a:xfrm>
            <a:off x="3581400" y="36957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a</a:t>
            </a:r>
          </a:p>
        </p:txBody>
      </p:sp>
      <p:sp>
        <p:nvSpPr>
          <p:cNvPr id="53254" name="Text Box 1030"/>
          <p:cNvSpPr txBox="1">
            <a:spLocks noChangeArrowheads="1"/>
          </p:cNvSpPr>
          <p:nvPr/>
        </p:nvSpPr>
        <p:spPr bwMode="auto">
          <a:xfrm>
            <a:off x="4997450" y="36957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b</a:t>
            </a:r>
          </a:p>
        </p:txBody>
      </p:sp>
      <p:sp>
        <p:nvSpPr>
          <p:cNvPr id="53255" name="Text Box 1031"/>
          <p:cNvSpPr txBox="1">
            <a:spLocks noChangeArrowheads="1"/>
          </p:cNvSpPr>
          <p:nvPr/>
        </p:nvSpPr>
        <p:spPr bwMode="auto">
          <a:xfrm>
            <a:off x="6430963" y="369570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c</a:t>
            </a:r>
          </a:p>
        </p:txBody>
      </p:sp>
      <p:sp>
        <p:nvSpPr>
          <p:cNvPr id="53256" name="Text Box 1032"/>
          <p:cNvSpPr txBox="1">
            <a:spLocks noChangeArrowheads="1"/>
          </p:cNvSpPr>
          <p:nvPr/>
        </p:nvSpPr>
        <p:spPr bwMode="auto">
          <a:xfrm>
            <a:off x="7848600" y="36957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d</a:t>
            </a:r>
          </a:p>
        </p:txBody>
      </p:sp>
      <p:sp>
        <p:nvSpPr>
          <p:cNvPr id="53257" name="Text Box 1033"/>
          <p:cNvSpPr txBox="1">
            <a:spLocks noChangeArrowheads="1"/>
          </p:cNvSpPr>
          <p:nvPr/>
        </p:nvSpPr>
        <p:spPr bwMode="auto">
          <a:xfrm>
            <a:off x="1600200" y="4419600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ab</a:t>
            </a:r>
          </a:p>
        </p:txBody>
      </p:sp>
      <p:sp>
        <p:nvSpPr>
          <p:cNvPr id="53258" name="Text Box 1034"/>
          <p:cNvSpPr txBox="1">
            <a:spLocks noChangeArrowheads="1"/>
          </p:cNvSpPr>
          <p:nvPr/>
        </p:nvSpPr>
        <p:spPr bwMode="auto">
          <a:xfrm>
            <a:off x="2819400" y="4419600"/>
            <a:ext cx="45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ac</a:t>
            </a:r>
          </a:p>
        </p:txBody>
      </p:sp>
      <p:sp>
        <p:nvSpPr>
          <p:cNvPr id="53259" name="Text Box 1035"/>
          <p:cNvSpPr txBox="1">
            <a:spLocks noChangeArrowheads="1"/>
          </p:cNvSpPr>
          <p:nvPr/>
        </p:nvSpPr>
        <p:spPr bwMode="auto">
          <a:xfrm>
            <a:off x="4021138" y="4419600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ad</a:t>
            </a:r>
          </a:p>
        </p:txBody>
      </p:sp>
      <p:sp>
        <p:nvSpPr>
          <p:cNvPr id="53260" name="Text Box 1036"/>
          <p:cNvSpPr txBox="1">
            <a:spLocks noChangeArrowheads="1"/>
          </p:cNvSpPr>
          <p:nvPr/>
        </p:nvSpPr>
        <p:spPr bwMode="auto">
          <a:xfrm>
            <a:off x="5240338" y="4419600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bc</a:t>
            </a:r>
          </a:p>
        </p:txBody>
      </p:sp>
      <p:sp>
        <p:nvSpPr>
          <p:cNvPr id="53261" name="Text Box 1037"/>
          <p:cNvSpPr txBox="1">
            <a:spLocks noChangeArrowheads="1"/>
          </p:cNvSpPr>
          <p:nvPr/>
        </p:nvSpPr>
        <p:spPr bwMode="auto">
          <a:xfrm>
            <a:off x="6459538" y="4419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bd</a:t>
            </a:r>
          </a:p>
        </p:txBody>
      </p:sp>
      <p:sp>
        <p:nvSpPr>
          <p:cNvPr id="53262" name="Text Box 1038"/>
          <p:cNvSpPr txBox="1">
            <a:spLocks noChangeArrowheads="1"/>
          </p:cNvSpPr>
          <p:nvPr/>
        </p:nvSpPr>
        <p:spPr bwMode="auto">
          <a:xfrm>
            <a:off x="7696200" y="4419600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cd</a:t>
            </a:r>
          </a:p>
        </p:txBody>
      </p:sp>
      <p:sp>
        <p:nvSpPr>
          <p:cNvPr id="53263" name="Text Box 1039"/>
          <p:cNvSpPr txBox="1">
            <a:spLocks noChangeArrowheads="1"/>
          </p:cNvSpPr>
          <p:nvPr/>
        </p:nvSpPr>
        <p:spPr bwMode="auto">
          <a:xfrm>
            <a:off x="2193925" y="5240338"/>
            <a:ext cx="60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abc</a:t>
            </a:r>
          </a:p>
        </p:txBody>
      </p:sp>
      <p:sp>
        <p:nvSpPr>
          <p:cNvPr id="53264" name="Text Box 1040"/>
          <p:cNvSpPr txBox="1">
            <a:spLocks noChangeArrowheads="1"/>
          </p:cNvSpPr>
          <p:nvPr/>
        </p:nvSpPr>
        <p:spPr bwMode="auto">
          <a:xfrm>
            <a:off x="3716338" y="5240338"/>
            <a:ext cx="62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abd</a:t>
            </a:r>
          </a:p>
        </p:txBody>
      </p:sp>
      <p:sp>
        <p:nvSpPr>
          <p:cNvPr id="53265" name="Text Box 1041"/>
          <p:cNvSpPr txBox="1">
            <a:spLocks noChangeArrowheads="1"/>
          </p:cNvSpPr>
          <p:nvPr/>
        </p:nvSpPr>
        <p:spPr bwMode="auto">
          <a:xfrm>
            <a:off x="5257800" y="5240338"/>
            <a:ext cx="60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acd</a:t>
            </a:r>
          </a:p>
        </p:txBody>
      </p:sp>
      <p:sp>
        <p:nvSpPr>
          <p:cNvPr id="53266" name="Text Box 1042"/>
          <p:cNvSpPr txBox="1">
            <a:spLocks noChangeArrowheads="1"/>
          </p:cNvSpPr>
          <p:nvPr/>
        </p:nvSpPr>
        <p:spPr bwMode="auto">
          <a:xfrm>
            <a:off x="6781800" y="5240338"/>
            <a:ext cx="62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bcd</a:t>
            </a:r>
          </a:p>
        </p:txBody>
      </p:sp>
      <p:sp>
        <p:nvSpPr>
          <p:cNvPr id="53267" name="Text Box 1043"/>
          <p:cNvSpPr txBox="1">
            <a:spLocks noChangeArrowheads="1"/>
          </p:cNvSpPr>
          <p:nvPr/>
        </p:nvSpPr>
        <p:spPr bwMode="auto">
          <a:xfrm>
            <a:off x="2438400" y="6019800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abcd</a:t>
            </a:r>
          </a:p>
        </p:txBody>
      </p:sp>
      <p:cxnSp>
        <p:nvCxnSpPr>
          <p:cNvPr id="53268" name="AutoShape 1044"/>
          <p:cNvCxnSpPr>
            <a:cxnSpLocks noChangeShapeType="1"/>
            <a:stCxn id="53252" idx="2"/>
            <a:endCxn id="53253" idx="0"/>
          </p:cNvCxnSpPr>
          <p:nvPr/>
        </p:nvCxnSpPr>
        <p:spPr bwMode="auto">
          <a:xfrm flipH="1">
            <a:off x="3741738" y="3352800"/>
            <a:ext cx="2419350" cy="34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9" name="AutoShape 1045"/>
          <p:cNvCxnSpPr>
            <a:cxnSpLocks noChangeShapeType="1"/>
            <a:stCxn id="53252" idx="2"/>
            <a:endCxn id="53254" idx="0"/>
          </p:cNvCxnSpPr>
          <p:nvPr/>
        </p:nvCxnSpPr>
        <p:spPr bwMode="auto">
          <a:xfrm flipH="1">
            <a:off x="5165725" y="3352800"/>
            <a:ext cx="995363" cy="34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0" name="AutoShape 1046"/>
          <p:cNvCxnSpPr>
            <a:cxnSpLocks noChangeShapeType="1"/>
            <a:stCxn id="53252" idx="2"/>
            <a:endCxn id="53255" idx="0"/>
          </p:cNvCxnSpPr>
          <p:nvPr/>
        </p:nvCxnSpPr>
        <p:spPr bwMode="auto">
          <a:xfrm>
            <a:off x="6161088" y="3352800"/>
            <a:ext cx="430212" cy="34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1" name="AutoShape 1047"/>
          <p:cNvCxnSpPr>
            <a:cxnSpLocks noChangeShapeType="1"/>
            <a:stCxn id="53252" idx="2"/>
            <a:endCxn id="53256" idx="0"/>
          </p:cNvCxnSpPr>
          <p:nvPr/>
        </p:nvCxnSpPr>
        <p:spPr bwMode="auto">
          <a:xfrm>
            <a:off x="6161088" y="3352800"/>
            <a:ext cx="1855787" cy="34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2" name="AutoShape 1048"/>
          <p:cNvCxnSpPr>
            <a:cxnSpLocks noChangeShapeType="1"/>
            <a:stCxn id="53253" idx="2"/>
            <a:endCxn id="53257" idx="0"/>
          </p:cNvCxnSpPr>
          <p:nvPr/>
        </p:nvCxnSpPr>
        <p:spPr bwMode="auto">
          <a:xfrm flipH="1">
            <a:off x="1836738" y="4152900"/>
            <a:ext cx="1905000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3" name="AutoShape 1049"/>
          <p:cNvCxnSpPr>
            <a:cxnSpLocks noChangeShapeType="1"/>
            <a:stCxn id="53253" idx="2"/>
            <a:endCxn id="53258" idx="0"/>
          </p:cNvCxnSpPr>
          <p:nvPr/>
        </p:nvCxnSpPr>
        <p:spPr bwMode="auto">
          <a:xfrm flipH="1">
            <a:off x="3046413" y="4152900"/>
            <a:ext cx="695325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4" name="AutoShape 1050"/>
          <p:cNvCxnSpPr>
            <a:cxnSpLocks noChangeShapeType="1"/>
            <a:stCxn id="53253" idx="2"/>
            <a:endCxn id="53259" idx="0"/>
          </p:cNvCxnSpPr>
          <p:nvPr/>
        </p:nvCxnSpPr>
        <p:spPr bwMode="auto">
          <a:xfrm>
            <a:off x="3741738" y="4152900"/>
            <a:ext cx="515937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5" name="AutoShape 1051"/>
          <p:cNvCxnSpPr>
            <a:cxnSpLocks noChangeShapeType="1"/>
            <a:stCxn id="53254" idx="2"/>
            <a:endCxn id="53260" idx="0"/>
          </p:cNvCxnSpPr>
          <p:nvPr/>
        </p:nvCxnSpPr>
        <p:spPr bwMode="auto">
          <a:xfrm>
            <a:off x="5165725" y="4152900"/>
            <a:ext cx="311150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6" name="AutoShape 1052"/>
          <p:cNvCxnSpPr>
            <a:cxnSpLocks noChangeShapeType="1"/>
            <a:stCxn id="53254" idx="2"/>
            <a:endCxn id="53261" idx="0"/>
          </p:cNvCxnSpPr>
          <p:nvPr/>
        </p:nvCxnSpPr>
        <p:spPr bwMode="auto">
          <a:xfrm>
            <a:off x="5165725" y="4152900"/>
            <a:ext cx="1538288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7" name="AutoShape 1053"/>
          <p:cNvCxnSpPr>
            <a:cxnSpLocks noChangeShapeType="1"/>
            <a:stCxn id="53255" idx="2"/>
            <a:endCxn id="53262" idx="0"/>
          </p:cNvCxnSpPr>
          <p:nvPr/>
        </p:nvCxnSpPr>
        <p:spPr bwMode="auto">
          <a:xfrm>
            <a:off x="6591300" y="4152900"/>
            <a:ext cx="1341438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8" name="AutoShape 1054"/>
          <p:cNvCxnSpPr>
            <a:cxnSpLocks noChangeShapeType="1"/>
            <a:stCxn id="53257" idx="2"/>
            <a:endCxn id="53263" idx="0"/>
          </p:cNvCxnSpPr>
          <p:nvPr/>
        </p:nvCxnSpPr>
        <p:spPr bwMode="auto">
          <a:xfrm>
            <a:off x="1836738" y="4876800"/>
            <a:ext cx="660400" cy="36353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9" name="AutoShape 1055"/>
          <p:cNvCxnSpPr>
            <a:cxnSpLocks noChangeShapeType="1"/>
            <a:stCxn id="53257" idx="2"/>
            <a:endCxn id="53264" idx="0"/>
          </p:cNvCxnSpPr>
          <p:nvPr/>
        </p:nvCxnSpPr>
        <p:spPr bwMode="auto">
          <a:xfrm>
            <a:off x="1836738" y="4876800"/>
            <a:ext cx="2192337" cy="36353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80" name="AutoShape 1056"/>
          <p:cNvCxnSpPr>
            <a:cxnSpLocks noChangeShapeType="1"/>
            <a:stCxn id="53258" idx="2"/>
            <a:endCxn id="53265" idx="0"/>
          </p:cNvCxnSpPr>
          <p:nvPr/>
        </p:nvCxnSpPr>
        <p:spPr bwMode="auto">
          <a:xfrm>
            <a:off x="3046413" y="4876800"/>
            <a:ext cx="2514600" cy="36353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81" name="AutoShape 1057"/>
          <p:cNvCxnSpPr>
            <a:cxnSpLocks noChangeShapeType="1"/>
            <a:stCxn id="53260" idx="2"/>
            <a:endCxn id="53266" idx="0"/>
          </p:cNvCxnSpPr>
          <p:nvPr/>
        </p:nvCxnSpPr>
        <p:spPr bwMode="auto">
          <a:xfrm>
            <a:off x="5476875" y="4876800"/>
            <a:ext cx="1617663" cy="363538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82" name="AutoShape 1058"/>
          <p:cNvCxnSpPr>
            <a:cxnSpLocks noChangeShapeType="1"/>
            <a:stCxn id="53263" idx="2"/>
            <a:endCxn id="53267" idx="0"/>
          </p:cNvCxnSpPr>
          <p:nvPr/>
        </p:nvCxnSpPr>
        <p:spPr bwMode="auto">
          <a:xfrm>
            <a:off x="2497138" y="5697538"/>
            <a:ext cx="320675" cy="322262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Borders of Frequent Itemsets</a:t>
            </a:r>
          </a:p>
        </p:txBody>
      </p:sp>
      <p:sp>
        <p:nvSpPr>
          <p:cNvPr id="542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Connected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X and Y are frequent and X is an ancestor of Y </a:t>
            </a:r>
            <a:r>
              <a:rPr lang="en-US" altLang="zh-CN" smtClean="0">
                <a:ea typeface="SimSun" panose="02010600030101010101" pitchFamily="2" charset="-122"/>
                <a:sym typeface="Wingdings" panose="05000000000000000000" pitchFamily="2" charset="2"/>
              </a:rPr>
              <a:t> all patterns between X and Y are frequent</a:t>
            </a:r>
          </a:p>
        </p:txBody>
      </p:sp>
      <p:grpSp>
        <p:nvGrpSpPr>
          <p:cNvPr id="54276" name="Group 1028"/>
          <p:cNvGrpSpPr>
            <a:grpSpLocks/>
          </p:cNvGrpSpPr>
          <p:nvPr/>
        </p:nvGrpSpPr>
        <p:grpSpPr bwMode="auto">
          <a:xfrm>
            <a:off x="2895600" y="3657600"/>
            <a:ext cx="5486400" cy="2798763"/>
            <a:chOff x="1008" y="1824"/>
            <a:chExt cx="4368" cy="2353"/>
          </a:xfrm>
        </p:grpSpPr>
        <p:sp>
          <p:nvSpPr>
            <p:cNvPr id="54277" name="Text Box 1029"/>
            <p:cNvSpPr txBox="1">
              <a:spLocks noChangeArrowheads="1"/>
            </p:cNvSpPr>
            <p:nvPr/>
          </p:nvSpPr>
          <p:spPr bwMode="auto">
            <a:xfrm>
              <a:off x="3744" y="1824"/>
              <a:ext cx="34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400">
                  <a:latin typeface="Times New Roman" panose="02020603050405020304" pitchFamily="18" charset="0"/>
                  <a:ea typeface="SimSun" panose="02010600030101010101" pitchFamily="2" charset="-122"/>
                  <a:sym typeface="Symbol" panose="05050102010706020507" pitchFamily="18" charset="2"/>
                </a:rPr>
                <a:t></a:t>
              </a:r>
              <a:endParaRPr lang="zh-CN" altLang="en-US" sz="240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54278" name="Text Box 1030"/>
            <p:cNvSpPr txBox="1">
              <a:spLocks noChangeArrowheads="1"/>
            </p:cNvSpPr>
            <p:nvPr/>
          </p:nvSpPr>
          <p:spPr bwMode="auto">
            <a:xfrm>
              <a:off x="2255" y="2329"/>
              <a:ext cx="25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</a:t>
              </a:r>
            </a:p>
          </p:txBody>
        </p:sp>
        <p:sp>
          <p:nvSpPr>
            <p:cNvPr id="54279" name="Text Box 1031"/>
            <p:cNvSpPr txBox="1">
              <a:spLocks noChangeArrowheads="1"/>
            </p:cNvSpPr>
            <p:nvPr/>
          </p:nvSpPr>
          <p:spPr bwMode="auto">
            <a:xfrm>
              <a:off x="3148" y="2329"/>
              <a:ext cx="268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b</a:t>
              </a:r>
            </a:p>
          </p:txBody>
        </p:sp>
        <p:sp>
          <p:nvSpPr>
            <p:cNvPr id="54280" name="Text Box 1032"/>
            <p:cNvSpPr txBox="1">
              <a:spLocks noChangeArrowheads="1"/>
            </p:cNvSpPr>
            <p:nvPr/>
          </p:nvSpPr>
          <p:spPr bwMode="auto">
            <a:xfrm>
              <a:off x="4051" y="2329"/>
              <a:ext cx="25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54281" name="Text Box 1033"/>
            <p:cNvSpPr txBox="1">
              <a:spLocks noChangeArrowheads="1"/>
            </p:cNvSpPr>
            <p:nvPr/>
          </p:nvSpPr>
          <p:spPr bwMode="auto">
            <a:xfrm>
              <a:off x="4944" y="2329"/>
              <a:ext cx="268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d</a:t>
              </a:r>
            </a:p>
          </p:txBody>
        </p:sp>
        <p:sp>
          <p:nvSpPr>
            <p:cNvPr id="54282" name="Text Box 1034"/>
            <p:cNvSpPr txBox="1">
              <a:spLocks noChangeArrowheads="1"/>
            </p:cNvSpPr>
            <p:nvPr/>
          </p:nvSpPr>
          <p:spPr bwMode="auto">
            <a:xfrm>
              <a:off x="1008" y="2784"/>
              <a:ext cx="37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ab</a:t>
              </a:r>
            </a:p>
          </p:txBody>
        </p:sp>
        <p:sp>
          <p:nvSpPr>
            <p:cNvPr id="54283" name="Text Box 1035"/>
            <p:cNvSpPr txBox="1">
              <a:spLocks noChangeArrowheads="1"/>
            </p:cNvSpPr>
            <p:nvPr/>
          </p:nvSpPr>
          <p:spPr bwMode="auto">
            <a:xfrm>
              <a:off x="1776" y="2784"/>
              <a:ext cx="362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ac</a:t>
              </a:r>
            </a:p>
          </p:txBody>
        </p:sp>
        <p:sp>
          <p:nvSpPr>
            <p:cNvPr id="54284" name="Text Box 1036"/>
            <p:cNvSpPr txBox="1">
              <a:spLocks noChangeArrowheads="1"/>
            </p:cNvSpPr>
            <p:nvPr/>
          </p:nvSpPr>
          <p:spPr bwMode="auto">
            <a:xfrm>
              <a:off x="2534" y="2784"/>
              <a:ext cx="37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ad</a:t>
              </a:r>
            </a:p>
          </p:txBody>
        </p:sp>
        <p:sp>
          <p:nvSpPr>
            <p:cNvPr id="54285" name="Text Box 1037"/>
            <p:cNvSpPr txBox="1">
              <a:spLocks noChangeArrowheads="1"/>
            </p:cNvSpPr>
            <p:nvPr/>
          </p:nvSpPr>
          <p:spPr bwMode="auto">
            <a:xfrm>
              <a:off x="3301" y="2784"/>
              <a:ext cx="37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bc</a:t>
              </a:r>
            </a:p>
          </p:txBody>
        </p:sp>
        <p:sp>
          <p:nvSpPr>
            <p:cNvPr id="54286" name="Text Box 1038"/>
            <p:cNvSpPr txBox="1">
              <a:spLocks noChangeArrowheads="1"/>
            </p:cNvSpPr>
            <p:nvPr/>
          </p:nvSpPr>
          <p:spPr bwMode="auto">
            <a:xfrm>
              <a:off x="4069" y="2784"/>
              <a:ext cx="38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bd</a:t>
              </a:r>
            </a:p>
          </p:txBody>
        </p:sp>
        <p:sp>
          <p:nvSpPr>
            <p:cNvPr id="54287" name="Text Box 1039"/>
            <p:cNvSpPr txBox="1">
              <a:spLocks noChangeArrowheads="1"/>
            </p:cNvSpPr>
            <p:nvPr/>
          </p:nvSpPr>
          <p:spPr bwMode="auto">
            <a:xfrm>
              <a:off x="4848" y="2784"/>
              <a:ext cx="37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cd</a:t>
              </a:r>
            </a:p>
          </p:txBody>
        </p:sp>
        <p:sp>
          <p:nvSpPr>
            <p:cNvPr id="54288" name="Text Box 1040"/>
            <p:cNvSpPr txBox="1">
              <a:spLocks noChangeArrowheads="1"/>
            </p:cNvSpPr>
            <p:nvPr/>
          </p:nvSpPr>
          <p:spPr bwMode="auto">
            <a:xfrm>
              <a:off x="1382" y="3301"/>
              <a:ext cx="483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abc</a:t>
              </a:r>
            </a:p>
          </p:txBody>
        </p:sp>
        <p:sp>
          <p:nvSpPr>
            <p:cNvPr id="54289" name="Text Box 1041"/>
            <p:cNvSpPr txBox="1">
              <a:spLocks noChangeArrowheads="1"/>
            </p:cNvSpPr>
            <p:nvPr/>
          </p:nvSpPr>
          <p:spPr bwMode="auto">
            <a:xfrm>
              <a:off x="2341" y="3301"/>
              <a:ext cx="497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abd</a:t>
              </a:r>
            </a:p>
          </p:txBody>
        </p:sp>
        <p:sp>
          <p:nvSpPr>
            <p:cNvPr id="54290" name="Text Box 1042"/>
            <p:cNvSpPr txBox="1">
              <a:spLocks noChangeArrowheads="1"/>
            </p:cNvSpPr>
            <p:nvPr/>
          </p:nvSpPr>
          <p:spPr bwMode="auto">
            <a:xfrm>
              <a:off x="3312" y="3301"/>
              <a:ext cx="483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acd</a:t>
              </a:r>
            </a:p>
          </p:txBody>
        </p:sp>
        <p:sp>
          <p:nvSpPr>
            <p:cNvPr id="54291" name="Text Box 1043"/>
            <p:cNvSpPr txBox="1">
              <a:spLocks noChangeArrowheads="1"/>
            </p:cNvSpPr>
            <p:nvPr/>
          </p:nvSpPr>
          <p:spPr bwMode="auto">
            <a:xfrm>
              <a:off x="4273" y="3301"/>
              <a:ext cx="4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bcd</a:t>
              </a:r>
            </a:p>
          </p:txBody>
        </p:sp>
        <p:sp>
          <p:nvSpPr>
            <p:cNvPr id="54292" name="Text Box 1044"/>
            <p:cNvSpPr txBox="1">
              <a:spLocks noChangeArrowheads="1"/>
            </p:cNvSpPr>
            <p:nvPr/>
          </p:nvSpPr>
          <p:spPr bwMode="auto">
            <a:xfrm>
              <a:off x="1536" y="3792"/>
              <a:ext cx="604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abcd</a:t>
              </a:r>
            </a:p>
          </p:txBody>
        </p:sp>
        <p:cxnSp>
          <p:nvCxnSpPr>
            <p:cNvPr id="54293" name="AutoShape 1045"/>
            <p:cNvCxnSpPr>
              <a:cxnSpLocks noChangeShapeType="1"/>
              <a:stCxn id="54277" idx="2"/>
              <a:endCxn id="54278" idx="0"/>
            </p:cNvCxnSpPr>
            <p:nvPr/>
          </p:nvCxnSpPr>
          <p:spPr bwMode="auto">
            <a:xfrm flipH="1">
              <a:off x="2357" y="2112"/>
              <a:ext cx="1524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294" name="AutoShape 1046"/>
            <p:cNvCxnSpPr>
              <a:cxnSpLocks noChangeShapeType="1"/>
              <a:stCxn id="54277" idx="2"/>
              <a:endCxn id="54279" idx="0"/>
            </p:cNvCxnSpPr>
            <p:nvPr/>
          </p:nvCxnSpPr>
          <p:spPr bwMode="auto">
            <a:xfrm flipH="1">
              <a:off x="3254" y="2112"/>
              <a:ext cx="627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295" name="AutoShape 1047"/>
            <p:cNvCxnSpPr>
              <a:cxnSpLocks noChangeShapeType="1"/>
              <a:stCxn id="54277" idx="2"/>
              <a:endCxn id="54280" idx="0"/>
            </p:cNvCxnSpPr>
            <p:nvPr/>
          </p:nvCxnSpPr>
          <p:spPr bwMode="auto">
            <a:xfrm>
              <a:off x="3881" y="2112"/>
              <a:ext cx="271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296" name="AutoShape 1048"/>
            <p:cNvCxnSpPr>
              <a:cxnSpLocks noChangeShapeType="1"/>
              <a:stCxn id="54277" idx="2"/>
              <a:endCxn id="54281" idx="0"/>
            </p:cNvCxnSpPr>
            <p:nvPr/>
          </p:nvCxnSpPr>
          <p:spPr bwMode="auto">
            <a:xfrm>
              <a:off x="3881" y="2112"/>
              <a:ext cx="1169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297" name="AutoShape 1049"/>
            <p:cNvCxnSpPr>
              <a:cxnSpLocks noChangeShapeType="1"/>
              <a:stCxn id="54278" idx="2"/>
              <a:endCxn id="54282" idx="0"/>
            </p:cNvCxnSpPr>
            <p:nvPr/>
          </p:nvCxnSpPr>
          <p:spPr bwMode="auto">
            <a:xfrm flipH="1">
              <a:off x="1157" y="2616"/>
              <a:ext cx="1200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298" name="AutoShape 1050"/>
            <p:cNvCxnSpPr>
              <a:cxnSpLocks noChangeShapeType="1"/>
              <a:stCxn id="54278" idx="2"/>
              <a:endCxn id="54283" idx="0"/>
            </p:cNvCxnSpPr>
            <p:nvPr/>
          </p:nvCxnSpPr>
          <p:spPr bwMode="auto">
            <a:xfrm flipH="1">
              <a:off x="1919" y="2616"/>
              <a:ext cx="438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299" name="AutoShape 1051"/>
            <p:cNvCxnSpPr>
              <a:cxnSpLocks noChangeShapeType="1"/>
              <a:stCxn id="54278" idx="2"/>
              <a:endCxn id="54284" idx="0"/>
            </p:cNvCxnSpPr>
            <p:nvPr/>
          </p:nvCxnSpPr>
          <p:spPr bwMode="auto">
            <a:xfrm>
              <a:off x="2357" y="2616"/>
              <a:ext cx="32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300" name="AutoShape 1052"/>
            <p:cNvCxnSpPr>
              <a:cxnSpLocks noChangeShapeType="1"/>
              <a:stCxn id="54279" idx="2"/>
              <a:endCxn id="54285" idx="0"/>
            </p:cNvCxnSpPr>
            <p:nvPr/>
          </p:nvCxnSpPr>
          <p:spPr bwMode="auto">
            <a:xfrm>
              <a:off x="3254" y="2616"/>
              <a:ext cx="196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301" name="AutoShape 1053"/>
            <p:cNvCxnSpPr>
              <a:cxnSpLocks noChangeShapeType="1"/>
              <a:stCxn id="54279" idx="2"/>
              <a:endCxn id="54286" idx="0"/>
            </p:cNvCxnSpPr>
            <p:nvPr/>
          </p:nvCxnSpPr>
          <p:spPr bwMode="auto">
            <a:xfrm>
              <a:off x="3254" y="2616"/>
              <a:ext cx="969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302" name="AutoShape 1054"/>
            <p:cNvCxnSpPr>
              <a:cxnSpLocks noChangeShapeType="1"/>
              <a:stCxn id="54280" idx="2"/>
              <a:endCxn id="54287" idx="0"/>
            </p:cNvCxnSpPr>
            <p:nvPr/>
          </p:nvCxnSpPr>
          <p:spPr bwMode="auto">
            <a:xfrm>
              <a:off x="4152" y="2616"/>
              <a:ext cx="84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303" name="AutoShape 1055"/>
            <p:cNvCxnSpPr>
              <a:cxnSpLocks noChangeShapeType="1"/>
              <a:stCxn id="54282" idx="2"/>
              <a:endCxn id="54288" idx="0"/>
            </p:cNvCxnSpPr>
            <p:nvPr/>
          </p:nvCxnSpPr>
          <p:spPr bwMode="auto">
            <a:xfrm>
              <a:off x="1157" y="3072"/>
              <a:ext cx="416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304" name="AutoShape 1056"/>
            <p:cNvCxnSpPr>
              <a:cxnSpLocks noChangeShapeType="1"/>
              <a:stCxn id="54282" idx="2"/>
              <a:endCxn id="54289" idx="0"/>
            </p:cNvCxnSpPr>
            <p:nvPr/>
          </p:nvCxnSpPr>
          <p:spPr bwMode="auto">
            <a:xfrm>
              <a:off x="1157" y="3072"/>
              <a:ext cx="1381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305" name="AutoShape 1057"/>
            <p:cNvCxnSpPr>
              <a:cxnSpLocks noChangeShapeType="1"/>
              <a:stCxn id="54283" idx="2"/>
              <a:endCxn id="54290" idx="0"/>
            </p:cNvCxnSpPr>
            <p:nvPr/>
          </p:nvCxnSpPr>
          <p:spPr bwMode="auto">
            <a:xfrm>
              <a:off x="1919" y="3072"/>
              <a:ext cx="1584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306" name="AutoShape 1058"/>
            <p:cNvCxnSpPr>
              <a:cxnSpLocks noChangeShapeType="1"/>
              <a:stCxn id="54285" idx="2"/>
              <a:endCxn id="54291" idx="0"/>
            </p:cNvCxnSpPr>
            <p:nvPr/>
          </p:nvCxnSpPr>
          <p:spPr bwMode="auto">
            <a:xfrm>
              <a:off x="3450" y="3072"/>
              <a:ext cx="1019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307" name="AutoShape 1059"/>
            <p:cNvCxnSpPr>
              <a:cxnSpLocks noChangeShapeType="1"/>
              <a:stCxn id="54288" idx="2"/>
              <a:endCxn id="54292" idx="0"/>
            </p:cNvCxnSpPr>
            <p:nvPr/>
          </p:nvCxnSpPr>
          <p:spPr bwMode="auto">
            <a:xfrm>
              <a:off x="1573" y="3589"/>
              <a:ext cx="202" cy="2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308" name="Freeform 1060"/>
            <p:cNvSpPr>
              <a:spLocks/>
            </p:cNvSpPr>
            <p:nvPr/>
          </p:nvSpPr>
          <p:spPr bwMode="auto">
            <a:xfrm>
              <a:off x="1104" y="2640"/>
              <a:ext cx="4272" cy="1104"/>
            </a:xfrm>
            <a:custGeom>
              <a:avLst/>
              <a:gdLst>
                <a:gd name="T0" fmla="*/ 0 w 4272"/>
                <a:gd name="T1" fmla="*/ 1104 h 1104"/>
                <a:gd name="T2" fmla="*/ 960 w 4272"/>
                <a:gd name="T3" fmla="*/ 1104 h 1104"/>
                <a:gd name="T4" fmla="*/ 1392 w 4272"/>
                <a:gd name="T5" fmla="*/ 144 h 1104"/>
                <a:gd name="T6" fmla="*/ 1728 w 4272"/>
                <a:gd name="T7" fmla="*/ 144 h 1104"/>
                <a:gd name="T8" fmla="*/ 1968 w 4272"/>
                <a:gd name="T9" fmla="*/ 480 h 1104"/>
                <a:gd name="T10" fmla="*/ 2784 w 4272"/>
                <a:gd name="T11" fmla="*/ 480 h 1104"/>
                <a:gd name="T12" fmla="*/ 3024 w 4272"/>
                <a:gd name="T13" fmla="*/ 0 h 1104"/>
                <a:gd name="T14" fmla="*/ 3504 w 4272"/>
                <a:gd name="T15" fmla="*/ 48 h 1104"/>
                <a:gd name="T16" fmla="*/ 3696 w 4272"/>
                <a:gd name="T17" fmla="*/ 480 h 1104"/>
                <a:gd name="T18" fmla="*/ 4272 w 4272"/>
                <a:gd name="T19" fmla="*/ 480 h 11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72"/>
                <a:gd name="T31" fmla="*/ 0 h 1104"/>
                <a:gd name="T32" fmla="*/ 4272 w 4272"/>
                <a:gd name="T33" fmla="*/ 1104 h 11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72" h="1104">
                  <a:moveTo>
                    <a:pt x="0" y="1104"/>
                  </a:moveTo>
                  <a:lnTo>
                    <a:pt x="960" y="1104"/>
                  </a:lnTo>
                  <a:lnTo>
                    <a:pt x="1392" y="144"/>
                  </a:lnTo>
                  <a:lnTo>
                    <a:pt x="1728" y="144"/>
                  </a:lnTo>
                  <a:lnTo>
                    <a:pt x="1968" y="480"/>
                  </a:lnTo>
                  <a:lnTo>
                    <a:pt x="2784" y="480"/>
                  </a:lnTo>
                  <a:lnTo>
                    <a:pt x="3024" y="0"/>
                  </a:lnTo>
                  <a:lnTo>
                    <a:pt x="3504" y="48"/>
                  </a:lnTo>
                  <a:lnTo>
                    <a:pt x="3696" y="480"/>
                  </a:lnTo>
                  <a:lnTo>
                    <a:pt x="4272" y="480"/>
                  </a:lnTo>
                </a:path>
              </a:pathLst>
            </a:custGeom>
            <a:noFill/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Projected Databases</a:t>
            </a:r>
          </a:p>
        </p:txBody>
      </p:sp>
      <p:sp>
        <p:nvSpPr>
          <p:cNvPr id="552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To find a child Xy of X, only X-projected database is needed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The sub-database of transactions containing X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Item y is frequent in X-projected database</a:t>
            </a:r>
          </a:p>
        </p:txBody>
      </p:sp>
      <p:grpSp>
        <p:nvGrpSpPr>
          <p:cNvPr id="55300" name="Group 1029"/>
          <p:cNvGrpSpPr>
            <a:grpSpLocks/>
          </p:cNvGrpSpPr>
          <p:nvPr/>
        </p:nvGrpSpPr>
        <p:grpSpPr bwMode="auto">
          <a:xfrm>
            <a:off x="1371600" y="4038600"/>
            <a:ext cx="4800600" cy="2593975"/>
            <a:chOff x="1008" y="1824"/>
            <a:chExt cx="4368" cy="2388"/>
          </a:xfrm>
        </p:grpSpPr>
        <p:sp>
          <p:nvSpPr>
            <p:cNvPr id="55301" name="Text Box 1030"/>
            <p:cNvSpPr txBox="1">
              <a:spLocks noChangeArrowheads="1"/>
            </p:cNvSpPr>
            <p:nvPr/>
          </p:nvSpPr>
          <p:spPr bwMode="auto">
            <a:xfrm>
              <a:off x="3744" y="1824"/>
              <a:ext cx="396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400">
                  <a:latin typeface="Times New Roman" panose="02020603050405020304" pitchFamily="18" charset="0"/>
                  <a:ea typeface="SimSun" panose="02010600030101010101" pitchFamily="2" charset="-122"/>
                  <a:sym typeface="Symbol" panose="05050102010706020507" pitchFamily="18" charset="2"/>
                </a:rPr>
                <a:t></a:t>
              </a:r>
              <a:endParaRPr lang="zh-CN" altLang="en-US" sz="240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55302" name="Text Box 1031"/>
            <p:cNvSpPr txBox="1">
              <a:spLocks noChangeArrowheads="1"/>
            </p:cNvSpPr>
            <p:nvPr/>
          </p:nvSpPr>
          <p:spPr bwMode="auto">
            <a:xfrm>
              <a:off x="2255" y="2330"/>
              <a:ext cx="290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</a:t>
              </a:r>
            </a:p>
          </p:txBody>
        </p:sp>
        <p:sp>
          <p:nvSpPr>
            <p:cNvPr id="55303" name="Text Box 1032"/>
            <p:cNvSpPr txBox="1">
              <a:spLocks noChangeArrowheads="1"/>
            </p:cNvSpPr>
            <p:nvPr/>
          </p:nvSpPr>
          <p:spPr bwMode="auto">
            <a:xfrm>
              <a:off x="3147" y="2330"/>
              <a:ext cx="306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b</a:t>
              </a:r>
            </a:p>
          </p:txBody>
        </p:sp>
        <p:sp>
          <p:nvSpPr>
            <p:cNvPr id="55304" name="Text Box 1033"/>
            <p:cNvSpPr txBox="1">
              <a:spLocks noChangeArrowheads="1"/>
            </p:cNvSpPr>
            <p:nvPr/>
          </p:nvSpPr>
          <p:spPr bwMode="auto">
            <a:xfrm>
              <a:off x="4051" y="2330"/>
              <a:ext cx="291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55305" name="Text Box 1034"/>
            <p:cNvSpPr txBox="1">
              <a:spLocks noChangeArrowheads="1"/>
            </p:cNvSpPr>
            <p:nvPr/>
          </p:nvSpPr>
          <p:spPr bwMode="auto">
            <a:xfrm>
              <a:off x="4944" y="2330"/>
              <a:ext cx="306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d</a:t>
              </a:r>
            </a:p>
          </p:txBody>
        </p:sp>
        <p:sp>
          <p:nvSpPr>
            <p:cNvPr id="55306" name="Text Box 1035"/>
            <p:cNvSpPr txBox="1">
              <a:spLocks noChangeArrowheads="1"/>
            </p:cNvSpPr>
            <p:nvPr/>
          </p:nvSpPr>
          <p:spPr bwMode="auto">
            <a:xfrm>
              <a:off x="1008" y="2784"/>
              <a:ext cx="42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ab</a:t>
              </a:r>
            </a:p>
          </p:txBody>
        </p:sp>
        <p:sp>
          <p:nvSpPr>
            <p:cNvPr id="55307" name="Text Box 1036"/>
            <p:cNvSpPr txBox="1">
              <a:spLocks noChangeArrowheads="1"/>
            </p:cNvSpPr>
            <p:nvPr/>
          </p:nvSpPr>
          <p:spPr bwMode="auto">
            <a:xfrm>
              <a:off x="1776" y="2784"/>
              <a:ext cx="414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ac</a:t>
              </a:r>
            </a:p>
          </p:txBody>
        </p:sp>
        <p:sp>
          <p:nvSpPr>
            <p:cNvPr id="55308" name="Text Box 1037"/>
            <p:cNvSpPr txBox="1">
              <a:spLocks noChangeArrowheads="1"/>
            </p:cNvSpPr>
            <p:nvPr/>
          </p:nvSpPr>
          <p:spPr bwMode="auto">
            <a:xfrm>
              <a:off x="2533" y="2784"/>
              <a:ext cx="42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ad</a:t>
              </a:r>
            </a:p>
          </p:txBody>
        </p:sp>
        <p:sp>
          <p:nvSpPr>
            <p:cNvPr id="55309" name="Text Box 1038"/>
            <p:cNvSpPr txBox="1">
              <a:spLocks noChangeArrowheads="1"/>
            </p:cNvSpPr>
            <p:nvPr/>
          </p:nvSpPr>
          <p:spPr bwMode="auto">
            <a:xfrm>
              <a:off x="3302" y="2784"/>
              <a:ext cx="42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bc</a:t>
              </a:r>
            </a:p>
          </p:txBody>
        </p:sp>
        <p:sp>
          <p:nvSpPr>
            <p:cNvPr id="55310" name="Text Box 1039"/>
            <p:cNvSpPr txBox="1">
              <a:spLocks noChangeArrowheads="1"/>
            </p:cNvSpPr>
            <p:nvPr/>
          </p:nvSpPr>
          <p:spPr bwMode="auto">
            <a:xfrm>
              <a:off x="4070" y="2784"/>
              <a:ext cx="445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bd</a:t>
              </a:r>
            </a:p>
          </p:txBody>
        </p:sp>
        <p:sp>
          <p:nvSpPr>
            <p:cNvPr id="55311" name="Text Box 1040"/>
            <p:cNvSpPr txBox="1">
              <a:spLocks noChangeArrowheads="1"/>
            </p:cNvSpPr>
            <p:nvPr/>
          </p:nvSpPr>
          <p:spPr bwMode="auto">
            <a:xfrm>
              <a:off x="4849" y="2784"/>
              <a:ext cx="429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cd</a:t>
              </a:r>
            </a:p>
          </p:txBody>
        </p:sp>
        <p:sp>
          <p:nvSpPr>
            <p:cNvPr id="55312" name="Text Box 1041"/>
            <p:cNvSpPr txBox="1">
              <a:spLocks noChangeArrowheads="1"/>
            </p:cNvSpPr>
            <p:nvPr/>
          </p:nvSpPr>
          <p:spPr bwMode="auto">
            <a:xfrm>
              <a:off x="1381" y="3302"/>
              <a:ext cx="551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abc</a:t>
              </a:r>
            </a:p>
          </p:txBody>
        </p:sp>
        <p:sp>
          <p:nvSpPr>
            <p:cNvPr id="55313" name="Text Box 1042"/>
            <p:cNvSpPr txBox="1">
              <a:spLocks noChangeArrowheads="1"/>
            </p:cNvSpPr>
            <p:nvPr/>
          </p:nvSpPr>
          <p:spPr bwMode="auto">
            <a:xfrm>
              <a:off x="2341" y="3302"/>
              <a:ext cx="568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abd</a:t>
              </a:r>
            </a:p>
          </p:txBody>
        </p:sp>
        <p:sp>
          <p:nvSpPr>
            <p:cNvPr id="55314" name="Text Box 1043"/>
            <p:cNvSpPr txBox="1">
              <a:spLocks noChangeArrowheads="1"/>
            </p:cNvSpPr>
            <p:nvPr/>
          </p:nvSpPr>
          <p:spPr bwMode="auto">
            <a:xfrm>
              <a:off x="3312" y="3302"/>
              <a:ext cx="552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acd</a:t>
              </a:r>
            </a:p>
          </p:txBody>
        </p:sp>
        <p:sp>
          <p:nvSpPr>
            <p:cNvPr id="55315" name="Text Box 1044"/>
            <p:cNvSpPr txBox="1">
              <a:spLocks noChangeArrowheads="1"/>
            </p:cNvSpPr>
            <p:nvPr/>
          </p:nvSpPr>
          <p:spPr bwMode="auto">
            <a:xfrm>
              <a:off x="4274" y="3302"/>
              <a:ext cx="568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bcd</a:t>
              </a:r>
            </a:p>
          </p:txBody>
        </p:sp>
        <p:sp>
          <p:nvSpPr>
            <p:cNvPr id="55316" name="Text Box 1045"/>
            <p:cNvSpPr txBox="1">
              <a:spLocks noChangeArrowheads="1"/>
            </p:cNvSpPr>
            <p:nvPr/>
          </p:nvSpPr>
          <p:spPr bwMode="auto">
            <a:xfrm>
              <a:off x="1535" y="3791"/>
              <a:ext cx="691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  <a:ea typeface="SimSun" panose="02010600030101010101" pitchFamily="2" charset="-122"/>
                </a:rPr>
                <a:t>abcd</a:t>
              </a:r>
            </a:p>
          </p:txBody>
        </p:sp>
        <p:cxnSp>
          <p:nvCxnSpPr>
            <p:cNvPr id="55317" name="AutoShape 1046"/>
            <p:cNvCxnSpPr>
              <a:cxnSpLocks noChangeShapeType="1"/>
              <a:stCxn id="55301" idx="2"/>
              <a:endCxn id="55302" idx="0"/>
            </p:cNvCxnSpPr>
            <p:nvPr/>
          </p:nvCxnSpPr>
          <p:spPr bwMode="auto">
            <a:xfrm flipH="1">
              <a:off x="2357" y="2112"/>
              <a:ext cx="1524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8" name="AutoShape 1047"/>
            <p:cNvCxnSpPr>
              <a:cxnSpLocks noChangeShapeType="1"/>
              <a:stCxn id="55301" idx="2"/>
              <a:endCxn id="55303" idx="0"/>
            </p:cNvCxnSpPr>
            <p:nvPr/>
          </p:nvCxnSpPr>
          <p:spPr bwMode="auto">
            <a:xfrm flipH="1">
              <a:off x="3254" y="2112"/>
              <a:ext cx="627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9" name="AutoShape 1048"/>
            <p:cNvCxnSpPr>
              <a:cxnSpLocks noChangeShapeType="1"/>
              <a:stCxn id="55301" idx="2"/>
              <a:endCxn id="55304" idx="0"/>
            </p:cNvCxnSpPr>
            <p:nvPr/>
          </p:nvCxnSpPr>
          <p:spPr bwMode="auto">
            <a:xfrm>
              <a:off x="3881" y="2112"/>
              <a:ext cx="271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0" name="AutoShape 1049"/>
            <p:cNvCxnSpPr>
              <a:cxnSpLocks noChangeShapeType="1"/>
              <a:stCxn id="55301" idx="2"/>
              <a:endCxn id="55305" idx="0"/>
            </p:cNvCxnSpPr>
            <p:nvPr/>
          </p:nvCxnSpPr>
          <p:spPr bwMode="auto">
            <a:xfrm>
              <a:off x="3881" y="2112"/>
              <a:ext cx="1169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1" name="AutoShape 1050"/>
            <p:cNvCxnSpPr>
              <a:cxnSpLocks noChangeShapeType="1"/>
              <a:stCxn id="55302" idx="2"/>
              <a:endCxn id="55306" idx="0"/>
            </p:cNvCxnSpPr>
            <p:nvPr/>
          </p:nvCxnSpPr>
          <p:spPr bwMode="auto">
            <a:xfrm flipH="1">
              <a:off x="1157" y="2616"/>
              <a:ext cx="1200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2" name="AutoShape 1051"/>
            <p:cNvCxnSpPr>
              <a:cxnSpLocks noChangeShapeType="1"/>
              <a:stCxn id="55302" idx="2"/>
              <a:endCxn id="55307" idx="0"/>
            </p:cNvCxnSpPr>
            <p:nvPr/>
          </p:nvCxnSpPr>
          <p:spPr bwMode="auto">
            <a:xfrm flipH="1">
              <a:off x="1919" y="2616"/>
              <a:ext cx="438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3" name="AutoShape 1052"/>
            <p:cNvCxnSpPr>
              <a:cxnSpLocks noChangeShapeType="1"/>
              <a:stCxn id="55302" idx="2"/>
              <a:endCxn id="55308" idx="0"/>
            </p:cNvCxnSpPr>
            <p:nvPr/>
          </p:nvCxnSpPr>
          <p:spPr bwMode="auto">
            <a:xfrm>
              <a:off x="2357" y="2616"/>
              <a:ext cx="32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4" name="AutoShape 1053"/>
            <p:cNvCxnSpPr>
              <a:cxnSpLocks noChangeShapeType="1"/>
              <a:stCxn id="55303" idx="2"/>
              <a:endCxn id="55309" idx="0"/>
            </p:cNvCxnSpPr>
            <p:nvPr/>
          </p:nvCxnSpPr>
          <p:spPr bwMode="auto">
            <a:xfrm>
              <a:off x="3254" y="2616"/>
              <a:ext cx="196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5" name="AutoShape 1054"/>
            <p:cNvCxnSpPr>
              <a:cxnSpLocks noChangeShapeType="1"/>
              <a:stCxn id="55303" idx="2"/>
              <a:endCxn id="55310" idx="0"/>
            </p:cNvCxnSpPr>
            <p:nvPr/>
          </p:nvCxnSpPr>
          <p:spPr bwMode="auto">
            <a:xfrm>
              <a:off x="3254" y="2616"/>
              <a:ext cx="969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6" name="AutoShape 1055"/>
            <p:cNvCxnSpPr>
              <a:cxnSpLocks noChangeShapeType="1"/>
              <a:stCxn id="55304" idx="2"/>
              <a:endCxn id="55311" idx="0"/>
            </p:cNvCxnSpPr>
            <p:nvPr/>
          </p:nvCxnSpPr>
          <p:spPr bwMode="auto">
            <a:xfrm>
              <a:off x="4152" y="2616"/>
              <a:ext cx="84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7" name="AutoShape 1056"/>
            <p:cNvCxnSpPr>
              <a:cxnSpLocks noChangeShapeType="1"/>
              <a:stCxn id="55306" idx="2"/>
              <a:endCxn id="55312" idx="0"/>
            </p:cNvCxnSpPr>
            <p:nvPr/>
          </p:nvCxnSpPr>
          <p:spPr bwMode="auto">
            <a:xfrm>
              <a:off x="1157" y="3072"/>
              <a:ext cx="416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8" name="AutoShape 1057"/>
            <p:cNvCxnSpPr>
              <a:cxnSpLocks noChangeShapeType="1"/>
              <a:stCxn id="55306" idx="2"/>
              <a:endCxn id="55313" idx="0"/>
            </p:cNvCxnSpPr>
            <p:nvPr/>
          </p:nvCxnSpPr>
          <p:spPr bwMode="auto">
            <a:xfrm>
              <a:off x="1157" y="3072"/>
              <a:ext cx="1381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29" name="AutoShape 1058"/>
            <p:cNvCxnSpPr>
              <a:cxnSpLocks noChangeShapeType="1"/>
              <a:stCxn id="55307" idx="2"/>
              <a:endCxn id="55314" idx="0"/>
            </p:cNvCxnSpPr>
            <p:nvPr/>
          </p:nvCxnSpPr>
          <p:spPr bwMode="auto">
            <a:xfrm>
              <a:off x="1919" y="3072"/>
              <a:ext cx="1584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30" name="AutoShape 1059"/>
            <p:cNvCxnSpPr>
              <a:cxnSpLocks noChangeShapeType="1"/>
              <a:stCxn id="55309" idx="2"/>
              <a:endCxn id="55315" idx="0"/>
            </p:cNvCxnSpPr>
            <p:nvPr/>
          </p:nvCxnSpPr>
          <p:spPr bwMode="auto">
            <a:xfrm>
              <a:off x="3450" y="3072"/>
              <a:ext cx="1019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31" name="AutoShape 1060"/>
            <p:cNvCxnSpPr>
              <a:cxnSpLocks noChangeShapeType="1"/>
              <a:stCxn id="55312" idx="2"/>
              <a:endCxn id="55316" idx="0"/>
            </p:cNvCxnSpPr>
            <p:nvPr/>
          </p:nvCxnSpPr>
          <p:spPr bwMode="auto">
            <a:xfrm>
              <a:off x="1573" y="3589"/>
              <a:ext cx="202" cy="2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32" name="Freeform 1061"/>
            <p:cNvSpPr>
              <a:spLocks/>
            </p:cNvSpPr>
            <p:nvPr/>
          </p:nvSpPr>
          <p:spPr bwMode="auto">
            <a:xfrm>
              <a:off x="1104" y="2640"/>
              <a:ext cx="4272" cy="1104"/>
            </a:xfrm>
            <a:custGeom>
              <a:avLst/>
              <a:gdLst>
                <a:gd name="T0" fmla="*/ 0 w 4272"/>
                <a:gd name="T1" fmla="*/ 1104 h 1104"/>
                <a:gd name="T2" fmla="*/ 960 w 4272"/>
                <a:gd name="T3" fmla="*/ 1104 h 1104"/>
                <a:gd name="T4" fmla="*/ 1392 w 4272"/>
                <a:gd name="T5" fmla="*/ 144 h 1104"/>
                <a:gd name="T6" fmla="*/ 1728 w 4272"/>
                <a:gd name="T7" fmla="*/ 144 h 1104"/>
                <a:gd name="T8" fmla="*/ 1968 w 4272"/>
                <a:gd name="T9" fmla="*/ 480 h 1104"/>
                <a:gd name="T10" fmla="*/ 2784 w 4272"/>
                <a:gd name="T11" fmla="*/ 480 h 1104"/>
                <a:gd name="T12" fmla="*/ 3024 w 4272"/>
                <a:gd name="T13" fmla="*/ 0 h 1104"/>
                <a:gd name="T14" fmla="*/ 3504 w 4272"/>
                <a:gd name="T15" fmla="*/ 48 h 1104"/>
                <a:gd name="T16" fmla="*/ 3696 w 4272"/>
                <a:gd name="T17" fmla="*/ 480 h 1104"/>
                <a:gd name="T18" fmla="*/ 4272 w 4272"/>
                <a:gd name="T19" fmla="*/ 480 h 11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72"/>
                <a:gd name="T31" fmla="*/ 0 h 1104"/>
                <a:gd name="T32" fmla="*/ 4272 w 4272"/>
                <a:gd name="T33" fmla="*/ 1104 h 11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72" h="1104">
                  <a:moveTo>
                    <a:pt x="0" y="1104"/>
                  </a:moveTo>
                  <a:lnTo>
                    <a:pt x="960" y="1104"/>
                  </a:lnTo>
                  <a:lnTo>
                    <a:pt x="1392" y="144"/>
                  </a:lnTo>
                  <a:lnTo>
                    <a:pt x="1728" y="144"/>
                  </a:lnTo>
                  <a:lnTo>
                    <a:pt x="1968" y="480"/>
                  </a:lnTo>
                  <a:lnTo>
                    <a:pt x="2784" y="480"/>
                  </a:lnTo>
                  <a:lnTo>
                    <a:pt x="3024" y="0"/>
                  </a:lnTo>
                  <a:lnTo>
                    <a:pt x="3504" y="48"/>
                  </a:lnTo>
                  <a:lnTo>
                    <a:pt x="3696" y="480"/>
                  </a:lnTo>
                  <a:lnTo>
                    <a:pt x="4272" y="480"/>
                  </a:lnTo>
                </a:path>
              </a:pathLst>
            </a:custGeom>
            <a:noFill/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6A10F1-2516-4BB8-BF8B-B4151BACB1E0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(1)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Items </a:t>
            </a:r>
            <a:r>
              <a:rPr lang="en-US" altLang="en-US" smtClean="0"/>
              <a:t>= products; </a:t>
            </a:r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sets of products someone bought in one trip to the store.</a:t>
            </a:r>
          </a:p>
          <a:p>
            <a:r>
              <a:rPr lang="en-US" altLang="en-US" smtClean="0">
                <a:solidFill>
                  <a:srgbClr val="33CC33"/>
                </a:solidFill>
              </a:rPr>
              <a:t>Example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33CC33"/>
                </a:solidFill>
              </a:rPr>
              <a:t>application</a:t>
            </a:r>
            <a:r>
              <a:rPr lang="en-US" altLang="en-US" smtClean="0"/>
              <a:t>: given that many people buy beer and diapers together:</a:t>
            </a:r>
          </a:p>
          <a:p>
            <a:pPr lvl="1"/>
            <a:r>
              <a:rPr lang="en-US" altLang="en-US" smtClean="0"/>
              <a:t>Run a sale on diapers; raise price of beer.</a:t>
            </a:r>
          </a:p>
          <a:p>
            <a:r>
              <a:rPr lang="en-US" altLang="en-US" smtClean="0"/>
              <a:t>Only useful if many buy diapers &amp; beer.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Tree-Projection Method</a:t>
            </a:r>
          </a:p>
        </p:txBody>
      </p:sp>
      <p:sp>
        <p:nvSpPr>
          <p:cNvPr id="563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Find frequent 2-itemsets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For each frequent 2-itemset xy, form a projected database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The sub-database containing xy</a:t>
            </a:r>
          </a:p>
          <a:p>
            <a:r>
              <a:rPr lang="en-US" altLang="zh-CN" smtClean="0">
                <a:ea typeface="SimSun" panose="02010600030101010101" pitchFamily="2" charset="-122"/>
              </a:rPr>
              <a:t>Recursive mining</a:t>
            </a:r>
          </a:p>
          <a:p>
            <a:pPr lvl="1"/>
            <a:r>
              <a:rPr lang="en-US" altLang="zh-CN" smtClean="0">
                <a:ea typeface="SimSun" panose="02010600030101010101" pitchFamily="2" charset="-122"/>
              </a:rPr>
              <a:t>If x’y’ is frequent in xy-proj db, then xyx’y’ is a frequent pattern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Borders and Max-patterns</a:t>
            </a:r>
          </a:p>
        </p:txBody>
      </p:sp>
      <p:sp>
        <p:nvSpPr>
          <p:cNvPr id="57347" name="Rectangle 105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Max-patterns: borders of frequent patterns</a:t>
            </a:r>
          </a:p>
          <a:p>
            <a:pPr lvl="1"/>
            <a:r>
              <a:rPr lang="en-US" altLang="en-US" smtClean="0"/>
              <a:t>A subset of max-pattern is frequent</a:t>
            </a:r>
          </a:p>
          <a:p>
            <a:pPr lvl="1"/>
            <a:r>
              <a:rPr lang="en-US" altLang="en-US" smtClean="0"/>
              <a:t>A superset of max-pattern is infrequent</a:t>
            </a:r>
          </a:p>
        </p:txBody>
      </p:sp>
      <p:grpSp>
        <p:nvGrpSpPr>
          <p:cNvPr id="57348" name="Group 1059"/>
          <p:cNvGrpSpPr>
            <a:grpSpLocks/>
          </p:cNvGrpSpPr>
          <p:nvPr/>
        </p:nvGrpSpPr>
        <p:grpSpPr bwMode="auto">
          <a:xfrm>
            <a:off x="1447800" y="3657600"/>
            <a:ext cx="5791200" cy="2967038"/>
            <a:chOff x="1008" y="1824"/>
            <a:chExt cx="4368" cy="2327"/>
          </a:xfrm>
        </p:grpSpPr>
        <p:sp>
          <p:nvSpPr>
            <p:cNvPr id="57349" name="Text Box 1060"/>
            <p:cNvSpPr txBox="1">
              <a:spLocks noChangeArrowheads="1"/>
            </p:cNvSpPr>
            <p:nvPr/>
          </p:nvSpPr>
          <p:spPr bwMode="auto">
            <a:xfrm>
              <a:off x="3744" y="1824"/>
              <a:ext cx="328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sym typeface="Symbol" panose="05050102010706020507" pitchFamily="18" charset="2"/>
                </a:rPr>
                <a:t>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7350" name="Text Box 1061"/>
            <p:cNvSpPr txBox="1">
              <a:spLocks noChangeArrowheads="1"/>
            </p:cNvSpPr>
            <p:nvPr/>
          </p:nvSpPr>
          <p:spPr bwMode="auto">
            <a:xfrm>
              <a:off x="2254" y="2329"/>
              <a:ext cx="241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7351" name="Text Box 1062"/>
            <p:cNvSpPr txBox="1">
              <a:spLocks noChangeArrowheads="1"/>
            </p:cNvSpPr>
            <p:nvPr/>
          </p:nvSpPr>
          <p:spPr bwMode="auto">
            <a:xfrm>
              <a:off x="3148" y="2329"/>
              <a:ext cx="254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57352" name="Text Box 1063"/>
            <p:cNvSpPr txBox="1">
              <a:spLocks noChangeArrowheads="1"/>
            </p:cNvSpPr>
            <p:nvPr/>
          </p:nvSpPr>
          <p:spPr bwMode="auto">
            <a:xfrm>
              <a:off x="4051" y="2329"/>
              <a:ext cx="240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57353" name="Text Box 1064"/>
            <p:cNvSpPr txBox="1">
              <a:spLocks noChangeArrowheads="1"/>
            </p:cNvSpPr>
            <p:nvPr/>
          </p:nvSpPr>
          <p:spPr bwMode="auto">
            <a:xfrm>
              <a:off x="4944" y="2329"/>
              <a:ext cx="254" cy="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57354" name="Text Box 1065"/>
            <p:cNvSpPr txBox="1">
              <a:spLocks noChangeArrowheads="1"/>
            </p:cNvSpPr>
            <p:nvPr/>
          </p:nvSpPr>
          <p:spPr bwMode="auto">
            <a:xfrm>
              <a:off x="1008" y="2783"/>
              <a:ext cx="35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ab</a:t>
              </a:r>
            </a:p>
          </p:txBody>
        </p:sp>
        <p:sp>
          <p:nvSpPr>
            <p:cNvPr id="57355" name="Text Box 1066"/>
            <p:cNvSpPr txBox="1">
              <a:spLocks noChangeArrowheads="1"/>
            </p:cNvSpPr>
            <p:nvPr/>
          </p:nvSpPr>
          <p:spPr bwMode="auto">
            <a:xfrm>
              <a:off x="1776" y="2783"/>
              <a:ext cx="342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ac</a:t>
              </a:r>
            </a:p>
          </p:txBody>
        </p:sp>
        <p:sp>
          <p:nvSpPr>
            <p:cNvPr id="57356" name="Text Box 1067"/>
            <p:cNvSpPr txBox="1">
              <a:spLocks noChangeArrowheads="1"/>
            </p:cNvSpPr>
            <p:nvPr/>
          </p:nvSpPr>
          <p:spPr bwMode="auto">
            <a:xfrm>
              <a:off x="2533" y="2783"/>
              <a:ext cx="35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ad</a:t>
              </a:r>
            </a:p>
          </p:txBody>
        </p:sp>
        <p:sp>
          <p:nvSpPr>
            <p:cNvPr id="57357" name="Text Box 1068"/>
            <p:cNvSpPr txBox="1">
              <a:spLocks noChangeArrowheads="1"/>
            </p:cNvSpPr>
            <p:nvPr/>
          </p:nvSpPr>
          <p:spPr bwMode="auto">
            <a:xfrm>
              <a:off x="3301" y="2783"/>
              <a:ext cx="35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bc</a:t>
              </a:r>
            </a:p>
          </p:txBody>
        </p:sp>
        <p:sp>
          <p:nvSpPr>
            <p:cNvPr id="57358" name="Text Box 1069"/>
            <p:cNvSpPr txBox="1">
              <a:spLocks noChangeArrowheads="1"/>
            </p:cNvSpPr>
            <p:nvPr/>
          </p:nvSpPr>
          <p:spPr bwMode="auto">
            <a:xfrm>
              <a:off x="4068" y="2783"/>
              <a:ext cx="369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bd</a:t>
              </a:r>
            </a:p>
          </p:txBody>
        </p:sp>
        <p:sp>
          <p:nvSpPr>
            <p:cNvPr id="57359" name="Text Box 1070"/>
            <p:cNvSpPr txBox="1">
              <a:spLocks noChangeArrowheads="1"/>
            </p:cNvSpPr>
            <p:nvPr/>
          </p:nvSpPr>
          <p:spPr bwMode="auto">
            <a:xfrm>
              <a:off x="4848" y="2783"/>
              <a:ext cx="35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cd</a:t>
              </a:r>
            </a:p>
          </p:txBody>
        </p:sp>
        <p:sp>
          <p:nvSpPr>
            <p:cNvPr id="57360" name="Text Box 1071"/>
            <p:cNvSpPr txBox="1">
              <a:spLocks noChangeArrowheads="1"/>
            </p:cNvSpPr>
            <p:nvPr/>
          </p:nvSpPr>
          <p:spPr bwMode="auto">
            <a:xfrm>
              <a:off x="1382" y="3301"/>
              <a:ext cx="457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abc</a:t>
              </a:r>
            </a:p>
          </p:txBody>
        </p:sp>
        <p:sp>
          <p:nvSpPr>
            <p:cNvPr id="57361" name="Text Box 1072"/>
            <p:cNvSpPr txBox="1">
              <a:spLocks noChangeArrowheads="1"/>
            </p:cNvSpPr>
            <p:nvPr/>
          </p:nvSpPr>
          <p:spPr bwMode="auto">
            <a:xfrm>
              <a:off x="2341" y="3301"/>
              <a:ext cx="470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abd</a:t>
              </a:r>
            </a:p>
          </p:txBody>
        </p:sp>
        <p:sp>
          <p:nvSpPr>
            <p:cNvPr id="57362" name="Text Box 1073"/>
            <p:cNvSpPr txBox="1">
              <a:spLocks noChangeArrowheads="1"/>
            </p:cNvSpPr>
            <p:nvPr/>
          </p:nvSpPr>
          <p:spPr bwMode="auto">
            <a:xfrm>
              <a:off x="3312" y="3301"/>
              <a:ext cx="457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acd</a:t>
              </a:r>
            </a:p>
          </p:txBody>
        </p:sp>
        <p:sp>
          <p:nvSpPr>
            <p:cNvPr id="57363" name="Text Box 1074"/>
            <p:cNvSpPr txBox="1">
              <a:spLocks noChangeArrowheads="1"/>
            </p:cNvSpPr>
            <p:nvPr/>
          </p:nvSpPr>
          <p:spPr bwMode="auto">
            <a:xfrm>
              <a:off x="4273" y="3301"/>
              <a:ext cx="471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bcd</a:t>
              </a:r>
            </a:p>
          </p:txBody>
        </p:sp>
        <p:sp>
          <p:nvSpPr>
            <p:cNvPr id="57364" name="Text Box 1075"/>
            <p:cNvSpPr txBox="1">
              <a:spLocks noChangeArrowheads="1"/>
            </p:cNvSpPr>
            <p:nvPr/>
          </p:nvSpPr>
          <p:spPr bwMode="auto">
            <a:xfrm>
              <a:off x="1536" y="3793"/>
              <a:ext cx="572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abcd</a:t>
              </a:r>
            </a:p>
          </p:txBody>
        </p:sp>
        <p:cxnSp>
          <p:nvCxnSpPr>
            <p:cNvPr id="57365" name="AutoShape 1076"/>
            <p:cNvCxnSpPr>
              <a:cxnSpLocks noChangeShapeType="1"/>
              <a:stCxn id="57349" idx="2"/>
              <a:endCxn id="57350" idx="0"/>
            </p:cNvCxnSpPr>
            <p:nvPr/>
          </p:nvCxnSpPr>
          <p:spPr bwMode="auto">
            <a:xfrm flipH="1">
              <a:off x="2357" y="2112"/>
              <a:ext cx="1524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6" name="AutoShape 1077"/>
            <p:cNvCxnSpPr>
              <a:cxnSpLocks noChangeShapeType="1"/>
              <a:stCxn id="57349" idx="2"/>
              <a:endCxn id="57351" idx="0"/>
            </p:cNvCxnSpPr>
            <p:nvPr/>
          </p:nvCxnSpPr>
          <p:spPr bwMode="auto">
            <a:xfrm flipH="1">
              <a:off x="3254" y="2112"/>
              <a:ext cx="627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7" name="AutoShape 1078"/>
            <p:cNvCxnSpPr>
              <a:cxnSpLocks noChangeShapeType="1"/>
              <a:stCxn id="57349" idx="2"/>
              <a:endCxn id="57352" idx="0"/>
            </p:cNvCxnSpPr>
            <p:nvPr/>
          </p:nvCxnSpPr>
          <p:spPr bwMode="auto">
            <a:xfrm>
              <a:off x="3881" y="2112"/>
              <a:ext cx="271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8" name="AutoShape 1079"/>
            <p:cNvCxnSpPr>
              <a:cxnSpLocks noChangeShapeType="1"/>
              <a:stCxn id="57349" idx="2"/>
              <a:endCxn id="57353" idx="0"/>
            </p:cNvCxnSpPr>
            <p:nvPr/>
          </p:nvCxnSpPr>
          <p:spPr bwMode="auto">
            <a:xfrm>
              <a:off x="3881" y="2112"/>
              <a:ext cx="1169" cy="2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9" name="AutoShape 1080"/>
            <p:cNvCxnSpPr>
              <a:cxnSpLocks noChangeShapeType="1"/>
              <a:stCxn id="57350" idx="2"/>
              <a:endCxn id="57354" idx="0"/>
            </p:cNvCxnSpPr>
            <p:nvPr/>
          </p:nvCxnSpPr>
          <p:spPr bwMode="auto">
            <a:xfrm flipH="1">
              <a:off x="1157" y="2616"/>
              <a:ext cx="1200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0" name="AutoShape 1081"/>
            <p:cNvCxnSpPr>
              <a:cxnSpLocks noChangeShapeType="1"/>
              <a:stCxn id="57350" idx="2"/>
              <a:endCxn id="57355" idx="0"/>
            </p:cNvCxnSpPr>
            <p:nvPr/>
          </p:nvCxnSpPr>
          <p:spPr bwMode="auto">
            <a:xfrm flipH="1">
              <a:off x="1919" y="2616"/>
              <a:ext cx="438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1" name="AutoShape 1082"/>
            <p:cNvCxnSpPr>
              <a:cxnSpLocks noChangeShapeType="1"/>
              <a:stCxn id="57350" idx="2"/>
              <a:endCxn id="57356" idx="0"/>
            </p:cNvCxnSpPr>
            <p:nvPr/>
          </p:nvCxnSpPr>
          <p:spPr bwMode="auto">
            <a:xfrm>
              <a:off x="2357" y="2616"/>
              <a:ext cx="32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2" name="AutoShape 1083"/>
            <p:cNvCxnSpPr>
              <a:cxnSpLocks noChangeShapeType="1"/>
              <a:stCxn id="57351" idx="2"/>
              <a:endCxn id="57357" idx="0"/>
            </p:cNvCxnSpPr>
            <p:nvPr/>
          </p:nvCxnSpPr>
          <p:spPr bwMode="auto">
            <a:xfrm>
              <a:off x="3254" y="2616"/>
              <a:ext cx="196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3" name="AutoShape 1084"/>
            <p:cNvCxnSpPr>
              <a:cxnSpLocks noChangeShapeType="1"/>
              <a:stCxn id="57351" idx="2"/>
              <a:endCxn id="57358" idx="0"/>
            </p:cNvCxnSpPr>
            <p:nvPr/>
          </p:nvCxnSpPr>
          <p:spPr bwMode="auto">
            <a:xfrm>
              <a:off x="3254" y="2616"/>
              <a:ext cx="969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4" name="AutoShape 1085"/>
            <p:cNvCxnSpPr>
              <a:cxnSpLocks noChangeShapeType="1"/>
              <a:stCxn id="57352" idx="2"/>
              <a:endCxn id="57359" idx="0"/>
            </p:cNvCxnSpPr>
            <p:nvPr/>
          </p:nvCxnSpPr>
          <p:spPr bwMode="auto">
            <a:xfrm>
              <a:off x="4152" y="2616"/>
              <a:ext cx="845" cy="1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5" name="AutoShape 1086"/>
            <p:cNvCxnSpPr>
              <a:cxnSpLocks noChangeShapeType="1"/>
              <a:stCxn id="57354" idx="2"/>
              <a:endCxn id="57360" idx="0"/>
            </p:cNvCxnSpPr>
            <p:nvPr/>
          </p:nvCxnSpPr>
          <p:spPr bwMode="auto">
            <a:xfrm>
              <a:off x="1157" y="3072"/>
              <a:ext cx="416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6" name="AutoShape 1087"/>
            <p:cNvCxnSpPr>
              <a:cxnSpLocks noChangeShapeType="1"/>
              <a:stCxn id="57354" idx="2"/>
              <a:endCxn id="57361" idx="0"/>
            </p:cNvCxnSpPr>
            <p:nvPr/>
          </p:nvCxnSpPr>
          <p:spPr bwMode="auto">
            <a:xfrm>
              <a:off x="1157" y="3072"/>
              <a:ext cx="1381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7" name="AutoShape 1088"/>
            <p:cNvCxnSpPr>
              <a:cxnSpLocks noChangeShapeType="1"/>
              <a:stCxn id="57355" idx="2"/>
              <a:endCxn id="57362" idx="0"/>
            </p:cNvCxnSpPr>
            <p:nvPr/>
          </p:nvCxnSpPr>
          <p:spPr bwMode="auto">
            <a:xfrm>
              <a:off x="1919" y="3072"/>
              <a:ext cx="1584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8" name="AutoShape 1089"/>
            <p:cNvCxnSpPr>
              <a:cxnSpLocks noChangeShapeType="1"/>
              <a:stCxn id="57357" idx="2"/>
              <a:endCxn id="57363" idx="0"/>
            </p:cNvCxnSpPr>
            <p:nvPr/>
          </p:nvCxnSpPr>
          <p:spPr bwMode="auto">
            <a:xfrm>
              <a:off x="3450" y="3072"/>
              <a:ext cx="1019" cy="22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9" name="AutoShape 1090"/>
            <p:cNvCxnSpPr>
              <a:cxnSpLocks noChangeShapeType="1"/>
              <a:stCxn id="57360" idx="2"/>
              <a:endCxn id="57364" idx="0"/>
            </p:cNvCxnSpPr>
            <p:nvPr/>
          </p:nvCxnSpPr>
          <p:spPr bwMode="auto">
            <a:xfrm>
              <a:off x="1573" y="3589"/>
              <a:ext cx="202" cy="2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380" name="Freeform 1091"/>
            <p:cNvSpPr>
              <a:spLocks/>
            </p:cNvSpPr>
            <p:nvPr/>
          </p:nvSpPr>
          <p:spPr bwMode="auto">
            <a:xfrm>
              <a:off x="1104" y="2640"/>
              <a:ext cx="4272" cy="1104"/>
            </a:xfrm>
            <a:custGeom>
              <a:avLst/>
              <a:gdLst>
                <a:gd name="T0" fmla="*/ 0 w 4272"/>
                <a:gd name="T1" fmla="*/ 1104 h 1104"/>
                <a:gd name="T2" fmla="*/ 960 w 4272"/>
                <a:gd name="T3" fmla="*/ 1104 h 1104"/>
                <a:gd name="T4" fmla="*/ 1392 w 4272"/>
                <a:gd name="T5" fmla="*/ 144 h 1104"/>
                <a:gd name="T6" fmla="*/ 1728 w 4272"/>
                <a:gd name="T7" fmla="*/ 144 h 1104"/>
                <a:gd name="T8" fmla="*/ 1968 w 4272"/>
                <a:gd name="T9" fmla="*/ 480 h 1104"/>
                <a:gd name="T10" fmla="*/ 2784 w 4272"/>
                <a:gd name="T11" fmla="*/ 480 h 1104"/>
                <a:gd name="T12" fmla="*/ 3024 w 4272"/>
                <a:gd name="T13" fmla="*/ 0 h 1104"/>
                <a:gd name="T14" fmla="*/ 3504 w 4272"/>
                <a:gd name="T15" fmla="*/ 48 h 1104"/>
                <a:gd name="T16" fmla="*/ 3696 w 4272"/>
                <a:gd name="T17" fmla="*/ 480 h 1104"/>
                <a:gd name="T18" fmla="*/ 4272 w 4272"/>
                <a:gd name="T19" fmla="*/ 480 h 11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72"/>
                <a:gd name="T31" fmla="*/ 0 h 1104"/>
                <a:gd name="T32" fmla="*/ 4272 w 4272"/>
                <a:gd name="T33" fmla="*/ 1104 h 11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72" h="1104">
                  <a:moveTo>
                    <a:pt x="0" y="1104"/>
                  </a:moveTo>
                  <a:lnTo>
                    <a:pt x="960" y="1104"/>
                  </a:lnTo>
                  <a:lnTo>
                    <a:pt x="1392" y="144"/>
                  </a:lnTo>
                  <a:lnTo>
                    <a:pt x="1728" y="144"/>
                  </a:lnTo>
                  <a:lnTo>
                    <a:pt x="1968" y="480"/>
                  </a:lnTo>
                  <a:lnTo>
                    <a:pt x="2784" y="480"/>
                  </a:lnTo>
                  <a:lnTo>
                    <a:pt x="3024" y="0"/>
                  </a:lnTo>
                  <a:lnTo>
                    <a:pt x="3504" y="48"/>
                  </a:lnTo>
                  <a:lnTo>
                    <a:pt x="3696" y="480"/>
                  </a:lnTo>
                  <a:lnTo>
                    <a:pt x="4272" y="480"/>
                  </a:lnTo>
                </a:path>
              </a:pathLst>
            </a:custGeom>
            <a:noFill/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MaxMiner: Mining Max-patterns</a:t>
            </a:r>
          </a:p>
        </p:txBody>
      </p:sp>
      <p:sp>
        <p:nvSpPr>
          <p:cNvPr id="58371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1st scan: find frequent items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A, B, C, D, 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2nd scan: find support for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AB, AC, AD, AE, ABCDE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BC, BD, BE, BCDE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CD, CE, CDE, DE,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Since BCDE is a max-pattern, no need to check BCD, BDE, CDE in later scan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Baya’98</a:t>
            </a:r>
          </a:p>
        </p:txBody>
      </p:sp>
      <p:graphicFrame>
        <p:nvGraphicFramePr>
          <p:cNvPr id="628760" name="Group 24"/>
          <p:cNvGraphicFramePr>
            <a:graphicFrameLocks noGrp="1"/>
          </p:cNvGraphicFramePr>
          <p:nvPr/>
        </p:nvGraphicFramePr>
        <p:xfrm>
          <a:off x="6553200" y="1524000"/>
          <a:ext cx="2286000" cy="1584325"/>
        </p:xfrm>
        <a:graphic>
          <a:graphicData uri="http://schemas.openxmlformats.org/drawingml/2006/table">
            <a:tbl>
              <a:tblPr/>
              <a:tblGrid>
                <a:gridCol w="685800"/>
                <a:gridCol w="160020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A,B,C,D,E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B,C,D,E,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A,C,D,F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389" name="Line 28"/>
          <p:cNvSpPr>
            <a:spLocks noChangeShapeType="1"/>
          </p:cNvSpPr>
          <p:nvPr/>
        </p:nvSpPr>
        <p:spPr bwMode="auto">
          <a:xfrm flipH="1" flipV="1">
            <a:off x="3733800" y="3886200"/>
            <a:ext cx="2362200" cy="76200"/>
          </a:xfrm>
          <a:prstGeom prst="line">
            <a:avLst/>
          </a:prstGeom>
          <a:noFill/>
          <a:ln w="28575">
            <a:solidFill>
              <a:srgbClr val="7030A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90" name="Line 29"/>
          <p:cNvSpPr>
            <a:spLocks noChangeShapeType="1"/>
          </p:cNvSpPr>
          <p:nvPr/>
        </p:nvSpPr>
        <p:spPr bwMode="auto">
          <a:xfrm flipH="1">
            <a:off x="3048000" y="4114800"/>
            <a:ext cx="2895600" cy="152400"/>
          </a:xfrm>
          <a:prstGeom prst="line">
            <a:avLst/>
          </a:prstGeom>
          <a:noFill/>
          <a:ln w="28575">
            <a:solidFill>
              <a:srgbClr val="7030A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91" name="Text Box 33"/>
          <p:cNvSpPr txBox="1">
            <a:spLocks noChangeArrowheads="1"/>
          </p:cNvSpPr>
          <p:nvPr/>
        </p:nvSpPr>
        <p:spPr bwMode="auto">
          <a:xfrm>
            <a:off x="6858000" y="3124200"/>
            <a:ext cx="1592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Min_sup=2</a:t>
            </a:r>
          </a:p>
        </p:txBody>
      </p:sp>
      <p:sp>
        <p:nvSpPr>
          <p:cNvPr id="58392" name="Line 27"/>
          <p:cNvSpPr>
            <a:spLocks noChangeShapeType="1"/>
          </p:cNvSpPr>
          <p:nvPr/>
        </p:nvSpPr>
        <p:spPr bwMode="auto">
          <a:xfrm flipH="1" flipV="1">
            <a:off x="4495800" y="3429000"/>
            <a:ext cx="1676400" cy="381000"/>
          </a:xfrm>
          <a:prstGeom prst="line">
            <a:avLst/>
          </a:prstGeom>
          <a:noFill/>
          <a:ln w="28575">
            <a:solidFill>
              <a:srgbClr val="7030A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5791200" y="3581400"/>
            <a:ext cx="2425700" cy="94615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rgbClr val="7030A0"/>
                </a:solidFill>
              </a:rPr>
              <a:t>Potential max-patterns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Frequent Closed Patterns</a:t>
            </a:r>
          </a:p>
        </p:txBody>
      </p:sp>
      <p:sp>
        <p:nvSpPr>
          <p:cNvPr id="59395" name="Rectangle 106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For frequent itemset X, if there exists no item y s.t. every transaction containing X also contains y, then X is a frequent closed pattern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“acdf” is a frequent closed pattern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Concise rep. of freq pats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Reduce # of patterns and rules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N. Pasquier et al. In ICDT’99</a:t>
            </a:r>
          </a:p>
        </p:txBody>
      </p:sp>
      <p:graphicFrame>
        <p:nvGraphicFramePr>
          <p:cNvPr id="629793" name="Group 1057"/>
          <p:cNvGraphicFramePr>
            <a:graphicFrameLocks noGrp="1"/>
          </p:cNvGraphicFramePr>
          <p:nvPr/>
        </p:nvGraphicFramePr>
        <p:xfrm>
          <a:off x="7010400" y="4267200"/>
          <a:ext cx="1905000" cy="2193925"/>
        </p:xfrm>
        <a:graphic>
          <a:graphicData uri="http://schemas.openxmlformats.org/drawingml/2006/table">
            <a:tbl>
              <a:tblPr/>
              <a:tblGrid>
                <a:gridCol w="609600"/>
                <a:gridCol w="1295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c, d, e, f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b, e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c, e, f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c, d, f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c, e, f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19" name="Text Box 1058"/>
          <p:cNvSpPr txBox="1">
            <a:spLocks noChangeArrowheads="1"/>
          </p:cNvSpPr>
          <p:nvPr/>
        </p:nvSpPr>
        <p:spPr bwMode="auto">
          <a:xfrm>
            <a:off x="6918325" y="3714750"/>
            <a:ext cx="1938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/>
              <a:t>Min_sup=2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CLOSET: Mining Frequent Closed Patterns</a:t>
            </a:r>
          </a:p>
        </p:txBody>
      </p:sp>
      <p:sp>
        <p:nvSpPr>
          <p:cNvPr id="60419" name="Rectangle 105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Flist: list of all freq items in support asc. order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Flist: d-a-f-e-c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Divide search space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Patterns having d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Patterns having d but no a, etc.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Find frequent closed pattern recursively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Every transaction having d also has cfa </a:t>
            </a:r>
            <a:r>
              <a:rPr lang="en-US" altLang="en-US" sz="2400" smtClean="0">
                <a:sym typeface="Wingdings" panose="05000000000000000000" pitchFamily="2" charset="2"/>
              </a:rPr>
              <a:t> cfad is a frequent closed pattern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PHM’00</a:t>
            </a:r>
          </a:p>
        </p:txBody>
      </p:sp>
      <p:graphicFrame>
        <p:nvGraphicFramePr>
          <p:cNvPr id="630813" name="Group 1053"/>
          <p:cNvGraphicFramePr>
            <a:graphicFrameLocks noGrp="1"/>
          </p:cNvGraphicFramePr>
          <p:nvPr/>
        </p:nvGraphicFramePr>
        <p:xfrm>
          <a:off x="6934200" y="2838450"/>
          <a:ext cx="1905000" cy="1865313"/>
        </p:xfrm>
        <a:graphic>
          <a:graphicData uri="http://schemas.openxmlformats.org/drawingml/2006/table">
            <a:tbl>
              <a:tblPr/>
              <a:tblGrid>
                <a:gridCol w="609600"/>
                <a:gridCol w="1295400"/>
              </a:tblGrid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TID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Items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c, d, e, f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b, 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c, e, f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c, d, f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c, e, f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43" name="Text Box 1051"/>
          <p:cNvSpPr txBox="1">
            <a:spLocks noChangeArrowheads="1"/>
          </p:cNvSpPr>
          <p:nvPr/>
        </p:nvSpPr>
        <p:spPr bwMode="auto">
          <a:xfrm>
            <a:off x="7070725" y="2362200"/>
            <a:ext cx="168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Min_sup=2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Closed and Max-patterns</a:t>
            </a:r>
          </a:p>
        </p:txBody>
      </p:sp>
      <p:sp>
        <p:nvSpPr>
          <p:cNvPr id="614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Closed pattern mining algorithms can be adapted to mine max-patterns</a:t>
            </a:r>
          </a:p>
          <a:p>
            <a:pPr lvl="1"/>
            <a:r>
              <a:rPr lang="en-US" altLang="en-US" smtClean="0"/>
              <a:t>A max-pattern must be closed</a:t>
            </a:r>
          </a:p>
          <a:p>
            <a:r>
              <a:rPr lang="en-US" altLang="en-US" smtClean="0"/>
              <a:t>Depth-first search methods have advantages over breadth-first search ones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Multiple-level Association Rules</a:t>
            </a:r>
          </a:p>
        </p:txBody>
      </p:sp>
      <p:sp>
        <p:nvSpPr>
          <p:cNvPr id="62467" name="Rectangle 4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Items often form hierarchy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Flexible support settings: Items at the lower level are expected to have lower support.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Transaction database can be encoded based on dimensions and levels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explore shared multi-level mining</a:t>
            </a:r>
          </a:p>
        </p:txBody>
      </p:sp>
      <p:grpSp>
        <p:nvGrpSpPr>
          <p:cNvPr id="62468" name="Group 46"/>
          <p:cNvGrpSpPr>
            <a:grpSpLocks/>
          </p:cNvGrpSpPr>
          <p:nvPr/>
        </p:nvGrpSpPr>
        <p:grpSpPr bwMode="auto">
          <a:xfrm>
            <a:off x="838200" y="4343400"/>
            <a:ext cx="7558088" cy="2076450"/>
            <a:chOff x="528" y="2832"/>
            <a:chExt cx="4761" cy="1308"/>
          </a:xfrm>
        </p:grpSpPr>
        <p:sp>
          <p:nvSpPr>
            <p:cNvPr id="62469" name="Rectangle 33"/>
            <p:cNvSpPr>
              <a:spLocks noChangeArrowheads="1"/>
            </p:cNvSpPr>
            <p:nvPr/>
          </p:nvSpPr>
          <p:spPr bwMode="auto">
            <a:xfrm>
              <a:off x="528" y="2832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  <a:latin typeface="Times New Roman" panose="02020603050405020304" pitchFamily="18" charset="0"/>
                </a:rPr>
                <a:t>uniform support</a:t>
              </a:r>
              <a:endParaRPr lang="en-US" altLang="en-US" sz="2000">
                <a:solidFill>
                  <a:schemeClr val="accent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470" name="Text Box 34"/>
            <p:cNvSpPr txBox="1">
              <a:spLocks noChangeArrowheads="1"/>
            </p:cNvSpPr>
            <p:nvPr/>
          </p:nvSpPr>
          <p:spPr bwMode="auto">
            <a:xfrm>
              <a:off x="2256" y="3216"/>
              <a:ext cx="1200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Milk</a:t>
              </a:r>
            </a:p>
            <a:p>
              <a:pPr algn="ctr">
                <a:lnSpc>
                  <a:spcPct val="6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[support = 10%]</a:t>
              </a:r>
            </a:p>
          </p:txBody>
        </p:sp>
        <p:sp>
          <p:nvSpPr>
            <p:cNvPr id="62471" name="Text Box 35"/>
            <p:cNvSpPr txBox="1">
              <a:spLocks noChangeArrowheads="1"/>
            </p:cNvSpPr>
            <p:nvPr/>
          </p:nvSpPr>
          <p:spPr bwMode="auto">
            <a:xfrm>
              <a:off x="1680" y="3744"/>
              <a:ext cx="1152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2% Milk </a:t>
              </a:r>
            </a:p>
            <a:p>
              <a:pPr algn="ctr">
                <a:lnSpc>
                  <a:spcPct val="6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[support = 6%]</a:t>
              </a:r>
            </a:p>
          </p:txBody>
        </p:sp>
        <p:sp>
          <p:nvSpPr>
            <p:cNvPr id="62472" name="Text Box 36"/>
            <p:cNvSpPr txBox="1">
              <a:spLocks noChangeArrowheads="1"/>
            </p:cNvSpPr>
            <p:nvPr/>
          </p:nvSpPr>
          <p:spPr bwMode="auto">
            <a:xfrm>
              <a:off x="2928" y="3744"/>
              <a:ext cx="1104" cy="359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Skim Milk </a:t>
              </a:r>
            </a:p>
            <a:p>
              <a:pPr algn="ctr">
                <a:lnSpc>
                  <a:spcPct val="6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[support = 4%]</a:t>
              </a:r>
            </a:p>
          </p:txBody>
        </p:sp>
        <p:sp>
          <p:nvSpPr>
            <p:cNvPr id="62473" name="Text Box 37"/>
            <p:cNvSpPr txBox="1">
              <a:spLocks noChangeArrowheads="1"/>
            </p:cNvSpPr>
            <p:nvPr/>
          </p:nvSpPr>
          <p:spPr bwMode="auto">
            <a:xfrm>
              <a:off x="672" y="3105"/>
              <a:ext cx="10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chemeClr val="accent1"/>
                  </a:solidFill>
                  <a:latin typeface="Times New Roman" panose="02020603050405020304" pitchFamily="18" charset="0"/>
                </a:rPr>
                <a:t>Level 1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chemeClr val="accent1"/>
                  </a:solidFill>
                  <a:latin typeface="Times New Roman" panose="02020603050405020304" pitchFamily="18" charset="0"/>
                </a:rPr>
                <a:t>min_sup = 5%</a:t>
              </a:r>
            </a:p>
          </p:txBody>
        </p:sp>
        <p:sp>
          <p:nvSpPr>
            <p:cNvPr id="62474" name="Text Box 38"/>
            <p:cNvSpPr txBox="1">
              <a:spLocks noChangeArrowheads="1"/>
            </p:cNvSpPr>
            <p:nvPr/>
          </p:nvSpPr>
          <p:spPr bwMode="auto">
            <a:xfrm>
              <a:off x="672" y="3729"/>
              <a:ext cx="10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chemeClr val="accent1"/>
                  </a:solidFill>
                  <a:latin typeface="Times New Roman" panose="02020603050405020304" pitchFamily="18" charset="0"/>
                </a:rPr>
                <a:t>Level 2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solidFill>
                    <a:schemeClr val="accent1"/>
                  </a:solidFill>
                  <a:latin typeface="Times New Roman" panose="02020603050405020304" pitchFamily="18" charset="0"/>
                </a:rPr>
                <a:t>min_sup = 5%</a:t>
              </a:r>
            </a:p>
          </p:txBody>
        </p:sp>
        <p:sp>
          <p:nvSpPr>
            <p:cNvPr id="62475" name="Text Box 39"/>
            <p:cNvSpPr txBox="1">
              <a:spLocks noChangeArrowheads="1"/>
            </p:cNvSpPr>
            <p:nvPr/>
          </p:nvSpPr>
          <p:spPr bwMode="auto">
            <a:xfrm>
              <a:off x="4128" y="3170"/>
              <a:ext cx="111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b="1">
                  <a:solidFill>
                    <a:schemeClr val="hlink"/>
                  </a:solidFill>
                  <a:latin typeface="Times New Roman" panose="02020603050405020304" pitchFamily="18" charset="0"/>
                </a:rPr>
                <a:t>Level 1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b="1">
                  <a:solidFill>
                    <a:schemeClr val="hlink"/>
                  </a:solidFill>
                  <a:latin typeface="Times New Roman" panose="02020603050405020304" pitchFamily="18" charset="0"/>
                </a:rPr>
                <a:t>min_sup = 5%</a:t>
              </a:r>
            </a:p>
          </p:txBody>
        </p:sp>
        <p:sp>
          <p:nvSpPr>
            <p:cNvPr id="62476" name="Text Box 40"/>
            <p:cNvSpPr txBox="1">
              <a:spLocks noChangeArrowheads="1"/>
            </p:cNvSpPr>
            <p:nvPr/>
          </p:nvSpPr>
          <p:spPr bwMode="auto">
            <a:xfrm>
              <a:off x="4176" y="3698"/>
              <a:ext cx="111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b="1">
                  <a:solidFill>
                    <a:schemeClr val="hlink"/>
                  </a:solidFill>
                  <a:latin typeface="Times New Roman" panose="02020603050405020304" pitchFamily="18" charset="0"/>
                </a:rPr>
                <a:t>Level 2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b="1">
                  <a:solidFill>
                    <a:schemeClr val="hlink"/>
                  </a:solidFill>
                  <a:latin typeface="Times New Roman" panose="02020603050405020304" pitchFamily="18" charset="0"/>
                </a:rPr>
                <a:t>min_sup = 3%</a:t>
              </a:r>
            </a:p>
          </p:txBody>
        </p:sp>
        <p:sp>
          <p:nvSpPr>
            <p:cNvPr id="62477" name="Rectangle 41"/>
            <p:cNvSpPr>
              <a:spLocks noChangeArrowheads="1"/>
            </p:cNvSpPr>
            <p:nvPr/>
          </p:nvSpPr>
          <p:spPr bwMode="auto">
            <a:xfrm>
              <a:off x="3600" y="2832"/>
              <a:ext cx="14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-84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reduced support</a:t>
              </a:r>
            </a:p>
          </p:txBody>
        </p:sp>
        <p:cxnSp>
          <p:nvCxnSpPr>
            <p:cNvPr id="62478" name="AutoShape 42"/>
            <p:cNvCxnSpPr>
              <a:cxnSpLocks noChangeShapeType="1"/>
              <a:stCxn id="62470" idx="2"/>
              <a:endCxn id="62471" idx="0"/>
            </p:cNvCxnSpPr>
            <p:nvPr/>
          </p:nvCxnSpPr>
          <p:spPr bwMode="auto">
            <a:xfrm flipH="1">
              <a:off x="2256" y="3575"/>
              <a:ext cx="600" cy="16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79" name="AutoShape 43"/>
            <p:cNvCxnSpPr>
              <a:cxnSpLocks noChangeShapeType="1"/>
              <a:stCxn id="62470" idx="2"/>
              <a:endCxn id="62472" idx="0"/>
            </p:cNvCxnSpPr>
            <p:nvPr/>
          </p:nvCxnSpPr>
          <p:spPr bwMode="auto">
            <a:xfrm>
              <a:off x="2856" y="3575"/>
              <a:ext cx="624" cy="16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Multi-dimensional Association Rules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Single-dimensional rules: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/>
              <a:t>buys(X, “milk”)  </a:t>
            </a:r>
            <a:r>
              <a:rPr lang="en-US" altLang="en-US" sz="2000" smtClean="0">
                <a:sym typeface="Symbol" panose="05050102010706020507" pitchFamily="18" charset="2"/>
              </a:rPr>
              <a:t>   buys(X, “bread”)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MD rules: </a:t>
            </a:r>
            <a:r>
              <a:rPr lang="en-US" altLang="en-US" sz="2800" smtClean="0">
                <a:sym typeface="Symbol" panose="05050102010706020507" pitchFamily="18" charset="2"/>
              </a:rPr>
              <a:t></a:t>
            </a:r>
            <a:r>
              <a:rPr lang="en-US" altLang="en-US" sz="2800" smtClean="0">
                <a:sym typeface="Math B" pitchFamily="2" charset="2"/>
              </a:rPr>
              <a:t> </a:t>
            </a:r>
            <a:r>
              <a:rPr lang="en-US" altLang="en-US" sz="2800" smtClean="0"/>
              <a:t>2 dimensions or predicates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Inter-dimension assoc. rules (no repeated predicates)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/>
              <a:t>age(X,”19-25”)  </a:t>
            </a:r>
            <a:r>
              <a:rPr lang="en-US" altLang="en-US" sz="2000" smtClean="0">
                <a:sym typeface="Symbol" panose="05050102010706020507" pitchFamily="18" charset="2"/>
              </a:rPr>
              <a:t> </a:t>
            </a:r>
            <a:r>
              <a:rPr lang="en-US" altLang="en-US" sz="2000" smtClean="0"/>
              <a:t>occupation(X,“student”) </a:t>
            </a:r>
            <a:r>
              <a:rPr lang="en-US" altLang="en-US" sz="2000" smtClean="0">
                <a:sym typeface="Symbol" panose="05050102010706020507" pitchFamily="18" charset="2"/>
              </a:rPr>
              <a:t>   buys(X,“coke”)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sym typeface="Symbol" panose="05050102010706020507" pitchFamily="18" charset="2"/>
              </a:rPr>
              <a:t>hybrid-dimension assoc. rules (repeated predicates)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/>
              <a:t>age(X,”19-25”) </a:t>
            </a:r>
            <a:r>
              <a:rPr lang="en-US" altLang="en-US" sz="2000" smtClean="0">
                <a:sym typeface="Symbol" panose="05050102010706020507" pitchFamily="18" charset="2"/>
              </a:rPr>
              <a:t>  </a:t>
            </a:r>
            <a:r>
              <a:rPr lang="en-US" altLang="en-US" sz="2000" smtClean="0"/>
              <a:t>buys(X, “popcorn”) </a:t>
            </a:r>
            <a:r>
              <a:rPr lang="en-US" altLang="en-US" sz="2000" smtClean="0">
                <a:sym typeface="Symbol" panose="05050102010706020507" pitchFamily="18" charset="2"/>
              </a:rPr>
              <a:t> buys(X, “coke”)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Categorical Attributes: finite number of possible values, no order among values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Quantitative Attributes: numeric, implicit order</a:t>
            </a:r>
            <a:endParaRPr lang="en-US" altLang="en-US" sz="2800" smtClean="0">
              <a:sym typeface="Symbol" panose="05050102010706020507" pitchFamily="18" charset="2"/>
            </a:endParaRPr>
          </a:p>
        </p:txBody>
      </p:sp>
      <p:sp>
        <p:nvSpPr>
          <p:cNvPr id="526340" name="Rectangle 4"/>
          <p:cNvSpPr>
            <a:spLocks noChangeArrowheads="1"/>
          </p:cNvSpPr>
          <p:nvPr/>
        </p:nvSpPr>
        <p:spPr bwMode="auto">
          <a:xfrm>
            <a:off x="381000" y="3886200"/>
            <a:ext cx="8382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fol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6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40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Quantitative/Weighted Association Rules</a:t>
            </a:r>
            <a:endParaRPr lang="en-US" altLang="en-US" sz="2800" smtClean="0"/>
          </a:p>
        </p:txBody>
      </p:sp>
      <p:sp>
        <p:nvSpPr>
          <p:cNvPr id="64515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434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</a:rPr>
              <a:t>age(X,”33-34”) </a:t>
            </a: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 income(X,”30K - 50K”)  buys(X,”high resolution TV”)</a:t>
            </a:r>
            <a:endParaRPr lang="en-US" altLang="en-US" sz="2400">
              <a:solidFill>
                <a:srgbClr val="7030A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533400" y="1905000"/>
            <a:ext cx="8382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Numeric attributes are </a:t>
            </a:r>
            <a:r>
              <a:rPr lang="en-US" altLang="en-US" sz="2800" i="1">
                <a:latin typeface="Times New Roman" panose="02020603050405020304" pitchFamily="18" charset="0"/>
              </a:rPr>
              <a:t>dynamically</a:t>
            </a:r>
            <a:r>
              <a:rPr lang="en-US" altLang="en-US" sz="2800">
                <a:latin typeface="Times New Roman" panose="02020603050405020304" pitchFamily="18" charset="0"/>
              </a:rPr>
              <a:t> discretized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maximize the confidence or compactness of the rules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2-D quantitative association rules: A</a:t>
            </a:r>
            <a:r>
              <a:rPr lang="en-US" altLang="en-US" sz="2800" baseline="-25000">
                <a:latin typeface="Times New Roman" panose="02020603050405020304" pitchFamily="18" charset="0"/>
              </a:rPr>
              <a:t>quan1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sym typeface="Symbol" panose="05050102010706020507" pitchFamily="18" charset="2"/>
              </a:rPr>
              <a:t> A</a:t>
            </a:r>
            <a:r>
              <a:rPr lang="en-US" altLang="en-US" sz="28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quan2 </a:t>
            </a:r>
            <a:r>
              <a:rPr lang="en-US" altLang="en-US" sz="2800">
                <a:latin typeface="Times New Roman" panose="02020603050405020304" pitchFamily="18" charset="0"/>
                <a:sym typeface="Symbol" panose="05050102010706020507" pitchFamily="18" charset="2"/>
              </a:rPr>
              <a:t> A</a:t>
            </a:r>
            <a:r>
              <a:rPr lang="en-US" altLang="en-US" sz="28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cat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Cluster “adjacent” association rules to form general rules using a 2-D grid.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800">
              <a:solidFill>
                <a:schemeClr val="fol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530669" name="Group 237"/>
          <p:cNvGraphicFramePr>
            <a:graphicFrameLocks noGrp="1"/>
          </p:cNvGraphicFramePr>
          <p:nvPr/>
        </p:nvGraphicFramePr>
        <p:xfrm>
          <a:off x="4572000" y="3535363"/>
          <a:ext cx="4267200" cy="2682872"/>
        </p:xfrm>
        <a:graphic>
          <a:graphicData uri="http://schemas.openxmlformats.org/drawingml/2006/table">
            <a:tbl>
              <a:tblPr/>
              <a:tblGrid>
                <a:gridCol w="990600"/>
                <a:gridCol w="5334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70-80k</a:t>
                      </a:r>
                    </a:p>
                  </a:txBody>
                  <a:tcPr marT="45731" marB="45731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60-70k</a:t>
                      </a:r>
                    </a:p>
                  </a:txBody>
                  <a:tcPr marT="45731" marB="45731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50-60k</a:t>
                      </a:r>
                    </a:p>
                  </a:txBody>
                  <a:tcPr marT="45731" marB="45731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40-50k</a:t>
                      </a:r>
                    </a:p>
                  </a:txBody>
                  <a:tcPr marT="45731" marB="45731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30-40k</a:t>
                      </a:r>
                    </a:p>
                  </a:txBody>
                  <a:tcPr marT="45731" marB="45731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20-30k</a:t>
                      </a:r>
                    </a:p>
                  </a:txBody>
                  <a:tcPr marT="45731" marB="45731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&lt;20k</a:t>
                      </a:r>
                    </a:p>
                  </a:txBody>
                  <a:tcPr marT="45731" marB="45731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marT="45731" marB="4573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</a:txBody>
                  <a:tcPr marT="45731" marB="4573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marT="45731" marB="4573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marT="45731" marB="4573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</a:p>
                  </a:txBody>
                  <a:tcPr marT="45731" marB="4573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marT="45731" marB="4573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marT="45731" marB="45731"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98" name="Text Box 238"/>
          <p:cNvSpPr txBox="1">
            <a:spLocks noChangeArrowheads="1"/>
          </p:cNvSpPr>
          <p:nvPr/>
        </p:nvSpPr>
        <p:spPr bwMode="auto">
          <a:xfrm>
            <a:off x="3336925" y="4308475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Income</a:t>
            </a:r>
          </a:p>
        </p:txBody>
      </p:sp>
      <p:sp>
        <p:nvSpPr>
          <p:cNvPr id="64599" name="Text Box 239"/>
          <p:cNvSpPr txBox="1">
            <a:spLocks noChangeArrowheads="1"/>
          </p:cNvSpPr>
          <p:nvPr/>
        </p:nvSpPr>
        <p:spPr bwMode="auto">
          <a:xfrm>
            <a:off x="6918325" y="6137275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-84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Age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4BFB22-9D7E-4D53-9659-6BCB2F323C72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(2)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sentences; </a:t>
            </a:r>
            <a:r>
              <a:rPr lang="en-US" altLang="en-US" smtClean="0">
                <a:solidFill>
                  <a:srgbClr val="CC6600"/>
                </a:solidFill>
              </a:rPr>
              <a:t>items</a:t>
            </a:r>
            <a:r>
              <a:rPr lang="en-US" altLang="en-US" smtClean="0"/>
              <a:t> = documents containing those sentences.</a:t>
            </a:r>
          </a:p>
          <a:p>
            <a:r>
              <a:rPr lang="en-US" altLang="en-US" smtClean="0"/>
              <a:t>Items that appear together too often could represent plagiarism.</a:t>
            </a:r>
          </a:p>
          <a:p>
            <a:r>
              <a:rPr lang="en-US" altLang="en-US" smtClean="0"/>
              <a:t>Notice items do not have to be “in” baskets.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220C6BB-EDC8-4435-8146-57D76D78C7D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(3)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Web pages; </a:t>
            </a:r>
            <a:r>
              <a:rPr lang="en-US" altLang="en-US" smtClean="0">
                <a:solidFill>
                  <a:srgbClr val="CC6600"/>
                </a:solidFill>
              </a:rPr>
              <a:t>items</a:t>
            </a:r>
            <a:r>
              <a:rPr lang="en-US" altLang="en-US" smtClean="0"/>
              <a:t> = words.</a:t>
            </a:r>
          </a:p>
          <a:p>
            <a:r>
              <a:rPr lang="en-US" altLang="en-US" smtClean="0"/>
              <a:t>Unusual words appearing together in a large number of documents, e.g., “Brad” and “Angelina,” may indicate an interesting relationship.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63061D-D9FB-46AA-8B64-359903C5601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Aside</a:t>
            </a:r>
            <a:r>
              <a:rPr lang="en-US" altLang="en-US" smtClean="0"/>
              <a:t>: Words on the Web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smtClean="0"/>
              <a:t>Many Web-mining applications involve words.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Cluster pages by their topic, e.g., sports.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Find useful blogs, versus nonsense.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Determine the sentiment (positive or negative) of comments.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Partition pages retrieved from an ambiguous query, e.g., “jaguar.”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4712</TotalTime>
  <Words>3860</Words>
  <Application>Microsoft Office PowerPoint</Application>
  <PresentationFormat>On-screen Show (4:3)</PresentationFormat>
  <Paragraphs>1015</Paragraphs>
  <Slides>68</Slides>
  <Notes>31</Notes>
  <HiddenSlides>7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81" baseType="lpstr">
      <vt:lpstr>SimSun</vt:lpstr>
      <vt:lpstr>SimSun</vt:lpstr>
      <vt:lpstr>Arial</vt:lpstr>
      <vt:lpstr>Lucida Sans Unicode</vt:lpstr>
      <vt:lpstr>Math B</vt:lpstr>
      <vt:lpstr>Monotype Sorts</vt:lpstr>
      <vt:lpstr>MS Shell Dlg</vt:lpstr>
      <vt:lpstr>Symbol</vt:lpstr>
      <vt:lpstr>Tahoma</vt:lpstr>
      <vt:lpstr>Times New Roman</vt:lpstr>
      <vt:lpstr>Wingdings</vt:lpstr>
      <vt:lpstr>Default Design</vt:lpstr>
      <vt:lpstr>Equation</vt:lpstr>
      <vt:lpstr>Association Rules</vt:lpstr>
      <vt:lpstr>The Market-Basket Model</vt:lpstr>
      <vt:lpstr>Market-Baskets – (2)</vt:lpstr>
      <vt:lpstr>Support</vt:lpstr>
      <vt:lpstr>Example: Frequent Itemsets</vt:lpstr>
      <vt:lpstr>Applications – (1)</vt:lpstr>
      <vt:lpstr>Applications – (2)</vt:lpstr>
      <vt:lpstr>Applications – (3)</vt:lpstr>
      <vt:lpstr>Aside: Words on the Web</vt:lpstr>
      <vt:lpstr>Words – (2)</vt:lpstr>
      <vt:lpstr>Words – (3)</vt:lpstr>
      <vt:lpstr>Scale of the Problem</vt:lpstr>
      <vt:lpstr>Association Rules</vt:lpstr>
      <vt:lpstr>Example: Confidence</vt:lpstr>
      <vt:lpstr>Finding Association Rules</vt:lpstr>
      <vt:lpstr>Computation Model</vt:lpstr>
      <vt:lpstr>File Organization</vt:lpstr>
      <vt:lpstr>Computation Model – (2)</vt:lpstr>
      <vt:lpstr>Main-Memory Bottleneck</vt:lpstr>
      <vt:lpstr>Finding Frequent Pairs</vt:lpstr>
      <vt:lpstr>Naïve Algorithm</vt:lpstr>
      <vt:lpstr>Example: Counting Pairs</vt:lpstr>
      <vt:lpstr>Details of Main-Memory Counting</vt:lpstr>
      <vt:lpstr>PowerPoint Presentation</vt:lpstr>
      <vt:lpstr>Triangular-Matrix Approach – (1)</vt:lpstr>
      <vt:lpstr>Triangular-Matrix Approach – (2)</vt:lpstr>
      <vt:lpstr>Details of Approach #2</vt:lpstr>
      <vt:lpstr>A-Priori Algorithm for Pairs</vt:lpstr>
      <vt:lpstr>A-Priori Algorithm – (2)</vt:lpstr>
      <vt:lpstr>A-Priori Algorithm – (3)</vt:lpstr>
      <vt:lpstr>Picture of A-Priori</vt:lpstr>
      <vt:lpstr>Detail for A-Priori</vt:lpstr>
      <vt:lpstr>A-Priori Using Triangular Matrix for Counts</vt:lpstr>
      <vt:lpstr>Frequent Triples, Etc.</vt:lpstr>
      <vt:lpstr>PowerPoint Presentation</vt:lpstr>
      <vt:lpstr>A-Priori for All Frequent Itemsets</vt:lpstr>
      <vt:lpstr>Frequent Itemsets – (2)</vt:lpstr>
      <vt:lpstr>Apriori Algorithm - General</vt:lpstr>
      <vt:lpstr>Apriori Algorithm - General</vt:lpstr>
      <vt:lpstr>Apriori Algorithm - General</vt:lpstr>
      <vt:lpstr>Apriori Algorithm - General</vt:lpstr>
      <vt:lpstr>Apriori Algorithm - General</vt:lpstr>
      <vt:lpstr>Apriori Algorithm - General</vt:lpstr>
      <vt:lpstr>Apriori Algorithm - General</vt:lpstr>
      <vt:lpstr>Important Details of Apriori</vt:lpstr>
      <vt:lpstr>How to Generate Candidates?</vt:lpstr>
      <vt:lpstr>Example of Candidate-generation</vt:lpstr>
      <vt:lpstr>How to Count Supports of Candidates?</vt:lpstr>
      <vt:lpstr>Apriori: Candidate Generation-and-test</vt:lpstr>
      <vt:lpstr>The Apriori Algorithm</vt:lpstr>
      <vt:lpstr>Challenges of FPM</vt:lpstr>
      <vt:lpstr>DIC: Reduce Scans</vt:lpstr>
      <vt:lpstr>DHP: Reduce the Number of Candidates</vt:lpstr>
      <vt:lpstr>Partition: Scan Database Only Twice</vt:lpstr>
      <vt:lpstr>Sampling for Frequent Patterns</vt:lpstr>
      <vt:lpstr>Bottleneck of Frequent-pattern Mining</vt:lpstr>
      <vt:lpstr>Set Enumeration Tree</vt:lpstr>
      <vt:lpstr>Borders of Frequent Itemsets</vt:lpstr>
      <vt:lpstr>Projected Databases</vt:lpstr>
      <vt:lpstr>Tree-Projection Method</vt:lpstr>
      <vt:lpstr>Borders and Max-patterns</vt:lpstr>
      <vt:lpstr>MaxMiner: Mining Max-patterns</vt:lpstr>
      <vt:lpstr>Frequent Closed Patterns</vt:lpstr>
      <vt:lpstr>CLOSET: Mining Frequent Closed Patterns</vt:lpstr>
      <vt:lpstr>Closed and Max-patterns</vt:lpstr>
      <vt:lpstr>Multiple-level Association Rules</vt:lpstr>
      <vt:lpstr>Multi-dimensional Association Rules</vt:lpstr>
      <vt:lpstr>Quantitative/Weighted Association Rules</vt:lpstr>
    </vt:vector>
  </TitlesOfParts>
  <Company>Stanford University, CS Dept.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CS206 --- Electronic Commerce</dc:title>
  <dc:creator>Jeff Ullman</dc:creator>
  <cp:lastModifiedBy>liuj</cp:lastModifiedBy>
  <cp:revision>210</cp:revision>
  <dcterms:created xsi:type="dcterms:W3CDTF">2002-03-23T20:14:09Z</dcterms:created>
  <dcterms:modified xsi:type="dcterms:W3CDTF">2016-01-21T15:39:31Z</dcterms:modified>
</cp:coreProperties>
</file>