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91" r:id="rId3"/>
    <p:sldId id="294" r:id="rId4"/>
    <p:sldId id="293" r:id="rId5"/>
    <p:sldId id="29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54854-B571-4900-AAE2-B47DC60AF62B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B3AD5-CD2F-466A-9CB3-8F465E5AE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0AE402A-ECF5-4843-966E-0F35BDBCD251}" type="slidenum">
              <a:rPr lang="en-US" altLang="en-US" sz="1300">
                <a:latin typeface="Arial" panose="020B0604020202020204" pitchFamily="34" charset="0"/>
              </a:rPr>
              <a:pPr/>
              <a:t>1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154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848E8F-C3E6-484C-ACEC-75909C72A85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9818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AD9A6-6D98-4E14-A134-C132C97C88B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1938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FC43F9-77A5-4555-B5F6-2329D727593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9590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99685B-F7A9-4995-A465-AC2C14E85CF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0992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4B0D1D-0FE7-4E90-A0FA-549C7E566EE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5419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785EF3-7595-4779-A4DE-C8CDC05EE2C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2097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92DDEC-4950-4C03-8248-FD10529C5B7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219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F76450-1B7F-4647-80BF-6B0531104758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74654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B678D3-BBE5-4D5E-8D2D-53BB57062D95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47411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67299F-6D48-4A84-9C64-F088960FBC05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39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C9A5BC-91D0-432F-A352-3F9AD299EDA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4560888"/>
            <a:ext cx="5854700" cy="4321175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6519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707250-8B91-4FDC-BFAB-96DE5062A2F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60813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F69C45-12A9-4572-B58B-69C79382CB94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4685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0C02B1-EBFF-43E1-8DF1-E5B92BF1CECD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6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3EFF6C-66D7-4789-8555-3A8D43BEC44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83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A8D477-962E-413A-A80C-672FA0FFC61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728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70A404-CCCD-4D84-9117-9F3594D47D8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5486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7DB311-A548-45C1-9E85-46E92234AA0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9712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183F957-8801-4A29-BD1C-B4B2B6375D5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7385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6856E3-60B6-4A6E-9FD6-DCE17ACBF49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5021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E248E2-7779-4CD4-A9EC-35C48FA925B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925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2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3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0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762000"/>
            <a:ext cx="98552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20800" y="1905000"/>
            <a:ext cx="4826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00" y="1905000"/>
            <a:ext cx="4826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314CD0-C91A-4B46-AE50-4F3C59925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0777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1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8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0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0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72DB-DD96-488E-A9E5-43AD964CC4F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4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myphd.com/?p=k-means.clustering&amp;ckattempt=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CS 485G: </a:t>
            </a:r>
            <a:br>
              <a:rPr lang="en-US" altLang="en-US" dirty="0"/>
            </a:br>
            <a:r>
              <a:rPr lang="en-US" altLang="en-US" dirty="0"/>
              <a:t>Special Topics in Data Mining</a:t>
            </a:r>
            <a:br>
              <a:rPr lang="en-US" altLang="en-US" dirty="0"/>
            </a:br>
            <a:endParaRPr lang="en-US" altLang="en-US" dirty="0" smtClean="0"/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4000" dirty="0" err="1" smtClean="0"/>
              <a:t>BiClustering</a:t>
            </a:r>
            <a:r>
              <a:rPr lang="en-US" altLang="en-US" sz="4000" dirty="0" smtClean="0"/>
              <a:t> </a:t>
            </a:r>
            <a:r>
              <a:rPr lang="en-US" altLang="en-US" sz="4000" dirty="0"/>
              <a:t>Analysis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sz="3200" dirty="0" err="1"/>
              <a:t>Jinze</a:t>
            </a:r>
            <a:r>
              <a:rPr lang="en-US" altLang="en-US" sz="3200" dirty="0"/>
              <a:t> Liu</a:t>
            </a:r>
          </a:p>
        </p:txBody>
      </p:sp>
    </p:spTree>
    <p:extLst>
      <p:ext uri="{BB962C8B-B14F-4D97-AF65-F5344CB8AC3E}">
        <p14:creationId xmlns:p14="http://schemas.microsoft.com/office/powerpoint/2010/main" val="32795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2638F8-9AD7-4E5C-A3D3-93487485F68E}" type="slidenum">
              <a:rPr lang="en-US" altLang="en-US">
                <a:solidFill>
                  <a:schemeClr val="bg2"/>
                </a:solidFill>
              </a:rPr>
              <a:pPr/>
              <a:t>10</a:t>
            </a:fld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8196" name="Picture 2" descr="http://www2.warwick.ac.uk/fac/sci/moac/people/students/peter_cock/r/heatmap/topo_colors_heatmap.png%3FmaxWidth%3D689%26maxHeight%3D68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1752600"/>
            <a:ext cx="4197350" cy="419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603375" y="3427413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</a:rPr>
              <a:t>Genes</a:t>
            </a: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4651375" y="59436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</a:rPr>
              <a:t>Patients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7620000" y="2438401"/>
            <a:ext cx="26670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Hierarchical Clustering of Genes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zh-CN" sz="2400" b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400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Hierarchical Clustering of Patients</a:t>
            </a:r>
          </a:p>
        </p:txBody>
      </p:sp>
    </p:spTree>
    <p:extLst>
      <p:ext uri="{BB962C8B-B14F-4D97-AF65-F5344CB8AC3E}">
        <p14:creationId xmlns:p14="http://schemas.microsoft.com/office/powerpoint/2010/main" val="345623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Contingency Tables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752601"/>
            <a:ext cx="8229600" cy="4530725"/>
          </a:xfrm>
        </p:spPr>
        <p:txBody>
          <a:bodyPr/>
          <a:lstStyle/>
          <a:p>
            <a:r>
              <a:rPr lang="en-US" altLang="en-US" sz="2600"/>
              <a:t>Let </a:t>
            </a:r>
            <a:r>
              <a:rPr lang="en-US" altLang="en-US" sz="2400" i="1"/>
              <a:t>X</a:t>
            </a:r>
            <a:r>
              <a:rPr lang="en-US" altLang="en-US" sz="2400"/>
              <a:t> </a:t>
            </a:r>
            <a:r>
              <a:rPr lang="en-US" altLang="en-US" sz="2600"/>
              <a:t>and </a:t>
            </a:r>
            <a:r>
              <a:rPr lang="en-US" altLang="en-US" sz="2400" i="1"/>
              <a:t>Y</a:t>
            </a:r>
            <a:r>
              <a:rPr lang="en-US" altLang="en-US" sz="2400"/>
              <a:t> </a:t>
            </a:r>
            <a:r>
              <a:rPr lang="en-US" altLang="en-US" sz="2600"/>
              <a:t> be discrete random variables </a:t>
            </a:r>
            <a:endParaRPr lang="en-US" altLang="en-US" sz="2300"/>
          </a:p>
          <a:p>
            <a:pPr lvl="1"/>
            <a:r>
              <a:rPr lang="en-US" altLang="en-US" sz="2200"/>
              <a:t> </a:t>
            </a:r>
            <a:r>
              <a:rPr lang="en-US" altLang="en-US" sz="2000" i="1"/>
              <a:t>X  </a:t>
            </a:r>
            <a:r>
              <a:rPr lang="en-US" altLang="en-US" sz="2200"/>
              <a:t>and </a:t>
            </a:r>
            <a:r>
              <a:rPr lang="en-US" altLang="en-US" sz="2000" i="1"/>
              <a:t>Y  </a:t>
            </a:r>
            <a:r>
              <a:rPr lang="en-US" altLang="en-US" sz="2200"/>
              <a:t>take values in </a:t>
            </a:r>
            <a:r>
              <a:rPr lang="en-US" altLang="en-US" sz="2000" i="1"/>
              <a:t>{1, 2, …, m} </a:t>
            </a:r>
            <a:r>
              <a:rPr lang="en-US" altLang="en-US" sz="2200"/>
              <a:t>and </a:t>
            </a:r>
            <a:r>
              <a:rPr lang="en-US" altLang="en-US" sz="2000" i="1"/>
              <a:t>{1, 2, …, n}</a:t>
            </a:r>
            <a:endParaRPr lang="en-US" altLang="en-US" sz="2200"/>
          </a:p>
          <a:p>
            <a:pPr lvl="1"/>
            <a:r>
              <a:rPr lang="en-US" altLang="en-US" sz="2200"/>
              <a:t> </a:t>
            </a:r>
            <a:r>
              <a:rPr lang="en-US" altLang="en-US" sz="2000" i="1"/>
              <a:t>p(X, Y)  </a:t>
            </a:r>
            <a:r>
              <a:rPr lang="en-US" altLang="en-US" sz="2200"/>
              <a:t>denotes the joint probability distribution—if not known, it is often estimated based on </a:t>
            </a:r>
            <a:r>
              <a:rPr lang="en-US" altLang="en-US" sz="2200" u="sng"/>
              <a:t>co-occurrence</a:t>
            </a:r>
            <a:r>
              <a:rPr lang="en-US" altLang="en-US" sz="2200"/>
              <a:t> data</a:t>
            </a:r>
          </a:p>
          <a:p>
            <a:pPr lvl="1"/>
            <a:r>
              <a:rPr lang="en-US" altLang="en-US" sz="2200"/>
              <a:t>Application areas: </a:t>
            </a:r>
            <a:r>
              <a:rPr lang="en-US" altLang="en-US" sz="2200" u="sng"/>
              <a:t>text mining</a:t>
            </a:r>
            <a:r>
              <a:rPr lang="en-US" altLang="en-US" sz="2200"/>
              <a:t>, market-basket analysis, analysis of browsing behavior, etc. </a:t>
            </a:r>
          </a:p>
          <a:p>
            <a:r>
              <a:rPr lang="en-US" altLang="en-US" sz="2600"/>
              <a:t>Key Obstacles in Clustering Contingency Tables </a:t>
            </a:r>
          </a:p>
          <a:p>
            <a:pPr lvl="1"/>
            <a:r>
              <a:rPr lang="en-US" altLang="en-US" sz="2200"/>
              <a:t>High Dimensionality, Sparsity, Noise</a:t>
            </a:r>
          </a:p>
          <a:p>
            <a:pPr lvl="1"/>
            <a:r>
              <a:rPr lang="en-US" altLang="en-US" sz="2200"/>
              <a:t>Need for robust and scalable algorithms</a:t>
            </a:r>
          </a:p>
        </p:txBody>
      </p:sp>
    </p:spTree>
    <p:extLst>
      <p:ext uri="{BB962C8B-B14F-4D97-AF65-F5344CB8AC3E}">
        <p14:creationId xmlns:p14="http://schemas.microsoft.com/office/powerpoint/2010/main" val="314929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Co-Clustering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752601"/>
            <a:ext cx="8229600" cy="4530725"/>
          </a:xfrm>
        </p:spPr>
        <p:txBody>
          <a:bodyPr/>
          <a:lstStyle/>
          <a:p>
            <a:r>
              <a:rPr lang="en-US" altLang="en-US" smtClean="0"/>
              <a:t>Simultaneously</a:t>
            </a:r>
          </a:p>
          <a:p>
            <a:pPr lvl="1"/>
            <a:r>
              <a:rPr lang="en-US" altLang="en-US" smtClean="0"/>
              <a:t>Cluster rows of</a:t>
            </a:r>
            <a:r>
              <a:rPr lang="en-US" altLang="en-US" i="1" smtClean="0"/>
              <a:t> p(X, Y)  </a:t>
            </a:r>
            <a:r>
              <a:rPr lang="en-US" altLang="en-US" smtClean="0"/>
              <a:t>into </a:t>
            </a:r>
            <a:r>
              <a:rPr lang="en-US" altLang="en-US" i="1" smtClean="0"/>
              <a:t>k </a:t>
            </a:r>
            <a:r>
              <a:rPr lang="en-US" altLang="en-US" smtClean="0"/>
              <a:t>disjoint groups </a:t>
            </a:r>
          </a:p>
          <a:p>
            <a:pPr lvl="1"/>
            <a:r>
              <a:rPr lang="en-US" altLang="en-US" smtClean="0"/>
              <a:t>Cluster columns of</a:t>
            </a:r>
            <a:r>
              <a:rPr lang="en-US" altLang="en-US" i="1" smtClean="0"/>
              <a:t> p(X, Y)  </a:t>
            </a:r>
            <a:r>
              <a:rPr lang="en-US" altLang="en-US" smtClean="0"/>
              <a:t>into </a:t>
            </a:r>
            <a:r>
              <a:rPr lang="en-US" altLang="en-US" i="1" smtClean="0"/>
              <a:t>l </a:t>
            </a:r>
            <a:r>
              <a:rPr lang="en-US" altLang="en-US" smtClean="0"/>
              <a:t>disjoint groups</a:t>
            </a:r>
          </a:p>
          <a:p>
            <a:r>
              <a:rPr lang="en-US" altLang="en-US" smtClean="0"/>
              <a:t>Key goal is to exploit the “duality” between row and column clustering to overcome sparsity and noise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030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762000"/>
            <a:ext cx="7848600" cy="8382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Co-clustering Example for Text Data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800350" y="4495800"/>
            <a:ext cx="24384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 flipV="1">
            <a:off x="2571750" y="4267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352801" y="4125914"/>
            <a:ext cx="10953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document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141538" y="4908550"/>
            <a:ext cx="6588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rd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7743825" y="4495800"/>
            <a:ext cx="1752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 flipV="1">
            <a:off x="7286625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34200" y="4630738"/>
            <a:ext cx="8905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word</a:t>
            </a:r>
          </a:p>
          <a:p>
            <a:pPr algn="r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clusters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743826" y="4175125"/>
            <a:ext cx="18589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document clusters</a:t>
            </a:r>
          </a:p>
        </p:txBody>
      </p:sp>
      <p:sp>
        <p:nvSpPr>
          <p:cNvPr id="11275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2466975" y="1790700"/>
            <a:ext cx="7391400" cy="194310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Co-clustering clusters both words and documents </a:t>
            </a:r>
            <a:r>
              <a:rPr lang="en-US" altLang="en-US" i="1" smtClean="0">
                <a:solidFill>
                  <a:schemeClr val="bg1"/>
                </a:solidFill>
              </a:rPr>
              <a:t>simultaneousl</a:t>
            </a:r>
            <a:r>
              <a:rPr lang="en-US" altLang="en-US" smtClean="0">
                <a:solidFill>
                  <a:schemeClr val="bg1"/>
                </a:solidFill>
              </a:rPr>
              <a:t>y using the underlying co-occurrence frequency matrix </a:t>
            </a:r>
          </a:p>
        </p:txBody>
      </p:sp>
      <p:cxnSp>
        <p:nvCxnSpPr>
          <p:cNvPr id="11276" name="Straight Arrow Connector 2"/>
          <p:cNvCxnSpPr>
            <a:cxnSpLocks noChangeShapeType="1"/>
          </p:cNvCxnSpPr>
          <p:nvPr/>
        </p:nvCxnSpPr>
        <p:spPr bwMode="auto">
          <a:xfrm>
            <a:off x="5562600" y="5105400"/>
            <a:ext cx="838200" cy="0"/>
          </a:xfrm>
          <a:prstGeom prst="straightConnector1">
            <a:avLst/>
          </a:prstGeom>
          <a:noFill/>
          <a:ln w="12700" cap="sq" algn="ctr">
            <a:solidFill>
              <a:srgbClr val="0033CC"/>
            </a:solidFill>
            <a:round/>
            <a:headEnd type="none" w="sm" len="sm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7664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Result of Co-Clustering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CAF3A8-371F-4A84-A49E-A9B934D6331D}" type="slidenum">
              <a:rPr lang="en-US" altLang="en-US">
                <a:solidFill>
                  <a:schemeClr val="bg2"/>
                </a:solidFill>
              </a:rPr>
              <a:pPr/>
              <a:t>14</a:t>
            </a:fld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2292" name="Picture 2" descr="http://adios.tau.ac.il/SpectralCoClustering/example_cluster_fig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1828800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856039" y="3244850"/>
            <a:ext cx="4479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http://adios.tau.ac.il/SpectralCoClustering/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3962400" y="5791201"/>
            <a:ext cx="6705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http://adios.tau.ac.il/SpectralCoClustering/</a:t>
            </a:r>
          </a:p>
        </p:txBody>
      </p:sp>
    </p:spTree>
    <p:extLst>
      <p:ext uri="{BB962C8B-B14F-4D97-AF65-F5344CB8AC3E}">
        <p14:creationId xmlns:p14="http://schemas.microsoft.com/office/powerpoint/2010/main" val="322509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Clustering by Patterns</a:t>
            </a:r>
          </a:p>
        </p:txBody>
      </p:sp>
      <p:sp>
        <p:nvSpPr>
          <p:cNvPr id="1331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E329B2-D1C7-4E10-BA3B-CBD837BE1EBC}" type="slidenum">
              <a:rPr lang="en-US" altLang="en-US">
                <a:solidFill>
                  <a:schemeClr val="bg2"/>
                </a:solidFill>
              </a:rPr>
              <a:pPr/>
              <a:t>15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6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3A6E59-F453-4CE0-BB7D-FF0F944AF02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7848600" cy="609600"/>
          </a:xfrm>
        </p:spPr>
        <p:txBody>
          <a:bodyPr>
            <a:normAutofit fontScale="90000"/>
          </a:bodyPr>
          <a:lstStyle/>
          <a:p>
            <a:r>
              <a:rPr lang="en-US" altLang="en-US" sz="3600"/>
              <a:t>Clustering by Pattern Similarity </a:t>
            </a:r>
            <a:br>
              <a:rPr lang="en-US" altLang="en-US" sz="3600"/>
            </a:br>
            <a:r>
              <a:rPr lang="en-US" altLang="en-US" sz="3600"/>
              <a:t>(</a:t>
            </a:r>
            <a:r>
              <a:rPr lang="en-US" altLang="en-US" sz="3600" i="1"/>
              <a:t>p-</a:t>
            </a:r>
            <a:r>
              <a:rPr lang="en-US" altLang="en-US" sz="3600"/>
              <a:t>Clustering)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1" y="1676400"/>
            <a:ext cx="8086725" cy="2514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>
                <a:solidFill>
                  <a:schemeClr val="bg1"/>
                </a:solidFill>
              </a:rPr>
              <a:t>The micro-array “raw” data shows 3 genes and their values in a multi-dimensional space</a:t>
            </a:r>
          </a:p>
          <a:p>
            <a:pPr lvl="1">
              <a:lnSpc>
                <a:spcPct val="120000"/>
              </a:lnSpc>
            </a:pPr>
            <a:r>
              <a:rPr lang="en-US" altLang="en-US" sz="2000">
                <a:solidFill>
                  <a:schemeClr val="bg1"/>
                </a:solidFill>
              </a:rPr>
              <a:t>Parallel Coordinates Plots </a:t>
            </a:r>
          </a:p>
          <a:p>
            <a:pPr lvl="1">
              <a:lnSpc>
                <a:spcPct val="120000"/>
              </a:lnSpc>
            </a:pPr>
            <a:r>
              <a:rPr lang="en-US" altLang="en-US" sz="2000">
                <a:solidFill>
                  <a:schemeClr val="bg1"/>
                </a:solidFill>
              </a:rPr>
              <a:t>Difficult to find their patterns</a:t>
            </a:r>
          </a:p>
          <a:p>
            <a:pPr>
              <a:lnSpc>
                <a:spcPct val="120000"/>
              </a:lnSpc>
            </a:pPr>
            <a:r>
              <a:rPr lang="en-US" altLang="en-US">
                <a:solidFill>
                  <a:schemeClr val="bg1"/>
                </a:solidFill>
              </a:rPr>
              <a:t>“non-traditional” </a:t>
            </a:r>
            <a:br>
              <a:rPr lang="en-US" altLang="en-US">
                <a:solidFill>
                  <a:schemeClr val="bg1"/>
                </a:solidFill>
              </a:rPr>
            </a:br>
            <a:r>
              <a:rPr lang="en-US" altLang="en-US">
                <a:solidFill>
                  <a:schemeClr val="bg1"/>
                </a:solidFill>
              </a:rPr>
              <a:t>clustering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1"/>
            <a:ext cx="43068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73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F833F2-D42C-40E1-9E9C-E46CCD08C3C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7391400" cy="8382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Clusters Are Clear After Projection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24064" y="2590801"/>
            <a:ext cx="3995737" cy="3103563"/>
          </a:xfrm>
          <a:noFill/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2547938"/>
            <a:ext cx="4168775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0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9ABD24-BFA0-4878-9B9A-41F3FE287A5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E-Commerce: collaborative filtering</a:t>
            </a:r>
          </a:p>
        </p:txBody>
      </p:sp>
      <p:graphicFrame>
        <p:nvGraphicFramePr>
          <p:cNvPr id="79011" name="Group 163"/>
          <p:cNvGraphicFramePr>
            <a:graphicFrameLocks noGrp="1"/>
          </p:cNvGraphicFramePr>
          <p:nvPr/>
        </p:nvGraphicFramePr>
        <p:xfrm>
          <a:off x="2209800" y="2819400"/>
          <a:ext cx="7924800" cy="3551238"/>
        </p:xfrm>
        <a:graphic>
          <a:graphicData uri="http://schemas.openxmlformats.org/drawingml/2006/table">
            <a:tbl>
              <a:tblPr/>
              <a:tblGrid>
                <a:gridCol w="1190625"/>
                <a:gridCol w="962025"/>
                <a:gridCol w="962025"/>
                <a:gridCol w="962025"/>
                <a:gridCol w="962025"/>
                <a:gridCol w="962025"/>
                <a:gridCol w="962025"/>
                <a:gridCol w="962025"/>
              </a:tblGrid>
              <a:tr h="7011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4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21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0E3AA6-FB00-4DA8-A63A-0BC89EE1208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 </a:t>
            </a:r>
          </a:p>
        </p:txBody>
      </p:sp>
      <p:graphicFrame>
        <p:nvGraphicFramePr>
          <p:cNvPr id="17412" name="Object 1027"/>
          <p:cNvGraphicFramePr>
            <a:graphicFrameLocks noChangeAspect="1"/>
          </p:cNvGraphicFramePr>
          <p:nvPr/>
        </p:nvGraphicFramePr>
        <p:xfrm>
          <a:off x="2133600" y="2209801"/>
          <a:ext cx="8001000" cy="350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hart" r:id="rId4" imgW="4286527" imgH="1876727" progId="Excel.Chart.8">
                  <p:embed/>
                </p:oleObj>
              </mc:Choice>
              <mc:Fallback>
                <p:oleObj name="Chart" r:id="rId4" imgW="4286527" imgH="187672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09801"/>
                        <a:ext cx="8001000" cy="350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917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http://www.onmyphd.com/?</a:t>
            </a:r>
            <a:r>
              <a:rPr lang="en-US" dirty="0" smtClean="0">
                <a:hlinkClick r:id="rId2"/>
              </a:rPr>
              <a:t>p=k-means.clustering&amp;ckattempt=1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http://www.jstor.org/stable/2330417?seq=2#page_scan_tab_contents</a:t>
            </a:r>
          </a:p>
        </p:txBody>
      </p:sp>
    </p:spTree>
    <p:extLst>
      <p:ext uri="{BB962C8B-B14F-4D97-AF65-F5344CB8AC3E}">
        <p14:creationId xmlns:p14="http://schemas.microsoft.com/office/powerpoint/2010/main" val="2409833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E1931C-4687-4EA1-9D7C-692A433338E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8435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graphicFrame>
        <p:nvGraphicFramePr>
          <p:cNvPr id="81058" name="Group 2210"/>
          <p:cNvGraphicFramePr>
            <a:graphicFrameLocks noGrp="1"/>
          </p:cNvGraphicFramePr>
          <p:nvPr/>
        </p:nvGraphicFramePr>
        <p:xfrm>
          <a:off x="2209800" y="2819400"/>
          <a:ext cx="7924800" cy="3551238"/>
        </p:xfrm>
        <a:graphic>
          <a:graphicData uri="http://schemas.openxmlformats.org/drawingml/2006/table">
            <a:tbl>
              <a:tblPr/>
              <a:tblGrid>
                <a:gridCol w="1190625"/>
                <a:gridCol w="962025"/>
                <a:gridCol w="962025"/>
                <a:gridCol w="962025"/>
                <a:gridCol w="962025"/>
                <a:gridCol w="962025"/>
                <a:gridCol w="962025"/>
                <a:gridCol w="962025"/>
              </a:tblGrid>
              <a:tr h="7011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Movie 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4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Viewer 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29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EC908E-58D1-4AFD-BBA1-CB01DD659D4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94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graphicFrame>
        <p:nvGraphicFramePr>
          <p:cNvPr id="19460" name="Object 1027"/>
          <p:cNvGraphicFramePr>
            <a:graphicFrameLocks noChangeAspect="1"/>
          </p:cNvGraphicFramePr>
          <p:nvPr/>
        </p:nvGraphicFramePr>
        <p:xfrm>
          <a:off x="2133600" y="2209800"/>
          <a:ext cx="792480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4286402" imgH="1800149" progId="Excel.Chart.8">
                  <p:embed/>
                </p:oleObj>
              </mc:Choice>
              <mc:Fallback>
                <p:oleObj name="Chart" r:id="rId4" imgW="4286402" imgH="180014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09800"/>
                        <a:ext cx="7924800" cy="346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20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66BE29-4811-490D-AEAD-ECD0FDEC309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667000" y="1676400"/>
            <a:ext cx="7772400" cy="4114800"/>
          </a:xfrm>
        </p:spPr>
        <p:txBody>
          <a:bodyPr/>
          <a:lstStyle/>
          <a:p>
            <a:r>
              <a:rPr lang="en-US" altLang="en-US" smtClean="0"/>
              <a:t>DNA microarray analysis</a:t>
            </a:r>
          </a:p>
        </p:txBody>
      </p:sp>
      <p:graphicFrame>
        <p:nvGraphicFramePr>
          <p:cNvPr id="63267" name="Group 1827"/>
          <p:cNvGraphicFramePr>
            <a:graphicFrameLocks noGrp="1"/>
          </p:cNvGraphicFramePr>
          <p:nvPr/>
        </p:nvGraphicFramePr>
        <p:xfrm>
          <a:off x="2743200" y="2286000"/>
          <a:ext cx="6400800" cy="4359278"/>
        </p:xfrm>
        <a:graphic>
          <a:graphicData uri="http://schemas.openxmlformats.org/drawingml/2006/table">
            <a:tbl>
              <a:tblPr/>
              <a:tblGrid>
                <a:gridCol w="1320800"/>
                <a:gridCol w="1016000"/>
                <a:gridCol w="1016000"/>
                <a:gridCol w="1016000"/>
                <a:gridCol w="1016000"/>
                <a:gridCol w="1016000"/>
              </a:tblGrid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CH2I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CH2B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CTFC3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4392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4108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VPS8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401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EFB1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SSA1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401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238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FUN14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2857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2576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226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SP07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290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MDM10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538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266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236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CYS3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288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DEP1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NTG1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329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274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326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D67D47-F186-4C0C-A044-B8F716D4AFE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2895600" y="2209801"/>
          <a:ext cx="6705600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art" r:id="rId4" imgW="4334292" imgH="2514984" progId="Excel.Chart.8">
                  <p:embed/>
                </p:oleObj>
              </mc:Choice>
              <mc:Fallback>
                <p:oleObj name="Chart" r:id="rId4" imgW="4334292" imgH="251498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09801"/>
                        <a:ext cx="6705600" cy="389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67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217D7D-2E38-483D-8CE0-CF699386AED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Strong </a:t>
            </a:r>
            <a:r>
              <a:rPr lang="en-US" altLang="en-US" dirty="0" smtClean="0">
                <a:solidFill>
                  <a:srgbClr val="CC0000"/>
                </a:solidFill>
              </a:rPr>
              <a:t>coherence</a:t>
            </a:r>
            <a:r>
              <a:rPr lang="en-US" altLang="en-US" dirty="0" smtClean="0"/>
              <a:t> exhibits by the </a:t>
            </a:r>
            <a:r>
              <a:rPr lang="en-US" altLang="en-US" dirty="0" smtClean="0">
                <a:solidFill>
                  <a:srgbClr val="CC0000"/>
                </a:solidFill>
              </a:rPr>
              <a:t>selected</a:t>
            </a:r>
            <a:r>
              <a:rPr lang="en-US" altLang="en-US" dirty="0" smtClean="0"/>
              <a:t> objects on the </a:t>
            </a:r>
            <a:r>
              <a:rPr lang="en-US" altLang="en-US" dirty="0" smtClean="0">
                <a:solidFill>
                  <a:srgbClr val="CC0000"/>
                </a:solidFill>
              </a:rPr>
              <a:t>selected </a:t>
            </a:r>
            <a:r>
              <a:rPr lang="en-US" altLang="en-US" dirty="0" smtClean="0"/>
              <a:t>attributes.</a:t>
            </a:r>
          </a:p>
          <a:p>
            <a:pPr lvl="1"/>
            <a:r>
              <a:rPr lang="en-US" altLang="en-US" dirty="0" smtClean="0"/>
              <a:t>They are not necessarily close to each other but rather bear a constant shift.</a:t>
            </a:r>
          </a:p>
          <a:p>
            <a:pPr lvl="1"/>
            <a:r>
              <a:rPr lang="en-US" altLang="en-US" dirty="0" smtClean="0"/>
              <a:t>Object/attribute bias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538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8DCC6D-5BE8-445A-89FC-0D1F70BAEB9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Symbol" panose="05050102010706020507" pitchFamily="18" charset="2"/>
              </a:rPr>
              <a:t>bi-cluster</a:t>
            </a:r>
            <a:endParaRPr lang="en-US" alt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Consists of a (sub)set of objects and a (sub)set of attributes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Corresponds to a </a:t>
            </a:r>
            <a:r>
              <a:rPr lang="en-US" altLang="en-US" b="0" u="sng" smtClean="0"/>
              <a:t>submatrix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CC0000"/>
                </a:solidFill>
              </a:rPr>
              <a:t>Occupancy threshold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</a:t>
            </a:r>
          </a:p>
          <a:p>
            <a:pPr lvl="2"/>
            <a:r>
              <a:rPr lang="en-US" altLang="en-US" smtClean="0"/>
              <a:t>Each object/attribute has to be filled by a certain percentage.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CC0000"/>
                </a:solidFill>
              </a:rPr>
              <a:t>Volume</a:t>
            </a:r>
            <a:r>
              <a:rPr lang="en-US" altLang="en-US" smtClean="0"/>
              <a:t>: number of specified entries in the submatrix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CC0000"/>
                </a:solidFill>
              </a:rPr>
              <a:t>Base</a:t>
            </a:r>
            <a:r>
              <a:rPr lang="en-US" altLang="en-US" smtClean="0"/>
              <a:t>: average value of each object/attribute (in the bi</a:t>
            </a:r>
            <a:r>
              <a:rPr lang="en-US" altLang="en-US" smtClean="0">
                <a:sym typeface="Symbol" panose="05050102010706020507" pitchFamily="18" charset="2"/>
              </a:rPr>
              <a:t>-cluster)</a:t>
            </a:r>
          </a:p>
        </p:txBody>
      </p:sp>
    </p:spTree>
    <p:extLst>
      <p:ext uri="{BB962C8B-B14F-4D97-AF65-F5344CB8AC3E}">
        <p14:creationId xmlns:p14="http://schemas.microsoft.com/office/powerpoint/2010/main" val="6217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2B9808-9F3C-4836-81C7-11F8213EC09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Symbol" panose="05050102010706020507" pitchFamily="18" charset="2"/>
              </a:rPr>
              <a:t>bi-cluster</a:t>
            </a:r>
          </a:p>
        </p:txBody>
      </p:sp>
      <p:graphicFrame>
        <p:nvGraphicFramePr>
          <p:cNvPr id="68880" name="Group 272"/>
          <p:cNvGraphicFramePr>
            <a:graphicFrameLocks noGrp="1"/>
          </p:cNvGraphicFramePr>
          <p:nvPr/>
        </p:nvGraphicFramePr>
        <p:xfrm>
          <a:off x="2514600" y="1905000"/>
          <a:ext cx="7696200" cy="4754760"/>
        </p:xfrm>
        <a:graphic>
          <a:graphicData uri="http://schemas.openxmlformats.org/drawingml/2006/table">
            <a:tbl>
              <a:tblPr/>
              <a:tblGrid>
                <a:gridCol w="1320800"/>
                <a:gridCol w="1016000"/>
                <a:gridCol w="1016000"/>
                <a:gridCol w="1016000"/>
                <a:gridCol w="1016000"/>
                <a:gridCol w="1016000"/>
                <a:gridCol w="1295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CH1I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CH1B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CH1D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CH2I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CH2B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Obj base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CTFC3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VPS8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401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298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273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EFB1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318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215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SSA1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FUN14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SP07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MDM10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219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DEP1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NTG1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Attr base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347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244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219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401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168F81-AC4F-4D6A-B00D-38115F4F2AE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Symbol" panose="05050102010706020507" pitchFamily="18" charset="2"/>
              </a:rPr>
              <a:t>bi-cluster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Perfect </a:t>
            </a:r>
            <a:r>
              <a:rPr lang="en-US" altLang="en-US" smtClean="0">
                <a:sym typeface="Symbol" panose="05050102010706020507" pitchFamily="18" charset="2"/>
              </a:rPr>
              <a:t>-cluster</a:t>
            </a:r>
          </a:p>
          <a:p>
            <a:endParaRPr lang="en-US" altLang="en-US" smtClean="0">
              <a:sym typeface="Symbol" panose="05050102010706020507" pitchFamily="18" charset="2"/>
            </a:endParaRPr>
          </a:p>
          <a:p>
            <a:endParaRPr lang="en-US" altLang="en-US" smtClean="0">
              <a:sym typeface="Symbol" panose="05050102010706020507" pitchFamily="18" charset="2"/>
            </a:endParaRPr>
          </a:p>
          <a:p>
            <a:endParaRPr lang="en-US" altLang="en-US" smtClean="0">
              <a:sym typeface="Symbol" panose="05050102010706020507" pitchFamily="18" charset="2"/>
            </a:endParaRPr>
          </a:p>
          <a:p>
            <a:r>
              <a:rPr lang="en-US" altLang="en-US" smtClean="0">
                <a:sym typeface="Symbol" panose="05050102010706020507" pitchFamily="18" charset="2"/>
              </a:rPr>
              <a:t>Imperfect -cluster</a:t>
            </a:r>
          </a:p>
          <a:p>
            <a:pPr lvl="1"/>
            <a:r>
              <a:rPr lang="en-US" altLang="en-US" smtClean="0">
                <a:solidFill>
                  <a:schemeClr val="hlink"/>
                </a:solidFill>
                <a:sym typeface="Symbol" panose="05050102010706020507" pitchFamily="18" charset="2"/>
              </a:rPr>
              <a:t>Residue</a:t>
            </a:r>
            <a:r>
              <a:rPr lang="en-US" altLang="en-US" smtClean="0"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3657600" y="2514601"/>
          <a:ext cx="2871788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4" imgW="1162112" imgH="714443" progId="Equation.3">
                  <p:embed/>
                </p:oleObj>
              </mc:Choice>
              <mc:Fallback>
                <p:oleObj name="Equation" r:id="rId4" imgW="1162112" imgH="71444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1"/>
                        <a:ext cx="2871788" cy="178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654" name="Group 5"/>
          <p:cNvGrpSpPr>
            <a:grpSpLocks/>
          </p:cNvGrpSpPr>
          <p:nvPr/>
        </p:nvGrpSpPr>
        <p:grpSpPr bwMode="auto">
          <a:xfrm>
            <a:off x="3124200" y="5410201"/>
            <a:ext cx="6802438" cy="1230313"/>
            <a:chOff x="576" y="3408"/>
            <a:chExt cx="4285" cy="775"/>
          </a:xfrm>
        </p:grpSpPr>
        <p:graphicFrame>
          <p:nvGraphicFramePr>
            <p:cNvPr id="27664" name="Object 6"/>
            <p:cNvGraphicFramePr>
              <a:graphicFrameLocks noChangeAspect="1"/>
            </p:cNvGraphicFramePr>
            <p:nvPr/>
          </p:nvGraphicFramePr>
          <p:xfrm>
            <a:off x="576" y="3408"/>
            <a:ext cx="4285" cy="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0" name="Equation" r:id="rId6" imgW="2647843" imgH="466657" progId="Equation.3">
                    <p:embed/>
                  </p:oleObj>
                </mc:Choice>
                <mc:Fallback>
                  <p:oleObj name="Equation" r:id="rId6" imgW="2647843" imgH="4666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408"/>
                          <a:ext cx="4285" cy="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65" name="Object 7"/>
            <p:cNvGraphicFramePr>
              <a:graphicFrameLocks noChangeAspect="1"/>
            </p:cNvGraphicFramePr>
            <p:nvPr/>
          </p:nvGraphicFramePr>
          <p:xfrm>
            <a:off x="960" y="3504"/>
            <a:ext cx="404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1" name="Equation" r:id="rId8" imgW="142900" imgH="199957" progId="Equation.3">
                    <p:embed/>
                  </p:oleObj>
                </mc:Choice>
                <mc:Fallback>
                  <p:oleObj name="Equation" r:id="rId8" imgW="142900" imgH="199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504"/>
                          <a:ext cx="404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581400" y="3733800"/>
            <a:ext cx="2971800" cy="5334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7696200" y="2133600"/>
            <a:ext cx="2438400" cy="22860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7696200" y="2971800"/>
            <a:ext cx="2438400" cy="228600"/>
          </a:xfrm>
          <a:prstGeom prst="rect">
            <a:avLst/>
          </a:prstGeom>
          <a:solidFill>
            <a:srgbClr val="0066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8610600" y="2133600"/>
            <a:ext cx="228600" cy="2286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8610600" y="29718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9220200" y="3581400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bg1"/>
                </a:solidFill>
              </a:rPr>
              <a:t>d</a:t>
            </a:r>
            <a:r>
              <a:rPr lang="en-US" altLang="en-US" sz="2400" b="0" i="1" baseline="-25000">
                <a:solidFill>
                  <a:schemeClr val="bg1"/>
                </a:solidFill>
              </a:rPr>
              <a:t>IJ</a:t>
            </a: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8534401" y="4419600"/>
            <a:ext cx="461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bg1"/>
                </a:solidFill>
              </a:rPr>
              <a:t>d</a:t>
            </a:r>
            <a:r>
              <a:rPr lang="en-US" altLang="en-US" sz="2400" b="0" i="1" baseline="-25000">
                <a:solidFill>
                  <a:schemeClr val="bg1"/>
                </a:solidFill>
              </a:rPr>
              <a:t>Ij</a:t>
            </a:r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7162800" y="2895600"/>
            <a:ext cx="48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bg1"/>
                </a:solidFill>
              </a:rPr>
              <a:t>d</a:t>
            </a:r>
            <a:r>
              <a:rPr lang="en-US" altLang="en-US" sz="2400" b="0" i="1" baseline="-25000">
                <a:solidFill>
                  <a:schemeClr val="bg1"/>
                </a:solidFill>
              </a:rPr>
              <a:t>iJ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8534400" y="28194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bg1"/>
                </a:solidFill>
              </a:rPr>
              <a:t>d</a:t>
            </a:r>
            <a:r>
              <a:rPr lang="en-US" altLang="en-US" sz="2400" b="0" i="1" baseline="-25000">
                <a:solidFill>
                  <a:schemeClr val="bg1"/>
                </a:solidFill>
              </a:rPr>
              <a:t>ij</a:t>
            </a:r>
          </a:p>
        </p:txBody>
      </p:sp>
    </p:spTree>
    <p:extLst>
      <p:ext uri="{BB962C8B-B14F-4D97-AF65-F5344CB8AC3E}">
        <p14:creationId xmlns:p14="http://schemas.microsoft.com/office/powerpoint/2010/main" val="341758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5E13E5-779C-4C7B-B1A6-47495F00501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Symbol" panose="05050102010706020507" pitchFamily="18" charset="2"/>
              </a:rPr>
              <a:t>bi-cluster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smaller the average residue, the stronger the coherence.</a:t>
            </a:r>
          </a:p>
          <a:p>
            <a:r>
              <a:rPr lang="en-US" altLang="en-US" smtClean="0">
                <a:solidFill>
                  <a:srgbClr val="CC0000"/>
                </a:solidFill>
              </a:rPr>
              <a:t>Objective</a:t>
            </a:r>
            <a:r>
              <a:rPr lang="en-US" altLang="en-US" smtClean="0"/>
              <a:t>: identify </a:t>
            </a:r>
            <a:r>
              <a:rPr lang="en-US" altLang="en-US" smtClean="0">
                <a:sym typeface="Symbol" panose="05050102010706020507" pitchFamily="18" charset="2"/>
              </a:rPr>
              <a:t>-clusters with residue smaller than a given threshold</a:t>
            </a:r>
          </a:p>
          <a:p>
            <a:pPr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9877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87F3C4-A340-4050-BF79-50888009D10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Cheng-Church Algorithm</a:t>
            </a:r>
          </a:p>
        </p:txBody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Find one bi-cluster.</a:t>
            </a:r>
          </a:p>
          <a:p>
            <a:r>
              <a:rPr lang="en-US" altLang="en-US" smtClean="0"/>
              <a:t>Replace the data in the first bi-cluster with random data</a:t>
            </a:r>
          </a:p>
          <a:p>
            <a:r>
              <a:rPr lang="en-US" altLang="en-US" smtClean="0"/>
              <a:t>Find the second bi-cluster, and go on.</a:t>
            </a:r>
          </a:p>
          <a:p>
            <a:r>
              <a:rPr lang="en-US" altLang="en-US" smtClean="0"/>
              <a:t>The quality of the bi-cluster degrades (smaller volume, higher residue) due to the insertion of random data.</a:t>
            </a:r>
          </a:p>
        </p:txBody>
      </p:sp>
    </p:spTree>
    <p:extLst>
      <p:ext uri="{BB962C8B-B14F-4D97-AF65-F5344CB8AC3E}">
        <p14:creationId xmlns:p14="http://schemas.microsoft.com/office/powerpoint/2010/main" val="2490729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79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25C462-39EC-4969-B77E-B7827FFCB8C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FLOC algorithm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4114800" y="2438400"/>
            <a:ext cx="3505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Generating initial clusters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3581400" y="3276600"/>
            <a:ext cx="457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Determine the best action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each row and each column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581400" y="4343400"/>
            <a:ext cx="457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Perform the best action of each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row and column sequentially</a:t>
            </a:r>
          </a:p>
        </p:txBody>
      </p:sp>
      <p:sp>
        <p:nvSpPr>
          <p:cNvPr id="30727" name="AutoShape 6"/>
          <p:cNvSpPr>
            <a:spLocks noChangeArrowheads="1"/>
          </p:cNvSpPr>
          <p:nvPr/>
        </p:nvSpPr>
        <p:spPr bwMode="auto">
          <a:xfrm>
            <a:off x="4914900" y="5410200"/>
            <a:ext cx="1905000" cy="762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Improved?</a:t>
            </a:r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5867400" y="28956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>
            <a:off x="5867400" y="39624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5867400" y="50292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>
            <a:off x="5867400" y="6172200"/>
            <a:ext cx="0" cy="4572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2" name="Line 11"/>
          <p:cNvSpPr>
            <a:spLocks noChangeShapeType="1"/>
          </p:cNvSpPr>
          <p:nvPr/>
        </p:nvSpPr>
        <p:spPr bwMode="auto">
          <a:xfrm>
            <a:off x="5867400" y="21336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3" name="Line 12"/>
          <p:cNvSpPr>
            <a:spLocks noChangeShapeType="1"/>
          </p:cNvSpPr>
          <p:nvPr/>
        </p:nvSpPr>
        <p:spPr bwMode="auto">
          <a:xfrm>
            <a:off x="5867400" y="30480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4" name="Line 13"/>
          <p:cNvSpPr>
            <a:spLocks noChangeShapeType="1"/>
          </p:cNvSpPr>
          <p:nvPr/>
        </p:nvSpPr>
        <p:spPr bwMode="auto">
          <a:xfrm>
            <a:off x="8686800" y="3048000"/>
            <a:ext cx="0" cy="27432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6781800" y="5791200"/>
            <a:ext cx="1905000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6" name="Text Box 15"/>
          <p:cNvSpPr txBox="1">
            <a:spLocks noChangeArrowheads="1"/>
          </p:cNvSpPr>
          <p:nvPr/>
        </p:nvSpPr>
        <p:spPr bwMode="auto">
          <a:xfrm>
            <a:off x="6918325" y="5340351"/>
            <a:ext cx="33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Y</a:t>
            </a:r>
          </a:p>
        </p:txBody>
      </p:sp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5927726" y="6102351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1543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31C184-681F-4868-B1E0-B3823E956A9A}" type="slidenum">
              <a:rPr lang="en-US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5029200" y="4038600"/>
            <a:ext cx="609600" cy="1828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FLOC algorithm</a:t>
            </a:r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0000"/>
                </a:solidFill>
              </a:rPr>
              <a:t>Action</a:t>
            </a:r>
            <a:r>
              <a:rPr lang="en-US" altLang="en-US" smtClean="0"/>
              <a:t>: the change of membership of a row(or column) with respect to a cluster</a:t>
            </a: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3810000" y="4038600"/>
            <a:ext cx="2438400" cy="1828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3810000" y="4648200"/>
            <a:ext cx="2438400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3810000" y="5257800"/>
            <a:ext cx="2438400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419600" y="4038600"/>
            <a:ext cx="0" cy="18288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56388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50292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962400" y="4114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4572000" y="4114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3962400" y="533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962400" y="4724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5791200" y="4724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5181600" y="4114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5791200" y="4114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4572000" y="4724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4572000" y="533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5181600" y="4724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5181600" y="533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5791200" y="533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31768" name="Line 23"/>
          <p:cNvSpPr>
            <a:spLocks noChangeShapeType="1"/>
          </p:cNvSpPr>
          <p:nvPr/>
        </p:nvSpPr>
        <p:spPr bwMode="auto">
          <a:xfrm flipH="1" flipV="1">
            <a:off x="3352800" y="3581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3565525" y="3233738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column</a:t>
            </a:r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2895600" y="3733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Tahoma" panose="020B0604030504040204" pitchFamily="34" charset="0"/>
              </a:rPr>
              <a:t>row</a:t>
            </a:r>
          </a:p>
        </p:txBody>
      </p:sp>
      <p:sp>
        <p:nvSpPr>
          <p:cNvPr id="31771" name="AutoShape 26"/>
          <p:cNvSpPr>
            <a:spLocks noChangeArrowheads="1"/>
          </p:cNvSpPr>
          <p:nvPr/>
        </p:nvSpPr>
        <p:spPr bwMode="auto">
          <a:xfrm>
            <a:off x="3962400" y="4114800"/>
            <a:ext cx="914400" cy="1066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72" name="AutoShape 27"/>
          <p:cNvSpPr>
            <a:spLocks noChangeArrowheads="1"/>
          </p:cNvSpPr>
          <p:nvPr/>
        </p:nvSpPr>
        <p:spPr bwMode="auto">
          <a:xfrm>
            <a:off x="3886200" y="4724400"/>
            <a:ext cx="1676400" cy="1066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3962401" y="36576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3505201" y="53340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31775" name="Text Box 30"/>
          <p:cNvSpPr txBox="1">
            <a:spLocks noChangeArrowheads="1"/>
          </p:cNvSpPr>
          <p:nvPr/>
        </p:nvSpPr>
        <p:spPr bwMode="auto">
          <a:xfrm>
            <a:off x="3505201" y="47244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3505201" y="41910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31777" name="Text Box 32"/>
          <p:cNvSpPr txBox="1">
            <a:spLocks noChangeArrowheads="1"/>
          </p:cNvSpPr>
          <p:nvPr/>
        </p:nvSpPr>
        <p:spPr bwMode="auto">
          <a:xfrm>
            <a:off x="4572001" y="36576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5181601" y="36576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31779" name="Text Box 34"/>
          <p:cNvSpPr txBox="1">
            <a:spLocks noChangeArrowheads="1"/>
          </p:cNvSpPr>
          <p:nvPr/>
        </p:nvSpPr>
        <p:spPr bwMode="auto">
          <a:xfrm>
            <a:off x="5791201" y="3657601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31780" name="Text Box 35"/>
          <p:cNvSpPr txBox="1">
            <a:spLocks noChangeArrowheads="1"/>
          </p:cNvSpPr>
          <p:nvPr/>
        </p:nvSpPr>
        <p:spPr bwMode="auto">
          <a:xfrm>
            <a:off x="7146926" y="4232276"/>
            <a:ext cx="221887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M</a:t>
            </a:r>
            <a:r>
              <a:rPr lang="en-US" altLang="en-US" sz="2400" b="0">
                <a:solidFill>
                  <a:schemeClr val="tx1"/>
                </a:solidFill>
              </a:rPr>
              <a:t>+</a:t>
            </a:r>
            <a:r>
              <a:rPr lang="en-US" altLang="en-US" sz="2400" b="0" i="1">
                <a:solidFill>
                  <a:schemeClr val="tx1"/>
                </a:solidFill>
              </a:rPr>
              <a:t>N</a:t>
            </a:r>
            <a:r>
              <a:rPr lang="en-US" altLang="en-US" sz="2400" b="0">
                <a:solidFill>
                  <a:schemeClr val="tx1"/>
                </a:solidFill>
              </a:rPr>
              <a:t> actions 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Performed 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each iteration</a:t>
            </a:r>
          </a:p>
        </p:txBody>
      </p:sp>
      <p:sp>
        <p:nvSpPr>
          <p:cNvPr id="31781" name="Text Box 36"/>
          <p:cNvSpPr txBox="1">
            <a:spLocks noChangeArrowheads="1"/>
          </p:cNvSpPr>
          <p:nvPr/>
        </p:nvSpPr>
        <p:spPr bwMode="auto">
          <a:xfrm>
            <a:off x="2574926" y="4806951"/>
            <a:ext cx="67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N=3</a:t>
            </a:r>
          </a:p>
        </p:txBody>
      </p:sp>
      <p:sp>
        <p:nvSpPr>
          <p:cNvPr id="31782" name="Text Box 37"/>
          <p:cNvSpPr txBox="1">
            <a:spLocks noChangeArrowheads="1"/>
          </p:cNvSpPr>
          <p:nvPr/>
        </p:nvSpPr>
        <p:spPr bwMode="auto">
          <a:xfrm>
            <a:off x="5334001" y="3276601"/>
            <a:ext cx="70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  <a:latin typeface="Tahoma" panose="020B0604030504040204" pitchFamily="34" charset="0"/>
              </a:rPr>
              <a:t>M=4</a:t>
            </a:r>
          </a:p>
        </p:txBody>
      </p:sp>
    </p:spTree>
    <p:extLst>
      <p:ext uri="{BB962C8B-B14F-4D97-AF65-F5344CB8AC3E}">
        <p14:creationId xmlns:p14="http://schemas.microsoft.com/office/powerpoint/2010/main" val="58630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55A21F-E3C8-4EF1-A2D2-168326707AC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FLOC algorithm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rgbClr val="CC0000"/>
                </a:solidFill>
              </a:rPr>
              <a:t>Gain</a:t>
            </a:r>
            <a:r>
              <a:rPr lang="en-US" altLang="en-US" smtClean="0">
                <a:solidFill>
                  <a:srgbClr val="FFFF00"/>
                </a:solidFill>
              </a:rPr>
              <a:t> </a:t>
            </a:r>
            <a:r>
              <a:rPr lang="en-US" altLang="en-US" smtClean="0"/>
              <a:t>of an action: the </a:t>
            </a:r>
            <a:r>
              <a:rPr lang="en-US" altLang="en-US" i="1" smtClean="0"/>
              <a:t>residue reduction</a:t>
            </a:r>
            <a:r>
              <a:rPr lang="en-US" altLang="en-US" smtClean="0"/>
              <a:t> incurred by performing the action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Order of action: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Fixed order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Random order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Weighted random order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Complexity: </a:t>
            </a:r>
            <a:r>
              <a:rPr lang="en-US" altLang="en-US" i="1" smtClean="0"/>
              <a:t>O</a:t>
            </a:r>
            <a:r>
              <a:rPr lang="en-US" altLang="en-US" smtClean="0"/>
              <a:t>((</a:t>
            </a:r>
            <a:r>
              <a:rPr lang="en-US" altLang="en-US" i="1" smtClean="0"/>
              <a:t>M</a:t>
            </a:r>
            <a:r>
              <a:rPr lang="en-US" altLang="en-US" smtClean="0"/>
              <a:t>+</a:t>
            </a:r>
            <a:r>
              <a:rPr lang="en-US" altLang="en-US" i="1" smtClean="0"/>
              <a:t>N</a:t>
            </a:r>
            <a:r>
              <a:rPr lang="en-US" altLang="en-US" smtClean="0"/>
              <a:t>)</a:t>
            </a:r>
            <a:r>
              <a:rPr lang="en-US" altLang="en-US" i="1" smtClean="0">
                <a:sym typeface="Symbol" panose="05050102010706020507" pitchFamily="18" charset="2"/>
              </a:rPr>
              <a:t>MN</a:t>
            </a:r>
            <a:r>
              <a:rPr lang="en-US" altLang="en-US" i="1" smtClean="0"/>
              <a:t>kp</a:t>
            </a:r>
            <a:r>
              <a:rPr lang="en-US" altLang="en-US" smtClean="0"/>
              <a:t>)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7391401" y="4419601"/>
            <a:ext cx="854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FF9900"/>
                </a:solidFill>
                <a:sym typeface="Wingdings" panose="05000000000000000000" pitchFamily="2" charset="2"/>
              </a:rPr>
              <a:t></a:t>
            </a:r>
            <a:endParaRPr lang="en-US" altLang="en-US" sz="6000">
              <a:solidFill>
                <a:srgbClr val="FF9900"/>
              </a:solidFill>
            </a:endParaRPr>
          </a:p>
        </p:txBody>
      </p:sp>
      <p:graphicFrame>
        <p:nvGraphicFramePr>
          <p:cNvPr id="32774" name="Object 5"/>
          <p:cNvGraphicFramePr>
            <a:graphicFrameLocks noChangeAspect="1"/>
          </p:cNvGraphicFramePr>
          <p:nvPr/>
        </p:nvGraphicFramePr>
        <p:xfrm>
          <a:off x="3505200" y="4419601"/>
          <a:ext cx="30416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4" imgW="1343101" imgH="400185" progId="Equation.3">
                  <p:embed/>
                </p:oleObj>
              </mc:Choice>
              <mc:Fallback>
                <p:oleObj name="Equation" r:id="rId4" imgW="1343101" imgH="4001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19601"/>
                        <a:ext cx="30416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283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2DAC7E-8423-4140-9B97-E378C4BE7F5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FLOC algorithm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Additional features</a:t>
            </a:r>
          </a:p>
          <a:p>
            <a:pPr lvl="1"/>
            <a:r>
              <a:rPr lang="en-US" altLang="en-US" smtClean="0"/>
              <a:t>Maximum allowed overlap among clusters</a:t>
            </a:r>
          </a:p>
          <a:p>
            <a:pPr lvl="1"/>
            <a:r>
              <a:rPr lang="en-US" altLang="en-US" smtClean="0"/>
              <a:t>Minimum coverage of clusters</a:t>
            </a:r>
          </a:p>
          <a:p>
            <a:pPr lvl="1"/>
            <a:r>
              <a:rPr lang="en-US" altLang="en-US" smtClean="0"/>
              <a:t>Minimum volume of each cluster</a:t>
            </a:r>
          </a:p>
          <a:p>
            <a:r>
              <a:rPr lang="en-US" altLang="en-US" smtClean="0"/>
              <a:t>Can be enforced by “</a:t>
            </a:r>
            <a:r>
              <a:rPr lang="en-US" altLang="en-US" smtClean="0">
                <a:solidFill>
                  <a:srgbClr val="CC0000"/>
                </a:solidFill>
              </a:rPr>
              <a:t>temporarily blocking</a:t>
            </a:r>
            <a:r>
              <a:rPr lang="en-US" altLang="en-US" smtClean="0"/>
              <a:t>” certain action during the mining process if such action would violate some constraint.</a:t>
            </a:r>
          </a:p>
        </p:txBody>
      </p:sp>
    </p:spTree>
    <p:extLst>
      <p:ext uri="{BB962C8B-B14F-4D97-AF65-F5344CB8AC3E}">
        <p14:creationId xmlns:p14="http://schemas.microsoft.com/office/powerpoint/2010/main" val="2608085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E9CDB6-3FAE-47FC-99E9-0A4E532F2CC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Performance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Microarray data: 2884 genes, 17 conditions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100 bi</a:t>
            </a:r>
            <a:r>
              <a:rPr lang="en-US" altLang="en-US" smtClean="0">
                <a:sym typeface="Symbol" panose="05050102010706020507" pitchFamily="18" charset="2"/>
              </a:rPr>
              <a:t>-clusters with smallest residue were returned.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Average residue = 10.34</a:t>
            </a:r>
          </a:p>
          <a:p>
            <a:pPr lvl="2"/>
            <a:r>
              <a:rPr lang="en-US" altLang="en-US" smtClean="0"/>
              <a:t>The average residue of clusters found via the state of the art method in computational biology field is 12.54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 average volume is 25% bigger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 response time is an order of magnitude faster</a:t>
            </a:r>
          </a:p>
        </p:txBody>
      </p:sp>
    </p:spTree>
    <p:extLst>
      <p:ext uri="{BB962C8B-B14F-4D97-AF65-F5344CB8AC3E}">
        <p14:creationId xmlns:p14="http://schemas.microsoft.com/office/powerpoint/2010/main" val="133013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672804-C23A-48B0-AE61-AA7DAD798FD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Conclusion Remark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ym typeface="Symbol" panose="05050102010706020507" pitchFamily="18" charset="2"/>
              </a:rPr>
              <a:t>The model of bi-cluster is proposed to capture coherent objects with incomplete data set.</a:t>
            </a:r>
          </a:p>
          <a:p>
            <a:pPr lvl="1"/>
            <a:r>
              <a:rPr lang="en-US" altLang="en-US" smtClean="0">
                <a:sym typeface="Symbol" panose="05050102010706020507" pitchFamily="18" charset="2"/>
              </a:rPr>
              <a:t>base</a:t>
            </a:r>
          </a:p>
          <a:p>
            <a:pPr lvl="1"/>
            <a:r>
              <a:rPr lang="en-US" altLang="en-US" smtClean="0">
                <a:sym typeface="Symbol" panose="05050102010706020507" pitchFamily="18" charset="2"/>
              </a:rPr>
              <a:t>residue</a:t>
            </a:r>
          </a:p>
          <a:p>
            <a:r>
              <a:rPr lang="en-US" altLang="en-US" smtClean="0">
                <a:sym typeface="Symbol" panose="05050102010706020507" pitchFamily="18" charset="2"/>
              </a:rPr>
              <a:t>Many additional features can be accommodated (nearly for free).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486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29683" y="-1544912"/>
            <a:ext cx="6999405" cy="10324126"/>
          </a:xfrm>
        </p:spPr>
      </p:pic>
    </p:spTree>
    <p:extLst>
      <p:ext uri="{BB962C8B-B14F-4D97-AF65-F5344CB8AC3E}">
        <p14:creationId xmlns:p14="http://schemas.microsoft.com/office/powerpoint/2010/main" val="368562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Page 428 of Comovement of International Equity Markets: A Taxonomic Approach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Page 428 of Comovement of International Equity Markets: A Taxonomic Approach 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8982" y="-1470319"/>
            <a:ext cx="6838751" cy="1006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2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Curse of Dimensionality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Co-Clustering </a:t>
            </a:r>
          </a:p>
          <a:p>
            <a:pPr lvl="1">
              <a:defRPr/>
            </a:pPr>
            <a:r>
              <a:rPr lang="en-US" dirty="0" smtClean="0"/>
              <a:t>Partition-based hard clustering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Subspace-Clustering</a:t>
            </a:r>
          </a:p>
          <a:p>
            <a:pPr lvl="1">
              <a:defRPr/>
            </a:pPr>
            <a:r>
              <a:rPr lang="en-US" dirty="0" smtClean="0"/>
              <a:t>Pattern-based</a:t>
            </a:r>
          </a:p>
          <a:p>
            <a:pPr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AE959CD-3308-4780-B1C8-7DFC2DD28E91}" type="slidenum">
              <a:rPr lang="en-US" altLang="en-US">
                <a:solidFill>
                  <a:schemeClr val="bg2"/>
                </a:solidFill>
              </a:rPr>
              <a:pPr/>
              <a:t>6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48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06ECEE-53E7-4448-AFB7-2E870308FAE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Clustering</a:t>
            </a:r>
          </a:p>
        </p:txBody>
      </p:sp>
      <p:pic>
        <p:nvPicPr>
          <p:cNvPr id="5124" name="Picture 3" descr="poi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31964"/>
            <a:ext cx="441960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36" name="Picture 4" descr="k-mea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31963"/>
            <a:ext cx="4800600" cy="381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7010400" y="302577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6934200" y="2951163"/>
            <a:ext cx="152400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8610600" y="3101975"/>
            <a:ext cx="152400" cy="153988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>
            <a:off x="8610600" y="2797175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8305800" y="4244975"/>
            <a:ext cx="152400" cy="153988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 flipH="1">
            <a:off x="8458200" y="4168775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46443" name="Oval 11"/>
          <p:cNvSpPr>
            <a:spLocks noChangeArrowheads="1"/>
          </p:cNvSpPr>
          <p:nvPr/>
        </p:nvSpPr>
        <p:spPr bwMode="auto">
          <a:xfrm>
            <a:off x="7196138" y="4292600"/>
            <a:ext cx="152400" cy="153988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>
            <a:off x="7772400" y="4549775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5134" name="Object 13"/>
          <p:cNvGraphicFramePr>
            <a:graphicFrameLocks noChangeAspect="1"/>
          </p:cNvGraphicFramePr>
          <p:nvPr/>
        </p:nvGraphicFramePr>
        <p:xfrm>
          <a:off x="4948238" y="5132388"/>
          <a:ext cx="25527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6" imgW="1155700" imgH="457200" progId="Equation.3">
                  <p:embed/>
                </p:oleObj>
              </mc:Choice>
              <mc:Fallback>
                <p:oleObj name="Equation" r:id="rId6" imgW="1155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8" y="5132388"/>
                        <a:ext cx="25527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4"/>
          <p:cNvGraphicFramePr>
            <a:graphicFrameLocks noChangeAspect="1"/>
          </p:cNvGraphicFramePr>
          <p:nvPr/>
        </p:nvGraphicFramePr>
        <p:xfrm>
          <a:off x="4148139" y="5786439"/>
          <a:ext cx="33750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8" imgW="1726451" imgH="495085" progId="Equation.3">
                  <p:embed/>
                </p:oleObj>
              </mc:Choice>
              <mc:Fallback>
                <p:oleObj name="Equation" r:id="rId8" imgW="1726451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139" y="5786439"/>
                        <a:ext cx="3375025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386138" y="5940425"/>
            <a:ext cx="9906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5" rIns="91429" bIns="45715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Where</a:t>
            </a:r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2705100" y="5692775"/>
            <a:ext cx="28194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5" rIns="91429" bIns="45715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 i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K-means clustering minimizes</a:t>
            </a:r>
          </a:p>
        </p:txBody>
      </p:sp>
    </p:spTree>
    <p:extLst>
      <p:ext uri="{BB962C8B-B14F-4D97-AF65-F5344CB8AC3E}">
        <p14:creationId xmlns:p14="http://schemas.microsoft.com/office/powerpoint/2010/main" val="308015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 animBg="1"/>
      <p:bldP spid="146438" grpId="0" animBg="1"/>
      <p:bldP spid="146439" grpId="0" animBg="1"/>
      <p:bldP spid="146440" grpId="0" animBg="1"/>
      <p:bldP spid="146441" grpId="0" animBg="1"/>
      <p:bldP spid="146442" grpId="0" animBg="1"/>
      <p:bldP spid="146443" grpId="0" animBg="1"/>
      <p:bldP spid="1464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Curse of Dimensionality</a:t>
            </a:r>
          </a:p>
        </p:txBody>
      </p:sp>
      <p:sp>
        <p:nvSpPr>
          <p:cNvPr id="6147" name="Text Box 148"/>
          <p:cNvSpPr txBox="1">
            <a:spLocks noChangeArrowheads="1"/>
          </p:cNvSpPr>
          <p:nvPr/>
        </p:nvSpPr>
        <p:spPr bwMode="auto">
          <a:xfrm>
            <a:off x="2074863" y="1744663"/>
            <a:ext cx="8032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bg1"/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1800" b="0">
                <a:solidFill>
                  <a:srgbClr val="0033CC"/>
                </a:solidFill>
                <a:latin typeface="Arial" panose="020B0604020202020204" pitchFamily="34" charset="0"/>
              </a:rPr>
              <a:t>dimension</a:t>
            </a:r>
            <a:r>
              <a:rPr lang="en-US" altLang="en-US" sz="1800" b="0">
                <a:solidFill>
                  <a:schemeClr val="bg1"/>
                </a:solidFill>
                <a:latin typeface="Arial" panose="020B0604020202020204" pitchFamily="34" charset="0"/>
              </a:rPr>
              <a:t> of a problem refers to the number of input variables (actually, degrees of freedom). </a:t>
            </a:r>
          </a:p>
        </p:txBody>
      </p:sp>
      <p:sp>
        <p:nvSpPr>
          <p:cNvPr id="8196" name="Text Box 148"/>
          <p:cNvSpPr txBox="1">
            <a:spLocks noChangeArrowheads="1"/>
          </p:cNvSpPr>
          <p:nvPr/>
        </p:nvSpPr>
        <p:spPr bwMode="auto">
          <a:xfrm>
            <a:off x="2124075" y="4200525"/>
            <a:ext cx="8159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0033CC"/>
                </a:solidFill>
                <a:latin typeface="Arial" panose="020B0604020202020204" pitchFamily="34" charset="0"/>
              </a:rPr>
              <a:t>The curse of dimensionality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b="0">
                <a:solidFill>
                  <a:schemeClr val="bg1"/>
                </a:solidFill>
                <a:latin typeface="Arial" panose="020B0604020202020204" pitchFamily="34" charset="0"/>
              </a:rPr>
              <a:t>The exponential increase in data required to densely populate space as the dimension increases. </a:t>
            </a:r>
          </a:p>
          <a:p>
            <a:pPr>
              <a:spcBef>
                <a:spcPct val="0"/>
              </a:spcBef>
            </a:pPr>
            <a:endParaRPr lang="en-US" altLang="en-US" sz="1800" b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b="0">
                <a:solidFill>
                  <a:schemeClr val="bg1"/>
                </a:solidFill>
                <a:latin typeface="Arial" panose="020B0604020202020204" pitchFamily="34" charset="0"/>
              </a:rPr>
              <a:t>The points are equally far apart in high dimensional space. </a:t>
            </a:r>
          </a:p>
        </p:txBody>
      </p:sp>
      <p:grpSp>
        <p:nvGrpSpPr>
          <p:cNvPr id="6149" name="Group 34"/>
          <p:cNvGrpSpPr>
            <a:grpSpLocks/>
          </p:cNvGrpSpPr>
          <p:nvPr/>
        </p:nvGrpSpPr>
        <p:grpSpPr bwMode="auto">
          <a:xfrm>
            <a:off x="2244725" y="2797175"/>
            <a:ext cx="1981200" cy="704850"/>
            <a:chOff x="838200" y="1981200"/>
            <a:chExt cx="1981200" cy="704553"/>
          </a:xfrm>
        </p:grpSpPr>
        <p:sp>
          <p:nvSpPr>
            <p:cNvPr id="6172" name="Line 3"/>
            <p:cNvSpPr>
              <a:spLocks noChangeShapeType="1"/>
            </p:cNvSpPr>
            <p:nvPr/>
          </p:nvSpPr>
          <p:spPr bwMode="auto">
            <a:xfrm>
              <a:off x="838200" y="2057400"/>
              <a:ext cx="1981200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8"/>
            <p:cNvSpPr>
              <a:spLocks noChangeArrowheads="1"/>
            </p:cNvSpPr>
            <p:nvPr/>
          </p:nvSpPr>
          <p:spPr bwMode="auto">
            <a:xfrm>
              <a:off x="9525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4" name="Oval 9"/>
            <p:cNvSpPr>
              <a:spLocks noChangeArrowheads="1"/>
            </p:cNvSpPr>
            <p:nvPr/>
          </p:nvSpPr>
          <p:spPr bwMode="auto">
            <a:xfrm>
              <a:off x="14097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5" name="Oval 10"/>
            <p:cNvSpPr>
              <a:spLocks noChangeArrowheads="1"/>
            </p:cNvSpPr>
            <p:nvPr/>
          </p:nvSpPr>
          <p:spPr bwMode="auto">
            <a:xfrm>
              <a:off x="18669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6" name="Oval 11"/>
            <p:cNvSpPr>
              <a:spLocks noChangeArrowheads="1"/>
            </p:cNvSpPr>
            <p:nvPr/>
          </p:nvSpPr>
          <p:spPr bwMode="auto">
            <a:xfrm>
              <a:off x="23241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7" name="Oval 23"/>
            <p:cNvSpPr>
              <a:spLocks noChangeArrowheads="1"/>
            </p:cNvSpPr>
            <p:nvPr/>
          </p:nvSpPr>
          <p:spPr bwMode="auto">
            <a:xfrm>
              <a:off x="11811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8" name="Oval 24"/>
            <p:cNvSpPr>
              <a:spLocks noChangeArrowheads="1"/>
            </p:cNvSpPr>
            <p:nvPr/>
          </p:nvSpPr>
          <p:spPr bwMode="auto">
            <a:xfrm>
              <a:off x="16383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9" name="Oval 25"/>
            <p:cNvSpPr>
              <a:spLocks noChangeArrowheads="1"/>
            </p:cNvSpPr>
            <p:nvPr/>
          </p:nvSpPr>
          <p:spPr bwMode="auto">
            <a:xfrm>
              <a:off x="20955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80" name="Oval 26"/>
            <p:cNvSpPr>
              <a:spLocks noChangeArrowheads="1"/>
            </p:cNvSpPr>
            <p:nvPr/>
          </p:nvSpPr>
          <p:spPr bwMode="auto">
            <a:xfrm>
              <a:off x="2552700" y="1981200"/>
              <a:ext cx="152400" cy="1524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81" name="Text Box 30"/>
            <p:cNvSpPr txBox="1">
              <a:spLocks noChangeArrowheads="1"/>
            </p:cNvSpPr>
            <p:nvPr/>
          </p:nvSpPr>
          <p:spPr bwMode="auto">
            <a:xfrm>
              <a:off x="1335088" y="2224088"/>
              <a:ext cx="813043" cy="4616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0">
                  <a:solidFill>
                    <a:schemeClr val="bg1"/>
                  </a:solidFill>
                  <a:latin typeface="Verdana" panose="020B0604030504040204" pitchFamily="34" charset="0"/>
                </a:rPr>
                <a:t>1–D</a:t>
              </a:r>
            </a:p>
          </p:txBody>
        </p:sp>
      </p:grpSp>
      <p:grpSp>
        <p:nvGrpSpPr>
          <p:cNvPr id="6150" name="Group 68"/>
          <p:cNvGrpSpPr>
            <a:grpSpLocks/>
          </p:cNvGrpSpPr>
          <p:nvPr/>
        </p:nvGrpSpPr>
        <p:grpSpPr bwMode="auto">
          <a:xfrm>
            <a:off x="4968875" y="2774951"/>
            <a:ext cx="1157288" cy="1133475"/>
            <a:chOff x="3149511" y="2598173"/>
            <a:chExt cx="1157018" cy="1133457"/>
          </a:xfrm>
        </p:grpSpPr>
        <p:sp>
          <p:nvSpPr>
            <p:cNvPr id="6163" name="Rectangle 7"/>
            <p:cNvSpPr>
              <a:spLocks noChangeArrowheads="1"/>
            </p:cNvSpPr>
            <p:nvPr/>
          </p:nvSpPr>
          <p:spPr bwMode="auto">
            <a:xfrm>
              <a:off x="3149511" y="2598173"/>
              <a:ext cx="1157018" cy="1133457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rgbClr val="0033CC"/>
              </a:solidFill>
              <a:miter lim="800000"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4" name="Oval 12"/>
            <p:cNvSpPr>
              <a:spLocks noChangeArrowheads="1"/>
            </p:cNvSpPr>
            <p:nvPr/>
          </p:nvSpPr>
          <p:spPr bwMode="auto">
            <a:xfrm>
              <a:off x="3372015" y="2816146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5" name="Oval 13"/>
            <p:cNvSpPr>
              <a:spLocks noChangeArrowheads="1"/>
            </p:cNvSpPr>
            <p:nvPr/>
          </p:nvSpPr>
          <p:spPr bwMode="auto">
            <a:xfrm>
              <a:off x="3683520" y="2816146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6" name="Oval 20"/>
            <p:cNvSpPr>
              <a:spLocks noChangeArrowheads="1"/>
            </p:cNvSpPr>
            <p:nvPr/>
          </p:nvSpPr>
          <p:spPr bwMode="auto">
            <a:xfrm>
              <a:off x="3505517" y="3121307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7" name="Oval 21"/>
            <p:cNvSpPr>
              <a:spLocks noChangeArrowheads="1"/>
            </p:cNvSpPr>
            <p:nvPr/>
          </p:nvSpPr>
          <p:spPr bwMode="auto">
            <a:xfrm>
              <a:off x="3861522" y="3121307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8" name="Oval 22"/>
            <p:cNvSpPr>
              <a:spLocks noChangeArrowheads="1"/>
            </p:cNvSpPr>
            <p:nvPr/>
          </p:nvSpPr>
          <p:spPr bwMode="auto">
            <a:xfrm>
              <a:off x="3995024" y="2816146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9" name="Oval 27"/>
            <p:cNvSpPr>
              <a:spLocks noChangeArrowheads="1"/>
            </p:cNvSpPr>
            <p:nvPr/>
          </p:nvSpPr>
          <p:spPr bwMode="auto">
            <a:xfrm>
              <a:off x="3372015" y="3426469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0" name="Oval 28"/>
            <p:cNvSpPr>
              <a:spLocks noChangeArrowheads="1"/>
            </p:cNvSpPr>
            <p:nvPr/>
          </p:nvSpPr>
          <p:spPr bwMode="auto">
            <a:xfrm>
              <a:off x="3683520" y="3426469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71" name="Oval 29"/>
            <p:cNvSpPr>
              <a:spLocks noChangeArrowheads="1"/>
            </p:cNvSpPr>
            <p:nvPr/>
          </p:nvSpPr>
          <p:spPr bwMode="auto">
            <a:xfrm>
              <a:off x="3995024" y="3426469"/>
              <a:ext cx="89001" cy="87189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</p:grpSp>
      <p:sp>
        <p:nvSpPr>
          <p:cNvPr id="6151" name="Text Box 31"/>
          <p:cNvSpPr txBox="1">
            <a:spLocks noChangeArrowheads="1"/>
          </p:cNvSpPr>
          <p:nvPr/>
        </p:nvSpPr>
        <p:spPr bwMode="auto">
          <a:xfrm>
            <a:off x="4111625" y="3586163"/>
            <a:ext cx="81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lg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bg1"/>
                </a:solidFill>
                <a:latin typeface="Verdana" panose="020B0604030504040204" pitchFamily="34" charset="0"/>
              </a:rPr>
              <a:t>2–D</a:t>
            </a:r>
          </a:p>
        </p:txBody>
      </p:sp>
      <p:grpSp>
        <p:nvGrpSpPr>
          <p:cNvPr id="6152" name="Group 67"/>
          <p:cNvGrpSpPr>
            <a:grpSpLocks/>
          </p:cNvGrpSpPr>
          <p:nvPr/>
        </p:nvGrpSpPr>
        <p:grpSpPr bwMode="auto">
          <a:xfrm>
            <a:off x="7686675" y="2408239"/>
            <a:ext cx="1830388" cy="1711325"/>
            <a:chOff x="5946059" y="2408903"/>
            <a:chExt cx="1978741" cy="1582994"/>
          </a:xfrm>
        </p:grpSpPr>
        <p:sp>
          <p:nvSpPr>
            <p:cNvPr id="6154" name="AutoShape 2"/>
            <p:cNvSpPr>
              <a:spLocks noChangeArrowheads="1"/>
            </p:cNvSpPr>
            <p:nvPr/>
          </p:nvSpPr>
          <p:spPr bwMode="auto">
            <a:xfrm>
              <a:off x="5946059" y="2408903"/>
              <a:ext cx="1978741" cy="158299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28575">
              <a:solidFill>
                <a:srgbClr val="0033CC"/>
              </a:solidFill>
              <a:miter lim="800000"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55" name="Oval 4"/>
            <p:cNvSpPr>
              <a:spLocks noChangeArrowheads="1"/>
            </p:cNvSpPr>
            <p:nvPr/>
          </p:nvSpPr>
          <p:spPr bwMode="auto">
            <a:xfrm>
              <a:off x="6681020" y="3313471"/>
              <a:ext cx="113071" cy="90457"/>
            </a:xfrm>
            <a:prstGeom prst="ellipse">
              <a:avLst/>
            </a:prstGeom>
            <a:solidFill>
              <a:srgbClr val="3333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56" name="Oval 5"/>
            <p:cNvSpPr>
              <a:spLocks noChangeArrowheads="1"/>
            </p:cNvSpPr>
            <p:nvPr/>
          </p:nvSpPr>
          <p:spPr bwMode="auto">
            <a:xfrm>
              <a:off x="6285272" y="3646088"/>
              <a:ext cx="113071" cy="90457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57" name="Oval 14"/>
            <p:cNvSpPr>
              <a:spLocks noChangeArrowheads="1"/>
            </p:cNvSpPr>
            <p:nvPr/>
          </p:nvSpPr>
          <p:spPr bwMode="auto">
            <a:xfrm>
              <a:off x="7472516" y="3313471"/>
              <a:ext cx="113071" cy="90457"/>
            </a:xfrm>
            <a:prstGeom prst="ellipse">
              <a:avLst/>
            </a:prstGeom>
            <a:solidFill>
              <a:srgbClr val="3333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58" name="Oval 15"/>
            <p:cNvSpPr>
              <a:spLocks noChangeArrowheads="1"/>
            </p:cNvSpPr>
            <p:nvPr/>
          </p:nvSpPr>
          <p:spPr bwMode="auto">
            <a:xfrm>
              <a:off x="7076768" y="3691317"/>
              <a:ext cx="113071" cy="90457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59" name="Oval 16"/>
            <p:cNvSpPr>
              <a:spLocks noChangeArrowheads="1"/>
            </p:cNvSpPr>
            <p:nvPr/>
          </p:nvSpPr>
          <p:spPr bwMode="auto">
            <a:xfrm>
              <a:off x="6681020" y="2635045"/>
              <a:ext cx="113071" cy="90457"/>
            </a:xfrm>
            <a:prstGeom prst="ellipse">
              <a:avLst/>
            </a:prstGeom>
            <a:solidFill>
              <a:srgbClr val="3333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0" name="Oval 17"/>
            <p:cNvSpPr>
              <a:spLocks noChangeArrowheads="1"/>
            </p:cNvSpPr>
            <p:nvPr/>
          </p:nvSpPr>
          <p:spPr bwMode="auto">
            <a:xfrm>
              <a:off x="6285272" y="3012891"/>
              <a:ext cx="113071" cy="90457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1" name="Oval 18"/>
            <p:cNvSpPr>
              <a:spLocks noChangeArrowheads="1"/>
            </p:cNvSpPr>
            <p:nvPr/>
          </p:nvSpPr>
          <p:spPr bwMode="auto">
            <a:xfrm>
              <a:off x="7472516" y="2635045"/>
              <a:ext cx="113071" cy="90457"/>
            </a:xfrm>
            <a:prstGeom prst="ellipse">
              <a:avLst/>
            </a:prstGeom>
            <a:solidFill>
              <a:srgbClr val="3333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  <p:sp>
          <p:nvSpPr>
            <p:cNvPr id="6162" name="Oval 19"/>
            <p:cNvSpPr>
              <a:spLocks noChangeArrowheads="1"/>
            </p:cNvSpPr>
            <p:nvPr/>
          </p:nvSpPr>
          <p:spPr bwMode="auto">
            <a:xfrm>
              <a:off x="7076768" y="3012891"/>
              <a:ext cx="113071" cy="90457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33CC"/>
              </a:solidFill>
              <a:round/>
              <a:headEnd/>
              <a:tailEnd type="none" w="sm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 b="1">
                  <a:solidFill>
                    <a:schemeClr val="bg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2400" b="1">
                  <a:solidFill>
                    <a:srgbClr val="00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v"/>
                <a:defRPr sz="2000" b="1">
                  <a:solidFill>
                    <a:srgbClr val="9933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b="1">
                  <a:solidFill>
                    <a:schemeClr val="bg2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bg1"/>
                </a:solidFill>
              </a:endParaRPr>
            </a:p>
          </p:txBody>
        </p:sp>
      </p:grpSp>
      <p:sp>
        <p:nvSpPr>
          <p:cNvPr id="6153" name="Text Box 32"/>
          <p:cNvSpPr txBox="1">
            <a:spLocks noChangeArrowheads="1"/>
          </p:cNvSpPr>
          <p:nvPr/>
        </p:nvSpPr>
        <p:spPr bwMode="auto">
          <a:xfrm>
            <a:off x="6754813" y="3702051"/>
            <a:ext cx="81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lg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bg1"/>
                </a:solidFill>
                <a:latin typeface="Verdana" panose="020B0604030504040204" pitchFamily="34" charset="0"/>
              </a:rPr>
              <a:t>3–D</a:t>
            </a:r>
          </a:p>
        </p:txBody>
      </p:sp>
    </p:spTree>
    <p:extLst>
      <p:ext uri="{BB962C8B-B14F-4D97-AF65-F5344CB8AC3E}">
        <p14:creationId xmlns:p14="http://schemas.microsoft.com/office/powerpoint/2010/main" val="3006852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09A8F0-327F-4558-88C5-7C229DC89F1E}" type="slidenum">
              <a:rPr lang="en-US" altLang="en-US">
                <a:solidFill>
                  <a:schemeClr val="bg2"/>
                </a:solidFill>
              </a:rPr>
              <a:pPr/>
              <a:t>9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2971800" y="3579813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362201" y="1752600"/>
          <a:ext cx="380047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2273300" imgH="2971800" progId="Equation.3">
                  <p:embed/>
                </p:oleObj>
              </mc:Choice>
              <mc:Fallback>
                <p:oleObj name="Equation" r:id="rId3" imgW="2273300" imgH="297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1752600"/>
                        <a:ext cx="3800475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400800" y="1981200"/>
            <a:ext cx="40386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rgbClr val="0033CC"/>
                </a:solidFill>
                <a:latin typeface="Times New Roman" panose="02020603050405020304" pitchFamily="18" charset="0"/>
              </a:defRPr>
            </a:lvl2pPr>
            <a:lvl3pPr indent="-228600">
              <a:spcBef>
                <a:spcPct val="20000"/>
              </a:spcBef>
              <a:buFont typeface="Wingdings" panose="05000000000000000000" pitchFamily="2" charset="2"/>
              <a:buChar char="v"/>
              <a:defRPr sz="2000" b="1">
                <a:solidFill>
                  <a:srgbClr val="993300"/>
                </a:solidFill>
                <a:latin typeface="Times New Roman" panose="02020603050405020304" pitchFamily="18" charset="0"/>
              </a:defRPr>
            </a:lvl3pPr>
            <a:lvl4pPr indent="-22860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indent="-228600">
              <a:spcBef>
                <a:spcPct val="20000"/>
              </a:spcBef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2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Document Clustering:</a:t>
            </a:r>
          </a:p>
          <a:p>
            <a:pPr lvl="1">
              <a:spcBef>
                <a:spcPct val="50000"/>
              </a:spcBef>
            </a:pPr>
            <a:r>
              <a:rPr lang="en-US" altLang="zh-CN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Define a similarity measure</a:t>
            </a:r>
          </a:p>
          <a:p>
            <a:pPr lvl="1">
              <a:spcBef>
                <a:spcPct val="50000"/>
              </a:spcBef>
            </a:pPr>
            <a:r>
              <a:rPr lang="en-US" altLang="zh-CN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Clustering the documents using e.g. k-means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400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Term Clustering:</a:t>
            </a:r>
          </a:p>
          <a:p>
            <a:pPr lvl="1">
              <a:spcBef>
                <a:spcPct val="50000"/>
              </a:spcBef>
            </a:pPr>
            <a:r>
              <a:rPr lang="en-US" altLang="zh-CN" b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Symmetric with Doc Clustering</a:t>
            </a:r>
          </a:p>
        </p:txBody>
      </p:sp>
    </p:spTree>
    <p:extLst>
      <p:ext uri="{BB962C8B-B14F-4D97-AF65-F5344CB8AC3E}">
        <p14:creationId xmlns:p14="http://schemas.microsoft.com/office/powerpoint/2010/main" val="256646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989</Words>
  <Application>Microsoft Office PowerPoint</Application>
  <PresentationFormat>Widescreen</PresentationFormat>
  <Paragraphs>388</Paragraphs>
  <Slides>35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宋体</vt:lpstr>
      <vt:lpstr>Arial</vt:lpstr>
      <vt:lpstr>Calibri</vt:lpstr>
      <vt:lpstr>Calibri Light</vt:lpstr>
      <vt:lpstr>Symbol</vt:lpstr>
      <vt:lpstr>Tahoma</vt:lpstr>
      <vt:lpstr>Times New Roman</vt:lpstr>
      <vt:lpstr>Verdana</vt:lpstr>
      <vt:lpstr>Wingdings</vt:lpstr>
      <vt:lpstr>Office Theme</vt:lpstr>
      <vt:lpstr>Microsoft Equation 3.0</vt:lpstr>
      <vt:lpstr>Microsoft Excel Chart</vt:lpstr>
      <vt:lpstr>Microsoft Office Excel Chart</vt:lpstr>
      <vt:lpstr>CS 485G:  Special Topics in Data Mining </vt:lpstr>
      <vt:lpstr>PowerPoint Presentation</vt:lpstr>
      <vt:lpstr>PowerPoint Presentation</vt:lpstr>
      <vt:lpstr>PowerPoint Presentation</vt:lpstr>
      <vt:lpstr>PowerPoint Presentation</vt:lpstr>
      <vt:lpstr>Outline</vt:lpstr>
      <vt:lpstr>Clustering</vt:lpstr>
      <vt:lpstr>The Curse of Dimensionality</vt:lpstr>
      <vt:lpstr>Motivation</vt:lpstr>
      <vt:lpstr>Motivation</vt:lpstr>
      <vt:lpstr>Contingency Tables</vt:lpstr>
      <vt:lpstr>Co-Clustering</vt:lpstr>
      <vt:lpstr>Co-clustering Example for Text Data</vt:lpstr>
      <vt:lpstr>Result of Co-Clustering</vt:lpstr>
      <vt:lpstr>Clustering by Patterns</vt:lpstr>
      <vt:lpstr>Clustering by Pattern Similarity  (p-Clustering)</vt:lpstr>
      <vt:lpstr>Clusters Are Clear After Projection</vt:lpstr>
      <vt:lpstr>Motivation</vt:lpstr>
      <vt:lpstr>Motivation </vt:lpstr>
      <vt:lpstr>Motivation</vt:lpstr>
      <vt:lpstr>Motivation</vt:lpstr>
      <vt:lpstr>Motivation</vt:lpstr>
      <vt:lpstr>Motivation</vt:lpstr>
      <vt:lpstr>Motivation</vt:lpstr>
      <vt:lpstr>bi-cluster</vt:lpstr>
      <vt:lpstr>bi-cluster</vt:lpstr>
      <vt:lpstr>bi-cluster</vt:lpstr>
      <vt:lpstr>bi-cluster</vt:lpstr>
      <vt:lpstr>Cheng-Church Algorithm</vt:lpstr>
      <vt:lpstr>The FLOC algorithm</vt:lpstr>
      <vt:lpstr>The FLOC algorithm</vt:lpstr>
      <vt:lpstr>The FLOC algorithm</vt:lpstr>
      <vt:lpstr>The FLOC algorithm</vt:lpstr>
      <vt:lpstr>Performance</vt:lpstr>
      <vt:lpstr>Conclusion Remark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485G:  Special Topics in Data Mining</dc:title>
  <dc:creator>liuj</dc:creator>
  <cp:lastModifiedBy>liuj</cp:lastModifiedBy>
  <cp:revision>7</cp:revision>
  <dcterms:created xsi:type="dcterms:W3CDTF">2016-02-09T14:40:14Z</dcterms:created>
  <dcterms:modified xsi:type="dcterms:W3CDTF">2016-02-18T15:42:54Z</dcterms:modified>
</cp:coreProperties>
</file>