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NULL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54854-B571-4900-AAE2-B47DC60AF62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B3AD5-CD2F-466A-9CB3-8F465E5AE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07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C0AE402A-ECF5-4843-966E-0F35BDBCD251}" type="slidenum">
              <a:rPr lang="en-US" altLang="en-US" sz="1300">
                <a:latin typeface="Arial" panose="020B0604020202020204" pitchFamily="34" charset="0"/>
              </a:rPr>
              <a:pPr/>
              <a:t>1</a:t>
            </a:fld>
            <a:endParaRPr lang="en-US" altLang="en-US" sz="1300">
              <a:latin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1542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D1B55CF-1F0E-4F2F-8E50-C0FECC693D84}" type="slidenum">
              <a:rPr lang="en-US" altLang="en-US" sz="1200">
                <a:latin typeface="Tahoma" panose="020B0604030504040204" pitchFamily="34" charset="0"/>
              </a:rPr>
              <a:pPr/>
              <a:t>14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96808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71525" indent="-296863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36538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63700" indent="-236538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8363" indent="-236538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5563" indent="-236538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52763" indent="-236538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9963" indent="-236538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7163" indent="-236538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B316E65-DED9-449C-B310-2359FA36D019}" type="slidenum">
              <a:rPr lang="zh-CN" altLang="en-US">
                <a:latin typeface="Times" panose="02020603050405020304" pitchFamily="18" charset="0"/>
              </a:rPr>
              <a:pPr>
                <a:spcBef>
                  <a:spcPct val="0"/>
                </a:spcBef>
              </a:pPr>
              <a:t>15</a:t>
            </a:fld>
            <a:endParaRPr lang="en-US" altLang="zh-CN">
              <a:latin typeface="Times" panose="02020603050405020304" pitchFamily="18" charset="0"/>
            </a:endParaRPr>
          </a:p>
        </p:txBody>
      </p:sp>
      <p:sp>
        <p:nvSpPr>
          <p:cNvPr id="53251" name="Rectangle 1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55600" indent="-355600" eaLnBrk="1" hangingPunct="1"/>
            <a:endParaRPr lang="en-US" altLang="zh-CN" sz="1900" smtClean="0">
              <a:solidFill>
                <a:srgbClr val="000000"/>
              </a:solidFill>
              <a:latin typeface="Lucida Gran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5834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56EC831-7C49-406B-A527-5AA39C1D98E5}" type="slidenum">
              <a:rPr lang="en-US" altLang="en-US" sz="1300">
                <a:latin typeface="Arial" panose="020B0604020202020204" pitchFamily="34" charset="0"/>
                <a:cs typeface="Arial" panose="020B0604020202020204" pitchFamily="34" charset="0"/>
              </a:rPr>
              <a:pPr/>
              <a:t>26</a:t>
            </a:fld>
            <a:endParaRPr lang="en-US" altLang="en-US" sz="13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460375" y="720725"/>
            <a:ext cx="6396038" cy="3598863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6166917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71525" indent="-296863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36538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63700" indent="-236538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8363" indent="-236538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5563" indent="-236538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52763" indent="-236538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9963" indent="-236538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7163" indent="-236538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84A2805-B969-4AF9-85FB-DDC2964F8761}" type="slidenum">
              <a:rPr lang="zh-CN" altLang="en-US">
                <a:latin typeface="Times" panose="02020603050405020304" pitchFamily="18" charset="0"/>
              </a:rPr>
              <a:pPr>
                <a:spcBef>
                  <a:spcPct val="0"/>
                </a:spcBef>
              </a:pPr>
              <a:t>27</a:t>
            </a:fld>
            <a:endParaRPr lang="en-US" altLang="zh-CN">
              <a:latin typeface="Times" panose="02020603050405020304" pitchFamily="18" charset="0"/>
            </a:endParaRPr>
          </a:p>
        </p:txBody>
      </p:sp>
      <p:sp>
        <p:nvSpPr>
          <p:cNvPr id="56323" name="Rectangle 1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z="1900" smtClean="0">
              <a:solidFill>
                <a:srgbClr val="000000"/>
              </a:solidFill>
              <a:latin typeface="Lucida Gran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839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FFE6A21-D254-4A39-8D40-C998B27943DD}" type="slidenum">
              <a:rPr lang="en-US" altLang="en-US" sz="1200">
                <a:latin typeface="Tahoma" panose="020B0604030504040204" pitchFamily="34" charset="0"/>
              </a:rPr>
              <a:pPr/>
              <a:t>28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50808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E356F9F-0184-4132-95EF-2680F96FBBF2}" type="slidenum">
              <a:rPr lang="en-US" altLang="en-US" sz="1200">
                <a:latin typeface="Tahoma" panose="020B0604030504040204" pitchFamily="34" charset="0"/>
              </a:rPr>
              <a:pPr/>
              <a:t>29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66803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A5D1D76-6694-43AA-AE5C-B4C5E373F914}" type="slidenum">
              <a:rPr lang="en-US" altLang="en-US" sz="1200">
                <a:latin typeface="Tahoma" panose="020B0604030504040204" pitchFamily="34" charset="0"/>
              </a:rPr>
              <a:pPr/>
              <a:t>30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2165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F75955B-29BE-42C0-AB3A-D5434FE2F046}" type="slidenum">
              <a:rPr lang="en-US" altLang="en-US" sz="1200">
                <a:latin typeface="Tahoma" panose="020B0604030504040204" pitchFamily="34" charset="0"/>
              </a:rPr>
              <a:pPr/>
              <a:t>31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07862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C377F-6B4E-452A-AD3B-2B8B2D9F8EDF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63765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61444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Arial" panose="020B0604020202020204" pitchFamily="34" charset="0"/>
              </a:rPr>
              <a:t>Vladimir Jelić (jelicvladimir5@gmail.com)</a:t>
            </a:r>
          </a:p>
        </p:txBody>
      </p:sp>
      <p:sp>
        <p:nvSpPr>
          <p:cNvPr id="6144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2AABE58-0E9F-4835-8FDF-C59362F69B59}" type="slidenum">
              <a:rPr lang="en-US" altLang="en-US" sz="1200">
                <a:latin typeface="Arial" panose="020B0604020202020204" pitchFamily="34" charset="0"/>
              </a:rPr>
              <a:pPr/>
              <a:t>35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079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84DF75D-9046-4CDF-918B-9A80B72DBD9A}" type="slidenum">
              <a:rPr lang="en-US" altLang="en-US" sz="1200">
                <a:latin typeface="Tahoma" panose="020B0604030504040204" pitchFamily="34" charset="0"/>
              </a:rPr>
              <a:pPr/>
              <a:t>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911811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16A6A8A-192E-4E3C-87BF-99F22AA202A3}" type="slidenum">
              <a:rPr lang="en-US" altLang="en-US" sz="1200">
                <a:latin typeface="Tahoma" panose="020B0604030504040204" pitchFamily="34" charset="0"/>
              </a:rPr>
              <a:pPr/>
              <a:t>37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264697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7BA82E2-94A8-46F9-B23E-5048DA1B3D0E}" type="slidenum">
              <a:rPr lang="en-US" altLang="en-US" sz="1200">
                <a:latin typeface="Tahoma" panose="020B0604030504040204" pitchFamily="34" charset="0"/>
              </a:rPr>
              <a:pPr/>
              <a:t>42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074423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31C1BBF-099D-4E70-8056-5BECC18FD345}" type="slidenum">
              <a:rPr lang="en-US" altLang="en-US" sz="1200">
                <a:latin typeface="Tahoma" panose="020B0604030504040204" pitchFamily="34" charset="0"/>
              </a:rPr>
              <a:pPr/>
              <a:t>43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436442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1A9EE3C-EDA8-4DFC-BD22-D75D71B187DA}" type="slidenum">
              <a:rPr lang="en-US" altLang="en-US" sz="1200">
                <a:latin typeface="Tahoma" panose="020B0604030504040204" pitchFamily="34" charset="0"/>
              </a:rPr>
              <a:pPr/>
              <a:t>44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80540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29E5D3C-AE42-4B35-AFCA-2E185130B523}" type="slidenum">
              <a:rPr lang="en-US" altLang="en-US" sz="1200">
                <a:latin typeface="Tahoma" panose="020B0604030504040204" pitchFamily="34" charset="0"/>
              </a:rPr>
              <a:pPr/>
              <a:t>45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84837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B75A12F-A338-4D4E-B793-0CC5EEB8A7BE}" type="slidenum">
              <a:rPr lang="en-US" altLang="en-US" sz="1200">
                <a:latin typeface="Tahoma" panose="020B0604030504040204" pitchFamily="34" charset="0"/>
              </a:rPr>
              <a:pPr/>
              <a:t>46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47010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D71C1B-AEF2-4FBA-9636-ED6F160F9209}" type="slidenum">
              <a:rPr lang="en-US" altLang="en-US" sz="1200">
                <a:latin typeface="Tahoma" panose="020B0604030504040204" pitchFamily="34" charset="0"/>
              </a:rPr>
              <a:pPr/>
              <a:t>47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81173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FEB413A-AB4E-4357-BE19-21A0F04AED5C}" type="slidenum">
              <a:rPr lang="en-US" altLang="en-US" sz="1200">
                <a:latin typeface="Tahoma" panose="020B0604030504040204" pitchFamily="34" charset="0"/>
              </a:rPr>
              <a:pPr/>
              <a:t>48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8302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FC018E8-589C-4C15-810E-DE3036CB4DEC}" type="slidenum">
              <a:rPr lang="en-US" altLang="en-US" sz="1200">
                <a:latin typeface="Tahoma" panose="020B0604030504040204" pitchFamily="34" charset="0"/>
              </a:rPr>
              <a:pPr/>
              <a:t>49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049864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0F9B823-31E8-451E-B946-9D0504F67AA7}" type="slidenum">
              <a:rPr lang="en-US" altLang="en-US" sz="1200">
                <a:latin typeface="Tahoma" panose="020B0604030504040204" pitchFamily="34" charset="0"/>
              </a:rPr>
              <a:pPr/>
              <a:t>50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5059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3947D7F-6B55-4BAC-A1FA-0497FD66D7A1}" type="slidenum">
              <a:rPr lang="en-US" altLang="en-US" sz="1200">
                <a:latin typeface="Tahoma" panose="020B0604030504040204" pitchFamily="34" charset="0"/>
              </a:rPr>
              <a:pPr/>
              <a:t>6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03531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1A54241-68AA-4761-BA02-2ACC5E5ED22D}" type="slidenum">
              <a:rPr lang="en-US" altLang="en-US" sz="1200">
                <a:latin typeface="Tahoma" panose="020B0604030504040204" pitchFamily="34" charset="0"/>
              </a:rPr>
              <a:pPr/>
              <a:t>51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89085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BD8D5FB-C832-4DC6-B294-6F5F302C1F0D}" type="slidenum">
              <a:rPr lang="en-US" altLang="en-US" sz="1200">
                <a:latin typeface="Tahoma" panose="020B0604030504040204" pitchFamily="34" charset="0"/>
              </a:rPr>
              <a:pPr/>
              <a:t>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42051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6385437-B283-46A3-8E78-DDFFD895DE84}" type="slidenum">
              <a:rPr lang="en-US" altLang="en-US" sz="1200">
                <a:latin typeface="Tahoma" panose="020B0604030504040204" pitchFamily="34" charset="0"/>
              </a:rPr>
              <a:pPr/>
              <a:t>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5244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659FB61-54DC-4B54-816D-C48D0DA3D4C4}" type="slidenum">
              <a:rPr lang="en-US" altLang="en-US" sz="1200">
                <a:latin typeface="Tahoma" panose="020B0604030504040204" pitchFamily="34" charset="0"/>
              </a:rPr>
              <a:pPr/>
              <a:t>9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7448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631707-EE2C-4DB6-896B-67782DDD2A3B}" type="slidenum">
              <a:rPr lang="en-US" altLang="en-US" sz="1200">
                <a:latin typeface="Tahoma" panose="020B0604030504040204" pitchFamily="34" charset="0"/>
              </a:rPr>
              <a:pPr/>
              <a:t>10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9808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99C954A-78BB-4B02-A930-B23173CCAD65}" type="slidenum">
              <a:rPr lang="en-US" altLang="en-US" sz="1200">
                <a:latin typeface="Tahoma" panose="020B0604030504040204" pitchFamily="34" charset="0"/>
              </a:rPr>
              <a:pPr/>
              <a:t>11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1036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smtClean="0"/>
              <a:t>1.The time complexity of computing the distance between every pair of data instances is </a:t>
            </a:r>
            <a:r>
              <a:rPr lang="en-US" altLang="zh-TW" i="1" smtClean="0"/>
              <a:t>O(n</a:t>
            </a:r>
            <a:r>
              <a:rPr lang="en-US" altLang="zh-TW" baseline="30000" smtClean="0"/>
              <a:t>2</a:t>
            </a:r>
            <a:r>
              <a:rPr lang="en-US" altLang="zh-TW" i="1" smtClean="0"/>
              <a:t>)</a:t>
            </a:r>
            <a:r>
              <a:rPr lang="en-US" altLang="zh-TW" smtClean="0"/>
              <a:t>.</a:t>
            </a:r>
          </a:p>
          <a:p>
            <a:r>
              <a:rPr lang="en-US" altLang="zh-CN" smtClean="0"/>
              <a:t>2.</a:t>
            </a:r>
            <a:r>
              <a:rPr lang="en-US" altLang="zh-TW" smtClean="0"/>
              <a:t> The time complexity to create the sorted list of inter-cluster distances is </a:t>
            </a:r>
            <a:r>
              <a:rPr lang="en-US" altLang="zh-TW" i="1" smtClean="0"/>
              <a:t>O(n</a:t>
            </a:r>
            <a:r>
              <a:rPr lang="en-US" altLang="zh-TW" baseline="30000" smtClean="0"/>
              <a:t>2</a:t>
            </a:r>
            <a:r>
              <a:rPr lang="en-US" altLang="zh-TW" smtClean="0"/>
              <a:t>log </a:t>
            </a:r>
            <a:r>
              <a:rPr lang="en-US" altLang="zh-TW" i="1" smtClean="0"/>
              <a:t>n)</a:t>
            </a:r>
            <a:r>
              <a:rPr lang="en-US" altLang="zh-TW" smtClean="0"/>
              <a:t>. </a:t>
            </a:r>
          </a:p>
          <a:p>
            <a:r>
              <a:rPr lang="en-US" altLang="zh-CN" smtClean="0"/>
              <a:t>Obviously, the algorithms in these regards are failed to effectively handle large datasets that space and time are considered.</a:t>
            </a:r>
            <a:endParaRPr lang="zh-CN" altLang="en-US" smtClean="0"/>
          </a:p>
        </p:txBody>
      </p:sp>
      <p:sp>
        <p:nvSpPr>
          <p:cNvPr id="51204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71525" indent="-296863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36538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63700" indent="-236538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8363" indent="-236538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5563" indent="-236538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52763" indent="-236538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9963" indent="-236538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7163" indent="-236538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6868B79-C108-4212-A01A-B41180D7ABAE}" type="slidenum">
              <a:rPr lang="zh-CN" altLang="en-US">
                <a:latin typeface="Times" panose="02020603050405020304" pitchFamily="18" charset="0"/>
              </a:rPr>
              <a:pPr>
                <a:spcBef>
                  <a:spcPct val="0"/>
                </a:spcBef>
              </a:pPr>
              <a:t>12</a:t>
            </a:fld>
            <a:endParaRPr lang="en-US" altLang="zh-CN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193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26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35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801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F7607-428B-42DE-8DB6-DBE9109E0C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1765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17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7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188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609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9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99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04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37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A72DB-DD96-488E-A9E5-43AD964CC4F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149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6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/>
              <a:t>CS 485G: </a:t>
            </a:r>
            <a:br>
              <a:rPr lang="en-US" altLang="en-US" dirty="0"/>
            </a:br>
            <a:r>
              <a:rPr lang="en-US" altLang="en-US" dirty="0"/>
              <a:t>Special Topics in Data Mining</a:t>
            </a:r>
            <a:br>
              <a:rPr lang="en-US" altLang="en-US" dirty="0"/>
            </a:br>
            <a:endParaRPr lang="en-US" altLang="en-US" dirty="0" smtClean="0"/>
          </a:p>
        </p:txBody>
      </p:sp>
      <p:sp>
        <p:nvSpPr>
          <p:cNvPr id="1843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en-US" sz="4000" dirty="0"/>
              <a:t>Hierarchical Clustering Analysis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sz="3200" dirty="0" err="1"/>
              <a:t>Jinze</a:t>
            </a:r>
            <a:r>
              <a:rPr lang="en-US" altLang="en-US" sz="3200" dirty="0"/>
              <a:t> Liu</a:t>
            </a:r>
          </a:p>
        </p:txBody>
      </p:sp>
    </p:spTree>
    <p:extLst>
      <p:ext uri="{BB962C8B-B14F-4D97-AF65-F5344CB8AC3E}">
        <p14:creationId xmlns:p14="http://schemas.microsoft.com/office/powerpoint/2010/main" val="327956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Distance Measures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idx="1"/>
          </p:nvPr>
        </p:nvSpPr>
        <p:spPr>
          <a:xfrm>
            <a:off x="1981200" y="1981201"/>
            <a:ext cx="8229600" cy="4144963"/>
          </a:xfrm>
        </p:spPr>
        <p:txBody>
          <a:bodyPr/>
          <a:lstStyle/>
          <a:p>
            <a:r>
              <a:rPr lang="en-US" altLang="en-US" smtClean="0"/>
              <a:t>Minimum distance</a:t>
            </a:r>
          </a:p>
          <a:p>
            <a:r>
              <a:rPr lang="en-US" altLang="en-US" smtClean="0"/>
              <a:t>Maximum distance</a:t>
            </a:r>
          </a:p>
          <a:p>
            <a:r>
              <a:rPr lang="en-US" altLang="en-US" smtClean="0"/>
              <a:t>Mean distance</a:t>
            </a:r>
          </a:p>
          <a:p>
            <a:r>
              <a:rPr lang="en-US" altLang="en-US" smtClean="0"/>
              <a:t>Average distance</a:t>
            </a:r>
          </a:p>
        </p:txBody>
      </p:sp>
      <p:graphicFrame>
        <p:nvGraphicFramePr>
          <p:cNvPr id="13316" name="Object 2"/>
          <p:cNvGraphicFramePr>
            <a:graphicFrameLocks noChangeAspect="1"/>
          </p:cNvGraphicFramePr>
          <p:nvPr/>
        </p:nvGraphicFramePr>
        <p:xfrm>
          <a:off x="5943600" y="2133601"/>
          <a:ext cx="3733800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4" imgW="2032000" imgH="1346200" progId="Equation.3">
                  <p:embed/>
                </p:oleObj>
              </mc:Choice>
              <mc:Fallback>
                <p:oleObj name="Equation" r:id="rId4" imgW="2032000" imgH="1346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133601"/>
                        <a:ext cx="3733800" cy="247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1029"/>
          <p:cNvSpPr txBox="1">
            <a:spLocks noChangeArrowheads="1"/>
          </p:cNvSpPr>
          <p:nvPr/>
        </p:nvSpPr>
        <p:spPr bwMode="auto">
          <a:xfrm>
            <a:off x="3810000" y="4724401"/>
            <a:ext cx="459773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m: mean for a cluster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C: a cluster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n: the number of objects in a cluster</a:t>
            </a:r>
          </a:p>
        </p:txBody>
      </p:sp>
    </p:spTree>
    <p:extLst>
      <p:ext uri="{BB962C8B-B14F-4D97-AF65-F5344CB8AC3E}">
        <p14:creationId xmlns:p14="http://schemas.microsoft.com/office/powerpoint/2010/main" val="175998480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Challenges of Hierarchical Clustering Methods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Hard to choose merge/split points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Never undo merging/splitting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Merging/splitting decisions are critical 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Do not scale well:  </a:t>
            </a:r>
            <a:r>
              <a:rPr lang="en-US" altLang="zh-CN" i="1" dirty="0"/>
              <a:t>O(n</a:t>
            </a:r>
            <a:r>
              <a:rPr lang="en-US" altLang="zh-CN" i="1" baseline="30000" dirty="0"/>
              <a:t>3</a:t>
            </a:r>
            <a:r>
              <a:rPr lang="en-US" altLang="zh-CN" i="1" dirty="0"/>
              <a:t>)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solidFill>
                  <a:schemeClr val="accent1"/>
                </a:solidFill>
              </a:rPr>
              <a:t>What is the bottleneck when the data cannot fit in memory?</a:t>
            </a:r>
            <a:r>
              <a:rPr lang="en-US" altLang="zh-CN" dirty="0"/>
              <a:t> </a:t>
            </a:r>
            <a:endParaRPr lang="en-US" altLang="zh-CN" i="1" dirty="0"/>
          </a:p>
        </p:txBody>
      </p:sp>
    </p:spTree>
    <p:extLst>
      <p:ext uri="{BB962C8B-B14F-4D97-AF65-F5344CB8AC3E}">
        <p14:creationId xmlns:p14="http://schemas.microsoft.com/office/powerpoint/2010/main" val="332693798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Comparison</a:t>
            </a:r>
            <a:endParaRPr lang="zh-CN" altLang="en-US" smtClean="0"/>
          </a:p>
        </p:txBody>
      </p:sp>
      <p:sp>
        <p:nvSpPr>
          <p:cNvPr id="15363" name="日期占位符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22288" indent="-200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3275" indent="-1603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123950" indent="-160338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446213" indent="-160338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9034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3606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8178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750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C94CE6A-8A1C-4C0A-9D41-02861664A1EB}" type="datetime4">
              <a:rPr lang="en-US" altLang="zh-CN" sz="1000">
                <a:latin typeface="Times" panose="02020603050405020304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February 9, 2016</a:t>
            </a:fld>
            <a:endParaRPr lang="en-US" altLang="zh-CN" sz="1000">
              <a:latin typeface="Times" panose="02020603050405020304" pitchFamily="18" charset="0"/>
            </a:endParaRP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sz="quarter" idx="12"/>
          </p:nvPr>
        </p:nvSpPr>
        <p:spPr bwMode="auto">
          <a:xfrm>
            <a:off x="4648200" y="6356351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22288" indent="-200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3275" indent="-1603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123950" indent="-160338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446213" indent="-160338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9034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3606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8178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750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4D992559-A7A3-4DA2-A628-5D1BCF6344EF}" type="slidenum">
              <a:rPr lang="zh-CN" altLang="en-US" sz="1000">
                <a:latin typeface="Times" panose="02020603050405020304" pitchFamily="18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zh-CN" sz="1000">
              <a:latin typeface="Times" panose="02020603050405020304" pitchFamily="18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2720975" y="2036764"/>
          <a:ext cx="6643688" cy="4026133"/>
        </p:xfrm>
        <a:graphic>
          <a:graphicData uri="http://schemas.openxmlformats.org/drawingml/2006/table">
            <a:tbl>
              <a:tblPr/>
              <a:tblGrid>
                <a:gridCol w="1178719"/>
                <a:gridCol w="2678906"/>
                <a:gridCol w="2786063"/>
              </a:tblGrid>
              <a:tr h="964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pitchFamily="34" charset="0"/>
                          <a:ea typeface="新細明體" pitchFamily="18" charset="-120"/>
                        </a:rPr>
                        <a:t>Partitioning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pitchFamily="34" charset="0"/>
                          <a:ea typeface="新細明體" pitchFamily="18" charset="-120"/>
                        </a:rPr>
                        <a:t>Clustering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pitchFamily="34" charset="0"/>
                          <a:ea typeface="宋体" pitchFamily="2" charset="-122"/>
                        </a:rPr>
                        <a:t>Hierarchical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pitchFamily="34" charset="0"/>
                          <a:ea typeface="宋体" pitchFamily="2" charset="-122"/>
                        </a:rPr>
                        <a:t>Clustering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66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宋体" pitchFamily="2" charset="-122"/>
                        </a:rPr>
                        <a:t>Time Complexity</a:t>
                      </a:r>
                      <a:endParaRPr kumimoji="0" lang="zh-CN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7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新細明體" pitchFamily="18" charset="-120"/>
                        </a:rPr>
                        <a:t>O(n) </a:t>
                      </a:r>
                      <a:endParaRPr kumimoji="0" lang="en-US" altLang="zh-CN" sz="17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新細明體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7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新細明體" pitchFamily="18" charset="-120"/>
                        </a:rPr>
                        <a:t>O(n</a:t>
                      </a:r>
                      <a:r>
                        <a:rPr kumimoji="0" lang="en-US" altLang="zh-TW" sz="17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新細明體" pitchFamily="18" charset="-120"/>
                        </a:rPr>
                        <a:t>2</a:t>
                      </a:r>
                      <a:r>
                        <a:rPr kumimoji="0" lang="en-US" altLang="zh-TW" sz="17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新細明體" pitchFamily="18" charset="-120"/>
                        </a:rPr>
                        <a:t>) or O(n</a:t>
                      </a:r>
                      <a:r>
                        <a:rPr kumimoji="0" lang="en-US" altLang="zh-TW" sz="17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新細明體" pitchFamily="18" charset="-120"/>
                        </a:rPr>
                        <a:t>3</a:t>
                      </a:r>
                      <a:r>
                        <a:rPr kumimoji="0" lang="en-US" altLang="zh-TW" sz="17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CN" alt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035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宋体" pitchFamily="2" charset="-122"/>
                        </a:rPr>
                        <a:t>Pros</a:t>
                      </a:r>
                      <a:endParaRPr kumimoji="0" lang="zh-CN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宋体" pitchFamily="2" charset="-122"/>
                        </a:rPr>
                        <a:t>Easy to use and Relatively efficient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新細明體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新細明體" pitchFamily="18" charset="-120"/>
                        </a:rPr>
                        <a:t>Outputs a dendrogram that is desired in many applications.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3594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宋体" pitchFamily="2" charset="-122"/>
                        </a:rPr>
                        <a:t>Cons</a:t>
                      </a:r>
                      <a:endParaRPr kumimoji="0" lang="zh-CN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宋体" pitchFamily="2" charset="-122"/>
                        </a:rPr>
                        <a:t>Sensitive to initialization; bad initialization might lead to bad results.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宋体" pitchFamily="2" charset="-122"/>
                        </a:rPr>
                        <a:t>Need to store all data in memory.</a:t>
                      </a:r>
                      <a:endParaRPr kumimoji="0" lang="zh-CN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新細明體" pitchFamily="18" charset="-120"/>
                        </a:rPr>
                        <a:t>higher time complexity;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宋体" pitchFamily="2" charset="-122"/>
                        </a:rPr>
                        <a:t>Need to store all data in memory.</a:t>
                      </a:r>
                      <a:endParaRPr kumimoji="0" lang="zh-CN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6640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Integrating hierarchical clustering with other techniques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BIRCH, CURE, CHAMELEON, ROCK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322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mtClean="0"/>
              <a:t>BIRCH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altLang="zh-CN" u="sng" dirty="0" smtClean="0"/>
              <a:t>B</a:t>
            </a:r>
            <a:r>
              <a:rPr lang="en-US" altLang="zh-CN" dirty="0" smtClean="0"/>
              <a:t>alanced </a:t>
            </a:r>
            <a:r>
              <a:rPr lang="en-US" altLang="zh-CN" u="sng" dirty="0" smtClean="0"/>
              <a:t>I</a:t>
            </a:r>
            <a:r>
              <a:rPr lang="en-US" altLang="zh-CN" dirty="0" smtClean="0"/>
              <a:t>terative </a:t>
            </a:r>
            <a:r>
              <a:rPr lang="en-US" altLang="zh-CN" u="sng" dirty="0" smtClean="0"/>
              <a:t>R</a:t>
            </a:r>
            <a:r>
              <a:rPr lang="en-US" altLang="zh-CN" dirty="0" smtClean="0"/>
              <a:t>educing and </a:t>
            </a:r>
            <a:r>
              <a:rPr lang="en-US" altLang="zh-CN" u="sng" dirty="0" smtClean="0"/>
              <a:t>C</a:t>
            </a:r>
            <a:r>
              <a:rPr lang="en-US" altLang="zh-CN" dirty="0" smtClean="0"/>
              <a:t>lustering using </a:t>
            </a:r>
            <a:r>
              <a:rPr lang="en-US" altLang="zh-CN" u="sng" dirty="0" smtClean="0"/>
              <a:t>H</a:t>
            </a:r>
            <a:r>
              <a:rPr lang="en-US" altLang="zh-CN" dirty="0" smtClean="0"/>
              <a:t>ierarchies</a:t>
            </a:r>
          </a:p>
        </p:txBody>
      </p:sp>
    </p:spTree>
    <p:extLst>
      <p:ext uri="{BB962C8B-B14F-4D97-AF65-F5344CB8AC3E}">
        <p14:creationId xmlns:p14="http://schemas.microsoft.com/office/powerpoint/2010/main" val="208422190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081088" algn="l"/>
              </a:tabLst>
            </a:pPr>
            <a:r>
              <a:rPr lang="en-US" altLang="zh-CN" smtClean="0"/>
              <a:t>Introduction to BIRCH</a:t>
            </a:r>
          </a:p>
        </p:txBody>
      </p:sp>
      <p:sp>
        <p:nvSpPr>
          <p:cNvPr id="19461" name="Rectangle 2"/>
          <p:cNvSpPr>
            <a:spLocks noGrp="1" noChangeArrowheads="1"/>
          </p:cNvSpPr>
          <p:nvPr>
            <p:ph idx="1"/>
          </p:nvPr>
        </p:nvSpPr>
        <p:spPr>
          <a:xfrm>
            <a:off x="2184401" y="1714501"/>
            <a:ext cx="7743825" cy="4303713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Char char="•"/>
              <a:tabLst>
                <a:tab pos="767926" algn="l"/>
              </a:tabLst>
              <a:defRPr/>
            </a:pPr>
            <a:r>
              <a:rPr lang="en-US" altLang="zh-CN" sz="2500" dirty="0"/>
              <a:t>Designed for very large data sets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tabLst>
                <a:tab pos="767926" algn="l"/>
              </a:tabLst>
              <a:defRPr/>
            </a:pPr>
            <a:r>
              <a:rPr lang="en-US" altLang="zh-CN" sz="2200" dirty="0"/>
              <a:t>Time and memory are limited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tabLst>
                <a:tab pos="767926" algn="l"/>
              </a:tabLst>
              <a:defRPr/>
            </a:pPr>
            <a:r>
              <a:rPr lang="en-US" altLang="zh-CN" sz="2200" dirty="0"/>
              <a:t>Incremental and dynamic clustering of incoming objects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tabLst>
                <a:tab pos="767926" algn="l"/>
              </a:tabLst>
              <a:defRPr/>
            </a:pPr>
            <a:r>
              <a:rPr lang="en-US" altLang="zh-CN" sz="2200" dirty="0"/>
              <a:t>Only one scan of data is necessary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tabLst>
                <a:tab pos="767926" algn="l"/>
              </a:tabLst>
              <a:defRPr/>
            </a:pPr>
            <a:r>
              <a:rPr lang="en-US" altLang="zh-CN" sz="2200" dirty="0"/>
              <a:t>Does not need the whole data set in advance</a:t>
            </a:r>
          </a:p>
          <a:p>
            <a:pPr marL="457200" lvl="1" indent="0">
              <a:lnSpc>
                <a:spcPct val="80000"/>
              </a:lnSpc>
              <a:buNone/>
              <a:tabLst>
                <a:tab pos="767926" algn="l"/>
              </a:tabLst>
              <a:defRPr/>
            </a:pPr>
            <a:endParaRPr lang="en-US" altLang="zh-CN" sz="2200" dirty="0"/>
          </a:p>
          <a:p>
            <a:pPr>
              <a:lnSpc>
                <a:spcPct val="80000"/>
              </a:lnSpc>
              <a:buFont typeface="Arial" charset="0"/>
              <a:buChar char="•"/>
              <a:tabLst>
                <a:tab pos="767926" algn="l"/>
              </a:tabLst>
              <a:defRPr/>
            </a:pPr>
            <a:r>
              <a:rPr lang="en-US" altLang="zh-CN" sz="2500" dirty="0"/>
              <a:t>Two key phases: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tabLst>
                <a:tab pos="767926" algn="l"/>
              </a:tabLst>
              <a:defRPr/>
            </a:pPr>
            <a:r>
              <a:rPr lang="en-US" altLang="zh-CN" sz="2200" dirty="0"/>
              <a:t>Scans the database to build an in-memory tree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tabLst>
                <a:tab pos="767926" algn="l"/>
              </a:tabLst>
              <a:defRPr/>
            </a:pPr>
            <a:r>
              <a:rPr lang="en-US" altLang="zh-CN" sz="2200" dirty="0"/>
              <a:t>Applies clustering algorithm to cluster the leaf nodes</a:t>
            </a:r>
          </a:p>
        </p:txBody>
      </p:sp>
      <p:sp>
        <p:nvSpPr>
          <p:cNvPr id="17410" name="日期占位符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22288" indent="-200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3275" indent="-1603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123950" indent="-160338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446213" indent="-160338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9034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3606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8178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750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98D0B99-3778-4B15-808D-EA58098A2633}" type="datetime4">
              <a:rPr lang="en-US" altLang="zh-CN" sz="1000">
                <a:latin typeface="Times" panose="02020603050405020304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February 9, 2016</a:t>
            </a:fld>
            <a:endParaRPr lang="en-US" altLang="zh-CN" sz="1000">
              <a:latin typeface="Times" panose="02020603050405020304" pitchFamily="18" charset="0"/>
            </a:endParaRPr>
          </a:p>
        </p:txBody>
      </p:sp>
      <p:sp>
        <p:nvSpPr>
          <p:cNvPr id="17411" name="灯片编号占位符 4"/>
          <p:cNvSpPr>
            <a:spLocks noGrp="1"/>
          </p:cNvSpPr>
          <p:nvPr>
            <p:ph type="sldNum" sz="quarter" idx="12"/>
          </p:nvPr>
        </p:nvSpPr>
        <p:spPr bwMode="auto">
          <a:xfrm>
            <a:off x="4648200" y="6356351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22288" indent="-200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3275" indent="-1603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123950" indent="-160338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446213" indent="-160338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9034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3606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8178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750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B0827E86-4E51-401D-ABC6-86B9EC1E6535}" type="slidenum">
              <a:rPr lang="zh-CN" altLang="en-US" sz="1000">
                <a:latin typeface="Times" panose="02020603050405020304" pitchFamily="18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zh-CN" sz="10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7975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 idx="4294967295"/>
          </p:nvPr>
        </p:nvSpPr>
        <p:spPr>
          <a:xfrm>
            <a:off x="1881188" y="152401"/>
            <a:ext cx="8229600" cy="500063"/>
          </a:xfrm>
        </p:spPr>
        <p:txBody>
          <a:bodyPr/>
          <a:lstStyle/>
          <a:p>
            <a:pPr algn="ctr"/>
            <a:r>
              <a:rPr lang="en-US" sz="2900" b="1"/>
              <a:t>BIRCH: The Idea by example</a:t>
            </a:r>
          </a:p>
        </p:txBody>
      </p:sp>
      <p:sp>
        <p:nvSpPr>
          <p:cNvPr id="32770" name="Text Box 13"/>
          <p:cNvSpPr txBox="1">
            <a:spLocks noChangeArrowheads="1"/>
          </p:cNvSpPr>
          <p:nvPr/>
        </p:nvSpPr>
        <p:spPr bwMode="auto">
          <a:xfrm>
            <a:off x="1617664" y="1001713"/>
            <a:ext cx="163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Data Objects</a:t>
            </a:r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1774826" y="1543051"/>
            <a:ext cx="12239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3" name="Oval 23"/>
          <p:cNvSpPr>
            <a:spLocks noChangeArrowheads="1"/>
          </p:cNvSpPr>
          <p:nvPr/>
        </p:nvSpPr>
        <p:spPr bwMode="auto">
          <a:xfrm>
            <a:off x="3851276" y="274955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2773" name="Text Box 25"/>
          <p:cNvSpPr txBox="1">
            <a:spLocks noChangeArrowheads="1"/>
          </p:cNvSpPr>
          <p:nvPr/>
        </p:nvSpPr>
        <p:spPr bwMode="auto">
          <a:xfrm>
            <a:off x="5000626" y="981076"/>
            <a:ext cx="3749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Clustering Process  (build a tree)</a:t>
            </a:r>
          </a:p>
        </p:txBody>
      </p:sp>
      <p:sp>
        <p:nvSpPr>
          <p:cNvPr id="32774" name="Line 26"/>
          <p:cNvSpPr>
            <a:spLocks noChangeShapeType="1"/>
          </p:cNvSpPr>
          <p:nvPr/>
        </p:nvSpPr>
        <p:spPr bwMode="auto">
          <a:xfrm>
            <a:off x="3216275" y="836614"/>
            <a:ext cx="0" cy="602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7" name="Rectangle 27"/>
          <p:cNvSpPr>
            <a:spLocks noChangeArrowheads="1"/>
          </p:cNvSpPr>
          <p:nvPr/>
        </p:nvSpPr>
        <p:spPr bwMode="auto">
          <a:xfrm>
            <a:off x="4943476" y="1685926"/>
            <a:ext cx="3960813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40988" name="Oval 28"/>
          <p:cNvSpPr>
            <a:spLocks noChangeArrowheads="1"/>
          </p:cNvSpPr>
          <p:nvPr/>
        </p:nvSpPr>
        <p:spPr bwMode="auto">
          <a:xfrm>
            <a:off x="3548064" y="2535239"/>
            <a:ext cx="936625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990" name="AutoShape 30"/>
          <p:cNvCxnSpPr>
            <a:cxnSpLocks noChangeShapeType="1"/>
            <a:stCxn id="40987" idx="2"/>
            <a:endCxn id="40988" idx="0"/>
          </p:cNvCxnSpPr>
          <p:nvPr/>
        </p:nvCxnSpPr>
        <p:spPr bwMode="auto">
          <a:xfrm flipH="1">
            <a:off x="4016375" y="2055814"/>
            <a:ext cx="2908300" cy="466725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40991" name="Text Box 31"/>
          <p:cNvSpPr txBox="1">
            <a:spLocks noChangeArrowheads="1"/>
          </p:cNvSpPr>
          <p:nvPr/>
        </p:nvSpPr>
        <p:spPr bwMode="auto">
          <a:xfrm>
            <a:off x="3489326" y="3362325"/>
            <a:ext cx="9663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70C0"/>
                </a:solidFill>
              </a:rPr>
              <a:t>Cluster1</a:t>
            </a:r>
          </a:p>
        </p:txBody>
      </p:sp>
      <p:sp>
        <p:nvSpPr>
          <p:cNvPr id="40992" name="Rectangle 32"/>
          <p:cNvSpPr>
            <a:spLocks noChangeArrowheads="1"/>
          </p:cNvSpPr>
          <p:nvPr/>
        </p:nvSpPr>
        <p:spPr bwMode="auto">
          <a:xfrm>
            <a:off x="1776413" y="1916113"/>
            <a:ext cx="12239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Oval 41"/>
          <p:cNvSpPr>
            <a:spLocks noChangeArrowheads="1"/>
          </p:cNvSpPr>
          <p:nvPr/>
        </p:nvSpPr>
        <p:spPr bwMode="auto">
          <a:xfrm>
            <a:off x="2208214" y="15843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2781" name="Oval 42"/>
          <p:cNvSpPr>
            <a:spLocks noChangeArrowheads="1"/>
          </p:cNvSpPr>
          <p:nvPr/>
        </p:nvSpPr>
        <p:spPr bwMode="auto">
          <a:xfrm>
            <a:off x="2208214" y="197326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32782" name="Oval 43"/>
          <p:cNvSpPr>
            <a:spLocks noChangeArrowheads="1"/>
          </p:cNvSpPr>
          <p:nvPr/>
        </p:nvSpPr>
        <p:spPr bwMode="auto">
          <a:xfrm>
            <a:off x="2208214" y="23907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2783" name="Oval 44"/>
          <p:cNvSpPr>
            <a:spLocks noChangeArrowheads="1"/>
          </p:cNvSpPr>
          <p:nvPr/>
        </p:nvSpPr>
        <p:spPr bwMode="auto">
          <a:xfrm>
            <a:off x="2222501" y="279400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32784" name="Oval 45"/>
          <p:cNvSpPr>
            <a:spLocks noChangeArrowheads="1"/>
          </p:cNvSpPr>
          <p:nvPr/>
        </p:nvSpPr>
        <p:spPr bwMode="auto">
          <a:xfrm>
            <a:off x="2222501" y="321151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32785" name="Oval 46"/>
          <p:cNvSpPr>
            <a:spLocks noChangeArrowheads="1"/>
          </p:cNvSpPr>
          <p:nvPr/>
        </p:nvSpPr>
        <p:spPr bwMode="auto">
          <a:xfrm>
            <a:off x="2222501" y="36147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41009" name="Oval 49"/>
          <p:cNvSpPr>
            <a:spLocks noChangeArrowheads="1"/>
          </p:cNvSpPr>
          <p:nvPr/>
        </p:nvSpPr>
        <p:spPr bwMode="auto">
          <a:xfrm>
            <a:off x="7250114" y="27511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41010" name="Oval 50"/>
          <p:cNvSpPr>
            <a:spLocks noChangeArrowheads="1"/>
          </p:cNvSpPr>
          <p:nvPr/>
        </p:nvSpPr>
        <p:spPr bwMode="auto">
          <a:xfrm>
            <a:off x="3562351" y="2520951"/>
            <a:ext cx="4549775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2" name="Text Box 52"/>
          <p:cNvSpPr txBox="1">
            <a:spLocks noChangeArrowheads="1"/>
          </p:cNvSpPr>
          <p:nvPr/>
        </p:nvSpPr>
        <p:spPr bwMode="auto">
          <a:xfrm>
            <a:off x="3287714" y="4371976"/>
            <a:ext cx="74694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entury Gothic" pitchFamily="34" charset="0"/>
              </a:rPr>
              <a:t>If cluster 1 becomes too large (not compact</a:t>
            </a:r>
            <a:r>
              <a:rPr lang="en-US" b="1">
                <a:solidFill>
                  <a:srgbClr val="FF0000"/>
                </a:solidFill>
                <a:latin typeface="Century Gothic" pitchFamily="34" charset="0"/>
              </a:rPr>
              <a:t>) </a:t>
            </a:r>
            <a:r>
              <a:rPr lang="en-US" b="1">
                <a:solidFill>
                  <a:srgbClr val="FF0000"/>
                </a:solidFill>
                <a:latin typeface="Century Gothic" pitchFamily="34" charset="0"/>
              </a:rPr>
              <a:t>by </a:t>
            </a:r>
            <a:r>
              <a:rPr lang="en-US" b="1">
                <a:solidFill>
                  <a:srgbClr val="FF0000"/>
                </a:solidFill>
                <a:latin typeface="Century Gothic" pitchFamily="34" charset="0"/>
              </a:rPr>
              <a:t>adding object 2,</a:t>
            </a:r>
          </a:p>
          <a:p>
            <a:r>
              <a:rPr lang="en-US" b="1" dirty="0">
                <a:solidFill>
                  <a:srgbClr val="FF0000"/>
                </a:solidFill>
                <a:latin typeface="Century Gothic" pitchFamily="34" charset="0"/>
              </a:rPr>
              <a:t>then split the cluster</a:t>
            </a:r>
          </a:p>
        </p:txBody>
      </p:sp>
      <p:cxnSp>
        <p:nvCxnSpPr>
          <p:cNvPr id="41013" name="AutoShape 53"/>
          <p:cNvCxnSpPr>
            <a:cxnSpLocks noChangeShapeType="1"/>
            <a:stCxn id="41010" idx="0"/>
            <a:endCxn id="40987" idx="2"/>
          </p:cNvCxnSpPr>
          <p:nvPr/>
        </p:nvCxnSpPr>
        <p:spPr bwMode="auto">
          <a:xfrm flipV="1">
            <a:off x="5837239" y="2055814"/>
            <a:ext cx="1087437" cy="452437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  <p:sp>
        <p:nvSpPr>
          <p:cNvPr id="41014" name="Text Box 54"/>
          <p:cNvSpPr txBox="1">
            <a:spLocks noChangeArrowheads="1"/>
          </p:cNvSpPr>
          <p:nvPr/>
        </p:nvSpPr>
        <p:spPr bwMode="auto">
          <a:xfrm>
            <a:off x="8904289" y="1684338"/>
            <a:ext cx="1169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Leaf node</a:t>
            </a:r>
          </a:p>
        </p:txBody>
      </p:sp>
    </p:spTree>
    <p:extLst>
      <p:ext uri="{BB962C8B-B14F-4D97-AF65-F5344CB8AC3E}">
        <p14:creationId xmlns:p14="http://schemas.microsoft.com/office/powerpoint/2010/main" val="47769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0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0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1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409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409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4" grpId="0" animBg="1"/>
      <p:bldP spid="40974" grpId="1" animBg="1"/>
      <p:bldP spid="40983" grpId="0" animBg="1"/>
      <p:bldP spid="40987" grpId="0" animBg="1"/>
      <p:bldP spid="40988" grpId="0" animBg="1"/>
      <p:bldP spid="40988" grpId="1" animBg="1"/>
      <p:bldP spid="40991" grpId="0"/>
      <p:bldP spid="40992" grpId="0" animBg="1"/>
      <p:bldP spid="41009" grpId="0" animBg="1"/>
      <p:bldP spid="41010" grpId="0" animBg="1"/>
      <p:bldP spid="41012" grpId="0"/>
      <p:bldP spid="410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 idx="4294967295"/>
          </p:nvPr>
        </p:nvSpPr>
        <p:spPr>
          <a:xfrm>
            <a:off x="1881188" y="152401"/>
            <a:ext cx="8229600" cy="500063"/>
          </a:xfrm>
        </p:spPr>
        <p:txBody>
          <a:bodyPr/>
          <a:lstStyle/>
          <a:p>
            <a:pPr algn="ctr"/>
            <a:r>
              <a:rPr lang="en-US" sz="2900" b="1"/>
              <a:t>BIRCH: The Idea by example</a:t>
            </a:r>
          </a:p>
        </p:txBody>
      </p:sp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1617664" y="1001713"/>
            <a:ext cx="163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Data Objects</a:t>
            </a:r>
          </a:p>
        </p:txBody>
      </p:sp>
      <p:sp>
        <p:nvSpPr>
          <p:cNvPr id="33795" name="Oval 5"/>
          <p:cNvSpPr>
            <a:spLocks noChangeArrowheads="1"/>
          </p:cNvSpPr>
          <p:nvPr/>
        </p:nvSpPr>
        <p:spPr bwMode="auto">
          <a:xfrm>
            <a:off x="3851276" y="274955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3796" name="Text Box 6"/>
          <p:cNvSpPr txBox="1">
            <a:spLocks noChangeArrowheads="1"/>
          </p:cNvSpPr>
          <p:nvPr/>
        </p:nvSpPr>
        <p:spPr bwMode="auto">
          <a:xfrm>
            <a:off x="5000626" y="981076"/>
            <a:ext cx="3749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Clustering Process  (build a tree)</a:t>
            </a:r>
          </a:p>
        </p:txBody>
      </p:sp>
      <p:sp>
        <p:nvSpPr>
          <p:cNvPr id="33797" name="Line 7"/>
          <p:cNvSpPr>
            <a:spLocks noChangeShapeType="1"/>
          </p:cNvSpPr>
          <p:nvPr/>
        </p:nvSpPr>
        <p:spPr bwMode="auto">
          <a:xfrm>
            <a:off x="3216275" y="836614"/>
            <a:ext cx="0" cy="602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8" name="Rectangle 8"/>
          <p:cNvSpPr>
            <a:spLocks noChangeArrowheads="1"/>
          </p:cNvSpPr>
          <p:nvPr/>
        </p:nvSpPr>
        <p:spPr bwMode="auto">
          <a:xfrm>
            <a:off x="4224339" y="1685926"/>
            <a:ext cx="1800225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3799" name="Oval 9"/>
          <p:cNvSpPr>
            <a:spLocks noChangeArrowheads="1"/>
          </p:cNvSpPr>
          <p:nvPr/>
        </p:nvSpPr>
        <p:spPr bwMode="auto">
          <a:xfrm>
            <a:off x="3763964" y="2535239"/>
            <a:ext cx="574675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800" name="AutoShape 10"/>
          <p:cNvCxnSpPr>
            <a:cxnSpLocks noChangeShapeType="1"/>
            <a:stCxn id="33798" idx="2"/>
            <a:endCxn id="33799" idx="0"/>
          </p:cNvCxnSpPr>
          <p:nvPr/>
        </p:nvCxnSpPr>
        <p:spPr bwMode="auto">
          <a:xfrm flipH="1">
            <a:off x="4051300" y="2055814"/>
            <a:ext cx="1073150" cy="466725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33801" name="Text Box 11"/>
          <p:cNvSpPr txBox="1">
            <a:spLocks noChangeArrowheads="1"/>
          </p:cNvSpPr>
          <p:nvPr/>
        </p:nvSpPr>
        <p:spPr bwMode="auto">
          <a:xfrm>
            <a:off x="3532189" y="3313113"/>
            <a:ext cx="973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Cluster1</a:t>
            </a:r>
          </a:p>
        </p:txBody>
      </p:sp>
      <p:sp>
        <p:nvSpPr>
          <p:cNvPr id="33802" name="Rectangle 12"/>
          <p:cNvSpPr>
            <a:spLocks noChangeArrowheads="1"/>
          </p:cNvSpPr>
          <p:nvPr/>
        </p:nvSpPr>
        <p:spPr bwMode="auto">
          <a:xfrm>
            <a:off x="1776413" y="1916113"/>
            <a:ext cx="12239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Oval 13"/>
          <p:cNvSpPr>
            <a:spLocks noChangeArrowheads="1"/>
          </p:cNvSpPr>
          <p:nvPr/>
        </p:nvSpPr>
        <p:spPr bwMode="auto">
          <a:xfrm>
            <a:off x="2208214" y="15843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3804" name="Oval 14"/>
          <p:cNvSpPr>
            <a:spLocks noChangeArrowheads="1"/>
          </p:cNvSpPr>
          <p:nvPr/>
        </p:nvSpPr>
        <p:spPr bwMode="auto">
          <a:xfrm>
            <a:off x="2208214" y="197326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33805" name="Oval 15"/>
          <p:cNvSpPr>
            <a:spLocks noChangeArrowheads="1"/>
          </p:cNvSpPr>
          <p:nvPr/>
        </p:nvSpPr>
        <p:spPr bwMode="auto">
          <a:xfrm>
            <a:off x="2208214" y="23907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3806" name="Oval 16"/>
          <p:cNvSpPr>
            <a:spLocks noChangeArrowheads="1"/>
          </p:cNvSpPr>
          <p:nvPr/>
        </p:nvSpPr>
        <p:spPr bwMode="auto">
          <a:xfrm>
            <a:off x="2222501" y="279400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33807" name="Oval 17"/>
          <p:cNvSpPr>
            <a:spLocks noChangeArrowheads="1"/>
          </p:cNvSpPr>
          <p:nvPr/>
        </p:nvSpPr>
        <p:spPr bwMode="auto">
          <a:xfrm>
            <a:off x="2222501" y="321151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33808" name="Oval 18"/>
          <p:cNvSpPr>
            <a:spLocks noChangeArrowheads="1"/>
          </p:cNvSpPr>
          <p:nvPr/>
        </p:nvSpPr>
        <p:spPr bwMode="auto">
          <a:xfrm>
            <a:off x="2222501" y="36147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33809" name="Oval 21"/>
          <p:cNvSpPr>
            <a:spLocks noChangeArrowheads="1"/>
          </p:cNvSpPr>
          <p:nvPr/>
        </p:nvSpPr>
        <p:spPr bwMode="auto">
          <a:xfrm>
            <a:off x="7250114" y="27511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cxnSp>
        <p:nvCxnSpPr>
          <p:cNvPr id="33810" name="AutoShape 24"/>
          <p:cNvCxnSpPr>
            <a:cxnSpLocks noChangeShapeType="1"/>
            <a:stCxn id="33812" idx="0"/>
            <a:endCxn id="33813" idx="2"/>
          </p:cNvCxnSpPr>
          <p:nvPr/>
        </p:nvCxnSpPr>
        <p:spPr bwMode="auto">
          <a:xfrm flipH="1" flipV="1">
            <a:off x="6924675" y="2055813"/>
            <a:ext cx="539750" cy="468312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  <p:sp>
        <p:nvSpPr>
          <p:cNvPr id="33811" name="Text Box 25"/>
          <p:cNvSpPr txBox="1">
            <a:spLocks noChangeArrowheads="1"/>
          </p:cNvSpPr>
          <p:nvPr/>
        </p:nvSpPr>
        <p:spPr bwMode="auto">
          <a:xfrm>
            <a:off x="7824789" y="1684338"/>
            <a:ext cx="1169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Leaf node</a:t>
            </a:r>
          </a:p>
        </p:txBody>
      </p:sp>
      <p:sp>
        <p:nvSpPr>
          <p:cNvPr id="33812" name="Oval 27"/>
          <p:cNvSpPr>
            <a:spLocks noChangeArrowheads="1"/>
          </p:cNvSpPr>
          <p:nvPr/>
        </p:nvSpPr>
        <p:spPr bwMode="auto">
          <a:xfrm>
            <a:off x="7175501" y="2536826"/>
            <a:ext cx="576263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Rectangle 28"/>
          <p:cNvSpPr>
            <a:spLocks noChangeArrowheads="1"/>
          </p:cNvSpPr>
          <p:nvPr/>
        </p:nvSpPr>
        <p:spPr bwMode="auto">
          <a:xfrm>
            <a:off x="6024564" y="1685926"/>
            <a:ext cx="1800225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3814" name="Text Box 29"/>
          <p:cNvSpPr txBox="1">
            <a:spLocks noChangeArrowheads="1"/>
          </p:cNvSpPr>
          <p:nvPr/>
        </p:nvSpPr>
        <p:spPr bwMode="auto">
          <a:xfrm>
            <a:off x="6985000" y="3308350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Cluster2</a:t>
            </a:r>
          </a:p>
        </p:txBody>
      </p:sp>
      <p:sp>
        <p:nvSpPr>
          <p:cNvPr id="33815" name="Text Box 31"/>
          <p:cNvSpPr txBox="1">
            <a:spLocks noChangeArrowheads="1"/>
          </p:cNvSpPr>
          <p:nvPr/>
        </p:nvSpPr>
        <p:spPr bwMode="auto">
          <a:xfrm>
            <a:off x="4800600" y="1671638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1</a:t>
            </a:r>
          </a:p>
        </p:txBody>
      </p:sp>
      <p:sp>
        <p:nvSpPr>
          <p:cNvPr id="33816" name="Text Box 32"/>
          <p:cNvSpPr txBox="1">
            <a:spLocks noChangeArrowheads="1"/>
          </p:cNvSpPr>
          <p:nvPr/>
        </p:nvSpPr>
        <p:spPr bwMode="auto">
          <a:xfrm>
            <a:off x="6411913" y="1679575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2</a:t>
            </a:r>
          </a:p>
        </p:txBody>
      </p:sp>
      <p:sp>
        <p:nvSpPr>
          <p:cNvPr id="33817" name="Text Box 33"/>
          <p:cNvSpPr txBox="1">
            <a:spLocks noChangeArrowheads="1"/>
          </p:cNvSpPr>
          <p:nvPr/>
        </p:nvSpPr>
        <p:spPr bwMode="auto">
          <a:xfrm>
            <a:off x="3503614" y="4724401"/>
            <a:ext cx="3043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entury Gothic" pitchFamily="34" charset="0"/>
              </a:rPr>
              <a:t>Leaf node with two entries</a:t>
            </a:r>
            <a:endParaRPr lang="en-US" b="1">
              <a:solidFill>
                <a:srgbClr val="FF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12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 idx="4294967295"/>
          </p:nvPr>
        </p:nvSpPr>
        <p:spPr>
          <a:xfrm>
            <a:off x="1881188" y="152401"/>
            <a:ext cx="8229600" cy="500063"/>
          </a:xfrm>
        </p:spPr>
        <p:txBody>
          <a:bodyPr/>
          <a:lstStyle/>
          <a:p>
            <a:pPr algn="ctr"/>
            <a:r>
              <a:rPr lang="en-US" sz="2900" b="1"/>
              <a:t>BIRCH: The Idea by example</a:t>
            </a:r>
          </a:p>
        </p:txBody>
      </p:sp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1617664" y="1001713"/>
            <a:ext cx="163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Data Objects</a:t>
            </a:r>
          </a:p>
        </p:txBody>
      </p:sp>
      <p:sp>
        <p:nvSpPr>
          <p:cNvPr id="34819" name="Oval 4"/>
          <p:cNvSpPr>
            <a:spLocks noChangeArrowheads="1"/>
          </p:cNvSpPr>
          <p:nvPr/>
        </p:nvSpPr>
        <p:spPr bwMode="auto">
          <a:xfrm>
            <a:off x="3851276" y="274955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5000626" y="981076"/>
            <a:ext cx="3749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Clustering Process  (build a tree)</a:t>
            </a:r>
          </a:p>
        </p:txBody>
      </p:sp>
      <p:sp>
        <p:nvSpPr>
          <p:cNvPr id="34821" name="Line 6"/>
          <p:cNvSpPr>
            <a:spLocks noChangeShapeType="1"/>
          </p:cNvSpPr>
          <p:nvPr/>
        </p:nvSpPr>
        <p:spPr bwMode="auto">
          <a:xfrm>
            <a:off x="3216275" y="836614"/>
            <a:ext cx="0" cy="602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2" name="Rectangle 7"/>
          <p:cNvSpPr>
            <a:spLocks noChangeArrowheads="1"/>
          </p:cNvSpPr>
          <p:nvPr/>
        </p:nvSpPr>
        <p:spPr bwMode="auto">
          <a:xfrm>
            <a:off x="4224339" y="1685926"/>
            <a:ext cx="1800225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4823" name="Oval 8"/>
          <p:cNvSpPr>
            <a:spLocks noChangeArrowheads="1"/>
          </p:cNvSpPr>
          <p:nvPr/>
        </p:nvSpPr>
        <p:spPr bwMode="auto">
          <a:xfrm>
            <a:off x="3748088" y="2535239"/>
            <a:ext cx="576262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4824" name="AutoShape 9"/>
          <p:cNvCxnSpPr>
            <a:cxnSpLocks noChangeShapeType="1"/>
            <a:stCxn id="34822" idx="2"/>
            <a:endCxn id="34823" idx="0"/>
          </p:cNvCxnSpPr>
          <p:nvPr/>
        </p:nvCxnSpPr>
        <p:spPr bwMode="auto">
          <a:xfrm flipH="1">
            <a:off x="4037014" y="2055814"/>
            <a:ext cx="1087437" cy="466725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34825" name="Text Box 10"/>
          <p:cNvSpPr txBox="1">
            <a:spLocks noChangeArrowheads="1"/>
          </p:cNvSpPr>
          <p:nvPr/>
        </p:nvSpPr>
        <p:spPr bwMode="auto">
          <a:xfrm>
            <a:off x="3532189" y="3327400"/>
            <a:ext cx="973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Cluster1</a:t>
            </a:r>
          </a:p>
        </p:txBody>
      </p:sp>
      <p:sp>
        <p:nvSpPr>
          <p:cNvPr id="34826" name="Rectangle 11"/>
          <p:cNvSpPr>
            <a:spLocks noChangeArrowheads="1"/>
          </p:cNvSpPr>
          <p:nvPr/>
        </p:nvSpPr>
        <p:spPr bwMode="auto">
          <a:xfrm>
            <a:off x="1776413" y="2349501"/>
            <a:ext cx="12239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Oval 12"/>
          <p:cNvSpPr>
            <a:spLocks noChangeArrowheads="1"/>
          </p:cNvSpPr>
          <p:nvPr/>
        </p:nvSpPr>
        <p:spPr bwMode="auto">
          <a:xfrm>
            <a:off x="2208214" y="15843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4828" name="Oval 13"/>
          <p:cNvSpPr>
            <a:spLocks noChangeArrowheads="1"/>
          </p:cNvSpPr>
          <p:nvPr/>
        </p:nvSpPr>
        <p:spPr bwMode="auto">
          <a:xfrm>
            <a:off x="2208214" y="197326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34829" name="Oval 14"/>
          <p:cNvSpPr>
            <a:spLocks noChangeArrowheads="1"/>
          </p:cNvSpPr>
          <p:nvPr/>
        </p:nvSpPr>
        <p:spPr bwMode="auto">
          <a:xfrm>
            <a:off x="2208214" y="23907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4830" name="Oval 15"/>
          <p:cNvSpPr>
            <a:spLocks noChangeArrowheads="1"/>
          </p:cNvSpPr>
          <p:nvPr/>
        </p:nvSpPr>
        <p:spPr bwMode="auto">
          <a:xfrm>
            <a:off x="2222501" y="279400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34831" name="Oval 16"/>
          <p:cNvSpPr>
            <a:spLocks noChangeArrowheads="1"/>
          </p:cNvSpPr>
          <p:nvPr/>
        </p:nvSpPr>
        <p:spPr bwMode="auto">
          <a:xfrm>
            <a:off x="2222501" y="321151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34832" name="Oval 17"/>
          <p:cNvSpPr>
            <a:spLocks noChangeArrowheads="1"/>
          </p:cNvSpPr>
          <p:nvPr/>
        </p:nvSpPr>
        <p:spPr bwMode="auto">
          <a:xfrm>
            <a:off x="2222501" y="36147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34833" name="Oval 20"/>
          <p:cNvSpPr>
            <a:spLocks noChangeArrowheads="1"/>
          </p:cNvSpPr>
          <p:nvPr/>
        </p:nvSpPr>
        <p:spPr bwMode="auto">
          <a:xfrm>
            <a:off x="7250114" y="27511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cxnSp>
        <p:nvCxnSpPr>
          <p:cNvPr id="34834" name="AutoShape 21"/>
          <p:cNvCxnSpPr>
            <a:cxnSpLocks noChangeShapeType="1"/>
            <a:stCxn id="34836" idx="0"/>
            <a:endCxn id="34837" idx="2"/>
          </p:cNvCxnSpPr>
          <p:nvPr/>
        </p:nvCxnSpPr>
        <p:spPr bwMode="auto">
          <a:xfrm flipH="1" flipV="1">
            <a:off x="6924676" y="2055814"/>
            <a:ext cx="517525" cy="496887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  <p:sp>
        <p:nvSpPr>
          <p:cNvPr id="34835" name="Text Box 22"/>
          <p:cNvSpPr txBox="1">
            <a:spLocks noChangeArrowheads="1"/>
          </p:cNvSpPr>
          <p:nvPr/>
        </p:nvSpPr>
        <p:spPr bwMode="auto">
          <a:xfrm>
            <a:off x="7824789" y="1698625"/>
            <a:ext cx="1169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Leaf node</a:t>
            </a:r>
          </a:p>
        </p:txBody>
      </p:sp>
      <p:sp>
        <p:nvSpPr>
          <p:cNvPr id="34836" name="Oval 23"/>
          <p:cNvSpPr>
            <a:spLocks noChangeArrowheads="1"/>
          </p:cNvSpPr>
          <p:nvPr/>
        </p:nvSpPr>
        <p:spPr bwMode="auto">
          <a:xfrm>
            <a:off x="7118350" y="2565401"/>
            <a:ext cx="647700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7" name="Rectangle 24"/>
          <p:cNvSpPr>
            <a:spLocks noChangeArrowheads="1"/>
          </p:cNvSpPr>
          <p:nvPr/>
        </p:nvSpPr>
        <p:spPr bwMode="auto">
          <a:xfrm>
            <a:off x="6024564" y="1685926"/>
            <a:ext cx="1800225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4838" name="Text Box 25"/>
          <p:cNvSpPr txBox="1">
            <a:spLocks noChangeArrowheads="1"/>
          </p:cNvSpPr>
          <p:nvPr/>
        </p:nvSpPr>
        <p:spPr bwMode="auto">
          <a:xfrm>
            <a:off x="6985000" y="3322638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Cluster2</a:t>
            </a:r>
          </a:p>
        </p:txBody>
      </p:sp>
      <p:sp>
        <p:nvSpPr>
          <p:cNvPr id="64538" name="Oval 26"/>
          <p:cNvSpPr>
            <a:spLocks noChangeArrowheads="1"/>
          </p:cNvSpPr>
          <p:nvPr/>
        </p:nvSpPr>
        <p:spPr bwMode="auto">
          <a:xfrm>
            <a:off x="5160964" y="27654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64539" name="Text Box 27"/>
          <p:cNvSpPr txBox="1">
            <a:spLocks noChangeArrowheads="1"/>
          </p:cNvSpPr>
          <p:nvPr/>
        </p:nvSpPr>
        <p:spPr bwMode="auto">
          <a:xfrm>
            <a:off x="3503614" y="4724401"/>
            <a:ext cx="57102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entury Gothic" pitchFamily="34" charset="0"/>
              </a:rPr>
              <a:t>entry1 is the closest to object 3</a:t>
            </a:r>
          </a:p>
          <a:p>
            <a:endParaRPr lang="en-US" b="1">
              <a:latin typeface="Century Gothic" pitchFamily="34" charset="0"/>
            </a:endParaRPr>
          </a:p>
          <a:p>
            <a:r>
              <a:rPr lang="en-US" b="1">
                <a:solidFill>
                  <a:srgbClr val="FF0000"/>
                </a:solidFill>
                <a:latin typeface="Century Gothic" pitchFamily="34" charset="0"/>
              </a:rPr>
              <a:t>If cluster 1 becomes too large by adding object 3,</a:t>
            </a:r>
          </a:p>
          <a:p>
            <a:r>
              <a:rPr lang="en-US" b="1">
                <a:solidFill>
                  <a:srgbClr val="FF0000"/>
                </a:solidFill>
                <a:latin typeface="Century Gothic" pitchFamily="34" charset="0"/>
              </a:rPr>
              <a:t>then split the cluster</a:t>
            </a:r>
          </a:p>
        </p:txBody>
      </p:sp>
      <p:sp>
        <p:nvSpPr>
          <p:cNvPr id="34841" name="Text Box 28"/>
          <p:cNvSpPr txBox="1">
            <a:spLocks noChangeArrowheads="1"/>
          </p:cNvSpPr>
          <p:nvPr/>
        </p:nvSpPr>
        <p:spPr bwMode="auto">
          <a:xfrm>
            <a:off x="4800600" y="1671638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1</a:t>
            </a:r>
          </a:p>
        </p:txBody>
      </p:sp>
      <p:sp>
        <p:nvSpPr>
          <p:cNvPr id="34842" name="Text Box 29"/>
          <p:cNvSpPr txBox="1">
            <a:spLocks noChangeArrowheads="1"/>
          </p:cNvSpPr>
          <p:nvPr/>
        </p:nvSpPr>
        <p:spPr bwMode="auto">
          <a:xfrm>
            <a:off x="6411913" y="1679575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2</a:t>
            </a:r>
          </a:p>
        </p:txBody>
      </p:sp>
    </p:spTree>
    <p:extLst>
      <p:ext uri="{BB962C8B-B14F-4D97-AF65-F5344CB8AC3E}">
        <p14:creationId xmlns:p14="http://schemas.microsoft.com/office/powerpoint/2010/main" val="380518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4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4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4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3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 idx="4294967295"/>
          </p:nvPr>
        </p:nvSpPr>
        <p:spPr>
          <a:xfrm>
            <a:off x="1881188" y="152401"/>
            <a:ext cx="8229600" cy="500063"/>
          </a:xfrm>
        </p:spPr>
        <p:txBody>
          <a:bodyPr/>
          <a:lstStyle/>
          <a:p>
            <a:pPr algn="ctr"/>
            <a:r>
              <a:rPr lang="en-US" sz="2900" b="1"/>
              <a:t>BIRCH: The Idea by example</a:t>
            </a:r>
          </a:p>
        </p:txBody>
      </p:sp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1617664" y="1001713"/>
            <a:ext cx="163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Data Objects</a:t>
            </a:r>
          </a:p>
        </p:txBody>
      </p:sp>
      <p:sp>
        <p:nvSpPr>
          <p:cNvPr id="35843" name="Oval 4"/>
          <p:cNvSpPr>
            <a:spLocks noChangeArrowheads="1"/>
          </p:cNvSpPr>
          <p:nvPr/>
        </p:nvSpPr>
        <p:spPr bwMode="auto">
          <a:xfrm>
            <a:off x="3851276" y="274955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5844" name="Text Box 5"/>
          <p:cNvSpPr txBox="1">
            <a:spLocks noChangeArrowheads="1"/>
          </p:cNvSpPr>
          <p:nvPr/>
        </p:nvSpPr>
        <p:spPr bwMode="auto">
          <a:xfrm>
            <a:off x="5000626" y="981076"/>
            <a:ext cx="3749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Clustering Process  (build a tree)</a:t>
            </a:r>
          </a:p>
        </p:txBody>
      </p:sp>
      <p:sp>
        <p:nvSpPr>
          <p:cNvPr id="35845" name="Line 6"/>
          <p:cNvSpPr>
            <a:spLocks noChangeShapeType="1"/>
          </p:cNvSpPr>
          <p:nvPr/>
        </p:nvSpPr>
        <p:spPr bwMode="auto">
          <a:xfrm>
            <a:off x="3216275" y="836614"/>
            <a:ext cx="0" cy="602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6" name="Rectangle 7"/>
          <p:cNvSpPr>
            <a:spLocks noChangeArrowheads="1"/>
          </p:cNvSpPr>
          <p:nvPr/>
        </p:nvSpPr>
        <p:spPr bwMode="auto">
          <a:xfrm>
            <a:off x="4224338" y="1685926"/>
            <a:ext cx="1223962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5847" name="Oval 8"/>
          <p:cNvSpPr>
            <a:spLocks noChangeArrowheads="1"/>
          </p:cNvSpPr>
          <p:nvPr/>
        </p:nvSpPr>
        <p:spPr bwMode="auto">
          <a:xfrm>
            <a:off x="3733801" y="2535239"/>
            <a:ext cx="576263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48" name="AutoShape 9"/>
          <p:cNvCxnSpPr>
            <a:cxnSpLocks noChangeShapeType="1"/>
            <a:stCxn id="35846" idx="2"/>
            <a:endCxn id="35847" idx="0"/>
          </p:cNvCxnSpPr>
          <p:nvPr/>
        </p:nvCxnSpPr>
        <p:spPr bwMode="auto">
          <a:xfrm flipH="1">
            <a:off x="4022725" y="2055814"/>
            <a:ext cx="814388" cy="466725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35849" name="Text Box 10"/>
          <p:cNvSpPr txBox="1">
            <a:spLocks noChangeArrowheads="1"/>
          </p:cNvSpPr>
          <p:nvPr/>
        </p:nvSpPr>
        <p:spPr bwMode="auto">
          <a:xfrm>
            <a:off x="3517900" y="3284538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Cluster1</a:t>
            </a:r>
          </a:p>
        </p:txBody>
      </p:sp>
      <p:sp>
        <p:nvSpPr>
          <p:cNvPr id="35850" name="Rectangle 11"/>
          <p:cNvSpPr>
            <a:spLocks noChangeArrowheads="1"/>
          </p:cNvSpPr>
          <p:nvPr/>
        </p:nvSpPr>
        <p:spPr bwMode="auto">
          <a:xfrm>
            <a:off x="1776413" y="2349501"/>
            <a:ext cx="12239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Oval 12"/>
          <p:cNvSpPr>
            <a:spLocks noChangeArrowheads="1"/>
          </p:cNvSpPr>
          <p:nvPr/>
        </p:nvSpPr>
        <p:spPr bwMode="auto">
          <a:xfrm>
            <a:off x="2208214" y="15843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5852" name="Oval 13"/>
          <p:cNvSpPr>
            <a:spLocks noChangeArrowheads="1"/>
          </p:cNvSpPr>
          <p:nvPr/>
        </p:nvSpPr>
        <p:spPr bwMode="auto">
          <a:xfrm>
            <a:off x="2208214" y="197326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35853" name="Oval 14"/>
          <p:cNvSpPr>
            <a:spLocks noChangeArrowheads="1"/>
          </p:cNvSpPr>
          <p:nvPr/>
        </p:nvSpPr>
        <p:spPr bwMode="auto">
          <a:xfrm>
            <a:off x="2208214" y="23907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5854" name="Oval 15"/>
          <p:cNvSpPr>
            <a:spLocks noChangeArrowheads="1"/>
          </p:cNvSpPr>
          <p:nvPr/>
        </p:nvSpPr>
        <p:spPr bwMode="auto">
          <a:xfrm>
            <a:off x="2222501" y="279400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35855" name="Oval 16"/>
          <p:cNvSpPr>
            <a:spLocks noChangeArrowheads="1"/>
          </p:cNvSpPr>
          <p:nvPr/>
        </p:nvSpPr>
        <p:spPr bwMode="auto">
          <a:xfrm>
            <a:off x="2222501" y="321151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35856" name="Oval 17"/>
          <p:cNvSpPr>
            <a:spLocks noChangeArrowheads="1"/>
          </p:cNvSpPr>
          <p:nvPr/>
        </p:nvSpPr>
        <p:spPr bwMode="auto">
          <a:xfrm>
            <a:off x="2222501" y="36147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35857" name="Oval 20"/>
          <p:cNvSpPr>
            <a:spLocks noChangeArrowheads="1"/>
          </p:cNvSpPr>
          <p:nvPr/>
        </p:nvSpPr>
        <p:spPr bwMode="auto">
          <a:xfrm>
            <a:off x="7250114" y="27511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cxnSp>
        <p:nvCxnSpPr>
          <p:cNvPr id="35858" name="AutoShape 21"/>
          <p:cNvCxnSpPr>
            <a:cxnSpLocks noChangeShapeType="1"/>
            <a:stCxn id="35860" idx="0"/>
            <a:endCxn id="35868" idx="2"/>
          </p:cNvCxnSpPr>
          <p:nvPr/>
        </p:nvCxnSpPr>
        <p:spPr bwMode="auto">
          <a:xfrm flipH="1" flipV="1">
            <a:off x="7283450" y="2003425"/>
            <a:ext cx="158750" cy="520700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  <p:sp>
        <p:nvSpPr>
          <p:cNvPr id="35859" name="Text Box 22"/>
          <p:cNvSpPr txBox="1">
            <a:spLocks noChangeArrowheads="1"/>
          </p:cNvSpPr>
          <p:nvPr/>
        </p:nvSpPr>
        <p:spPr bwMode="auto">
          <a:xfrm>
            <a:off x="7867650" y="1698625"/>
            <a:ext cx="1169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Leaf node</a:t>
            </a:r>
          </a:p>
        </p:txBody>
      </p:sp>
      <p:sp>
        <p:nvSpPr>
          <p:cNvPr id="35860" name="Oval 23"/>
          <p:cNvSpPr>
            <a:spLocks noChangeArrowheads="1"/>
          </p:cNvSpPr>
          <p:nvPr/>
        </p:nvSpPr>
        <p:spPr bwMode="auto">
          <a:xfrm>
            <a:off x="7118350" y="2536826"/>
            <a:ext cx="647700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1" name="Text Box 25"/>
          <p:cNvSpPr txBox="1">
            <a:spLocks noChangeArrowheads="1"/>
          </p:cNvSpPr>
          <p:nvPr/>
        </p:nvSpPr>
        <p:spPr bwMode="auto">
          <a:xfrm>
            <a:off x="6970714" y="3236913"/>
            <a:ext cx="973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Cluster2</a:t>
            </a:r>
          </a:p>
        </p:txBody>
      </p:sp>
      <p:sp>
        <p:nvSpPr>
          <p:cNvPr id="35862" name="Oval 26"/>
          <p:cNvSpPr>
            <a:spLocks noChangeArrowheads="1"/>
          </p:cNvSpPr>
          <p:nvPr/>
        </p:nvSpPr>
        <p:spPr bwMode="auto">
          <a:xfrm>
            <a:off x="5160964" y="27654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5863" name="Oval 30"/>
          <p:cNvSpPr>
            <a:spLocks noChangeArrowheads="1"/>
          </p:cNvSpPr>
          <p:nvPr/>
        </p:nvSpPr>
        <p:spPr bwMode="auto">
          <a:xfrm>
            <a:off x="5073651" y="2551114"/>
            <a:ext cx="576263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4" name="Rectangle 31"/>
          <p:cNvSpPr>
            <a:spLocks noChangeArrowheads="1"/>
          </p:cNvSpPr>
          <p:nvPr/>
        </p:nvSpPr>
        <p:spPr bwMode="auto">
          <a:xfrm>
            <a:off x="5449888" y="1685926"/>
            <a:ext cx="1223962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5865" name="Text Box 32"/>
          <p:cNvSpPr txBox="1">
            <a:spLocks noChangeArrowheads="1"/>
          </p:cNvSpPr>
          <p:nvPr/>
        </p:nvSpPr>
        <p:spPr bwMode="auto">
          <a:xfrm>
            <a:off x="4543425" y="1666875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1</a:t>
            </a:r>
          </a:p>
        </p:txBody>
      </p:sp>
      <p:sp>
        <p:nvSpPr>
          <p:cNvPr id="35866" name="Rectangle 33"/>
          <p:cNvSpPr>
            <a:spLocks noChangeArrowheads="1"/>
          </p:cNvSpPr>
          <p:nvPr/>
        </p:nvSpPr>
        <p:spPr bwMode="auto">
          <a:xfrm>
            <a:off x="6672263" y="1685926"/>
            <a:ext cx="1223962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5867" name="Text Box 34"/>
          <p:cNvSpPr txBox="1">
            <a:spLocks noChangeArrowheads="1"/>
          </p:cNvSpPr>
          <p:nvPr/>
        </p:nvSpPr>
        <p:spPr bwMode="auto">
          <a:xfrm>
            <a:off x="5707063" y="1671638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2</a:t>
            </a:r>
          </a:p>
        </p:txBody>
      </p:sp>
      <p:sp>
        <p:nvSpPr>
          <p:cNvPr id="35868" name="Text Box 35"/>
          <p:cNvSpPr txBox="1">
            <a:spLocks noChangeArrowheads="1"/>
          </p:cNvSpPr>
          <p:nvPr/>
        </p:nvSpPr>
        <p:spPr bwMode="auto">
          <a:xfrm>
            <a:off x="6858000" y="1666875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3</a:t>
            </a:r>
          </a:p>
        </p:txBody>
      </p:sp>
      <p:cxnSp>
        <p:nvCxnSpPr>
          <p:cNvPr id="35869" name="AutoShape 36"/>
          <p:cNvCxnSpPr>
            <a:cxnSpLocks noChangeShapeType="1"/>
            <a:stCxn id="35863" idx="0"/>
            <a:endCxn id="35864" idx="2"/>
          </p:cNvCxnSpPr>
          <p:nvPr/>
        </p:nvCxnSpPr>
        <p:spPr bwMode="auto">
          <a:xfrm flipV="1">
            <a:off x="5362575" y="2055813"/>
            <a:ext cx="700088" cy="482600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35870" name="Text Box 37"/>
          <p:cNvSpPr txBox="1">
            <a:spLocks noChangeArrowheads="1"/>
          </p:cNvSpPr>
          <p:nvPr/>
        </p:nvSpPr>
        <p:spPr bwMode="auto">
          <a:xfrm>
            <a:off x="4857750" y="3279775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Cluster3</a:t>
            </a:r>
          </a:p>
        </p:txBody>
      </p:sp>
      <p:sp>
        <p:nvSpPr>
          <p:cNvPr id="35871" name="Text Box 38"/>
          <p:cNvSpPr txBox="1">
            <a:spLocks noChangeArrowheads="1"/>
          </p:cNvSpPr>
          <p:nvPr/>
        </p:nvSpPr>
        <p:spPr bwMode="auto">
          <a:xfrm>
            <a:off x="3503614" y="4724401"/>
            <a:ext cx="3216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entury Gothic" pitchFamily="34" charset="0"/>
              </a:rPr>
              <a:t>Leaf node with three entries</a:t>
            </a:r>
            <a:endParaRPr lang="en-US" b="1">
              <a:solidFill>
                <a:srgbClr val="FF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33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solidFill>
                  <a:schemeClr val="bg1">
                    <a:lumMod val="65000"/>
                  </a:schemeClr>
                </a:solidFill>
              </a:rPr>
              <a:t>What is clustering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solidFill>
                  <a:schemeClr val="bg1">
                    <a:lumMod val="65000"/>
                  </a:schemeClr>
                </a:solidFill>
              </a:rPr>
              <a:t>Partitioning methods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/>
              <a:t>Hierarchical methods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/>
              <a:t>Density-based methods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/>
              <a:t>Grid-based methods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/>
              <a:t>Model-based clustering methods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/>
              <a:t>Outlier analysis </a:t>
            </a:r>
          </a:p>
        </p:txBody>
      </p:sp>
    </p:spTree>
    <p:extLst>
      <p:ext uri="{BB962C8B-B14F-4D97-AF65-F5344CB8AC3E}">
        <p14:creationId xmlns:p14="http://schemas.microsoft.com/office/powerpoint/2010/main" val="3285451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 idx="4294967295"/>
          </p:nvPr>
        </p:nvSpPr>
        <p:spPr>
          <a:xfrm>
            <a:off x="1881188" y="152401"/>
            <a:ext cx="8229600" cy="500063"/>
          </a:xfrm>
        </p:spPr>
        <p:txBody>
          <a:bodyPr/>
          <a:lstStyle/>
          <a:p>
            <a:pPr algn="ctr"/>
            <a:r>
              <a:rPr lang="en-US" sz="2900" b="1"/>
              <a:t>BIRCH: The Idea by example</a:t>
            </a:r>
          </a:p>
        </p:txBody>
      </p:sp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1617664" y="1001713"/>
            <a:ext cx="163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Data Objects</a:t>
            </a:r>
          </a:p>
        </p:txBody>
      </p:sp>
      <p:sp>
        <p:nvSpPr>
          <p:cNvPr id="36867" name="Oval 4"/>
          <p:cNvSpPr>
            <a:spLocks noChangeArrowheads="1"/>
          </p:cNvSpPr>
          <p:nvPr/>
        </p:nvSpPr>
        <p:spPr bwMode="auto">
          <a:xfrm>
            <a:off x="3851276" y="274955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5000626" y="981076"/>
            <a:ext cx="3749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Clustering Process  (build a tree)</a:t>
            </a:r>
          </a:p>
        </p:txBody>
      </p:sp>
      <p:sp>
        <p:nvSpPr>
          <p:cNvPr id="36869" name="Line 6"/>
          <p:cNvSpPr>
            <a:spLocks noChangeShapeType="1"/>
          </p:cNvSpPr>
          <p:nvPr/>
        </p:nvSpPr>
        <p:spPr bwMode="auto">
          <a:xfrm>
            <a:off x="3216275" y="836614"/>
            <a:ext cx="0" cy="602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0" name="Rectangle 7"/>
          <p:cNvSpPr>
            <a:spLocks noChangeArrowheads="1"/>
          </p:cNvSpPr>
          <p:nvPr/>
        </p:nvSpPr>
        <p:spPr bwMode="auto">
          <a:xfrm>
            <a:off x="4224338" y="1685926"/>
            <a:ext cx="1223962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6871" name="Oval 8"/>
          <p:cNvSpPr>
            <a:spLocks noChangeArrowheads="1"/>
          </p:cNvSpPr>
          <p:nvPr/>
        </p:nvSpPr>
        <p:spPr bwMode="auto">
          <a:xfrm>
            <a:off x="3733801" y="2535239"/>
            <a:ext cx="576263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872" name="AutoShape 9"/>
          <p:cNvCxnSpPr>
            <a:cxnSpLocks noChangeShapeType="1"/>
            <a:stCxn id="36870" idx="2"/>
            <a:endCxn id="36871" idx="0"/>
          </p:cNvCxnSpPr>
          <p:nvPr/>
        </p:nvCxnSpPr>
        <p:spPr bwMode="auto">
          <a:xfrm flipH="1">
            <a:off x="4022725" y="2055814"/>
            <a:ext cx="814388" cy="466725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36873" name="Text Box 10"/>
          <p:cNvSpPr txBox="1">
            <a:spLocks noChangeArrowheads="1"/>
          </p:cNvSpPr>
          <p:nvPr/>
        </p:nvSpPr>
        <p:spPr bwMode="auto">
          <a:xfrm>
            <a:off x="3517900" y="3284538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Cluster1</a:t>
            </a:r>
          </a:p>
        </p:txBody>
      </p:sp>
      <p:sp>
        <p:nvSpPr>
          <p:cNvPr id="36874" name="Rectangle 11"/>
          <p:cNvSpPr>
            <a:spLocks noChangeArrowheads="1"/>
          </p:cNvSpPr>
          <p:nvPr/>
        </p:nvSpPr>
        <p:spPr bwMode="auto">
          <a:xfrm>
            <a:off x="1776413" y="2752726"/>
            <a:ext cx="12239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Oval 12"/>
          <p:cNvSpPr>
            <a:spLocks noChangeArrowheads="1"/>
          </p:cNvSpPr>
          <p:nvPr/>
        </p:nvSpPr>
        <p:spPr bwMode="auto">
          <a:xfrm>
            <a:off x="2208214" y="15843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6876" name="Oval 13"/>
          <p:cNvSpPr>
            <a:spLocks noChangeArrowheads="1"/>
          </p:cNvSpPr>
          <p:nvPr/>
        </p:nvSpPr>
        <p:spPr bwMode="auto">
          <a:xfrm>
            <a:off x="2208214" y="197326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36877" name="Oval 14"/>
          <p:cNvSpPr>
            <a:spLocks noChangeArrowheads="1"/>
          </p:cNvSpPr>
          <p:nvPr/>
        </p:nvSpPr>
        <p:spPr bwMode="auto">
          <a:xfrm>
            <a:off x="2208214" y="23907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6878" name="Oval 15"/>
          <p:cNvSpPr>
            <a:spLocks noChangeArrowheads="1"/>
          </p:cNvSpPr>
          <p:nvPr/>
        </p:nvSpPr>
        <p:spPr bwMode="auto">
          <a:xfrm>
            <a:off x="2222501" y="279400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36879" name="Oval 16"/>
          <p:cNvSpPr>
            <a:spLocks noChangeArrowheads="1"/>
          </p:cNvSpPr>
          <p:nvPr/>
        </p:nvSpPr>
        <p:spPr bwMode="auto">
          <a:xfrm>
            <a:off x="2222501" y="321151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36880" name="Oval 17"/>
          <p:cNvSpPr>
            <a:spLocks noChangeArrowheads="1"/>
          </p:cNvSpPr>
          <p:nvPr/>
        </p:nvSpPr>
        <p:spPr bwMode="auto">
          <a:xfrm>
            <a:off x="2222501" y="36147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36881" name="Oval 20"/>
          <p:cNvSpPr>
            <a:spLocks noChangeArrowheads="1"/>
          </p:cNvSpPr>
          <p:nvPr/>
        </p:nvSpPr>
        <p:spPr bwMode="auto">
          <a:xfrm>
            <a:off x="7250114" y="27511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cxnSp>
        <p:nvCxnSpPr>
          <p:cNvPr id="66581" name="AutoShape 21"/>
          <p:cNvCxnSpPr>
            <a:cxnSpLocks noChangeShapeType="1"/>
            <a:stCxn id="66583" idx="0"/>
            <a:endCxn id="36890" idx="2"/>
          </p:cNvCxnSpPr>
          <p:nvPr/>
        </p:nvCxnSpPr>
        <p:spPr bwMode="auto">
          <a:xfrm flipH="1" flipV="1">
            <a:off x="7285038" y="2055813"/>
            <a:ext cx="157162" cy="468312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  <p:sp>
        <p:nvSpPr>
          <p:cNvPr id="36883" name="Text Box 22"/>
          <p:cNvSpPr txBox="1">
            <a:spLocks noChangeArrowheads="1"/>
          </p:cNvSpPr>
          <p:nvPr/>
        </p:nvSpPr>
        <p:spPr bwMode="auto">
          <a:xfrm>
            <a:off x="7867650" y="1698625"/>
            <a:ext cx="1169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Leaf node</a:t>
            </a:r>
          </a:p>
        </p:txBody>
      </p:sp>
      <p:sp>
        <p:nvSpPr>
          <p:cNvPr id="66583" name="Oval 23"/>
          <p:cNvSpPr>
            <a:spLocks noChangeArrowheads="1"/>
          </p:cNvSpPr>
          <p:nvPr/>
        </p:nvSpPr>
        <p:spPr bwMode="auto">
          <a:xfrm>
            <a:off x="7118350" y="2536826"/>
            <a:ext cx="647700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84" name="Text Box 24"/>
          <p:cNvSpPr txBox="1">
            <a:spLocks noChangeArrowheads="1"/>
          </p:cNvSpPr>
          <p:nvPr/>
        </p:nvSpPr>
        <p:spPr bwMode="auto">
          <a:xfrm>
            <a:off x="6970714" y="3236913"/>
            <a:ext cx="973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Cluster2</a:t>
            </a:r>
          </a:p>
        </p:txBody>
      </p:sp>
      <p:sp>
        <p:nvSpPr>
          <p:cNvPr id="36886" name="Oval 25"/>
          <p:cNvSpPr>
            <a:spLocks noChangeArrowheads="1"/>
          </p:cNvSpPr>
          <p:nvPr/>
        </p:nvSpPr>
        <p:spPr bwMode="auto">
          <a:xfrm>
            <a:off x="5160964" y="27654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6887" name="Oval 26"/>
          <p:cNvSpPr>
            <a:spLocks noChangeArrowheads="1"/>
          </p:cNvSpPr>
          <p:nvPr/>
        </p:nvSpPr>
        <p:spPr bwMode="auto">
          <a:xfrm>
            <a:off x="5073651" y="2551114"/>
            <a:ext cx="576263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8" name="Rectangle 27"/>
          <p:cNvSpPr>
            <a:spLocks noChangeArrowheads="1"/>
          </p:cNvSpPr>
          <p:nvPr/>
        </p:nvSpPr>
        <p:spPr bwMode="auto">
          <a:xfrm>
            <a:off x="5449888" y="1685926"/>
            <a:ext cx="1223962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6889" name="Text Box 28"/>
          <p:cNvSpPr txBox="1">
            <a:spLocks noChangeArrowheads="1"/>
          </p:cNvSpPr>
          <p:nvPr/>
        </p:nvSpPr>
        <p:spPr bwMode="auto">
          <a:xfrm>
            <a:off x="4543425" y="1666875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1</a:t>
            </a:r>
          </a:p>
        </p:txBody>
      </p:sp>
      <p:sp>
        <p:nvSpPr>
          <p:cNvPr id="36890" name="Rectangle 29"/>
          <p:cNvSpPr>
            <a:spLocks noChangeArrowheads="1"/>
          </p:cNvSpPr>
          <p:nvPr/>
        </p:nvSpPr>
        <p:spPr bwMode="auto">
          <a:xfrm>
            <a:off x="6672263" y="1685926"/>
            <a:ext cx="1223962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6891" name="Text Box 30"/>
          <p:cNvSpPr txBox="1">
            <a:spLocks noChangeArrowheads="1"/>
          </p:cNvSpPr>
          <p:nvPr/>
        </p:nvSpPr>
        <p:spPr bwMode="auto">
          <a:xfrm>
            <a:off x="5707063" y="1671638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2</a:t>
            </a:r>
          </a:p>
        </p:txBody>
      </p:sp>
      <p:sp>
        <p:nvSpPr>
          <p:cNvPr id="36892" name="Text Box 31"/>
          <p:cNvSpPr txBox="1">
            <a:spLocks noChangeArrowheads="1"/>
          </p:cNvSpPr>
          <p:nvPr/>
        </p:nvSpPr>
        <p:spPr bwMode="auto">
          <a:xfrm>
            <a:off x="6858000" y="1695450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3</a:t>
            </a:r>
          </a:p>
        </p:txBody>
      </p:sp>
      <p:cxnSp>
        <p:nvCxnSpPr>
          <p:cNvPr id="36893" name="AutoShape 32"/>
          <p:cNvCxnSpPr>
            <a:cxnSpLocks noChangeShapeType="1"/>
            <a:stCxn id="36887" idx="0"/>
            <a:endCxn id="36888" idx="2"/>
          </p:cNvCxnSpPr>
          <p:nvPr/>
        </p:nvCxnSpPr>
        <p:spPr bwMode="auto">
          <a:xfrm flipV="1">
            <a:off x="5362575" y="2055813"/>
            <a:ext cx="700088" cy="482600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36894" name="Text Box 33"/>
          <p:cNvSpPr txBox="1">
            <a:spLocks noChangeArrowheads="1"/>
          </p:cNvSpPr>
          <p:nvPr/>
        </p:nvSpPr>
        <p:spPr bwMode="auto">
          <a:xfrm>
            <a:off x="4857750" y="3279775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Cluster3</a:t>
            </a:r>
          </a:p>
        </p:txBody>
      </p:sp>
      <p:sp>
        <p:nvSpPr>
          <p:cNvPr id="66595" name="Oval 35"/>
          <p:cNvSpPr>
            <a:spLocks noChangeArrowheads="1"/>
          </p:cNvSpPr>
          <p:nvPr/>
        </p:nvSpPr>
        <p:spPr bwMode="auto">
          <a:xfrm>
            <a:off x="7854951" y="27384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66596" name="Text Box 36"/>
          <p:cNvSpPr txBox="1">
            <a:spLocks noChangeArrowheads="1"/>
          </p:cNvSpPr>
          <p:nvPr/>
        </p:nvSpPr>
        <p:spPr bwMode="auto">
          <a:xfrm>
            <a:off x="3503614" y="4724401"/>
            <a:ext cx="56546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entury Gothic" pitchFamily="34" charset="0"/>
              </a:rPr>
              <a:t>entry3 is the closest to object 4</a:t>
            </a:r>
          </a:p>
          <a:p>
            <a:endParaRPr lang="en-US" b="1">
              <a:latin typeface="Century Gothic" pitchFamily="34" charset="0"/>
            </a:endParaRPr>
          </a:p>
          <a:p>
            <a:r>
              <a:rPr lang="en-US" b="1">
                <a:solidFill>
                  <a:srgbClr val="FF0000"/>
                </a:solidFill>
                <a:latin typeface="Century Gothic" pitchFamily="34" charset="0"/>
              </a:rPr>
              <a:t>Cluster 2 remains compact when adding object 4</a:t>
            </a:r>
          </a:p>
          <a:p>
            <a:r>
              <a:rPr lang="en-US" b="1">
                <a:solidFill>
                  <a:srgbClr val="FF0000"/>
                </a:solidFill>
                <a:latin typeface="Century Gothic" pitchFamily="34" charset="0"/>
              </a:rPr>
              <a:t>then  add object 4 to cluster 2</a:t>
            </a:r>
          </a:p>
        </p:txBody>
      </p:sp>
      <p:sp>
        <p:nvSpPr>
          <p:cNvPr id="66597" name="Oval 37"/>
          <p:cNvSpPr>
            <a:spLocks noChangeArrowheads="1"/>
          </p:cNvSpPr>
          <p:nvPr/>
        </p:nvSpPr>
        <p:spPr bwMode="auto">
          <a:xfrm>
            <a:off x="7146926" y="2535239"/>
            <a:ext cx="1152525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98" name="Text Box 38"/>
          <p:cNvSpPr txBox="1">
            <a:spLocks noChangeArrowheads="1"/>
          </p:cNvSpPr>
          <p:nvPr/>
        </p:nvSpPr>
        <p:spPr bwMode="auto">
          <a:xfrm>
            <a:off x="7272339" y="3241675"/>
            <a:ext cx="973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Cluster2</a:t>
            </a:r>
          </a:p>
        </p:txBody>
      </p:sp>
      <p:cxnSp>
        <p:nvCxnSpPr>
          <p:cNvPr id="66599" name="AutoShape 39"/>
          <p:cNvCxnSpPr>
            <a:cxnSpLocks noChangeShapeType="1"/>
            <a:stCxn id="66597" idx="0"/>
            <a:endCxn id="36890" idx="2"/>
          </p:cNvCxnSpPr>
          <p:nvPr/>
        </p:nvCxnSpPr>
        <p:spPr bwMode="auto">
          <a:xfrm flipH="1" flipV="1">
            <a:off x="7285038" y="2055814"/>
            <a:ext cx="438150" cy="466725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6739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6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6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6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66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665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66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6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6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83" grpId="0" animBg="1"/>
      <p:bldP spid="66584" grpId="0"/>
      <p:bldP spid="66595" grpId="0" animBg="1"/>
      <p:bldP spid="66597" grpId="0" animBg="1"/>
      <p:bldP spid="6659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 idx="4294967295"/>
          </p:nvPr>
        </p:nvSpPr>
        <p:spPr>
          <a:xfrm>
            <a:off x="1881188" y="152401"/>
            <a:ext cx="8229600" cy="500063"/>
          </a:xfrm>
        </p:spPr>
        <p:txBody>
          <a:bodyPr/>
          <a:lstStyle/>
          <a:p>
            <a:pPr algn="ctr"/>
            <a:r>
              <a:rPr lang="en-US" sz="2900" b="1"/>
              <a:t>BIRCH: The Idea by example</a:t>
            </a:r>
          </a:p>
        </p:txBody>
      </p:sp>
      <p:sp>
        <p:nvSpPr>
          <p:cNvPr id="37890" name="Text Box 3"/>
          <p:cNvSpPr txBox="1">
            <a:spLocks noChangeArrowheads="1"/>
          </p:cNvSpPr>
          <p:nvPr/>
        </p:nvSpPr>
        <p:spPr bwMode="auto">
          <a:xfrm>
            <a:off x="1617664" y="1001713"/>
            <a:ext cx="163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Data Objects</a:t>
            </a:r>
          </a:p>
        </p:txBody>
      </p:sp>
      <p:sp>
        <p:nvSpPr>
          <p:cNvPr id="37891" name="Oval 4"/>
          <p:cNvSpPr>
            <a:spLocks noChangeArrowheads="1"/>
          </p:cNvSpPr>
          <p:nvPr/>
        </p:nvSpPr>
        <p:spPr bwMode="auto">
          <a:xfrm>
            <a:off x="3851276" y="274955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5000626" y="981076"/>
            <a:ext cx="3749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Clustering Process  (build a tree)</a:t>
            </a:r>
          </a:p>
        </p:txBody>
      </p:sp>
      <p:sp>
        <p:nvSpPr>
          <p:cNvPr id="37893" name="Line 6"/>
          <p:cNvSpPr>
            <a:spLocks noChangeShapeType="1"/>
          </p:cNvSpPr>
          <p:nvPr/>
        </p:nvSpPr>
        <p:spPr bwMode="auto">
          <a:xfrm>
            <a:off x="3216275" y="836614"/>
            <a:ext cx="0" cy="602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4224338" y="1685926"/>
            <a:ext cx="1223962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7895" name="Oval 8"/>
          <p:cNvSpPr>
            <a:spLocks noChangeArrowheads="1"/>
          </p:cNvSpPr>
          <p:nvPr/>
        </p:nvSpPr>
        <p:spPr bwMode="auto">
          <a:xfrm>
            <a:off x="3733801" y="2535239"/>
            <a:ext cx="576263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896" name="AutoShape 9"/>
          <p:cNvCxnSpPr>
            <a:cxnSpLocks noChangeShapeType="1"/>
            <a:stCxn id="37894" idx="2"/>
            <a:endCxn id="37895" idx="0"/>
          </p:cNvCxnSpPr>
          <p:nvPr/>
        </p:nvCxnSpPr>
        <p:spPr bwMode="auto">
          <a:xfrm flipH="1">
            <a:off x="4022725" y="2055814"/>
            <a:ext cx="814388" cy="466725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37897" name="Text Box 10"/>
          <p:cNvSpPr txBox="1">
            <a:spLocks noChangeArrowheads="1"/>
          </p:cNvSpPr>
          <p:nvPr/>
        </p:nvSpPr>
        <p:spPr bwMode="auto">
          <a:xfrm>
            <a:off x="3517900" y="3284538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Cluster1</a:t>
            </a:r>
          </a:p>
        </p:txBody>
      </p:sp>
      <p:sp>
        <p:nvSpPr>
          <p:cNvPr id="37898" name="Rectangle 11"/>
          <p:cNvSpPr>
            <a:spLocks noChangeArrowheads="1"/>
          </p:cNvSpPr>
          <p:nvPr/>
        </p:nvSpPr>
        <p:spPr bwMode="auto">
          <a:xfrm>
            <a:off x="1776413" y="3168651"/>
            <a:ext cx="12239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Oval 12"/>
          <p:cNvSpPr>
            <a:spLocks noChangeArrowheads="1"/>
          </p:cNvSpPr>
          <p:nvPr/>
        </p:nvSpPr>
        <p:spPr bwMode="auto">
          <a:xfrm>
            <a:off x="2208214" y="15843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7900" name="Oval 13"/>
          <p:cNvSpPr>
            <a:spLocks noChangeArrowheads="1"/>
          </p:cNvSpPr>
          <p:nvPr/>
        </p:nvSpPr>
        <p:spPr bwMode="auto">
          <a:xfrm>
            <a:off x="2208214" y="197326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37901" name="Oval 14"/>
          <p:cNvSpPr>
            <a:spLocks noChangeArrowheads="1"/>
          </p:cNvSpPr>
          <p:nvPr/>
        </p:nvSpPr>
        <p:spPr bwMode="auto">
          <a:xfrm>
            <a:off x="2208214" y="23907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7902" name="Oval 15"/>
          <p:cNvSpPr>
            <a:spLocks noChangeArrowheads="1"/>
          </p:cNvSpPr>
          <p:nvPr/>
        </p:nvSpPr>
        <p:spPr bwMode="auto">
          <a:xfrm>
            <a:off x="2222501" y="279400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37903" name="Oval 16"/>
          <p:cNvSpPr>
            <a:spLocks noChangeArrowheads="1"/>
          </p:cNvSpPr>
          <p:nvPr/>
        </p:nvSpPr>
        <p:spPr bwMode="auto">
          <a:xfrm>
            <a:off x="2222501" y="321151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37904" name="Oval 17"/>
          <p:cNvSpPr>
            <a:spLocks noChangeArrowheads="1"/>
          </p:cNvSpPr>
          <p:nvPr/>
        </p:nvSpPr>
        <p:spPr bwMode="auto">
          <a:xfrm>
            <a:off x="2222501" y="36147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37905" name="Oval 20"/>
          <p:cNvSpPr>
            <a:spLocks noChangeArrowheads="1"/>
          </p:cNvSpPr>
          <p:nvPr/>
        </p:nvSpPr>
        <p:spPr bwMode="auto">
          <a:xfrm>
            <a:off x="7250114" y="27511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37906" name="Text Box 22"/>
          <p:cNvSpPr txBox="1">
            <a:spLocks noChangeArrowheads="1"/>
          </p:cNvSpPr>
          <p:nvPr/>
        </p:nvSpPr>
        <p:spPr bwMode="auto">
          <a:xfrm>
            <a:off x="7867650" y="1698625"/>
            <a:ext cx="1169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Leaf node</a:t>
            </a:r>
          </a:p>
        </p:txBody>
      </p:sp>
      <p:sp>
        <p:nvSpPr>
          <p:cNvPr id="37907" name="Oval 25"/>
          <p:cNvSpPr>
            <a:spLocks noChangeArrowheads="1"/>
          </p:cNvSpPr>
          <p:nvPr/>
        </p:nvSpPr>
        <p:spPr bwMode="auto">
          <a:xfrm>
            <a:off x="5160964" y="27654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7908" name="Oval 26"/>
          <p:cNvSpPr>
            <a:spLocks noChangeArrowheads="1"/>
          </p:cNvSpPr>
          <p:nvPr/>
        </p:nvSpPr>
        <p:spPr bwMode="auto">
          <a:xfrm>
            <a:off x="5073651" y="2551114"/>
            <a:ext cx="576263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9" name="Rectangle 27"/>
          <p:cNvSpPr>
            <a:spLocks noChangeArrowheads="1"/>
          </p:cNvSpPr>
          <p:nvPr/>
        </p:nvSpPr>
        <p:spPr bwMode="auto">
          <a:xfrm>
            <a:off x="5449888" y="1685926"/>
            <a:ext cx="1223962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7910" name="Text Box 28"/>
          <p:cNvSpPr txBox="1">
            <a:spLocks noChangeArrowheads="1"/>
          </p:cNvSpPr>
          <p:nvPr/>
        </p:nvSpPr>
        <p:spPr bwMode="auto">
          <a:xfrm>
            <a:off x="4543425" y="1666875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1</a:t>
            </a:r>
          </a:p>
        </p:txBody>
      </p:sp>
      <p:sp>
        <p:nvSpPr>
          <p:cNvPr id="37911" name="Rectangle 29"/>
          <p:cNvSpPr>
            <a:spLocks noChangeArrowheads="1"/>
          </p:cNvSpPr>
          <p:nvPr/>
        </p:nvSpPr>
        <p:spPr bwMode="auto">
          <a:xfrm>
            <a:off x="6672263" y="1685926"/>
            <a:ext cx="1223962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7912" name="Text Box 30"/>
          <p:cNvSpPr txBox="1">
            <a:spLocks noChangeArrowheads="1"/>
          </p:cNvSpPr>
          <p:nvPr/>
        </p:nvSpPr>
        <p:spPr bwMode="auto">
          <a:xfrm>
            <a:off x="5707063" y="1671638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2</a:t>
            </a:r>
          </a:p>
        </p:txBody>
      </p:sp>
      <p:sp>
        <p:nvSpPr>
          <p:cNvPr id="37913" name="Text Box 31"/>
          <p:cNvSpPr txBox="1">
            <a:spLocks noChangeArrowheads="1"/>
          </p:cNvSpPr>
          <p:nvPr/>
        </p:nvSpPr>
        <p:spPr bwMode="auto">
          <a:xfrm>
            <a:off x="6858000" y="1695450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3</a:t>
            </a:r>
          </a:p>
        </p:txBody>
      </p:sp>
      <p:cxnSp>
        <p:nvCxnSpPr>
          <p:cNvPr id="37914" name="AutoShape 32"/>
          <p:cNvCxnSpPr>
            <a:cxnSpLocks noChangeShapeType="1"/>
            <a:stCxn id="37908" idx="0"/>
            <a:endCxn id="37909" idx="2"/>
          </p:cNvCxnSpPr>
          <p:nvPr/>
        </p:nvCxnSpPr>
        <p:spPr bwMode="auto">
          <a:xfrm flipV="1">
            <a:off x="5362575" y="2055813"/>
            <a:ext cx="700088" cy="482600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37915" name="Text Box 33"/>
          <p:cNvSpPr txBox="1">
            <a:spLocks noChangeArrowheads="1"/>
          </p:cNvSpPr>
          <p:nvPr/>
        </p:nvSpPr>
        <p:spPr bwMode="auto">
          <a:xfrm>
            <a:off x="4857750" y="3279775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Cluster3</a:t>
            </a:r>
          </a:p>
        </p:txBody>
      </p:sp>
      <p:sp>
        <p:nvSpPr>
          <p:cNvPr id="37916" name="Oval 34"/>
          <p:cNvSpPr>
            <a:spLocks noChangeArrowheads="1"/>
          </p:cNvSpPr>
          <p:nvPr/>
        </p:nvSpPr>
        <p:spPr bwMode="auto">
          <a:xfrm>
            <a:off x="7854951" y="27384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67619" name="Text Box 35"/>
          <p:cNvSpPr txBox="1">
            <a:spLocks noChangeArrowheads="1"/>
          </p:cNvSpPr>
          <p:nvPr/>
        </p:nvSpPr>
        <p:spPr bwMode="auto">
          <a:xfrm>
            <a:off x="3503613" y="4365625"/>
            <a:ext cx="6792912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entury Gothic" pitchFamily="34" charset="0"/>
              </a:rPr>
              <a:t>entry2 is the closest to object 5</a:t>
            </a:r>
          </a:p>
          <a:p>
            <a:endParaRPr lang="en-US" b="1">
              <a:latin typeface="Century Gothic" pitchFamily="34" charset="0"/>
            </a:endParaRPr>
          </a:p>
          <a:p>
            <a:r>
              <a:rPr lang="en-US" b="1">
                <a:latin typeface="Century Gothic" pitchFamily="34" charset="0"/>
              </a:rPr>
              <a:t>Cluster 3 becomes too large by adding object 5</a:t>
            </a:r>
          </a:p>
          <a:p>
            <a:r>
              <a:rPr lang="en-US" b="1">
                <a:latin typeface="Century Gothic" pitchFamily="34" charset="0"/>
              </a:rPr>
              <a:t>then  split cluster 3?</a:t>
            </a:r>
          </a:p>
          <a:p>
            <a:endParaRPr lang="en-US" b="1">
              <a:latin typeface="Century Gothic" pitchFamily="34" charset="0"/>
            </a:endParaRPr>
          </a:p>
          <a:p>
            <a:r>
              <a:rPr lang="en-US" b="1">
                <a:solidFill>
                  <a:srgbClr val="FF0000"/>
                </a:solidFill>
                <a:latin typeface="Century Gothic" pitchFamily="34" charset="0"/>
              </a:rPr>
              <a:t>BUT there is a limit to the number of entries a node can have</a:t>
            </a:r>
          </a:p>
          <a:p>
            <a:r>
              <a:rPr lang="en-US" b="1">
                <a:solidFill>
                  <a:srgbClr val="FF0000"/>
                </a:solidFill>
                <a:latin typeface="Century Gothic" pitchFamily="34" charset="0"/>
              </a:rPr>
              <a:t>Thus, split the node</a:t>
            </a:r>
          </a:p>
        </p:txBody>
      </p:sp>
      <p:sp>
        <p:nvSpPr>
          <p:cNvPr id="37918" name="Oval 36"/>
          <p:cNvSpPr>
            <a:spLocks noChangeArrowheads="1"/>
          </p:cNvSpPr>
          <p:nvPr/>
        </p:nvSpPr>
        <p:spPr bwMode="auto">
          <a:xfrm>
            <a:off x="7146926" y="2535239"/>
            <a:ext cx="1152525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Text Box 37"/>
          <p:cNvSpPr txBox="1">
            <a:spLocks noChangeArrowheads="1"/>
          </p:cNvSpPr>
          <p:nvPr/>
        </p:nvSpPr>
        <p:spPr bwMode="auto">
          <a:xfrm>
            <a:off x="7272339" y="3241675"/>
            <a:ext cx="973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Cluster2</a:t>
            </a:r>
          </a:p>
        </p:txBody>
      </p:sp>
      <p:cxnSp>
        <p:nvCxnSpPr>
          <p:cNvPr id="37920" name="AutoShape 38"/>
          <p:cNvCxnSpPr>
            <a:cxnSpLocks noChangeShapeType="1"/>
            <a:stCxn id="37918" idx="0"/>
            <a:endCxn id="37911" idx="2"/>
          </p:cNvCxnSpPr>
          <p:nvPr/>
        </p:nvCxnSpPr>
        <p:spPr bwMode="auto">
          <a:xfrm flipH="1" flipV="1">
            <a:off x="7285038" y="2055814"/>
            <a:ext cx="438150" cy="466725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  <p:sp>
        <p:nvSpPr>
          <p:cNvPr id="67623" name="Oval 39"/>
          <p:cNvSpPr>
            <a:spLocks noChangeArrowheads="1"/>
          </p:cNvSpPr>
          <p:nvPr/>
        </p:nvSpPr>
        <p:spPr bwMode="auto">
          <a:xfrm>
            <a:off x="6170614" y="272256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273981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7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7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7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2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 idx="4294967295"/>
          </p:nvPr>
        </p:nvSpPr>
        <p:spPr>
          <a:xfrm>
            <a:off x="1881188" y="152401"/>
            <a:ext cx="8229600" cy="500063"/>
          </a:xfrm>
        </p:spPr>
        <p:txBody>
          <a:bodyPr/>
          <a:lstStyle/>
          <a:p>
            <a:pPr algn="ctr"/>
            <a:r>
              <a:rPr lang="en-US" sz="2900" b="1"/>
              <a:t>BIRCH: The Idea by example</a:t>
            </a:r>
          </a:p>
        </p:txBody>
      </p:sp>
      <p:sp>
        <p:nvSpPr>
          <p:cNvPr id="38914" name="Text Box 3"/>
          <p:cNvSpPr txBox="1">
            <a:spLocks noChangeArrowheads="1"/>
          </p:cNvSpPr>
          <p:nvPr/>
        </p:nvSpPr>
        <p:spPr bwMode="auto">
          <a:xfrm>
            <a:off x="1617664" y="1001713"/>
            <a:ext cx="163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Data Objects</a:t>
            </a:r>
          </a:p>
        </p:txBody>
      </p:sp>
      <p:sp>
        <p:nvSpPr>
          <p:cNvPr id="38915" name="Oval 4"/>
          <p:cNvSpPr>
            <a:spLocks noChangeArrowheads="1"/>
          </p:cNvSpPr>
          <p:nvPr/>
        </p:nvSpPr>
        <p:spPr bwMode="auto">
          <a:xfrm>
            <a:off x="3851276" y="435768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5000626" y="981076"/>
            <a:ext cx="3749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Clustering Process  (build a tree)</a:t>
            </a:r>
          </a:p>
        </p:txBody>
      </p:sp>
      <p:sp>
        <p:nvSpPr>
          <p:cNvPr id="38917" name="Line 6"/>
          <p:cNvSpPr>
            <a:spLocks noChangeShapeType="1"/>
          </p:cNvSpPr>
          <p:nvPr/>
        </p:nvSpPr>
        <p:spPr bwMode="auto">
          <a:xfrm>
            <a:off x="3216275" y="836614"/>
            <a:ext cx="0" cy="602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8" name="Oval 8"/>
          <p:cNvSpPr>
            <a:spLocks noChangeArrowheads="1"/>
          </p:cNvSpPr>
          <p:nvPr/>
        </p:nvSpPr>
        <p:spPr bwMode="auto">
          <a:xfrm>
            <a:off x="3733801" y="4143376"/>
            <a:ext cx="576263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919" name="AutoShape 9"/>
          <p:cNvCxnSpPr>
            <a:cxnSpLocks noChangeShapeType="1"/>
            <a:stCxn id="38943" idx="2"/>
            <a:endCxn id="38918" idx="0"/>
          </p:cNvCxnSpPr>
          <p:nvPr/>
        </p:nvCxnSpPr>
        <p:spPr bwMode="auto">
          <a:xfrm flipH="1">
            <a:off x="4022726" y="3232151"/>
            <a:ext cx="123825" cy="898525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38920" name="Text Box 10"/>
          <p:cNvSpPr txBox="1">
            <a:spLocks noChangeArrowheads="1"/>
          </p:cNvSpPr>
          <p:nvPr/>
        </p:nvSpPr>
        <p:spPr bwMode="auto">
          <a:xfrm>
            <a:off x="3517900" y="4892675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Cluster1</a:t>
            </a:r>
          </a:p>
        </p:txBody>
      </p:sp>
      <p:sp>
        <p:nvSpPr>
          <p:cNvPr id="38921" name="Rectangle 11"/>
          <p:cNvSpPr>
            <a:spLocks noChangeArrowheads="1"/>
          </p:cNvSpPr>
          <p:nvPr/>
        </p:nvSpPr>
        <p:spPr bwMode="auto">
          <a:xfrm>
            <a:off x="1776413" y="3168651"/>
            <a:ext cx="12239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Oval 12"/>
          <p:cNvSpPr>
            <a:spLocks noChangeArrowheads="1"/>
          </p:cNvSpPr>
          <p:nvPr/>
        </p:nvSpPr>
        <p:spPr bwMode="auto">
          <a:xfrm>
            <a:off x="2208214" y="15843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8923" name="Oval 13"/>
          <p:cNvSpPr>
            <a:spLocks noChangeArrowheads="1"/>
          </p:cNvSpPr>
          <p:nvPr/>
        </p:nvSpPr>
        <p:spPr bwMode="auto">
          <a:xfrm>
            <a:off x="2208214" y="197326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38924" name="Oval 14"/>
          <p:cNvSpPr>
            <a:spLocks noChangeArrowheads="1"/>
          </p:cNvSpPr>
          <p:nvPr/>
        </p:nvSpPr>
        <p:spPr bwMode="auto">
          <a:xfrm>
            <a:off x="2208214" y="23907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8925" name="Oval 15"/>
          <p:cNvSpPr>
            <a:spLocks noChangeArrowheads="1"/>
          </p:cNvSpPr>
          <p:nvPr/>
        </p:nvSpPr>
        <p:spPr bwMode="auto">
          <a:xfrm>
            <a:off x="2222501" y="279400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38926" name="Oval 16"/>
          <p:cNvSpPr>
            <a:spLocks noChangeArrowheads="1"/>
          </p:cNvSpPr>
          <p:nvPr/>
        </p:nvSpPr>
        <p:spPr bwMode="auto">
          <a:xfrm>
            <a:off x="2222501" y="321151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38927" name="Oval 17"/>
          <p:cNvSpPr>
            <a:spLocks noChangeArrowheads="1"/>
          </p:cNvSpPr>
          <p:nvPr/>
        </p:nvSpPr>
        <p:spPr bwMode="auto">
          <a:xfrm>
            <a:off x="2222501" y="36147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38928" name="Oval 20"/>
          <p:cNvSpPr>
            <a:spLocks noChangeArrowheads="1"/>
          </p:cNvSpPr>
          <p:nvPr/>
        </p:nvSpPr>
        <p:spPr bwMode="auto">
          <a:xfrm>
            <a:off x="9078914" y="43592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38929" name="Text Box 21"/>
          <p:cNvSpPr txBox="1">
            <a:spLocks noChangeArrowheads="1"/>
          </p:cNvSpPr>
          <p:nvPr/>
        </p:nvSpPr>
        <p:spPr bwMode="auto">
          <a:xfrm>
            <a:off x="9534525" y="3163888"/>
            <a:ext cx="1169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Leaf node</a:t>
            </a:r>
          </a:p>
        </p:txBody>
      </p:sp>
      <p:sp>
        <p:nvSpPr>
          <p:cNvPr id="38930" name="Oval 22"/>
          <p:cNvSpPr>
            <a:spLocks noChangeArrowheads="1"/>
          </p:cNvSpPr>
          <p:nvPr/>
        </p:nvSpPr>
        <p:spPr bwMode="auto">
          <a:xfrm>
            <a:off x="5160964" y="437356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8931" name="Oval 23"/>
          <p:cNvSpPr>
            <a:spLocks noChangeArrowheads="1"/>
          </p:cNvSpPr>
          <p:nvPr/>
        </p:nvSpPr>
        <p:spPr bwMode="auto">
          <a:xfrm>
            <a:off x="5073651" y="4159251"/>
            <a:ext cx="576263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932" name="AutoShape 29"/>
          <p:cNvCxnSpPr>
            <a:cxnSpLocks noChangeShapeType="1"/>
            <a:stCxn id="38931" idx="0"/>
            <a:endCxn id="38944" idx="2"/>
          </p:cNvCxnSpPr>
          <p:nvPr/>
        </p:nvCxnSpPr>
        <p:spPr bwMode="auto">
          <a:xfrm flipV="1">
            <a:off x="5362576" y="3232150"/>
            <a:ext cx="9525" cy="914400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38933" name="Text Box 30"/>
          <p:cNvSpPr txBox="1">
            <a:spLocks noChangeArrowheads="1"/>
          </p:cNvSpPr>
          <p:nvPr/>
        </p:nvSpPr>
        <p:spPr bwMode="auto">
          <a:xfrm>
            <a:off x="4857750" y="4887913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Cluster3</a:t>
            </a:r>
          </a:p>
        </p:txBody>
      </p:sp>
      <p:sp>
        <p:nvSpPr>
          <p:cNvPr id="38934" name="Oval 31"/>
          <p:cNvSpPr>
            <a:spLocks noChangeArrowheads="1"/>
          </p:cNvSpPr>
          <p:nvPr/>
        </p:nvSpPr>
        <p:spPr bwMode="auto">
          <a:xfrm>
            <a:off x="9683751" y="43465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38935" name="Oval 33"/>
          <p:cNvSpPr>
            <a:spLocks noChangeArrowheads="1"/>
          </p:cNvSpPr>
          <p:nvPr/>
        </p:nvSpPr>
        <p:spPr bwMode="auto">
          <a:xfrm>
            <a:off x="8975726" y="4143376"/>
            <a:ext cx="1152525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6" name="Text Box 34"/>
          <p:cNvSpPr txBox="1">
            <a:spLocks noChangeArrowheads="1"/>
          </p:cNvSpPr>
          <p:nvPr/>
        </p:nvSpPr>
        <p:spPr bwMode="auto">
          <a:xfrm>
            <a:off x="9101139" y="4849813"/>
            <a:ext cx="973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Cluster2</a:t>
            </a:r>
          </a:p>
        </p:txBody>
      </p:sp>
      <p:cxnSp>
        <p:nvCxnSpPr>
          <p:cNvPr id="38937" name="AutoShape 35"/>
          <p:cNvCxnSpPr>
            <a:cxnSpLocks noChangeShapeType="1"/>
            <a:stCxn id="38935" idx="0"/>
            <a:endCxn id="38948" idx="2"/>
          </p:cNvCxnSpPr>
          <p:nvPr/>
        </p:nvCxnSpPr>
        <p:spPr bwMode="auto">
          <a:xfrm flipH="1" flipV="1">
            <a:off x="9156700" y="3232151"/>
            <a:ext cx="395288" cy="898525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  <p:sp>
        <p:nvSpPr>
          <p:cNvPr id="38938" name="Oval 36"/>
          <p:cNvSpPr>
            <a:spLocks noChangeArrowheads="1"/>
          </p:cNvSpPr>
          <p:nvPr/>
        </p:nvSpPr>
        <p:spPr bwMode="auto">
          <a:xfrm>
            <a:off x="7681914" y="433070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38939" name="Rectangle 37"/>
          <p:cNvSpPr>
            <a:spLocks noChangeArrowheads="1"/>
          </p:cNvSpPr>
          <p:nvPr/>
        </p:nvSpPr>
        <p:spPr bwMode="auto">
          <a:xfrm>
            <a:off x="5521326" y="1908176"/>
            <a:ext cx="1223963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8940" name="Rectangle 38"/>
          <p:cNvSpPr>
            <a:spLocks noChangeArrowheads="1"/>
          </p:cNvSpPr>
          <p:nvPr/>
        </p:nvSpPr>
        <p:spPr bwMode="auto">
          <a:xfrm>
            <a:off x="6743701" y="1908176"/>
            <a:ext cx="1223963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8941" name="Text Box 39"/>
          <p:cNvSpPr txBox="1">
            <a:spLocks noChangeArrowheads="1"/>
          </p:cNvSpPr>
          <p:nvPr/>
        </p:nvSpPr>
        <p:spPr bwMode="auto">
          <a:xfrm>
            <a:off x="5778500" y="1893888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1</a:t>
            </a:r>
          </a:p>
        </p:txBody>
      </p:sp>
      <p:sp>
        <p:nvSpPr>
          <p:cNvPr id="38942" name="Text Box 40"/>
          <p:cNvSpPr txBox="1">
            <a:spLocks noChangeArrowheads="1"/>
          </p:cNvSpPr>
          <p:nvPr/>
        </p:nvSpPr>
        <p:spPr bwMode="auto">
          <a:xfrm>
            <a:off x="6929438" y="1917700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2</a:t>
            </a:r>
          </a:p>
        </p:txBody>
      </p:sp>
      <p:sp>
        <p:nvSpPr>
          <p:cNvPr id="38943" name="Rectangle 41"/>
          <p:cNvSpPr>
            <a:spLocks noChangeArrowheads="1"/>
          </p:cNvSpPr>
          <p:nvPr/>
        </p:nvSpPr>
        <p:spPr bwMode="auto">
          <a:xfrm>
            <a:off x="3533776" y="2862263"/>
            <a:ext cx="1223963" cy="360362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8944" name="Rectangle 42"/>
          <p:cNvSpPr>
            <a:spLocks noChangeArrowheads="1"/>
          </p:cNvSpPr>
          <p:nvPr/>
        </p:nvSpPr>
        <p:spPr bwMode="auto">
          <a:xfrm>
            <a:off x="4759326" y="2862263"/>
            <a:ext cx="1223963" cy="360362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8945" name="Text Box 43"/>
          <p:cNvSpPr txBox="1">
            <a:spLocks noChangeArrowheads="1"/>
          </p:cNvSpPr>
          <p:nvPr/>
        </p:nvSpPr>
        <p:spPr bwMode="auto">
          <a:xfrm>
            <a:off x="3719513" y="2843213"/>
            <a:ext cx="1022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1.1</a:t>
            </a:r>
          </a:p>
        </p:txBody>
      </p:sp>
      <p:sp>
        <p:nvSpPr>
          <p:cNvPr id="38946" name="Text Box 44"/>
          <p:cNvSpPr txBox="1">
            <a:spLocks noChangeArrowheads="1"/>
          </p:cNvSpPr>
          <p:nvPr/>
        </p:nvSpPr>
        <p:spPr bwMode="auto">
          <a:xfrm>
            <a:off x="4902200" y="2847975"/>
            <a:ext cx="1022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1.2</a:t>
            </a:r>
          </a:p>
        </p:txBody>
      </p:sp>
      <p:sp>
        <p:nvSpPr>
          <p:cNvPr id="38947" name="Rectangle 45"/>
          <p:cNvSpPr>
            <a:spLocks noChangeArrowheads="1"/>
          </p:cNvSpPr>
          <p:nvPr/>
        </p:nvSpPr>
        <p:spPr bwMode="auto">
          <a:xfrm>
            <a:off x="7318376" y="2862263"/>
            <a:ext cx="1223963" cy="360362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8948" name="Rectangle 46"/>
          <p:cNvSpPr>
            <a:spLocks noChangeArrowheads="1"/>
          </p:cNvSpPr>
          <p:nvPr/>
        </p:nvSpPr>
        <p:spPr bwMode="auto">
          <a:xfrm>
            <a:off x="8543926" y="2862263"/>
            <a:ext cx="1223963" cy="360362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8949" name="Text Box 47"/>
          <p:cNvSpPr txBox="1">
            <a:spLocks noChangeArrowheads="1"/>
          </p:cNvSpPr>
          <p:nvPr/>
        </p:nvSpPr>
        <p:spPr bwMode="auto">
          <a:xfrm>
            <a:off x="7504113" y="2843213"/>
            <a:ext cx="1022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2.1</a:t>
            </a:r>
          </a:p>
        </p:txBody>
      </p:sp>
      <p:sp>
        <p:nvSpPr>
          <p:cNvPr id="38950" name="Text Box 48"/>
          <p:cNvSpPr txBox="1">
            <a:spLocks noChangeArrowheads="1"/>
          </p:cNvSpPr>
          <p:nvPr/>
        </p:nvSpPr>
        <p:spPr bwMode="auto">
          <a:xfrm>
            <a:off x="8686800" y="2847975"/>
            <a:ext cx="1022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2.2</a:t>
            </a:r>
          </a:p>
        </p:txBody>
      </p:sp>
      <p:sp>
        <p:nvSpPr>
          <p:cNvPr id="38951" name="Text Box 49"/>
          <p:cNvSpPr txBox="1">
            <a:spLocks noChangeArrowheads="1"/>
          </p:cNvSpPr>
          <p:nvPr/>
        </p:nvSpPr>
        <p:spPr bwMode="auto">
          <a:xfrm>
            <a:off x="5762625" y="3163888"/>
            <a:ext cx="1169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Leaf node</a:t>
            </a:r>
          </a:p>
        </p:txBody>
      </p:sp>
      <p:sp>
        <p:nvSpPr>
          <p:cNvPr id="38952" name="Text Box 50"/>
          <p:cNvSpPr txBox="1">
            <a:spLocks noChangeArrowheads="1"/>
          </p:cNvSpPr>
          <p:nvPr/>
        </p:nvSpPr>
        <p:spPr bwMode="auto">
          <a:xfrm>
            <a:off x="7794625" y="1570038"/>
            <a:ext cx="16589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Non-Leaf node</a:t>
            </a:r>
          </a:p>
        </p:txBody>
      </p:sp>
      <p:sp>
        <p:nvSpPr>
          <p:cNvPr id="38953" name="Oval 51"/>
          <p:cNvSpPr>
            <a:spLocks noChangeArrowheads="1"/>
          </p:cNvSpPr>
          <p:nvPr/>
        </p:nvSpPr>
        <p:spPr bwMode="auto">
          <a:xfrm>
            <a:off x="7586663" y="4149726"/>
            <a:ext cx="576262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54" name="Text Box 52"/>
          <p:cNvSpPr txBox="1">
            <a:spLocks noChangeArrowheads="1"/>
          </p:cNvSpPr>
          <p:nvPr/>
        </p:nvSpPr>
        <p:spPr bwMode="auto">
          <a:xfrm>
            <a:off x="7370764" y="4878388"/>
            <a:ext cx="973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Cluster4</a:t>
            </a:r>
          </a:p>
        </p:txBody>
      </p:sp>
      <p:sp>
        <p:nvSpPr>
          <p:cNvPr id="38955" name="Line 53"/>
          <p:cNvSpPr>
            <a:spLocks noChangeShapeType="1"/>
          </p:cNvSpPr>
          <p:nvPr/>
        </p:nvSpPr>
        <p:spPr bwMode="auto">
          <a:xfrm flipV="1">
            <a:off x="4727576" y="2276476"/>
            <a:ext cx="2016125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56" name="Line 54"/>
          <p:cNvSpPr>
            <a:spLocks noChangeShapeType="1"/>
          </p:cNvSpPr>
          <p:nvPr/>
        </p:nvSpPr>
        <p:spPr bwMode="auto">
          <a:xfrm flipH="1" flipV="1">
            <a:off x="6672263" y="2276476"/>
            <a:ext cx="1871662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38957" name="AutoShape 55"/>
          <p:cNvCxnSpPr>
            <a:cxnSpLocks noChangeShapeType="1"/>
            <a:stCxn id="38953" idx="0"/>
            <a:endCxn id="38947" idx="2"/>
          </p:cNvCxnSpPr>
          <p:nvPr/>
        </p:nvCxnSpPr>
        <p:spPr bwMode="auto">
          <a:xfrm flipV="1">
            <a:off x="7875588" y="3232151"/>
            <a:ext cx="55562" cy="904875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64098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 idx="4294967295"/>
          </p:nvPr>
        </p:nvSpPr>
        <p:spPr>
          <a:xfrm>
            <a:off x="1881188" y="152401"/>
            <a:ext cx="8229600" cy="500063"/>
          </a:xfrm>
        </p:spPr>
        <p:txBody>
          <a:bodyPr/>
          <a:lstStyle/>
          <a:p>
            <a:pPr algn="ctr"/>
            <a:r>
              <a:rPr lang="en-US" sz="2900" b="1"/>
              <a:t>BIRCH: The Idea by example</a:t>
            </a:r>
          </a:p>
        </p:txBody>
      </p:sp>
      <p:sp>
        <p:nvSpPr>
          <p:cNvPr id="39938" name="Text Box 3"/>
          <p:cNvSpPr txBox="1">
            <a:spLocks noChangeArrowheads="1"/>
          </p:cNvSpPr>
          <p:nvPr/>
        </p:nvSpPr>
        <p:spPr bwMode="auto">
          <a:xfrm>
            <a:off x="1617664" y="1001713"/>
            <a:ext cx="163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Data Objects</a:t>
            </a:r>
          </a:p>
        </p:txBody>
      </p:sp>
      <p:sp>
        <p:nvSpPr>
          <p:cNvPr id="39939" name="Oval 4"/>
          <p:cNvSpPr>
            <a:spLocks noChangeArrowheads="1"/>
          </p:cNvSpPr>
          <p:nvPr/>
        </p:nvSpPr>
        <p:spPr bwMode="auto">
          <a:xfrm>
            <a:off x="3851276" y="435768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9940" name="Text Box 5"/>
          <p:cNvSpPr txBox="1">
            <a:spLocks noChangeArrowheads="1"/>
          </p:cNvSpPr>
          <p:nvPr/>
        </p:nvSpPr>
        <p:spPr bwMode="auto">
          <a:xfrm>
            <a:off x="5000626" y="981076"/>
            <a:ext cx="3749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Clustering Process  (build a tree)</a:t>
            </a:r>
          </a:p>
        </p:txBody>
      </p:sp>
      <p:sp>
        <p:nvSpPr>
          <p:cNvPr id="39941" name="Line 6"/>
          <p:cNvSpPr>
            <a:spLocks noChangeShapeType="1"/>
          </p:cNvSpPr>
          <p:nvPr/>
        </p:nvSpPr>
        <p:spPr bwMode="auto">
          <a:xfrm>
            <a:off x="3216275" y="836614"/>
            <a:ext cx="0" cy="602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2" name="Oval 7"/>
          <p:cNvSpPr>
            <a:spLocks noChangeArrowheads="1"/>
          </p:cNvSpPr>
          <p:nvPr/>
        </p:nvSpPr>
        <p:spPr bwMode="auto">
          <a:xfrm>
            <a:off x="3733801" y="4143376"/>
            <a:ext cx="576263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9943" name="AutoShape 8"/>
          <p:cNvCxnSpPr>
            <a:cxnSpLocks noChangeShapeType="1"/>
            <a:stCxn id="39967" idx="2"/>
            <a:endCxn id="39942" idx="0"/>
          </p:cNvCxnSpPr>
          <p:nvPr/>
        </p:nvCxnSpPr>
        <p:spPr bwMode="auto">
          <a:xfrm flipH="1">
            <a:off x="4022726" y="3232151"/>
            <a:ext cx="123825" cy="898525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39944" name="Text Box 9"/>
          <p:cNvSpPr txBox="1">
            <a:spLocks noChangeArrowheads="1"/>
          </p:cNvSpPr>
          <p:nvPr/>
        </p:nvSpPr>
        <p:spPr bwMode="auto">
          <a:xfrm>
            <a:off x="3517900" y="4892675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Cluster1</a:t>
            </a:r>
          </a:p>
        </p:txBody>
      </p:sp>
      <p:sp>
        <p:nvSpPr>
          <p:cNvPr id="39945" name="Rectangle 10"/>
          <p:cNvSpPr>
            <a:spLocks noChangeArrowheads="1"/>
          </p:cNvSpPr>
          <p:nvPr/>
        </p:nvSpPr>
        <p:spPr bwMode="auto">
          <a:xfrm>
            <a:off x="1776413" y="3559176"/>
            <a:ext cx="12239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Oval 11"/>
          <p:cNvSpPr>
            <a:spLocks noChangeArrowheads="1"/>
          </p:cNvSpPr>
          <p:nvPr/>
        </p:nvSpPr>
        <p:spPr bwMode="auto">
          <a:xfrm>
            <a:off x="2208214" y="15843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9947" name="Oval 12"/>
          <p:cNvSpPr>
            <a:spLocks noChangeArrowheads="1"/>
          </p:cNvSpPr>
          <p:nvPr/>
        </p:nvSpPr>
        <p:spPr bwMode="auto">
          <a:xfrm>
            <a:off x="2208214" y="197326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39948" name="Oval 13"/>
          <p:cNvSpPr>
            <a:spLocks noChangeArrowheads="1"/>
          </p:cNvSpPr>
          <p:nvPr/>
        </p:nvSpPr>
        <p:spPr bwMode="auto">
          <a:xfrm>
            <a:off x="2208214" y="23907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9949" name="Oval 14"/>
          <p:cNvSpPr>
            <a:spLocks noChangeArrowheads="1"/>
          </p:cNvSpPr>
          <p:nvPr/>
        </p:nvSpPr>
        <p:spPr bwMode="auto">
          <a:xfrm>
            <a:off x="2222501" y="279400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39950" name="Oval 15"/>
          <p:cNvSpPr>
            <a:spLocks noChangeArrowheads="1"/>
          </p:cNvSpPr>
          <p:nvPr/>
        </p:nvSpPr>
        <p:spPr bwMode="auto">
          <a:xfrm>
            <a:off x="2222501" y="321151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39951" name="Oval 16"/>
          <p:cNvSpPr>
            <a:spLocks noChangeArrowheads="1"/>
          </p:cNvSpPr>
          <p:nvPr/>
        </p:nvSpPr>
        <p:spPr bwMode="auto">
          <a:xfrm>
            <a:off x="2222501" y="36147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39952" name="Oval 19"/>
          <p:cNvSpPr>
            <a:spLocks noChangeArrowheads="1"/>
          </p:cNvSpPr>
          <p:nvPr/>
        </p:nvSpPr>
        <p:spPr bwMode="auto">
          <a:xfrm>
            <a:off x="9078914" y="43592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39953" name="Text Box 20"/>
          <p:cNvSpPr txBox="1">
            <a:spLocks noChangeArrowheads="1"/>
          </p:cNvSpPr>
          <p:nvPr/>
        </p:nvSpPr>
        <p:spPr bwMode="auto">
          <a:xfrm>
            <a:off x="9534525" y="3163888"/>
            <a:ext cx="1169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Leaf node</a:t>
            </a:r>
          </a:p>
        </p:txBody>
      </p:sp>
      <p:sp>
        <p:nvSpPr>
          <p:cNvPr id="39954" name="Oval 21"/>
          <p:cNvSpPr>
            <a:spLocks noChangeArrowheads="1"/>
          </p:cNvSpPr>
          <p:nvPr/>
        </p:nvSpPr>
        <p:spPr bwMode="auto">
          <a:xfrm>
            <a:off x="5160964" y="437356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69654" name="Oval 22"/>
          <p:cNvSpPr>
            <a:spLocks noChangeArrowheads="1"/>
          </p:cNvSpPr>
          <p:nvPr/>
        </p:nvSpPr>
        <p:spPr bwMode="auto">
          <a:xfrm>
            <a:off x="5073651" y="4159251"/>
            <a:ext cx="576263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9655" name="AutoShape 23"/>
          <p:cNvCxnSpPr>
            <a:cxnSpLocks noChangeShapeType="1"/>
            <a:stCxn id="69654" idx="0"/>
            <a:endCxn id="39968" idx="2"/>
          </p:cNvCxnSpPr>
          <p:nvPr/>
        </p:nvCxnSpPr>
        <p:spPr bwMode="auto">
          <a:xfrm flipV="1">
            <a:off x="5362576" y="3232150"/>
            <a:ext cx="9525" cy="914400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69656" name="Text Box 24"/>
          <p:cNvSpPr txBox="1">
            <a:spLocks noChangeArrowheads="1"/>
          </p:cNvSpPr>
          <p:nvPr/>
        </p:nvSpPr>
        <p:spPr bwMode="auto">
          <a:xfrm>
            <a:off x="4857750" y="4887913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Cluster3</a:t>
            </a:r>
          </a:p>
        </p:txBody>
      </p:sp>
      <p:sp>
        <p:nvSpPr>
          <p:cNvPr id="39958" name="Oval 25"/>
          <p:cNvSpPr>
            <a:spLocks noChangeArrowheads="1"/>
          </p:cNvSpPr>
          <p:nvPr/>
        </p:nvSpPr>
        <p:spPr bwMode="auto">
          <a:xfrm>
            <a:off x="9683751" y="43465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39959" name="Oval 26"/>
          <p:cNvSpPr>
            <a:spLocks noChangeArrowheads="1"/>
          </p:cNvSpPr>
          <p:nvPr/>
        </p:nvSpPr>
        <p:spPr bwMode="auto">
          <a:xfrm>
            <a:off x="8975726" y="4143376"/>
            <a:ext cx="1152525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0" name="Text Box 27"/>
          <p:cNvSpPr txBox="1">
            <a:spLocks noChangeArrowheads="1"/>
          </p:cNvSpPr>
          <p:nvPr/>
        </p:nvSpPr>
        <p:spPr bwMode="auto">
          <a:xfrm>
            <a:off x="9101139" y="4849813"/>
            <a:ext cx="973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Cluster2</a:t>
            </a:r>
          </a:p>
        </p:txBody>
      </p:sp>
      <p:cxnSp>
        <p:nvCxnSpPr>
          <p:cNvPr id="39961" name="AutoShape 28"/>
          <p:cNvCxnSpPr>
            <a:cxnSpLocks noChangeShapeType="1"/>
            <a:stCxn id="39959" idx="0"/>
            <a:endCxn id="39972" idx="2"/>
          </p:cNvCxnSpPr>
          <p:nvPr/>
        </p:nvCxnSpPr>
        <p:spPr bwMode="auto">
          <a:xfrm flipH="1" flipV="1">
            <a:off x="9156700" y="3232151"/>
            <a:ext cx="395288" cy="898525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  <p:sp>
        <p:nvSpPr>
          <p:cNvPr id="39962" name="Oval 29"/>
          <p:cNvSpPr>
            <a:spLocks noChangeArrowheads="1"/>
          </p:cNvSpPr>
          <p:nvPr/>
        </p:nvSpPr>
        <p:spPr bwMode="auto">
          <a:xfrm>
            <a:off x="7681914" y="433070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39963" name="Rectangle 30"/>
          <p:cNvSpPr>
            <a:spLocks noChangeArrowheads="1"/>
          </p:cNvSpPr>
          <p:nvPr/>
        </p:nvSpPr>
        <p:spPr bwMode="auto">
          <a:xfrm>
            <a:off x="5521326" y="1908176"/>
            <a:ext cx="1223963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9964" name="Rectangle 31"/>
          <p:cNvSpPr>
            <a:spLocks noChangeArrowheads="1"/>
          </p:cNvSpPr>
          <p:nvPr/>
        </p:nvSpPr>
        <p:spPr bwMode="auto">
          <a:xfrm>
            <a:off x="6743701" y="1908176"/>
            <a:ext cx="1223963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9965" name="Text Box 32"/>
          <p:cNvSpPr txBox="1">
            <a:spLocks noChangeArrowheads="1"/>
          </p:cNvSpPr>
          <p:nvPr/>
        </p:nvSpPr>
        <p:spPr bwMode="auto">
          <a:xfrm>
            <a:off x="5778500" y="1893888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1</a:t>
            </a:r>
          </a:p>
        </p:txBody>
      </p:sp>
      <p:sp>
        <p:nvSpPr>
          <p:cNvPr id="39966" name="Text Box 33"/>
          <p:cNvSpPr txBox="1">
            <a:spLocks noChangeArrowheads="1"/>
          </p:cNvSpPr>
          <p:nvPr/>
        </p:nvSpPr>
        <p:spPr bwMode="auto">
          <a:xfrm>
            <a:off x="6929438" y="1917700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2</a:t>
            </a:r>
          </a:p>
        </p:txBody>
      </p:sp>
      <p:sp>
        <p:nvSpPr>
          <p:cNvPr id="39967" name="Rectangle 34"/>
          <p:cNvSpPr>
            <a:spLocks noChangeArrowheads="1"/>
          </p:cNvSpPr>
          <p:nvPr/>
        </p:nvSpPr>
        <p:spPr bwMode="auto">
          <a:xfrm>
            <a:off x="3533776" y="2862263"/>
            <a:ext cx="1223963" cy="360362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9968" name="Rectangle 35"/>
          <p:cNvSpPr>
            <a:spLocks noChangeArrowheads="1"/>
          </p:cNvSpPr>
          <p:nvPr/>
        </p:nvSpPr>
        <p:spPr bwMode="auto">
          <a:xfrm>
            <a:off x="4759326" y="2862263"/>
            <a:ext cx="1223963" cy="360362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9969" name="Text Box 36"/>
          <p:cNvSpPr txBox="1">
            <a:spLocks noChangeArrowheads="1"/>
          </p:cNvSpPr>
          <p:nvPr/>
        </p:nvSpPr>
        <p:spPr bwMode="auto">
          <a:xfrm>
            <a:off x="3719513" y="2843213"/>
            <a:ext cx="1022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1.1</a:t>
            </a:r>
          </a:p>
        </p:txBody>
      </p:sp>
      <p:sp>
        <p:nvSpPr>
          <p:cNvPr id="39970" name="Text Box 37"/>
          <p:cNvSpPr txBox="1">
            <a:spLocks noChangeArrowheads="1"/>
          </p:cNvSpPr>
          <p:nvPr/>
        </p:nvSpPr>
        <p:spPr bwMode="auto">
          <a:xfrm>
            <a:off x="4902200" y="2847975"/>
            <a:ext cx="1022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1.2</a:t>
            </a:r>
          </a:p>
        </p:txBody>
      </p:sp>
      <p:sp>
        <p:nvSpPr>
          <p:cNvPr id="39971" name="Rectangle 38"/>
          <p:cNvSpPr>
            <a:spLocks noChangeArrowheads="1"/>
          </p:cNvSpPr>
          <p:nvPr/>
        </p:nvSpPr>
        <p:spPr bwMode="auto">
          <a:xfrm>
            <a:off x="7318376" y="2862263"/>
            <a:ext cx="1223963" cy="360362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9972" name="Rectangle 39"/>
          <p:cNvSpPr>
            <a:spLocks noChangeArrowheads="1"/>
          </p:cNvSpPr>
          <p:nvPr/>
        </p:nvSpPr>
        <p:spPr bwMode="auto">
          <a:xfrm>
            <a:off x="8543926" y="2862263"/>
            <a:ext cx="1223963" cy="360362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9973" name="Text Box 40"/>
          <p:cNvSpPr txBox="1">
            <a:spLocks noChangeArrowheads="1"/>
          </p:cNvSpPr>
          <p:nvPr/>
        </p:nvSpPr>
        <p:spPr bwMode="auto">
          <a:xfrm>
            <a:off x="7504113" y="2843213"/>
            <a:ext cx="1022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2.1</a:t>
            </a:r>
          </a:p>
        </p:txBody>
      </p:sp>
      <p:sp>
        <p:nvSpPr>
          <p:cNvPr id="39974" name="Text Box 41"/>
          <p:cNvSpPr txBox="1">
            <a:spLocks noChangeArrowheads="1"/>
          </p:cNvSpPr>
          <p:nvPr/>
        </p:nvSpPr>
        <p:spPr bwMode="auto">
          <a:xfrm>
            <a:off x="8686800" y="2847975"/>
            <a:ext cx="1022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2.2</a:t>
            </a:r>
          </a:p>
        </p:txBody>
      </p:sp>
      <p:sp>
        <p:nvSpPr>
          <p:cNvPr id="39975" name="Text Box 42"/>
          <p:cNvSpPr txBox="1">
            <a:spLocks noChangeArrowheads="1"/>
          </p:cNvSpPr>
          <p:nvPr/>
        </p:nvSpPr>
        <p:spPr bwMode="auto">
          <a:xfrm>
            <a:off x="5762625" y="3163888"/>
            <a:ext cx="1169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Leaf node</a:t>
            </a:r>
          </a:p>
        </p:txBody>
      </p:sp>
      <p:sp>
        <p:nvSpPr>
          <p:cNvPr id="39976" name="Text Box 43"/>
          <p:cNvSpPr txBox="1">
            <a:spLocks noChangeArrowheads="1"/>
          </p:cNvSpPr>
          <p:nvPr/>
        </p:nvSpPr>
        <p:spPr bwMode="auto">
          <a:xfrm>
            <a:off x="7794625" y="1570038"/>
            <a:ext cx="16589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Non-Leaf node</a:t>
            </a:r>
          </a:p>
        </p:txBody>
      </p:sp>
      <p:sp>
        <p:nvSpPr>
          <p:cNvPr id="39977" name="Oval 44"/>
          <p:cNvSpPr>
            <a:spLocks noChangeArrowheads="1"/>
          </p:cNvSpPr>
          <p:nvPr/>
        </p:nvSpPr>
        <p:spPr bwMode="auto">
          <a:xfrm>
            <a:off x="7586663" y="4149726"/>
            <a:ext cx="576262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8" name="Text Box 45"/>
          <p:cNvSpPr txBox="1">
            <a:spLocks noChangeArrowheads="1"/>
          </p:cNvSpPr>
          <p:nvPr/>
        </p:nvSpPr>
        <p:spPr bwMode="auto">
          <a:xfrm>
            <a:off x="7370764" y="4878388"/>
            <a:ext cx="973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Cluster4</a:t>
            </a:r>
          </a:p>
        </p:txBody>
      </p:sp>
      <p:sp>
        <p:nvSpPr>
          <p:cNvPr id="39979" name="Line 46"/>
          <p:cNvSpPr>
            <a:spLocks noChangeShapeType="1"/>
          </p:cNvSpPr>
          <p:nvPr/>
        </p:nvSpPr>
        <p:spPr bwMode="auto">
          <a:xfrm flipV="1">
            <a:off x="4727576" y="2276476"/>
            <a:ext cx="2016125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80" name="Line 47"/>
          <p:cNvSpPr>
            <a:spLocks noChangeShapeType="1"/>
          </p:cNvSpPr>
          <p:nvPr/>
        </p:nvSpPr>
        <p:spPr bwMode="auto">
          <a:xfrm flipH="1" flipV="1">
            <a:off x="6672263" y="2276476"/>
            <a:ext cx="1871662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39981" name="AutoShape 48"/>
          <p:cNvCxnSpPr>
            <a:cxnSpLocks noChangeShapeType="1"/>
            <a:stCxn id="39977" idx="0"/>
            <a:endCxn id="39971" idx="2"/>
          </p:cNvCxnSpPr>
          <p:nvPr/>
        </p:nvCxnSpPr>
        <p:spPr bwMode="auto">
          <a:xfrm flipV="1">
            <a:off x="7875588" y="3232151"/>
            <a:ext cx="55562" cy="904875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  <p:sp>
        <p:nvSpPr>
          <p:cNvPr id="69681" name="Oval 49"/>
          <p:cNvSpPr>
            <a:spLocks noChangeArrowheads="1"/>
          </p:cNvSpPr>
          <p:nvPr/>
        </p:nvSpPr>
        <p:spPr bwMode="auto">
          <a:xfrm>
            <a:off x="5694364" y="43783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69682" name="Text Box 50"/>
          <p:cNvSpPr txBox="1">
            <a:spLocks noChangeArrowheads="1"/>
          </p:cNvSpPr>
          <p:nvPr/>
        </p:nvSpPr>
        <p:spPr bwMode="auto">
          <a:xfrm>
            <a:off x="3609976" y="5407026"/>
            <a:ext cx="56546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entury Gothic" pitchFamily="34" charset="0"/>
              </a:rPr>
              <a:t>entry1.2 is the closest to object 6</a:t>
            </a:r>
          </a:p>
          <a:p>
            <a:endParaRPr lang="en-US" b="1">
              <a:latin typeface="Century Gothic" pitchFamily="34" charset="0"/>
            </a:endParaRPr>
          </a:p>
          <a:p>
            <a:r>
              <a:rPr lang="en-US" b="1">
                <a:solidFill>
                  <a:srgbClr val="FF0000"/>
                </a:solidFill>
                <a:latin typeface="Century Gothic" pitchFamily="34" charset="0"/>
              </a:rPr>
              <a:t>Cluster 3 remains compact when adding object 6</a:t>
            </a:r>
          </a:p>
          <a:p>
            <a:r>
              <a:rPr lang="en-US" b="1">
                <a:solidFill>
                  <a:srgbClr val="FF0000"/>
                </a:solidFill>
                <a:latin typeface="Century Gothic" pitchFamily="34" charset="0"/>
              </a:rPr>
              <a:t>then  add object 6 to cluster 3</a:t>
            </a:r>
          </a:p>
        </p:txBody>
      </p:sp>
      <p:sp>
        <p:nvSpPr>
          <p:cNvPr id="69683" name="Oval 51"/>
          <p:cNvSpPr>
            <a:spLocks noChangeArrowheads="1"/>
          </p:cNvSpPr>
          <p:nvPr/>
        </p:nvSpPr>
        <p:spPr bwMode="auto">
          <a:xfrm>
            <a:off x="5045075" y="4149726"/>
            <a:ext cx="1079500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9684" name="AutoShape 52"/>
          <p:cNvCxnSpPr>
            <a:cxnSpLocks noChangeShapeType="1"/>
            <a:stCxn id="69683" idx="0"/>
            <a:endCxn id="39968" idx="2"/>
          </p:cNvCxnSpPr>
          <p:nvPr/>
        </p:nvCxnSpPr>
        <p:spPr bwMode="auto">
          <a:xfrm flipH="1" flipV="1">
            <a:off x="5372101" y="3232151"/>
            <a:ext cx="212725" cy="904875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  <p:sp>
        <p:nvSpPr>
          <p:cNvPr id="69685" name="Text Box 53"/>
          <p:cNvSpPr txBox="1">
            <a:spLocks noChangeArrowheads="1"/>
          </p:cNvSpPr>
          <p:nvPr/>
        </p:nvSpPr>
        <p:spPr bwMode="auto">
          <a:xfrm>
            <a:off x="5073650" y="4868863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Cluster3</a:t>
            </a:r>
          </a:p>
        </p:txBody>
      </p:sp>
    </p:spTree>
    <p:extLst>
      <p:ext uri="{BB962C8B-B14F-4D97-AF65-F5344CB8AC3E}">
        <p14:creationId xmlns:p14="http://schemas.microsoft.com/office/powerpoint/2010/main" val="199158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9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9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9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69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696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9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9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54" grpId="0" animBg="1"/>
      <p:bldP spid="69656" grpId="0"/>
      <p:bldP spid="69681" grpId="0" animBg="1"/>
      <p:bldP spid="69683" grpId="0" animBg="1"/>
      <p:bldP spid="6968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 idx="4294967295"/>
          </p:nvPr>
        </p:nvSpPr>
        <p:spPr>
          <a:xfrm>
            <a:off x="1881188" y="152401"/>
            <a:ext cx="8229600" cy="5000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b="1"/>
              <a:t>BIRCH: Key Components</a:t>
            </a:r>
            <a:r>
              <a:rPr lang="en-US" sz="3300" b="1"/>
              <a:t> </a:t>
            </a:r>
          </a:p>
        </p:txBody>
      </p:sp>
      <p:sp>
        <p:nvSpPr>
          <p:cNvPr id="70708" name="Content Placeholder 2"/>
          <p:cNvSpPr>
            <a:spLocks/>
          </p:cNvSpPr>
          <p:nvPr/>
        </p:nvSpPr>
        <p:spPr bwMode="auto">
          <a:xfrm>
            <a:off x="1844676" y="920750"/>
            <a:ext cx="8537575" cy="593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r>
              <a:rPr lang="en-US" sz="2000" b="1">
                <a:solidFill>
                  <a:srgbClr val="0070C0"/>
                </a:solidFill>
                <a:latin typeface="Century Gothic" pitchFamily="34" charset="0"/>
              </a:rPr>
              <a:t>Clustering Feature (CF)</a:t>
            </a:r>
          </a:p>
          <a:p>
            <a:pPr marL="742950" lvl="1" indent="-285750" eaLnBrk="0" hangingPunct="0">
              <a:spcBef>
                <a:spcPts val="5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endParaRPr lang="en-US" sz="1900">
              <a:latin typeface="Century Gothic" pitchFamily="34" charset="0"/>
            </a:endParaRPr>
          </a:p>
          <a:p>
            <a:pPr marL="742950" lvl="1" indent="-285750" eaLnBrk="0" hangingPunct="0">
              <a:spcBef>
                <a:spcPts val="5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r>
              <a:rPr lang="en-US" sz="1900">
                <a:latin typeface="Century Gothic" pitchFamily="34" charset="0"/>
              </a:rPr>
              <a:t>Summary of the statistics for a given cluster: the 0-th, 1st and 2nd moments of the cluster from the statistical point of view</a:t>
            </a:r>
            <a:r>
              <a:rPr lang="en-US" sz="1900">
                <a:solidFill>
                  <a:schemeClr val="tx2"/>
                </a:solidFill>
                <a:latin typeface="Century Gothic" pitchFamily="34" charset="0"/>
              </a:rPr>
              <a:t> </a:t>
            </a:r>
          </a:p>
          <a:p>
            <a:pPr marL="742950" lvl="1" indent="-285750" eaLnBrk="0" hangingPunct="0">
              <a:spcBef>
                <a:spcPts val="5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endParaRPr lang="en-US" sz="1900">
              <a:solidFill>
                <a:schemeClr val="tx2"/>
              </a:solidFill>
              <a:latin typeface="Century Gothic" pitchFamily="34" charset="0"/>
            </a:endParaRPr>
          </a:p>
          <a:p>
            <a:pPr marL="742950" lvl="1" indent="-285750" eaLnBrk="0" hangingPunct="0">
              <a:spcBef>
                <a:spcPts val="5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r>
              <a:rPr lang="en-US" sz="1900">
                <a:latin typeface="Century Gothic" pitchFamily="34" charset="0"/>
              </a:rPr>
              <a:t>Used to  </a:t>
            </a:r>
            <a:r>
              <a:rPr lang="en-US" altLang="zh-CN" sz="1900">
                <a:latin typeface="Century Gothic" pitchFamily="34" charset="0"/>
                <a:ea typeface="SimSun"/>
                <a:cs typeface="SimSun"/>
              </a:rPr>
              <a:t>compute centroids, and measures the compactness and distance of clusters </a:t>
            </a:r>
            <a:endParaRPr lang="en-US" sz="1900">
              <a:latin typeface="Century Gothic" pitchFamily="34" charset="0"/>
            </a:endParaRPr>
          </a:p>
          <a:p>
            <a:pPr marL="273050" indent="-273050" eaLnBrk="0" hangingPunct="0">
              <a:spcBef>
                <a:spcPts val="5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endParaRPr lang="en-US" sz="1900">
              <a:latin typeface="Century Gothic" pitchFamily="34" charset="0"/>
            </a:endParaRPr>
          </a:p>
          <a:p>
            <a:pPr marL="273050" indent="-273050" eaLnBrk="0" hangingPunct="0">
              <a:spcBef>
                <a:spcPts val="5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r>
              <a:rPr lang="en-US" sz="2000" b="1">
                <a:solidFill>
                  <a:srgbClr val="0070C0"/>
                </a:solidFill>
                <a:latin typeface="Century Gothic" pitchFamily="34" charset="0"/>
              </a:rPr>
              <a:t>CF-Tree</a:t>
            </a:r>
          </a:p>
          <a:p>
            <a:pPr marL="742950" lvl="1" indent="-285750" eaLnBrk="0" hangingPunct="0">
              <a:spcBef>
                <a:spcPts val="500"/>
              </a:spcBef>
              <a:buClr>
                <a:srgbClr val="0070C0"/>
              </a:buClr>
              <a:buFont typeface="Wingdings 3" pitchFamily="18" charset="2"/>
              <a:buChar char="&quot;"/>
            </a:pPr>
            <a:r>
              <a:rPr lang="en-US" altLang="zh-CN" sz="1900">
                <a:latin typeface="Century Gothic" pitchFamily="34" charset="0"/>
                <a:ea typeface="SimSun"/>
                <a:cs typeface="SimSun"/>
              </a:rPr>
              <a:t>height-balanced tree </a:t>
            </a:r>
          </a:p>
          <a:p>
            <a:pPr marL="742950" lvl="1" indent="-285750" eaLnBrk="0" hangingPunct="0">
              <a:spcBef>
                <a:spcPts val="500"/>
              </a:spcBef>
              <a:buClr>
                <a:srgbClr val="0070C0"/>
              </a:buClr>
              <a:buFont typeface="Wingdings 3" pitchFamily="18" charset="2"/>
              <a:buChar char="&quot;"/>
            </a:pPr>
            <a:endParaRPr lang="en-US" altLang="zh-CN" sz="1900">
              <a:latin typeface="Century Gothic" pitchFamily="34" charset="0"/>
              <a:ea typeface="SimSun"/>
              <a:cs typeface="SimSun"/>
            </a:endParaRPr>
          </a:p>
          <a:p>
            <a:pPr marL="742950" lvl="1" indent="-285750" eaLnBrk="0" hangingPunct="0">
              <a:spcBef>
                <a:spcPts val="500"/>
              </a:spcBef>
              <a:buClr>
                <a:srgbClr val="0070C0"/>
              </a:buClr>
              <a:buFont typeface="Wingdings 3" pitchFamily="18" charset="2"/>
              <a:buChar char="&quot;"/>
            </a:pPr>
            <a:r>
              <a:rPr lang="en-US" altLang="zh-CN" sz="1900">
                <a:latin typeface="Century Gothic" pitchFamily="34" charset="0"/>
                <a:ea typeface="SimSun"/>
                <a:cs typeface="SimSun"/>
              </a:rPr>
              <a:t>two parameters:     </a:t>
            </a:r>
          </a:p>
          <a:p>
            <a:pPr marL="1143000" lvl="2" indent="-228600" eaLnBrk="0" hangingPunct="0">
              <a:spcBef>
                <a:spcPts val="500"/>
              </a:spcBef>
              <a:buClr>
                <a:srgbClr val="0070C0"/>
              </a:buClr>
              <a:buFont typeface="Wingdings 3" pitchFamily="18" charset="2"/>
              <a:buChar char="­"/>
            </a:pPr>
            <a:r>
              <a:rPr lang="en-US" altLang="zh-CN" sz="1900">
                <a:latin typeface="Century Gothic" pitchFamily="34" charset="0"/>
                <a:ea typeface="SimSun"/>
                <a:cs typeface="SimSun"/>
              </a:rPr>
              <a:t> </a:t>
            </a:r>
            <a:r>
              <a:rPr lang="en-US" altLang="zh-CN">
                <a:latin typeface="Century Gothic" pitchFamily="34" charset="0"/>
                <a:ea typeface="SimSun"/>
                <a:cs typeface="SimSun"/>
              </a:rPr>
              <a:t>number of entries in each node</a:t>
            </a:r>
          </a:p>
          <a:p>
            <a:pPr marL="1143000" lvl="2" indent="-228600" eaLnBrk="0" hangingPunct="0">
              <a:spcBef>
                <a:spcPts val="500"/>
              </a:spcBef>
              <a:buClr>
                <a:srgbClr val="0070C0"/>
              </a:buClr>
              <a:buFont typeface="Wingdings 3" pitchFamily="18" charset="2"/>
              <a:buChar char="­"/>
            </a:pPr>
            <a:r>
              <a:rPr lang="en-US" altLang="zh-CN">
                <a:latin typeface="Century Gothic" pitchFamily="34" charset="0"/>
                <a:ea typeface="SimSun"/>
                <a:cs typeface="SimSun"/>
              </a:rPr>
              <a:t> The </a:t>
            </a:r>
            <a:r>
              <a:rPr lang="en-US" altLang="zh-CN" i="1">
                <a:latin typeface="Century Gothic" pitchFamily="34" charset="0"/>
                <a:ea typeface="SimSun"/>
                <a:cs typeface="SimSun"/>
              </a:rPr>
              <a:t>diameter </a:t>
            </a:r>
            <a:r>
              <a:rPr lang="en-US" altLang="zh-CN">
                <a:latin typeface="Century Gothic" pitchFamily="34" charset="0"/>
                <a:ea typeface="SimSun"/>
                <a:cs typeface="SimSun"/>
              </a:rPr>
              <a:t>of all entries in a leaf node</a:t>
            </a:r>
          </a:p>
          <a:p>
            <a:pPr marL="1143000" lvl="2" indent="-228600" eaLnBrk="0" hangingPunct="0">
              <a:spcBef>
                <a:spcPts val="500"/>
              </a:spcBef>
              <a:buClr>
                <a:srgbClr val="0070C0"/>
              </a:buClr>
              <a:buFont typeface="Wingdings 3" pitchFamily="18" charset="2"/>
              <a:buChar char="­"/>
            </a:pPr>
            <a:endParaRPr lang="en-US" altLang="zh-CN">
              <a:latin typeface="Century Gothic" pitchFamily="34" charset="0"/>
              <a:ea typeface="SimSun"/>
              <a:cs typeface="SimSun"/>
            </a:endParaRPr>
          </a:p>
          <a:p>
            <a:pPr marL="742950" lvl="1" indent="-285750" eaLnBrk="0" hangingPunct="0">
              <a:spcBef>
                <a:spcPts val="500"/>
              </a:spcBef>
              <a:buClr>
                <a:srgbClr val="0070C0"/>
              </a:buClr>
              <a:buFont typeface="Wingdings 3" pitchFamily="18" charset="2"/>
              <a:buChar char="&quot;"/>
            </a:pPr>
            <a:r>
              <a:rPr lang="en-US" altLang="zh-CN" sz="1900">
                <a:latin typeface="Century Gothic" pitchFamily="34" charset="0"/>
                <a:ea typeface="SimSun"/>
                <a:cs typeface="SimSun"/>
              </a:rPr>
              <a:t>Leaf nodes are connected via </a:t>
            </a:r>
            <a:r>
              <a:rPr lang="en-US" altLang="zh-CN" sz="1900" i="1">
                <a:latin typeface="Century Gothic" pitchFamily="34" charset="0"/>
                <a:ea typeface="SimSun"/>
                <a:cs typeface="SimSun"/>
              </a:rPr>
              <a:t>prev </a:t>
            </a:r>
            <a:r>
              <a:rPr lang="en-US" altLang="zh-CN" sz="1900">
                <a:latin typeface="Century Gothic" pitchFamily="34" charset="0"/>
                <a:ea typeface="SimSun"/>
                <a:cs typeface="SimSun"/>
              </a:rPr>
              <a:t>and </a:t>
            </a:r>
            <a:r>
              <a:rPr lang="en-US" altLang="zh-CN" sz="1900" i="1">
                <a:latin typeface="Century Gothic" pitchFamily="34" charset="0"/>
                <a:ea typeface="SimSun"/>
                <a:cs typeface="SimSun"/>
              </a:rPr>
              <a:t>next </a:t>
            </a:r>
            <a:r>
              <a:rPr lang="en-US" altLang="zh-CN" sz="1900">
                <a:latin typeface="Century Gothic" pitchFamily="34" charset="0"/>
                <a:ea typeface="SimSun"/>
                <a:cs typeface="SimSun"/>
              </a:rPr>
              <a:t>pointers</a:t>
            </a:r>
          </a:p>
          <a:p>
            <a:pPr marL="742950" lvl="1" indent="-285750" eaLnBrk="0" hangingPunct="0">
              <a:spcBef>
                <a:spcPts val="500"/>
              </a:spcBef>
              <a:buClr>
                <a:srgbClr val="0070C0"/>
              </a:buClr>
              <a:buFont typeface="Wingdings 3" pitchFamily="18" charset="2"/>
              <a:buChar char="&quot;"/>
            </a:pPr>
            <a:endParaRPr lang="en-US" sz="1900" b="1">
              <a:latin typeface="Century Gothic" pitchFamily="34" charset="0"/>
            </a:endParaRPr>
          </a:p>
          <a:p>
            <a:pPr marL="273050" indent="-273050" eaLnBrk="0" hangingPunct="0">
              <a:spcBef>
                <a:spcPts val="5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endParaRPr lang="en-US" sz="1900" b="1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5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7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07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07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07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07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070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1" name="Title 1"/>
          <p:cNvSpPr>
            <a:spLocks noGrp="1"/>
          </p:cNvSpPr>
          <p:nvPr>
            <p:ph type="title" idx="4294967295"/>
          </p:nvPr>
        </p:nvSpPr>
        <p:spPr>
          <a:xfrm>
            <a:off x="1881188" y="152401"/>
            <a:ext cx="8229600" cy="5000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b="1"/>
              <a:t>Clustering Feature</a:t>
            </a:r>
            <a:r>
              <a:rPr lang="en-US" sz="3300" b="1"/>
              <a:t> </a:t>
            </a:r>
          </a:p>
        </p:txBody>
      </p:sp>
      <p:sp>
        <p:nvSpPr>
          <p:cNvPr id="72712" name="Content Placeholder 2"/>
          <p:cNvSpPr>
            <a:spLocks/>
          </p:cNvSpPr>
          <p:nvPr/>
        </p:nvSpPr>
        <p:spPr bwMode="auto">
          <a:xfrm>
            <a:off x="1844676" y="920751"/>
            <a:ext cx="853757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rgbClr val="000099"/>
              </a:buClr>
              <a:buSzPct val="76000"/>
            </a:pPr>
            <a:r>
              <a:rPr lang="en-US" altLang="zh-CN" sz="2000" b="1">
                <a:solidFill>
                  <a:srgbClr val="0070C0"/>
                </a:solidFill>
                <a:latin typeface="Century Gothic" pitchFamily="34" charset="0"/>
                <a:ea typeface="SimSun"/>
                <a:cs typeface="SimSun"/>
              </a:rPr>
              <a:t>Clustering Feature (CF):</a:t>
            </a:r>
            <a:r>
              <a:rPr lang="en-US" altLang="zh-CN" sz="2000">
                <a:solidFill>
                  <a:srgbClr val="0070C0"/>
                </a:solidFill>
                <a:latin typeface="Century Gothic" pitchFamily="34" charset="0"/>
                <a:ea typeface="SimSun"/>
                <a:cs typeface="SimSun"/>
              </a:rPr>
              <a:t>  </a:t>
            </a:r>
            <a:r>
              <a:rPr lang="en-US" altLang="zh-CN" sz="2000" b="1">
                <a:solidFill>
                  <a:srgbClr val="0070C0"/>
                </a:solidFill>
                <a:latin typeface="Century Gothic" pitchFamily="34" charset="0"/>
                <a:ea typeface="SimSun"/>
                <a:cs typeface="SimSun"/>
              </a:rPr>
              <a:t>CF = (N, LS, SS)</a:t>
            </a:r>
            <a:endParaRPr lang="en-US" altLang="zh-CN" sz="2000">
              <a:solidFill>
                <a:srgbClr val="0070C0"/>
              </a:solidFill>
              <a:latin typeface="Century Gothic" pitchFamily="34" charset="0"/>
              <a:ea typeface="SimSun"/>
              <a:cs typeface="SimSun"/>
            </a:endParaRPr>
          </a:p>
          <a:p>
            <a:pPr marL="273050" indent="-273050" eaLnBrk="0" hangingPunct="0">
              <a:spcBef>
                <a:spcPct val="50000"/>
              </a:spcBef>
              <a:buClr>
                <a:srgbClr val="000099"/>
              </a:buClr>
              <a:buSzPct val="76000"/>
            </a:pPr>
            <a:r>
              <a:rPr lang="en-US" altLang="zh-CN" sz="2000" i="1">
                <a:latin typeface="Century Gothic" pitchFamily="34" charset="0"/>
                <a:ea typeface="SimSun"/>
                <a:cs typeface="SimSun"/>
              </a:rPr>
              <a:t>  	</a:t>
            </a:r>
            <a:r>
              <a:rPr lang="en-US" altLang="zh-CN" sz="2000" b="1" i="1">
                <a:solidFill>
                  <a:srgbClr val="660066"/>
                </a:solidFill>
                <a:latin typeface="Century Gothic" pitchFamily="34" charset="0"/>
                <a:ea typeface="SimSun"/>
                <a:cs typeface="SimSun"/>
              </a:rPr>
              <a:t>N</a:t>
            </a:r>
            <a:r>
              <a:rPr lang="en-US" altLang="zh-CN" sz="2000">
                <a:latin typeface="Century Gothic" pitchFamily="34" charset="0"/>
                <a:ea typeface="SimSun"/>
                <a:cs typeface="SimSun"/>
              </a:rPr>
              <a:t>: Number of data points</a:t>
            </a:r>
          </a:p>
          <a:p>
            <a:pPr marL="273050" indent="-273050" eaLnBrk="0" hangingPunct="0">
              <a:spcBef>
                <a:spcPct val="50000"/>
              </a:spcBef>
              <a:buClr>
                <a:srgbClr val="000099"/>
              </a:buClr>
              <a:buSzPct val="76000"/>
            </a:pPr>
            <a:endParaRPr lang="en-US" altLang="zh-CN" sz="2000" i="1">
              <a:latin typeface="Century Gothic" pitchFamily="34" charset="0"/>
              <a:ea typeface="SimSun"/>
              <a:cs typeface="SimSun"/>
            </a:endParaRPr>
          </a:p>
          <a:p>
            <a:pPr marL="273050" indent="-273050" eaLnBrk="0" hangingPunct="0">
              <a:spcBef>
                <a:spcPct val="50000"/>
              </a:spcBef>
              <a:buClr>
                <a:srgbClr val="000099"/>
              </a:buClr>
              <a:buSzPct val="76000"/>
            </a:pPr>
            <a:r>
              <a:rPr lang="en-US" altLang="zh-CN" sz="2000" i="1">
                <a:latin typeface="Century Gothic" pitchFamily="34" charset="0"/>
                <a:ea typeface="SimSun"/>
                <a:cs typeface="SimSun"/>
              </a:rPr>
              <a:t>  </a:t>
            </a:r>
            <a:r>
              <a:rPr lang="en-US" altLang="zh-CN" sz="2000" b="1" i="1">
                <a:solidFill>
                  <a:srgbClr val="660066"/>
                </a:solidFill>
                <a:latin typeface="Century Gothic" pitchFamily="34" charset="0"/>
                <a:ea typeface="SimSun"/>
                <a:cs typeface="SimSun"/>
              </a:rPr>
              <a:t>	LS</a:t>
            </a:r>
            <a:r>
              <a:rPr lang="en-US" altLang="zh-CN" sz="2000" i="1">
                <a:latin typeface="Century Gothic" pitchFamily="34" charset="0"/>
                <a:ea typeface="SimSun"/>
                <a:cs typeface="SimSun"/>
              </a:rPr>
              <a:t>: </a:t>
            </a:r>
            <a:r>
              <a:rPr lang="en-US" altLang="zh-CN" sz="2000">
                <a:latin typeface="Century Gothic" pitchFamily="34" charset="0"/>
                <a:ea typeface="SimSun"/>
                <a:cs typeface="SimSun"/>
              </a:rPr>
              <a:t>linear sum of N points:</a:t>
            </a:r>
          </a:p>
          <a:p>
            <a:pPr marL="273050" indent="-273050" eaLnBrk="0" hangingPunct="0">
              <a:spcBef>
                <a:spcPct val="50000"/>
              </a:spcBef>
              <a:buClr>
                <a:srgbClr val="000099"/>
              </a:buClr>
              <a:buSzPct val="76000"/>
            </a:pPr>
            <a:endParaRPr lang="en-US" altLang="zh-CN" sz="2000" baseline="-25000">
              <a:latin typeface="Century Gothic" pitchFamily="34" charset="0"/>
              <a:ea typeface="SimSun"/>
              <a:cs typeface="SimSun"/>
              <a:sym typeface="Symbol" pitchFamily="18" charset="2"/>
            </a:endParaRPr>
          </a:p>
          <a:p>
            <a:pPr marL="273050" indent="-273050" eaLnBrk="0" hangingPunct="0">
              <a:spcBef>
                <a:spcPct val="50000"/>
              </a:spcBef>
              <a:buClr>
                <a:srgbClr val="000099"/>
              </a:buClr>
              <a:buSzPct val="76000"/>
            </a:pPr>
            <a:endParaRPr lang="en-US" altLang="zh-CN" sz="2000" baseline="-25000">
              <a:latin typeface="Century Gothic" pitchFamily="34" charset="0"/>
              <a:ea typeface="SimSun"/>
              <a:cs typeface="SimSun"/>
              <a:sym typeface="Symbol" pitchFamily="18" charset="2"/>
            </a:endParaRPr>
          </a:p>
          <a:p>
            <a:pPr marL="273050" indent="-273050" eaLnBrk="0" hangingPunct="0">
              <a:spcBef>
                <a:spcPct val="50000"/>
              </a:spcBef>
              <a:buClr>
                <a:srgbClr val="000099"/>
              </a:buClr>
              <a:buSzPct val="76000"/>
            </a:pPr>
            <a:r>
              <a:rPr lang="en-US" altLang="zh-CN" sz="2000" i="1">
                <a:latin typeface="Century Gothic" pitchFamily="34" charset="0"/>
                <a:ea typeface="SimSun"/>
                <a:cs typeface="SimSun"/>
              </a:rPr>
              <a:t>  	</a:t>
            </a:r>
            <a:r>
              <a:rPr lang="en-US" altLang="zh-CN" sz="2000" b="1" i="1">
                <a:solidFill>
                  <a:srgbClr val="660066"/>
                </a:solidFill>
                <a:latin typeface="Century Gothic" pitchFamily="34" charset="0"/>
                <a:ea typeface="SimSun"/>
                <a:cs typeface="SimSun"/>
              </a:rPr>
              <a:t>SS</a:t>
            </a:r>
            <a:r>
              <a:rPr lang="en-US" altLang="zh-CN" sz="2000" i="1">
                <a:latin typeface="Century Gothic" pitchFamily="34" charset="0"/>
                <a:ea typeface="SimSun"/>
                <a:cs typeface="SimSun"/>
              </a:rPr>
              <a:t>: </a:t>
            </a:r>
            <a:r>
              <a:rPr lang="en-US" altLang="zh-CN" sz="2000">
                <a:latin typeface="Century Gothic" pitchFamily="34" charset="0"/>
                <a:ea typeface="SimSun"/>
                <a:cs typeface="SimSun"/>
              </a:rPr>
              <a:t>square sum of N points: </a:t>
            </a:r>
            <a:endParaRPr lang="en-US" altLang="zh-CN" sz="2000" baseline="-25000">
              <a:latin typeface="Century Gothic" pitchFamily="34" charset="0"/>
              <a:ea typeface="SimSun"/>
              <a:cs typeface="SimSun"/>
              <a:sym typeface="Symbol" pitchFamily="18" charset="2"/>
            </a:endParaRP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5534025" y="2163763"/>
          <a:ext cx="1144588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3" imgW="507960" imgH="291960" progId="Equation.3">
                  <p:embed/>
                </p:oleObj>
              </mc:Choice>
              <mc:Fallback>
                <p:oleObj name="Equation" r:id="rId3" imgW="50796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4025" y="2163763"/>
                        <a:ext cx="1144588" cy="588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5635625" y="3228976"/>
          <a:ext cx="1258888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5" imgW="558720" imgH="291960" progId="Equation.3">
                  <p:embed/>
                </p:oleObj>
              </mc:Choice>
              <mc:Fallback>
                <p:oleObj name="Equation" r:id="rId5" imgW="55872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25" y="3228976"/>
                        <a:ext cx="1258888" cy="588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val 7"/>
          <p:cNvSpPr>
            <a:spLocks noChangeArrowheads="1"/>
          </p:cNvSpPr>
          <p:nvPr/>
        </p:nvSpPr>
        <p:spPr bwMode="auto">
          <a:xfrm>
            <a:off x="2927351" y="5294313"/>
            <a:ext cx="792163" cy="576262"/>
          </a:xfrm>
          <a:prstGeom prst="ellipse">
            <a:avLst/>
          </a:prstGeom>
          <a:noFill/>
          <a:ln w="19050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3028951" y="5438776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3" name="Oval 9"/>
          <p:cNvSpPr>
            <a:spLocks noChangeArrowheads="1"/>
          </p:cNvSpPr>
          <p:nvPr/>
        </p:nvSpPr>
        <p:spPr bwMode="auto">
          <a:xfrm>
            <a:off x="3216276" y="5654676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4" name="Oval 10"/>
          <p:cNvSpPr>
            <a:spLocks noChangeArrowheads="1"/>
          </p:cNvSpPr>
          <p:nvPr/>
        </p:nvSpPr>
        <p:spPr bwMode="auto">
          <a:xfrm>
            <a:off x="3432176" y="5438776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2078039" y="5087939"/>
            <a:ext cx="1030287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660066"/>
                </a:solidFill>
                <a:latin typeface="Century Gothic" pitchFamily="34" charset="0"/>
              </a:rPr>
              <a:t>Cluster 1</a:t>
            </a:r>
          </a:p>
          <a:p>
            <a:r>
              <a:rPr lang="en-US" sz="1600" b="1">
                <a:solidFill>
                  <a:srgbClr val="660066"/>
                </a:solidFill>
                <a:latin typeface="Century Gothic" pitchFamily="34" charset="0"/>
              </a:rPr>
              <a:t> (2,5)</a:t>
            </a:r>
          </a:p>
          <a:p>
            <a:r>
              <a:rPr lang="en-US" sz="1600" b="1">
                <a:solidFill>
                  <a:srgbClr val="660066"/>
                </a:solidFill>
                <a:latin typeface="Century Gothic" pitchFamily="34" charset="0"/>
              </a:rPr>
              <a:t> (3,2)</a:t>
            </a:r>
          </a:p>
          <a:p>
            <a:r>
              <a:rPr lang="en-US" sz="1600" b="1">
                <a:solidFill>
                  <a:srgbClr val="660066"/>
                </a:solidFill>
                <a:latin typeface="Century Gothic" pitchFamily="34" charset="0"/>
              </a:rPr>
              <a:t> (4,3) </a:t>
            </a:r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7069138" y="5438776"/>
            <a:ext cx="30591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70C0"/>
                </a:solidFill>
                <a:latin typeface="Century Gothic" pitchFamily="34" charset="0"/>
              </a:rPr>
              <a:t>CF</a:t>
            </a:r>
            <a:r>
              <a:rPr lang="en-US" b="1" baseline="-25000">
                <a:solidFill>
                  <a:srgbClr val="0070C0"/>
                </a:solidFill>
                <a:latin typeface="Century Gothic" pitchFamily="34" charset="0"/>
              </a:rPr>
              <a:t>2</a:t>
            </a:r>
            <a:r>
              <a:rPr lang="en-US" b="1">
                <a:solidFill>
                  <a:srgbClr val="0070C0"/>
                </a:solidFill>
                <a:latin typeface="Century Gothic" pitchFamily="34" charset="0"/>
              </a:rPr>
              <a:t>= </a:t>
            </a:r>
            <a:r>
              <a:rPr lang="en-US" b="1">
                <a:solidFill>
                  <a:srgbClr val="0070C0"/>
                </a:solidFill>
                <a:sym typeface="Symbol" pitchFamily="18" charset="2"/>
              </a:rPr>
              <a:t></a:t>
            </a:r>
            <a:r>
              <a:rPr lang="en-US" b="1">
                <a:solidFill>
                  <a:srgbClr val="0070C0"/>
                </a:solidFill>
              </a:rPr>
              <a:t>3, (35,36), (417 ,440)</a:t>
            </a:r>
            <a:r>
              <a:rPr lang="en-US" b="1">
                <a:solidFill>
                  <a:srgbClr val="0070C0"/>
                </a:solidFill>
                <a:sym typeface="Symbol" pitchFamily="18" charset="2"/>
              </a:rPr>
              <a:t></a:t>
            </a:r>
          </a:p>
        </p:txBody>
      </p:sp>
      <p:sp>
        <p:nvSpPr>
          <p:cNvPr id="72719" name="Oval 15"/>
          <p:cNvSpPr>
            <a:spLocks noChangeArrowheads="1"/>
          </p:cNvSpPr>
          <p:nvPr/>
        </p:nvSpPr>
        <p:spPr bwMode="auto">
          <a:xfrm>
            <a:off x="5964238" y="5367338"/>
            <a:ext cx="792162" cy="576262"/>
          </a:xfrm>
          <a:prstGeom prst="ellipse">
            <a:avLst/>
          </a:prstGeom>
          <a:noFill/>
          <a:ln w="1905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0" name="Oval 16"/>
          <p:cNvSpPr>
            <a:spLocks noChangeArrowheads="1"/>
          </p:cNvSpPr>
          <p:nvPr/>
        </p:nvSpPr>
        <p:spPr bwMode="auto">
          <a:xfrm>
            <a:off x="6065839" y="5511801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1" name="Oval 17"/>
          <p:cNvSpPr>
            <a:spLocks noChangeArrowheads="1"/>
          </p:cNvSpPr>
          <p:nvPr/>
        </p:nvSpPr>
        <p:spPr bwMode="auto">
          <a:xfrm>
            <a:off x="6253164" y="5727701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3" name="Text Box 19"/>
          <p:cNvSpPr txBox="1">
            <a:spLocks noChangeArrowheads="1"/>
          </p:cNvSpPr>
          <p:nvPr/>
        </p:nvSpPr>
        <p:spPr bwMode="auto">
          <a:xfrm>
            <a:off x="4943475" y="5203826"/>
            <a:ext cx="10302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 2</a:t>
            </a:r>
          </a:p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 </a:t>
            </a:r>
          </a:p>
        </p:txBody>
      </p:sp>
      <p:sp>
        <p:nvSpPr>
          <p:cNvPr id="72724" name="Oval 20"/>
          <p:cNvSpPr>
            <a:spLocks noChangeArrowheads="1"/>
          </p:cNvSpPr>
          <p:nvPr/>
        </p:nvSpPr>
        <p:spPr bwMode="auto">
          <a:xfrm>
            <a:off x="6469064" y="57070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5" name="Text Box 21"/>
          <p:cNvSpPr txBox="1">
            <a:spLocks noChangeArrowheads="1"/>
          </p:cNvSpPr>
          <p:nvPr/>
        </p:nvSpPr>
        <p:spPr bwMode="auto">
          <a:xfrm>
            <a:off x="1703388" y="6375401"/>
            <a:ext cx="9288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CF</a:t>
            </a:r>
            <a:r>
              <a:rPr lang="en-US" b="1" baseline="-25000">
                <a:solidFill>
                  <a:srgbClr val="660066"/>
                </a:solidFill>
                <a:latin typeface="Century Gothic" pitchFamily="34" charset="0"/>
              </a:rPr>
              <a:t>1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= 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  <a:sym typeface="Symbol" pitchFamily="18" charset="2"/>
              </a:rPr>
              <a:t>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3, (2+3+4 , 5+2+3), (2</a:t>
            </a:r>
            <a:r>
              <a:rPr lang="en-US" b="1" baseline="30000">
                <a:solidFill>
                  <a:srgbClr val="660066"/>
                </a:solidFill>
                <a:latin typeface="Century Gothic" pitchFamily="34" charset="0"/>
              </a:rPr>
              <a:t>2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+3</a:t>
            </a:r>
            <a:r>
              <a:rPr lang="en-US" b="1" baseline="30000">
                <a:solidFill>
                  <a:srgbClr val="660066"/>
                </a:solidFill>
                <a:latin typeface="Century Gothic" pitchFamily="34" charset="0"/>
              </a:rPr>
              <a:t>2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+4</a:t>
            </a:r>
            <a:r>
              <a:rPr lang="en-US" b="1" baseline="30000">
                <a:solidFill>
                  <a:srgbClr val="660066"/>
                </a:solidFill>
                <a:latin typeface="Century Gothic" pitchFamily="34" charset="0"/>
              </a:rPr>
              <a:t>2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 , 5</a:t>
            </a:r>
            <a:r>
              <a:rPr lang="en-US" b="1" baseline="30000">
                <a:solidFill>
                  <a:srgbClr val="660066"/>
                </a:solidFill>
                <a:latin typeface="Century Gothic" pitchFamily="34" charset="0"/>
              </a:rPr>
              <a:t>2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+2</a:t>
            </a:r>
            <a:r>
              <a:rPr lang="en-US" b="1" baseline="30000">
                <a:solidFill>
                  <a:srgbClr val="660066"/>
                </a:solidFill>
                <a:latin typeface="Century Gothic" pitchFamily="34" charset="0"/>
              </a:rPr>
              <a:t>2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+3</a:t>
            </a:r>
            <a:r>
              <a:rPr lang="en-US" b="1" baseline="30000">
                <a:solidFill>
                  <a:srgbClr val="660066"/>
                </a:solidFill>
                <a:latin typeface="Century Gothic" pitchFamily="34" charset="0"/>
              </a:rPr>
              <a:t>2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)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  <a:sym typeface="Symbol" pitchFamily="18" charset="2"/>
              </a:rPr>
              <a:t> 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= </a:t>
            </a:r>
            <a:r>
              <a:rPr lang="en-US" b="1">
                <a:solidFill>
                  <a:srgbClr val="660066"/>
                </a:solidFill>
                <a:sym typeface="Symbol" pitchFamily="18" charset="2"/>
              </a:rPr>
              <a:t></a:t>
            </a:r>
            <a:r>
              <a:rPr lang="en-US" b="1">
                <a:solidFill>
                  <a:srgbClr val="660066"/>
                </a:solidFill>
              </a:rPr>
              <a:t>3, (9,10), (29 ,38)</a:t>
            </a:r>
            <a:r>
              <a:rPr lang="en-US" b="1">
                <a:solidFill>
                  <a:srgbClr val="660066"/>
                </a:solidFill>
                <a:sym typeface="Symbol" pitchFamily="18" charset="2"/>
              </a:rPr>
              <a:t></a:t>
            </a:r>
          </a:p>
        </p:txBody>
      </p:sp>
      <p:sp>
        <p:nvSpPr>
          <p:cNvPr id="72726" name="Oval 22"/>
          <p:cNvSpPr>
            <a:spLocks noChangeArrowheads="1"/>
          </p:cNvSpPr>
          <p:nvPr/>
        </p:nvSpPr>
        <p:spPr bwMode="auto">
          <a:xfrm>
            <a:off x="1524001" y="4935538"/>
            <a:ext cx="5508625" cy="1439862"/>
          </a:xfrm>
          <a:prstGeom prst="ellips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7" name="Text Box 23"/>
          <p:cNvSpPr txBox="1">
            <a:spLocks noChangeArrowheads="1"/>
          </p:cNvSpPr>
          <p:nvPr/>
        </p:nvSpPr>
        <p:spPr bwMode="auto">
          <a:xfrm>
            <a:off x="1555750" y="4803775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9900"/>
                </a:solidFill>
                <a:latin typeface="Century Gothic" pitchFamily="34" charset="0"/>
              </a:rPr>
              <a:t>Cluster3</a:t>
            </a:r>
          </a:p>
        </p:txBody>
      </p:sp>
      <p:sp>
        <p:nvSpPr>
          <p:cNvPr id="72728" name="Text Box 24"/>
          <p:cNvSpPr txBox="1">
            <a:spLocks noChangeArrowheads="1"/>
          </p:cNvSpPr>
          <p:nvPr/>
        </p:nvSpPr>
        <p:spPr bwMode="auto">
          <a:xfrm>
            <a:off x="1919288" y="4394201"/>
            <a:ext cx="9288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9900"/>
                </a:solidFill>
                <a:latin typeface="Century Gothic" pitchFamily="34" charset="0"/>
              </a:rPr>
              <a:t>CF3=CF1+CF2= </a:t>
            </a:r>
            <a:r>
              <a:rPr lang="en-US" b="1">
                <a:solidFill>
                  <a:srgbClr val="009900"/>
                </a:solidFill>
                <a:latin typeface="Century Gothic" pitchFamily="34" charset="0"/>
                <a:sym typeface="Symbol" pitchFamily="18" charset="2"/>
              </a:rPr>
              <a:t></a:t>
            </a:r>
            <a:r>
              <a:rPr lang="en-US" b="1">
                <a:solidFill>
                  <a:srgbClr val="009900"/>
                </a:solidFill>
                <a:latin typeface="Century Gothic" pitchFamily="34" charset="0"/>
              </a:rPr>
              <a:t>3+3, (9+35, 10+36), (29+417 , 38+440)</a:t>
            </a:r>
            <a:r>
              <a:rPr lang="en-US" b="1">
                <a:solidFill>
                  <a:srgbClr val="009900"/>
                </a:solidFill>
                <a:latin typeface="Century Gothic" pitchFamily="34" charset="0"/>
                <a:sym typeface="Symbol" pitchFamily="18" charset="2"/>
              </a:rPr>
              <a:t> </a:t>
            </a:r>
            <a:r>
              <a:rPr lang="en-US" b="1">
                <a:solidFill>
                  <a:srgbClr val="009900"/>
                </a:solidFill>
                <a:latin typeface="Century Gothic" pitchFamily="34" charset="0"/>
              </a:rPr>
              <a:t>= </a:t>
            </a:r>
            <a:r>
              <a:rPr lang="en-US" b="1">
                <a:solidFill>
                  <a:srgbClr val="009900"/>
                </a:solidFill>
                <a:sym typeface="Symbol" pitchFamily="18" charset="2"/>
              </a:rPr>
              <a:t></a:t>
            </a:r>
            <a:r>
              <a:rPr lang="en-US" b="1">
                <a:solidFill>
                  <a:srgbClr val="009900"/>
                </a:solidFill>
              </a:rPr>
              <a:t>6, (44,46), (446 ,478)</a:t>
            </a:r>
            <a:r>
              <a:rPr lang="en-US" b="1">
                <a:solidFill>
                  <a:srgbClr val="009900"/>
                </a:solidFill>
                <a:sym typeface="Symbol" pitchFamily="18" charset="2"/>
              </a:rPr>
              <a:t></a:t>
            </a:r>
          </a:p>
        </p:txBody>
      </p:sp>
    </p:spTree>
    <p:extLst>
      <p:ext uri="{BB962C8B-B14F-4D97-AF65-F5344CB8AC3E}">
        <p14:creationId xmlns:p14="http://schemas.microsoft.com/office/powerpoint/2010/main" val="44282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2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2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2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2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2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2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2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2713" grpId="0" animBg="1"/>
      <p:bldP spid="72714" grpId="0" animBg="1"/>
      <p:bldP spid="72716" grpId="0"/>
      <p:bldP spid="72718" grpId="0"/>
      <p:bldP spid="72719" grpId="0" animBg="1"/>
      <p:bldP spid="72720" grpId="0" animBg="1"/>
      <p:bldP spid="72721" grpId="0" animBg="1"/>
      <p:bldP spid="72723" grpId="0"/>
      <p:bldP spid="72724" grpId="0" animBg="1"/>
      <p:bldP spid="72725" grpId="0"/>
      <p:bldP spid="72726" grpId="0" animBg="1"/>
      <p:bldP spid="72727" grpId="0"/>
      <p:bldP spid="7272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000"/>
              <a:t>Some Characteristics of CFVs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0" y="1676400"/>
            <a:ext cx="8458200" cy="44196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Font typeface="Arial" charset="0"/>
              <a:buChar char="•"/>
              <a:defRPr/>
            </a:pPr>
            <a:r>
              <a:rPr lang="en-US" altLang="ko-KR" sz="2000" dirty="0">
                <a:ea typeface="굴림" pitchFamily="34" charset="-127"/>
              </a:rPr>
              <a:t>Two CFVs can be aggregated.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–"/>
              <a:defRPr/>
            </a:pPr>
            <a:r>
              <a:rPr lang="en-US" altLang="ko-KR" sz="1800" dirty="0">
                <a:ea typeface="굴림" pitchFamily="34" charset="-127"/>
              </a:rPr>
              <a:t>Given CF1=(N1, LS1, SS1), CF2 = (N2, LS2, SS2),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–"/>
              <a:defRPr/>
            </a:pPr>
            <a:r>
              <a:rPr lang="en-US" altLang="ko-KR" sz="1800" dirty="0">
                <a:ea typeface="굴림" pitchFamily="34" charset="-127"/>
              </a:rPr>
              <a:t>If combined into one cluster, CF=(N1+N2, LS1+LS2, SS1+SS2).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•"/>
              <a:defRPr/>
            </a:pPr>
            <a:r>
              <a:rPr lang="en-US" altLang="ko-KR" sz="2000" dirty="0">
                <a:ea typeface="굴림" pitchFamily="34" charset="-127"/>
              </a:rPr>
              <a:t>The centroid and radius can both be computed from CF.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–"/>
              <a:defRPr/>
            </a:pPr>
            <a:r>
              <a:rPr lang="en-US" altLang="ko-KR" sz="1800" dirty="0">
                <a:ea typeface="굴림" pitchFamily="34" charset="-127"/>
              </a:rPr>
              <a:t>centroid is the center of the cluster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–"/>
              <a:defRPr/>
            </a:pPr>
            <a:r>
              <a:rPr lang="en-US" altLang="ko-KR" sz="1800" dirty="0">
                <a:ea typeface="굴림" pitchFamily="34" charset="-127"/>
              </a:rPr>
              <a:t>radius is the average distance between an object and the centroid.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–"/>
              <a:defRPr/>
            </a:pPr>
            <a:endParaRPr lang="en-US" altLang="ko-KR" sz="1800" dirty="0">
              <a:ea typeface="굴림" pitchFamily="34" charset="-127"/>
            </a:endParaRPr>
          </a:p>
          <a:p>
            <a:pPr lvl="1" eaLnBrk="1" hangingPunct="1">
              <a:spcBef>
                <a:spcPct val="50000"/>
              </a:spcBef>
              <a:buFont typeface="Arial" charset="0"/>
              <a:buChar char="–"/>
              <a:defRPr/>
            </a:pPr>
            <a:endParaRPr lang="en-US" altLang="ko-KR" sz="1800" dirty="0">
              <a:ea typeface="굴림" pitchFamily="34" charset="-127"/>
            </a:endParaRPr>
          </a:p>
          <a:p>
            <a:pPr lvl="1" eaLnBrk="1" hangingPunct="1">
              <a:spcBef>
                <a:spcPct val="50000"/>
              </a:spcBef>
              <a:buFont typeface="Arial" charset="0"/>
              <a:buChar char="–"/>
              <a:defRPr/>
            </a:pPr>
            <a:endParaRPr lang="en-US" altLang="zh-CN" sz="1800" dirty="0"/>
          </a:p>
          <a:p>
            <a:pPr lvl="1" eaLnBrk="1" hangingPunct="1">
              <a:spcBef>
                <a:spcPct val="50000"/>
              </a:spcBef>
              <a:buFont typeface="Arial" charset="0"/>
              <a:buChar char="–"/>
              <a:defRPr/>
            </a:pPr>
            <a:r>
              <a:rPr lang="en-US" altLang="zh-CN" sz="1800" dirty="0"/>
              <a:t>X0 = LS/N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–"/>
              <a:defRPr/>
            </a:pPr>
            <a:r>
              <a:rPr lang="en-US" altLang="zh-CN" sz="1800" dirty="0"/>
              <a:t>R = 1/N * </a:t>
            </a:r>
            <a:r>
              <a:rPr lang="en-US" altLang="zh-CN" sz="1800" dirty="0" err="1"/>
              <a:t>sqrt</a:t>
            </a:r>
            <a:r>
              <a:rPr lang="en-US" altLang="zh-CN" sz="1800" dirty="0"/>
              <a:t>(N*SS-LS^2)</a:t>
            </a:r>
          </a:p>
          <a:p>
            <a:pPr marL="457200" lvl="1" indent="0">
              <a:spcBef>
                <a:spcPct val="50000"/>
              </a:spcBef>
              <a:buNone/>
              <a:defRPr/>
            </a:pPr>
            <a:endParaRPr lang="en-US" altLang="ko-KR" sz="1800" dirty="0">
              <a:ea typeface="굴림" pitchFamily="34" charset="-127"/>
            </a:endParaRPr>
          </a:p>
        </p:txBody>
      </p:sp>
      <p:graphicFrame>
        <p:nvGraphicFramePr>
          <p:cNvPr id="19460" name="Rectangle 4"/>
          <p:cNvGraphicFramePr>
            <a:graphicFrameLocks noGrp="1"/>
          </p:cNvGraphicFramePr>
          <p:nvPr>
            <p:ph sz="quarter" idx="2"/>
          </p:nvPr>
        </p:nvGraphicFramePr>
        <p:xfrm>
          <a:off x="7667625" y="2170113"/>
          <a:ext cx="104775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4" imgW="0" imgH="0" progId="Equation.3">
                  <p:embed/>
                </p:oleObj>
              </mc:Choice>
              <mc:Fallback>
                <p:oleObj name="Equation" r:id="rId4" imgW="0" imgH="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2170113"/>
                        <a:ext cx="1047750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892425" y="4143376"/>
          <a:ext cx="1646238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5" imgW="825500" imgH="482600" progId="Equation.3">
                  <p:embed/>
                </p:oleObj>
              </mc:Choice>
              <mc:Fallback>
                <p:oleObj name="Equation" r:id="rId5" imgW="8255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2425" y="4143376"/>
                        <a:ext cx="1646238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5487988" y="4316413"/>
          <a:ext cx="2970212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7" imgW="1498320" imgH="393480" progId="Equation.3">
                  <p:embed/>
                </p:oleObj>
              </mc:Choice>
              <mc:Fallback>
                <p:oleObj name="Equation" r:id="rId7" imgW="1498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7988" y="4316413"/>
                        <a:ext cx="2970212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68846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081088" algn="l"/>
              </a:tabLst>
            </a:pPr>
            <a:r>
              <a:rPr lang="en-US" altLang="zh-CN" sz="3800"/>
              <a:t>Similarity Metric(1)</a:t>
            </a:r>
          </a:p>
        </p:txBody>
      </p:sp>
      <p:sp>
        <p:nvSpPr>
          <p:cNvPr id="20482" name="日期占位符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22288" indent="-200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3275" indent="-1603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123950" indent="-160338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446213" indent="-160338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9034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3606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8178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750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E516F65-D51E-4AB0-AAAE-FD0DC2C30BC9}" type="datetime4">
              <a:rPr lang="en-US" altLang="zh-CN" sz="1000">
                <a:latin typeface="Times" panose="02020603050405020304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February 9, 2016</a:t>
            </a:fld>
            <a:endParaRPr lang="en-US" altLang="zh-CN" sz="1000">
              <a:latin typeface="Times" panose="02020603050405020304" pitchFamily="18" charset="0"/>
            </a:endParaRPr>
          </a:p>
        </p:txBody>
      </p:sp>
      <p:sp>
        <p:nvSpPr>
          <p:cNvPr id="20483" name="灯片编号占位符 4"/>
          <p:cNvSpPr>
            <a:spLocks noGrp="1"/>
          </p:cNvSpPr>
          <p:nvPr>
            <p:ph type="sldNum" sz="quarter" idx="12"/>
          </p:nvPr>
        </p:nvSpPr>
        <p:spPr bwMode="auto">
          <a:xfrm>
            <a:off x="4648200" y="6356351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22288" indent="-200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3275" indent="-1603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123950" indent="-160338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446213" indent="-160338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9034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3606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8178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750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F8F995D9-3801-4B0B-8E08-7DCE61D1DFA2}" type="slidenum">
              <a:rPr lang="zh-CN" altLang="en-US" sz="1000">
                <a:latin typeface="Times" panose="02020603050405020304" pitchFamily="18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en-US" altLang="zh-CN" sz="1000">
              <a:latin typeface="Times" panose="02020603050405020304" pitchFamily="18" charset="0"/>
            </a:endParaRPr>
          </a:p>
        </p:txBody>
      </p:sp>
      <p:pic>
        <p:nvPicPr>
          <p:cNvPr id="2048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5" y="3803650"/>
            <a:ext cx="3322638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8901" y="5197475"/>
            <a:ext cx="412591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2220914" y="1768475"/>
            <a:ext cx="74644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2684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3100" i="1">
                <a:latin typeface="Times" panose="02020603050405020304" pitchFamily="18" charset="0"/>
              </a:rPr>
              <a:t>Given a cluster of instances        , we define:</a:t>
            </a:r>
          </a:p>
        </p:txBody>
      </p:sp>
      <p:pic>
        <p:nvPicPr>
          <p:cNvPr id="20488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6850" y="2411413"/>
            <a:ext cx="1874838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9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964" y="1785938"/>
            <a:ext cx="795337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2398714" y="2560638"/>
            <a:ext cx="1982787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2684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500" b="1" i="1">
                <a:solidFill>
                  <a:srgbClr val="FF0000"/>
                </a:solidFill>
                <a:latin typeface="Times" panose="02020603050405020304" pitchFamily="18" charset="0"/>
              </a:rPr>
              <a:t>Centroid:</a:t>
            </a:r>
            <a:endParaRPr lang="en-US" altLang="zh-CN" sz="2500" i="1">
              <a:latin typeface="Times" panose="02020603050405020304" pitchFamily="18" charset="0"/>
            </a:endParaRPr>
          </a:p>
        </p:txBody>
      </p:sp>
      <p:sp>
        <p:nvSpPr>
          <p:cNvPr id="20491" name="Text Box 9"/>
          <p:cNvSpPr txBox="1">
            <a:spLocks noChangeArrowheads="1"/>
          </p:cNvSpPr>
          <p:nvPr/>
        </p:nvSpPr>
        <p:spPr bwMode="auto">
          <a:xfrm>
            <a:off x="2398713" y="3309938"/>
            <a:ext cx="7554912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2684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500" b="1" i="1">
                <a:solidFill>
                  <a:srgbClr val="FF0000"/>
                </a:solidFill>
                <a:latin typeface="Times" panose="02020603050405020304" pitchFamily="18" charset="0"/>
              </a:rPr>
              <a:t>Radius: </a:t>
            </a:r>
            <a:r>
              <a:rPr lang="en-US" altLang="zh-CN" sz="2500" i="1">
                <a:latin typeface="Times" panose="02020603050405020304" pitchFamily="18" charset="0"/>
              </a:rPr>
              <a:t>average distance from member points to centroid</a:t>
            </a:r>
          </a:p>
        </p:txBody>
      </p:sp>
      <p:sp>
        <p:nvSpPr>
          <p:cNvPr id="20492" name="Text Box 10"/>
          <p:cNvSpPr txBox="1">
            <a:spLocks noChangeArrowheads="1"/>
          </p:cNvSpPr>
          <p:nvPr/>
        </p:nvSpPr>
        <p:spPr bwMode="auto">
          <a:xfrm>
            <a:off x="2398713" y="4714876"/>
            <a:ext cx="7823200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2684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2684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684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500" b="1" i="1">
                <a:solidFill>
                  <a:srgbClr val="FF0000"/>
                </a:solidFill>
                <a:latin typeface="Times" panose="02020603050405020304" pitchFamily="18" charset="0"/>
              </a:rPr>
              <a:t>Diameter: </a:t>
            </a:r>
            <a:r>
              <a:rPr lang="en-US" altLang="zh-CN" sz="2500" i="1">
                <a:latin typeface="Times" panose="02020603050405020304" pitchFamily="18" charset="0"/>
              </a:rPr>
              <a:t>average pair-wise distance within a cluster</a:t>
            </a:r>
          </a:p>
        </p:txBody>
      </p:sp>
    </p:spTree>
    <p:extLst>
      <p:ext uri="{BB962C8B-B14F-4D97-AF65-F5344CB8AC3E}">
        <p14:creationId xmlns:p14="http://schemas.microsoft.com/office/powerpoint/2010/main" val="17197937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Clustering Feature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dirty="0"/>
              <a:t>Clustering feature: </a:t>
            </a:r>
          </a:p>
          <a:p>
            <a:pPr lvl="1">
              <a:buFont typeface="Arial" charset="0"/>
              <a:buChar char="–"/>
              <a:defRPr/>
            </a:pPr>
            <a:r>
              <a:rPr lang="en-US" altLang="en-US" dirty="0"/>
              <a:t>Summarize the statistics for a </a:t>
            </a:r>
            <a:r>
              <a:rPr lang="en-US" altLang="en-US" dirty="0" err="1"/>
              <a:t>subcluster</a:t>
            </a:r>
            <a:endParaRPr lang="en-US" altLang="en-US" dirty="0"/>
          </a:p>
          <a:p>
            <a:pPr lvl="2">
              <a:buFont typeface="Arial" charset="0"/>
              <a:buChar char="•"/>
              <a:defRPr/>
            </a:pPr>
            <a:r>
              <a:rPr lang="en-US" altLang="en-US" dirty="0"/>
              <a:t> the 0</a:t>
            </a:r>
            <a:r>
              <a:rPr lang="en-US" altLang="en-US" baseline="30000" dirty="0"/>
              <a:t>th</a:t>
            </a:r>
            <a:r>
              <a:rPr lang="en-US" altLang="en-US" dirty="0"/>
              <a:t>, 1</a:t>
            </a:r>
            <a:r>
              <a:rPr lang="en-US" altLang="en-US" baseline="30000" dirty="0"/>
              <a:t>st</a:t>
            </a:r>
            <a:r>
              <a:rPr lang="en-US" altLang="en-US" dirty="0"/>
              <a:t> and 2</a:t>
            </a:r>
            <a:r>
              <a:rPr lang="en-US" altLang="en-US" baseline="30000" dirty="0"/>
              <a:t>nd</a:t>
            </a:r>
            <a:r>
              <a:rPr lang="en-US" altLang="en-US" dirty="0"/>
              <a:t> moments of the </a:t>
            </a:r>
            <a:r>
              <a:rPr lang="en-US" altLang="en-US" dirty="0" err="1"/>
              <a:t>subcluster</a:t>
            </a:r>
            <a:r>
              <a:rPr lang="en-US" altLang="en-US" dirty="0"/>
              <a:t> </a:t>
            </a:r>
          </a:p>
          <a:p>
            <a:pPr lvl="1">
              <a:buFont typeface="Arial" charset="0"/>
              <a:buChar char="–"/>
              <a:defRPr/>
            </a:pPr>
            <a:r>
              <a:rPr lang="en-US" altLang="en-US" dirty="0"/>
              <a:t>Register crucial measurements for computing cluster and utilize storage efficiently</a:t>
            </a:r>
          </a:p>
          <a:p>
            <a:pPr marL="457200" lvl="1" indent="0">
              <a:buNone/>
              <a:defRPr/>
            </a:pPr>
            <a:endParaRPr lang="en-US" altLang="ko-KR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66619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CF-tree in BIRCH</a:t>
            </a:r>
          </a:p>
        </p:txBody>
      </p:sp>
      <p:sp>
        <p:nvSpPr>
          <p:cNvPr id="2253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>
                <a:ea typeface="굴림" panose="020B0600000101010101" pitchFamily="34" charset="-127"/>
              </a:rPr>
              <a:t>A CF tree: a height-balanced tree storing the clustering features for a hierarchical clustering </a:t>
            </a:r>
          </a:p>
          <a:p>
            <a:pPr lvl="1"/>
            <a:r>
              <a:rPr lang="en-US" altLang="ko-KR">
                <a:ea typeface="굴림" panose="020B0600000101010101" pitchFamily="34" charset="-127"/>
              </a:rPr>
              <a:t>A nonleaf node in a tree has descendants or “children”</a:t>
            </a:r>
          </a:p>
          <a:p>
            <a:pPr lvl="1"/>
            <a:r>
              <a:rPr lang="en-US" altLang="ko-KR">
                <a:ea typeface="굴림" panose="020B0600000101010101" pitchFamily="34" charset="-127"/>
              </a:rPr>
              <a:t>The nonleaf nodes store sums of the CFs of children</a:t>
            </a:r>
          </a:p>
        </p:txBody>
      </p:sp>
    </p:spTree>
    <p:extLst>
      <p:ext uri="{BB962C8B-B14F-4D97-AF65-F5344CB8AC3E}">
        <p14:creationId xmlns:p14="http://schemas.microsoft.com/office/powerpoint/2010/main" val="6629340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Recap of K-Means</a:t>
            </a:r>
          </a:p>
        </p:txBody>
      </p:sp>
      <p:pic>
        <p:nvPicPr>
          <p:cNvPr id="6147" name="Picture 2" descr="https://onlinecourses.science.psu.edu/stat857/sites/onlinecourses.science.psu.edu.stat857/files/lesson06/k-means_result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1050" y="2117726"/>
            <a:ext cx="3206750" cy="2982913"/>
          </a:xfrm>
          <a:noFill/>
        </p:spPr>
      </p:pic>
      <p:pic>
        <p:nvPicPr>
          <p:cNvPr id="6148" name="Picture 4" descr="https://encrypted-tbn2.gstatic.com/images?q=tbn:ANd9GcRA4KKJ9Bf4-FFp4vfnvoCFu-86dkCNLM3H8VKA6TA0luwt8B5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828800"/>
            <a:ext cx="4165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61174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/>
              <a:t>CF Tree</a:t>
            </a:r>
            <a:endParaRPr lang="en-US" altLang="zh-CN" b="1" smtClean="0"/>
          </a:p>
        </p:txBody>
      </p:sp>
      <p:grpSp>
        <p:nvGrpSpPr>
          <p:cNvPr id="23555" name="Group 3"/>
          <p:cNvGrpSpPr>
            <a:grpSpLocks/>
          </p:cNvGrpSpPr>
          <p:nvPr/>
        </p:nvGrpSpPr>
        <p:grpSpPr bwMode="auto">
          <a:xfrm>
            <a:off x="3276600" y="1447801"/>
            <a:ext cx="5029200" cy="811213"/>
            <a:chOff x="1152" y="816"/>
            <a:chExt cx="3120" cy="613"/>
          </a:xfrm>
        </p:grpSpPr>
        <p:sp>
          <p:nvSpPr>
            <p:cNvPr id="23622" name="Line 4"/>
            <p:cNvSpPr>
              <a:spLocks noChangeShapeType="1"/>
            </p:cNvSpPr>
            <p:nvPr/>
          </p:nvSpPr>
          <p:spPr bwMode="auto">
            <a:xfrm>
              <a:off x="2187" y="816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3" name="Rectangle 5"/>
            <p:cNvSpPr>
              <a:spLocks noChangeArrowheads="1"/>
            </p:cNvSpPr>
            <p:nvPr/>
          </p:nvSpPr>
          <p:spPr bwMode="auto">
            <a:xfrm>
              <a:off x="1156" y="820"/>
              <a:ext cx="3016" cy="56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3624" name="Line 6"/>
            <p:cNvSpPr>
              <a:spLocks noChangeShapeType="1"/>
            </p:cNvSpPr>
            <p:nvPr/>
          </p:nvSpPr>
          <p:spPr bwMode="auto">
            <a:xfrm>
              <a:off x="1670" y="816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5" name="Line 7"/>
            <p:cNvSpPr>
              <a:spLocks noChangeShapeType="1"/>
            </p:cNvSpPr>
            <p:nvPr/>
          </p:nvSpPr>
          <p:spPr bwMode="auto">
            <a:xfrm>
              <a:off x="3570" y="816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6" name="Line 8"/>
            <p:cNvSpPr>
              <a:spLocks noChangeShapeType="1"/>
            </p:cNvSpPr>
            <p:nvPr/>
          </p:nvSpPr>
          <p:spPr bwMode="auto">
            <a:xfrm>
              <a:off x="2708" y="816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7" name="Line 9"/>
            <p:cNvSpPr>
              <a:spLocks noChangeShapeType="1"/>
            </p:cNvSpPr>
            <p:nvPr/>
          </p:nvSpPr>
          <p:spPr bwMode="auto">
            <a:xfrm>
              <a:off x="1152" y="1104"/>
              <a:ext cx="17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8" name="Line 10"/>
            <p:cNvSpPr>
              <a:spLocks noChangeShapeType="1"/>
            </p:cNvSpPr>
            <p:nvPr/>
          </p:nvSpPr>
          <p:spPr bwMode="auto">
            <a:xfrm>
              <a:off x="3408" y="1104"/>
              <a:ext cx="7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9" name="Rectangle 11"/>
            <p:cNvSpPr>
              <a:spLocks noChangeArrowheads="1"/>
            </p:cNvSpPr>
            <p:nvPr/>
          </p:nvSpPr>
          <p:spPr bwMode="auto">
            <a:xfrm>
              <a:off x="1200" y="816"/>
              <a:ext cx="432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CF</a:t>
              </a:r>
              <a:r>
                <a:rPr lang="en-US" altLang="zh-CN" sz="2400" baseline="-250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3630" name="Rectangle 12"/>
            <p:cNvSpPr>
              <a:spLocks noChangeArrowheads="1"/>
            </p:cNvSpPr>
            <p:nvPr/>
          </p:nvSpPr>
          <p:spPr bwMode="auto">
            <a:xfrm>
              <a:off x="1200" y="1152"/>
              <a:ext cx="576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1800">
                  <a:latin typeface="Times New Roman" panose="02020603050405020304" pitchFamily="18" charset="0"/>
                </a:rPr>
                <a:t>child</a:t>
              </a:r>
              <a:r>
                <a:rPr lang="en-US" altLang="zh-CN" sz="2400" baseline="-250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3631" name="Rectangle 13"/>
            <p:cNvSpPr>
              <a:spLocks noChangeArrowheads="1"/>
            </p:cNvSpPr>
            <p:nvPr/>
          </p:nvSpPr>
          <p:spPr bwMode="auto">
            <a:xfrm>
              <a:off x="2208" y="816"/>
              <a:ext cx="432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CF</a:t>
              </a:r>
              <a:r>
                <a:rPr lang="en-US" altLang="zh-CN" sz="2400" baseline="-25000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3632" name="Rectangle 14"/>
            <p:cNvSpPr>
              <a:spLocks noChangeArrowheads="1"/>
            </p:cNvSpPr>
            <p:nvPr/>
          </p:nvSpPr>
          <p:spPr bwMode="auto">
            <a:xfrm>
              <a:off x="2208" y="1152"/>
              <a:ext cx="576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1800">
                  <a:latin typeface="Times New Roman" panose="02020603050405020304" pitchFamily="18" charset="0"/>
                </a:rPr>
                <a:t>child</a:t>
              </a:r>
              <a:r>
                <a:rPr lang="en-US" altLang="zh-CN" sz="2400" baseline="-25000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3633" name="Rectangle 15"/>
            <p:cNvSpPr>
              <a:spLocks noChangeArrowheads="1"/>
            </p:cNvSpPr>
            <p:nvPr/>
          </p:nvSpPr>
          <p:spPr bwMode="auto">
            <a:xfrm>
              <a:off x="1728" y="816"/>
              <a:ext cx="432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CF</a:t>
              </a:r>
              <a:r>
                <a:rPr lang="en-US" altLang="zh-CN" sz="2400" baseline="-2500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3634" name="Rectangle 16"/>
            <p:cNvSpPr>
              <a:spLocks noChangeArrowheads="1"/>
            </p:cNvSpPr>
            <p:nvPr/>
          </p:nvSpPr>
          <p:spPr bwMode="auto">
            <a:xfrm>
              <a:off x="1728" y="1152"/>
              <a:ext cx="576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1800">
                  <a:latin typeface="Times New Roman" panose="02020603050405020304" pitchFamily="18" charset="0"/>
                </a:rPr>
                <a:t>child</a:t>
              </a:r>
              <a:r>
                <a:rPr lang="en-US" altLang="zh-CN" sz="2400" baseline="-2500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3635" name="Rectangle 17"/>
            <p:cNvSpPr>
              <a:spLocks noChangeArrowheads="1"/>
            </p:cNvSpPr>
            <p:nvPr/>
          </p:nvSpPr>
          <p:spPr bwMode="auto">
            <a:xfrm>
              <a:off x="3696" y="816"/>
              <a:ext cx="432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CF</a:t>
              </a:r>
              <a:r>
                <a:rPr lang="en-US" altLang="zh-CN" sz="2400" baseline="-25000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3636" name="Rectangle 18"/>
            <p:cNvSpPr>
              <a:spLocks noChangeArrowheads="1"/>
            </p:cNvSpPr>
            <p:nvPr/>
          </p:nvSpPr>
          <p:spPr bwMode="auto">
            <a:xfrm>
              <a:off x="3696" y="1152"/>
              <a:ext cx="576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1800">
                  <a:latin typeface="Times New Roman" panose="02020603050405020304" pitchFamily="18" charset="0"/>
                </a:rPr>
                <a:t>child</a:t>
              </a:r>
              <a:r>
                <a:rPr lang="en-US" altLang="zh-CN" sz="2400" baseline="-25000">
                  <a:latin typeface="Times New Roman" panose="02020603050405020304" pitchFamily="18" charset="0"/>
                </a:rPr>
                <a:t>6</a:t>
              </a:r>
            </a:p>
          </p:txBody>
        </p:sp>
      </p:grpSp>
      <p:sp>
        <p:nvSpPr>
          <p:cNvPr id="23556" name="Line 19"/>
          <p:cNvSpPr>
            <a:spLocks noChangeShapeType="1"/>
          </p:cNvSpPr>
          <p:nvPr/>
        </p:nvSpPr>
        <p:spPr bwMode="auto">
          <a:xfrm>
            <a:off x="4081463" y="32766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Rectangle 20"/>
          <p:cNvSpPr>
            <a:spLocks noChangeArrowheads="1"/>
          </p:cNvSpPr>
          <p:nvPr/>
        </p:nvSpPr>
        <p:spPr bwMode="auto">
          <a:xfrm>
            <a:off x="2444750" y="3282950"/>
            <a:ext cx="4787900" cy="901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3558" name="Line 21"/>
          <p:cNvSpPr>
            <a:spLocks noChangeShapeType="1"/>
          </p:cNvSpPr>
          <p:nvPr/>
        </p:nvSpPr>
        <p:spPr bwMode="auto">
          <a:xfrm>
            <a:off x="3260725" y="32766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Line 22"/>
          <p:cNvSpPr>
            <a:spLocks noChangeShapeType="1"/>
          </p:cNvSpPr>
          <p:nvPr/>
        </p:nvSpPr>
        <p:spPr bwMode="auto">
          <a:xfrm>
            <a:off x="6276975" y="32766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Line 23"/>
          <p:cNvSpPr>
            <a:spLocks noChangeShapeType="1"/>
          </p:cNvSpPr>
          <p:nvPr/>
        </p:nvSpPr>
        <p:spPr bwMode="auto">
          <a:xfrm>
            <a:off x="4908550" y="32766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Line 24"/>
          <p:cNvSpPr>
            <a:spLocks noChangeShapeType="1"/>
          </p:cNvSpPr>
          <p:nvPr/>
        </p:nvSpPr>
        <p:spPr bwMode="auto">
          <a:xfrm>
            <a:off x="2438400" y="37338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25"/>
          <p:cNvSpPr>
            <a:spLocks noChangeShapeType="1"/>
          </p:cNvSpPr>
          <p:nvPr/>
        </p:nvSpPr>
        <p:spPr bwMode="auto">
          <a:xfrm>
            <a:off x="6019800" y="3733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26"/>
          <p:cNvSpPr>
            <a:spLocks noChangeArrowheads="1"/>
          </p:cNvSpPr>
          <p:nvPr/>
        </p:nvSpPr>
        <p:spPr bwMode="auto">
          <a:xfrm>
            <a:off x="2514600" y="3276601"/>
            <a:ext cx="685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CF</a:t>
            </a:r>
            <a:r>
              <a:rPr lang="en-US" altLang="zh-CN" sz="2400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3564" name="Rectangle 27"/>
          <p:cNvSpPr>
            <a:spLocks noChangeArrowheads="1"/>
          </p:cNvSpPr>
          <p:nvPr/>
        </p:nvSpPr>
        <p:spPr bwMode="auto">
          <a:xfrm>
            <a:off x="2514600" y="38100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1800">
                <a:latin typeface="Times New Roman" panose="02020603050405020304" pitchFamily="18" charset="0"/>
              </a:rPr>
              <a:t>child</a:t>
            </a:r>
            <a:r>
              <a:rPr lang="en-US" altLang="zh-CN" sz="2400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3565" name="Rectangle 28"/>
          <p:cNvSpPr>
            <a:spLocks noChangeArrowheads="1"/>
          </p:cNvSpPr>
          <p:nvPr/>
        </p:nvSpPr>
        <p:spPr bwMode="auto">
          <a:xfrm>
            <a:off x="4114800" y="3276601"/>
            <a:ext cx="685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CF</a:t>
            </a:r>
            <a:r>
              <a:rPr lang="en-US" altLang="zh-CN" sz="2400" baseline="-250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23566" name="Rectangle 29"/>
          <p:cNvSpPr>
            <a:spLocks noChangeArrowheads="1"/>
          </p:cNvSpPr>
          <p:nvPr/>
        </p:nvSpPr>
        <p:spPr bwMode="auto">
          <a:xfrm>
            <a:off x="4114800" y="38100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1800">
                <a:latin typeface="Times New Roman" panose="02020603050405020304" pitchFamily="18" charset="0"/>
              </a:rPr>
              <a:t>child</a:t>
            </a:r>
            <a:r>
              <a:rPr lang="en-US" altLang="zh-CN" sz="2400" baseline="-250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23567" name="Rectangle 30"/>
          <p:cNvSpPr>
            <a:spLocks noChangeArrowheads="1"/>
          </p:cNvSpPr>
          <p:nvPr/>
        </p:nvSpPr>
        <p:spPr bwMode="auto">
          <a:xfrm>
            <a:off x="3352800" y="3276601"/>
            <a:ext cx="685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CF</a:t>
            </a:r>
            <a:r>
              <a:rPr lang="en-US" altLang="zh-CN" sz="2400" baseline="-250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3568" name="Rectangle 31"/>
          <p:cNvSpPr>
            <a:spLocks noChangeArrowheads="1"/>
          </p:cNvSpPr>
          <p:nvPr/>
        </p:nvSpPr>
        <p:spPr bwMode="auto">
          <a:xfrm>
            <a:off x="3352800" y="38100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1800">
                <a:latin typeface="Times New Roman" panose="02020603050405020304" pitchFamily="18" charset="0"/>
              </a:rPr>
              <a:t>child</a:t>
            </a:r>
            <a:r>
              <a:rPr lang="en-US" altLang="zh-CN" sz="2400" baseline="-250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3569" name="Rectangle 32"/>
          <p:cNvSpPr>
            <a:spLocks noChangeArrowheads="1"/>
          </p:cNvSpPr>
          <p:nvPr/>
        </p:nvSpPr>
        <p:spPr bwMode="auto">
          <a:xfrm>
            <a:off x="6477000" y="3276601"/>
            <a:ext cx="685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CF</a:t>
            </a:r>
            <a:r>
              <a:rPr lang="en-US" altLang="zh-CN" sz="2400" baseline="-2500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23570" name="Rectangle 33"/>
          <p:cNvSpPr>
            <a:spLocks noChangeArrowheads="1"/>
          </p:cNvSpPr>
          <p:nvPr/>
        </p:nvSpPr>
        <p:spPr bwMode="auto">
          <a:xfrm>
            <a:off x="6477000" y="38100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1800">
                <a:latin typeface="Times New Roman" panose="02020603050405020304" pitchFamily="18" charset="0"/>
              </a:rPr>
              <a:t>child</a:t>
            </a:r>
            <a:r>
              <a:rPr lang="en-US" altLang="zh-CN" sz="2400" baseline="-2500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23571" name="Line 34"/>
          <p:cNvSpPr>
            <a:spLocks noChangeShapeType="1"/>
          </p:cNvSpPr>
          <p:nvPr/>
        </p:nvSpPr>
        <p:spPr bwMode="auto">
          <a:xfrm flipH="1">
            <a:off x="2819400" y="2209800"/>
            <a:ext cx="99060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Line 35"/>
          <p:cNvSpPr>
            <a:spLocks noChangeShapeType="1"/>
          </p:cNvSpPr>
          <p:nvPr/>
        </p:nvSpPr>
        <p:spPr bwMode="auto">
          <a:xfrm>
            <a:off x="4572000" y="2209800"/>
            <a:ext cx="419100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Line 36"/>
          <p:cNvSpPr>
            <a:spLocks noChangeShapeType="1"/>
          </p:cNvSpPr>
          <p:nvPr/>
        </p:nvSpPr>
        <p:spPr bwMode="auto">
          <a:xfrm>
            <a:off x="5257800" y="2209800"/>
            <a:ext cx="502920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37"/>
          <p:cNvSpPr>
            <a:spLocks noChangeArrowheads="1"/>
          </p:cNvSpPr>
          <p:nvPr/>
        </p:nvSpPr>
        <p:spPr bwMode="auto">
          <a:xfrm>
            <a:off x="1835150" y="5035550"/>
            <a:ext cx="3797300" cy="596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3575" name="Rectangle 38"/>
          <p:cNvSpPr>
            <a:spLocks noChangeArrowheads="1"/>
          </p:cNvSpPr>
          <p:nvPr/>
        </p:nvSpPr>
        <p:spPr bwMode="auto">
          <a:xfrm>
            <a:off x="2514600" y="5105401"/>
            <a:ext cx="685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CF</a:t>
            </a:r>
            <a:r>
              <a:rPr lang="en-US" altLang="zh-CN" sz="2400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3576" name="Line 39"/>
          <p:cNvSpPr>
            <a:spLocks noChangeShapeType="1"/>
          </p:cNvSpPr>
          <p:nvPr/>
        </p:nvSpPr>
        <p:spPr bwMode="auto">
          <a:xfrm>
            <a:off x="2514600" y="5029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Rectangle 40"/>
          <p:cNvSpPr>
            <a:spLocks noChangeArrowheads="1"/>
          </p:cNvSpPr>
          <p:nvPr/>
        </p:nvSpPr>
        <p:spPr bwMode="auto">
          <a:xfrm>
            <a:off x="3124200" y="5105401"/>
            <a:ext cx="685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CF</a:t>
            </a:r>
            <a:r>
              <a:rPr lang="en-US" altLang="zh-CN" sz="2400" baseline="-250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3578" name="Line 41"/>
          <p:cNvSpPr>
            <a:spLocks noChangeShapeType="1"/>
          </p:cNvSpPr>
          <p:nvPr/>
        </p:nvSpPr>
        <p:spPr bwMode="auto">
          <a:xfrm>
            <a:off x="3124200" y="5029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Rectangle 42"/>
          <p:cNvSpPr>
            <a:spLocks noChangeArrowheads="1"/>
          </p:cNvSpPr>
          <p:nvPr/>
        </p:nvSpPr>
        <p:spPr bwMode="auto">
          <a:xfrm>
            <a:off x="4343400" y="5105401"/>
            <a:ext cx="685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CF</a:t>
            </a:r>
            <a:r>
              <a:rPr lang="en-US" altLang="zh-CN" sz="2400" baseline="-25000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23580" name="Line 43"/>
          <p:cNvSpPr>
            <a:spLocks noChangeShapeType="1"/>
          </p:cNvSpPr>
          <p:nvPr/>
        </p:nvSpPr>
        <p:spPr bwMode="auto">
          <a:xfrm>
            <a:off x="4343400" y="5029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Line 44"/>
          <p:cNvSpPr>
            <a:spLocks noChangeShapeType="1"/>
          </p:cNvSpPr>
          <p:nvPr/>
        </p:nvSpPr>
        <p:spPr bwMode="auto">
          <a:xfrm>
            <a:off x="3733800" y="5029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Line 45"/>
          <p:cNvSpPr>
            <a:spLocks noChangeShapeType="1"/>
          </p:cNvSpPr>
          <p:nvPr/>
        </p:nvSpPr>
        <p:spPr bwMode="auto">
          <a:xfrm>
            <a:off x="4953000" y="5029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Line 46"/>
          <p:cNvSpPr>
            <a:spLocks noChangeShapeType="1"/>
          </p:cNvSpPr>
          <p:nvPr/>
        </p:nvSpPr>
        <p:spPr bwMode="auto">
          <a:xfrm>
            <a:off x="3886200" y="53340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4" name="Rectangle 47"/>
          <p:cNvSpPr>
            <a:spLocks noChangeArrowheads="1"/>
          </p:cNvSpPr>
          <p:nvPr/>
        </p:nvSpPr>
        <p:spPr bwMode="auto">
          <a:xfrm>
            <a:off x="1905000" y="5105400"/>
            <a:ext cx="685800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</a:rPr>
              <a:t>prev</a:t>
            </a:r>
          </a:p>
        </p:txBody>
      </p:sp>
      <p:sp>
        <p:nvSpPr>
          <p:cNvPr id="23585" name="Rectangle 48"/>
          <p:cNvSpPr>
            <a:spLocks noChangeArrowheads="1"/>
          </p:cNvSpPr>
          <p:nvPr/>
        </p:nvSpPr>
        <p:spPr bwMode="auto">
          <a:xfrm>
            <a:off x="4953000" y="5105400"/>
            <a:ext cx="685800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</a:rPr>
              <a:t>next</a:t>
            </a:r>
          </a:p>
        </p:txBody>
      </p:sp>
      <p:sp>
        <p:nvSpPr>
          <p:cNvPr id="23586" name="Line 49"/>
          <p:cNvSpPr>
            <a:spLocks noChangeShapeType="1"/>
          </p:cNvSpPr>
          <p:nvPr/>
        </p:nvSpPr>
        <p:spPr bwMode="auto">
          <a:xfrm flipH="1">
            <a:off x="2438400" y="4191000"/>
            <a:ext cx="3810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Rectangle 50"/>
          <p:cNvSpPr>
            <a:spLocks noChangeArrowheads="1"/>
          </p:cNvSpPr>
          <p:nvPr/>
        </p:nvSpPr>
        <p:spPr bwMode="auto">
          <a:xfrm>
            <a:off x="6254750" y="5035550"/>
            <a:ext cx="3797300" cy="596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3588" name="Rectangle 51"/>
          <p:cNvSpPr>
            <a:spLocks noChangeArrowheads="1"/>
          </p:cNvSpPr>
          <p:nvPr/>
        </p:nvSpPr>
        <p:spPr bwMode="auto">
          <a:xfrm>
            <a:off x="6934200" y="5105401"/>
            <a:ext cx="685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CF</a:t>
            </a:r>
            <a:r>
              <a:rPr lang="en-US" altLang="zh-CN" sz="2400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3589" name="Line 52"/>
          <p:cNvSpPr>
            <a:spLocks noChangeShapeType="1"/>
          </p:cNvSpPr>
          <p:nvPr/>
        </p:nvSpPr>
        <p:spPr bwMode="auto">
          <a:xfrm>
            <a:off x="6934200" y="5029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Rectangle 53"/>
          <p:cNvSpPr>
            <a:spLocks noChangeArrowheads="1"/>
          </p:cNvSpPr>
          <p:nvPr/>
        </p:nvSpPr>
        <p:spPr bwMode="auto">
          <a:xfrm>
            <a:off x="7543800" y="5105401"/>
            <a:ext cx="685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CF</a:t>
            </a:r>
            <a:r>
              <a:rPr lang="en-US" altLang="zh-CN" sz="2400" baseline="-250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3591" name="Line 54"/>
          <p:cNvSpPr>
            <a:spLocks noChangeShapeType="1"/>
          </p:cNvSpPr>
          <p:nvPr/>
        </p:nvSpPr>
        <p:spPr bwMode="auto">
          <a:xfrm>
            <a:off x="7543800" y="5029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Rectangle 55"/>
          <p:cNvSpPr>
            <a:spLocks noChangeArrowheads="1"/>
          </p:cNvSpPr>
          <p:nvPr/>
        </p:nvSpPr>
        <p:spPr bwMode="auto">
          <a:xfrm>
            <a:off x="8763000" y="5105401"/>
            <a:ext cx="685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CF</a:t>
            </a:r>
            <a:r>
              <a:rPr lang="en-US" altLang="zh-CN" sz="2400" baseline="-250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3593" name="Line 56"/>
          <p:cNvSpPr>
            <a:spLocks noChangeShapeType="1"/>
          </p:cNvSpPr>
          <p:nvPr/>
        </p:nvSpPr>
        <p:spPr bwMode="auto">
          <a:xfrm>
            <a:off x="8763000" y="5029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4" name="Line 57"/>
          <p:cNvSpPr>
            <a:spLocks noChangeShapeType="1"/>
          </p:cNvSpPr>
          <p:nvPr/>
        </p:nvSpPr>
        <p:spPr bwMode="auto">
          <a:xfrm>
            <a:off x="8153400" y="5029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5" name="Line 58"/>
          <p:cNvSpPr>
            <a:spLocks noChangeShapeType="1"/>
          </p:cNvSpPr>
          <p:nvPr/>
        </p:nvSpPr>
        <p:spPr bwMode="auto">
          <a:xfrm>
            <a:off x="9372600" y="5029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6" name="Line 59"/>
          <p:cNvSpPr>
            <a:spLocks noChangeShapeType="1"/>
          </p:cNvSpPr>
          <p:nvPr/>
        </p:nvSpPr>
        <p:spPr bwMode="auto">
          <a:xfrm>
            <a:off x="8305800" y="53340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7" name="Rectangle 60"/>
          <p:cNvSpPr>
            <a:spLocks noChangeArrowheads="1"/>
          </p:cNvSpPr>
          <p:nvPr/>
        </p:nvSpPr>
        <p:spPr bwMode="auto">
          <a:xfrm>
            <a:off x="6324600" y="5105400"/>
            <a:ext cx="685800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</a:rPr>
              <a:t>prev</a:t>
            </a:r>
          </a:p>
        </p:txBody>
      </p:sp>
      <p:sp>
        <p:nvSpPr>
          <p:cNvPr id="23598" name="Rectangle 61"/>
          <p:cNvSpPr>
            <a:spLocks noChangeArrowheads="1"/>
          </p:cNvSpPr>
          <p:nvPr/>
        </p:nvSpPr>
        <p:spPr bwMode="auto">
          <a:xfrm>
            <a:off x="9372600" y="5105400"/>
            <a:ext cx="685800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</a:rPr>
              <a:t>next</a:t>
            </a:r>
          </a:p>
        </p:txBody>
      </p:sp>
      <p:sp>
        <p:nvSpPr>
          <p:cNvPr id="23599" name="Line 62"/>
          <p:cNvSpPr>
            <a:spLocks noChangeShapeType="1"/>
          </p:cNvSpPr>
          <p:nvPr/>
        </p:nvSpPr>
        <p:spPr bwMode="auto">
          <a:xfrm>
            <a:off x="3657600" y="4191000"/>
            <a:ext cx="48006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0" name="Line 63"/>
          <p:cNvSpPr>
            <a:spLocks noChangeShapeType="1"/>
          </p:cNvSpPr>
          <p:nvPr/>
        </p:nvSpPr>
        <p:spPr bwMode="auto">
          <a:xfrm flipH="1">
            <a:off x="5638800" y="51816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1" name="Line 64"/>
          <p:cNvSpPr>
            <a:spLocks noChangeShapeType="1"/>
          </p:cNvSpPr>
          <p:nvPr/>
        </p:nvSpPr>
        <p:spPr bwMode="auto">
          <a:xfrm>
            <a:off x="5638800" y="54864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2" name="Line 65"/>
          <p:cNvSpPr>
            <a:spLocks noChangeShapeType="1"/>
          </p:cNvSpPr>
          <p:nvPr/>
        </p:nvSpPr>
        <p:spPr bwMode="auto">
          <a:xfrm>
            <a:off x="10058400" y="55626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3" name="Line 66"/>
          <p:cNvSpPr>
            <a:spLocks noChangeShapeType="1"/>
          </p:cNvSpPr>
          <p:nvPr/>
        </p:nvSpPr>
        <p:spPr bwMode="auto">
          <a:xfrm flipH="1">
            <a:off x="10058400" y="53340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4" name="Rectangle 67"/>
          <p:cNvSpPr>
            <a:spLocks noChangeArrowheads="1"/>
          </p:cNvSpPr>
          <p:nvPr/>
        </p:nvSpPr>
        <p:spPr bwMode="auto">
          <a:xfrm>
            <a:off x="2438400" y="1649414"/>
            <a:ext cx="1066800" cy="720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B = 7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L = 6</a:t>
            </a:r>
          </a:p>
        </p:txBody>
      </p:sp>
      <p:sp>
        <p:nvSpPr>
          <p:cNvPr id="23605" name="Line 68"/>
          <p:cNvSpPr>
            <a:spLocks noChangeShapeType="1"/>
          </p:cNvSpPr>
          <p:nvPr/>
        </p:nvSpPr>
        <p:spPr bwMode="auto">
          <a:xfrm>
            <a:off x="5486400" y="37338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6" name="Line 69"/>
          <p:cNvSpPr>
            <a:spLocks noChangeShapeType="1"/>
          </p:cNvSpPr>
          <p:nvPr/>
        </p:nvSpPr>
        <p:spPr bwMode="auto">
          <a:xfrm>
            <a:off x="6400800" y="17526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7" name="Line 70"/>
          <p:cNvSpPr>
            <a:spLocks noChangeShapeType="1"/>
          </p:cNvSpPr>
          <p:nvPr/>
        </p:nvSpPr>
        <p:spPr bwMode="auto">
          <a:xfrm>
            <a:off x="8915400" y="3733800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8" name="Rectangle 71"/>
          <p:cNvSpPr>
            <a:spLocks noChangeArrowheads="1"/>
          </p:cNvSpPr>
          <p:nvPr/>
        </p:nvSpPr>
        <p:spPr bwMode="auto">
          <a:xfrm>
            <a:off x="8610600" y="1524001"/>
            <a:ext cx="9906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Root</a:t>
            </a:r>
          </a:p>
        </p:txBody>
      </p:sp>
      <p:sp>
        <p:nvSpPr>
          <p:cNvPr id="23609" name="Rectangle 72"/>
          <p:cNvSpPr>
            <a:spLocks noChangeArrowheads="1"/>
          </p:cNvSpPr>
          <p:nvPr/>
        </p:nvSpPr>
        <p:spPr bwMode="auto">
          <a:xfrm>
            <a:off x="3962400" y="2819401"/>
            <a:ext cx="19812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Non-leaf node</a:t>
            </a:r>
          </a:p>
        </p:txBody>
      </p:sp>
      <p:sp>
        <p:nvSpPr>
          <p:cNvPr id="23610" name="Rectangle 73"/>
          <p:cNvSpPr>
            <a:spLocks noChangeArrowheads="1"/>
          </p:cNvSpPr>
          <p:nvPr/>
        </p:nvSpPr>
        <p:spPr bwMode="auto">
          <a:xfrm>
            <a:off x="3886200" y="4572001"/>
            <a:ext cx="1447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Leaf node</a:t>
            </a:r>
          </a:p>
        </p:txBody>
      </p:sp>
      <p:sp>
        <p:nvSpPr>
          <p:cNvPr id="23611" name="Rectangle 74"/>
          <p:cNvSpPr>
            <a:spLocks noChangeArrowheads="1"/>
          </p:cNvSpPr>
          <p:nvPr/>
        </p:nvSpPr>
        <p:spPr bwMode="auto">
          <a:xfrm>
            <a:off x="8534400" y="4572001"/>
            <a:ext cx="1447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Leaf node</a:t>
            </a:r>
          </a:p>
        </p:txBody>
      </p:sp>
      <p:grpSp>
        <p:nvGrpSpPr>
          <p:cNvPr id="23612" name="Group 75"/>
          <p:cNvGrpSpPr>
            <a:grpSpLocks/>
          </p:cNvGrpSpPr>
          <p:nvPr/>
        </p:nvGrpSpPr>
        <p:grpSpPr bwMode="auto">
          <a:xfrm>
            <a:off x="2444750" y="5949950"/>
            <a:ext cx="749300" cy="749300"/>
            <a:chOff x="580" y="3748"/>
            <a:chExt cx="472" cy="472"/>
          </a:xfrm>
        </p:grpSpPr>
        <p:sp>
          <p:nvSpPr>
            <p:cNvPr id="23614" name="Oval 76"/>
            <p:cNvSpPr>
              <a:spLocks noChangeArrowheads="1"/>
            </p:cNvSpPr>
            <p:nvPr/>
          </p:nvSpPr>
          <p:spPr bwMode="auto">
            <a:xfrm>
              <a:off x="724" y="3892"/>
              <a:ext cx="40" cy="40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3615" name="Oval 77"/>
            <p:cNvSpPr>
              <a:spLocks noChangeArrowheads="1"/>
            </p:cNvSpPr>
            <p:nvPr/>
          </p:nvSpPr>
          <p:spPr bwMode="auto">
            <a:xfrm>
              <a:off x="820" y="3988"/>
              <a:ext cx="40" cy="40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3616" name="Oval 78"/>
            <p:cNvSpPr>
              <a:spLocks noChangeArrowheads="1"/>
            </p:cNvSpPr>
            <p:nvPr/>
          </p:nvSpPr>
          <p:spPr bwMode="auto">
            <a:xfrm>
              <a:off x="820" y="3892"/>
              <a:ext cx="40" cy="40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3617" name="Oval 79"/>
            <p:cNvSpPr>
              <a:spLocks noChangeArrowheads="1"/>
            </p:cNvSpPr>
            <p:nvPr/>
          </p:nvSpPr>
          <p:spPr bwMode="auto">
            <a:xfrm>
              <a:off x="676" y="4084"/>
              <a:ext cx="40" cy="40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3618" name="Oval 80"/>
            <p:cNvSpPr>
              <a:spLocks noChangeArrowheads="1"/>
            </p:cNvSpPr>
            <p:nvPr/>
          </p:nvSpPr>
          <p:spPr bwMode="auto">
            <a:xfrm>
              <a:off x="676" y="3988"/>
              <a:ext cx="40" cy="40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3619" name="Oval 81"/>
            <p:cNvSpPr>
              <a:spLocks noChangeArrowheads="1"/>
            </p:cNvSpPr>
            <p:nvPr/>
          </p:nvSpPr>
          <p:spPr bwMode="auto">
            <a:xfrm>
              <a:off x="772" y="4036"/>
              <a:ext cx="40" cy="40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3620" name="Oval 82"/>
            <p:cNvSpPr>
              <a:spLocks noChangeArrowheads="1"/>
            </p:cNvSpPr>
            <p:nvPr/>
          </p:nvSpPr>
          <p:spPr bwMode="auto">
            <a:xfrm>
              <a:off x="916" y="4084"/>
              <a:ext cx="40" cy="40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3621" name="Oval 83"/>
            <p:cNvSpPr>
              <a:spLocks noChangeArrowheads="1"/>
            </p:cNvSpPr>
            <p:nvPr/>
          </p:nvSpPr>
          <p:spPr bwMode="auto">
            <a:xfrm>
              <a:off x="580" y="3748"/>
              <a:ext cx="472" cy="47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23613" name="Line 84"/>
          <p:cNvSpPr>
            <a:spLocks noChangeShapeType="1"/>
          </p:cNvSpPr>
          <p:nvPr/>
        </p:nvSpPr>
        <p:spPr bwMode="auto">
          <a:xfrm>
            <a:off x="2819400" y="5715000"/>
            <a:ext cx="0" cy="152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063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Parameters of A CF-tree</a:t>
            </a:r>
          </a:p>
        </p:txBody>
      </p:sp>
      <p:sp>
        <p:nvSpPr>
          <p:cNvPr id="2457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34" charset="-127"/>
              </a:rPr>
              <a:t>Branching factor: the maximum number of children</a:t>
            </a:r>
          </a:p>
          <a:p>
            <a:r>
              <a:rPr lang="en-US" altLang="ko-KR" smtClean="0">
                <a:ea typeface="굴림" panose="020B0600000101010101" pitchFamily="34" charset="-127"/>
              </a:rPr>
              <a:t>Threshold: max diameter of sub-clusters stored at the leaf nodes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8693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CF Tree Insertion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752601"/>
            <a:ext cx="8229600" cy="43735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altLang="en-US" dirty="0" smtClean="0"/>
              <a:t>Identifying the appropriate leaf: recursively descending the CF tree and choosing the closest child node according to a chosen distance metric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altLang="en-US" dirty="0" smtClean="0"/>
              <a:t>Modifying the leaf: test whether the leaf can absorb the node without violating the threshold. If there is no room, split the node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altLang="en-US" dirty="0" smtClean="0"/>
              <a:t>Modifying the path: update CF information up the path.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7EDDB1-C375-4DAB-B169-F9499E70A849}" type="slidenum"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r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t> of 28</a:t>
            </a:r>
          </a:p>
        </p:txBody>
      </p:sp>
    </p:spTree>
    <p:extLst>
      <p:ext uri="{BB962C8B-B14F-4D97-AF65-F5344CB8AC3E}">
        <p14:creationId xmlns:p14="http://schemas.microsoft.com/office/powerpoint/2010/main" val="157085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2"/>
          <p:cNvSpPr txBox="1">
            <a:spLocks noChangeArrowheads="1"/>
          </p:cNvSpPr>
          <p:nvPr/>
        </p:nvSpPr>
        <p:spPr>
          <a:xfrm>
            <a:off x="2209800" y="9144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TW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Example of the BIRCH Algorithm</a:t>
            </a:r>
          </a:p>
        </p:txBody>
      </p:sp>
      <p:sp>
        <p:nvSpPr>
          <p:cNvPr id="26627" name="Oval 4"/>
          <p:cNvSpPr>
            <a:spLocks noChangeArrowheads="1"/>
          </p:cNvSpPr>
          <p:nvPr/>
        </p:nvSpPr>
        <p:spPr bwMode="auto">
          <a:xfrm>
            <a:off x="2286000" y="2590800"/>
            <a:ext cx="2438400" cy="1981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28" name="Oval 5"/>
          <p:cNvSpPr>
            <a:spLocks noChangeArrowheads="1"/>
          </p:cNvSpPr>
          <p:nvPr/>
        </p:nvSpPr>
        <p:spPr bwMode="auto">
          <a:xfrm>
            <a:off x="4953000" y="2362200"/>
            <a:ext cx="1981200" cy="1447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29" name="Oval 6"/>
          <p:cNvSpPr>
            <a:spLocks noChangeArrowheads="1"/>
          </p:cNvSpPr>
          <p:nvPr/>
        </p:nvSpPr>
        <p:spPr bwMode="auto">
          <a:xfrm>
            <a:off x="7239000" y="2286000"/>
            <a:ext cx="2743200" cy="1752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30" name="Oval 7"/>
          <p:cNvSpPr>
            <a:spLocks noChangeArrowheads="1"/>
          </p:cNvSpPr>
          <p:nvPr/>
        </p:nvSpPr>
        <p:spPr bwMode="auto">
          <a:xfrm>
            <a:off x="2362200" y="31242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31" name="Oval 8"/>
          <p:cNvSpPr>
            <a:spLocks noChangeArrowheads="1"/>
          </p:cNvSpPr>
          <p:nvPr/>
        </p:nvSpPr>
        <p:spPr bwMode="auto">
          <a:xfrm>
            <a:off x="2590800" y="3429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32" name="Oval 9"/>
          <p:cNvSpPr>
            <a:spLocks noChangeArrowheads="1"/>
          </p:cNvSpPr>
          <p:nvPr/>
        </p:nvSpPr>
        <p:spPr bwMode="auto">
          <a:xfrm>
            <a:off x="2895600" y="3352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33" name="Oval 10"/>
          <p:cNvSpPr>
            <a:spLocks noChangeArrowheads="1"/>
          </p:cNvSpPr>
          <p:nvPr/>
        </p:nvSpPr>
        <p:spPr bwMode="auto">
          <a:xfrm>
            <a:off x="2590800" y="3200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34" name="Oval 11"/>
          <p:cNvSpPr>
            <a:spLocks noChangeArrowheads="1"/>
          </p:cNvSpPr>
          <p:nvPr/>
        </p:nvSpPr>
        <p:spPr bwMode="auto">
          <a:xfrm>
            <a:off x="2743200" y="3505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35" name="Oval 12"/>
          <p:cNvSpPr>
            <a:spLocks noChangeArrowheads="1"/>
          </p:cNvSpPr>
          <p:nvPr/>
        </p:nvSpPr>
        <p:spPr bwMode="auto">
          <a:xfrm>
            <a:off x="2743200" y="3276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36" name="Oval 13"/>
          <p:cNvSpPr>
            <a:spLocks noChangeArrowheads="1"/>
          </p:cNvSpPr>
          <p:nvPr/>
        </p:nvSpPr>
        <p:spPr bwMode="auto">
          <a:xfrm>
            <a:off x="2514600" y="3352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37" name="Oval 14"/>
          <p:cNvSpPr>
            <a:spLocks noChangeArrowheads="1"/>
          </p:cNvSpPr>
          <p:nvPr/>
        </p:nvSpPr>
        <p:spPr bwMode="auto">
          <a:xfrm>
            <a:off x="3124200" y="35814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38" name="Oval 15"/>
          <p:cNvSpPr>
            <a:spLocks noChangeArrowheads="1"/>
          </p:cNvSpPr>
          <p:nvPr/>
        </p:nvSpPr>
        <p:spPr bwMode="auto">
          <a:xfrm>
            <a:off x="3505200" y="3733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39" name="Oval 16"/>
          <p:cNvSpPr>
            <a:spLocks noChangeArrowheads="1"/>
          </p:cNvSpPr>
          <p:nvPr/>
        </p:nvSpPr>
        <p:spPr bwMode="auto">
          <a:xfrm>
            <a:off x="3505200" y="3886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40" name="Oval 17"/>
          <p:cNvSpPr>
            <a:spLocks noChangeArrowheads="1"/>
          </p:cNvSpPr>
          <p:nvPr/>
        </p:nvSpPr>
        <p:spPr bwMode="auto">
          <a:xfrm>
            <a:off x="3276600" y="3886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41" name="Oval 18"/>
          <p:cNvSpPr>
            <a:spLocks noChangeArrowheads="1"/>
          </p:cNvSpPr>
          <p:nvPr/>
        </p:nvSpPr>
        <p:spPr bwMode="auto">
          <a:xfrm>
            <a:off x="3505200" y="3962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42" name="Oval 19"/>
          <p:cNvSpPr>
            <a:spLocks noChangeArrowheads="1"/>
          </p:cNvSpPr>
          <p:nvPr/>
        </p:nvSpPr>
        <p:spPr bwMode="auto">
          <a:xfrm>
            <a:off x="3200400" y="3810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43" name="Oval 20"/>
          <p:cNvSpPr>
            <a:spLocks noChangeArrowheads="1"/>
          </p:cNvSpPr>
          <p:nvPr/>
        </p:nvSpPr>
        <p:spPr bwMode="auto">
          <a:xfrm>
            <a:off x="3352800" y="3733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44" name="Oval 21"/>
          <p:cNvSpPr>
            <a:spLocks noChangeArrowheads="1"/>
          </p:cNvSpPr>
          <p:nvPr/>
        </p:nvSpPr>
        <p:spPr bwMode="auto">
          <a:xfrm>
            <a:off x="3733800" y="30480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45" name="Oval 22"/>
          <p:cNvSpPr>
            <a:spLocks noChangeArrowheads="1"/>
          </p:cNvSpPr>
          <p:nvPr/>
        </p:nvSpPr>
        <p:spPr bwMode="auto">
          <a:xfrm>
            <a:off x="3962400" y="3276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46" name="Oval 23"/>
          <p:cNvSpPr>
            <a:spLocks noChangeArrowheads="1"/>
          </p:cNvSpPr>
          <p:nvPr/>
        </p:nvSpPr>
        <p:spPr bwMode="auto">
          <a:xfrm>
            <a:off x="3962400" y="3505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47" name="Oval 24"/>
          <p:cNvSpPr>
            <a:spLocks noChangeArrowheads="1"/>
          </p:cNvSpPr>
          <p:nvPr/>
        </p:nvSpPr>
        <p:spPr bwMode="auto">
          <a:xfrm>
            <a:off x="4038600" y="3505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48" name="Oval 25"/>
          <p:cNvSpPr>
            <a:spLocks noChangeArrowheads="1"/>
          </p:cNvSpPr>
          <p:nvPr/>
        </p:nvSpPr>
        <p:spPr bwMode="auto">
          <a:xfrm>
            <a:off x="3886200" y="3429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49" name="Oval 26"/>
          <p:cNvSpPr>
            <a:spLocks noChangeArrowheads="1"/>
          </p:cNvSpPr>
          <p:nvPr/>
        </p:nvSpPr>
        <p:spPr bwMode="auto">
          <a:xfrm>
            <a:off x="4038600" y="3352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50" name="Oval 27"/>
          <p:cNvSpPr>
            <a:spLocks noChangeArrowheads="1"/>
          </p:cNvSpPr>
          <p:nvPr/>
        </p:nvSpPr>
        <p:spPr bwMode="auto">
          <a:xfrm>
            <a:off x="3810000" y="3276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51" name="Oval 28"/>
          <p:cNvSpPr>
            <a:spLocks noChangeArrowheads="1"/>
          </p:cNvSpPr>
          <p:nvPr/>
        </p:nvSpPr>
        <p:spPr bwMode="auto">
          <a:xfrm>
            <a:off x="5105400" y="25908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52" name="Oval 29"/>
          <p:cNvSpPr>
            <a:spLocks noChangeArrowheads="1"/>
          </p:cNvSpPr>
          <p:nvPr/>
        </p:nvSpPr>
        <p:spPr bwMode="auto">
          <a:xfrm>
            <a:off x="5486400" y="2819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53" name="Oval 30"/>
          <p:cNvSpPr>
            <a:spLocks noChangeArrowheads="1"/>
          </p:cNvSpPr>
          <p:nvPr/>
        </p:nvSpPr>
        <p:spPr bwMode="auto">
          <a:xfrm>
            <a:off x="5486400" y="2971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54" name="Oval 31"/>
          <p:cNvSpPr>
            <a:spLocks noChangeArrowheads="1"/>
          </p:cNvSpPr>
          <p:nvPr/>
        </p:nvSpPr>
        <p:spPr bwMode="auto">
          <a:xfrm>
            <a:off x="52578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55" name="Oval 32"/>
          <p:cNvSpPr>
            <a:spLocks noChangeArrowheads="1"/>
          </p:cNvSpPr>
          <p:nvPr/>
        </p:nvSpPr>
        <p:spPr bwMode="auto">
          <a:xfrm>
            <a:off x="5410200" y="3124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56" name="Oval 33"/>
          <p:cNvSpPr>
            <a:spLocks noChangeArrowheads="1"/>
          </p:cNvSpPr>
          <p:nvPr/>
        </p:nvSpPr>
        <p:spPr bwMode="auto">
          <a:xfrm>
            <a:off x="53340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57" name="Oval 34"/>
          <p:cNvSpPr>
            <a:spLocks noChangeArrowheads="1"/>
          </p:cNvSpPr>
          <p:nvPr/>
        </p:nvSpPr>
        <p:spPr bwMode="auto">
          <a:xfrm>
            <a:off x="5334000" y="2667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58" name="Oval 35"/>
          <p:cNvSpPr>
            <a:spLocks noChangeArrowheads="1"/>
          </p:cNvSpPr>
          <p:nvPr/>
        </p:nvSpPr>
        <p:spPr bwMode="auto">
          <a:xfrm>
            <a:off x="6019800" y="26670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59" name="Oval 36"/>
          <p:cNvSpPr>
            <a:spLocks noChangeArrowheads="1"/>
          </p:cNvSpPr>
          <p:nvPr/>
        </p:nvSpPr>
        <p:spPr bwMode="auto">
          <a:xfrm>
            <a:off x="64008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60" name="Oval 37"/>
          <p:cNvSpPr>
            <a:spLocks noChangeArrowheads="1"/>
          </p:cNvSpPr>
          <p:nvPr/>
        </p:nvSpPr>
        <p:spPr bwMode="auto">
          <a:xfrm>
            <a:off x="6400800" y="3048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61" name="Oval 38"/>
          <p:cNvSpPr>
            <a:spLocks noChangeArrowheads="1"/>
          </p:cNvSpPr>
          <p:nvPr/>
        </p:nvSpPr>
        <p:spPr bwMode="auto">
          <a:xfrm>
            <a:off x="6172200" y="2971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62" name="Oval 39"/>
          <p:cNvSpPr>
            <a:spLocks noChangeArrowheads="1"/>
          </p:cNvSpPr>
          <p:nvPr/>
        </p:nvSpPr>
        <p:spPr bwMode="auto">
          <a:xfrm>
            <a:off x="6324600" y="3200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63" name="Oval 40"/>
          <p:cNvSpPr>
            <a:spLocks noChangeArrowheads="1"/>
          </p:cNvSpPr>
          <p:nvPr/>
        </p:nvSpPr>
        <p:spPr bwMode="auto">
          <a:xfrm>
            <a:off x="6248400" y="2971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64" name="Oval 41"/>
          <p:cNvSpPr>
            <a:spLocks noChangeArrowheads="1"/>
          </p:cNvSpPr>
          <p:nvPr/>
        </p:nvSpPr>
        <p:spPr bwMode="auto">
          <a:xfrm>
            <a:off x="6248400" y="2743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65" name="Oval 42"/>
          <p:cNvSpPr>
            <a:spLocks noChangeArrowheads="1"/>
          </p:cNvSpPr>
          <p:nvPr/>
        </p:nvSpPr>
        <p:spPr bwMode="auto">
          <a:xfrm>
            <a:off x="8001000" y="23622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66" name="Oval 43"/>
          <p:cNvSpPr>
            <a:spLocks noChangeArrowheads="1"/>
          </p:cNvSpPr>
          <p:nvPr/>
        </p:nvSpPr>
        <p:spPr bwMode="auto">
          <a:xfrm>
            <a:off x="8458200" y="2819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67" name="Oval 44"/>
          <p:cNvSpPr>
            <a:spLocks noChangeArrowheads="1"/>
          </p:cNvSpPr>
          <p:nvPr/>
        </p:nvSpPr>
        <p:spPr bwMode="auto">
          <a:xfrm>
            <a:off x="8382000" y="2514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68" name="Oval 45"/>
          <p:cNvSpPr>
            <a:spLocks noChangeArrowheads="1"/>
          </p:cNvSpPr>
          <p:nvPr/>
        </p:nvSpPr>
        <p:spPr bwMode="auto">
          <a:xfrm>
            <a:off x="8153400" y="2438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69" name="Oval 46"/>
          <p:cNvSpPr>
            <a:spLocks noChangeArrowheads="1"/>
          </p:cNvSpPr>
          <p:nvPr/>
        </p:nvSpPr>
        <p:spPr bwMode="auto">
          <a:xfrm>
            <a:off x="8305800" y="2667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70" name="Oval 47"/>
          <p:cNvSpPr>
            <a:spLocks noChangeArrowheads="1"/>
          </p:cNvSpPr>
          <p:nvPr/>
        </p:nvSpPr>
        <p:spPr bwMode="auto">
          <a:xfrm>
            <a:off x="8229600" y="2438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71" name="Oval 48"/>
          <p:cNvSpPr>
            <a:spLocks noChangeArrowheads="1"/>
          </p:cNvSpPr>
          <p:nvPr/>
        </p:nvSpPr>
        <p:spPr bwMode="auto">
          <a:xfrm>
            <a:off x="8229600" y="2667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72" name="Oval 49"/>
          <p:cNvSpPr>
            <a:spLocks noChangeArrowheads="1"/>
          </p:cNvSpPr>
          <p:nvPr/>
        </p:nvSpPr>
        <p:spPr bwMode="auto">
          <a:xfrm>
            <a:off x="8839200" y="25908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73" name="Oval 50"/>
          <p:cNvSpPr>
            <a:spLocks noChangeArrowheads="1"/>
          </p:cNvSpPr>
          <p:nvPr/>
        </p:nvSpPr>
        <p:spPr bwMode="auto">
          <a:xfrm>
            <a:off x="9220200" y="2819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74" name="Oval 51"/>
          <p:cNvSpPr>
            <a:spLocks noChangeArrowheads="1"/>
          </p:cNvSpPr>
          <p:nvPr/>
        </p:nvSpPr>
        <p:spPr bwMode="auto">
          <a:xfrm>
            <a:off x="9220200" y="2971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75" name="Oval 52"/>
          <p:cNvSpPr>
            <a:spLocks noChangeArrowheads="1"/>
          </p:cNvSpPr>
          <p:nvPr/>
        </p:nvSpPr>
        <p:spPr bwMode="auto">
          <a:xfrm>
            <a:off x="89916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76" name="Oval 53"/>
          <p:cNvSpPr>
            <a:spLocks noChangeArrowheads="1"/>
          </p:cNvSpPr>
          <p:nvPr/>
        </p:nvSpPr>
        <p:spPr bwMode="auto">
          <a:xfrm>
            <a:off x="9144000" y="3124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77" name="Oval 54"/>
          <p:cNvSpPr>
            <a:spLocks noChangeArrowheads="1"/>
          </p:cNvSpPr>
          <p:nvPr/>
        </p:nvSpPr>
        <p:spPr bwMode="auto">
          <a:xfrm>
            <a:off x="90678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78" name="Oval 55"/>
          <p:cNvSpPr>
            <a:spLocks noChangeArrowheads="1"/>
          </p:cNvSpPr>
          <p:nvPr/>
        </p:nvSpPr>
        <p:spPr bwMode="auto">
          <a:xfrm>
            <a:off x="9067800" y="2667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79" name="Oval 56"/>
          <p:cNvSpPr>
            <a:spLocks noChangeArrowheads="1"/>
          </p:cNvSpPr>
          <p:nvPr/>
        </p:nvSpPr>
        <p:spPr bwMode="auto">
          <a:xfrm>
            <a:off x="2971800" y="25908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80" name="Oval 57"/>
          <p:cNvSpPr>
            <a:spLocks noChangeArrowheads="1"/>
          </p:cNvSpPr>
          <p:nvPr/>
        </p:nvSpPr>
        <p:spPr bwMode="auto">
          <a:xfrm>
            <a:off x="5638800" y="42672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81" name="Oval 66"/>
          <p:cNvSpPr>
            <a:spLocks noChangeArrowheads="1"/>
          </p:cNvSpPr>
          <p:nvPr/>
        </p:nvSpPr>
        <p:spPr bwMode="auto">
          <a:xfrm>
            <a:off x="5638800" y="47244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82" name="Oval 67"/>
          <p:cNvSpPr>
            <a:spLocks noChangeArrowheads="1"/>
          </p:cNvSpPr>
          <p:nvPr/>
        </p:nvSpPr>
        <p:spPr bwMode="auto">
          <a:xfrm>
            <a:off x="5105400" y="47244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83" name="Oval 68"/>
          <p:cNvSpPr>
            <a:spLocks noChangeArrowheads="1"/>
          </p:cNvSpPr>
          <p:nvPr/>
        </p:nvSpPr>
        <p:spPr bwMode="auto">
          <a:xfrm>
            <a:off x="6248400" y="47244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84" name="Oval 69"/>
          <p:cNvSpPr>
            <a:spLocks noChangeArrowheads="1"/>
          </p:cNvSpPr>
          <p:nvPr/>
        </p:nvSpPr>
        <p:spPr bwMode="auto">
          <a:xfrm>
            <a:off x="44958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6685" name="Oval 70"/>
          <p:cNvSpPr>
            <a:spLocks noChangeArrowheads="1"/>
          </p:cNvSpPr>
          <p:nvPr/>
        </p:nvSpPr>
        <p:spPr bwMode="auto">
          <a:xfrm>
            <a:off x="48006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6686" name="Oval 71"/>
          <p:cNvSpPr>
            <a:spLocks noChangeArrowheads="1"/>
          </p:cNvSpPr>
          <p:nvPr/>
        </p:nvSpPr>
        <p:spPr bwMode="auto">
          <a:xfrm>
            <a:off x="51054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6687" name="Oval 72"/>
          <p:cNvSpPr>
            <a:spLocks noChangeArrowheads="1"/>
          </p:cNvSpPr>
          <p:nvPr/>
        </p:nvSpPr>
        <p:spPr bwMode="auto">
          <a:xfrm>
            <a:off x="56388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6688" name="Oval 73"/>
          <p:cNvSpPr>
            <a:spLocks noChangeArrowheads="1"/>
          </p:cNvSpPr>
          <p:nvPr/>
        </p:nvSpPr>
        <p:spPr bwMode="auto">
          <a:xfrm>
            <a:off x="59436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6689" name="Oval 74"/>
          <p:cNvSpPr>
            <a:spLocks noChangeArrowheads="1"/>
          </p:cNvSpPr>
          <p:nvPr/>
        </p:nvSpPr>
        <p:spPr bwMode="auto">
          <a:xfrm>
            <a:off x="65532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6690" name="Oval 75"/>
          <p:cNvSpPr>
            <a:spLocks noChangeArrowheads="1"/>
          </p:cNvSpPr>
          <p:nvPr/>
        </p:nvSpPr>
        <p:spPr bwMode="auto">
          <a:xfrm>
            <a:off x="68580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6691" name="Oval 76"/>
          <p:cNvSpPr>
            <a:spLocks noChangeArrowheads="1"/>
          </p:cNvSpPr>
          <p:nvPr/>
        </p:nvSpPr>
        <p:spPr bwMode="auto">
          <a:xfrm>
            <a:off x="4038600" y="5715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cxnSp>
        <p:nvCxnSpPr>
          <p:cNvPr id="26692" name="AutoShape 78"/>
          <p:cNvCxnSpPr>
            <a:cxnSpLocks noChangeShapeType="1"/>
            <a:stCxn id="26680" idx="4"/>
            <a:endCxn id="26682" idx="7"/>
          </p:cNvCxnSpPr>
          <p:nvPr/>
        </p:nvCxnSpPr>
        <p:spPr bwMode="auto">
          <a:xfrm flipH="1">
            <a:off x="5300664" y="4495800"/>
            <a:ext cx="452437" cy="261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93" name="AutoShape 79"/>
          <p:cNvCxnSpPr>
            <a:cxnSpLocks noChangeShapeType="1"/>
            <a:stCxn id="26680" idx="4"/>
            <a:endCxn id="26681" idx="0"/>
          </p:cNvCxnSpPr>
          <p:nvPr/>
        </p:nvCxnSpPr>
        <p:spPr bwMode="auto">
          <a:xfrm>
            <a:off x="5753100" y="44958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94" name="AutoShape 80"/>
          <p:cNvCxnSpPr>
            <a:cxnSpLocks noChangeShapeType="1"/>
            <a:stCxn id="26680" idx="4"/>
            <a:endCxn id="26683" idx="1"/>
          </p:cNvCxnSpPr>
          <p:nvPr/>
        </p:nvCxnSpPr>
        <p:spPr bwMode="auto">
          <a:xfrm>
            <a:off x="5753100" y="4495800"/>
            <a:ext cx="528638" cy="261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95" name="AutoShape 81"/>
          <p:cNvCxnSpPr>
            <a:cxnSpLocks noChangeShapeType="1"/>
            <a:stCxn id="26682" idx="4"/>
            <a:endCxn id="26685" idx="0"/>
          </p:cNvCxnSpPr>
          <p:nvPr/>
        </p:nvCxnSpPr>
        <p:spPr bwMode="auto">
          <a:xfrm flipH="1">
            <a:off x="4914900" y="4953000"/>
            <a:ext cx="3048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96" name="AutoShape 82"/>
          <p:cNvCxnSpPr>
            <a:cxnSpLocks noChangeShapeType="1"/>
            <a:stCxn id="26682" idx="4"/>
            <a:endCxn id="26684" idx="7"/>
          </p:cNvCxnSpPr>
          <p:nvPr/>
        </p:nvCxnSpPr>
        <p:spPr bwMode="auto">
          <a:xfrm flipH="1">
            <a:off x="4691064" y="4953000"/>
            <a:ext cx="528637" cy="795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97" name="AutoShape 83"/>
          <p:cNvCxnSpPr>
            <a:cxnSpLocks noChangeShapeType="1"/>
            <a:stCxn id="26682" idx="4"/>
            <a:endCxn id="26686" idx="0"/>
          </p:cNvCxnSpPr>
          <p:nvPr/>
        </p:nvCxnSpPr>
        <p:spPr bwMode="auto">
          <a:xfrm>
            <a:off x="5219700" y="4953000"/>
            <a:ext cx="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98" name="AutoShape 84"/>
          <p:cNvCxnSpPr>
            <a:cxnSpLocks noChangeShapeType="1"/>
            <a:stCxn id="26681" idx="4"/>
            <a:endCxn id="26687" idx="0"/>
          </p:cNvCxnSpPr>
          <p:nvPr/>
        </p:nvCxnSpPr>
        <p:spPr bwMode="auto">
          <a:xfrm>
            <a:off x="5753100" y="4953000"/>
            <a:ext cx="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99" name="AutoShape 85"/>
          <p:cNvCxnSpPr>
            <a:cxnSpLocks noChangeShapeType="1"/>
            <a:stCxn id="26681" idx="4"/>
            <a:endCxn id="26688" idx="0"/>
          </p:cNvCxnSpPr>
          <p:nvPr/>
        </p:nvCxnSpPr>
        <p:spPr bwMode="auto">
          <a:xfrm>
            <a:off x="5753100" y="4953000"/>
            <a:ext cx="3048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00" name="AutoShape 86"/>
          <p:cNvCxnSpPr>
            <a:cxnSpLocks noChangeShapeType="1"/>
            <a:stCxn id="26683" idx="4"/>
            <a:endCxn id="26689" idx="0"/>
          </p:cNvCxnSpPr>
          <p:nvPr/>
        </p:nvCxnSpPr>
        <p:spPr bwMode="auto">
          <a:xfrm>
            <a:off x="6362700" y="4953000"/>
            <a:ext cx="3048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01" name="AutoShape 87"/>
          <p:cNvCxnSpPr>
            <a:cxnSpLocks noChangeShapeType="1"/>
            <a:stCxn id="26683" idx="4"/>
            <a:endCxn id="26690" idx="0"/>
          </p:cNvCxnSpPr>
          <p:nvPr/>
        </p:nvCxnSpPr>
        <p:spPr bwMode="auto">
          <a:xfrm>
            <a:off x="6362700" y="4953000"/>
            <a:ext cx="6096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02" name="AutoShape 88"/>
          <p:cNvCxnSpPr>
            <a:cxnSpLocks noChangeShapeType="1"/>
            <a:stCxn id="26682" idx="4"/>
            <a:endCxn id="26691" idx="7"/>
          </p:cNvCxnSpPr>
          <p:nvPr/>
        </p:nvCxnSpPr>
        <p:spPr bwMode="auto">
          <a:xfrm flipH="1">
            <a:off x="4233864" y="4953000"/>
            <a:ext cx="985837" cy="795338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703" name="Text Box 89"/>
          <p:cNvSpPr txBox="1">
            <a:spLocks noChangeArrowheads="1"/>
          </p:cNvSpPr>
          <p:nvPr/>
        </p:nvSpPr>
        <p:spPr bwMode="auto">
          <a:xfrm>
            <a:off x="5867401" y="4191001"/>
            <a:ext cx="8354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Root</a:t>
            </a:r>
          </a:p>
        </p:txBody>
      </p:sp>
      <p:sp>
        <p:nvSpPr>
          <p:cNvPr id="26704" name="Text Box 90"/>
          <p:cNvSpPr txBox="1">
            <a:spLocks noChangeArrowheads="1"/>
          </p:cNvSpPr>
          <p:nvPr/>
        </p:nvSpPr>
        <p:spPr bwMode="auto">
          <a:xfrm>
            <a:off x="2743200" y="47244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LN1</a:t>
            </a:r>
          </a:p>
        </p:txBody>
      </p:sp>
      <p:sp>
        <p:nvSpPr>
          <p:cNvPr id="26705" name="Text Box 91"/>
          <p:cNvSpPr txBox="1">
            <a:spLocks noChangeArrowheads="1"/>
          </p:cNvSpPr>
          <p:nvPr/>
        </p:nvSpPr>
        <p:spPr bwMode="auto">
          <a:xfrm>
            <a:off x="6477000" y="37338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LN2</a:t>
            </a:r>
          </a:p>
        </p:txBody>
      </p:sp>
      <p:sp>
        <p:nvSpPr>
          <p:cNvPr id="26706" name="Text Box 92"/>
          <p:cNvSpPr txBox="1">
            <a:spLocks noChangeArrowheads="1"/>
          </p:cNvSpPr>
          <p:nvPr/>
        </p:nvSpPr>
        <p:spPr bwMode="auto">
          <a:xfrm>
            <a:off x="8686800" y="35814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LN3</a:t>
            </a:r>
          </a:p>
        </p:txBody>
      </p:sp>
      <p:sp>
        <p:nvSpPr>
          <p:cNvPr id="26707" name="Text Box 93"/>
          <p:cNvSpPr txBox="1">
            <a:spLocks noChangeArrowheads="1"/>
          </p:cNvSpPr>
          <p:nvPr/>
        </p:nvSpPr>
        <p:spPr bwMode="auto">
          <a:xfrm>
            <a:off x="4572000" y="45720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LN1</a:t>
            </a:r>
          </a:p>
        </p:txBody>
      </p:sp>
      <p:sp>
        <p:nvSpPr>
          <p:cNvPr id="26708" name="Text Box 94"/>
          <p:cNvSpPr txBox="1">
            <a:spLocks noChangeArrowheads="1"/>
          </p:cNvSpPr>
          <p:nvPr/>
        </p:nvSpPr>
        <p:spPr bwMode="auto">
          <a:xfrm>
            <a:off x="5715000" y="46482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LN2</a:t>
            </a:r>
          </a:p>
        </p:txBody>
      </p:sp>
      <p:sp>
        <p:nvSpPr>
          <p:cNvPr id="26709" name="Text Box 95"/>
          <p:cNvSpPr txBox="1">
            <a:spLocks noChangeArrowheads="1"/>
          </p:cNvSpPr>
          <p:nvPr/>
        </p:nvSpPr>
        <p:spPr bwMode="auto">
          <a:xfrm>
            <a:off x="6477000" y="46482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LN3</a:t>
            </a:r>
          </a:p>
        </p:txBody>
      </p:sp>
      <p:sp>
        <p:nvSpPr>
          <p:cNvPr id="26710" name="Text Box 96"/>
          <p:cNvSpPr txBox="1">
            <a:spLocks noChangeArrowheads="1"/>
          </p:cNvSpPr>
          <p:nvPr/>
        </p:nvSpPr>
        <p:spPr bwMode="auto">
          <a:xfrm>
            <a:off x="2362200" y="38100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sc1</a:t>
            </a:r>
          </a:p>
        </p:txBody>
      </p:sp>
      <p:sp>
        <p:nvSpPr>
          <p:cNvPr id="26711" name="Text Box 97"/>
          <p:cNvSpPr txBox="1">
            <a:spLocks noChangeArrowheads="1"/>
          </p:cNvSpPr>
          <p:nvPr/>
        </p:nvSpPr>
        <p:spPr bwMode="auto">
          <a:xfrm>
            <a:off x="3124200" y="41148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sc2</a:t>
            </a:r>
          </a:p>
        </p:txBody>
      </p:sp>
      <p:sp>
        <p:nvSpPr>
          <p:cNvPr id="26712" name="Text Box 98"/>
          <p:cNvSpPr txBox="1">
            <a:spLocks noChangeArrowheads="1"/>
          </p:cNvSpPr>
          <p:nvPr/>
        </p:nvSpPr>
        <p:spPr bwMode="auto">
          <a:xfrm>
            <a:off x="4038600" y="36576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sc3</a:t>
            </a:r>
          </a:p>
        </p:txBody>
      </p:sp>
      <p:sp>
        <p:nvSpPr>
          <p:cNvPr id="26713" name="Text Box 99"/>
          <p:cNvSpPr txBox="1">
            <a:spLocks noChangeArrowheads="1"/>
          </p:cNvSpPr>
          <p:nvPr/>
        </p:nvSpPr>
        <p:spPr bwMode="auto">
          <a:xfrm>
            <a:off x="5334000" y="23622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sc4</a:t>
            </a:r>
          </a:p>
        </p:txBody>
      </p:sp>
      <p:sp>
        <p:nvSpPr>
          <p:cNvPr id="26714" name="Text Box 100"/>
          <p:cNvSpPr txBox="1">
            <a:spLocks noChangeArrowheads="1"/>
          </p:cNvSpPr>
          <p:nvPr/>
        </p:nvSpPr>
        <p:spPr bwMode="auto">
          <a:xfrm>
            <a:off x="6019800" y="25146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sc5</a:t>
            </a:r>
          </a:p>
        </p:txBody>
      </p:sp>
      <p:sp>
        <p:nvSpPr>
          <p:cNvPr id="26715" name="Text Box 101"/>
          <p:cNvSpPr txBox="1">
            <a:spLocks noChangeArrowheads="1"/>
          </p:cNvSpPr>
          <p:nvPr/>
        </p:nvSpPr>
        <p:spPr bwMode="auto">
          <a:xfrm>
            <a:off x="7772400" y="29718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sc6</a:t>
            </a:r>
          </a:p>
        </p:txBody>
      </p:sp>
      <p:sp>
        <p:nvSpPr>
          <p:cNvPr id="26716" name="Text Box 102"/>
          <p:cNvSpPr txBox="1">
            <a:spLocks noChangeArrowheads="1"/>
          </p:cNvSpPr>
          <p:nvPr/>
        </p:nvSpPr>
        <p:spPr bwMode="auto">
          <a:xfrm>
            <a:off x="9448800" y="31242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sc7</a:t>
            </a:r>
          </a:p>
        </p:txBody>
      </p:sp>
      <p:sp>
        <p:nvSpPr>
          <p:cNvPr id="26717" name="Text Box 103"/>
          <p:cNvSpPr txBox="1">
            <a:spLocks noChangeArrowheads="1"/>
          </p:cNvSpPr>
          <p:nvPr/>
        </p:nvSpPr>
        <p:spPr bwMode="auto">
          <a:xfrm>
            <a:off x="4191001" y="60198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sc1</a:t>
            </a:r>
          </a:p>
        </p:txBody>
      </p:sp>
      <p:sp>
        <p:nvSpPr>
          <p:cNvPr id="26718" name="Text Box 104"/>
          <p:cNvSpPr txBox="1">
            <a:spLocks noChangeArrowheads="1"/>
          </p:cNvSpPr>
          <p:nvPr/>
        </p:nvSpPr>
        <p:spPr bwMode="auto">
          <a:xfrm>
            <a:off x="4648201" y="60960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sc2</a:t>
            </a:r>
          </a:p>
        </p:txBody>
      </p:sp>
      <p:sp>
        <p:nvSpPr>
          <p:cNvPr id="26719" name="Text Box 105"/>
          <p:cNvSpPr txBox="1">
            <a:spLocks noChangeArrowheads="1"/>
          </p:cNvSpPr>
          <p:nvPr/>
        </p:nvSpPr>
        <p:spPr bwMode="auto">
          <a:xfrm>
            <a:off x="5105401" y="59436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sc3</a:t>
            </a:r>
          </a:p>
        </p:txBody>
      </p:sp>
      <p:sp>
        <p:nvSpPr>
          <p:cNvPr id="26720" name="Text Box 106"/>
          <p:cNvSpPr txBox="1">
            <a:spLocks noChangeArrowheads="1"/>
          </p:cNvSpPr>
          <p:nvPr/>
        </p:nvSpPr>
        <p:spPr bwMode="auto">
          <a:xfrm>
            <a:off x="5486401" y="60198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sc4</a:t>
            </a:r>
          </a:p>
        </p:txBody>
      </p:sp>
      <p:sp>
        <p:nvSpPr>
          <p:cNvPr id="26721" name="Text Box 107"/>
          <p:cNvSpPr txBox="1">
            <a:spLocks noChangeArrowheads="1"/>
          </p:cNvSpPr>
          <p:nvPr/>
        </p:nvSpPr>
        <p:spPr bwMode="auto">
          <a:xfrm>
            <a:off x="5867401" y="58674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sc5</a:t>
            </a:r>
          </a:p>
        </p:txBody>
      </p:sp>
      <p:sp>
        <p:nvSpPr>
          <p:cNvPr id="26722" name="Text Box 108"/>
          <p:cNvSpPr txBox="1">
            <a:spLocks noChangeArrowheads="1"/>
          </p:cNvSpPr>
          <p:nvPr/>
        </p:nvSpPr>
        <p:spPr bwMode="auto">
          <a:xfrm>
            <a:off x="6324601" y="59436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sc6</a:t>
            </a:r>
          </a:p>
        </p:txBody>
      </p:sp>
      <p:sp>
        <p:nvSpPr>
          <p:cNvPr id="26723" name="Text Box 109"/>
          <p:cNvSpPr txBox="1">
            <a:spLocks noChangeArrowheads="1"/>
          </p:cNvSpPr>
          <p:nvPr/>
        </p:nvSpPr>
        <p:spPr bwMode="auto">
          <a:xfrm>
            <a:off x="7010401" y="59436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sc7</a:t>
            </a:r>
          </a:p>
        </p:txBody>
      </p:sp>
      <p:sp>
        <p:nvSpPr>
          <p:cNvPr id="26724" name="Text Box 110"/>
          <p:cNvSpPr txBox="1">
            <a:spLocks noChangeArrowheads="1"/>
          </p:cNvSpPr>
          <p:nvPr/>
        </p:nvSpPr>
        <p:spPr bwMode="auto">
          <a:xfrm>
            <a:off x="3581401" y="58674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sc8</a:t>
            </a:r>
          </a:p>
        </p:txBody>
      </p:sp>
      <p:sp>
        <p:nvSpPr>
          <p:cNvPr id="26725" name="Text Box 111"/>
          <p:cNvSpPr txBox="1">
            <a:spLocks noChangeArrowheads="1"/>
          </p:cNvSpPr>
          <p:nvPr/>
        </p:nvSpPr>
        <p:spPr bwMode="auto">
          <a:xfrm>
            <a:off x="3048000" y="26670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sc8</a:t>
            </a:r>
          </a:p>
        </p:txBody>
      </p:sp>
      <p:sp>
        <p:nvSpPr>
          <p:cNvPr id="26726" name="Text Box 112"/>
          <p:cNvSpPr txBox="1">
            <a:spLocks noChangeArrowheads="1"/>
          </p:cNvSpPr>
          <p:nvPr/>
        </p:nvSpPr>
        <p:spPr bwMode="auto">
          <a:xfrm>
            <a:off x="2370139" y="2054226"/>
            <a:ext cx="2320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New subcluster</a:t>
            </a:r>
          </a:p>
        </p:txBody>
      </p:sp>
      <p:sp>
        <p:nvSpPr>
          <p:cNvPr id="26727" name="Slide Number Placeholder 10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4DEC13-98B7-4E64-863A-A758F654EA4F}" type="slidenum">
              <a:rPr lang="en-US" altLang="en-US" sz="180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r>
              <a:rPr lang="en-US" altLang="en-US" sz="1800">
                <a:solidFill>
                  <a:schemeClr val="bg1"/>
                </a:solidFill>
                <a:latin typeface="Arial" panose="020B0604020202020204" pitchFamily="34" charset="0"/>
              </a:rPr>
              <a:t> of 28</a:t>
            </a:r>
          </a:p>
        </p:txBody>
      </p:sp>
    </p:spTree>
    <p:extLst>
      <p:ext uri="{BB962C8B-B14F-4D97-AF65-F5344CB8AC3E}">
        <p14:creationId xmlns:p14="http://schemas.microsoft.com/office/powerpoint/2010/main" val="212317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86000" y="7620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TW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Insertion Operation </a:t>
            </a:r>
            <a:r>
              <a:rPr lang="en-US" altLang="zh-TW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 BIRCH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1828800" y="2362200"/>
            <a:ext cx="1447800" cy="1828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4953000" y="2362200"/>
            <a:ext cx="1981200" cy="1447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7467600" y="2286000"/>
            <a:ext cx="2743200" cy="1752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2209800" y="25908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2590800" y="2819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2590800" y="2971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23622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2514600" y="3124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60" name="Oval 12"/>
          <p:cNvSpPr>
            <a:spLocks noChangeArrowheads="1"/>
          </p:cNvSpPr>
          <p:nvPr/>
        </p:nvSpPr>
        <p:spPr bwMode="auto">
          <a:xfrm>
            <a:off x="24384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61" name="Oval 13"/>
          <p:cNvSpPr>
            <a:spLocks noChangeArrowheads="1"/>
          </p:cNvSpPr>
          <p:nvPr/>
        </p:nvSpPr>
        <p:spPr bwMode="auto">
          <a:xfrm>
            <a:off x="2438400" y="2667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62" name="Oval 14"/>
          <p:cNvSpPr>
            <a:spLocks noChangeArrowheads="1"/>
          </p:cNvSpPr>
          <p:nvPr/>
        </p:nvSpPr>
        <p:spPr bwMode="auto">
          <a:xfrm>
            <a:off x="3657600" y="34290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63" name="Oval 15"/>
          <p:cNvSpPr>
            <a:spLocks noChangeArrowheads="1"/>
          </p:cNvSpPr>
          <p:nvPr/>
        </p:nvSpPr>
        <p:spPr bwMode="auto">
          <a:xfrm>
            <a:off x="4038600" y="3657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64" name="Oval 16"/>
          <p:cNvSpPr>
            <a:spLocks noChangeArrowheads="1"/>
          </p:cNvSpPr>
          <p:nvPr/>
        </p:nvSpPr>
        <p:spPr bwMode="auto">
          <a:xfrm>
            <a:off x="4038600" y="3810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65" name="Oval 17"/>
          <p:cNvSpPr>
            <a:spLocks noChangeArrowheads="1"/>
          </p:cNvSpPr>
          <p:nvPr/>
        </p:nvSpPr>
        <p:spPr bwMode="auto">
          <a:xfrm>
            <a:off x="3810000" y="3733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66" name="Oval 18"/>
          <p:cNvSpPr>
            <a:spLocks noChangeArrowheads="1"/>
          </p:cNvSpPr>
          <p:nvPr/>
        </p:nvSpPr>
        <p:spPr bwMode="auto">
          <a:xfrm>
            <a:off x="3962400" y="3962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67" name="Oval 19"/>
          <p:cNvSpPr>
            <a:spLocks noChangeArrowheads="1"/>
          </p:cNvSpPr>
          <p:nvPr/>
        </p:nvSpPr>
        <p:spPr bwMode="auto">
          <a:xfrm>
            <a:off x="3886200" y="3733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68" name="Oval 20"/>
          <p:cNvSpPr>
            <a:spLocks noChangeArrowheads="1"/>
          </p:cNvSpPr>
          <p:nvPr/>
        </p:nvSpPr>
        <p:spPr bwMode="auto">
          <a:xfrm>
            <a:off x="3886200" y="3505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69" name="Oval 21"/>
          <p:cNvSpPr>
            <a:spLocks noChangeArrowheads="1"/>
          </p:cNvSpPr>
          <p:nvPr/>
        </p:nvSpPr>
        <p:spPr bwMode="auto">
          <a:xfrm>
            <a:off x="3733800" y="25146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70" name="Oval 22"/>
          <p:cNvSpPr>
            <a:spLocks noChangeArrowheads="1"/>
          </p:cNvSpPr>
          <p:nvPr/>
        </p:nvSpPr>
        <p:spPr bwMode="auto">
          <a:xfrm>
            <a:off x="4114800" y="2743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71" name="Oval 23"/>
          <p:cNvSpPr>
            <a:spLocks noChangeArrowheads="1"/>
          </p:cNvSpPr>
          <p:nvPr/>
        </p:nvSpPr>
        <p:spPr bwMode="auto">
          <a:xfrm>
            <a:off x="41148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72" name="Oval 24"/>
          <p:cNvSpPr>
            <a:spLocks noChangeArrowheads="1"/>
          </p:cNvSpPr>
          <p:nvPr/>
        </p:nvSpPr>
        <p:spPr bwMode="auto">
          <a:xfrm>
            <a:off x="3886200" y="2819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73" name="Oval 25"/>
          <p:cNvSpPr>
            <a:spLocks noChangeArrowheads="1"/>
          </p:cNvSpPr>
          <p:nvPr/>
        </p:nvSpPr>
        <p:spPr bwMode="auto">
          <a:xfrm>
            <a:off x="4038600" y="3048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74" name="Oval 26"/>
          <p:cNvSpPr>
            <a:spLocks noChangeArrowheads="1"/>
          </p:cNvSpPr>
          <p:nvPr/>
        </p:nvSpPr>
        <p:spPr bwMode="auto">
          <a:xfrm>
            <a:off x="3962400" y="2819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75" name="Oval 27"/>
          <p:cNvSpPr>
            <a:spLocks noChangeArrowheads="1"/>
          </p:cNvSpPr>
          <p:nvPr/>
        </p:nvSpPr>
        <p:spPr bwMode="auto">
          <a:xfrm>
            <a:off x="3962400" y="2590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76" name="Oval 28"/>
          <p:cNvSpPr>
            <a:spLocks noChangeArrowheads="1"/>
          </p:cNvSpPr>
          <p:nvPr/>
        </p:nvSpPr>
        <p:spPr bwMode="auto">
          <a:xfrm>
            <a:off x="5105400" y="25908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77" name="Oval 29"/>
          <p:cNvSpPr>
            <a:spLocks noChangeArrowheads="1"/>
          </p:cNvSpPr>
          <p:nvPr/>
        </p:nvSpPr>
        <p:spPr bwMode="auto">
          <a:xfrm>
            <a:off x="5486400" y="2819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78" name="Oval 30"/>
          <p:cNvSpPr>
            <a:spLocks noChangeArrowheads="1"/>
          </p:cNvSpPr>
          <p:nvPr/>
        </p:nvSpPr>
        <p:spPr bwMode="auto">
          <a:xfrm>
            <a:off x="5486400" y="2971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79" name="Oval 31"/>
          <p:cNvSpPr>
            <a:spLocks noChangeArrowheads="1"/>
          </p:cNvSpPr>
          <p:nvPr/>
        </p:nvSpPr>
        <p:spPr bwMode="auto">
          <a:xfrm>
            <a:off x="52578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80" name="Oval 32"/>
          <p:cNvSpPr>
            <a:spLocks noChangeArrowheads="1"/>
          </p:cNvSpPr>
          <p:nvPr/>
        </p:nvSpPr>
        <p:spPr bwMode="auto">
          <a:xfrm>
            <a:off x="5410200" y="3124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81" name="Oval 33"/>
          <p:cNvSpPr>
            <a:spLocks noChangeArrowheads="1"/>
          </p:cNvSpPr>
          <p:nvPr/>
        </p:nvSpPr>
        <p:spPr bwMode="auto">
          <a:xfrm>
            <a:off x="53340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82" name="Oval 34"/>
          <p:cNvSpPr>
            <a:spLocks noChangeArrowheads="1"/>
          </p:cNvSpPr>
          <p:nvPr/>
        </p:nvSpPr>
        <p:spPr bwMode="auto">
          <a:xfrm>
            <a:off x="5334000" y="2667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83" name="Oval 35"/>
          <p:cNvSpPr>
            <a:spLocks noChangeArrowheads="1"/>
          </p:cNvSpPr>
          <p:nvPr/>
        </p:nvSpPr>
        <p:spPr bwMode="auto">
          <a:xfrm>
            <a:off x="6019800" y="26670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84" name="Oval 36"/>
          <p:cNvSpPr>
            <a:spLocks noChangeArrowheads="1"/>
          </p:cNvSpPr>
          <p:nvPr/>
        </p:nvSpPr>
        <p:spPr bwMode="auto">
          <a:xfrm>
            <a:off x="64008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85" name="Oval 37"/>
          <p:cNvSpPr>
            <a:spLocks noChangeArrowheads="1"/>
          </p:cNvSpPr>
          <p:nvPr/>
        </p:nvSpPr>
        <p:spPr bwMode="auto">
          <a:xfrm>
            <a:off x="6400800" y="3048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86" name="Oval 38"/>
          <p:cNvSpPr>
            <a:spLocks noChangeArrowheads="1"/>
          </p:cNvSpPr>
          <p:nvPr/>
        </p:nvSpPr>
        <p:spPr bwMode="auto">
          <a:xfrm>
            <a:off x="6172200" y="2971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87" name="Oval 39"/>
          <p:cNvSpPr>
            <a:spLocks noChangeArrowheads="1"/>
          </p:cNvSpPr>
          <p:nvPr/>
        </p:nvSpPr>
        <p:spPr bwMode="auto">
          <a:xfrm>
            <a:off x="6324600" y="3200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88" name="Oval 40"/>
          <p:cNvSpPr>
            <a:spLocks noChangeArrowheads="1"/>
          </p:cNvSpPr>
          <p:nvPr/>
        </p:nvSpPr>
        <p:spPr bwMode="auto">
          <a:xfrm>
            <a:off x="6248400" y="2971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89" name="Oval 41"/>
          <p:cNvSpPr>
            <a:spLocks noChangeArrowheads="1"/>
          </p:cNvSpPr>
          <p:nvPr/>
        </p:nvSpPr>
        <p:spPr bwMode="auto">
          <a:xfrm>
            <a:off x="6248400" y="2743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90" name="Oval 42"/>
          <p:cNvSpPr>
            <a:spLocks noChangeArrowheads="1"/>
          </p:cNvSpPr>
          <p:nvPr/>
        </p:nvSpPr>
        <p:spPr bwMode="auto">
          <a:xfrm>
            <a:off x="7924800" y="24384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91" name="Oval 43"/>
          <p:cNvSpPr>
            <a:spLocks noChangeArrowheads="1"/>
          </p:cNvSpPr>
          <p:nvPr/>
        </p:nvSpPr>
        <p:spPr bwMode="auto">
          <a:xfrm>
            <a:off x="8229600" y="2819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92" name="Oval 44"/>
          <p:cNvSpPr>
            <a:spLocks noChangeArrowheads="1"/>
          </p:cNvSpPr>
          <p:nvPr/>
        </p:nvSpPr>
        <p:spPr bwMode="auto">
          <a:xfrm>
            <a:off x="8382000" y="2514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93" name="Oval 45"/>
          <p:cNvSpPr>
            <a:spLocks noChangeArrowheads="1"/>
          </p:cNvSpPr>
          <p:nvPr/>
        </p:nvSpPr>
        <p:spPr bwMode="auto">
          <a:xfrm>
            <a:off x="8229600" y="2514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94" name="Oval 46"/>
          <p:cNvSpPr>
            <a:spLocks noChangeArrowheads="1"/>
          </p:cNvSpPr>
          <p:nvPr/>
        </p:nvSpPr>
        <p:spPr bwMode="auto">
          <a:xfrm>
            <a:off x="8305800" y="2667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95" name="Oval 47"/>
          <p:cNvSpPr>
            <a:spLocks noChangeArrowheads="1"/>
          </p:cNvSpPr>
          <p:nvPr/>
        </p:nvSpPr>
        <p:spPr bwMode="auto">
          <a:xfrm>
            <a:off x="8458200" y="2743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96" name="Oval 48"/>
          <p:cNvSpPr>
            <a:spLocks noChangeArrowheads="1"/>
          </p:cNvSpPr>
          <p:nvPr/>
        </p:nvSpPr>
        <p:spPr bwMode="auto">
          <a:xfrm>
            <a:off x="8153400" y="2743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97" name="Oval 49"/>
          <p:cNvSpPr>
            <a:spLocks noChangeArrowheads="1"/>
          </p:cNvSpPr>
          <p:nvPr/>
        </p:nvSpPr>
        <p:spPr bwMode="auto">
          <a:xfrm>
            <a:off x="8839200" y="25908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98" name="Oval 50"/>
          <p:cNvSpPr>
            <a:spLocks noChangeArrowheads="1"/>
          </p:cNvSpPr>
          <p:nvPr/>
        </p:nvSpPr>
        <p:spPr bwMode="auto">
          <a:xfrm>
            <a:off x="9220200" y="2819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99" name="Oval 51"/>
          <p:cNvSpPr>
            <a:spLocks noChangeArrowheads="1"/>
          </p:cNvSpPr>
          <p:nvPr/>
        </p:nvSpPr>
        <p:spPr bwMode="auto">
          <a:xfrm>
            <a:off x="9220200" y="2971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700" name="Oval 52"/>
          <p:cNvSpPr>
            <a:spLocks noChangeArrowheads="1"/>
          </p:cNvSpPr>
          <p:nvPr/>
        </p:nvSpPr>
        <p:spPr bwMode="auto">
          <a:xfrm>
            <a:off x="89916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701" name="Oval 53"/>
          <p:cNvSpPr>
            <a:spLocks noChangeArrowheads="1"/>
          </p:cNvSpPr>
          <p:nvPr/>
        </p:nvSpPr>
        <p:spPr bwMode="auto">
          <a:xfrm>
            <a:off x="9144000" y="3124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702" name="Oval 54"/>
          <p:cNvSpPr>
            <a:spLocks noChangeArrowheads="1"/>
          </p:cNvSpPr>
          <p:nvPr/>
        </p:nvSpPr>
        <p:spPr bwMode="auto">
          <a:xfrm>
            <a:off x="90678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703" name="Oval 55"/>
          <p:cNvSpPr>
            <a:spLocks noChangeArrowheads="1"/>
          </p:cNvSpPr>
          <p:nvPr/>
        </p:nvSpPr>
        <p:spPr bwMode="auto">
          <a:xfrm>
            <a:off x="9067800" y="2667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704" name="Oval 56"/>
          <p:cNvSpPr>
            <a:spLocks noChangeArrowheads="1"/>
          </p:cNvSpPr>
          <p:nvPr/>
        </p:nvSpPr>
        <p:spPr bwMode="auto">
          <a:xfrm>
            <a:off x="2362200" y="33528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705" name="Oval 57"/>
          <p:cNvSpPr>
            <a:spLocks noChangeArrowheads="1"/>
          </p:cNvSpPr>
          <p:nvPr/>
        </p:nvSpPr>
        <p:spPr bwMode="auto">
          <a:xfrm>
            <a:off x="5638800" y="42672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706" name="Oval 58"/>
          <p:cNvSpPr>
            <a:spLocks noChangeArrowheads="1"/>
          </p:cNvSpPr>
          <p:nvPr/>
        </p:nvSpPr>
        <p:spPr bwMode="auto">
          <a:xfrm>
            <a:off x="5638800" y="47244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707" name="Oval 59"/>
          <p:cNvSpPr>
            <a:spLocks noChangeArrowheads="1"/>
          </p:cNvSpPr>
          <p:nvPr/>
        </p:nvSpPr>
        <p:spPr bwMode="auto">
          <a:xfrm>
            <a:off x="4419600" y="48006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708" name="Oval 60"/>
          <p:cNvSpPr>
            <a:spLocks noChangeArrowheads="1"/>
          </p:cNvSpPr>
          <p:nvPr/>
        </p:nvSpPr>
        <p:spPr bwMode="auto">
          <a:xfrm>
            <a:off x="6248400" y="47244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709" name="Oval 61"/>
          <p:cNvSpPr>
            <a:spLocks noChangeArrowheads="1"/>
          </p:cNvSpPr>
          <p:nvPr/>
        </p:nvSpPr>
        <p:spPr bwMode="auto">
          <a:xfrm>
            <a:off x="44958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7710" name="Oval 62"/>
          <p:cNvSpPr>
            <a:spLocks noChangeArrowheads="1"/>
          </p:cNvSpPr>
          <p:nvPr/>
        </p:nvSpPr>
        <p:spPr bwMode="auto">
          <a:xfrm>
            <a:off x="48006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7711" name="Oval 63"/>
          <p:cNvSpPr>
            <a:spLocks noChangeArrowheads="1"/>
          </p:cNvSpPr>
          <p:nvPr/>
        </p:nvSpPr>
        <p:spPr bwMode="auto">
          <a:xfrm>
            <a:off x="51054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7712" name="Oval 64"/>
          <p:cNvSpPr>
            <a:spLocks noChangeArrowheads="1"/>
          </p:cNvSpPr>
          <p:nvPr/>
        </p:nvSpPr>
        <p:spPr bwMode="auto">
          <a:xfrm>
            <a:off x="56388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7713" name="Oval 65"/>
          <p:cNvSpPr>
            <a:spLocks noChangeArrowheads="1"/>
          </p:cNvSpPr>
          <p:nvPr/>
        </p:nvSpPr>
        <p:spPr bwMode="auto">
          <a:xfrm>
            <a:off x="59436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7714" name="Oval 66"/>
          <p:cNvSpPr>
            <a:spLocks noChangeArrowheads="1"/>
          </p:cNvSpPr>
          <p:nvPr/>
        </p:nvSpPr>
        <p:spPr bwMode="auto">
          <a:xfrm>
            <a:off x="65532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7715" name="Oval 67"/>
          <p:cNvSpPr>
            <a:spLocks noChangeArrowheads="1"/>
          </p:cNvSpPr>
          <p:nvPr/>
        </p:nvSpPr>
        <p:spPr bwMode="auto">
          <a:xfrm>
            <a:off x="68580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7716" name="Oval 68"/>
          <p:cNvSpPr>
            <a:spLocks noChangeArrowheads="1"/>
          </p:cNvSpPr>
          <p:nvPr/>
        </p:nvSpPr>
        <p:spPr bwMode="auto">
          <a:xfrm>
            <a:off x="4038600" y="5715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cxnSp>
        <p:nvCxnSpPr>
          <p:cNvPr id="27717" name="AutoShape 69"/>
          <p:cNvCxnSpPr>
            <a:cxnSpLocks noChangeShapeType="1"/>
            <a:stCxn id="27705" idx="4"/>
            <a:endCxn id="27707" idx="7"/>
          </p:cNvCxnSpPr>
          <p:nvPr/>
        </p:nvCxnSpPr>
        <p:spPr bwMode="auto">
          <a:xfrm flipH="1">
            <a:off x="4614864" y="4495800"/>
            <a:ext cx="1138237" cy="338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18" name="AutoShape 70"/>
          <p:cNvCxnSpPr>
            <a:cxnSpLocks noChangeShapeType="1"/>
            <a:stCxn id="27705" idx="4"/>
            <a:endCxn id="27706" idx="0"/>
          </p:cNvCxnSpPr>
          <p:nvPr/>
        </p:nvCxnSpPr>
        <p:spPr bwMode="auto">
          <a:xfrm>
            <a:off x="5753100" y="44958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19" name="AutoShape 71"/>
          <p:cNvCxnSpPr>
            <a:cxnSpLocks noChangeShapeType="1"/>
            <a:stCxn id="27705" idx="4"/>
            <a:endCxn id="27708" idx="1"/>
          </p:cNvCxnSpPr>
          <p:nvPr/>
        </p:nvCxnSpPr>
        <p:spPr bwMode="auto">
          <a:xfrm>
            <a:off x="5753100" y="4495800"/>
            <a:ext cx="528638" cy="261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20" name="AutoShape 72"/>
          <p:cNvCxnSpPr>
            <a:cxnSpLocks noChangeShapeType="1"/>
            <a:stCxn id="27753" idx="4"/>
            <a:endCxn id="27710" idx="0"/>
          </p:cNvCxnSpPr>
          <p:nvPr/>
        </p:nvCxnSpPr>
        <p:spPr bwMode="auto">
          <a:xfrm flipH="1">
            <a:off x="4914900" y="5029200"/>
            <a:ext cx="1524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21" name="AutoShape 73"/>
          <p:cNvCxnSpPr>
            <a:cxnSpLocks noChangeShapeType="1"/>
            <a:stCxn id="27707" idx="4"/>
            <a:endCxn id="27709" idx="7"/>
          </p:cNvCxnSpPr>
          <p:nvPr/>
        </p:nvCxnSpPr>
        <p:spPr bwMode="auto">
          <a:xfrm>
            <a:off x="4533901" y="5029200"/>
            <a:ext cx="157163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22" name="AutoShape 74"/>
          <p:cNvCxnSpPr>
            <a:cxnSpLocks noChangeShapeType="1"/>
            <a:stCxn id="27753" idx="4"/>
            <a:endCxn id="27711" idx="0"/>
          </p:cNvCxnSpPr>
          <p:nvPr/>
        </p:nvCxnSpPr>
        <p:spPr bwMode="auto">
          <a:xfrm>
            <a:off x="5067300" y="5029200"/>
            <a:ext cx="1524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23" name="AutoShape 75"/>
          <p:cNvCxnSpPr>
            <a:cxnSpLocks noChangeShapeType="1"/>
            <a:stCxn id="27706" idx="4"/>
            <a:endCxn id="27712" idx="0"/>
          </p:cNvCxnSpPr>
          <p:nvPr/>
        </p:nvCxnSpPr>
        <p:spPr bwMode="auto">
          <a:xfrm>
            <a:off x="5753100" y="4953000"/>
            <a:ext cx="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24" name="AutoShape 76"/>
          <p:cNvCxnSpPr>
            <a:cxnSpLocks noChangeShapeType="1"/>
            <a:stCxn id="27706" idx="4"/>
            <a:endCxn id="27713" idx="0"/>
          </p:cNvCxnSpPr>
          <p:nvPr/>
        </p:nvCxnSpPr>
        <p:spPr bwMode="auto">
          <a:xfrm>
            <a:off x="5753100" y="4953000"/>
            <a:ext cx="3048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25" name="AutoShape 77"/>
          <p:cNvCxnSpPr>
            <a:cxnSpLocks noChangeShapeType="1"/>
            <a:stCxn id="27708" idx="4"/>
            <a:endCxn id="27714" idx="0"/>
          </p:cNvCxnSpPr>
          <p:nvPr/>
        </p:nvCxnSpPr>
        <p:spPr bwMode="auto">
          <a:xfrm>
            <a:off x="6362700" y="4953000"/>
            <a:ext cx="3048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26" name="AutoShape 78"/>
          <p:cNvCxnSpPr>
            <a:cxnSpLocks noChangeShapeType="1"/>
            <a:stCxn id="27708" idx="4"/>
            <a:endCxn id="27715" idx="0"/>
          </p:cNvCxnSpPr>
          <p:nvPr/>
        </p:nvCxnSpPr>
        <p:spPr bwMode="auto">
          <a:xfrm>
            <a:off x="6362700" y="4953000"/>
            <a:ext cx="6096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27" name="AutoShape 79"/>
          <p:cNvCxnSpPr>
            <a:cxnSpLocks noChangeShapeType="1"/>
            <a:stCxn id="27707" idx="4"/>
            <a:endCxn id="27716" idx="7"/>
          </p:cNvCxnSpPr>
          <p:nvPr/>
        </p:nvCxnSpPr>
        <p:spPr bwMode="auto">
          <a:xfrm flipH="1">
            <a:off x="4233864" y="5029200"/>
            <a:ext cx="300037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728" name="Text Box 80"/>
          <p:cNvSpPr txBox="1">
            <a:spLocks noChangeArrowheads="1"/>
          </p:cNvSpPr>
          <p:nvPr/>
        </p:nvSpPr>
        <p:spPr bwMode="auto">
          <a:xfrm>
            <a:off x="5829301" y="4191001"/>
            <a:ext cx="8354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Root</a:t>
            </a:r>
          </a:p>
        </p:txBody>
      </p:sp>
      <p:sp>
        <p:nvSpPr>
          <p:cNvPr id="27729" name="Text Box 81"/>
          <p:cNvSpPr txBox="1">
            <a:spLocks noChangeArrowheads="1"/>
          </p:cNvSpPr>
          <p:nvPr/>
        </p:nvSpPr>
        <p:spPr bwMode="auto">
          <a:xfrm>
            <a:off x="4572001" y="3962401"/>
            <a:ext cx="853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LN1”</a:t>
            </a:r>
          </a:p>
        </p:txBody>
      </p:sp>
      <p:sp>
        <p:nvSpPr>
          <p:cNvPr id="27730" name="Text Box 82"/>
          <p:cNvSpPr txBox="1">
            <a:spLocks noChangeArrowheads="1"/>
          </p:cNvSpPr>
          <p:nvPr/>
        </p:nvSpPr>
        <p:spPr bwMode="auto">
          <a:xfrm>
            <a:off x="6324600" y="38100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LN2</a:t>
            </a:r>
          </a:p>
        </p:txBody>
      </p:sp>
      <p:sp>
        <p:nvSpPr>
          <p:cNvPr id="27731" name="Text Box 83"/>
          <p:cNvSpPr txBox="1">
            <a:spLocks noChangeArrowheads="1"/>
          </p:cNvSpPr>
          <p:nvPr/>
        </p:nvSpPr>
        <p:spPr bwMode="auto">
          <a:xfrm>
            <a:off x="8991600" y="40386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LN3</a:t>
            </a:r>
          </a:p>
        </p:txBody>
      </p:sp>
      <p:sp>
        <p:nvSpPr>
          <p:cNvPr id="27732" name="Text Box 84"/>
          <p:cNvSpPr txBox="1">
            <a:spLocks noChangeArrowheads="1"/>
          </p:cNvSpPr>
          <p:nvPr/>
        </p:nvSpPr>
        <p:spPr bwMode="auto">
          <a:xfrm>
            <a:off x="3810001" y="4724401"/>
            <a:ext cx="8194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LN1’</a:t>
            </a:r>
          </a:p>
        </p:txBody>
      </p:sp>
      <p:sp>
        <p:nvSpPr>
          <p:cNvPr id="27733" name="Text Box 85"/>
          <p:cNvSpPr txBox="1">
            <a:spLocks noChangeArrowheads="1"/>
          </p:cNvSpPr>
          <p:nvPr/>
        </p:nvSpPr>
        <p:spPr bwMode="auto">
          <a:xfrm>
            <a:off x="5715000" y="46482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LN2</a:t>
            </a:r>
          </a:p>
        </p:txBody>
      </p:sp>
      <p:sp>
        <p:nvSpPr>
          <p:cNvPr id="27734" name="Text Box 86"/>
          <p:cNvSpPr txBox="1">
            <a:spLocks noChangeArrowheads="1"/>
          </p:cNvSpPr>
          <p:nvPr/>
        </p:nvSpPr>
        <p:spPr bwMode="auto">
          <a:xfrm>
            <a:off x="6477000" y="46482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LN3</a:t>
            </a:r>
          </a:p>
        </p:txBody>
      </p:sp>
      <p:sp>
        <p:nvSpPr>
          <p:cNvPr id="27735" name="Text Box 87"/>
          <p:cNvSpPr txBox="1">
            <a:spLocks noChangeArrowheads="1"/>
          </p:cNvSpPr>
          <p:nvPr/>
        </p:nvSpPr>
        <p:spPr bwMode="auto">
          <a:xfrm>
            <a:off x="2038350" y="24384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sc1</a:t>
            </a:r>
          </a:p>
        </p:txBody>
      </p:sp>
      <p:sp>
        <p:nvSpPr>
          <p:cNvPr id="27736" name="Text Box 88"/>
          <p:cNvSpPr txBox="1">
            <a:spLocks noChangeArrowheads="1"/>
          </p:cNvSpPr>
          <p:nvPr/>
        </p:nvSpPr>
        <p:spPr bwMode="auto">
          <a:xfrm>
            <a:off x="3352800" y="32766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sc2</a:t>
            </a:r>
          </a:p>
        </p:txBody>
      </p:sp>
      <p:sp>
        <p:nvSpPr>
          <p:cNvPr id="27737" name="Text Box 89"/>
          <p:cNvSpPr txBox="1">
            <a:spLocks noChangeArrowheads="1"/>
          </p:cNvSpPr>
          <p:nvPr/>
        </p:nvSpPr>
        <p:spPr bwMode="auto">
          <a:xfrm>
            <a:off x="4191000" y="30480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sc3</a:t>
            </a:r>
          </a:p>
        </p:txBody>
      </p:sp>
      <p:sp>
        <p:nvSpPr>
          <p:cNvPr id="27738" name="Text Box 90"/>
          <p:cNvSpPr txBox="1">
            <a:spLocks noChangeArrowheads="1"/>
          </p:cNvSpPr>
          <p:nvPr/>
        </p:nvSpPr>
        <p:spPr bwMode="auto">
          <a:xfrm>
            <a:off x="5334000" y="23622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sc4</a:t>
            </a:r>
          </a:p>
        </p:txBody>
      </p:sp>
      <p:sp>
        <p:nvSpPr>
          <p:cNvPr id="27739" name="Text Box 91"/>
          <p:cNvSpPr txBox="1">
            <a:spLocks noChangeArrowheads="1"/>
          </p:cNvSpPr>
          <p:nvPr/>
        </p:nvSpPr>
        <p:spPr bwMode="auto">
          <a:xfrm>
            <a:off x="6019800" y="25146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sc5</a:t>
            </a:r>
          </a:p>
        </p:txBody>
      </p:sp>
      <p:sp>
        <p:nvSpPr>
          <p:cNvPr id="27740" name="Text Box 92"/>
          <p:cNvSpPr txBox="1">
            <a:spLocks noChangeArrowheads="1"/>
          </p:cNvSpPr>
          <p:nvPr/>
        </p:nvSpPr>
        <p:spPr bwMode="auto">
          <a:xfrm>
            <a:off x="7924800" y="30480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sc6</a:t>
            </a:r>
          </a:p>
        </p:txBody>
      </p:sp>
      <p:sp>
        <p:nvSpPr>
          <p:cNvPr id="27741" name="Text Box 93"/>
          <p:cNvSpPr txBox="1">
            <a:spLocks noChangeArrowheads="1"/>
          </p:cNvSpPr>
          <p:nvPr/>
        </p:nvSpPr>
        <p:spPr bwMode="auto">
          <a:xfrm>
            <a:off x="9144000" y="32766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sc7</a:t>
            </a:r>
          </a:p>
        </p:txBody>
      </p:sp>
      <p:sp>
        <p:nvSpPr>
          <p:cNvPr id="27742" name="Text Box 94"/>
          <p:cNvSpPr txBox="1">
            <a:spLocks noChangeArrowheads="1"/>
          </p:cNvSpPr>
          <p:nvPr/>
        </p:nvSpPr>
        <p:spPr bwMode="auto">
          <a:xfrm>
            <a:off x="4191001" y="60198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sc1</a:t>
            </a:r>
          </a:p>
        </p:txBody>
      </p:sp>
      <p:sp>
        <p:nvSpPr>
          <p:cNvPr id="27743" name="Text Box 95"/>
          <p:cNvSpPr txBox="1">
            <a:spLocks noChangeArrowheads="1"/>
          </p:cNvSpPr>
          <p:nvPr/>
        </p:nvSpPr>
        <p:spPr bwMode="auto">
          <a:xfrm>
            <a:off x="4648201" y="60960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sc2</a:t>
            </a:r>
          </a:p>
        </p:txBody>
      </p:sp>
      <p:sp>
        <p:nvSpPr>
          <p:cNvPr id="27744" name="Text Box 96"/>
          <p:cNvSpPr txBox="1">
            <a:spLocks noChangeArrowheads="1"/>
          </p:cNvSpPr>
          <p:nvPr/>
        </p:nvSpPr>
        <p:spPr bwMode="auto">
          <a:xfrm>
            <a:off x="5105401" y="59436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sc3</a:t>
            </a:r>
          </a:p>
        </p:txBody>
      </p:sp>
      <p:sp>
        <p:nvSpPr>
          <p:cNvPr id="27745" name="Text Box 97"/>
          <p:cNvSpPr txBox="1">
            <a:spLocks noChangeArrowheads="1"/>
          </p:cNvSpPr>
          <p:nvPr/>
        </p:nvSpPr>
        <p:spPr bwMode="auto">
          <a:xfrm>
            <a:off x="5486401" y="60198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sc4</a:t>
            </a:r>
          </a:p>
        </p:txBody>
      </p:sp>
      <p:sp>
        <p:nvSpPr>
          <p:cNvPr id="27746" name="Text Box 98"/>
          <p:cNvSpPr txBox="1">
            <a:spLocks noChangeArrowheads="1"/>
          </p:cNvSpPr>
          <p:nvPr/>
        </p:nvSpPr>
        <p:spPr bwMode="auto">
          <a:xfrm>
            <a:off x="5867401" y="58674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sc5</a:t>
            </a:r>
          </a:p>
        </p:txBody>
      </p:sp>
      <p:sp>
        <p:nvSpPr>
          <p:cNvPr id="27747" name="Text Box 99"/>
          <p:cNvSpPr txBox="1">
            <a:spLocks noChangeArrowheads="1"/>
          </p:cNvSpPr>
          <p:nvPr/>
        </p:nvSpPr>
        <p:spPr bwMode="auto">
          <a:xfrm>
            <a:off x="6324601" y="59436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sc6</a:t>
            </a:r>
          </a:p>
        </p:txBody>
      </p:sp>
      <p:sp>
        <p:nvSpPr>
          <p:cNvPr id="27748" name="Text Box 100"/>
          <p:cNvSpPr txBox="1">
            <a:spLocks noChangeArrowheads="1"/>
          </p:cNvSpPr>
          <p:nvPr/>
        </p:nvSpPr>
        <p:spPr bwMode="auto">
          <a:xfrm>
            <a:off x="7010401" y="59436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sc7</a:t>
            </a:r>
          </a:p>
        </p:txBody>
      </p:sp>
      <p:sp>
        <p:nvSpPr>
          <p:cNvPr id="27749" name="Text Box 101"/>
          <p:cNvSpPr txBox="1">
            <a:spLocks noChangeArrowheads="1"/>
          </p:cNvSpPr>
          <p:nvPr/>
        </p:nvSpPr>
        <p:spPr bwMode="auto">
          <a:xfrm>
            <a:off x="3581401" y="58674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sc8</a:t>
            </a:r>
          </a:p>
        </p:txBody>
      </p:sp>
      <p:sp>
        <p:nvSpPr>
          <p:cNvPr id="27750" name="Text Box 102"/>
          <p:cNvSpPr txBox="1">
            <a:spLocks noChangeArrowheads="1"/>
          </p:cNvSpPr>
          <p:nvPr/>
        </p:nvSpPr>
        <p:spPr bwMode="auto">
          <a:xfrm>
            <a:off x="2362200" y="35052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sc8</a:t>
            </a:r>
          </a:p>
        </p:txBody>
      </p:sp>
      <p:sp>
        <p:nvSpPr>
          <p:cNvPr id="27751" name="Oval 104"/>
          <p:cNvSpPr>
            <a:spLocks noChangeArrowheads="1"/>
          </p:cNvSpPr>
          <p:nvPr/>
        </p:nvSpPr>
        <p:spPr bwMode="auto">
          <a:xfrm>
            <a:off x="3352800" y="2438400"/>
            <a:ext cx="1447800" cy="1828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752" name="Text Box 105"/>
          <p:cNvSpPr txBox="1">
            <a:spLocks noChangeArrowheads="1"/>
          </p:cNvSpPr>
          <p:nvPr/>
        </p:nvSpPr>
        <p:spPr bwMode="auto">
          <a:xfrm>
            <a:off x="2209801" y="4267201"/>
            <a:ext cx="8194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LN1’</a:t>
            </a:r>
          </a:p>
        </p:txBody>
      </p:sp>
      <p:sp>
        <p:nvSpPr>
          <p:cNvPr id="27753" name="Oval 106"/>
          <p:cNvSpPr>
            <a:spLocks noChangeArrowheads="1"/>
          </p:cNvSpPr>
          <p:nvPr/>
        </p:nvSpPr>
        <p:spPr bwMode="auto">
          <a:xfrm>
            <a:off x="4953000" y="48006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27754" name="AutoShape 107"/>
          <p:cNvCxnSpPr>
            <a:cxnSpLocks noChangeShapeType="1"/>
            <a:stCxn id="27705" idx="4"/>
            <a:endCxn id="27753" idx="0"/>
          </p:cNvCxnSpPr>
          <p:nvPr/>
        </p:nvCxnSpPr>
        <p:spPr bwMode="auto">
          <a:xfrm flipH="1">
            <a:off x="5067300" y="4495800"/>
            <a:ext cx="6858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755" name="Text Box 108"/>
          <p:cNvSpPr txBox="1">
            <a:spLocks noChangeArrowheads="1"/>
          </p:cNvSpPr>
          <p:nvPr/>
        </p:nvSpPr>
        <p:spPr bwMode="auto">
          <a:xfrm>
            <a:off x="5018089" y="4800601"/>
            <a:ext cx="853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LN1”</a:t>
            </a:r>
          </a:p>
        </p:txBody>
      </p:sp>
      <p:sp>
        <p:nvSpPr>
          <p:cNvPr id="27756" name="Text Box 109"/>
          <p:cNvSpPr txBox="1">
            <a:spLocks noChangeArrowheads="1"/>
          </p:cNvSpPr>
          <p:nvPr/>
        </p:nvSpPr>
        <p:spPr bwMode="auto">
          <a:xfrm>
            <a:off x="2282826" y="1549400"/>
            <a:ext cx="73120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If the branching factor of a leaf node can not exceed 3, then LN1 is split</a:t>
            </a:r>
          </a:p>
        </p:txBody>
      </p:sp>
    </p:spTree>
    <p:extLst>
      <p:ext uri="{BB962C8B-B14F-4D97-AF65-F5344CB8AC3E}">
        <p14:creationId xmlns:p14="http://schemas.microsoft.com/office/powerpoint/2010/main" val="241778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</a:rPr>
              <a:t>19 of 28</a:t>
            </a:r>
          </a:p>
        </p:txBody>
      </p:sp>
      <p:sp>
        <p:nvSpPr>
          <p:cNvPr id="4" name="Rectangle 2050"/>
          <p:cNvSpPr txBox="1">
            <a:spLocks noChangeArrowheads="1"/>
          </p:cNvSpPr>
          <p:nvPr/>
        </p:nvSpPr>
        <p:spPr>
          <a:xfrm>
            <a:off x="2286000" y="685800"/>
            <a:ext cx="7772400" cy="8382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TW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Insertion </a:t>
            </a:r>
            <a:r>
              <a:rPr lang="en-US" altLang="zh-TW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Operation in BIRCH</a:t>
            </a:r>
          </a:p>
        </p:txBody>
      </p:sp>
      <p:sp>
        <p:nvSpPr>
          <p:cNvPr id="28676" name="Oval 2051"/>
          <p:cNvSpPr>
            <a:spLocks noChangeArrowheads="1"/>
          </p:cNvSpPr>
          <p:nvPr/>
        </p:nvSpPr>
        <p:spPr bwMode="auto">
          <a:xfrm>
            <a:off x="1828800" y="2667000"/>
            <a:ext cx="1447800" cy="1828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77" name="Oval 2052"/>
          <p:cNvSpPr>
            <a:spLocks noChangeArrowheads="1"/>
          </p:cNvSpPr>
          <p:nvPr/>
        </p:nvSpPr>
        <p:spPr bwMode="auto">
          <a:xfrm>
            <a:off x="6400800" y="2743200"/>
            <a:ext cx="1981200" cy="1447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78" name="Oval 2053"/>
          <p:cNvSpPr>
            <a:spLocks noChangeArrowheads="1"/>
          </p:cNvSpPr>
          <p:nvPr/>
        </p:nvSpPr>
        <p:spPr bwMode="auto">
          <a:xfrm>
            <a:off x="8458200" y="2667000"/>
            <a:ext cx="1905000" cy="1371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79" name="Oval 2054"/>
          <p:cNvSpPr>
            <a:spLocks noChangeArrowheads="1"/>
          </p:cNvSpPr>
          <p:nvPr/>
        </p:nvSpPr>
        <p:spPr bwMode="auto">
          <a:xfrm>
            <a:off x="2209800" y="2986088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80" name="Oval 2055"/>
          <p:cNvSpPr>
            <a:spLocks noChangeArrowheads="1"/>
          </p:cNvSpPr>
          <p:nvPr/>
        </p:nvSpPr>
        <p:spPr bwMode="auto">
          <a:xfrm>
            <a:off x="2590800" y="32146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81" name="Oval 2056"/>
          <p:cNvSpPr>
            <a:spLocks noChangeArrowheads="1"/>
          </p:cNvSpPr>
          <p:nvPr/>
        </p:nvSpPr>
        <p:spPr bwMode="auto">
          <a:xfrm>
            <a:off x="2590800" y="33670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82" name="Oval 2057"/>
          <p:cNvSpPr>
            <a:spLocks noChangeArrowheads="1"/>
          </p:cNvSpPr>
          <p:nvPr/>
        </p:nvSpPr>
        <p:spPr bwMode="auto">
          <a:xfrm>
            <a:off x="2362200" y="32908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83" name="Oval 2058"/>
          <p:cNvSpPr>
            <a:spLocks noChangeArrowheads="1"/>
          </p:cNvSpPr>
          <p:nvPr/>
        </p:nvSpPr>
        <p:spPr bwMode="auto">
          <a:xfrm>
            <a:off x="2514600" y="35194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84" name="Oval 2059"/>
          <p:cNvSpPr>
            <a:spLocks noChangeArrowheads="1"/>
          </p:cNvSpPr>
          <p:nvPr/>
        </p:nvSpPr>
        <p:spPr bwMode="auto">
          <a:xfrm>
            <a:off x="2438400" y="32908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85" name="Oval 2060"/>
          <p:cNvSpPr>
            <a:spLocks noChangeArrowheads="1"/>
          </p:cNvSpPr>
          <p:nvPr/>
        </p:nvSpPr>
        <p:spPr bwMode="auto">
          <a:xfrm>
            <a:off x="2438400" y="30622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86" name="Oval 2061"/>
          <p:cNvSpPr>
            <a:spLocks noChangeArrowheads="1"/>
          </p:cNvSpPr>
          <p:nvPr/>
        </p:nvSpPr>
        <p:spPr bwMode="auto">
          <a:xfrm>
            <a:off x="3657600" y="3824288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87" name="Oval 2062"/>
          <p:cNvSpPr>
            <a:spLocks noChangeArrowheads="1"/>
          </p:cNvSpPr>
          <p:nvPr/>
        </p:nvSpPr>
        <p:spPr bwMode="auto">
          <a:xfrm>
            <a:off x="4038600" y="40528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88" name="Oval 2063"/>
          <p:cNvSpPr>
            <a:spLocks noChangeArrowheads="1"/>
          </p:cNvSpPr>
          <p:nvPr/>
        </p:nvSpPr>
        <p:spPr bwMode="auto">
          <a:xfrm>
            <a:off x="4038600" y="42052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89" name="Oval 2064"/>
          <p:cNvSpPr>
            <a:spLocks noChangeArrowheads="1"/>
          </p:cNvSpPr>
          <p:nvPr/>
        </p:nvSpPr>
        <p:spPr bwMode="auto">
          <a:xfrm>
            <a:off x="3810000" y="41290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90" name="Oval 2065"/>
          <p:cNvSpPr>
            <a:spLocks noChangeArrowheads="1"/>
          </p:cNvSpPr>
          <p:nvPr/>
        </p:nvSpPr>
        <p:spPr bwMode="auto">
          <a:xfrm>
            <a:off x="3962400" y="43576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91" name="Oval 2066"/>
          <p:cNvSpPr>
            <a:spLocks noChangeArrowheads="1"/>
          </p:cNvSpPr>
          <p:nvPr/>
        </p:nvSpPr>
        <p:spPr bwMode="auto">
          <a:xfrm>
            <a:off x="3886200" y="41290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92" name="Oval 2067"/>
          <p:cNvSpPr>
            <a:spLocks noChangeArrowheads="1"/>
          </p:cNvSpPr>
          <p:nvPr/>
        </p:nvSpPr>
        <p:spPr bwMode="auto">
          <a:xfrm>
            <a:off x="3886200" y="39004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93" name="Oval 2068"/>
          <p:cNvSpPr>
            <a:spLocks noChangeArrowheads="1"/>
          </p:cNvSpPr>
          <p:nvPr/>
        </p:nvSpPr>
        <p:spPr bwMode="auto">
          <a:xfrm>
            <a:off x="3733800" y="2909888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94" name="Oval 2069"/>
          <p:cNvSpPr>
            <a:spLocks noChangeArrowheads="1"/>
          </p:cNvSpPr>
          <p:nvPr/>
        </p:nvSpPr>
        <p:spPr bwMode="auto">
          <a:xfrm>
            <a:off x="4114800" y="31384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95" name="Oval 2070"/>
          <p:cNvSpPr>
            <a:spLocks noChangeArrowheads="1"/>
          </p:cNvSpPr>
          <p:nvPr/>
        </p:nvSpPr>
        <p:spPr bwMode="auto">
          <a:xfrm>
            <a:off x="4114800" y="32908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96" name="Oval 2071"/>
          <p:cNvSpPr>
            <a:spLocks noChangeArrowheads="1"/>
          </p:cNvSpPr>
          <p:nvPr/>
        </p:nvSpPr>
        <p:spPr bwMode="auto">
          <a:xfrm>
            <a:off x="3886200" y="32146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97" name="Oval 2072"/>
          <p:cNvSpPr>
            <a:spLocks noChangeArrowheads="1"/>
          </p:cNvSpPr>
          <p:nvPr/>
        </p:nvSpPr>
        <p:spPr bwMode="auto">
          <a:xfrm>
            <a:off x="4038600" y="34432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98" name="Oval 2073"/>
          <p:cNvSpPr>
            <a:spLocks noChangeArrowheads="1"/>
          </p:cNvSpPr>
          <p:nvPr/>
        </p:nvSpPr>
        <p:spPr bwMode="auto">
          <a:xfrm>
            <a:off x="3962400" y="32146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99" name="Oval 2074"/>
          <p:cNvSpPr>
            <a:spLocks noChangeArrowheads="1"/>
          </p:cNvSpPr>
          <p:nvPr/>
        </p:nvSpPr>
        <p:spPr bwMode="auto">
          <a:xfrm>
            <a:off x="3962400" y="29860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00" name="Oval 2075"/>
          <p:cNvSpPr>
            <a:spLocks noChangeArrowheads="1"/>
          </p:cNvSpPr>
          <p:nvPr/>
        </p:nvSpPr>
        <p:spPr bwMode="auto">
          <a:xfrm>
            <a:off x="6553200" y="32004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01" name="Oval 2076"/>
          <p:cNvSpPr>
            <a:spLocks noChangeArrowheads="1"/>
          </p:cNvSpPr>
          <p:nvPr/>
        </p:nvSpPr>
        <p:spPr bwMode="auto">
          <a:xfrm>
            <a:off x="7010400" y="3429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02" name="Oval 2077"/>
          <p:cNvSpPr>
            <a:spLocks noChangeArrowheads="1"/>
          </p:cNvSpPr>
          <p:nvPr/>
        </p:nvSpPr>
        <p:spPr bwMode="auto">
          <a:xfrm>
            <a:off x="6705600" y="3581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03" name="Oval 2078"/>
          <p:cNvSpPr>
            <a:spLocks noChangeArrowheads="1"/>
          </p:cNvSpPr>
          <p:nvPr/>
        </p:nvSpPr>
        <p:spPr bwMode="auto">
          <a:xfrm>
            <a:off x="6858000" y="3733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04" name="Oval 2079"/>
          <p:cNvSpPr>
            <a:spLocks noChangeArrowheads="1"/>
          </p:cNvSpPr>
          <p:nvPr/>
        </p:nvSpPr>
        <p:spPr bwMode="auto">
          <a:xfrm>
            <a:off x="6477000" y="3352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05" name="Oval 2080"/>
          <p:cNvSpPr>
            <a:spLocks noChangeArrowheads="1"/>
          </p:cNvSpPr>
          <p:nvPr/>
        </p:nvSpPr>
        <p:spPr bwMode="auto">
          <a:xfrm>
            <a:off x="7010400" y="3581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06" name="Oval 2081"/>
          <p:cNvSpPr>
            <a:spLocks noChangeArrowheads="1"/>
          </p:cNvSpPr>
          <p:nvPr/>
        </p:nvSpPr>
        <p:spPr bwMode="auto">
          <a:xfrm>
            <a:off x="6781800" y="3429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07" name="Oval 2082"/>
          <p:cNvSpPr>
            <a:spLocks noChangeArrowheads="1"/>
          </p:cNvSpPr>
          <p:nvPr/>
        </p:nvSpPr>
        <p:spPr bwMode="auto">
          <a:xfrm>
            <a:off x="7391400" y="29718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08" name="Oval 2083"/>
          <p:cNvSpPr>
            <a:spLocks noChangeArrowheads="1"/>
          </p:cNvSpPr>
          <p:nvPr/>
        </p:nvSpPr>
        <p:spPr bwMode="auto">
          <a:xfrm>
            <a:off x="7772400" y="3276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09" name="Oval 2084"/>
          <p:cNvSpPr>
            <a:spLocks noChangeArrowheads="1"/>
          </p:cNvSpPr>
          <p:nvPr/>
        </p:nvSpPr>
        <p:spPr bwMode="auto">
          <a:xfrm>
            <a:off x="7620000" y="3276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10" name="Oval 2085"/>
          <p:cNvSpPr>
            <a:spLocks noChangeArrowheads="1"/>
          </p:cNvSpPr>
          <p:nvPr/>
        </p:nvSpPr>
        <p:spPr bwMode="auto">
          <a:xfrm>
            <a:off x="7620000" y="3124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11" name="Oval 2086"/>
          <p:cNvSpPr>
            <a:spLocks noChangeArrowheads="1"/>
          </p:cNvSpPr>
          <p:nvPr/>
        </p:nvSpPr>
        <p:spPr bwMode="auto">
          <a:xfrm>
            <a:off x="7543800" y="3429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12" name="Oval 2087"/>
          <p:cNvSpPr>
            <a:spLocks noChangeArrowheads="1"/>
          </p:cNvSpPr>
          <p:nvPr/>
        </p:nvSpPr>
        <p:spPr bwMode="auto">
          <a:xfrm>
            <a:off x="7543800" y="3276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13" name="Oval 2088"/>
          <p:cNvSpPr>
            <a:spLocks noChangeArrowheads="1"/>
          </p:cNvSpPr>
          <p:nvPr/>
        </p:nvSpPr>
        <p:spPr bwMode="auto">
          <a:xfrm>
            <a:off x="7696200" y="3429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14" name="Oval 2089"/>
          <p:cNvSpPr>
            <a:spLocks noChangeArrowheads="1"/>
          </p:cNvSpPr>
          <p:nvPr/>
        </p:nvSpPr>
        <p:spPr bwMode="auto">
          <a:xfrm>
            <a:off x="9601200" y="30480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15" name="Oval 2090"/>
          <p:cNvSpPr>
            <a:spLocks noChangeArrowheads="1"/>
          </p:cNvSpPr>
          <p:nvPr/>
        </p:nvSpPr>
        <p:spPr bwMode="auto">
          <a:xfrm>
            <a:off x="9982200" y="3276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16" name="Oval 2091"/>
          <p:cNvSpPr>
            <a:spLocks noChangeArrowheads="1"/>
          </p:cNvSpPr>
          <p:nvPr/>
        </p:nvSpPr>
        <p:spPr bwMode="auto">
          <a:xfrm>
            <a:off x="9982200" y="3200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17" name="Oval 2092"/>
          <p:cNvSpPr>
            <a:spLocks noChangeArrowheads="1"/>
          </p:cNvSpPr>
          <p:nvPr/>
        </p:nvSpPr>
        <p:spPr bwMode="auto">
          <a:xfrm>
            <a:off x="9906000" y="3429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18" name="Oval 2093"/>
          <p:cNvSpPr>
            <a:spLocks noChangeArrowheads="1"/>
          </p:cNvSpPr>
          <p:nvPr/>
        </p:nvSpPr>
        <p:spPr bwMode="auto">
          <a:xfrm>
            <a:off x="10134600" y="3429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19" name="Oval 2094"/>
          <p:cNvSpPr>
            <a:spLocks noChangeArrowheads="1"/>
          </p:cNvSpPr>
          <p:nvPr/>
        </p:nvSpPr>
        <p:spPr bwMode="auto">
          <a:xfrm>
            <a:off x="9753600" y="3200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20" name="Oval 2095"/>
          <p:cNvSpPr>
            <a:spLocks noChangeArrowheads="1"/>
          </p:cNvSpPr>
          <p:nvPr/>
        </p:nvSpPr>
        <p:spPr bwMode="auto">
          <a:xfrm>
            <a:off x="9829800" y="3352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21" name="Oval 2096"/>
          <p:cNvSpPr>
            <a:spLocks noChangeArrowheads="1"/>
          </p:cNvSpPr>
          <p:nvPr/>
        </p:nvSpPr>
        <p:spPr bwMode="auto">
          <a:xfrm>
            <a:off x="8839200" y="2986088"/>
            <a:ext cx="6096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22" name="Oval 2097"/>
          <p:cNvSpPr>
            <a:spLocks noChangeArrowheads="1"/>
          </p:cNvSpPr>
          <p:nvPr/>
        </p:nvSpPr>
        <p:spPr bwMode="auto">
          <a:xfrm>
            <a:off x="9296400" y="3276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23" name="Oval 2098"/>
          <p:cNvSpPr>
            <a:spLocks noChangeArrowheads="1"/>
          </p:cNvSpPr>
          <p:nvPr/>
        </p:nvSpPr>
        <p:spPr bwMode="auto">
          <a:xfrm>
            <a:off x="9220200" y="33670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24" name="Oval 2099"/>
          <p:cNvSpPr>
            <a:spLocks noChangeArrowheads="1"/>
          </p:cNvSpPr>
          <p:nvPr/>
        </p:nvSpPr>
        <p:spPr bwMode="auto">
          <a:xfrm>
            <a:off x="8991600" y="32908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25" name="Oval 2100"/>
          <p:cNvSpPr>
            <a:spLocks noChangeArrowheads="1"/>
          </p:cNvSpPr>
          <p:nvPr/>
        </p:nvSpPr>
        <p:spPr bwMode="auto">
          <a:xfrm>
            <a:off x="9067800" y="3429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26" name="Oval 2101"/>
          <p:cNvSpPr>
            <a:spLocks noChangeArrowheads="1"/>
          </p:cNvSpPr>
          <p:nvPr/>
        </p:nvSpPr>
        <p:spPr bwMode="auto">
          <a:xfrm>
            <a:off x="9067800" y="3276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27" name="Oval 2102"/>
          <p:cNvSpPr>
            <a:spLocks noChangeArrowheads="1"/>
          </p:cNvSpPr>
          <p:nvPr/>
        </p:nvSpPr>
        <p:spPr bwMode="auto">
          <a:xfrm>
            <a:off x="9144000" y="3124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28" name="Oval 2103"/>
          <p:cNvSpPr>
            <a:spLocks noChangeArrowheads="1"/>
          </p:cNvSpPr>
          <p:nvPr/>
        </p:nvSpPr>
        <p:spPr bwMode="auto">
          <a:xfrm>
            <a:off x="2286000" y="37338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29" name="Oval 2104"/>
          <p:cNvSpPr>
            <a:spLocks noChangeArrowheads="1"/>
          </p:cNvSpPr>
          <p:nvPr/>
        </p:nvSpPr>
        <p:spPr bwMode="auto">
          <a:xfrm>
            <a:off x="5029200" y="40386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30" name="Oval 2105"/>
          <p:cNvSpPr>
            <a:spLocks noChangeArrowheads="1"/>
          </p:cNvSpPr>
          <p:nvPr/>
        </p:nvSpPr>
        <p:spPr bwMode="auto">
          <a:xfrm>
            <a:off x="5943600" y="51816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31" name="Oval 2106"/>
          <p:cNvSpPr>
            <a:spLocks noChangeArrowheads="1"/>
          </p:cNvSpPr>
          <p:nvPr/>
        </p:nvSpPr>
        <p:spPr bwMode="auto">
          <a:xfrm>
            <a:off x="4724400" y="4953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32" name="Oval 2107"/>
          <p:cNvSpPr>
            <a:spLocks noChangeArrowheads="1"/>
          </p:cNvSpPr>
          <p:nvPr/>
        </p:nvSpPr>
        <p:spPr bwMode="auto">
          <a:xfrm>
            <a:off x="6781800" y="52578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33" name="Oval 2108"/>
          <p:cNvSpPr>
            <a:spLocks noChangeArrowheads="1"/>
          </p:cNvSpPr>
          <p:nvPr/>
        </p:nvSpPr>
        <p:spPr bwMode="auto">
          <a:xfrm>
            <a:off x="4648200" y="56388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anose="02020603050405020304" pitchFamily="18" charset="0"/>
            </a:endParaRPr>
          </a:p>
        </p:txBody>
      </p:sp>
      <p:sp>
        <p:nvSpPr>
          <p:cNvPr id="28734" name="Oval 2109"/>
          <p:cNvSpPr>
            <a:spLocks noChangeArrowheads="1"/>
          </p:cNvSpPr>
          <p:nvPr/>
        </p:nvSpPr>
        <p:spPr bwMode="auto">
          <a:xfrm>
            <a:off x="4953000" y="57912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anose="02020603050405020304" pitchFamily="18" charset="0"/>
            </a:endParaRPr>
          </a:p>
        </p:txBody>
      </p:sp>
      <p:sp>
        <p:nvSpPr>
          <p:cNvPr id="28735" name="Oval 2110"/>
          <p:cNvSpPr>
            <a:spLocks noChangeArrowheads="1"/>
          </p:cNvSpPr>
          <p:nvPr/>
        </p:nvSpPr>
        <p:spPr bwMode="auto">
          <a:xfrm>
            <a:off x="5257800" y="57912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anose="02020603050405020304" pitchFamily="18" charset="0"/>
            </a:endParaRPr>
          </a:p>
        </p:txBody>
      </p:sp>
      <p:sp>
        <p:nvSpPr>
          <p:cNvPr id="28736" name="Oval 2111"/>
          <p:cNvSpPr>
            <a:spLocks noChangeArrowheads="1"/>
          </p:cNvSpPr>
          <p:nvPr/>
        </p:nvSpPr>
        <p:spPr bwMode="auto">
          <a:xfrm>
            <a:off x="5791200" y="57912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anose="02020603050405020304" pitchFamily="18" charset="0"/>
            </a:endParaRPr>
          </a:p>
        </p:txBody>
      </p:sp>
      <p:sp>
        <p:nvSpPr>
          <p:cNvPr id="28737" name="Oval 2112"/>
          <p:cNvSpPr>
            <a:spLocks noChangeArrowheads="1"/>
          </p:cNvSpPr>
          <p:nvPr/>
        </p:nvSpPr>
        <p:spPr bwMode="auto">
          <a:xfrm>
            <a:off x="6248400" y="58674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anose="02020603050405020304" pitchFamily="18" charset="0"/>
            </a:endParaRPr>
          </a:p>
        </p:txBody>
      </p:sp>
      <p:sp>
        <p:nvSpPr>
          <p:cNvPr id="28738" name="Oval 2113"/>
          <p:cNvSpPr>
            <a:spLocks noChangeArrowheads="1"/>
          </p:cNvSpPr>
          <p:nvPr/>
        </p:nvSpPr>
        <p:spPr bwMode="auto">
          <a:xfrm>
            <a:off x="6781800" y="57912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anose="02020603050405020304" pitchFamily="18" charset="0"/>
            </a:endParaRPr>
          </a:p>
        </p:txBody>
      </p:sp>
      <p:sp>
        <p:nvSpPr>
          <p:cNvPr id="28739" name="Oval 2114"/>
          <p:cNvSpPr>
            <a:spLocks noChangeArrowheads="1"/>
          </p:cNvSpPr>
          <p:nvPr/>
        </p:nvSpPr>
        <p:spPr bwMode="auto">
          <a:xfrm>
            <a:off x="7391400" y="57912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anose="02020603050405020304" pitchFamily="18" charset="0"/>
            </a:endParaRPr>
          </a:p>
        </p:txBody>
      </p:sp>
      <p:sp>
        <p:nvSpPr>
          <p:cNvPr id="28740" name="Oval 2115"/>
          <p:cNvSpPr>
            <a:spLocks noChangeArrowheads="1"/>
          </p:cNvSpPr>
          <p:nvPr/>
        </p:nvSpPr>
        <p:spPr bwMode="auto">
          <a:xfrm>
            <a:off x="4114800" y="5638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anose="02020603050405020304" pitchFamily="18" charset="0"/>
            </a:endParaRPr>
          </a:p>
        </p:txBody>
      </p:sp>
      <p:cxnSp>
        <p:nvCxnSpPr>
          <p:cNvPr id="28741" name="AutoShape 2116"/>
          <p:cNvCxnSpPr>
            <a:cxnSpLocks noChangeShapeType="1"/>
            <a:stCxn id="28729" idx="4"/>
            <a:endCxn id="28731" idx="7"/>
          </p:cNvCxnSpPr>
          <p:nvPr/>
        </p:nvCxnSpPr>
        <p:spPr bwMode="auto">
          <a:xfrm rot="5400000">
            <a:off x="4672013" y="4514851"/>
            <a:ext cx="719138" cy="223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42" name="AutoShape 2117"/>
          <p:cNvCxnSpPr>
            <a:cxnSpLocks noChangeShapeType="1"/>
            <a:stCxn id="28783" idx="4"/>
            <a:endCxn id="28730" idx="0"/>
          </p:cNvCxnSpPr>
          <p:nvPr/>
        </p:nvCxnSpPr>
        <p:spPr bwMode="auto">
          <a:xfrm rot="5400000">
            <a:off x="5600701" y="4724401"/>
            <a:ext cx="914400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43" name="AutoShape 2118"/>
          <p:cNvCxnSpPr>
            <a:cxnSpLocks noChangeShapeType="1"/>
            <a:stCxn id="28783" idx="4"/>
            <a:endCxn id="28732" idx="1"/>
          </p:cNvCxnSpPr>
          <p:nvPr/>
        </p:nvCxnSpPr>
        <p:spPr bwMode="auto">
          <a:xfrm rot="16200000" flipH="1">
            <a:off x="5924550" y="4400550"/>
            <a:ext cx="1023938" cy="757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44" name="AutoShape 2119"/>
          <p:cNvCxnSpPr>
            <a:cxnSpLocks noChangeShapeType="1"/>
            <a:stCxn id="28777" idx="4"/>
            <a:endCxn id="28734" idx="0"/>
          </p:cNvCxnSpPr>
          <p:nvPr/>
        </p:nvCxnSpPr>
        <p:spPr bwMode="auto">
          <a:xfrm rot="5400000">
            <a:off x="4838700" y="54102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45" name="AutoShape 2120"/>
          <p:cNvCxnSpPr>
            <a:cxnSpLocks noChangeShapeType="1"/>
            <a:stCxn id="28731" idx="4"/>
            <a:endCxn id="28733" idx="7"/>
          </p:cNvCxnSpPr>
          <p:nvPr/>
        </p:nvCxnSpPr>
        <p:spPr bwMode="auto">
          <a:xfrm rot="16200000" flipH="1">
            <a:off x="4595813" y="5424488"/>
            <a:ext cx="490538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46" name="AutoShape 2121"/>
          <p:cNvCxnSpPr>
            <a:cxnSpLocks noChangeShapeType="1"/>
            <a:stCxn id="28777" idx="4"/>
            <a:endCxn id="28735" idx="0"/>
          </p:cNvCxnSpPr>
          <p:nvPr/>
        </p:nvCxnSpPr>
        <p:spPr bwMode="auto">
          <a:xfrm rot="16200000" flipH="1">
            <a:off x="4991100" y="54102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47" name="AutoShape 2122"/>
          <p:cNvCxnSpPr>
            <a:cxnSpLocks noChangeShapeType="1"/>
            <a:stCxn id="28730" idx="4"/>
            <a:endCxn id="28736" idx="0"/>
          </p:cNvCxnSpPr>
          <p:nvPr/>
        </p:nvCxnSpPr>
        <p:spPr bwMode="auto">
          <a:xfrm rot="5400000">
            <a:off x="5791200" y="5524500"/>
            <a:ext cx="3810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48" name="AutoShape 2123"/>
          <p:cNvCxnSpPr>
            <a:cxnSpLocks noChangeShapeType="1"/>
            <a:stCxn id="28730" idx="4"/>
            <a:endCxn id="28737" idx="0"/>
          </p:cNvCxnSpPr>
          <p:nvPr/>
        </p:nvCxnSpPr>
        <p:spPr bwMode="auto">
          <a:xfrm rot="16200000" flipH="1">
            <a:off x="5981700" y="5486400"/>
            <a:ext cx="4572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49" name="AutoShape 2124"/>
          <p:cNvCxnSpPr>
            <a:cxnSpLocks noChangeShapeType="1"/>
            <a:stCxn id="28732" idx="4"/>
            <a:endCxn id="28738" idx="0"/>
          </p:cNvCxnSpPr>
          <p:nvPr/>
        </p:nvCxnSpPr>
        <p:spPr bwMode="auto">
          <a:xfrm rot="5400000">
            <a:off x="6743701" y="5638801"/>
            <a:ext cx="304800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50" name="AutoShape 2125"/>
          <p:cNvCxnSpPr>
            <a:cxnSpLocks noChangeShapeType="1"/>
            <a:stCxn id="28732" idx="4"/>
            <a:endCxn id="28739" idx="0"/>
          </p:cNvCxnSpPr>
          <p:nvPr/>
        </p:nvCxnSpPr>
        <p:spPr bwMode="auto">
          <a:xfrm rot="16200000" flipH="1">
            <a:off x="7048500" y="5334000"/>
            <a:ext cx="3048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51" name="AutoShape 2126"/>
          <p:cNvCxnSpPr>
            <a:cxnSpLocks noChangeShapeType="1"/>
            <a:stCxn id="28731" idx="4"/>
            <a:endCxn id="28740" idx="7"/>
          </p:cNvCxnSpPr>
          <p:nvPr/>
        </p:nvCxnSpPr>
        <p:spPr bwMode="auto">
          <a:xfrm rot="5400000">
            <a:off x="4329113" y="5162551"/>
            <a:ext cx="490538" cy="528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752" name="Text Box 2127"/>
          <p:cNvSpPr txBox="1">
            <a:spLocks noChangeArrowheads="1"/>
          </p:cNvSpPr>
          <p:nvPr/>
        </p:nvSpPr>
        <p:spPr bwMode="auto">
          <a:xfrm>
            <a:off x="5257801" y="3048001"/>
            <a:ext cx="8354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Root</a:t>
            </a:r>
          </a:p>
        </p:txBody>
      </p:sp>
      <p:sp>
        <p:nvSpPr>
          <p:cNvPr id="28753" name="Text Box 2128"/>
          <p:cNvSpPr txBox="1">
            <a:spLocks noChangeArrowheads="1"/>
          </p:cNvSpPr>
          <p:nvPr/>
        </p:nvSpPr>
        <p:spPr bwMode="auto">
          <a:xfrm>
            <a:off x="3581401" y="4724401"/>
            <a:ext cx="853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LN1”</a:t>
            </a:r>
          </a:p>
        </p:txBody>
      </p:sp>
      <p:sp>
        <p:nvSpPr>
          <p:cNvPr id="28754" name="Text Box 2129"/>
          <p:cNvSpPr txBox="1">
            <a:spLocks noChangeArrowheads="1"/>
          </p:cNvSpPr>
          <p:nvPr/>
        </p:nvSpPr>
        <p:spPr bwMode="auto">
          <a:xfrm>
            <a:off x="7315200" y="41148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LN2</a:t>
            </a:r>
          </a:p>
        </p:txBody>
      </p:sp>
      <p:sp>
        <p:nvSpPr>
          <p:cNvPr id="28755" name="Text Box 2130"/>
          <p:cNvSpPr txBox="1">
            <a:spLocks noChangeArrowheads="1"/>
          </p:cNvSpPr>
          <p:nvPr/>
        </p:nvSpPr>
        <p:spPr bwMode="auto">
          <a:xfrm>
            <a:off x="8686800" y="3976689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LN3</a:t>
            </a:r>
          </a:p>
        </p:txBody>
      </p:sp>
      <p:sp>
        <p:nvSpPr>
          <p:cNvPr id="28756" name="Text Box 2131"/>
          <p:cNvSpPr txBox="1">
            <a:spLocks noChangeArrowheads="1"/>
          </p:cNvSpPr>
          <p:nvPr/>
        </p:nvSpPr>
        <p:spPr bwMode="auto">
          <a:xfrm>
            <a:off x="4495801" y="4724401"/>
            <a:ext cx="8194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LN1’</a:t>
            </a:r>
          </a:p>
        </p:txBody>
      </p:sp>
      <p:sp>
        <p:nvSpPr>
          <p:cNvPr id="28757" name="Text Box 2132"/>
          <p:cNvSpPr txBox="1">
            <a:spLocks noChangeArrowheads="1"/>
          </p:cNvSpPr>
          <p:nvPr/>
        </p:nvSpPr>
        <p:spPr bwMode="auto">
          <a:xfrm>
            <a:off x="6019800" y="51816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LN2</a:t>
            </a:r>
          </a:p>
        </p:txBody>
      </p:sp>
      <p:sp>
        <p:nvSpPr>
          <p:cNvPr id="28758" name="Text Box 2133"/>
          <p:cNvSpPr txBox="1">
            <a:spLocks noChangeArrowheads="1"/>
          </p:cNvSpPr>
          <p:nvPr/>
        </p:nvSpPr>
        <p:spPr bwMode="auto">
          <a:xfrm>
            <a:off x="7010400" y="53340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LN3</a:t>
            </a:r>
          </a:p>
        </p:txBody>
      </p:sp>
      <p:sp>
        <p:nvSpPr>
          <p:cNvPr id="28759" name="Text Box 2134"/>
          <p:cNvSpPr txBox="1">
            <a:spLocks noChangeArrowheads="1"/>
          </p:cNvSpPr>
          <p:nvPr/>
        </p:nvSpPr>
        <p:spPr bwMode="auto">
          <a:xfrm>
            <a:off x="2038350" y="2833689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sc1</a:t>
            </a:r>
          </a:p>
        </p:txBody>
      </p:sp>
      <p:sp>
        <p:nvSpPr>
          <p:cNvPr id="28760" name="Text Box 2135"/>
          <p:cNvSpPr txBox="1">
            <a:spLocks noChangeArrowheads="1"/>
          </p:cNvSpPr>
          <p:nvPr/>
        </p:nvSpPr>
        <p:spPr bwMode="auto">
          <a:xfrm>
            <a:off x="3581400" y="3519489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sc2</a:t>
            </a:r>
          </a:p>
        </p:txBody>
      </p:sp>
      <p:sp>
        <p:nvSpPr>
          <p:cNvPr id="28761" name="Text Box 2136"/>
          <p:cNvSpPr txBox="1">
            <a:spLocks noChangeArrowheads="1"/>
          </p:cNvSpPr>
          <p:nvPr/>
        </p:nvSpPr>
        <p:spPr bwMode="auto">
          <a:xfrm>
            <a:off x="3733800" y="2605089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sc3</a:t>
            </a:r>
          </a:p>
        </p:txBody>
      </p:sp>
      <p:sp>
        <p:nvSpPr>
          <p:cNvPr id="28762" name="Text Box 2137"/>
          <p:cNvSpPr txBox="1">
            <a:spLocks noChangeArrowheads="1"/>
          </p:cNvSpPr>
          <p:nvPr/>
        </p:nvSpPr>
        <p:spPr bwMode="auto">
          <a:xfrm>
            <a:off x="6629400" y="28956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sc4</a:t>
            </a:r>
          </a:p>
        </p:txBody>
      </p:sp>
      <p:sp>
        <p:nvSpPr>
          <p:cNvPr id="28763" name="Text Box 2138"/>
          <p:cNvSpPr txBox="1">
            <a:spLocks noChangeArrowheads="1"/>
          </p:cNvSpPr>
          <p:nvPr/>
        </p:nvSpPr>
        <p:spPr bwMode="auto">
          <a:xfrm>
            <a:off x="7772400" y="36576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sc5</a:t>
            </a:r>
          </a:p>
        </p:txBody>
      </p:sp>
      <p:sp>
        <p:nvSpPr>
          <p:cNvPr id="28764" name="Text Box 2139"/>
          <p:cNvSpPr txBox="1">
            <a:spLocks noChangeArrowheads="1"/>
          </p:cNvSpPr>
          <p:nvPr/>
        </p:nvSpPr>
        <p:spPr bwMode="auto">
          <a:xfrm>
            <a:off x="9601200" y="28194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sc6</a:t>
            </a:r>
          </a:p>
        </p:txBody>
      </p:sp>
      <p:sp>
        <p:nvSpPr>
          <p:cNvPr id="28765" name="Text Box 2140"/>
          <p:cNvSpPr txBox="1">
            <a:spLocks noChangeArrowheads="1"/>
          </p:cNvSpPr>
          <p:nvPr/>
        </p:nvSpPr>
        <p:spPr bwMode="auto">
          <a:xfrm>
            <a:off x="8915400" y="35814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sc7</a:t>
            </a:r>
          </a:p>
        </p:txBody>
      </p:sp>
      <p:sp>
        <p:nvSpPr>
          <p:cNvPr id="28766" name="Text Box 2141"/>
          <p:cNvSpPr txBox="1">
            <a:spLocks noChangeArrowheads="1"/>
          </p:cNvSpPr>
          <p:nvPr/>
        </p:nvSpPr>
        <p:spPr bwMode="auto">
          <a:xfrm>
            <a:off x="4419600" y="5715000"/>
            <a:ext cx="583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sc1</a:t>
            </a:r>
          </a:p>
        </p:txBody>
      </p:sp>
      <p:sp>
        <p:nvSpPr>
          <p:cNvPr id="28767" name="Text Box 2142"/>
          <p:cNvSpPr txBox="1">
            <a:spLocks noChangeArrowheads="1"/>
          </p:cNvSpPr>
          <p:nvPr/>
        </p:nvSpPr>
        <p:spPr bwMode="auto">
          <a:xfrm>
            <a:off x="4800600" y="6019800"/>
            <a:ext cx="583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sc2</a:t>
            </a:r>
          </a:p>
        </p:txBody>
      </p:sp>
      <p:sp>
        <p:nvSpPr>
          <p:cNvPr id="28768" name="Text Box 2143"/>
          <p:cNvSpPr txBox="1">
            <a:spLocks noChangeArrowheads="1"/>
          </p:cNvSpPr>
          <p:nvPr/>
        </p:nvSpPr>
        <p:spPr bwMode="auto">
          <a:xfrm>
            <a:off x="5257800" y="5943600"/>
            <a:ext cx="583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sc3</a:t>
            </a:r>
          </a:p>
        </p:txBody>
      </p:sp>
      <p:sp>
        <p:nvSpPr>
          <p:cNvPr id="28769" name="Text Box 2144"/>
          <p:cNvSpPr txBox="1">
            <a:spLocks noChangeArrowheads="1"/>
          </p:cNvSpPr>
          <p:nvPr/>
        </p:nvSpPr>
        <p:spPr bwMode="auto">
          <a:xfrm>
            <a:off x="5791200" y="5867400"/>
            <a:ext cx="583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sc4</a:t>
            </a:r>
          </a:p>
        </p:txBody>
      </p:sp>
      <p:sp>
        <p:nvSpPr>
          <p:cNvPr id="28770" name="Text Box 2145"/>
          <p:cNvSpPr txBox="1">
            <a:spLocks noChangeArrowheads="1"/>
          </p:cNvSpPr>
          <p:nvPr/>
        </p:nvSpPr>
        <p:spPr bwMode="auto">
          <a:xfrm>
            <a:off x="6172200" y="6019800"/>
            <a:ext cx="583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sc5</a:t>
            </a:r>
          </a:p>
        </p:txBody>
      </p:sp>
      <p:sp>
        <p:nvSpPr>
          <p:cNvPr id="28771" name="Text Box 2146"/>
          <p:cNvSpPr txBox="1">
            <a:spLocks noChangeArrowheads="1"/>
          </p:cNvSpPr>
          <p:nvPr/>
        </p:nvSpPr>
        <p:spPr bwMode="auto">
          <a:xfrm>
            <a:off x="6858000" y="5943600"/>
            <a:ext cx="583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sc6</a:t>
            </a:r>
          </a:p>
        </p:txBody>
      </p:sp>
      <p:sp>
        <p:nvSpPr>
          <p:cNvPr id="28772" name="Text Box 2147"/>
          <p:cNvSpPr txBox="1">
            <a:spLocks noChangeArrowheads="1"/>
          </p:cNvSpPr>
          <p:nvPr/>
        </p:nvSpPr>
        <p:spPr bwMode="auto">
          <a:xfrm>
            <a:off x="7620000" y="5867400"/>
            <a:ext cx="583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sc7</a:t>
            </a:r>
          </a:p>
        </p:txBody>
      </p:sp>
      <p:sp>
        <p:nvSpPr>
          <p:cNvPr id="28773" name="Text Box 2148"/>
          <p:cNvSpPr txBox="1">
            <a:spLocks noChangeArrowheads="1"/>
          </p:cNvSpPr>
          <p:nvPr/>
        </p:nvSpPr>
        <p:spPr bwMode="auto">
          <a:xfrm>
            <a:off x="3657600" y="5638800"/>
            <a:ext cx="583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sc8</a:t>
            </a:r>
          </a:p>
        </p:txBody>
      </p:sp>
      <p:sp>
        <p:nvSpPr>
          <p:cNvPr id="28774" name="Text Box 2149"/>
          <p:cNvSpPr txBox="1">
            <a:spLocks noChangeArrowheads="1"/>
          </p:cNvSpPr>
          <p:nvPr/>
        </p:nvSpPr>
        <p:spPr bwMode="auto">
          <a:xfrm>
            <a:off x="2362200" y="38100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sc8</a:t>
            </a:r>
          </a:p>
        </p:txBody>
      </p:sp>
      <p:sp>
        <p:nvSpPr>
          <p:cNvPr id="28775" name="Oval 2150"/>
          <p:cNvSpPr>
            <a:spLocks noChangeArrowheads="1"/>
          </p:cNvSpPr>
          <p:nvPr/>
        </p:nvSpPr>
        <p:spPr bwMode="auto">
          <a:xfrm>
            <a:off x="3352800" y="2819400"/>
            <a:ext cx="1447800" cy="1828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76" name="Text Box 2151"/>
          <p:cNvSpPr txBox="1">
            <a:spLocks noChangeArrowheads="1"/>
          </p:cNvSpPr>
          <p:nvPr/>
        </p:nvSpPr>
        <p:spPr bwMode="auto">
          <a:xfrm>
            <a:off x="2362201" y="4648201"/>
            <a:ext cx="8194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LN1’</a:t>
            </a:r>
          </a:p>
        </p:txBody>
      </p:sp>
      <p:sp>
        <p:nvSpPr>
          <p:cNvPr id="28777" name="Oval 2152"/>
          <p:cNvSpPr>
            <a:spLocks noChangeArrowheads="1"/>
          </p:cNvSpPr>
          <p:nvPr/>
        </p:nvSpPr>
        <p:spPr bwMode="auto">
          <a:xfrm>
            <a:off x="5105400" y="4953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28778" name="AutoShape 2153"/>
          <p:cNvCxnSpPr>
            <a:cxnSpLocks noChangeShapeType="1"/>
            <a:stCxn id="28729" idx="4"/>
            <a:endCxn id="28777" idx="0"/>
          </p:cNvCxnSpPr>
          <p:nvPr/>
        </p:nvCxnSpPr>
        <p:spPr bwMode="auto">
          <a:xfrm rot="16200000" flipH="1">
            <a:off x="4838700" y="4572000"/>
            <a:ext cx="6858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779" name="Text Box 2154"/>
          <p:cNvSpPr txBox="1">
            <a:spLocks noChangeArrowheads="1"/>
          </p:cNvSpPr>
          <p:nvPr/>
        </p:nvSpPr>
        <p:spPr bwMode="auto">
          <a:xfrm>
            <a:off x="5181601" y="4953001"/>
            <a:ext cx="853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LN1”</a:t>
            </a:r>
          </a:p>
        </p:txBody>
      </p:sp>
      <p:sp>
        <p:nvSpPr>
          <p:cNvPr id="28780" name="Text Box 2155"/>
          <p:cNvSpPr txBox="1">
            <a:spLocks noChangeArrowheads="1"/>
          </p:cNvSpPr>
          <p:nvPr/>
        </p:nvSpPr>
        <p:spPr bwMode="auto">
          <a:xfrm>
            <a:off x="2133600" y="1673226"/>
            <a:ext cx="7543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If the branching factor of a non-leaf node can not exceed 3, then the root is split and the height of the CF Tree increases by one</a:t>
            </a:r>
          </a:p>
        </p:txBody>
      </p:sp>
      <p:sp>
        <p:nvSpPr>
          <p:cNvPr id="28781" name="Oval 2156"/>
          <p:cNvSpPr>
            <a:spLocks noChangeArrowheads="1"/>
          </p:cNvSpPr>
          <p:nvPr/>
        </p:nvSpPr>
        <p:spPr bwMode="auto">
          <a:xfrm>
            <a:off x="1676400" y="2362200"/>
            <a:ext cx="3276600" cy="2819400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82" name="Oval 2157"/>
          <p:cNvSpPr>
            <a:spLocks noChangeArrowheads="1"/>
          </p:cNvSpPr>
          <p:nvPr/>
        </p:nvSpPr>
        <p:spPr bwMode="auto">
          <a:xfrm>
            <a:off x="6172200" y="2362200"/>
            <a:ext cx="4495800" cy="2286000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83" name="Oval 2158"/>
          <p:cNvSpPr>
            <a:spLocks noChangeArrowheads="1"/>
          </p:cNvSpPr>
          <p:nvPr/>
        </p:nvSpPr>
        <p:spPr bwMode="auto">
          <a:xfrm>
            <a:off x="5943600" y="40386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84" name="Text Box 2159"/>
          <p:cNvSpPr txBox="1">
            <a:spLocks noChangeArrowheads="1"/>
          </p:cNvSpPr>
          <p:nvPr/>
        </p:nvSpPr>
        <p:spPr bwMode="auto">
          <a:xfrm>
            <a:off x="4800601" y="3733801"/>
            <a:ext cx="973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NLN1</a:t>
            </a:r>
          </a:p>
        </p:txBody>
      </p:sp>
      <p:sp>
        <p:nvSpPr>
          <p:cNvPr id="28785" name="Text Box 2160"/>
          <p:cNvSpPr txBox="1">
            <a:spLocks noChangeArrowheads="1"/>
          </p:cNvSpPr>
          <p:nvPr/>
        </p:nvSpPr>
        <p:spPr bwMode="auto">
          <a:xfrm>
            <a:off x="6096001" y="4267201"/>
            <a:ext cx="973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NLN2</a:t>
            </a:r>
          </a:p>
        </p:txBody>
      </p:sp>
      <p:sp>
        <p:nvSpPr>
          <p:cNvPr id="28786" name="Oval 2161"/>
          <p:cNvSpPr>
            <a:spLocks noChangeArrowheads="1"/>
          </p:cNvSpPr>
          <p:nvPr/>
        </p:nvSpPr>
        <p:spPr bwMode="auto">
          <a:xfrm>
            <a:off x="5486400" y="3429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28787" name="AutoShape 2162"/>
          <p:cNvCxnSpPr>
            <a:cxnSpLocks noChangeShapeType="1"/>
          </p:cNvCxnSpPr>
          <p:nvPr/>
        </p:nvCxnSpPr>
        <p:spPr bwMode="auto">
          <a:xfrm rot="5400000" flipH="1" flipV="1">
            <a:off x="5162550" y="3676650"/>
            <a:ext cx="414338" cy="376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88" name="AutoShape 2163"/>
          <p:cNvCxnSpPr>
            <a:cxnSpLocks noChangeShapeType="1"/>
            <a:stCxn id="28786" idx="4"/>
            <a:endCxn id="28783" idx="1"/>
          </p:cNvCxnSpPr>
          <p:nvPr/>
        </p:nvCxnSpPr>
        <p:spPr bwMode="auto">
          <a:xfrm rot="16200000" flipH="1">
            <a:off x="5581650" y="3676650"/>
            <a:ext cx="414338" cy="376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46344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Birch Clustering Algorithm (1)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Phase 1: Scan all data and build an initial in-memory CF tree.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Phase 2: condense into desirable length by building a smaller CF tree.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Phase 3: Global clustering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Phase 4: Cluster refining – this is optional, and requires more passes over the data to refine the results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t>20 of 28</a:t>
            </a:r>
          </a:p>
        </p:txBody>
      </p:sp>
    </p:spTree>
    <p:extLst>
      <p:ext uri="{BB962C8B-B14F-4D97-AF65-F5344CB8AC3E}">
        <p14:creationId xmlns:p14="http://schemas.microsoft.com/office/powerpoint/2010/main" val="127865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Pros &amp; Cons of BIRCH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Linear scalability</a:t>
            </a:r>
          </a:p>
          <a:p>
            <a:pPr lvl="1"/>
            <a:r>
              <a:rPr lang="en-US" altLang="zh-CN" smtClean="0"/>
              <a:t>Good clustering with a single scan </a:t>
            </a:r>
          </a:p>
          <a:p>
            <a:pPr lvl="1"/>
            <a:r>
              <a:rPr lang="en-US" altLang="zh-CN" smtClean="0"/>
              <a:t>Quality can be further improved by a few additional scans</a:t>
            </a:r>
          </a:p>
          <a:p>
            <a:r>
              <a:rPr lang="en-US" altLang="zh-CN" smtClean="0"/>
              <a:t>Can handle only numeric data</a:t>
            </a:r>
          </a:p>
          <a:p>
            <a:r>
              <a:rPr lang="en-US" altLang="zh-CN" smtClean="0"/>
              <a:t>Sensitive to the order of the data records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89388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itle 1"/>
          <p:cNvSpPr>
            <a:spLocks noGrp="1"/>
          </p:cNvSpPr>
          <p:nvPr>
            <p:ph type="title" idx="4294967295"/>
          </p:nvPr>
        </p:nvSpPr>
        <p:spPr>
          <a:xfrm>
            <a:off x="1881188" y="152401"/>
            <a:ext cx="8229600" cy="5000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b="1"/>
              <a:t>3.3.4 ROCK: for Categorical Data</a:t>
            </a:r>
            <a:r>
              <a:rPr lang="en-US" sz="3300" b="1"/>
              <a:t> </a:t>
            </a:r>
          </a:p>
        </p:txBody>
      </p:sp>
      <p:sp>
        <p:nvSpPr>
          <p:cNvPr id="82946" name="Content Placeholder 2"/>
          <p:cNvSpPr>
            <a:spLocks/>
          </p:cNvSpPr>
          <p:nvPr/>
        </p:nvSpPr>
        <p:spPr bwMode="auto">
          <a:xfrm>
            <a:off x="1844676" y="920750"/>
            <a:ext cx="8537575" cy="593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endParaRPr lang="en-US" sz="2000">
              <a:latin typeface="Century Gothic" pitchFamily="34" charset="0"/>
            </a:endParaRP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r>
              <a:rPr lang="en-US" sz="2000">
                <a:latin typeface="Century Gothic" pitchFamily="34" charset="0"/>
              </a:rPr>
              <a:t>Experiments show that distance functions do not lead to high quality clusters when clustering categorical data</a:t>
            </a: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endParaRPr lang="en-US" sz="2000">
              <a:latin typeface="Century Gothic" pitchFamily="34" charset="0"/>
            </a:endParaRP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r>
              <a:rPr lang="en-US" sz="2000">
                <a:latin typeface="Century Gothic" pitchFamily="34" charset="0"/>
              </a:rPr>
              <a:t>Most clustering techniques assess the similarity between points to create clusters</a:t>
            </a: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endParaRPr lang="en-US" sz="2000">
              <a:latin typeface="Century Gothic" pitchFamily="34" charset="0"/>
            </a:endParaRP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r>
              <a:rPr lang="en-US" sz="2000">
                <a:latin typeface="Century Gothic" pitchFamily="34" charset="0"/>
              </a:rPr>
              <a:t>At each step, points that are similar are merged into a single cluster</a:t>
            </a: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endParaRPr lang="en-US" sz="2000">
              <a:latin typeface="Century Gothic" pitchFamily="34" charset="0"/>
            </a:endParaRP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r>
              <a:rPr lang="en-US" sz="2000">
                <a:latin typeface="Century Gothic" pitchFamily="34" charset="0"/>
              </a:rPr>
              <a:t>Localized approach prone to errors</a:t>
            </a: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endParaRPr lang="en-US" sz="2000">
              <a:latin typeface="Century Gothic" pitchFamily="34" charset="0"/>
            </a:endParaRP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r>
              <a:rPr lang="en-US" sz="2000">
                <a:latin typeface="Century Gothic" pitchFamily="34" charset="0"/>
              </a:rPr>
              <a:t>ROCK: used links instead of distances</a:t>
            </a:r>
          </a:p>
        </p:txBody>
      </p:sp>
    </p:spTree>
    <p:extLst>
      <p:ext uri="{BB962C8B-B14F-4D97-AF65-F5344CB8AC3E}">
        <p14:creationId xmlns:p14="http://schemas.microsoft.com/office/powerpoint/2010/main" val="391309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8" name="Title 1"/>
          <p:cNvSpPr>
            <a:spLocks noGrp="1"/>
          </p:cNvSpPr>
          <p:nvPr>
            <p:ph type="title" idx="4294967295"/>
          </p:nvPr>
        </p:nvSpPr>
        <p:spPr>
          <a:xfrm>
            <a:off x="1881188" y="152401"/>
            <a:ext cx="8229600" cy="5000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b="1"/>
              <a:t>Example: Compute Jaccard Coefficient </a:t>
            </a:r>
            <a:r>
              <a:rPr lang="en-US" sz="3300" b="1"/>
              <a:t> </a:t>
            </a:r>
          </a:p>
        </p:txBody>
      </p:sp>
      <p:sp>
        <p:nvSpPr>
          <p:cNvPr id="94219" name="Content Placeholder 2"/>
          <p:cNvSpPr>
            <a:spLocks/>
          </p:cNvSpPr>
          <p:nvPr/>
        </p:nvSpPr>
        <p:spPr bwMode="auto">
          <a:xfrm>
            <a:off x="1844675" y="820739"/>
            <a:ext cx="46116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r>
              <a:rPr lang="en-US" sz="2000" b="1">
                <a:solidFill>
                  <a:srgbClr val="0070C0"/>
                </a:solidFill>
                <a:latin typeface="Century Gothic" pitchFamily="34" charset="0"/>
              </a:rPr>
              <a:t>Transaction items</a:t>
            </a:r>
            <a:r>
              <a:rPr lang="en-US" sz="2000">
                <a:latin typeface="Century Gothic" pitchFamily="34" charset="0"/>
              </a:rPr>
              <a:t>: </a:t>
            </a:r>
            <a:r>
              <a:rPr lang="en-US" sz="2000" b="1">
                <a:latin typeface="Century Gothic" pitchFamily="34" charset="0"/>
              </a:rPr>
              <a:t>a,b,c,d,e,f,g</a:t>
            </a:r>
          </a:p>
          <a:p>
            <a:pPr marL="742950" lvl="1" indent="-285750"/>
            <a:endParaRPr lang="en-US" sz="2000" b="1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2" name="Content Placeholder 2"/>
          <p:cNvSpPr>
            <a:spLocks/>
          </p:cNvSpPr>
          <p:nvPr/>
        </p:nvSpPr>
        <p:spPr bwMode="auto">
          <a:xfrm>
            <a:off x="6880225" y="822325"/>
            <a:ext cx="36718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r>
              <a:rPr lang="en-US" sz="2000" b="1">
                <a:solidFill>
                  <a:srgbClr val="0070C0"/>
                </a:solidFill>
                <a:latin typeface="Century Gothic" pitchFamily="34" charset="0"/>
              </a:rPr>
              <a:t>Two clusters of transactions</a:t>
            </a:r>
          </a:p>
          <a:p>
            <a:pPr marL="742950" lvl="1" indent="-285750"/>
            <a:endParaRPr lang="en-US" sz="2000" b="1">
              <a:solidFill>
                <a:srgbClr val="0070C0"/>
              </a:solidFill>
              <a:latin typeface="Century Gothic" pitchFamily="34" charset="0"/>
            </a:endParaRPr>
          </a:p>
          <a:p>
            <a:pPr marL="742950" lvl="1" indent="-285750"/>
            <a:endParaRPr lang="en-US" sz="2000" b="1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/>
          </p:cNvSpPr>
          <p:nvPr/>
        </p:nvSpPr>
        <p:spPr bwMode="auto">
          <a:xfrm>
            <a:off x="1558925" y="1268414"/>
            <a:ext cx="4103688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r>
              <a:rPr lang="en-US" sz="2000" b="1">
                <a:solidFill>
                  <a:srgbClr val="0070C0"/>
                </a:solidFill>
                <a:latin typeface="Century Gothic" pitchFamily="34" charset="0"/>
              </a:rPr>
              <a:t>    Compute Jaccard coefficient between transactions</a:t>
            </a:r>
            <a:endParaRPr lang="en-US" sz="2000" b="1">
              <a:latin typeface="Century Gothic" pitchFamily="34" charset="0"/>
            </a:endParaRPr>
          </a:p>
          <a:p>
            <a:pPr marL="742950" lvl="1" indent="-285750"/>
            <a:endParaRPr lang="en-US" sz="2000" b="1">
              <a:solidFill>
                <a:srgbClr val="0070C0"/>
              </a:solidFill>
              <a:latin typeface="Century Gothic" pitchFamily="34" charset="0"/>
            </a:endParaRPr>
          </a:p>
        </p:txBody>
      </p:sp>
      <p:graphicFrame>
        <p:nvGraphicFramePr>
          <p:cNvPr id="94217" name="Object 1028"/>
          <p:cNvGraphicFramePr>
            <a:graphicFrameLocks/>
          </p:cNvGraphicFramePr>
          <p:nvPr/>
        </p:nvGraphicFramePr>
        <p:xfrm>
          <a:off x="2408239" y="2259013"/>
          <a:ext cx="2579687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3" imgW="1218960" imgH="469800" progId="Equation.3">
                  <p:embed/>
                </p:oleObj>
              </mc:Choice>
              <mc:Fallback>
                <p:oleObj name="Equation" r:id="rId3" imgW="1218960" imgH="469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8239" y="2259013"/>
                        <a:ext cx="2579687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2"/>
          <p:cNvSpPr>
            <a:spLocks/>
          </p:cNvSpPr>
          <p:nvPr/>
        </p:nvSpPr>
        <p:spPr bwMode="auto">
          <a:xfrm>
            <a:off x="1774825" y="3141663"/>
            <a:ext cx="4103688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r>
              <a:rPr lang="en-US" sz="2000" b="1">
                <a:latin typeface="Century Gothic" pitchFamily="34" charset="0"/>
              </a:rPr>
              <a:t>Sim({a,b,c},{b,d,e})=1/5=0.2</a:t>
            </a:r>
          </a:p>
          <a:p>
            <a:pPr marL="742950" lvl="1" indent="-285750"/>
            <a:endParaRPr lang="en-US" sz="2000" b="1">
              <a:latin typeface="Century Gothic" pitchFamily="34" charset="0"/>
            </a:endParaRPr>
          </a:p>
          <a:p>
            <a:pPr marL="742950" lvl="1" indent="-285750"/>
            <a:r>
              <a:rPr lang="en-US" sz="2000" b="1">
                <a:solidFill>
                  <a:srgbClr val="0070C0"/>
                </a:solidFill>
                <a:latin typeface="Century Gothic" pitchFamily="34" charset="0"/>
              </a:rPr>
              <a:t>Jaccard coefficient between transactions of Cluster1 ranges  from 0.2 to 0.5 </a:t>
            </a:r>
          </a:p>
          <a:p>
            <a:pPr marL="742950" lvl="1" indent="-285750"/>
            <a:endParaRPr lang="en-US" sz="2000" b="1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7553325" y="4192589"/>
            <a:ext cx="1512888" cy="287337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4220" name="Rectangle 12"/>
          <p:cNvSpPr>
            <a:spLocks noChangeArrowheads="1"/>
          </p:cNvSpPr>
          <p:nvPr/>
        </p:nvSpPr>
        <p:spPr bwMode="auto">
          <a:xfrm>
            <a:off x="7567614" y="1773239"/>
            <a:ext cx="1512887" cy="287337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4221" name="Rectangle 13"/>
          <p:cNvSpPr>
            <a:spLocks noChangeArrowheads="1"/>
          </p:cNvSpPr>
          <p:nvPr/>
        </p:nvSpPr>
        <p:spPr bwMode="auto">
          <a:xfrm>
            <a:off x="7567614" y="1773239"/>
            <a:ext cx="1512887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4222" name="Rectangle 14"/>
          <p:cNvSpPr>
            <a:spLocks noChangeArrowheads="1"/>
          </p:cNvSpPr>
          <p:nvPr/>
        </p:nvSpPr>
        <p:spPr bwMode="auto">
          <a:xfrm>
            <a:off x="7535864" y="5430839"/>
            <a:ext cx="1512887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Content Placeholder 2"/>
          <p:cNvSpPr>
            <a:spLocks/>
          </p:cNvSpPr>
          <p:nvPr/>
        </p:nvSpPr>
        <p:spPr bwMode="auto">
          <a:xfrm>
            <a:off x="7199314" y="1379539"/>
            <a:ext cx="3792537" cy="409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r>
              <a:rPr lang="en-US" sz="2000" b="1">
                <a:solidFill>
                  <a:srgbClr val="660066"/>
                </a:solidFill>
                <a:latin typeface="Century Gothic" pitchFamily="34" charset="0"/>
              </a:rPr>
              <a:t>Cluster1. &lt;a, b, c, d, e&gt;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b, c}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b, d}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b, e}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c, d}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c, e}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d, e}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{b, c, d}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{b, c, e}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{b, d, e}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{c, d, e}</a:t>
            </a:r>
          </a:p>
        </p:txBody>
      </p:sp>
      <p:sp>
        <p:nvSpPr>
          <p:cNvPr id="6" name="Content Placeholder 2"/>
          <p:cNvSpPr>
            <a:spLocks/>
          </p:cNvSpPr>
          <p:nvPr/>
        </p:nvSpPr>
        <p:spPr bwMode="auto">
          <a:xfrm>
            <a:off x="7196138" y="5051425"/>
            <a:ext cx="3471862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r>
              <a:rPr lang="en-US" sz="2000" b="1">
                <a:solidFill>
                  <a:srgbClr val="660066"/>
                </a:solidFill>
                <a:latin typeface="Century Gothic" pitchFamily="34" charset="0"/>
              </a:rPr>
              <a:t>Cluster2. &lt;a, b, f, g&gt;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b, f}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b, g}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f, g}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{b, f, g}</a:t>
            </a:r>
          </a:p>
        </p:txBody>
      </p:sp>
      <p:sp>
        <p:nvSpPr>
          <p:cNvPr id="7" name="Content Placeholder 2"/>
          <p:cNvSpPr>
            <a:spLocks/>
          </p:cNvSpPr>
          <p:nvPr/>
        </p:nvSpPr>
        <p:spPr bwMode="auto">
          <a:xfrm>
            <a:off x="1703388" y="4652964"/>
            <a:ext cx="4392612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endParaRPr lang="en-US" sz="2000" b="1">
              <a:latin typeface="Century Gothic" pitchFamily="34" charset="0"/>
            </a:endParaRPr>
          </a:p>
          <a:p>
            <a:pPr marL="742950" lvl="1" indent="-285750"/>
            <a:r>
              <a:rPr lang="en-US" sz="2000" b="1">
                <a:solidFill>
                  <a:srgbClr val="FF0000"/>
                </a:solidFill>
                <a:latin typeface="Century Gothic" pitchFamily="34" charset="0"/>
              </a:rPr>
              <a:t>Jaccard coefficient between transactions belonging to different clusters can also reach  0.5 </a:t>
            </a:r>
          </a:p>
          <a:p>
            <a:pPr marL="742950" lvl="1" indent="-285750"/>
            <a:endParaRPr lang="en-US" sz="2000" b="1">
              <a:solidFill>
                <a:srgbClr val="FF0000"/>
              </a:solidFill>
              <a:latin typeface="Century Gothic" pitchFamily="34" charset="0"/>
            </a:endParaRPr>
          </a:p>
          <a:p>
            <a:pPr marL="742950" lvl="1" indent="-285750"/>
            <a:r>
              <a:rPr lang="en-US" b="1"/>
              <a:t>Sim({a,b,c},{a,b,f})=2/4=0.5</a:t>
            </a:r>
          </a:p>
          <a:p>
            <a:pPr marL="742950" lvl="1" indent="-285750"/>
            <a:endParaRPr lang="en-US" sz="2000" b="1">
              <a:solidFill>
                <a:srgbClr val="0070C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71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4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build="allAtOnce"/>
      <p:bldP spid="8" grpId="0" animBg="1"/>
      <p:bldP spid="94220" grpId="0" animBg="1"/>
      <p:bldP spid="94221" grpId="0" animBg="1"/>
      <p:bldP spid="94222" grpId="0" animBg="1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Family Tree</a:t>
            </a:r>
          </a:p>
        </p:txBody>
      </p:sp>
      <p:pic>
        <p:nvPicPr>
          <p:cNvPr id="7171" name="Picture 2" descr="https://encrypted-tbn0.gstatic.com/images?q=tbn:ANd9GcRj2B2pz0lJzD2DFcBQUEfuZyb0L4wNR0vaC_4dasnWBzCpCX73e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7039" y="2057400"/>
            <a:ext cx="6211887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88977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Title 1"/>
          <p:cNvSpPr>
            <a:spLocks noGrp="1"/>
          </p:cNvSpPr>
          <p:nvPr>
            <p:ph type="title" idx="4294967295"/>
          </p:nvPr>
        </p:nvSpPr>
        <p:spPr>
          <a:xfrm>
            <a:off x="1881188" y="152401"/>
            <a:ext cx="8229600" cy="5000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b="1"/>
              <a:t>Example: Using Links </a:t>
            </a:r>
            <a:r>
              <a:rPr lang="en-US" sz="3300" b="1"/>
              <a:t> </a:t>
            </a:r>
          </a:p>
        </p:txBody>
      </p:sp>
      <p:sp>
        <p:nvSpPr>
          <p:cNvPr id="95234" name="Content Placeholder 2"/>
          <p:cNvSpPr>
            <a:spLocks/>
          </p:cNvSpPr>
          <p:nvPr/>
        </p:nvSpPr>
        <p:spPr bwMode="auto">
          <a:xfrm>
            <a:off x="1844675" y="820739"/>
            <a:ext cx="46116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r>
              <a:rPr lang="en-US" sz="2000" b="1">
                <a:solidFill>
                  <a:srgbClr val="0070C0"/>
                </a:solidFill>
                <a:latin typeface="Century Gothic" pitchFamily="34" charset="0"/>
              </a:rPr>
              <a:t>Transaction items</a:t>
            </a:r>
            <a:r>
              <a:rPr lang="en-US" sz="2000">
                <a:latin typeface="Century Gothic" pitchFamily="34" charset="0"/>
              </a:rPr>
              <a:t>: </a:t>
            </a:r>
            <a:r>
              <a:rPr lang="en-US" sz="2000" b="1">
                <a:latin typeface="Century Gothic" pitchFamily="34" charset="0"/>
              </a:rPr>
              <a:t>a,b,c,d,e,f,g</a:t>
            </a:r>
          </a:p>
          <a:p>
            <a:pPr marL="742950" lvl="1" indent="-285750"/>
            <a:endParaRPr lang="en-US" sz="2000" b="1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95235" name="Content Placeholder 2"/>
          <p:cNvSpPr>
            <a:spLocks/>
          </p:cNvSpPr>
          <p:nvPr/>
        </p:nvSpPr>
        <p:spPr bwMode="auto">
          <a:xfrm>
            <a:off x="6683375" y="692150"/>
            <a:ext cx="36718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r>
              <a:rPr lang="en-US" sz="2000" b="1">
                <a:solidFill>
                  <a:srgbClr val="0070C0"/>
                </a:solidFill>
                <a:latin typeface="Century Gothic" pitchFamily="34" charset="0"/>
              </a:rPr>
              <a:t>Two clusters of transactions</a:t>
            </a:r>
          </a:p>
          <a:p>
            <a:pPr marL="742950" lvl="1" indent="-285750"/>
            <a:endParaRPr lang="en-US" sz="2000" b="1">
              <a:solidFill>
                <a:srgbClr val="0070C0"/>
              </a:solidFill>
              <a:latin typeface="Century Gothic" pitchFamily="34" charset="0"/>
            </a:endParaRPr>
          </a:p>
          <a:p>
            <a:pPr marL="742950" lvl="1" indent="-285750"/>
            <a:endParaRPr lang="en-US" sz="2000" b="1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/>
          </p:cNvSpPr>
          <p:nvPr/>
        </p:nvSpPr>
        <p:spPr bwMode="auto">
          <a:xfrm>
            <a:off x="1847850" y="1298576"/>
            <a:ext cx="532765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r>
              <a:rPr lang="en-US" sz="2000" b="1">
                <a:latin typeface="Century Gothic" pitchFamily="34" charset="0"/>
              </a:rPr>
              <a:t>The number of links between T</a:t>
            </a:r>
            <a:r>
              <a:rPr lang="en-US" sz="2000" b="1" baseline="-25000">
                <a:latin typeface="Century Gothic" pitchFamily="34" charset="0"/>
              </a:rPr>
              <a:t>i</a:t>
            </a:r>
            <a:r>
              <a:rPr lang="en-US" sz="2000" b="1">
                <a:latin typeface="Century Gothic" pitchFamily="34" charset="0"/>
              </a:rPr>
              <a:t> and T</a:t>
            </a:r>
            <a:r>
              <a:rPr lang="en-US" sz="2000" b="1" baseline="-25000">
                <a:latin typeface="Century Gothic" pitchFamily="34" charset="0"/>
              </a:rPr>
              <a:t>j</a:t>
            </a:r>
            <a:r>
              <a:rPr lang="en-US" sz="2000" b="1">
                <a:latin typeface="Century Gothic" pitchFamily="34" charset="0"/>
              </a:rPr>
              <a:t> is the number of common neighbors</a:t>
            </a:r>
          </a:p>
          <a:p>
            <a:pPr marL="742950" lvl="1" indent="-285750"/>
            <a:endParaRPr lang="en-US" sz="2000" b="1">
              <a:latin typeface="Century Gothic" pitchFamily="34" charset="0"/>
            </a:endParaRPr>
          </a:p>
          <a:p>
            <a:pPr marL="742950" lvl="1" indent="-285750"/>
            <a:r>
              <a:rPr lang="en-US" sz="2000" b="1">
                <a:solidFill>
                  <a:srgbClr val="660066"/>
                </a:solidFill>
                <a:latin typeface="Century Gothic" pitchFamily="34" charset="0"/>
              </a:rPr>
              <a:t>T</a:t>
            </a:r>
            <a:r>
              <a:rPr lang="en-US" sz="2000" b="1" baseline="-25000">
                <a:solidFill>
                  <a:srgbClr val="660066"/>
                </a:solidFill>
                <a:latin typeface="Century Gothic" pitchFamily="34" charset="0"/>
              </a:rPr>
              <a:t>i</a:t>
            </a:r>
            <a:r>
              <a:rPr lang="en-US" sz="2000" b="1">
                <a:solidFill>
                  <a:srgbClr val="660066"/>
                </a:solidFill>
                <a:latin typeface="Century Gothic" pitchFamily="34" charset="0"/>
              </a:rPr>
              <a:t> and T</a:t>
            </a:r>
            <a:r>
              <a:rPr lang="en-US" sz="2000" b="1" baseline="-25000">
                <a:solidFill>
                  <a:srgbClr val="660066"/>
                </a:solidFill>
                <a:latin typeface="Century Gothic" pitchFamily="34" charset="0"/>
              </a:rPr>
              <a:t>j</a:t>
            </a:r>
            <a:r>
              <a:rPr lang="en-US" sz="2000" b="1">
                <a:solidFill>
                  <a:srgbClr val="660066"/>
                </a:solidFill>
                <a:latin typeface="Century Gothic" pitchFamily="34" charset="0"/>
              </a:rPr>
              <a:t> are neighbors if </a:t>
            </a:r>
          </a:p>
          <a:p>
            <a:pPr marL="742950" lvl="1" indent="-285750"/>
            <a:r>
              <a:rPr lang="en-US" sz="2000" b="1">
                <a:solidFill>
                  <a:srgbClr val="660066"/>
                </a:solidFill>
                <a:latin typeface="Century Gothic" pitchFamily="34" charset="0"/>
              </a:rPr>
              <a:t>Sim(Ti,Tj)&gt;</a:t>
            </a:r>
            <a:r>
              <a:rPr lang="en-US" sz="2000" b="1">
                <a:solidFill>
                  <a:srgbClr val="660066"/>
                </a:solidFill>
                <a:latin typeface="Century Gothic" pitchFamily="34" charset="0"/>
                <a:sym typeface="Symbol" pitchFamily="18" charset="2"/>
              </a:rPr>
              <a:t></a:t>
            </a:r>
          </a:p>
          <a:p>
            <a:pPr marL="742950" lvl="1" indent="-285750"/>
            <a:endParaRPr lang="en-US" sz="2000" b="1">
              <a:solidFill>
                <a:srgbClr val="660066"/>
              </a:solidFill>
              <a:latin typeface="Century Gothic" pitchFamily="34" charset="0"/>
              <a:sym typeface="Symbol" pitchFamily="18" charset="2"/>
            </a:endParaRPr>
          </a:p>
          <a:p>
            <a:pPr marL="742950" lvl="1" indent="-285750"/>
            <a:r>
              <a:rPr lang="en-US" sz="2000" b="1">
                <a:solidFill>
                  <a:srgbClr val="660066"/>
                </a:solidFill>
                <a:latin typeface="Century Gothic" pitchFamily="34" charset="0"/>
                <a:sym typeface="Symbol" pitchFamily="18" charset="2"/>
              </a:rPr>
              <a:t>Consider </a:t>
            </a:r>
            <a:r>
              <a:rPr lang="en-US" b="1">
                <a:solidFill>
                  <a:srgbClr val="660066"/>
                </a:solidFill>
                <a:sym typeface="Symbol" pitchFamily="18" charset="2"/>
              </a:rPr>
              <a:t>=0.5</a:t>
            </a:r>
          </a:p>
          <a:p>
            <a:pPr marL="742950" lvl="1" indent="-285750"/>
            <a:endParaRPr lang="en-US" b="1">
              <a:solidFill>
                <a:srgbClr val="660066"/>
              </a:solidFill>
              <a:sym typeface="Symbol" pitchFamily="18" charset="2"/>
            </a:endParaRPr>
          </a:p>
          <a:p>
            <a:pPr marL="742950" lvl="1" indent="-285750"/>
            <a:endParaRPr lang="en-US" b="1">
              <a:sym typeface="Symbol" pitchFamily="18" charset="2"/>
            </a:endParaRPr>
          </a:p>
          <a:p>
            <a:pPr marL="742950" lvl="1" indent="-285750"/>
            <a:r>
              <a:rPr lang="en-US" b="1">
                <a:sym typeface="Symbol" pitchFamily="18" charset="2"/>
              </a:rPr>
              <a:t>Link({a,b,f}, {a,b,g}) = 5 </a:t>
            </a:r>
          </a:p>
          <a:p>
            <a:pPr marL="742950" lvl="1" indent="-285750"/>
            <a:r>
              <a:rPr lang="en-US" b="1">
                <a:sym typeface="Symbol" pitchFamily="18" charset="2"/>
              </a:rPr>
              <a:t>                                    (common neighbors)</a:t>
            </a:r>
          </a:p>
          <a:p>
            <a:pPr marL="742950" lvl="1" indent="-285750"/>
            <a:endParaRPr lang="en-US" b="1">
              <a:sym typeface="Symbol" pitchFamily="18" charset="2"/>
            </a:endParaRPr>
          </a:p>
          <a:p>
            <a:pPr marL="742950" lvl="1" indent="-285750"/>
            <a:r>
              <a:rPr lang="en-US" b="1">
                <a:sym typeface="Symbol" pitchFamily="18" charset="2"/>
              </a:rPr>
              <a:t>Link({a,b,f},{a,b,c})=3</a:t>
            </a:r>
          </a:p>
          <a:p>
            <a:pPr marL="742950" lvl="1" indent="-285750"/>
            <a:r>
              <a:rPr lang="en-US" b="1">
                <a:sym typeface="Symbol" pitchFamily="18" charset="2"/>
              </a:rPr>
              <a:t>                                (common neighbors)</a:t>
            </a:r>
          </a:p>
          <a:p>
            <a:pPr marL="742950" lvl="1" indent="-285750"/>
            <a:endParaRPr lang="en-US" b="1">
              <a:sym typeface="Symbol" pitchFamily="18" charset="2"/>
            </a:endParaRPr>
          </a:p>
        </p:txBody>
      </p:sp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7183439" y="1617664"/>
            <a:ext cx="1512887" cy="287337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41" name="Rectangle 9"/>
          <p:cNvSpPr>
            <a:spLocks noChangeArrowheads="1"/>
          </p:cNvSpPr>
          <p:nvPr/>
        </p:nvSpPr>
        <p:spPr bwMode="auto">
          <a:xfrm>
            <a:off x="7170739" y="5591175"/>
            <a:ext cx="1512887" cy="2873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43" name="Rectangle 11"/>
          <p:cNvSpPr>
            <a:spLocks noChangeArrowheads="1"/>
          </p:cNvSpPr>
          <p:nvPr/>
        </p:nvSpPr>
        <p:spPr bwMode="auto">
          <a:xfrm>
            <a:off x="7169150" y="5300664"/>
            <a:ext cx="1512888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Content Placeholder 2"/>
          <p:cNvSpPr>
            <a:spLocks/>
          </p:cNvSpPr>
          <p:nvPr/>
        </p:nvSpPr>
        <p:spPr bwMode="auto">
          <a:xfrm>
            <a:off x="7002463" y="1249364"/>
            <a:ext cx="3676650" cy="409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r>
              <a:rPr lang="en-US" sz="2000" b="1">
                <a:solidFill>
                  <a:srgbClr val="660066"/>
                </a:solidFill>
                <a:latin typeface="Century Gothic" pitchFamily="34" charset="0"/>
              </a:rPr>
              <a:t>Cluster1. &lt;a, b, c, d, e&gt;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b, c}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b, d}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b, e}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c, d}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c, e}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d, e}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{b, c, d}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{b, c, e}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{b, d, e}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{c, d, e}</a:t>
            </a:r>
          </a:p>
        </p:txBody>
      </p:sp>
      <p:sp>
        <p:nvSpPr>
          <p:cNvPr id="4" name="Content Placeholder 2"/>
          <p:cNvSpPr>
            <a:spLocks/>
          </p:cNvSpPr>
          <p:nvPr/>
        </p:nvSpPr>
        <p:spPr bwMode="auto">
          <a:xfrm>
            <a:off x="6999288" y="4921250"/>
            <a:ext cx="3128962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r>
              <a:rPr lang="en-US" sz="2000" b="1">
                <a:solidFill>
                  <a:srgbClr val="660066"/>
                </a:solidFill>
                <a:latin typeface="Century Gothic" pitchFamily="34" charset="0"/>
              </a:rPr>
              <a:t>Cluster2. &lt;a, b, f, g&gt;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b, f}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b, g}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f, g}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{b, f, g}</a:t>
            </a:r>
          </a:p>
        </p:txBody>
      </p:sp>
      <p:sp>
        <p:nvSpPr>
          <p:cNvPr id="95247" name="Rectangle 15"/>
          <p:cNvSpPr>
            <a:spLocks noChangeArrowheads="1"/>
          </p:cNvSpPr>
          <p:nvPr/>
        </p:nvSpPr>
        <p:spPr bwMode="auto">
          <a:xfrm>
            <a:off x="2687638" y="5788025"/>
            <a:ext cx="323999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b="1">
                <a:solidFill>
                  <a:srgbClr val="FF0000"/>
                </a:solidFill>
                <a:latin typeface="Century Gothic" pitchFamily="34" charset="0"/>
              </a:rPr>
              <a:t>Link is a better measure 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b="1">
                <a:solidFill>
                  <a:srgbClr val="FF0000"/>
                </a:solidFill>
                <a:latin typeface="Century Gothic" pitchFamily="34" charset="0"/>
              </a:rPr>
              <a:t>than Jaccard coefficient</a:t>
            </a:r>
          </a:p>
        </p:txBody>
      </p:sp>
    </p:spTree>
    <p:extLst>
      <p:ext uri="{BB962C8B-B14F-4D97-AF65-F5344CB8AC3E}">
        <p14:creationId xmlns:p14="http://schemas.microsoft.com/office/powerpoint/2010/main" val="246598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95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0" grpId="0" animBg="1"/>
      <p:bldP spid="95241" grpId="0" animBg="1"/>
      <p:bldP spid="95241" grpId="1" animBg="1"/>
      <p:bldP spid="95243" grpId="0" animBg="1"/>
      <p:bldP spid="9524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1" name="Title 1"/>
          <p:cNvSpPr>
            <a:spLocks noGrp="1"/>
          </p:cNvSpPr>
          <p:nvPr>
            <p:ph type="title" idx="4294967295"/>
          </p:nvPr>
        </p:nvSpPr>
        <p:spPr>
          <a:xfrm>
            <a:off x="1881188" y="152401"/>
            <a:ext cx="8229600" cy="5000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b="1"/>
              <a:t> ROCK </a:t>
            </a:r>
            <a:r>
              <a:rPr lang="en-US" sz="3300" b="1"/>
              <a:t> </a:t>
            </a:r>
          </a:p>
        </p:txBody>
      </p:sp>
      <p:sp>
        <p:nvSpPr>
          <p:cNvPr id="82947" name="Content Placeholder 2"/>
          <p:cNvSpPr>
            <a:spLocks/>
          </p:cNvSpPr>
          <p:nvPr/>
        </p:nvSpPr>
        <p:spPr bwMode="auto">
          <a:xfrm>
            <a:off x="1844676" y="920750"/>
            <a:ext cx="8537575" cy="593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r>
              <a:rPr lang="en-US" sz="2000" b="1">
                <a:solidFill>
                  <a:srgbClr val="0070C0"/>
                </a:solidFill>
                <a:latin typeface="Century Gothic" pitchFamily="34" charset="0"/>
              </a:rPr>
              <a:t>ROCK: </a:t>
            </a:r>
            <a:r>
              <a:rPr lang="en-US" sz="2000">
                <a:latin typeface="Century Gothic" pitchFamily="34" charset="0"/>
              </a:rPr>
              <a:t>Robust Clustering using linKs</a:t>
            </a: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endParaRPr lang="en-US" sz="2000">
              <a:latin typeface="Century Gothic" pitchFamily="34" charset="0"/>
            </a:endParaRP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r>
              <a:rPr lang="en-US" sz="2000" b="1">
                <a:solidFill>
                  <a:srgbClr val="0070C0"/>
                </a:solidFill>
                <a:latin typeface="Century Gothic" pitchFamily="34" charset="0"/>
              </a:rPr>
              <a:t>Major Ideas</a:t>
            </a:r>
          </a:p>
          <a:p>
            <a:pPr marL="742950" lvl="1" indent="-2857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r>
              <a:rPr lang="en-US" sz="1900">
                <a:latin typeface="Century Gothic" pitchFamily="34" charset="0"/>
              </a:rPr>
              <a:t>Use links to measure similarity/proximity</a:t>
            </a:r>
          </a:p>
          <a:p>
            <a:pPr marL="742950" lvl="1" indent="-2857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r>
              <a:rPr lang="en-US" sz="1900">
                <a:latin typeface="Century Gothic" pitchFamily="34" charset="0"/>
              </a:rPr>
              <a:t>Not distance-based</a:t>
            </a:r>
          </a:p>
          <a:p>
            <a:pPr marL="742950" lvl="1" indent="-2857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r>
              <a:rPr lang="en-US" sz="1900">
                <a:latin typeface="Century Gothic" pitchFamily="34" charset="0"/>
              </a:rPr>
              <a:t>Computational complexity</a:t>
            </a:r>
          </a:p>
          <a:p>
            <a:pPr marL="1143000" lvl="2" indent="-22860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­"/>
            </a:pPr>
            <a:r>
              <a:rPr lang="en-US">
                <a:latin typeface="Century Gothic" pitchFamily="34" charset="0"/>
              </a:rPr>
              <a:t> 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m</a:t>
            </a:r>
            <a:r>
              <a:rPr lang="en-US" b="1" baseline="-25000">
                <a:solidFill>
                  <a:srgbClr val="660066"/>
                </a:solidFill>
                <a:latin typeface="Century Gothic" pitchFamily="34" charset="0"/>
              </a:rPr>
              <a:t>a</a:t>
            </a:r>
            <a:r>
              <a:rPr lang="en-US">
                <a:latin typeface="Century Gothic" pitchFamily="34" charset="0"/>
              </a:rPr>
              <a:t>: average number of neighbors</a:t>
            </a:r>
          </a:p>
          <a:p>
            <a:pPr marL="1143000" lvl="2" indent="-22860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­"/>
            </a:pPr>
            <a:r>
              <a:rPr lang="en-US">
                <a:latin typeface="Century Gothic" pitchFamily="34" charset="0"/>
              </a:rPr>
              <a:t> 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m</a:t>
            </a:r>
            <a:r>
              <a:rPr lang="en-US" b="1" baseline="-25000">
                <a:solidFill>
                  <a:srgbClr val="660066"/>
                </a:solidFill>
                <a:latin typeface="Century Gothic" pitchFamily="34" charset="0"/>
              </a:rPr>
              <a:t>m</a:t>
            </a:r>
            <a:r>
              <a:rPr lang="en-US">
                <a:latin typeface="Century Gothic" pitchFamily="34" charset="0"/>
              </a:rPr>
              <a:t>: maximum number of neighbors</a:t>
            </a:r>
          </a:p>
          <a:p>
            <a:pPr marL="1143000" lvl="2" indent="-22860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­"/>
            </a:pPr>
            <a:r>
              <a:rPr lang="en-US">
                <a:latin typeface="Century Gothic" pitchFamily="34" charset="0"/>
              </a:rPr>
              <a:t> 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n</a:t>
            </a:r>
            <a:r>
              <a:rPr lang="en-US">
                <a:latin typeface="Century Gothic" pitchFamily="34" charset="0"/>
              </a:rPr>
              <a:t>: number of objects</a:t>
            </a:r>
          </a:p>
          <a:p>
            <a:pPr marL="742950" lvl="1" indent="-2857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endParaRPr lang="en-US">
              <a:latin typeface="Century Gothic" pitchFamily="34" charset="0"/>
            </a:endParaRP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r>
              <a:rPr lang="en-US" sz="2000" b="1">
                <a:solidFill>
                  <a:srgbClr val="0070C0"/>
                </a:solidFill>
                <a:latin typeface="Century Gothic" pitchFamily="34" charset="0"/>
              </a:rPr>
              <a:t>Algorithm </a:t>
            </a:r>
          </a:p>
          <a:p>
            <a:pPr marL="742950" lvl="1" indent="-2857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r>
              <a:rPr lang="en-US" sz="1900">
                <a:latin typeface="Century Gothic" pitchFamily="34" charset="0"/>
              </a:rPr>
              <a:t>Sampling-based clustering</a:t>
            </a:r>
          </a:p>
          <a:p>
            <a:pPr marL="742950" lvl="1" indent="-2857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r>
              <a:rPr lang="en-US" sz="1900">
                <a:latin typeface="Century Gothic" pitchFamily="34" charset="0"/>
              </a:rPr>
              <a:t>Draw random sample</a:t>
            </a:r>
          </a:p>
          <a:p>
            <a:pPr marL="742950" lvl="1" indent="-2857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r>
              <a:rPr lang="en-US" sz="1900">
                <a:latin typeface="Century Gothic" pitchFamily="34" charset="0"/>
              </a:rPr>
              <a:t>Cluster with links</a:t>
            </a:r>
          </a:p>
          <a:p>
            <a:pPr marL="742950" lvl="1" indent="-2857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r>
              <a:rPr lang="en-US" sz="1900">
                <a:latin typeface="Century Gothic" pitchFamily="34" charset="0"/>
              </a:rPr>
              <a:t>Label data in disk </a:t>
            </a:r>
          </a:p>
        </p:txBody>
      </p:sp>
      <p:graphicFrame>
        <p:nvGraphicFramePr>
          <p:cNvPr id="96260" name="Object 1028"/>
          <p:cNvGraphicFramePr>
            <a:graphicFrameLocks/>
          </p:cNvGraphicFramePr>
          <p:nvPr/>
        </p:nvGraphicFramePr>
        <p:xfrm>
          <a:off x="5986463" y="2797175"/>
          <a:ext cx="373380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3" imgW="1765080" imgH="253800" progId="Equation.3">
                  <p:embed/>
                </p:oleObj>
              </mc:Choice>
              <mc:Fallback>
                <p:oleObj name="Equation" r:id="rId3" imgW="1765080" imgH="253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6463" y="2797175"/>
                        <a:ext cx="3733800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043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2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2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2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29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29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7" descr="cur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267200"/>
            <a:ext cx="4267200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4" descr="cure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048126"/>
            <a:ext cx="441960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Drawbacks of Square Error Based Methods</a:t>
            </a:r>
          </a:p>
        </p:txBody>
      </p:sp>
      <p:sp>
        <p:nvSpPr>
          <p:cNvPr id="3174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mtClean="0"/>
              <a:t>One representative per cluster</a:t>
            </a:r>
          </a:p>
          <a:p>
            <a:pPr lvl="1">
              <a:lnSpc>
                <a:spcPct val="80000"/>
              </a:lnSpc>
            </a:pPr>
            <a:r>
              <a:rPr lang="en-US" altLang="zh-CN" smtClean="0"/>
              <a:t>Good only for convex shaped having similar size and density</a:t>
            </a:r>
          </a:p>
          <a:p>
            <a:pPr>
              <a:lnSpc>
                <a:spcPct val="80000"/>
              </a:lnSpc>
            </a:pPr>
            <a:r>
              <a:rPr lang="en-US" altLang="zh-CN" smtClean="0"/>
              <a:t>A number of clusters parameter k</a:t>
            </a:r>
          </a:p>
          <a:p>
            <a:pPr lvl="1">
              <a:lnSpc>
                <a:spcPct val="80000"/>
              </a:lnSpc>
            </a:pPr>
            <a:r>
              <a:rPr lang="en-US" altLang="zh-CN" smtClean="0"/>
              <a:t>Good only if k can be reasonably estimated</a:t>
            </a:r>
          </a:p>
        </p:txBody>
      </p:sp>
    </p:spTree>
    <p:extLst>
      <p:ext uri="{BB962C8B-B14F-4D97-AF65-F5344CB8AC3E}">
        <p14:creationId xmlns:p14="http://schemas.microsoft.com/office/powerpoint/2010/main" val="37850595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CURE: the Ideas</a:t>
            </a:r>
          </a:p>
        </p:txBody>
      </p:sp>
      <p:sp>
        <p:nvSpPr>
          <p:cNvPr id="3277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Each cluster has c representatives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Choose c well scattered points in the cluster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Shrink them towards the mean of the cluster by a fraction of </a:t>
            </a:r>
            <a:r>
              <a:rPr lang="en-US" altLang="en-US" smtClean="0">
                <a:sym typeface="Symbol" panose="05050102010706020507" pitchFamily="18" charset="2"/>
              </a:rPr>
              <a:t>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The representatives capture the physical shape and geometry of the cluster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Merge the closest two clusters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Distance of two clusters: the distance between the two closest representatives</a:t>
            </a:r>
          </a:p>
        </p:txBody>
      </p:sp>
    </p:spTree>
    <p:extLst>
      <p:ext uri="{BB962C8B-B14F-4D97-AF65-F5344CB8AC3E}">
        <p14:creationId xmlns:p14="http://schemas.microsoft.com/office/powerpoint/2010/main" val="6370010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Drawback of Distance-based Methods</a:t>
            </a:r>
          </a:p>
        </p:txBody>
      </p:sp>
      <p:sp>
        <p:nvSpPr>
          <p:cNvPr id="33795" name="Rectangle 205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Hard to find clusters with irregular shapes</a:t>
            </a:r>
          </a:p>
          <a:p>
            <a:r>
              <a:rPr lang="en-US" altLang="en-US" smtClean="0"/>
              <a:t>Hard to specify the number of clusters</a:t>
            </a:r>
          </a:p>
          <a:p>
            <a:r>
              <a:rPr lang="en-US" altLang="en-US" smtClean="0"/>
              <a:t>Heuristic: a cluster must be dense</a:t>
            </a:r>
          </a:p>
        </p:txBody>
      </p:sp>
      <p:grpSp>
        <p:nvGrpSpPr>
          <p:cNvPr id="33796" name="Group 2083"/>
          <p:cNvGrpSpPr>
            <a:grpSpLocks/>
          </p:cNvGrpSpPr>
          <p:nvPr/>
        </p:nvGrpSpPr>
        <p:grpSpPr bwMode="auto">
          <a:xfrm>
            <a:off x="7162800" y="5410200"/>
            <a:ext cx="1447800" cy="914400"/>
            <a:chOff x="3552" y="3408"/>
            <a:chExt cx="912" cy="576"/>
          </a:xfrm>
        </p:grpSpPr>
        <p:sp>
          <p:nvSpPr>
            <p:cNvPr id="33808" name="Oval 2052"/>
            <p:cNvSpPr>
              <a:spLocks noChangeArrowheads="1"/>
            </p:cNvSpPr>
            <p:nvPr/>
          </p:nvSpPr>
          <p:spPr bwMode="auto">
            <a:xfrm>
              <a:off x="3552" y="3840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09" name="Oval 2053"/>
            <p:cNvSpPr>
              <a:spLocks noChangeArrowheads="1"/>
            </p:cNvSpPr>
            <p:nvPr/>
          </p:nvSpPr>
          <p:spPr bwMode="auto">
            <a:xfrm>
              <a:off x="3648" y="3936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10" name="Oval 2054"/>
            <p:cNvSpPr>
              <a:spLocks noChangeArrowheads="1"/>
            </p:cNvSpPr>
            <p:nvPr/>
          </p:nvSpPr>
          <p:spPr bwMode="auto">
            <a:xfrm>
              <a:off x="3696" y="3696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11" name="Oval 2055"/>
            <p:cNvSpPr>
              <a:spLocks noChangeArrowheads="1"/>
            </p:cNvSpPr>
            <p:nvPr/>
          </p:nvSpPr>
          <p:spPr bwMode="auto">
            <a:xfrm>
              <a:off x="3936" y="3648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12" name="Oval 2056"/>
            <p:cNvSpPr>
              <a:spLocks noChangeArrowheads="1"/>
            </p:cNvSpPr>
            <p:nvPr/>
          </p:nvSpPr>
          <p:spPr bwMode="auto">
            <a:xfrm>
              <a:off x="3840" y="3744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13" name="Oval 2057"/>
            <p:cNvSpPr>
              <a:spLocks noChangeArrowheads="1"/>
            </p:cNvSpPr>
            <p:nvPr/>
          </p:nvSpPr>
          <p:spPr bwMode="auto">
            <a:xfrm>
              <a:off x="3840" y="3600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14" name="Oval 2058"/>
            <p:cNvSpPr>
              <a:spLocks noChangeArrowheads="1"/>
            </p:cNvSpPr>
            <p:nvPr/>
          </p:nvSpPr>
          <p:spPr bwMode="auto">
            <a:xfrm>
              <a:off x="3936" y="3744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15" name="Oval 2059"/>
            <p:cNvSpPr>
              <a:spLocks noChangeArrowheads="1"/>
            </p:cNvSpPr>
            <p:nvPr/>
          </p:nvSpPr>
          <p:spPr bwMode="auto">
            <a:xfrm>
              <a:off x="3744" y="3840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16" name="Oval 2060"/>
            <p:cNvSpPr>
              <a:spLocks noChangeArrowheads="1"/>
            </p:cNvSpPr>
            <p:nvPr/>
          </p:nvSpPr>
          <p:spPr bwMode="auto">
            <a:xfrm>
              <a:off x="4032" y="3696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17" name="Oval 2061"/>
            <p:cNvSpPr>
              <a:spLocks noChangeArrowheads="1"/>
            </p:cNvSpPr>
            <p:nvPr/>
          </p:nvSpPr>
          <p:spPr bwMode="auto">
            <a:xfrm>
              <a:off x="4080" y="3600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18" name="Oval 2062"/>
            <p:cNvSpPr>
              <a:spLocks noChangeArrowheads="1"/>
            </p:cNvSpPr>
            <p:nvPr/>
          </p:nvSpPr>
          <p:spPr bwMode="auto">
            <a:xfrm>
              <a:off x="4128" y="3744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19" name="Oval 2063"/>
            <p:cNvSpPr>
              <a:spLocks noChangeArrowheads="1"/>
            </p:cNvSpPr>
            <p:nvPr/>
          </p:nvSpPr>
          <p:spPr bwMode="auto">
            <a:xfrm>
              <a:off x="4224" y="3648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20" name="Oval 2064"/>
            <p:cNvSpPr>
              <a:spLocks noChangeArrowheads="1"/>
            </p:cNvSpPr>
            <p:nvPr/>
          </p:nvSpPr>
          <p:spPr bwMode="auto">
            <a:xfrm>
              <a:off x="4416" y="3552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21" name="Oval 2065"/>
            <p:cNvSpPr>
              <a:spLocks noChangeArrowheads="1"/>
            </p:cNvSpPr>
            <p:nvPr/>
          </p:nvSpPr>
          <p:spPr bwMode="auto">
            <a:xfrm>
              <a:off x="4176" y="3504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22" name="Oval 2066"/>
            <p:cNvSpPr>
              <a:spLocks noChangeArrowheads="1"/>
            </p:cNvSpPr>
            <p:nvPr/>
          </p:nvSpPr>
          <p:spPr bwMode="auto">
            <a:xfrm>
              <a:off x="4272" y="3696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23" name="Oval 2067"/>
            <p:cNvSpPr>
              <a:spLocks noChangeArrowheads="1"/>
            </p:cNvSpPr>
            <p:nvPr/>
          </p:nvSpPr>
          <p:spPr bwMode="auto">
            <a:xfrm>
              <a:off x="4320" y="3408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24" name="Oval 2068"/>
            <p:cNvSpPr>
              <a:spLocks noChangeArrowheads="1"/>
            </p:cNvSpPr>
            <p:nvPr/>
          </p:nvSpPr>
          <p:spPr bwMode="auto">
            <a:xfrm>
              <a:off x="4368" y="3504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25" name="Oval 2069"/>
            <p:cNvSpPr>
              <a:spLocks noChangeArrowheads="1"/>
            </p:cNvSpPr>
            <p:nvPr/>
          </p:nvSpPr>
          <p:spPr bwMode="auto">
            <a:xfrm>
              <a:off x="4272" y="3552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3797" name="Group 2081"/>
          <p:cNvGrpSpPr>
            <a:grpSpLocks/>
          </p:cNvGrpSpPr>
          <p:nvPr/>
        </p:nvGrpSpPr>
        <p:grpSpPr bwMode="auto">
          <a:xfrm>
            <a:off x="8763000" y="4724400"/>
            <a:ext cx="609600" cy="685800"/>
            <a:chOff x="3504" y="1968"/>
            <a:chExt cx="384" cy="432"/>
          </a:xfrm>
        </p:grpSpPr>
        <p:sp>
          <p:nvSpPr>
            <p:cNvPr id="33799" name="Oval 2071"/>
            <p:cNvSpPr>
              <a:spLocks noChangeArrowheads="1"/>
            </p:cNvSpPr>
            <p:nvPr/>
          </p:nvSpPr>
          <p:spPr bwMode="auto">
            <a:xfrm>
              <a:off x="3600" y="2208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00" name="Oval 2072"/>
            <p:cNvSpPr>
              <a:spLocks noChangeArrowheads="1"/>
            </p:cNvSpPr>
            <p:nvPr/>
          </p:nvSpPr>
          <p:spPr bwMode="auto">
            <a:xfrm>
              <a:off x="3552" y="2112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01" name="Oval 2073"/>
            <p:cNvSpPr>
              <a:spLocks noChangeArrowheads="1"/>
            </p:cNvSpPr>
            <p:nvPr/>
          </p:nvSpPr>
          <p:spPr bwMode="auto">
            <a:xfrm>
              <a:off x="3648" y="2112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02" name="Oval 2074"/>
            <p:cNvSpPr>
              <a:spLocks noChangeArrowheads="1"/>
            </p:cNvSpPr>
            <p:nvPr/>
          </p:nvSpPr>
          <p:spPr bwMode="auto">
            <a:xfrm>
              <a:off x="3504" y="2304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03" name="Oval 2075"/>
            <p:cNvSpPr>
              <a:spLocks noChangeArrowheads="1"/>
            </p:cNvSpPr>
            <p:nvPr/>
          </p:nvSpPr>
          <p:spPr bwMode="auto">
            <a:xfrm>
              <a:off x="3744" y="2304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04" name="Oval 2076"/>
            <p:cNvSpPr>
              <a:spLocks noChangeArrowheads="1"/>
            </p:cNvSpPr>
            <p:nvPr/>
          </p:nvSpPr>
          <p:spPr bwMode="auto">
            <a:xfrm>
              <a:off x="3648" y="2352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05" name="Oval 2077"/>
            <p:cNvSpPr>
              <a:spLocks noChangeArrowheads="1"/>
            </p:cNvSpPr>
            <p:nvPr/>
          </p:nvSpPr>
          <p:spPr bwMode="auto">
            <a:xfrm>
              <a:off x="3792" y="2160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06" name="Oval 2078"/>
            <p:cNvSpPr>
              <a:spLocks noChangeArrowheads="1"/>
            </p:cNvSpPr>
            <p:nvPr/>
          </p:nvSpPr>
          <p:spPr bwMode="auto">
            <a:xfrm>
              <a:off x="3696" y="1968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07" name="Oval 2079"/>
            <p:cNvSpPr>
              <a:spLocks noChangeArrowheads="1"/>
            </p:cNvSpPr>
            <p:nvPr/>
          </p:nvSpPr>
          <p:spPr bwMode="auto">
            <a:xfrm>
              <a:off x="3840" y="2016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33798" name="Oval 2080"/>
          <p:cNvSpPr>
            <a:spLocks noChangeArrowheads="1"/>
          </p:cNvSpPr>
          <p:nvPr/>
        </p:nvSpPr>
        <p:spPr bwMode="auto">
          <a:xfrm>
            <a:off x="7924800" y="4038600"/>
            <a:ext cx="2133600" cy="2133600"/>
          </a:xfrm>
          <a:prstGeom prst="ellipse">
            <a:avLst/>
          </a:prstGeom>
          <a:noFill/>
          <a:ln w="28575">
            <a:solidFill>
              <a:schemeClr val="hlink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5956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07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Directly Density Reachable</a:t>
            </a:r>
          </a:p>
        </p:txBody>
      </p:sp>
      <p:sp>
        <p:nvSpPr>
          <p:cNvPr id="34819" name="Rectangle 207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mtClean="0"/>
              <a:t>Parameters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Eps: Maximum radius of the neighborhood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MinPts: Minimum number of points in an Eps-neighborhood of that point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NEps(p):  {q | dist(p,q) </a:t>
            </a:r>
            <a:r>
              <a:rPr lang="en-US" altLang="zh-CN" smtClean="0">
                <a:sym typeface="Symbol" panose="05050102010706020507" pitchFamily="18" charset="2"/>
              </a:rPr>
              <a:t></a:t>
            </a:r>
            <a:r>
              <a:rPr lang="en-US" altLang="zh-CN" smtClean="0"/>
              <a:t>Eps}</a:t>
            </a:r>
          </a:p>
          <a:p>
            <a:pPr>
              <a:lnSpc>
                <a:spcPct val="90000"/>
              </a:lnSpc>
            </a:pPr>
            <a:r>
              <a:rPr lang="en-US" altLang="zh-CN" smtClean="0"/>
              <a:t>Core object p: |Neps(p)|</a:t>
            </a:r>
            <a:r>
              <a:rPr lang="en-US" altLang="zh-CN" smtClean="0">
                <a:sym typeface="Symbol" panose="05050102010706020507" pitchFamily="18" charset="2"/>
              </a:rPr>
              <a:t>MinPts</a:t>
            </a:r>
            <a:r>
              <a:rPr lang="en-US" altLang="zh-CN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zh-CN" smtClean="0"/>
              <a:t>Point q directly density-reachable from p iff  q </a:t>
            </a:r>
            <a:r>
              <a:rPr lang="en-US" altLang="zh-CN" smtClean="0">
                <a:sym typeface="Symbol" panose="05050102010706020507" pitchFamily="18" charset="2"/>
              </a:rPr>
              <a:t>Neps(p) and p is a core object</a:t>
            </a:r>
            <a:r>
              <a:rPr lang="en-US" altLang="zh-CN" smtClean="0"/>
              <a:t> </a:t>
            </a:r>
          </a:p>
        </p:txBody>
      </p:sp>
      <p:grpSp>
        <p:nvGrpSpPr>
          <p:cNvPr id="34820" name="Group 2053"/>
          <p:cNvGrpSpPr>
            <a:grpSpLocks/>
          </p:cNvGrpSpPr>
          <p:nvPr/>
        </p:nvGrpSpPr>
        <p:grpSpPr bwMode="auto">
          <a:xfrm>
            <a:off x="8763000" y="1143000"/>
            <a:ext cx="1663700" cy="1663700"/>
            <a:chOff x="3316" y="2788"/>
            <a:chExt cx="1048" cy="1048"/>
          </a:xfrm>
        </p:grpSpPr>
        <p:sp>
          <p:nvSpPr>
            <p:cNvPr id="34822" name="Oval 2054"/>
            <p:cNvSpPr>
              <a:spLocks noChangeArrowheads="1"/>
            </p:cNvSpPr>
            <p:nvPr/>
          </p:nvSpPr>
          <p:spPr bwMode="auto">
            <a:xfrm>
              <a:off x="3386" y="3281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23" name="Oval 2055"/>
            <p:cNvSpPr>
              <a:spLocks noChangeArrowheads="1"/>
            </p:cNvSpPr>
            <p:nvPr/>
          </p:nvSpPr>
          <p:spPr bwMode="auto">
            <a:xfrm>
              <a:off x="3598" y="3351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24" name="Oval 2056"/>
            <p:cNvSpPr>
              <a:spLocks noChangeArrowheads="1"/>
            </p:cNvSpPr>
            <p:nvPr/>
          </p:nvSpPr>
          <p:spPr bwMode="auto">
            <a:xfrm>
              <a:off x="3598" y="3140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25" name="Oval 2057"/>
            <p:cNvSpPr>
              <a:spLocks noChangeArrowheads="1"/>
            </p:cNvSpPr>
            <p:nvPr/>
          </p:nvSpPr>
          <p:spPr bwMode="auto">
            <a:xfrm>
              <a:off x="3316" y="3562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26" name="Oval 2058"/>
            <p:cNvSpPr>
              <a:spLocks noChangeArrowheads="1"/>
            </p:cNvSpPr>
            <p:nvPr/>
          </p:nvSpPr>
          <p:spPr bwMode="auto">
            <a:xfrm>
              <a:off x="3457" y="3422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27" name="Oval 2059"/>
            <p:cNvSpPr>
              <a:spLocks noChangeArrowheads="1"/>
            </p:cNvSpPr>
            <p:nvPr/>
          </p:nvSpPr>
          <p:spPr bwMode="auto">
            <a:xfrm>
              <a:off x="3457" y="3562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28" name="Oval 2060"/>
            <p:cNvSpPr>
              <a:spLocks noChangeArrowheads="1"/>
            </p:cNvSpPr>
            <p:nvPr/>
          </p:nvSpPr>
          <p:spPr bwMode="auto">
            <a:xfrm>
              <a:off x="3668" y="3633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29" name="Oval 2061"/>
            <p:cNvSpPr>
              <a:spLocks noChangeArrowheads="1"/>
            </p:cNvSpPr>
            <p:nvPr/>
          </p:nvSpPr>
          <p:spPr bwMode="auto">
            <a:xfrm>
              <a:off x="3668" y="2788"/>
              <a:ext cx="696" cy="6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30" name="Oval 2062"/>
            <p:cNvSpPr>
              <a:spLocks noChangeArrowheads="1"/>
            </p:cNvSpPr>
            <p:nvPr/>
          </p:nvSpPr>
          <p:spPr bwMode="auto">
            <a:xfrm>
              <a:off x="3668" y="2999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31" name="Oval 2063"/>
            <p:cNvSpPr>
              <a:spLocks noChangeArrowheads="1"/>
            </p:cNvSpPr>
            <p:nvPr/>
          </p:nvSpPr>
          <p:spPr bwMode="auto">
            <a:xfrm>
              <a:off x="4090" y="3422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32" name="Oval 2064"/>
            <p:cNvSpPr>
              <a:spLocks noChangeArrowheads="1"/>
            </p:cNvSpPr>
            <p:nvPr/>
          </p:nvSpPr>
          <p:spPr bwMode="auto">
            <a:xfrm>
              <a:off x="3950" y="3140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33" name="Oval 2065"/>
            <p:cNvSpPr>
              <a:spLocks noChangeArrowheads="1"/>
            </p:cNvSpPr>
            <p:nvPr/>
          </p:nvSpPr>
          <p:spPr bwMode="auto">
            <a:xfrm>
              <a:off x="3598" y="3492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34" name="Oval 2066"/>
            <p:cNvSpPr>
              <a:spLocks noChangeArrowheads="1"/>
            </p:cNvSpPr>
            <p:nvPr/>
          </p:nvSpPr>
          <p:spPr bwMode="auto">
            <a:xfrm>
              <a:off x="3738" y="3351"/>
              <a:ext cx="63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35" name="Oval 2067"/>
            <p:cNvSpPr>
              <a:spLocks noChangeArrowheads="1"/>
            </p:cNvSpPr>
            <p:nvPr/>
          </p:nvSpPr>
          <p:spPr bwMode="auto">
            <a:xfrm>
              <a:off x="3879" y="3562"/>
              <a:ext cx="63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36" name="Oval 2068"/>
            <p:cNvSpPr>
              <a:spLocks noChangeArrowheads="1"/>
            </p:cNvSpPr>
            <p:nvPr/>
          </p:nvSpPr>
          <p:spPr bwMode="auto">
            <a:xfrm>
              <a:off x="4231" y="3633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37" name="Oval 2069"/>
            <p:cNvSpPr>
              <a:spLocks noChangeArrowheads="1"/>
            </p:cNvSpPr>
            <p:nvPr/>
          </p:nvSpPr>
          <p:spPr bwMode="auto">
            <a:xfrm>
              <a:off x="3457" y="3140"/>
              <a:ext cx="696" cy="6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38" name="Rectangle 2070"/>
            <p:cNvSpPr>
              <a:spLocks noChangeArrowheads="1"/>
            </p:cNvSpPr>
            <p:nvPr/>
          </p:nvSpPr>
          <p:spPr bwMode="auto">
            <a:xfrm>
              <a:off x="3984" y="2976"/>
              <a:ext cx="24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34839" name="Rectangle 2071"/>
            <p:cNvSpPr>
              <a:spLocks noChangeArrowheads="1"/>
            </p:cNvSpPr>
            <p:nvPr/>
          </p:nvSpPr>
          <p:spPr bwMode="auto">
            <a:xfrm>
              <a:off x="3792" y="3216"/>
              <a:ext cx="24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q</a:t>
              </a:r>
            </a:p>
          </p:txBody>
        </p:sp>
      </p:grpSp>
      <p:sp>
        <p:nvSpPr>
          <p:cNvPr id="34821" name="Rectangle 2072"/>
          <p:cNvSpPr>
            <a:spLocks noChangeArrowheads="1"/>
          </p:cNvSpPr>
          <p:nvPr/>
        </p:nvSpPr>
        <p:spPr bwMode="auto">
          <a:xfrm>
            <a:off x="6781800" y="1600201"/>
            <a:ext cx="1828800" cy="831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solidFill>
                  <a:schemeClr val="accent1"/>
                </a:solidFill>
                <a:latin typeface="Times New Roman" panose="02020603050405020304" pitchFamily="18" charset="0"/>
              </a:rPr>
              <a:t>MinPts = 3 Eps = 1 cm</a:t>
            </a:r>
          </a:p>
        </p:txBody>
      </p:sp>
    </p:spTree>
    <p:extLst>
      <p:ext uri="{BB962C8B-B14F-4D97-AF65-F5344CB8AC3E}">
        <p14:creationId xmlns:p14="http://schemas.microsoft.com/office/powerpoint/2010/main" val="629785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8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Density-Based Clustering: Background (II)</a:t>
            </a:r>
          </a:p>
        </p:txBody>
      </p:sp>
      <p:sp>
        <p:nvSpPr>
          <p:cNvPr id="35843" name="Rectangle 108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Density-reachable</a:t>
            </a:r>
          </a:p>
          <a:p>
            <a:pPr lvl="1"/>
            <a:r>
              <a:rPr lang="en-US" altLang="zh-CN" smtClean="0"/>
              <a:t>Directly density reachable p</a:t>
            </a:r>
            <a:r>
              <a:rPr lang="en-US" altLang="zh-CN" baseline="-25000" smtClean="0"/>
              <a:t>1</a:t>
            </a:r>
            <a:r>
              <a:rPr lang="en-US" altLang="zh-CN" smtClean="0">
                <a:sym typeface="Wingdings" panose="05000000000000000000" pitchFamily="2" charset="2"/>
              </a:rPr>
              <a:t>p</a:t>
            </a:r>
            <a:r>
              <a:rPr lang="en-US" altLang="zh-CN" baseline="-25000" smtClean="0">
                <a:sym typeface="Wingdings" panose="05000000000000000000" pitchFamily="2" charset="2"/>
              </a:rPr>
              <a:t>2</a:t>
            </a:r>
            <a:r>
              <a:rPr lang="en-US" altLang="zh-CN" smtClean="0">
                <a:sym typeface="Wingdings" panose="05000000000000000000" pitchFamily="2" charset="2"/>
              </a:rPr>
              <a:t>, p</a:t>
            </a:r>
            <a:r>
              <a:rPr lang="en-US" altLang="zh-CN" baseline="-25000" smtClean="0">
                <a:sym typeface="Wingdings" panose="05000000000000000000" pitchFamily="2" charset="2"/>
              </a:rPr>
              <a:t>2</a:t>
            </a:r>
            <a:r>
              <a:rPr lang="en-US" altLang="zh-CN" smtClean="0">
                <a:sym typeface="Wingdings" panose="05000000000000000000" pitchFamily="2" charset="2"/>
              </a:rPr>
              <a:t>p</a:t>
            </a:r>
            <a:r>
              <a:rPr lang="en-US" altLang="zh-CN" baseline="-25000" smtClean="0">
                <a:sym typeface="Wingdings" panose="05000000000000000000" pitchFamily="2" charset="2"/>
              </a:rPr>
              <a:t>3</a:t>
            </a:r>
            <a:r>
              <a:rPr lang="en-US" altLang="zh-CN" smtClean="0">
                <a:sym typeface="Wingdings" panose="05000000000000000000" pitchFamily="2" charset="2"/>
              </a:rPr>
              <a:t>, …, p</a:t>
            </a:r>
            <a:r>
              <a:rPr lang="en-US" altLang="zh-CN" baseline="-25000" smtClean="0">
                <a:sym typeface="Wingdings" panose="05000000000000000000" pitchFamily="2" charset="2"/>
              </a:rPr>
              <a:t>n-1</a:t>
            </a:r>
            <a:r>
              <a:rPr lang="en-US" altLang="zh-CN" smtClean="0">
                <a:sym typeface="Wingdings" panose="05000000000000000000" pitchFamily="2" charset="2"/>
              </a:rPr>
              <a:t> p</a:t>
            </a:r>
            <a:r>
              <a:rPr lang="en-US" altLang="zh-CN" baseline="-25000" smtClean="0">
                <a:sym typeface="Wingdings" panose="05000000000000000000" pitchFamily="2" charset="2"/>
              </a:rPr>
              <a:t>n</a:t>
            </a:r>
            <a:r>
              <a:rPr lang="en-US" altLang="zh-CN" smtClean="0">
                <a:sym typeface="Wingdings" panose="05000000000000000000" pitchFamily="2" charset="2"/>
              </a:rPr>
              <a:t>  p</a:t>
            </a:r>
            <a:r>
              <a:rPr lang="en-US" altLang="zh-CN" baseline="-25000" smtClean="0">
                <a:sym typeface="Wingdings" panose="05000000000000000000" pitchFamily="2" charset="2"/>
              </a:rPr>
              <a:t>n</a:t>
            </a:r>
            <a:r>
              <a:rPr lang="en-US" altLang="zh-CN" smtClean="0">
                <a:sym typeface="Wingdings" panose="05000000000000000000" pitchFamily="2" charset="2"/>
              </a:rPr>
              <a:t> density-reachable from p</a:t>
            </a:r>
            <a:r>
              <a:rPr lang="en-US" altLang="zh-CN" baseline="-25000" smtClean="0">
                <a:sym typeface="Wingdings" panose="05000000000000000000" pitchFamily="2" charset="2"/>
              </a:rPr>
              <a:t>1</a:t>
            </a:r>
            <a:endParaRPr lang="en-US" altLang="zh-CN" baseline="-25000" smtClean="0"/>
          </a:p>
          <a:p>
            <a:r>
              <a:rPr lang="en-US" altLang="zh-CN" smtClean="0"/>
              <a:t>Density-connected</a:t>
            </a:r>
          </a:p>
          <a:p>
            <a:pPr lvl="1"/>
            <a:r>
              <a:rPr lang="en-US" altLang="zh-CN" smtClean="0"/>
              <a:t>Points p, q are density-reachable from o </a:t>
            </a:r>
            <a:r>
              <a:rPr lang="en-US" altLang="zh-CN" smtClean="0">
                <a:sym typeface="Wingdings" panose="05000000000000000000" pitchFamily="2" charset="2"/>
              </a:rPr>
              <a:t> p and q are density-connected</a:t>
            </a:r>
            <a:endParaRPr lang="en-US" altLang="zh-CN" smtClean="0"/>
          </a:p>
        </p:txBody>
      </p:sp>
      <p:grpSp>
        <p:nvGrpSpPr>
          <p:cNvPr id="35844" name="Group 1049"/>
          <p:cNvGrpSpPr>
            <a:grpSpLocks/>
          </p:cNvGrpSpPr>
          <p:nvPr/>
        </p:nvGrpSpPr>
        <p:grpSpPr bwMode="auto">
          <a:xfrm>
            <a:off x="7467600" y="4800600"/>
            <a:ext cx="2863850" cy="1638300"/>
            <a:chOff x="3428" y="2740"/>
            <a:chExt cx="1804" cy="1032"/>
          </a:xfrm>
        </p:grpSpPr>
        <p:sp>
          <p:nvSpPr>
            <p:cNvPr id="35868" name="Oval 1050"/>
            <p:cNvSpPr>
              <a:spLocks noChangeArrowheads="1"/>
            </p:cNvSpPr>
            <p:nvPr/>
          </p:nvSpPr>
          <p:spPr bwMode="auto">
            <a:xfrm>
              <a:off x="3914" y="3089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69" name="Oval 1051"/>
            <p:cNvSpPr>
              <a:spLocks noChangeArrowheads="1"/>
            </p:cNvSpPr>
            <p:nvPr/>
          </p:nvSpPr>
          <p:spPr bwMode="auto">
            <a:xfrm>
              <a:off x="4126" y="3159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70" name="Oval 1052"/>
            <p:cNvSpPr>
              <a:spLocks noChangeArrowheads="1"/>
            </p:cNvSpPr>
            <p:nvPr/>
          </p:nvSpPr>
          <p:spPr bwMode="auto">
            <a:xfrm>
              <a:off x="4126" y="2948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71" name="Oval 1053"/>
            <p:cNvSpPr>
              <a:spLocks noChangeArrowheads="1"/>
            </p:cNvSpPr>
            <p:nvPr/>
          </p:nvSpPr>
          <p:spPr bwMode="auto">
            <a:xfrm>
              <a:off x="3844" y="3370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72" name="Oval 1054"/>
            <p:cNvSpPr>
              <a:spLocks noChangeArrowheads="1"/>
            </p:cNvSpPr>
            <p:nvPr/>
          </p:nvSpPr>
          <p:spPr bwMode="auto">
            <a:xfrm>
              <a:off x="3985" y="3230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73" name="Oval 1055"/>
            <p:cNvSpPr>
              <a:spLocks noChangeArrowheads="1"/>
            </p:cNvSpPr>
            <p:nvPr/>
          </p:nvSpPr>
          <p:spPr bwMode="auto">
            <a:xfrm>
              <a:off x="4129" y="3514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74" name="Oval 1056"/>
            <p:cNvSpPr>
              <a:spLocks noChangeArrowheads="1"/>
            </p:cNvSpPr>
            <p:nvPr/>
          </p:nvSpPr>
          <p:spPr bwMode="auto">
            <a:xfrm>
              <a:off x="4196" y="3297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75" name="Oval 1057"/>
            <p:cNvSpPr>
              <a:spLocks noChangeArrowheads="1"/>
            </p:cNvSpPr>
            <p:nvPr/>
          </p:nvSpPr>
          <p:spPr bwMode="auto">
            <a:xfrm>
              <a:off x="4196" y="2807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76" name="Oval 1058"/>
            <p:cNvSpPr>
              <a:spLocks noChangeArrowheads="1"/>
            </p:cNvSpPr>
            <p:nvPr/>
          </p:nvSpPr>
          <p:spPr bwMode="auto">
            <a:xfrm>
              <a:off x="4618" y="3230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77" name="Oval 1059"/>
            <p:cNvSpPr>
              <a:spLocks noChangeArrowheads="1"/>
            </p:cNvSpPr>
            <p:nvPr/>
          </p:nvSpPr>
          <p:spPr bwMode="auto">
            <a:xfrm>
              <a:off x="4478" y="2948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78" name="Oval 1060"/>
            <p:cNvSpPr>
              <a:spLocks noChangeArrowheads="1"/>
            </p:cNvSpPr>
            <p:nvPr/>
          </p:nvSpPr>
          <p:spPr bwMode="auto">
            <a:xfrm>
              <a:off x="3694" y="3252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79" name="Oval 1061"/>
            <p:cNvSpPr>
              <a:spLocks noChangeArrowheads="1"/>
            </p:cNvSpPr>
            <p:nvPr/>
          </p:nvSpPr>
          <p:spPr bwMode="auto">
            <a:xfrm>
              <a:off x="4266" y="3159"/>
              <a:ext cx="63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80" name="Oval 1062"/>
            <p:cNvSpPr>
              <a:spLocks noChangeArrowheads="1"/>
            </p:cNvSpPr>
            <p:nvPr/>
          </p:nvSpPr>
          <p:spPr bwMode="auto">
            <a:xfrm>
              <a:off x="4407" y="3370"/>
              <a:ext cx="63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81" name="Oval 1063"/>
            <p:cNvSpPr>
              <a:spLocks noChangeArrowheads="1"/>
            </p:cNvSpPr>
            <p:nvPr/>
          </p:nvSpPr>
          <p:spPr bwMode="auto">
            <a:xfrm>
              <a:off x="4759" y="3441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82" name="Rectangle 1064"/>
            <p:cNvSpPr>
              <a:spLocks noChangeArrowheads="1"/>
            </p:cNvSpPr>
            <p:nvPr/>
          </p:nvSpPr>
          <p:spPr bwMode="auto">
            <a:xfrm>
              <a:off x="3504" y="2832"/>
              <a:ext cx="24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 i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35883" name="Rectangle 1065"/>
            <p:cNvSpPr>
              <a:spLocks noChangeArrowheads="1"/>
            </p:cNvSpPr>
            <p:nvPr/>
          </p:nvSpPr>
          <p:spPr bwMode="auto">
            <a:xfrm>
              <a:off x="4992" y="2832"/>
              <a:ext cx="24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 i="1">
                  <a:latin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35884" name="Oval 1066"/>
            <p:cNvSpPr>
              <a:spLocks noChangeArrowheads="1"/>
            </p:cNvSpPr>
            <p:nvPr/>
          </p:nvSpPr>
          <p:spPr bwMode="auto">
            <a:xfrm>
              <a:off x="4858" y="3182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85" name="Oval 1067"/>
            <p:cNvSpPr>
              <a:spLocks noChangeArrowheads="1"/>
            </p:cNvSpPr>
            <p:nvPr/>
          </p:nvSpPr>
          <p:spPr bwMode="auto">
            <a:xfrm>
              <a:off x="4506" y="3207"/>
              <a:ext cx="63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86" name="Oval 1068"/>
            <p:cNvSpPr>
              <a:spLocks noChangeArrowheads="1"/>
            </p:cNvSpPr>
            <p:nvPr/>
          </p:nvSpPr>
          <p:spPr bwMode="auto">
            <a:xfrm>
              <a:off x="4647" y="3322"/>
              <a:ext cx="63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87" name="Oval 1069"/>
            <p:cNvSpPr>
              <a:spLocks noChangeArrowheads="1"/>
            </p:cNvSpPr>
            <p:nvPr/>
          </p:nvSpPr>
          <p:spPr bwMode="auto">
            <a:xfrm>
              <a:off x="4954" y="2942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88" name="Oval 1070"/>
            <p:cNvSpPr>
              <a:spLocks noChangeArrowheads="1"/>
            </p:cNvSpPr>
            <p:nvPr/>
          </p:nvSpPr>
          <p:spPr bwMode="auto">
            <a:xfrm>
              <a:off x="4602" y="2871"/>
              <a:ext cx="63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89" name="Oval 1071"/>
            <p:cNvSpPr>
              <a:spLocks noChangeArrowheads="1"/>
            </p:cNvSpPr>
            <p:nvPr/>
          </p:nvSpPr>
          <p:spPr bwMode="auto">
            <a:xfrm>
              <a:off x="4791" y="3034"/>
              <a:ext cx="63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90" name="Oval 1072"/>
            <p:cNvSpPr>
              <a:spLocks noChangeArrowheads="1"/>
            </p:cNvSpPr>
            <p:nvPr/>
          </p:nvSpPr>
          <p:spPr bwMode="auto">
            <a:xfrm>
              <a:off x="3524" y="2980"/>
              <a:ext cx="696" cy="6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91" name="Oval 1073"/>
            <p:cNvSpPr>
              <a:spLocks noChangeArrowheads="1"/>
            </p:cNvSpPr>
            <p:nvPr/>
          </p:nvSpPr>
          <p:spPr bwMode="auto">
            <a:xfrm>
              <a:off x="3860" y="3076"/>
              <a:ext cx="696" cy="6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92" name="Oval 1074"/>
            <p:cNvSpPr>
              <a:spLocks noChangeArrowheads="1"/>
            </p:cNvSpPr>
            <p:nvPr/>
          </p:nvSpPr>
          <p:spPr bwMode="auto">
            <a:xfrm>
              <a:off x="4244" y="2980"/>
              <a:ext cx="696" cy="6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93" name="Oval 1075"/>
            <p:cNvSpPr>
              <a:spLocks noChangeArrowheads="1"/>
            </p:cNvSpPr>
            <p:nvPr/>
          </p:nvSpPr>
          <p:spPr bwMode="auto">
            <a:xfrm>
              <a:off x="4484" y="2740"/>
              <a:ext cx="696" cy="6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94" name="Line 1076"/>
            <p:cNvSpPr>
              <a:spLocks noChangeShapeType="1"/>
            </p:cNvSpPr>
            <p:nvPr/>
          </p:nvSpPr>
          <p:spPr bwMode="auto">
            <a:xfrm flipV="1">
              <a:off x="3888" y="3312"/>
              <a:ext cx="28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5" name="Line 1077"/>
            <p:cNvSpPr>
              <a:spLocks noChangeShapeType="1"/>
            </p:cNvSpPr>
            <p:nvPr/>
          </p:nvSpPr>
          <p:spPr bwMode="auto">
            <a:xfrm flipH="1">
              <a:off x="4272" y="3264"/>
              <a:ext cx="240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6" name="Oval 1078"/>
            <p:cNvSpPr>
              <a:spLocks noChangeArrowheads="1"/>
            </p:cNvSpPr>
            <p:nvPr/>
          </p:nvSpPr>
          <p:spPr bwMode="auto">
            <a:xfrm>
              <a:off x="3818" y="2993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97" name="Oval 1079"/>
            <p:cNvSpPr>
              <a:spLocks noChangeArrowheads="1"/>
            </p:cNvSpPr>
            <p:nvPr/>
          </p:nvSpPr>
          <p:spPr bwMode="auto">
            <a:xfrm>
              <a:off x="3694" y="3044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98" name="Oval 1080"/>
            <p:cNvSpPr>
              <a:spLocks noChangeArrowheads="1"/>
            </p:cNvSpPr>
            <p:nvPr/>
          </p:nvSpPr>
          <p:spPr bwMode="auto">
            <a:xfrm>
              <a:off x="3860" y="2807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99" name="Oval 1081"/>
            <p:cNvSpPr>
              <a:spLocks noChangeArrowheads="1"/>
            </p:cNvSpPr>
            <p:nvPr/>
          </p:nvSpPr>
          <p:spPr bwMode="auto">
            <a:xfrm>
              <a:off x="3428" y="2740"/>
              <a:ext cx="696" cy="6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900" name="Line 1082"/>
            <p:cNvSpPr>
              <a:spLocks noChangeShapeType="1"/>
            </p:cNvSpPr>
            <p:nvPr/>
          </p:nvSpPr>
          <p:spPr bwMode="auto">
            <a:xfrm>
              <a:off x="3744" y="3072"/>
              <a:ext cx="96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1" name="Line 1083"/>
            <p:cNvSpPr>
              <a:spLocks noChangeShapeType="1"/>
            </p:cNvSpPr>
            <p:nvPr/>
          </p:nvSpPr>
          <p:spPr bwMode="auto">
            <a:xfrm flipH="1">
              <a:off x="4560" y="3072"/>
              <a:ext cx="24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2" name="Rectangle 1084"/>
            <p:cNvSpPr>
              <a:spLocks noChangeArrowheads="1"/>
            </p:cNvSpPr>
            <p:nvPr/>
          </p:nvSpPr>
          <p:spPr bwMode="auto">
            <a:xfrm>
              <a:off x="4176" y="3312"/>
              <a:ext cx="24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 i="1">
                  <a:latin typeface="Times New Roman" panose="02020603050405020304" pitchFamily="18" charset="0"/>
                </a:rPr>
                <a:t>o</a:t>
              </a:r>
            </a:p>
          </p:txBody>
        </p:sp>
      </p:grpSp>
      <p:grpSp>
        <p:nvGrpSpPr>
          <p:cNvPr id="35845" name="Group 1088"/>
          <p:cNvGrpSpPr>
            <a:grpSpLocks/>
          </p:cNvGrpSpPr>
          <p:nvPr/>
        </p:nvGrpSpPr>
        <p:grpSpPr bwMode="auto">
          <a:xfrm>
            <a:off x="8229600" y="914400"/>
            <a:ext cx="2090738" cy="1790700"/>
            <a:chOff x="4013" y="1104"/>
            <a:chExt cx="1317" cy="1128"/>
          </a:xfrm>
        </p:grpSpPr>
        <p:sp>
          <p:nvSpPr>
            <p:cNvPr id="35846" name="Oval 1028"/>
            <p:cNvSpPr>
              <a:spLocks noChangeArrowheads="1"/>
            </p:cNvSpPr>
            <p:nvPr/>
          </p:nvSpPr>
          <p:spPr bwMode="auto">
            <a:xfrm>
              <a:off x="4422" y="1549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47" name="Oval 1029"/>
            <p:cNvSpPr>
              <a:spLocks noChangeArrowheads="1"/>
            </p:cNvSpPr>
            <p:nvPr/>
          </p:nvSpPr>
          <p:spPr bwMode="auto">
            <a:xfrm>
              <a:off x="4634" y="1619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48" name="Oval 1030"/>
            <p:cNvSpPr>
              <a:spLocks noChangeArrowheads="1"/>
            </p:cNvSpPr>
            <p:nvPr/>
          </p:nvSpPr>
          <p:spPr bwMode="auto">
            <a:xfrm>
              <a:off x="4634" y="1408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49" name="Oval 1031"/>
            <p:cNvSpPr>
              <a:spLocks noChangeArrowheads="1"/>
            </p:cNvSpPr>
            <p:nvPr/>
          </p:nvSpPr>
          <p:spPr bwMode="auto">
            <a:xfrm>
              <a:off x="4352" y="1830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50" name="Oval 1032"/>
            <p:cNvSpPr>
              <a:spLocks noChangeArrowheads="1"/>
            </p:cNvSpPr>
            <p:nvPr/>
          </p:nvSpPr>
          <p:spPr bwMode="auto">
            <a:xfrm>
              <a:off x="4493" y="1690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51" name="Oval 1033"/>
            <p:cNvSpPr>
              <a:spLocks noChangeArrowheads="1"/>
            </p:cNvSpPr>
            <p:nvPr/>
          </p:nvSpPr>
          <p:spPr bwMode="auto">
            <a:xfrm>
              <a:off x="4493" y="1830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52" name="Oval 1034"/>
            <p:cNvSpPr>
              <a:spLocks noChangeArrowheads="1"/>
            </p:cNvSpPr>
            <p:nvPr/>
          </p:nvSpPr>
          <p:spPr bwMode="auto">
            <a:xfrm>
              <a:off x="4704" y="1901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53" name="Oval 1035"/>
            <p:cNvSpPr>
              <a:spLocks noChangeArrowheads="1"/>
            </p:cNvSpPr>
            <p:nvPr/>
          </p:nvSpPr>
          <p:spPr bwMode="auto">
            <a:xfrm>
              <a:off x="4704" y="1267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54" name="Oval 1036"/>
            <p:cNvSpPr>
              <a:spLocks noChangeArrowheads="1"/>
            </p:cNvSpPr>
            <p:nvPr/>
          </p:nvSpPr>
          <p:spPr bwMode="auto">
            <a:xfrm>
              <a:off x="5126" y="1690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55" name="Oval 1037"/>
            <p:cNvSpPr>
              <a:spLocks noChangeArrowheads="1"/>
            </p:cNvSpPr>
            <p:nvPr/>
          </p:nvSpPr>
          <p:spPr bwMode="auto">
            <a:xfrm>
              <a:off x="4986" y="1408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56" name="Oval 1038"/>
            <p:cNvSpPr>
              <a:spLocks noChangeArrowheads="1"/>
            </p:cNvSpPr>
            <p:nvPr/>
          </p:nvSpPr>
          <p:spPr bwMode="auto">
            <a:xfrm>
              <a:off x="4634" y="1760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57" name="Oval 1039"/>
            <p:cNvSpPr>
              <a:spLocks noChangeArrowheads="1"/>
            </p:cNvSpPr>
            <p:nvPr/>
          </p:nvSpPr>
          <p:spPr bwMode="auto">
            <a:xfrm>
              <a:off x="4774" y="1619"/>
              <a:ext cx="63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58" name="Oval 1040"/>
            <p:cNvSpPr>
              <a:spLocks noChangeArrowheads="1"/>
            </p:cNvSpPr>
            <p:nvPr/>
          </p:nvSpPr>
          <p:spPr bwMode="auto">
            <a:xfrm>
              <a:off x="4915" y="1830"/>
              <a:ext cx="63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59" name="Oval 1041"/>
            <p:cNvSpPr>
              <a:spLocks noChangeArrowheads="1"/>
            </p:cNvSpPr>
            <p:nvPr/>
          </p:nvSpPr>
          <p:spPr bwMode="auto">
            <a:xfrm>
              <a:off x="5267" y="1901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60" name="Oval 1042"/>
            <p:cNvSpPr>
              <a:spLocks noChangeArrowheads="1"/>
            </p:cNvSpPr>
            <p:nvPr/>
          </p:nvSpPr>
          <p:spPr bwMode="auto">
            <a:xfrm>
              <a:off x="4464" y="1536"/>
              <a:ext cx="696" cy="6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61" name="Oval 1043"/>
            <p:cNvSpPr>
              <a:spLocks noChangeArrowheads="1"/>
            </p:cNvSpPr>
            <p:nvPr/>
          </p:nvSpPr>
          <p:spPr bwMode="auto">
            <a:xfrm>
              <a:off x="4013" y="1456"/>
              <a:ext cx="696" cy="6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62" name="Rectangle 1044"/>
            <p:cNvSpPr>
              <a:spLocks noChangeArrowheads="1"/>
            </p:cNvSpPr>
            <p:nvPr/>
          </p:nvSpPr>
          <p:spPr bwMode="auto">
            <a:xfrm>
              <a:off x="5020" y="1292"/>
              <a:ext cx="24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 i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35863" name="Rectangle 1045"/>
            <p:cNvSpPr>
              <a:spLocks noChangeArrowheads="1"/>
            </p:cNvSpPr>
            <p:nvPr/>
          </p:nvSpPr>
          <p:spPr bwMode="auto">
            <a:xfrm>
              <a:off x="4156" y="1724"/>
              <a:ext cx="24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 i="1">
                  <a:latin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35864" name="Oval 1046"/>
            <p:cNvSpPr>
              <a:spLocks noChangeArrowheads="1"/>
            </p:cNvSpPr>
            <p:nvPr/>
          </p:nvSpPr>
          <p:spPr bwMode="auto">
            <a:xfrm>
              <a:off x="4608" y="1104"/>
              <a:ext cx="696" cy="6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65" name="Rectangle 1047"/>
            <p:cNvSpPr>
              <a:spLocks noChangeArrowheads="1"/>
            </p:cNvSpPr>
            <p:nvPr/>
          </p:nvSpPr>
          <p:spPr bwMode="auto">
            <a:xfrm>
              <a:off x="4636" y="1580"/>
              <a:ext cx="38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 i="1">
                  <a:latin typeface="Times New Roman" panose="02020603050405020304" pitchFamily="18" charset="0"/>
                </a:rPr>
                <a:t>p</a:t>
              </a:r>
              <a:r>
                <a:rPr lang="en-US" altLang="zh-CN" sz="2400" i="1" baseline="-250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5866" name="Line 1048"/>
            <p:cNvSpPr>
              <a:spLocks noChangeShapeType="1"/>
            </p:cNvSpPr>
            <p:nvPr/>
          </p:nvSpPr>
          <p:spPr bwMode="auto">
            <a:xfrm flipH="1">
              <a:off x="4684" y="1484"/>
              <a:ext cx="288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lg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7" name="Line 1085"/>
            <p:cNvSpPr>
              <a:spLocks noChangeShapeType="1"/>
            </p:cNvSpPr>
            <p:nvPr/>
          </p:nvSpPr>
          <p:spPr bwMode="auto">
            <a:xfrm flipV="1">
              <a:off x="4368" y="1680"/>
              <a:ext cx="288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548437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DBSCAN</a:t>
            </a:r>
          </a:p>
        </p:txBody>
      </p:sp>
      <p:sp>
        <p:nvSpPr>
          <p:cNvPr id="36867" name="Rectangle 3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A cluster: a maximal set of density-connected points</a:t>
            </a:r>
          </a:p>
          <a:p>
            <a:pPr lvl="1"/>
            <a:r>
              <a:rPr lang="en-US" altLang="zh-CN" smtClean="0"/>
              <a:t>Discover clusters of arbitrary shape in spatial databases with noise</a:t>
            </a:r>
          </a:p>
        </p:txBody>
      </p:sp>
      <p:grpSp>
        <p:nvGrpSpPr>
          <p:cNvPr id="36868" name="Group 33"/>
          <p:cNvGrpSpPr>
            <a:grpSpLocks/>
          </p:cNvGrpSpPr>
          <p:nvPr/>
        </p:nvGrpSpPr>
        <p:grpSpPr bwMode="auto">
          <a:xfrm>
            <a:off x="3505200" y="3859214"/>
            <a:ext cx="6324600" cy="2617787"/>
            <a:chOff x="1776" y="2304"/>
            <a:chExt cx="3984" cy="1649"/>
          </a:xfrm>
        </p:grpSpPr>
        <p:sp>
          <p:nvSpPr>
            <p:cNvPr id="36869" name="Oval 5"/>
            <p:cNvSpPr>
              <a:spLocks noChangeArrowheads="1"/>
            </p:cNvSpPr>
            <p:nvPr/>
          </p:nvSpPr>
          <p:spPr bwMode="auto">
            <a:xfrm>
              <a:off x="2814" y="2854"/>
              <a:ext cx="124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70" name="Oval 6"/>
            <p:cNvSpPr>
              <a:spLocks noChangeArrowheads="1"/>
            </p:cNvSpPr>
            <p:nvPr/>
          </p:nvSpPr>
          <p:spPr bwMode="auto">
            <a:xfrm>
              <a:off x="2772" y="3050"/>
              <a:ext cx="125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71" name="Oval 7"/>
            <p:cNvSpPr>
              <a:spLocks noChangeArrowheads="1"/>
            </p:cNvSpPr>
            <p:nvPr/>
          </p:nvSpPr>
          <p:spPr bwMode="auto">
            <a:xfrm>
              <a:off x="2980" y="3089"/>
              <a:ext cx="124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72" name="Oval 8"/>
            <p:cNvSpPr>
              <a:spLocks noChangeArrowheads="1"/>
            </p:cNvSpPr>
            <p:nvPr/>
          </p:nvSpPr>
          <p:spPr bwMode="auto">
            <a:xfrm>
              <a:off x="3063" y="2854"/>
              <a:ext cx="124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73" name="Oval 9"/>
            <p:cNvSpPr>
              <a:spLocks noChangeArrowheads="1"/>
            </p:cNvSpPr>
            <p:nvPr/>
          </p:nvSpPr>
          <p:spPr bwMode="auto">
            <a:xfrm>
              <a:off x="3146" y="3207"/>
              <a:ext cx="124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74" name="Oval 10"/>
            <p:cNvSpPr>
              <a:spLocks noChangeArrowheads="1"/>
            </p:cNvSpPr>
            <p:nvPr/>
          </p:nvSpPr>
          <p:spPr bwMode="auto">
            <a:xfrm>
              <a:off x="2814" y="3247"/>
              <a:ext cx="124" cy="1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75" name="Oval 11"/>
            <p:cNvSpPr>
              <a:spLocks noChangeArrowheads="1"/>
            </p:cNvSpPr>
            <p:nvPr/>
          </p:nvSpPr>
          <p:spPr bwMode="auto">
            <a:xfrm>
              <a:off x="2980" y="3364"/>
              <a:ext cx="124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76" name="Oval 12"/>
            <p:cNvSpPr>
              <a:spLocks noChangeArrowheads="1"/>
            </p:cNvSpPr>
            <p:nvPr/>
          </p:nvSpPr>
          <p:spPr bwMode="auto">
            <a:xfrm>
              <a:off x="2897" y="3561"/>
              <a:ext cx="124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77" name="Oval 13"/>
            <p:cNvSpPr>
              <a:spLocks noChangeArrowheads="1"/>
            </p:cNvSpPr>
            <p:nvPr/>
          </p:nvSpPr>
          <p:spPr bwMode="auto">
            <a:xfrm>
              <a:off x="3104" y="3679"/>
              <a:ext cx="125" cy="1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78" name="Oval 14"/>
            <p:cNvSpPr>
              <a:spLocks noChangeArrowheads="1"/>
            </p:cNvSpPr>
            <p:nvPr/>
          </p:nvSpPr>
          <p:spPr bwMode="auto">
            <a:xfrm>
              <a:off x="3187" y="3836"/>
              <a:ext cx="125" cy="1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79" name="Oval 15"/>
            <p:cNvSpPr>
              <a:spLocks noChangeArrowheads="1"/>
            </p:cNvSpPr>
            <p:nvPr/>
          </p:nvSpPr>
          <p:spPr bwMode="auto">
            <a:xfrm>
              <a:off x="3146" y="3482"/>
              <a:ext cx="124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80" name="Oval 16"/>
            <p:cNvSpPr>
              <a:spLocks noChangeArrowheads="1"/>
            </p:cNvSpPr>
            <p:nvPr/>
          </p:nvSpPr>
          <p:spPr bwMode="auto">
            <a:xfrm>
              <a:off x="3685" y="2383"/>
              <a:ext cx="125" cy="1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81" name="Oval 17"/>
            <p:cNvSpPr>
              <a:spLocks noChangeArrowheads="1"/>
            </p:cNvSpPr>
            <p:nvPr/>
          </p:nvSpPr>
          <p:spPr bwMode="auto">
            <a:xfrm>
              <a:off x="3768" y="2854"/>
              <a:ext cx="125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82" name="Oval 18"/>
            <p:cNvSpPr>
              <a:spLocks noChangeArrowheads="1"/>
            </p:cNvSpPr>
            <p:nvPr/>
          </p:nvSpPr>
          <p:spPr bwMode="auto">
            <a:xfrm>
              <a:off x="3644" y="3011"/>
              <a:ext cx="124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83" name="Oval 19"/>
            <p:cNvSpPr>
              <a:spLocks noChangeArrowheads="1"/>
            </p:cNvSpPr>
            <p:nvPr/>
          </p:nvSpPr>
          <p:spPr bwMode="auto">
            <a:xfrm>
              <a:off x="3934" y="3089"/>
              <a:ext cx="125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84" name="Oval 20"/>
            <p:cNvSpPr>
              <a:spLocks noChangeArrowheads="1"/>
            </p:cNvSpPr>
            <p:nvPr/>
          </p:nvSpPr>
          <p:spPr bwMode="auto">
            <a:xfrm>
              <a:off x="4017" y="2893"/>
              <a:ext cx="125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85" name="Oval 21"/>
            <p:cNvSpPr>
              <a:spLocks noChangeArrowheads="1"/>
            </p:cNvSpPr>
            <p:nvPr/>
          </p:nvSpPr>
          <p:spPr bwMode="auto">
            <a:xfrm>
              <a:off x="3768" y="3168"/>
              <a:ext cx="125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86" name="Oval 23"/>
            <p:cNvSpPr>
              <a:spLocks noChangeArrowheads="1"/>
            </p:cNvSpPr>
            <p:nvPr/>
          </p:nvSpPr>
          <p:spPr bwMode="auto">
            <a:xfrm>
              <a:off x="2565" y="2697"/>
              <a:ext cx="498" cy="51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87" name="Oval 24"/>
            <p:cNvSpPr>
              <a:spLocks noChangeArrowheads="1"/>
            </p:cNvSpPr>
            <p:nvPr/>
          </p:nvSpPr>
          <p:spPr bwMode="auto">
            <a:xfrm>
              <a:off x="2814" y="3168"/>
              <a:ext cx="498" cy="51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88" name="Oval 25"/>
            <p:cNvSpPr>
              <a:spLocks noChangeArrowheads="1"/>
            </p:cNvSpPr>
            <p:nvPr/>
          </p:nvSpPr>
          <p:spPr bwMode="auto">
            <a:xfrm>
              <a:off x="3519" y="2304"/>
              <a:ext cx="498" cy="51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89" name="AutoShape 26"/>
            <p:cNvSpPr>
              <a:spLocks/>
            </p:cNvSpPr>
            <p:nvPr/>
          </p:nvSpPr>
          <p:spPr bwMode="auto">
            <a:xfrm>
              <a:off x="2141" y="3368"/>
              <a:ext cx="498" cy="294"/>
            </a:xfrm>
            <a:prstGeom prst="borderCallout1">
              <a:avLst>
                <a:gd name="adj1" fmla="val 18750"/>
                <a:gd name="adj2" fmla="val 108333"/>
                <a:gd name="adj3" fmla="val 18750"/>
                <a:gd name="adj4" fmla="val 16875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Core</a:t>
              </a:r>
            </a:p>
          </p:txBody>
        </p:sp>
        <p:sp>
          <p:nvSpPr>
            <p:cNvPr id="36890" name="AutoShape 27"/>
            <p:cNvSpPr>
              <a:spLocks/>
            </p:cNvSpPr>
            <p:nvPr/>
          </p:nvSpPr>
          <p:spPr bwMode="auto">
            <a:xfrm>
              <a:off x="1776" y="2876"/>
              <a:ext cx="706" cy="294"/>
            </a:xfrm>
            <a:prstGeom prst="borderCallout1">
              <a:avLst>
                <a:gd name="adj1" fmla="val 14458"/>
                <a:gd name="adj2" fmla="val 105884"/>
                <a:gd name="adj3" fmla="val 14458"/>
                <a:gd name="adj4" fmla="val 148528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Border</a:t>
              </a:r>
            </a:p>
          </p:txBody>
        </p:sp>
        <p:sp>
          <p:nvSpPr>
            <p:cNvPr id="36891" name="AutoShape 28"/>
            <p:cNvSpPr>
              <a:spLocks/>
            </p:cNvSpPr>
            <p:nvPr/>
          </p:nvSpPr>
          <p:spPr bwMode="auto">
            <a:xfrm>
              <a:off x="4391" y="2383"/>
              <a:ext cx="713" cy="294"/>
            </a:xfrm>
            <a:prstGeom prst="borderCallout1">
              <a:avLst>
                <a:gd name="adj1" fmla="val 24491"/>
                <a:gd name="adj2" fmla="val -5810"/>
                <a:gd name="adj3" fmla="val 21431"/>
                <a:gd name="adj4" fmla="val -8281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Outlier</a:t>
              </a:r>
            </a:p>
          </p:txBody>
        </p:sp>
        <p:sp>
          <p:nvSpPr>
            <p:cNvPr id="36892" name="Text Box 29"/>
            <p:cNvSpPr txBox="1">
              <a:spLocks noChangeArrowheads="1"/>
            </p:cNvSpPr>
            <p:nvPr/>
          </p:nvSpPr>
          <p:spPr bwMode="auto">
            <a:xfrm>
              <a:off x="4723" y="3050"/>
              <a:ext cx="1037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Eps = 1cm</a:t>
              </a:r>
            </a:p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MinPts = 5</a:t>
              </a:r>
            </a:p>
          </p:txBody>
        </p:sp>
        <p:sp>
          <p:nvSpPr>
            <p:cNvPr id="36893" name="Oval 30"/>
            <p:cNvSpPr>
              <a:spLocks noChangeArrowheads="1"/>
            </p:cNvSpPr>
            <p:nvPr/>
          </p:nvSpPr>
          <p:spPr bwMode="auto">
            <a:xfrm>
              <a:off x="3270" y="3639"/>
              <a:ext cx="125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34855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DBSCAN: the Algorithm</a:t>
            </a:r>
          </a:p>
        </p:txBody>
      </p:sp>
      <p:sp>
        <p:nvSpPr>
          <p:cNvPr id="3789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/>
              <a:t>Arbitrary select a point p</a:t>
            </a:r>
          </a:p>
          <a:p>
            <a:pPr>
              <a:lnSpc>
                <a:spcPct val="90000"/>
              </a:lnSpc>
            </a:pPr>
            <a:r>
              <a:rPr lang="en-US" altLang="zh-CN"/>
              <a:t>Retrieve all points density-reachable from p wrt Eps and MinPts</a:t>
            </a:r>
          </a:p>
          <a:p>
            <a:pPr>
              <a:lnSpc>
                <a:spcPct val="90000"/>
              </a:lnSpc>
            </a:pPr>
            <a:r>
              <a:rPr lang="en-US" altLang="zh-CN"/>
              <a:t>If p is a core point, a cluster is formed</a:t>
            </a:r>
          </a:p>
          <a:p>
            <a:pPr>
              <a:lnSpc>
                <a:spcPct val="90000"/>
              </a:lnSpc>
            </a:pPr>
            <a:r>
              <a:rPr lang="en-US" altLang="zh-CN"/>
              <a:t>If p is a border point, no points are density-reachable from p and DBSCAN visits the next point of the database</a:t>
            </a:r>
          </a:p>
          <a:p>
            <a:pPr>
              <a:lnSpc>
                <a:spcPct val="90000"/>
              </a:lnSpc>
            </a:pPr>
            <a:r>
              <a:rPr lang="en-US" altLang="zh-CN"/>
              <a:t>Continue the process until all of the points have been processed</a:t>
            </a:r>
          </a:p>
        </p:txBody>
      </p:sp>
    </p:spTree>
    <p:extLst>
      <p:ext uri="{BB962C8B-B14F-4D97-AF65-F5344CB8AC3E}">
        <p14:creationId xmlns:p14="http://schemas.microsoft.com/office/powerpoint/2010/main" val="41394152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Problems of DBSCAN</a:t>
            </a:r>
          </a:p>
        </p:txBody>
      </p:sp>
      <p:sp>
        <p:nvSpPr>
          <p:cNvPr id="38915" name="Rectangle 205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Different clusters may have very different densities</a:t>
            </a:r>
          </a:p>
          <a:p>
            <a:r>
              <a:rPr lang="en-US" altLang="en-US" smtClean="0"/>
              <a:t>Clusters may be in hierarchies</a:t>
            </a:r>
          </a:p>
        </p:txBody>
      </p:sp>
      <p:grpSp>
        <p:nvGrpSpPr>
          <p:cNvPr id="38916" name="Group 2095"/>
          <p:cNvGrpSpPr>
            <a:grpSpLocks/>
          </p:cNvGrpSpPr>
          <p:nvPr/>
        </p:nvGrpSpPr>
        <p:grpSpPr bwMode="auto">
          <a:xfrm>
            <a:off x="3505200" y="4114800"/>
            <a:ext cx="5181600" cy="2286000"/>
            <a:chOff x="1248" y="2544"/>
            <a:chExt cx="3264" cy="1440"/>
          </a:xfrm>
        </p:grpSpPr>
        <p:sp>
          <p:nvSpPr>
            <p:cNvPr id="38917" name="Oval 2053"/>
            <p:cNvSpPr>
              <a:spLocks noChangeArrowheads="1"/>
            </p:cNvSpPr>
            <p:nvPr/>
          </p:nvSpPr>
          <p:spPr bwMode="auto">
            <a:xfrm>
              <a:off x="2016" y="3072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18" name="Oval 2054"/>
            <p:cNvSpPr>
              <a:spLocks noChangeArrowheads="1"/>
            </p:cNvSpPr>
            <p:nvPr/>
          </p:nvSpPr>
          <p:spPr bwMode="auto">
            <a:xfrm>
              <a:off x="2112" y="3168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19" name="Oval 2055"/>
            <p:cNvSpPr>
              <a:spLocks noChangeArrowheads="1"/>
            </p:cNvSpPr>
            <p:nvPr/>
          </p:nvSpPr>
          <p:spPr bwMode="auto">
            <a:xfrm>
              <a:off x="2208" y="3024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20" name="Oval 2056"/>
            <p:cNvSpPr>
              <a:spLocks noChangeArrowheads="1"/>
            </p:cNvSpPr>
            <p:nvPr/>
          </p:nvSpPr>
          <p:spPr bwMode="auto">
            <a:xfrm>
              <a:off x="2256" y="3120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21" name="Oval 2057"/>
            <p:cNvSpPr>
              <a:spLocks noChangeArrowheads="1"/>
            </p:cNvSpPr>
            <p:nvPr/>
          </p:nvSpPr>
          <p:spPr bwMode="auto">
            <a:xfrm>
              <a:off x="2352" y="3024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22" name="Oval 2058"/>
            <p:cNvSpPr>
              <a:spLocks noChangeArrowheads="1"/>
            </p:cNvSpPr>
            <p:nvPr/>
          </p:nvSpPr>
          <p:spPr bwMode="auto">
            <a:xfrm>
              <a:off x="2112" y="3072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23" name="Oval 2059"/>
            <p:cNvSpPr>
              <a:spLocks noChangeArrowheads="1"/>
            </p:cNvSpPr>
            <p:nvPr/>
          </p:nvSpPr>
          <p:spPr bwMode="auto">
            <a:xfrm>
              <a:off x="2352" y="3120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24" name="Oval 2060"/>
            <p:cNvSpPr>
              <a:spLocks noChangeArrowheads="1"/>
            </p:cNvSpPr>
            <p:nvPr/>
          </p:nvSpPr>
          <p:spPr bwMode="auto">
            <a:xfrm>
              <a:off x="2208" y="3168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25" name="Oval 2061"/>
            <p:cNvSpPr>
              <a:spLocks noChangeArrowheads="1"/>
            </p:cNvSpPr>
            <p:nvPr/>
          </p:nvSpPr>
          <p:spPr bwMode="auto">
            <a:xfrm>
              <a:off x="2160" y="3024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26" name="Oval 2062"/>
            <p:cNvSpPr>
              <a:spLocks noChangeArrowheads="1"/>
            </p:cNvSpPr>
            <p:nvPr/>
          </p:nvSpPr>
          <p:spPr bwMode="auto">
            <a:xfrm>
              <a:off x="2208" y="3264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27" name="Oval 2063"/>
            <p:cNvSpPr>
              <a:spLocks noChangeArrowheads="1"/>
            </p:cNvSpPr>
            <p:nvPr/>
          </p:nvSpPr>
          <p:spPr bwMode="auto">
            <a:xfrm>
              <a:off x="2544" y="3024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28" name="Oval 2064"/>
            <p:cNvSpPr>
              <a:spLocks noChangeArrowheads="1"/>
            </p:cNvSpPr>
            <p:nvPr/>
          </p:nvSpPr>
          <p:spPr bwMode="auto">
            <a:xfrm>
              <a:off x="2448" y="3072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29" name="Oval 2065"/>
            <p:cNvSpPr>
              <a:spLocks noChangeArrowheads="1"/>
            </p:cNvSpPr>
            <p:nvPr/>
          </p:nvSpPr>
          <p:spPr bwMode="auto">
            <a:xfrm>
              <a:off x="2544" y="3072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30" name="Oval 2066"/>
            <p:cNvSpPr>
              <a:spLocks noChangeArrowheads="1"/>
            </p:cNvSpPr>
            <p:nvPr/>
          </p:nvSpPr>
          <p:spPr bwMode="auto">
            <a:xfrm>
              <a:off x="2448" y="3168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31" name="Oval 2069"/>
            <p:cNvSpPr>
              <a:spLocks noChangeArrowheads="1"/>
            </p:cNvSpPr>
            <p:nvPr/>
          </p:nvSpPr>
          <p:spPr bwMode="auto">
            <a:xfrm>
              <a:off x="3024" y="3072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32" name="Oval 2070"/>
            <p:cNvSpPr>
              <a:spLocks noChangeArrowheads="1"/>
            </p:cNvSpPr>
            <p:nvPr/>
          </p:nvSpPr>
          <p:spPr bwMode="auto">
            <a:xfrm>
              <a:off x="3120" y="3168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33" name="Oval 2071"/>
            <p:cNvSpPr>
              <a:spLocks noChangeArrowheads="1"/>
            </p:cNvSpPr>
            <p:nvPr/>
          </p:nvSpPr>
          <p:spPr bwMode="auto">
            <a:xfrm>
              <a:off x="3360" y="3168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34" name="Oval 2072"/>
            <p:cNvSpPr>
              <a:spLocks noChangeArrowheads="1"/>
            </p:cNvSpPr>
            <p:nvPr/>
          </p:nvSpPr>
          <p:spPr bwMode="auto">
            <a:xfrm>
              <a:off x="3120" y="3360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35" name="Oval 2073"/>
            <p:cNvSpPr>
              <a:spLocks noChangeArrowheads="1"/>
            </p:cNvSpPr>
            <p:nvPr/>
          </p:nvSpPr>
          <p:spPr bwMode="auto">
            <a:xfrm>
              <a:off x="3312" y="3360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36" name="Oval 2074"/>
            <p:cNvSpPr>
              <a:spLocks noChangeArrowheads="1"/>
            </p:cNvSpPr>
            <p:nvPr/>
          </p:nvSpPr>
          <p:spPr bwMode="auto">
            <a:xfrm>
              <a:off x="3456" y="3264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37" name="Oval 2075"/>
            <p:cNvSpPr>
              <a:spLocks noChangeArrowheads="1"/>
            </p:cNvSpPr>
            <p:nvPr/>
          </p:nvSpPr>
          <p:spPr bwMode="auto">
            <a:xfrm>
              <a:off x="3312" y="3504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38" name="Oval 2076"/>
            <p:cNvSpPr>
              <a:spLocks noChangeArrowheads="1"/>
            </p:cNvSpPr>
            <p:nvPr/>
          </p:nvSpPr>
          <p:spPr bwMode="auto">
            <a:xfrm>
              <a:off x="3264" y="3024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39" name="Oval 2077"/>
            <p:cNvSpPr>
              <a:spLocks noChangeArrowheads="1"/>
            </p:cNvSpPr>
            <p:nvPr/>
          </p:nvSpPr>
          <p:spPr bwMode="auto">
            <a:xfrm>
              <a:off x="2736" y="2784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40" name="Oval 2078"/>
            <p:cNvSpPr>
              <a:spLocks noChangeArrowheads="1"/>
            </p:cNvSpPr>
            <p:nvPr/>
          </p:nvSpPr>
          <p:spPr bwMode="auto">
            <a:xfrm>
              <a:off x="2784" y="3072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41" name="Oval 2079"/>
            <p:cNvSpPr>
              <a:spLocks noChangeArrowheads="1"/>
            </p:cNvSpPr>
            <p:nvPr/>
          </p:nvSpPr>
          <p:spPr bwMode="auto">
            <a:xfrm>
              <a:off x="2160" y="2784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42" name="Oval 2080"/>
            <p:cNvSpPr>
              <a:spLocks noChangeArrowheads="1"/>
            </p:cNvSpPr>
            <p:nvPr/>
          </p:nvSpPr>
          <p:spPr bwMode="auto">
            <a:xfrm>
              <a:off x="1728" y="2928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43" name="Oval 2081"/>
            <p:cNvSpPr>
              <a:spLocks noChangeArrowheads="1"/>
            </p:cNvSpPr>
            <p:nvPr/>
          </p:nvSpPr>
          <p:spPr bwMode="auto">
            <a:xfrm>
              <a:off x="1824" y="3264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44" name="Oval 2082"/>
            <p:cNvSpPr>
              <a:spLocks noChangeArrowheads="1"/>
            </p:cNvSpPr>
            <p:nvPr/>
          </p:nvSpPr>
          <p:spPr bwMode="auto">
            <a:xfrm>
              <a:off x="2496" y="3456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45" name="Oval 2083"/>
            <p:cNvSpPr>
              <a:spLocks noChangeArrowheads="1"/>
            </p:cNvSpPr>
            <p:nvPr/>
          </p:nvSpPr>
          <p:spPr bwMode="auto">
            <a:xfrm>
              <a:off x="3504" y="2688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46" name="Oval 2084"/>
            <p:cNvSpPr>
              <a:spLocks noChangeArrowheads="1"/>
            </p:cNvSpPr>
            <p:nvPr/>
          </p:nvSpPr>
          <p:spPr bwMode="auto">
            <a:xfrm>
              <a:off x="3168" y="3792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47" name="Oval 2085"/>
            <p:cNvSpPr>
              <a:spLocks noChangeArrowheads="1"/>
            </p:cNvSpPr>
            <p:nvPr/>
          </p:nvSpPr>
          <p:spPr bwMode="auto">
            <a:xfrm>
              <a:off x="2160" y="3552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48" name="Oval 2086"/>
            <p:cNvSpPr>
              <a:spLocks noChangeArrowheads="1"/>
            </p:cNvSpPr>
            <p:nvPr/>
          </p:nvSpPr>
          <p:spPr bwMode="auto">
            <a:xfrm>
              <a:off x="3792" y="2976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49" name="Oval 2087"/>
            <p:cNvSpPr>
              <a:spLocks noChangeArrowheads="1"/>
            </p:cNvSpPr>
            <p:nvPr/>
          </p:nvSpPr>
          <p:spPr bwMode="auto">
            <a:xfrm>
              <a:off x="2640" y="3648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50" name="Oval 2088"/>
            <p:cNvSpPr>
              <a:spLocks noChangeArrowheads="1"/>
            </p:cNvSpPr>
            <p:nvPr/>
          </p:nvSpPr>
          <p:spPr bwMode="auto">
            <a:xfrm>
              <a:off x="2400" y="2688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51" name="Oval 2089"/>
            <p:cNvSpPr>
              <a:spLocks noChangeArrowheads="1"/>
            </p:cNvSpPr>
            <p:nvPr/>
          </p:nvSpPr>
          <p:spPr bwMode="auto">
            <a:xfrm>
              <a:off x="3696" y="3696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52" name="Oval 2090"/>
            <p:cNvSpPr>
              <a:spLocks noChangeArrowheads="1"/>
            </p:cNvSpPr>
            <p:nvPr/>
          </p:nvSpPr>
          <p:spPr bwMode="auto">
            <a:xfrm>
              <a:off x="4080" y="3360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53" name="Oval 2092"/>
            <p:cNvSpPr>
              <a:spLocks noChangeArrowheads="1"/>
            </p:cNvSpPr>
            <p:nvPr/>
          </p:nvSpPr>
          <p:spPr bwMode="auto">
            <a:xfrm>
              <a:off x="1824" y="2976"/>
              <a:ext cx="912" cy="336"/>
            </a:xfrm>
            <a:prstGeom prst="ellipse">
              <a:avLst/>
            </a:prstGeom>
            <a:noFill/>
            <a:ln w="28575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54" name="Oval 2093"/>
            <p:cNvSpPr>
              <a:spLocks noChangeArrowheads="1"/>
            </p:cNvSpPr>
            <p:nvPr/>
          </p:nvSpPr>
          <p:spPr bwMode="auto">
            <a:xfrm>
              <a:off x="2976" y="2832"/>
              <a:ext cx="528" cy="864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55" name="Oval 2094"/>
            <p:cNvSpPr>
              <a:spLocks noChangeArrowheads="1"/>
            </p:cNvSpPr>
            <p:nvPr/>
          </p:nvSpPr>
          <p:spPr bwMode="auto">
            <a:xfrm>
              <a:off x="1248" y="2544"/>
              <a:ext cx="3264" cy="1440"/>
            </a:xfrm>
            <a:prstGeom prst="ellips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9685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Evolution Tree</a:t>
            </a:r>
          </a:p>
        </p:txBody>
      </p:sp>
      <p:sp>
        <p:nvSpPr>
          <p:cNvPr id="8195" name="AutoShape 2" descr="http://library.thinkquest.org/19012/media/treeolif.jpg"/>
          <p:cNvSpPr>
            <a:spLocks noChangeAspect="1" noChangeArrowheads="1"/>
          </p:cNvSpPr>
          <p:nvPr/>
        </p:nvSpPr>
        <p:spPr bwMode="auto">
          <a:xfrm>
            <a:off x="1692275" y="-2560638"/>
            <a:ext cx="4438650" cy="533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8196" name="Picture 4" descr="http://library.thinkquest.org/19012/media/treeoli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371600"/>
            <a:ext cx="443865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71312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OPTICS:  A Cluster-ordering Method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OPTICS: ordering points to identify the clustering structure</a:t>
            </a:r>
          </a:p>
          <a:p>
            <a:r>
              <a:rPr lang="en-US" altLang="zh-CN" smtClean="0"/>
              <a:t>“Group” points by density connectivity</a:t>
            </a:r>
          </a:p>
          <a:p>
            <a:pPr lvl="1"/>
            <a:r>
              <a:rPr lang="en-US" altLang="zh-CN" smtClean="0"/>
              <a:t>Hierarchies of clusters</a:t>
            </a:r>
          </a:p>
          <a:p>
            <a:r>
              <a:rPr lang="en-US" altLang="zh-CN" smtClean="0"/>
              <a:t>Visualize clusters and the hierarchy</a:t>
            </a:r>
          </a:p>
        </p:txBody>
      </p:sp>
    </p:spTree>
    <p:extLst>
      <p:ext uri="{BB962C8B-B14F-4D97-AF65-F5344CB8AC3E}">
        <p14:creationId xmlns:p14="http://schemas.microsoft.com/office/powerpoint/2010/main" val="4068232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DENCLUE: Using Density Functions</a:t>
            </a:r>
          </a:p>
        </p:txBody>
      </p:sp>
      <p:sp>
        <p:nvSpPr>
          <p:cNvPr id="4096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DENsity-based CLUstEring </a:t>
            </a:r>
          </a:p>
          <a:p>
            <a:r>
              <a:rPr lang="en-US" altLang="zh-CN"/>
              <a:t>Major features</a:t>
            </a:r>
          </a:p>
          <a:p>
            <a:pPr lvl="1"/>
            <a:r>
              <a:rPr lang="en-US" altLang="zh-CN"/>
              <a:t>Solid mathematical foundation</a:t>
            </a:r>
          </a:p>
          <a:p>
            <a:pPr lvl="1"/>
            <a:r>
              <a:rPr lang="en-US" altLang="zh-CN"/>
              <a:t>Good for data sets with large amounts of noise</a:t>
            </a:r>
          </a:p>
          <a:p>
            <a:pPr lvl="1"/>
            <a:r>
              <a:rPr lang="en-US" altLang="zh-CN"/>
              <a:t>Allow a compact mathematical description of arbitrarily shaped clusters in high-dimensional data sets</a:t>
            </a:r>
          </a:p>
          <a:p>
            <a:pPr lvl="1"/>
            <a:r>
              <a:rPr lang="en-US" altLang="zh-CN"/>
              <a:t>Significantly faster than existing algorithms (faster than DBSCAN by a factor of up to 45)</a:t>
            </a:r>
          </a:p>
          <a:p>
            <a:pPr lvl="1"/>
            <a:r>
              <a:rPr lang="en-US" altLang="zh-CN"/>
              <a:t>But need a large number of parameters</a:t>
            </a:r>
          </a:p>
        </p:txBody>
      </p:sp>
    </p:spTree>
    <p:extLst>
      <p:ext uri="{BB962C8B-B14F-4D97-AF65-F5344CB8AC3E}">
        <p14:creationId xmlns:p14="http://schemas.microsoft.com/office/powerpoint/2010/main" val="332777816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Hierarchical Clustering</a:t>
            </a:r>
          </a:p>
        </p:txBody>
      </p:sp>
      <p:sp>
        <p:nvSpPr>
          <p:cNvPr id="9219" name="Rectangle 6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Group data objects into a tree of clusters</a:t>
            </a: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3025776" y="2682876"/>
            <a:ext cx="6913563" cy="3649663"/>
            <a:chOff x="1200" y="1776"/>
            <a:chExt cx="4355" cy="2299"/>
          </a:xfrm>
        </p:grpSpPr>
        <p:sp>
          <p:nvSpPr>
            <p:cNvPr id="9221" name="Line 5"/>
            <p:cNvSpPr>
              <a:spLocks noChangeShapeType="1"/>
            </p:cNvSpPr>
            <p:nvPr/>
          </p:nvSpPr>
          <p:spPr bwMode="auto">
            <a:xfrm>
              <a:off x="1200" y="2112"/>
              <a:ext cx="32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22" name="Group 6"/>
            <p:cNvGrpSpPr>
              <a:grpSpLocks/>
            </p:cNvGrpSpPr>
            <p:nvPr/>
          </p:nvGrpSpPr>
          <p:grpSpPr bwMode="auto">
            <a:xfrm>
              <a:off x="1440" y="1785"/>
              <a:ext cx="480" cy="327"/>
              <a:chOff x="1104" y="1785"/>
              <a:chExt cx="480" cy="327"/>
            </a:xfrm>
          </p:grpSpPr>
          <p:sp>
            <p:nvSpPr>
              <p:cNvPr id="9274" name="Line 7"/>
              <p:cNvSpPr>
                <a:spLocks noChangeShapeType="1"/>
              </p:cNvSpPr>
              <p:nvPr/>
            </p:nvSpPr>
            <p:spPr bwMode="auto">
              <a:xfrm flipH="1">
                <a:off x="1200" y="201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5" name="Text Box 8"/>
              <p:cNvSpPr txBox="1">
                <a:spLocks noChangeArrowheads="1"/>
              </p:cNvSpPr>
              <p:nvPr/>
            </p:nvSpPr>
            <p:spPr bwMode="auto">
              <a:xfrm>
                <a:off x="1104" y="1785"/>
                <a:ext cx="48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zh-CN" sz="1800">
                    <a:latin typeface="Times New Roman" panose="02020603050405020304" pitchFamily="18" charset="0"/>
                  </a:rPr>
                  <a:t>Step 0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9223" name="Group 9"/>
            <p:cNvGrpSpPr>
              <a:grpSpLocks/>
            </p:cNvGrpSpPr>
            <p:nvPr/>
          </p:nvGrpSpPr>
          <p:grpSpPr bwMode="auto">
            <a:xfrm>
              <a:off x="1968" y="1776"/>
              <a:ext cx="480" cy="327"/>
              <a:chOff x="1104" y="1785"/>
              <a:chExt cx="480" cy="327"/>
            </a:xfrm>
          </p:grpSpPr>
          <p:sp>
            <p:nvSpPr>
              <p:cNvPr id="9272" name="Line 10"/>
              <p:cNvSpPr>
                <a:spLocks noChangeShapeType="1"/>
              </p:cNvSpPr>
              <p:nvPr/>
            </p:nvSpPr>
            <p:spPr bwMode="auto">
              <a:xfrm flipH="1">
                <a:off x="1200" y="201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3" name="Text Box 11"/>
              <p:cNvSpPr txBox="1">
                <a:spLocks noChangeArrowheads="1"/>
              </p:cNvSpPr>
              <p:nvPr/>
            </p:nvSpPr>
            <p:spPr bwMode="auto">
              <a:xfrm>
                <a:off x="1104" y="1785"/>
                <a:ext cx="48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zh-CN" sz="1800">
                    <a:latin typeface="Times New Roman" panose="02020603050405020304" pitchFamily="18" charset="0"/>
                  </a:rPr>
                  <a:t>Step 1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9224" name="Group 12"/>
            <p:cNvGrpSpPr>
              <a:grpSpLocks/>
            </p:cNvGrpSpPr>
            <p:nvPr/>
          </p:nvGrpSpPr>
          <p:grpSpPr bwMode="auto">
            <a:xfrm>
              <a:off x="2496" y="1776"/>
              <a:ext cx="480" cy="327"/>
              <a:chOff x="1104" y="1785"/>
              <a:chExt cx="480" cy="327"/>
            </a:xfrm>
          </p:grpSpPr>
          <p:sp>
            <p:nvSpPr>
              <p:cNvPr id="9270" name="Line 13"/>
              <p:cNvSpPr>
                <a:spLocks noChangeShapeType="1"/>
              </p:cNvSpPr>
              <p:nvPr/>
            </p:nvSpPr>
            <p:spPr bwMode="auto">
              <a:xfrm flipH="1">
                <a:off x="1200" y="201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1" name="Text Box 14"/>
              <p:cNvSpPr txBox="1">
                <a:spLocks noChangeArrowheads="1"/>
              </p:cNvSpPr>
              <p:nvPr/>
            </p:nvSpPr>
            <p:spPr bwMode="auto">
              <a:xfrm>
                <a:off x="1104" y="1785"/>
                <a:ext cx="48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zh-CN" sz="1800">
                    <a:latin typeface="Times New Roman" panose="02020603050405020304" pitchFamily="18" charset="0"/>
                  </a:rPr>
                  <a:t>Step 2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9225" name="Group 15"/>
            <p:cNvGrpSpPr>
              <a:grpSpLocks/>
            </p:cNvGrpSpPr>
            <p:nvPr/>
          </p:nvGrpSpPr>
          <p:grpSpPr bwMode="auto">
            <a:xfrm>
              <a:off x="2976" y="1776"/>
              <a:ext cx="480" cy="327"/>
              <a:chOff x="1104" y="1785"/>
              <a:chExt cx="480" cy="327"/>
            </a:xfrm>
          </p:grpSpPr>
          <p:sp>
            <p:nvSpPr>
              <p:cNvPr id="9268" name="Line 16"/>
              <p:cNvSpPr>
                <a:spLocks noChangeShapeType="1"/>
              </p:cNvSpPr>
              <p:nvPr/>
            </p:nvSpPr>
            <p:spPr bwMode="auto">
              <a:xfrm flipH="1">
                <a:off x="1200" y="201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9" name="Text Box 17"/>
              <p:cNvSpPr txBox="1">
                <a:spLocks noChangeArrowheads="1"/>
              </p:cNvSpPr>
              <p:nvPr/>
            </p:nvSpPr>
            <p:spPr bwMode="auto">
              <a:xfrm>
                <a:off x="1104" y="1785"/>
                <a:ext cx="48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zh-CN" sz="1800">
                    <a:latin typeface="Times New Roman" panose="02020603050405020304" pitchFamily="18" charset="0"/>
                  </a:rPr>
                  <a:t>Step 3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9226" name="Group 18"/>
            <p:cNvGrpSpPr>
              <a:grpSpLocks/>
            </p:cNvGrpSpPr>
            <p:nvPr/>
          </p:nvGrpSpPr>
          <p:grpSpPr bwMode="auto">
            <a:xfrm>
              <a:off x="3456" y="1776"/>
              <a:ext cx="480" cy="327"/>
              <a:chOff x="1104" y="1785"/>
              <a:chExt cx="480" cy="327"/>
            </a:xfrm>
          </p:grpSpPr>
          <p:sp>
            <p:nvSpPr>
              <p:cNvPr id="9266" name="Line 19"/>
              <p:cNvSpPr>
                <a:spLocks noChangeShapeType="1"/>
              </p:cNvSpPr>
              <p:nvPr/>
            </p:nvSpPr>
            <p:spPr bwMode="auto">
              <a:xfrm flipH="1">
                <a:off x="1200" y="201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7" name="Text Box 20"/>
              <p:cNvSpPr txBox="1">
                <a:spLocks noChangeArrowheads="1"/>
              </p:cNvSpPr>
              <p:nvPr/>
            </p:nvSpPr>
            <p:spPr bwMode="auto">
              <a:xfrm>
                <a:off x="1104" y="1785"/>
                <a:ext cx="48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zh-CN" sz="1800">
                    <a:latin typeface="Times New Roman" panose="02020603050405020304" pitchFamily="18" charset="0"/>
                  </a:rPr>
                  <a:t>Step 4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9227" name="Text Box 21"/>
            <p:cNvSpPr txBox="1">
              <a:spLocks noChangeArrowheads="1"/>
            </p:cNvSpPr>
            <p:nvPr/>
          </p:nvSpPr>
          <p:spPr bwMode="auto">
            <a:xfrm>
              <a:off x="1440" y="2508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9228" name="Text Box 22"/>
            <p:cNvSpPr txBox="1">
              <a:spLocks noChangeArrowheads="1"/>
            </p:cNvSpPr>
            <p:nvPr/>
          </p:nvSpPr>
          <p:spPr bwMode="auto">
            <a:xfrm>
              <a:off x="1440" y="3108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9229" name="Text Box 23"/>
            <p:cNvSpPr txBox="1">
              <a:spLocks noChangeArrowheads="1"/>
            </p:cNvSpPr>
            <p:nvPr/>
          </p:nvSpPr>
          <p:spPr bwMode="auto">
            <a:xfrm>
              <a:off x="1440" y="2808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9230" name="Text Box 24"/>
            <p:cNvSpPr txBox="1">
              <a:spLocks noChangeArrowheads="1"/>
            </p:cNvSpPr>
            <p:nvPr/>
          </p:nvSpPr>
          <p:spPr bwMode="auto">
            <a:xfrm>
              <a:off x="1440" y="3408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e</a:t>
              </a:r>
            </a:p>
          </p:txBody>
        </p:sp>
        <p:sp>
          <p:nvSpPr>
            <p:cNvPr id="9231" name="Text Box 25"/>
            <p:cNvSpPr txBox="1">
              <a:spLocks noChangeArrowheads="1"/>
            </p:cNvSpPr>
            <p:nvPr/>
          </p:nvSpPr>
          <p:spPr bwMode="auto">
            <a:xfrm>
              <a:off x="1440" y="2208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9232" name="Oval 26"/>
            <p:cNvSpPr>
              <a:spLocks noChangeArrowheads="1"/>
            </p:cNvSpPr>
            <p:nvPr/>
          </p:nvSpPr>
          <p:spPr bwMode="auto">
            <a:xfrm>
              <a:off x="1392" y="2256"/>
              <a:ext cx="288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233" name="Oval 27"/>
            <p:cNvSpPr>
              <a:spLocks noChangeArrowheads="1"/>
            </p:cNvSpPr>
            <p:nvPr/>
          </p:nvSpPr>
          <p:spPr bwMode="auto">
            <a:xfrm>
              <a:off x="1392" y="2544"/>
              <a:ext cx="288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234" name="Oval 28"/>
            <p:cNvSpPr>
              <a:spLocks noChangeArrowheads="1"/>
            </p:cNvSpPr>
            <p:nvPr/>
          </p:nvSpPr>
          <p:spPr bwMode="auto">
            <a:xfrm>
              <a:off x="1392" y="2832"/>
              <a:ext cx="288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235" name="Oval 29"/>
            <p:cNvSpPr>
              <a:spLocks noChangeArrowheads="1"/>
            </p:cNvSpPr>
            <p:nvPr/>
          </p:nvSpPr>
          <p:spPr bwMode="auto">
            <a:xfrm>
              <a:off x="1392" y="3120"/>
              <a:ext cx="288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236" name="Oval 30"/>
            <p:cNvSpPr>
              <a:spLocks noChangeArrowheads="1"/>
            </p:cNvSpPr>
            <p:nvPr/>
          </p:nvSpPr>
          <p:spPr bwMode="auto">
            <a:xfrm>
              <a:off x="1392" y="3408"/>
              <a:ext cx="288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237" name="Text Box 31"/>
            <p:cNvSpPr txBox="1">
              <a:spLocks noChangeArrowheads="1"/>
            </p:cNvSpPr>
            <p:nvPr/>
          </p:nvSpPr>
          <p:spPr bwMode="auto">
            <a:xfrm>
              <a:off x="1968" y="2304"/>
              <a:ext cx="34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a b</a:t>
              </a:r>
            </a:p>
          </p:txBody>
        </p:sp>
        <p:sp>
          <p:nvSpPr>
            <p:cNvPr id="9238" name="Oval 32"/>
            <p:cNvSpPr>
              <a:spLocks noChangeArrowheads="1"/>
            </p:cNvSpPr>
            <p:nvPr/>
          </p:nvSpPr>
          <p:spPr bwMode="auto">
            <a:xfrm>
              <a:off x="1872" y="2352"/>
              <a:ext cx="528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239" name="Text Box 33"/>
            <p:cNvSpPr txBox="1">
              <a:spLocks noChangeArrowheads="1"/>
            </p:cNvSpPr>
            <p:nvPr/>
          </p:nvSpPr>
          <p:spPr bwMode="auto">
            <a:xfrm>
              <a:off x="2496" y="3216"/>
              <a:ext cx="34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d e</a:t>
              </a:r>
            </a:p>
          </p:txBody>
        </p:sp>
        <p:sp>
          <p:nvSpPr>
            <p:cNvPr id="9240" name="Oval 34"/>
            <p:cNvSpPr>
              <a:spLocks noChangeArrowheads="1"/>
            </p:cNvSpPr>
            <p:nvPr/>
          </p:nvSpPr>
          <p:spPr bwMode="auto">
            <a:xfrm>
              <a:off x="2400" y="3264"/>
              <a:ext cx="528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241" name="Text Box 35"/>
            <p:cNvSpPr txBox="1">
              <a:spLocks noChangeArrowheads="1"/>
            </p:cNvSpPr>
            <p:nvPr/>
          </p:nvSpPr>
          <p:spPr bwMode="auto">
            <a:xfrm>
              <a:off x="2880" y="2928"/>
              <a:ext cx="47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c d e</a:t>
              </a:r>
            </a:p>
          </p:txBody>
        </p:sp>
        <p:sp>
          <p:nvSpPr>
            <p:cNvPr id="9242" name="Oval 36"/>
            <p:cNvSpPr>
              <a:spLocks noChangeArrowheads="1"/>
            </p:cNvSpPr>
            <p:nvPr/>
          </p:nvSpPr>
          <p:spPr bwMode="auto">
            <a:xfrm>
              <a:off x="2784" y="2928"/>
              <a:ext cx="62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243" name="Text Box 37"/>
            <p:cNvSpPr txBox="1">
              <a:spLocks noChangeArrowheads="1"/>
            </p:cNvSpPr>
            <p:nvPr/>
          </p:nvSpPr>
          <p:spPr bwMode="auto">
            <a:xfrm>
              <a:off x="3216" y="2592"/>
              <a:ext cx="7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a b c d e</a:t>
              </a:r>
            </a:p>
          </p:txBody>
        </p:sp>
        <p:sp>
          <p:nvSpPr>
            <p:cNvPr id="9244" name="Oval 38"/>
            <p:cNvSpPr>
              <a:spLocks noChangeArrowheads="1"/>
            </p:cNvSpPr>
            <p:nvPr/>
          </p:nvSpPr>
          <p:spPr bwMode="auto">
            <a:xfrm>
              <a:off x="3120" y="2592"/>
              <a:ext cx="100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245" name="Line 39"/>
            <p:cNvSpPr>
              <a:spLocks noChangeShapeType="1"/>
            </p:cNvSpPr>
            <p:nvPr/>
          </p:nvSpPr>
          <p:spPr bwMode="auto">
            <a:xfrm>
              <a:off x="1200" y="3753"/>
              <a:ext cx="32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6" name="Line 40"/>
            <p:cNvSpPr>
              <a:spLocks noChangeShapeType="1"/>
            </p:cNvSpPr>
            <p:nvPr/>
          </p:nvSpPr>
          <p:spPr bwMode="auto">
            <a:xfrm flipH="1">
              <a:off x="1536" y="3753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7" name="Text Box 41"/>
            <p:cNvSpPr txBox="1">
              <a:spLocks noChangeArrowheads="1"/>
            </p:cNvSpPr>
            <p:nvPr/>
          </p:nvSpPr>
          <p:spPr bwMode="auto">
            <a:xfrm>
              <a:off x="1440" y="381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1800">
                  <a:latin typeface="Times New Roman" panose="02020603050405020304" pitchFamily="18" charset="0"/>
                </a:rPr>
                <a:t>Step 4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9248" name="Line 42"/>
            <p:cNvSpPr>
              <a:spLocks noChangeShapeType="1"/>
            </p:cNvSpPr>
            <p:nvPr/>
          </p:nvSpPr>
          <p:spPr bwMode="auto">
            <a:xfrm flipH="1">
              <a:off x="2064" y="374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9" name="Text Box 43"/>
            <p:cNvSpPr txBox="1">
              <a:spLocks noChangeArrowheads="1"/>
            </p:cNvSpPr>
            <p:nvPr/>
          </p:nvSpPr>
          <p:spPr bwMode="auto">
            <a:xfrm>
              <a:off x="1968" y="3801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1800">
                  <a:latin typeface="Times New Roman" panose="02020603050405020304" pitchFamily="18" charset="0"/>
                </a:rPr>
                <a:t>Step 3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9250" name="Line 44"/>
            <p:cNvSpPr>
              <a:spLocks noChangeShapeType="1"/>
            </p:cNvSpPr>
            <p:nvPr/>
          </p:nvSpPr>
          <p:spPr bwMode="auto">
            <a:xfrm flipH="1">
              <a:off x="2592" y="374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1" name="Text Box 45"/>
            <p:cNvSpPr txBox="1">
              <a:spLocks noChangeArrowheads="1"/>
            </p:cNvSpPr>
            <p:nvPr/>
          </p:nvSpPr>
          <p:spPr bwMode="auto">
            <a:xfrm>
              <a:off x="2496" y="3801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1800">
                  <a:latin typeface="Times New Roman" panose="02020603050405020304" pitchFamily="18" charset="0"/>
                </a:rPr>
                <a:t>Step 2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9252" name="Line 46"/>
            <p:cNvSpPr>
              <a:spLocks noChangeShapeType="1"/>
            </p:cNvSpPr>
            <p:nvPr/>
          </p:nvSpPr>
          <p:spPr bwMode="auto">
            <a:xfrm flipH="1">
              <a:off x="3072" y="374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3" name="Text Box 47"/>
            <p:cNvSpPr txBox="1">
              <a:spLocks noChangeArrowheads="1"/>
            </p:cNvSpPr>
            <p:nvPr/>
          </p:nvSpPr>
          <p:spPr bwMode="auto">
            <a:xfrm>
              <a:off x="2976" y="3801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1800">
                  <a:latin typeface="Times New Roman" panose="02020603050405020304" pitchFamily="18" charset="0"/>
                </a:rPr>
                <a:t>Step 1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9254" name="Line 48"/>
            <p:cNvSpPr>
              <a:spLocks noChangeShapeType="1"/>
            </p:cNvSpPr>
            <p:nvPr/>
          </p:nvSpPr>
          <p:spPr bwMode="auto">
            <a:xfrm flipH="1">
              <a:off x="3552" y="374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5" name="Text Box 49"/>
            <p:cNvSpPr txBox="1">
              <a:spLocks noChangeArrowheads="1"/>
            </p:cNvSpPr>
            <p:nvPr/>
          </p:nvSpPr>
          <p:spPr bwMode="auto">
            <a:xfrm>
              <a:off x="3456" y="3801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1800">
                  <a:latin typeface="Times New Roman" panose="02020603050405020304" pitchFamily="18" charset="0"/>
                </a:rPr>
                <a:t>Step 0</a:t>
              </a:r>
              <a:endParaRPr lang="en-US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9256" name="Line 50"/>
            <p:cNvSpPr>
              <a:spLocks noChangeShapeType="1"/>
            </p:cNvSpPr>
            <p:nvPr/>
          </p:nvSpPr>
          <p:spPr bwMode="auto">
            <a:xfrm>
              <a:off x="1680" y="2352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7" name="Line 51"/>
            <p:cNvSpPr>
              <a:spLocks noChangeShapeType="1"/>
            </p:cNvSpPr>
            <p:nvPr/>
          </p:nvSpPr>
          <p:spPr bwMode="auto">
            <a:xfrm flipV="1">
              <a:off x="1680" y="2448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8" name="Line 52"/>
            <p:cNvSpPr>
              <a:spLocks noChangeShapeType="1"/>
            </p:cNvSpPr>
            <p:nvPr/>
          </p:nvSpPr>
          <p:spPr bwMode="auto">
            <a:xfrm>
              <a:off x="1680" y="3216"/>
              <a:ext cx="72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9" name="Line 53"/>
            <p:cNvSpPr>
              <a:spLocks noChangeShapeType="1"/>
            </p:cNvSpPr>
            <p:nvPr/>
          </p:nvSpPr>
          <p:spPr bwMode="auto">
            <a:xfrm flipV="1">
              <a:off x="1680" y="3360"/>
              <a:ext cx="72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0" name="Line 54"/>
            <p:cNvSpPr>
              <a:spLocks noChangeShapeType="1"/>
            </p:cNvSpPr>
            <p:nvPr/>
          </p:nvSpPr>
          <p:spPr bwMode="auto">
            <a:xfrm>
              <a:off x="1680" y="2976"/>
              <a:ext cx="110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1" name="Line 55"/>
            <p:cNvSpPr>
              <a:spLocks noChangeShapeType="1"/>
            </p:cNvSpPr>
            <p:nvPr/>
          </p:nvSpPr>
          <p:spPr bwMode="auto">
            <a:xfrm flipV="1">
              <a:off x="2688" y="307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2" name="Line 56"/>
            <p:cNvSpPr>
              <a:spLocks noChangeShapeType="1"/>
            </p:cNvSpPr>
            <p:nvPr/>
          </p:nvSpPr>
          <p:spPr bwMode="auto">
            <a:xfrm>
              <a:off x="2400" y="2496"/>
              <a:ext cx="72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3" name="Line 57"/>
            <p:cNvSpPr>
              <a:spLocks noChangeShapeType="1"/>
            </p:cNvSpPr>
            <p:nvPr/>
          </p:nvSpPr>
          <p:spPr bwMode="auto">
            <a:xfrm flipV="1">
              <a:off x="3072" y="2736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4" name="Text Box 58"/>
            <p:cNvSpPr txBox="1">
              <a:spLocks noChangeArrowheads="1"/>
            </p:cNvSpPr>
            <p:nvPr/>
          </p:nvSpPr>
          <p:spPr bwMode="auto">
            <a:xfrm>
              <a:off x="4332" y="1824"/>
              <a:ext cx="1223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agglomerative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(AGNES)</a:t>
              </a:r>
            </a:p>
          </p:txBody>
        </p:sp>
        <p:sp>
          <p:nvSpPr>
            <p:cNvPr id="9265" name="Text Box 59"/>
            <p:cNvSpPr txBox="1">
              <a:spLocks noChangeArrowheads="1"/>
            </p:cNvSpPr>
            <p:nvPr/>
          </p:nvSpPr>
          <p:spPr bwMode="auto">
            <a:xfrm>
              <a:off x="4403" y="3552"/>
              <a:ext cx="872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divisive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(DIANA)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385958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AGNES (Agglomerative Nesting)</a:t>
            </a:r>
          </a:p>
        </p:txBody>
      </p:sp>
      <p:sp>
        <p:nvSpPr>
          <p:cNvPr id="10243" name="Rectangle 2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mtClean="0"/>
              <a:t>Initially, each object is a cluster</a:t>
            </a:r>
          </a:p>
          <a:p>
            <a:pPr>
              <a:lnSpc>
                <a:spcPct val="90000"/>
              </a:lnSpc>
            </a:pPr>
            <a:r>
              <a:rPr lang="en-US" altLang="zh-CN" smtClean="0"/>
              <a:t>Step-by-step cluster merging, until all objects form a cluster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Single-link approach 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Each cluster is represented by all of the objects in the cluster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The similarity between two clusters is measured by the similarity of the closest pair of data points belonging to different clusters</a:t>
            </a:r>
          </a:p>
        </p:txBody>
      </p:sp>
    </p:spTree>
    <p:extLst>
      <p:ext uri="{BB962C8B-B14F-4D97-AF65-F5344CB8AC3E}">
        <p14:creationId xmlns:p14="http://schemas.microsoft.com/office/powerpoint/2010/main" val="224082749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44"/>
          <p:cNvGrpSpPr>
            <a:grpSpLocks/>
          </p:cNvGrpSpPr>
          <p:nvPr/>
        </p:nvGrpSpPr>
        <p:grpSpPr bwMode="auto">
          <a:xfrm>
            <a:off x="7772400" y="44450"/>
            <a:ext cx="2438400" cy="1860550"/>
            <a:chOff x="2700" y="1372"/>
            <a:chExt cx="2484" cy="2256"/>
          </a:xfrm>
        </p:grpSpPr>
        <p:sp>
          <p:nvSpPr>
            <p:cNvPr id="11269" name="Oval 2"/>
            <p:cNvSpPr>
              <a:spLocks noChangeArrowheads="1"/>
            </p:cNvSpPr>
            <p:nvPr/>
          </p:nvSpPr>
          <p:spPr bwMode="auto">
            <a:xfrm>
              <a:off x="5135" y="3558"/>
              <a:ext cx="49" cy="7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70" name="Oval 3"/>
            <p:cNvSpPr>
              <a:spLocks noChangeArrowheads="1"/>
            </p:cNvSpPr>
            <p:nvPr/>
          </p:nvSpPr>
          <p:spPr bwMode="auto">
            <a:xfrm>
              <a:off x="4793" y="3558"/>
              <a:ext cx="49" cy="7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71" name="Oval 4"/>
            <p:cNvSpPr>
              <a:spLocks noChangeArrowheads="1"/>
            </p:cNvSpPr>
            <p:nvPr/>
          </p:nvSpPr>
          <p:spPr bwMode="auto">
            <a:xfrm>
              <a:off x="4475" y="3558"/>
              <a:ext cx="49" cy="7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72" name="Oval 5"/>
            <p:cNvSpPr>
              <a:spLocks noChangeArrowheads="1"/>
            </p:cNvSpPr>
            <p:nvPr/>
          </p:nvSpPr>
          <p:spPr bwMode="auto">
            <a:xfrm>
              <a:off x="4181" y="3558"/>
              <a:ext cx="49" cy="7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73" name="Oval 6"/>
            <p:cNvSpPr>
              <a:spLocks noChangeArrowheads="1"/>
            </p:cNvSpPr>
            <p:nvPr/>
          </p:nvSpPr>
          <p:spPr bwMode="auto">
            <a:xfrm>
              <a:off x="3863" y="3558"/>
              <a:ext cx="49" cy="7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74" name="Oval 7"/>
            <p:cNvSpPr>
              <a:spLocks noChangeArrowheads="1"/>
            </p:cNvSpPr>
            <p:nvPr/>
          </p:nvSpPr>
          <p:spPr bwMode="auto">
            <a:xfrm>
              <a:off x="3545" y="3558"/>
              <a:ext cx="49" cy="7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75" name="Oval 8"/>
            <p:cNvSpPr>
              <a:spLocks noChangeArrowheads="1"/>
            </p:cNvSpPr>
            <p:nvPr/>
          </p:nvSpPr>
          <p:spPr bwMode="auto">
            <a:xfrm>
              <a:off x="3312" y="3558"/>
              <a:ext cx="48" cy="7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76" name="Oval 9"/>
            <p:cNvSpPr>
              <a:spLocks noChangeArrowheads="1"/>
            </p:cNvSpPr>
            <p:nvPr/>
          </p:nvSpPr>
          <p:spPr bwMode="auto">
            <a:xfrm>
              <a:off x="2994" y="3558"/>
              <a:ext cx="48" cy="7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77" name="Oval 10"/>
            <p:cNvSpPr>
              <a:spLocks noChangeArrowheads="1"/>
            </p:cNvSpPr>
            <p:nvPr/>
          </p:nvSpPr>
          <p:spPr bwMode="auto">
            <a:xfrm>
              <a:off x="2700" y="3558"/>
              <a:ext cx="49" cy="7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78" name="Line 11"/>
            <p:cNvSpPr>
              <a:spLocks noChangeShapeType="1"/>
            </p:cNvSpPr>
            <p:nvPr/>
          </p:nvSpPr>
          <p:spPr bwMode="auto">
            <a:xfrm>
              <a:off x="2724" y="3170"/>
              <a:ext cx="29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Line 12"/>
            <p:cNvSpPr>
              <a:spLocks noChangeShapeType="1"/>
            </p:cNvSpPr>
            <p:nvPr/>
          </p:nvSpPr>
          <p:spPr bwMode="auto">
            <a:xfrm>
              <a:off x="3018" y="3170"/>
              <a:ext cx="0" cy="4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Line 13"/>
            <p:cNvSpPr>
              <a:spLocks noChangeShapeType="1"/>
            </p:cNvSpPr>
            <p:nvPr/>
          </p:nvSpPr>
          <p:spPr bwMode="auto">
            <a:xfrm>
              <a:off x="3570" y="3170"/>
              <a:ext cx="0" cy="4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" name="Line 14"/>
            <p:cNvSpPr>
              <a:spLocks noChangeShapeType="1"/>
            </p:cNvSpPr>
            <p:nvPr/>
          </p:nvSpPr>
          <p:spPr bwMode="auto">
            <a:xfrm>
              <a:off x="3570" y="3170"/>
              <a:ext cx="31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Line 15"/>
            <p:cNvSpPr>
              <a:spLocks noChangeShapeType="1"/>
            </p:cNvSpPr>
            <p:nvPr/>
          </p:nvSpPr>
          <p:spPr bwMode="auto">
            <a:xfrm>
              <a:off x="3888" y="3170"/>
              <a:ext cx="0" cy="4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3" name="Line 16"/>
            <p:cNvSpPr>
              <a:spLocks noChangeShapeType="1"/>
            </p:cNvSpPr>
            <p:nvPr/>
          </p:nvSpPr>
          <p:spPr bwMode="auto">
            <a:xfrm>
              <a:off x="4817" y="3205"/>
              <a:ext cx="0" cy="3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4" name="Line 17"/>
            <p:cNvSpPr>
              <a:spLocks noChangeShapeType="1"/>
            </p:cNvSpPr>
            <p:nvPr/>
          </p:nvSpPr>
          <p:spPr bwMode="auto">
            <a:xfrm>
              <a:off x="4817" y="3205"/>
              <a:ext cx="3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Line 18"/>
            <p:cNvSpPr>
              <a:spLocks noChangeShapeType="1"/>
            </p:cNvSpPr>
            <p:nvPr/>
          </p:nvSpPr>
          <p:spPr bwMode="auto">
            <a:xfrm>
              <a:off x="5160" y="3205"/>
              <a:ext cx="0" cy="3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Line 19"/>
            <p:cNvSpPr>
              <a:spLocks noChangeShapeType="1"/>
            </p:cNvSpPr>
            <p:nvPr/>
          </p:nvSpPr>
          <p:spPr bwMode="auto">
            <a:xfrm>
              <a:off x="2871" y="2817"/>
              <a:ext cx="0" cy="3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Line 20"/>
            <p:cNvSpPr>
              <a:spLocks noChangeShapeType="1"/>
            </p:cNvSpPr>
            <p:nvPr/>
          </p:nvSpPr>
          <p:spPr bwMode="auto">
            <a:xfrm>
              <a:off x="2871" y="2817"/>
              <a:ext cx="4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Line 21"/>
            <p:cNvSpPr>
              <a:spLocks noChangeShapeType="1"/>
            </p:cNvSpPr>
            <p:nvPr/>
          </p:nvSpPr>
          <p:spPr bwMode="auto">
            <a:xfrm>
              <a:off x="3336" y="2817"/>
              <a:ext cx="0" cy="7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Line 22"/>
            <p:cNvSpPr>
              <a:spLocks noChangeShapeType="1"/>
            </p:cNvSpPr>
            <p:nvPr/>
          </p:nvSpPr>
          <p:spPr bwMode="auto">
            <a:xfrm>
              <a:off x="3692" y="2817"/>
              <a:ext cx="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Line 23"/>
            <p:cNvSpPr>
              <a:spLocks noChangeShapeType="1"/>
            </p:cNvSpPr>
            <p:nvPr/>
          </p:nvSpPr>
          <p:spPr bwMode="auto">
            <a:xfrm>
              <a:off x="3716" y="2817"/>
              <a:ext cx="0" cy="3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Line 24"/>
            <p:cNvSpPr>
              <a:spLocks noChangeShapeType="1"/>
            </p:cNvSpPr>
            <p:nvPr/>
          </p:nvSpPr>
          <p:spPr bwMode="auto">
            <a:xfrm>
              <a:off x="3741" y="2817"/>
              <a:ext cx="4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Line 25"/>
            <p:cNvSpPr>
              <a:spLocks noChangeShapeType="1"/>
            </p:cNvSpPr>
            <p:nvPr/>
          </p:nvSpPr>
          <p:spPr bwMode="auto">
            <a:xfrm>
              <a:off x="4206" y="2817"/>
              <a:ext cx="0" cy="7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Line 26"/>
            <p:cNvSpPr>
              <a:spLocks noChangeShapeType="1"/>
            </p:cNvSpPr>
            <p:nvPr/>
          </p:nvSpPr>
          <p:spPr bwMode="auto">
            <a:xfrm>
              <a:off x="3716" y="2817"/>
              <a:ext cx="4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Line 27"/>
            <p:cNvSpPr>
              <a:spLocks noChangeShapeType="1"/>
            </p:cNvSpPr>
            <p:nvPr/>
          </p:nvSpPr>
          <p:spPr bwMode="auto">
            <a:xfrm>
              <a:off x="3961" y="2430"/>
              <a:ext cx="0" cy="3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Line 28"/>
            <p:cNvSpPr>
              <a:spLocks noChangeShapeType="1"/>
            </p:cNvSpPr>
            <p:nvPr/>
          </p:nvSpPr>
          <p:spPr bwMode="auto">
            <a:xfrm flipV="1">
              <a:off x="4499" y="2430"/>
              <a:ext cx="0" cy="11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Line 29"/>
            <p:cNvSpPr>
              <a:spLocks noChangeShapeType="1"/>
            </p:cNvSpPr>
            <p:nvPr/>
          </p:nvSpPr>
          <p:spPr bwMode="auto">
            <a:xfrm>
              <a:off x="3961" y="2430"/>
              <a:ext cx="5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Line 30"/>
            <p:cNvSpPr>
              <a:spLocks noChangeShapeType="1"/>
            </p:cNvSpPr>
            <p:nvPr/>
          </p:nvSpPr>
          <p:spPr bwMode="auto">
            <a:xfrm>
              <a:off x="4230" y="2042"/>
              <a:ext cx="0" cy="3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8" name="Line 31"/>
            <p:cNvSpPr>
              <a:spLocks noChangeShapeType="1"/>
            </p:cNvSpPr>
            <p:nvPr/>
          </p:nvSpPr>
          <p:spPr bwMode="auto">
            <a:xfrm flipV="1">
              <a:off x="4988" y="2007"/>
              <a:ext cx="0" cy="11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9" name="Line 32"/>
            <p:cNvSpPr>
              <a:spLocks noChangeShapeType="1"/>
            </p:cNvSpPr>
            <p:nvPr/>
          </p:nvSpPr>
          <p:spPr bwMode="auto">
            <a:xfrm flipH="1">
              <a:off x="4230" y="2007"/>
              <a:ext cx="75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0" name="Line 33"/>
            <p:cNvSpPr>
              <a:spLocks noChangeShapeType="1"/>
            </p:cNvSpPr>
            <p:nvPr/>
          </p:nvSpPr>
          <p:spPr bwMode="auto">
            <a:xfrm flipV="1">
              <a:off x="4230" y="2007"/>
              <a:ext cx="0" cy="1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1" name="Line 34"/>
            <p:cNvSpPr>
              <a:spLocks noChangeShapeType="1"/>
            </p:cNvSpPr>
            <p:nvPr/>
          </p:nvSpPr>
          <p:spPr bwMode="auto">
            <a:xfrm>
              <a:off x="4597" y="1584"/>
              <a:ext cx="0" cy="4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2" name="Line 35"/>
            <p:cNvSpPr>
              <a:spLocks noChangeShapeType="1"/>
            </p:cNvSpPr>
            <p:nvPr/>
          </p:nvSpPr>
          <p:spPr bwMode="auto">
            <a:xfrm flipH="1">
              <a:off x="3080" y="1584"/>
              <a:ext cx="15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Line 36"/>
            <p:cNvSpPr>
              <a:spLocks noChangeShapeType="1"/>
            </p:cNvSpPr>
            <p:nvPr/>
          </p:nvSpPr>
          <p:spPr bwMode="auto">
            <a:xfrm flipV="1">
              <a:off x="3091" y="1584"/>
              <a:ext cx="0" cy="12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Line 39"/>
            <p:cNvSpPr>
              <a:spLocks noChangeShapeType="1"/>
            </p:cNvSpPr>
            <p:nvPr/>
          </p:nvSpPr>
          <p:spPr bwMode="auto">
            <a:xfrm flipV="1">
              <a:off x="3814" y="1372"/>
              <a:ext cx="0" cy="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Line 41"/>
            <p:cNvSpPr>
              <a:spLocks noChangeShapeType="1"/>
            </p:cNvSpPr>
            <p:nvPr/>
          </p:nvSpPr>
          <p:spPr bwMode="auto">
            <a:xfrm>
              <a:off x="2724" y="3170"/>
              <a:ext cx="0" cy="4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67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Dendrogram</a:t>
            </a:r>
          </a:p>
        </p:txBody>
      </p:sp>
      <p:sp>
        <p:nvSpPr>
          <p:cNvPr id="11268" name="Rectangle 46"/>
          <p:cNvSpPr>
            <a:spLocks noGrp="1" noChangeArrowheads="1"/>
          </p:cNvSpPr>
          <p:nvPr>
            <p:ph idx="1"/>
          </p:nvPr>
        </p:nvSpPr>
        <p:spPr>
          <a:xfrm>
            <a:off x="1981200" y="1752601"/>
            <a:ext cx="8229600" cy="4373563"/>
          </a:xfrm>
        </p:spPr>
        <p:txBody>
          <a:bodyPr/>
          <a:lstStyle/>
          <a:p>
            <a:r>
              <a:rPr lang="en-US" altLang="en-US" smtClean="0"/>
              <a:t>Show how to merge clusters hierarchically</a:t>
            </a:r>
          </a:p>
          <a:p>
            <a:r>
              <a:rPr lang="en-US" altLang="en-US" smtClean="0"/>
              <a:t>Decompose data objects into a multi-level nested partitioning (a tree of clusters)</a:t>
            </a:r>
          </a:p>
          <a:p>
            <a:r>
              <a:rPr lang="en-US" altLang="en-US" smtClean="0"/>
              <a:t>A clustering of the data objects: cutting the dendrogram at the desired level</a:t>
            </a:r>
          </a:p>
          <a:p>
            <a:pPr lvl="1"/>
            <a:r>
              <a:rPr lang="en-US" altLang="en-US" smtClean="0"/>
              <a:t>Each connected component forms a cluster</a:t>
            </a:r>
          </a:p>
        </p:txBody>
      </p:sp>
    </p:spTree>
    <p:extLst>
      <p:ext uri="{BB962C8B-B14F-4D97-AF65-F5344CB8AC3E}">
        <p14:creationId xmlns:p14="http://schemas.microsoft.com/office/powerpoint/2010/main" val="140210048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DIANA (DIvisive ANAlysis)</a:t>
            </a:r>
          </a:p>
        </p:txBody>
      </p:sp>
      <p:sp>
        <p:nvSpPr>
          <p:cNvPr id="12291" name="Rectangle 2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Initially, all objects are in one cluster</a:t>
            </a:r>
          </a:p>
          <a:p>
            <a:r>
              <a:rPr lang="en-US" altLang="zh-CN" smtClean="0"/>
              <a:t>Step-by-step splitting clusters until each cluster contains only one object</a:t>
            </a: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2438400" y="3962401"/>
            <a:ext cx="2209800" cy="2017713"/>
            <a:chOff x="3552" y="2496"/>
            <a:chExt cx="1392" cy="1271"/>
          </a:xfrm>
        </p:grpSpPr>
        <p:graphicFrame>
          <p:nvGraphicFramePr>
            <p:cNvPr id="12309" name="Object 4"/>
            <p:cNvGraphicFramePr>
              <a:graphicFrameLocks noChangeAspect="1"/>
            </p:cNvGraphicFramePr>
            <p:nvPr/>
          </p:nvGraphicFramePr>
          <p:xfrm>
            <a:off x="3552" y="2496"/>
            <a:ext cx="1392" cy="1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Worksheet" r:id="rId4" imgW="2200656" imgH="2076907" progId="Excel.Sheet.8">
                    <p:embed/>
                  </p:oleObj>
                </mc:Choice>
                <mc:Fallback>
                  <p:oleObj name="Worksheet" r:id="rId4" imgW="2200656" imgH="2076907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2" y="2496"/>
                          <a:ext cx="1392" cy="12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10" name="Oval 6"/>
            <p:cNvSpPr>
              <a:spLocks noChangeArrowheads="1"/>
            </p:cNvSpPr>
            <p:nvPr/>
          </p:nvSpPr>
          <p:spPr bwMode="auto">
            <a:xfrm>
              <a:off x="3888" y="2796"/>
              <a:ext cx="384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311" name="Oval 7"/>
            <p:cNvSpPr>
              <a:spLocks noChangeArrowheads="1"/>
            </p:cNvSpPr>
            <p:nvPr/>
          </p:nvSpPr>
          <p:spPr bwMode="auto">
            <a:xfrm>
              <a:off x="4272" y="3060"/>
              <a:ext cx="480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293" name="Group 8"/>
          <p:cNvGrpSpPr>
            <a:grpSpLocks/>
          </p:cNvGrpSpPr>
          <p:nvPr/>
        </p:nvGrpSpPr>
        <p:grpSpPr bwMode="auto">
          <a:xfrm>
            <a:off x="5105400" y="3998913"/>
            <a:ext cx="2209800" cy="2017712"/>
            <a:chOff x="1968" y="2496"/>
            <a:chExt cx="1392" cy="1271"/>
          </a:xfrm>
        </p:grpSpPr>
        <p:graphicFrame>
          <p:nvGraphicFramePr>
            <p:cNvPr id="12304" name="Object 3"/>
            <p:cNvGraphicFramePr>
              <a:graphicFrameLocks noChangeAspect="1"/>
            </p:cNvGraphicFramePr>
            <p:nvPr/>
          </p:nvGraphicFramePr>
          <p:xfrm>
            <a:off x="1968" y="2496"/>
            <a:ext cx="1392" cy="1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" name="Worksheet" r:id="rId6" imgW="2200656" imgH="2076907" progId="Excel.Sheet.8">
                    <p:embed/>
                  </p:oleObj>
                </mc:Choice>
                <mc:Fallback>
                  <p:oleObj name="Worksheet" r:id="rId6" imgW="2200656" imgH="2076907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2496"/>
                          <a:ext cx="1392" cy="12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05" name="Oval 10"/>
            <p:cNvSpPr>
              <a:spLocks noChangeArrowheads="1"/>
            </p:cNvSpPr>
            <p:nvPr/>
          </p:nvSpPr>
          <p:spPr bwMode="auto">
            <a:xfrm>
              <a:off x="2736" y="3204"/>
              <a:ext cx="164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306" name="Oval 11"/>
            <p:cNvSpPr>
              <a:spLocks noChangeArrowheads="1"/>
            </p:cNvSpPr>
            <p:nvPr/>
          </p:nvSpPr>
          <p:spPr bwMode="auto">
            <a:xfrm>
              <a:off x="2256" y="2676"/>
              <a:ext cx="384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307" name="Oval 12"/>
            <p:cNvSpPr>
              <a:spLocks noChangeArrowheads="1"/>
            </p:cNvSpPr>
            <p:nvPr/>
          </p:nvSpPr>
          <p:spPr bwMode="auto">
            <a:xfrm>
              <a:off x="2352" y="2940"/>
              <a:ext cx="384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308" name="Oval 13"/>
            <p:cNvSpPr>
              <a:spLocks noChangeArrowheads="1"/>
            </p:cNvSpPr>
            <p:nvPr/>
          </p:nvSpPr>
          <p:spPr bwMode="auto">
            <a:xfrm>
              <a:off x="2832" y="2964"/>
              <a:ext cx="288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294" name="Group 14"/>
          <p:cNvGrpSpPr>
            <a:grpSpLocks/>
          </p:cNvGrpSpPr>
          <p:nvPr/>
        </p:nvGrpSpPr>
        <p:grpSpPr bwMode="auto">
          <a:xfrm>
            <a:off x="7848600" y="3962401"/>
            <a:ext cx="2209800" cy="2017713"/>
            <a:chOff x="3792" y="2473"/>
            <a:chExt cx="1392" cy="1271"/>
          </a:xfrm>
        </p:grpSpPr>
        <p:graphicFrame>
          <p:nvGraphicFramePr>
            <p:cNvPr id="12297" name="Object 2"/>
            <p:cNvGraphicFramePr>
              <a:graphicFrameLocks noChangeAspect="1"/>
            </p:cNvGraphicFramePr>
            <p:nvPr/>
          </p:nvGraphicFramePr>
          <p:xfrm>
            <a:off x="3792" y="2473"/>
            <a:ext cx="1392" cy="1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" name="Worksheet" r:id="rId7" imgW="2200656" imgH="2076907" progId="Excel.Sheet.8">
                    <p:embed/>
                  </p:oleObj>
                </mc:Choice>
                <mc:Fallback>
                  <p:oleObj name="Worksheet" r:id="rId7" imgW="2200656" imgH="2076907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2" y="2473"/>
                          <a:ext cx="1392" cy="12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298" name="Oval 16"/>
            <p:cNvSpPr>
              <a:spLocks noChangeArrowheads="1"/>
            </p:cNvSpPr>
            <p:nvPr/>
          </p:nvSpPr>
          <p:spPr bwMode="auto">
            <a:xfrm>
              <a:off x="4224" y="2653"/>
              <a:ext cx="164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299" name="Oval 17"/>
            <p:cNvSpPr>
              <a:spLocks noChangeArrowheads="1"/>
            </p:cNvSpPr>
            <p:nvPr/>
          </p:nvSpPr>
          <p:spPr bwMode="auto">
            <a:xfrm>
              <a:off x="4224" y="2941"/>
              <a:ext cx="164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300" name="Oval 18"/>
            <p:cNvSpPr>
              <a:spLocks noChangeArrowheads="1"/>
            </p:cNvSpPr>
            <p:nvPr/>
          </p:nvSpPr>
          <p:spPr bwMode="auto">
            <a:xfrm>
              <a:off x="4800" y="2941"/>
              <a:ext cx="144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301" name="Oval 19"/>
            <p:cNvSpPr>
              <a:spLocks noChangeArrowheads="1"/>
            </p:cNvSpPr>
            <p:nvPr/>
          </p:nvSpPr>
          <p:spPr bwMode="auto">
            <a:xfrm>
              <a:off x="4128" y="2772"/>
              <a:ext cx="96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302" name="Oval 20"/>
            <p:cNvSpPr>
              <a:spLocks noChangeArrowheads="1"/>
            </p:cNvSpPr>
            <p:nvPr/>
          </p:nvSpPr>
          <p:spPr bwMode="auto">
            <a:xfrm rot="16200000">
              <a:off x="4608" y="3156"/>
              <a:ext cx="144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303" name="Oval 21"/>
            <p:cNvSpPr>
              <a:spLocks noChangeArrowheads="1"/>
            </p:cNvSpPr>
            <p:nvPr/>
          </p:nvSpPr>
          <p:spPr bwMode="auto">
            <a:xfrm rot="16200000">
              <a:off x="4704" y="2964"/>
              <a:ext cx="96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12295" name="Line 22"/>
          <p:cNvSpPr>
            <a:spLocks noChangeShapeType="1"/>
          </p:cNvSpPr>
          <p:nvPr/>
        </p:nvSpPr>
        <p:spPr bwMode="auto">
          <a:xfrm>
            <a:off x="4724400" y="4913313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6" name="Line 23"/>
          <p:cNvSpPr>
            <a:spLocks noChangeShapeType="1"/>
          </p:cNvSpPr>
          <p:nvPr/>
        </p:nvSpPr>
        <p:spPr bwMode="auto">
          <a:xfrm>
            <a:off x="7467600" y="4989513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46653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2602</Words>
  <Application>Microsoft Office PowerPoint</Application>
  <PresentationFormat>Widescreen</PresentationFormat>
  <Paragraphs>677</Paragraphs>
  <Slides>51</Slides>
  <Notes>30</Notes>
  <HiddenSlides>4</HiddenSlides>
  <MMClips>0</MMClips>
  <ScaleCrop>false</ScaleCrop>
  <HeadingPairs>
    <vt:vector size="8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51</vt:i4>
      </vt:variant>
    </vt:vector>
  </HeadingPairs>
  <TitlesOfParts>
    <vt:vector size="70" baseType="lpstr">
      <vt:lpstr>굴림</vt:lpstr>
      <vt:lpstr>新細明體</vt:lpstr>
      <vt:lpstr>SimSun</vt:lpstr>
      <vt:lpstr>SimSun</vt:lpstr>
      <vt:lpstr>Arial</vt:lpstr>
      <vt:lpstr>Calibri</vt:lpstr>
      <vt:lpstr>Calibri Light</vt:lpstr>
      <vt:lpstr>Century Gothic</vt:lpstr>
      <vt:lpstr>Lucida Grande</vt:lpstr>
      <vt:lpstr>Symbol</vt:lpstr>
      <vt:lpstr>Tahoma</vt:lpstr>
      <vt:lpstr>Times</vt:lpstr>
      <vt:lpstr>Times New Roman</vt:lpstr>
      <vt:lpstr>Wingdings</vt:lpstr>
      <vt:lpstr>Wingdings 3</vt:lpstr>
      <vt:lpstr>Office Theme</vt:lpstr>
      <vt:lpstr>Microsoft Excel Worksheet</vt:lpstr>
      <vt:lpstr>Microsoft Equation 3.0</vt:lpstr>
      <vt:lpstr>Equation</vt:lpstr>
      <vt:lpstr>CS 485G:  Special Topics in Data Mining </vt:lpstr>
      <vt:lpstr>Outline</vt:lpstr>
      <vt:lpstr>Recap of K-Means</vt:lpstr>
      <vt:lpstr>Family Tree</vt:lpstr>
      <vt:lpstr>Evolution Tree</vt:lpstr>
      <vt:lpstr>Hierarchical Clustering</vt:lpstr>
      <vt:lpstr>AGNES (Agglomerative Nesting)</vt:lpstr>
      <vt:lpstr>Dendrogram</vt:lpstr>
      <vt:lpstr>DIANA (DIvisive ANAlysis)</vt:lpstr>
      <vt:lpstr>Distance Measures</vt:lpstr>
      <vt:lpstr>Challenges of Hierarchical Clustering Methods</vt:lpstr>
      <vt:lpstr>Comparison</vt:lpstr>
      <vt:lpstr>Other Alternatives</vt:lpstr>
      <vt:lpstr>BIRCH</vt:lpstr>
      <vt:lpstr>Introduction to BIRCH</vt:lpstr>
      <vt:lpstr>BIRCH: The Idea by example</vt:lpstr>
      <vt:lpstr>BIRCH: The Idea by example</vt:lpstr>
      <vt:lpstr>BIRCH: The Idea by example</vt:lpstr>
      <vt:lpstr>BIRCH: The Idea by example</vt:lpstr>
      <vt:lpstr>BIRCH: The Idea by example</vt:lpstr>
      <vt:lpstr>BIRCH: The Idea by example</vt:lpstr>
      <vt:lpstr>BIRCH: The Idea by example</vt:lpstr>
      <vt:lpstr>BIRCH: The Idea by example</vt:lpstr>
      <vt:lpstr>BIRCH: Key Components </vt:lpstr>
      <vt:lpstr>Clustering Feature </vt:lpstr>
      <vt:lpstr>Some Characteristics of CFVs</vt:lpstr>
      <vt:lpstr>Similarity Metric(1)</vt:lpstr>
      <vt:lpstr>Clustering Feature</vt:lpstr>
      <vt:lpstr>CF-tree in BIRCH</vt:lpstr>
      <vt:lpstr>CF Tree</vt:lpstr>
      <vt:lpstr>Parameters of A CF-tree</vt:lpstr>
      <vt:lpstr>CF Tree Insertion</vt:lpstr>
      <vt:lpstr>PowerPoint Presentation</vt:lpstr>
      <vt:lpstr>PowerPoint Presentation</vt:lpstr>
      <vt:lpstr>PowerPoint Presentation</vt:lpstr>
      <vt:lpstr>Birch Clustering Algorithm (1)</vt:lpstr>
      <vt:lpstr>Pros &amp; Cons of BIRCH</vt:lpstr>
      <vt:lpstr>3.3.4 ROCK: for Categorical Data </vt:lpstr>
      <vt:lpstr>Example: Compute Jaccard Coefficient  </vt:lpstr>
      <vt:lpstr>Example: Using Links  </vt:lpstr>
      <vt:lpstr> ROCK  </vt:lpstr>
      <vt:lpstr>Drawbacks of Square Error Based Methods</vt:lpstr>
      <vt:lpstr>CURE: the Ideas</vt:lpstr>
      <vt:lpstr>Drawback of Distance-based Methods</vt:lpstr>
      <vt:lpstr>Directly Density Reachable</vt:lpstr>
      <vt:lpstr>Density-Based Clustering: Background (II)</vt:lpstr>
      <vt:lpstr>DBSCAN</vt:lpstr>
      <vt:lpstr>DBSCAN: the Algorithm</vt:lpstr>
      <vt:lpstr>Problems of DBSCAN</vt:lpstr>
      <vt:lpstr>OPTICS:  A Cluster-ordering Method</vt:lpstr>
      <vt:lpstr>DENCLUE: Using Density Functions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485G:  Special Topics in Data Mining </dc:title>
  <dc:creator>liuj</dc:creator>
  <cp:lastModifiedBy>liuj</cp:lastModifiedBy>
  <cp:revision>1</cp:revision>
  <dcterms:created xsi:type="dcterms:W3CDTF">2016-02-09T14:40:14Z</dcterms:created>
  <dcterms:modified xsi:type="dcterms:W3CDTF">2016-02-09T14:41:10Z</dcterms:modified>
</cp:coreProperties>
</file>