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FB7C-9FF0-45ED-800E-A6D2F8F7EE06}" type="datetimeFigureOut">
              <a:rPr lang="en-US" smtClean="0"/>
              <a:pPr/>
              <a:t>3/17/2008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5BA4-8170-4DB6-9D1E-678F06A40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FB7C-9FF0-45ED-800E-A6D2F8F7EE06}" type="datetimeFigureOut">
              <a:rPr lang="en-US" smtClean="0"/>
              <a:pPr/>
              <a:t>3/17/2008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5BA4-8170-4DB6-9D1E-678F06A40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FB7C-9FF0-45ED-800E-A6D2F8F7EE06}" type="datetimeFigureOut">
              <a:rPr lang="en-US" smtClean="0"/>
              <a:pPr/>
              <a:t>3/17/2008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5BA4-8170-4DB6-9D1E-678F06A40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FB7C-9FF0-45ED-800E-A6D2F8F7EE06}" type="datetimeFigureOut">
              <a:rPr lang="en-US" smtClean="0"/>
              <a:pPr/>
              <a:t>3/17/2008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5BA4-8170-4DB6-9D1E-678F06A40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FB7C-9FF0-45ED-800E-A6D2F8F7EE06}" type="datetimeFigureOut">
              <a:rPr lang="en-US" smtClean="0"/>
              <a:pPr/>
              <a:t>3/17/2008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5BA4-8170-4DB6-9D1E-678F06A40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FB7C-9FF0-45ED-800E-A6D2F8F7EE06}" type="datetimeFigureOut">
              <a:rPr lang="en-US" smtClean="0"/>
              <a:pPr/>
              <a:t>3/17/2008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5BA4-8170-4DB6-9D1E-678F06A40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FB7C-9FF0-45ED-800E-A6D2F8F7EE06}" type="datetimeFigureOut">
              <a:rPr lang="en-US" smtClean="0"/>
              <a:pPr/>
              <a:t>3/17/2008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5BA4-8170-4DB6-9D1E-678F06A40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FB7C-9FF0-45ED-800E-A6D2F8F7EE06}" type="datetimeFigureOut">
              <a:rPr lang="en-US" smtClean="0"/>
              <a:pPr/>
              <a:t>3/17/2008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5BA4-8170-4DB6-9D1E-678F06A40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FB7C-9FF0-45ED-800E-A6D2F8F7EE06}" type="datetimeFigureOut">
              <a:rPr lang="en-US" smtClean="0"/>
              <a:pPr/>
              <a:t>3/17/2008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5BA4-8170-4DB6-9D1E-678F06A40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FB7C-9FF0-45ED-800E-A6D2F8F7EE06}" type="datetimeFigureOut">
              <a:rPr lang="en-US" smtClean="0"/>
              <a:pPr/>
              <a:t>3/17/2008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5BA4-8170-4DB6-9D1E-678F06A40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FB7C-9FF0-45ED-800E-A6D2F8F7EE06}" type="datetimeFigureOut">
              <a:rPr lang="en-US" smtClean="0"/>
              <a:pPr/>
              <a:t>3/17/2008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A5BA4-8170-4DB6-9D1E-678F06A40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BFB7C-9FF0-45ED-800E-A6D2F8F7EE06}" type="datetimeFigureOut">
              <a:rPr lang="en-US" smtClean="0"/>
              <a:pPr/>
              <a:t>3/17/2008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5BA4-8170-4DB6-9D1E-678F06A40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Mining Optimal Decision Trees from </a:t>
            </a:r>
            <a:r>
              <a:rPr lang="en-US" dirty="0" err="1"/>
              <a:t>Itemset</a:t>
            </a:r>
            <a:r>
              <a:rPr lang="en-US" dirty="0"/>
              <a:t> </a:t>
            </a:r>
            <a:r>
              <a:rPr lang="en-US" dirty="0" smtClean="0"/>
              <a:t>Lattices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Dr, </a:t>
            </a:r>
            <a:r>
              <a:rPr lang="en-US" dirty="0" smtClean="0"/>
              <a:t>Siegfried </a:t>
            </a:r>
            <a:r>
              <a:rPr lang="en-US" dirty="0" err="1" smtClean="0"/>
              <a:t>Nijssen</a:t>
            </a:r>
            <a:endParaRPr lang="en-US" dirty="0"/>
          </a:p>
          <a:p>
            <a:r>
              <a:rPr lang="en-US" dirty="0" smtClean="0"/>
              <a:t>Dr. Elisa </a:t>
            </a:r>
            <a:r>
              <a:rPr lang="en-US" dirty="0" err="1" smtClean="0"/>
              <a:t>Fromont</a:t>
            </a:r>
            <a:endParaRPr lang="en-US" dirty="0" smtClean="0"/>
          </a:p>
          <a:p>
            <a:r>
              <a:rPr lang="en-US" dirty="0" smtClean="0"/>
              <a:t>KDD 2007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Observation: Transform a binary matrix B into transactional form D </a:t>
            </a:r>
            <a:r>
              <a:rPr lang="en-US" dirty="0" err="1" smtClean="0"/>
              <a:t>s.t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j</a:t>
            </a:r>
            <a:r>
              <a:rPr lang="en-US" dirty="0" smtClean="0"/>
              <a:t> = { </a:t>
            </a:r>
            <a:r>
              <a:rPr lang="en-US" i="1" dirty="0" err="1" smtClean="0"/>
              <a:t>i</a:t>
            </a:r>
            <a:r>
              <a:rPr lang="en-US" dirty="0" smtClean="0"/>
              <a:t> |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ij</a:t>
            </a:r>
            <a:r>
              <a:rPr lang="en-US" dirty="0" smtClean="0"/>
              <a:t> = 1 } </a:t>
            </a:r>
            <a:r>
              <a:rPr lang="en-US" dirty="0" smtClean="0"/>
              <a:t>U </a:t>
            </a:r>
            <a:r>
              <a:rPr lang="en-US" dirty="0" smtClean="0"/>
              <a:t>{ ⌐</a:t>
            </a:r>
            <a:r>
              <a:rPr lang="en-US" i="1" dirty="0" err="1" smtClean="0"/>
              <a:t>i</a:t>
            </a:r>
            <a:r>
              <a:rPr lang="en-US" dirty="0" smtClean="0"/>
              <a:t> | </a:t>
            </a:r>
            <a:r>
              <a:rPr lang="en-US" i="1" dirty="0" err="1" smtClean="0"/>
              <a:t>B</a:t>
            </a:r>
            <a:r>
              <a:rPr lang="en-US" i="1" baseline="-25000" dirty="0" err="1" smtClean="0"/>
              <a:t>ij</a:t>
            </a:r>
            <a:r>
              <a:rPr lang="en-US" dirty="0" smtClean="0"/>
              <a:t> = 0 }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then examples sorted by B are sorted by items corresponding to </a:t>
            </a:r>
            <a:r>
              <a:rPr lang="en-US" dirty="0" err="1" smtClean="0"/>
              <a:t>itemsets</a:t>
            </a:r>
            <a:r>
              <a:rPr lang="en-US" dirty="0" smtClean="0"/>
              <a:t> </a:t>
            </a:r>
            <a:r>
              <a:rPr lang="en-US" dirty="0" err="1" smtClean="0"/>
              <a:t>occuring</a:t>
            </a:r>
            <a:r>
              <a:rPr lang="en-US" dirty="0" smtClean="0"/>
              <a:t> in D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Paths in the tree correspond to </a:t>
            </a:r>
            <a:r>
              <a:rPr lang="en-US" dirty="0" err="1" smtClean="0"/>
              <a:t>itemsets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Leaves identify the classes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an example contains the </a:t>
            </a:r>
            <a:r>
              <a:rPr lang="en-US" dirty="0" err="1" smtClean="0"/>
              <a:t>itemset</a:t>
            </a:r>
            <a:r>
              <a:rPr lang="en-US" dirty="0" smtClean="0"/>
              <a:t> given by a path, then the example belongs to that class.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3886200"/>
            <a:ext cx="3124903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Decision tree learning typically specifies coverage requirements.</a:t>
            </a:r>
          </a:p>
          <a:p>
            <a:r>
              <a:rPr lang="en-US" dirty="0" smtClean="0"/>
              <a:t>Corresponds to setting a minimum threshold on support for association rules.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Accuracy of a tree is derived from the number of misclassified examples.</a:t>
            </a:r>
          </a:p>
          <a:p>
            <a:endParaRPr lang="en-US" dirty="0" smtClean="0"/>
          </a:p>
          <a:p>
            <a:pPr>
              <a:buNone/>
            </a:pPr>
            <a:r>
              <a:rPr lang="en-US" i="1" dirty="0" smtClean="0"/>
              <a:t>		accuracy(T)</a:t>
            </a:r>
            <a:r>
              <a:rPr lang="en-US" dirty="0" smtClean="0"/>
              <a:t> = |</a:t>
            </a:r>
            <a:r>
              <a:rPr lang="en-US" i="1" dirty="0" smtClean="0"/>
              <a:t>D</a:t>
            </a:r>
            <a:r>
              <a:rPr lang="en-US" dirty="0" smtClean="0"/>
              <a:t>| - </a:t>
            </a:r>
            <a:r>
              <a:rPr lang="en-US" i="1" dirty="0" smtClean="0"/>
              <a:t>e(T)</a:t>
            </a:r>
            <a:r>
              <a:rPr lang="en-US" dirty="0" smtClean="0"/>
              <a:t> / |</a:t>
            </a:r>
            <a:r>
              <a:rPr lang="en-US" i="1" dirty="0" smtClean="0"/>
              <a:t>D</a:t>
            </a:r>
            <a:r>
              <a:rPr lang="en-US" dirty="0" smtClean="0"/>
              <a:t>|, where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i="1" dirty="0" smtClean="0"/>
              <a:t>		e(T)</a:t>
            </a:r>
            <a:r>
              <a:rPr lang="en-US" dirty="0" smtClean="0"/>
              <a:t> = </a:t>
            </a:r>
            <a:r>
              <a:rPr lang="en-US" i="1" dirty="0" smtClean="0"/>
              <a:t>Sum(e(I))</a:t>
            </a:r>
            <a:r>
              <a:rPr lang="en-US" dirty="0" smtClean="0"/>
              <a:t> for </a:t>
            </a:r>
            <a:r>
              <a:rPr lang="en-US" i="1" dirty="0" smtClean="0"/>
              <a:t>I</a:t>
            </a:r>
            <a:r>
              <a:rPr lang="en-US" dirty="0" smtClean="0"/>
              <a:t> in </a:t>
            </a:r>
            <a:r>
              <a:rPr lang="en-US" i="1" dirty="0" smtClean="0"/>
              <a:t>leaves(T)</a:t>
            </a:r>
            <a:endParaRPr lang="en-US" dirty="0" smtClean="0"/>
          </a:p>
          <a:p>
            <a:pPr>
              <a:buNone/>
            </a:pPr>
            <a:r>
              <a:rPr lang="en-US" i="1" dirty="0" smtClean="0"/>
              <a:t>			e(I) = freq(I) – </a:t>
            </a:r>
            <a:r>
              <a:rPr lang="en-US" i="1" dirty="0" err="1" smtClean="0"/>
              <a:t>freq</a:t>
            </a:r>
            <a:r>
              <a:rPr lang="en-US" i="1" baseline="-25000" dirty="0" err="1" smtClean="0"/>
              <a:t>c</a:t>
            </a:r>
            <a:r>
              <a:rPr lang="en-US" i="1" baseline="-25000" dirty="0" smtClean="0"/>
              <a:t>(I)</a:t>
            </a:r>
            <a:r>
              <a:rPr lang="en-US" i="1" dirty="0" smtClean="0"/>
              <a:t>(I)</a:t>
            </a:r>
            <a:endParaRPr lang="en-US" i="1" baseline="-25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Itemsets</a:t>
            </a:r>
            <a:r>
              <a:rPr lang="en-US" dirty="0" smtClean="0"/>
              <a:t> form a lattice containing many decision trees.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9" y="2743200"/>
            <a:ext cx="8717981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 decision trees under </a:t>
            </a:r>
            <a:r>
              <a:rPr lang="en-US" dirty="0" err="1" smtClean="0"/>
              <a:t>contraints</a:t>
            </a:r>
            <a:r>
              <a:rPr lang="en-US" dirty="0" smtClean="0"/>
              <a:t> is similar to querying a database.</a:t>
            </a:r>
          </a:p>
          <a:p>
            <a:r>
              <a:rPr lang="en-US" dirty="0" smtClean="0"/>
              <a:t>Query has three parts</a:t>
            </a:r>
          </a:p>
          <a:p>
            <a:pPr lvl="1"/>
            <a:r>
              <a:rPr lang="en-US" dirty="0" smtClean="0"/>
              <a:t>Constraints on individual nodes</a:t>
            </a:r>
          </a:p>
          <a:p>
            <a:pPr lvl="1"/>
            <a:r>
              <a:rPr lang="en-US" dirty="0" smtClean="0"/>
              <a:t>Constraints on the overall tree</a:t>
            </a:r>
          </a:p>
          <a:p>
            <a:pPr lvl="1"/>
            <a:r>
              <a:rPr lang="en-US" dirty="0" smtClean="0"/>
              <a:t>Preference for a specific tree instance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Individual node constraints</a:t>
            </a:r>
          </a:p>
          <a:p>
            <a:pPr lvl="1"/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 : { </a:t>
            </a:r>
            <a:r>
              <a:rPr lang="en-US" i="1" dirty="0" smtClean="0"/>
              <a:t>T</a:t>
            </a:r>
            <a:r>
              <a:rPr lang="en-US" dirty="0" smtClean="0"/>
              <a:t> | </a:t>
            </a:r>
            <a:r>
              <a:rPr lang="en-US" i="1" dirty="0" smtClean="0"/>
              <a:t>T</a:t>
            </a:r>
            <a:r>
              <a:rPr lang="en-US" dirty="0" smtClean="0"/>
              <a:t> belongs to </a:t>
            </a:r>
            <a:r>
              <a:rPr lang="en-US" i="1" dirty="0" err="1" smtClean="0"/>
              <a:t>DecisionTrees</a:t>
            </a:r>
            <a:r>
              <a:rPr lang="en-US" dirty="0" smtClean="0"/>
              <a:t>, for all </a:t>
            </a:r>
            <a:r>
              <a:rPr lang="en-US" i="1" dirty="0" smtClean="0"/>
              <a:t>I</a:t>
            </a:r>
            <a:r>
              <a:rPr lang="en-US" dirty="0" smtClean="0"/>
              <a:t> belonging to </a:t>
            </a:r>
            <a:r>
              <a:rPr lang="en-US" i="1" dirty="0" smtClean="0"/>
              <a:t>paths(T)</a:t>
            </a:r>
            <a:r>
              <a:rPr lang="en-US" dirty="0" smtClean="0"/>
              <a:t>, </a:t>
            </a:r>
            <a:r>
              <a:rPr lang="en-US" i="1" dirty="0" smtClean="0"/>
              <a:t>p(I)</a:t>
            </a:r>
            <a:r>
              <a:rPr lang="en-US" dirty="0" smtClean="0"/>
              <a:t> }</a:t>
            </a:r>
            <a:endParaRPr lang="en-US" dirty="0" smtClean="0"/>
          </a:p>
          <a:p>
            <a:pPr lvl="1"/>
            <a:r>
              <a:rPr lang="en-US" dirty="0" smtClean="0"/>
              <a:t>Locally constrained decision tree</a:t>
            </a:r>
          </a:p>
          <a:p>
            <a:pPr lvl="1"/>
            <a:r>
              <a:rPr lang="en-US" dirty="0" smtClean="0"/>
              <a:t>Predicate </a:t>
            </a:r>
            <a:r>
              <a:rPr lang="en-US" i="1" dirty="0" smtClean="0"/>
              <a:t>p(I)</a:t>
            </a:r>
            <a:r>
              <a:rPr lang="en-US" dirty="0" smtClean="0"/>
              <a:t> represents the constraint.</a:t>
            </a:r>
          </a:p>
          <a:p>
            <a:pPr lvl="1"/>
            <a:r>
              <a:rPr lang="en-US" dirty="0" smtClean="0"/>
              <a:t>Simple case: </a:t>
            </a:r>
            <a:r>
              <a:rPr lang="en-US" i="1" dirty="0" smtClean="0"/>
              <a:t>p(I)</a:t>
            </a:r>
            <a:r>
              <a:rPr lang="en-US" dirty="0" smtClean="0"/>
              <a:t> :=  (</a:t>
            </a:r>
            <a:r>
              <a:rPr lang="en-US" i="1" dirty="0" smtClean="0"/>
              <a:t>freq(I)</a:t>
            </a:r>
            <a:r>
              <a:rPr lang="en-US" dirty="0" smtClean="0"/>
              <a:t> </a:t>
            </a:r>
            <a:r>
              <a:rPr lang="en-US" dirty="0" smtClean="0"/>
              <a:t>≥ </a:t>
            </a:r>
            <a:r>
              <a:rPr lang="en-US" i="1" dirty="0" err="1" smtClean="0"/>
              <a:t>minfreq</a:t>
            </a:r>
            <a:r>
              <a:rPr lang="en-US" i="1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Two types of local constraints</a:t>
            </a:r>
          </a:p>
          <a:p>
            <a:pPr lvl="2"/>
            <a:r>
              <a:rPr lang="en-US" dirty="0" smtClean="0"/>
              <a:t>Coverage: frequency</a:t>
            </a:r>
          </a:p>
          <a:p>
            <a:pPr lvl="2"/>
            <a:r>
              <a:rPr lang="en-US" dirty="0" smtClean="0"/>
              <a:t>Pattern: </a:t>
            </a:r>
            <a:r>
              <a:rPr lang="en-US" dirty="0" err="1" smtClean="0"/>
              <a:t>itemset</a:t>
            </a:r>
            <a:r>
              <a:rPr lang="en-US" dirty="0" smtClean="0"/>
              <a:t> size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Constraints on the overall tree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i="1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: { </a:t>
            </a:r>
            <a:r>
              <a:rPr lang="en-US" i="1" dirty="0" smtClean="0"/>
              <a:t>T</a:t>
            </a:r>
            <a:r>
              <a:rPr lang="en-US" dirty="0" smtClean="0"/>
              <a:t> | </a:t>
            </a:r>
            <a:r>
              <a:rPr lang="en-US" i="1" dirty="0" smtClean="0"/>
              <a:t>T</a:t>
            </a:r>
            <a:r>
              <a:rPr lang="en-US" dirty="0" smtClean="0"/>
              <a:t> belongs to 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q(T) </a:t>
            </a:r>
            <a:r>
              <a:rPr lang="en-US" dirty="0" smtClean="0"/>
              <a:t>}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Globally constrained decision trees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i="1" dirty="0" smtClean="0"/>
              <a:t>q</a:t>
            </a:r>
            <a:r>
              <a:rPr lang="en-US" i="1" dirty="0" smtClean="0"/>
              <a:t>(T)</a:t>
            </a:r>
            <a:r>
              <a:rPr lang="en-US" dirty="0" smtClean="0"/>
              <a:t> is a conjunction of the following four constraints:</a:t>
            </a:r>
          </a:p>
          <a:p>
            <a:pPr marL="742950" lvl="2" indent="-342900"/>
            <a:r>
              <a:rPr lang="en-US" i="1" dirty="0" smtClean="0"/>
              <a:t>e</a:t>
            </a:r>
            <a:r>
              <a:rPr lang="en-US" i="1" dirty="0" smtClean="0"/>
              <a:t>(T)</a:t>
            </a:r>
            <a:r>
              <a:rPr lang="en-US" dirty="0" smtClean="0"/>
              <a:t>: error of a tree on training data</a:t>
            </a:r>
          </a:p>
          <a:p>
            <a:pPr marL="742950" lvl="2" indent="-342900"/>
            <a:r>
              <a:rPr lang="en-US" i="1" dirty="0" smtClean="0"/>
              <a:t>ex(T)</a:t>
            </a:r>
            <a:r>
              <a:rPr lang="en-US" dirty="0" smtClean="0"/>
              <a:t>: expected error on unseen examples</a:t>
            </a:r>
          </a:p>
          <a:p>
            <a:pPr marL="742950" lvl="2" indent="-342900"/>
            <a:r>
              <a:rPr lang="en-US" i="1" dirty="0" smtClean="0"/>
              <a:t>size(T)</a:t>
            </a:r>
            <a:r>
              <a:rPr lang="en-US" dirty="0" smtClean="0"/>
              <a:t>: number of nodes in the tree</a:t>
            </a:r>
          </a:p>
          <a:p>
            <a:pPr marL="742950" lvl="2" indent="-342900"/>
            <a:r>
              <a:rPr lang="en-US" i="1" dirty="0" smtClean="0"/>
              <a:t>d</a:t>
            </a:r>
            <a:r>
              <a:rPr lang="en-US" i="1" dirty="0" smtClean="0"/>
              <a:t>epth(T)</a:t>
            </a:r>
            <a:r>
              <a:rPr lang="en-US" dirty="0" smtClean="0"/>
              <a:t>: longest path permitted from root to leaf</a:t>
            </a:r>
            <a:endParaRPr lang="en-US" dirty="0" smtClean="0"/>
          </a:p>
          <a:p>
            <a:r>
              <a:rPr lang="en-US" dirty="0" smtClean="0"/>
              <a:t>Optional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Preference for a specific tree instance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i="1" dirty="0" smtClean="0"/>
              <a:t>Q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n-US" dirty="0" smtClean="0"/>
              <a:t>: </a:t>
            </a:r>
            <a:r>
              <a:rPr lang="en-US" dirty="0" smtClean="0"/>
              <a:t>output </a:t>
            </a:r>
            <a:r>
              <a:rPr lang="en-US" i="1" dirty="0" err="1" smtClean="0"/>
              <a:t>minarg</a:t>
            </a:r>
            <a:r>
              <a:rPr lang="en-US" baseline="-25000" dirty="0" err="1" smtClean="0"/>
              <a:t>T</a:t>
            </a:r>
            <a:r>
              <a:rPr lang="en-US" baseline="-25000" dirty="0" smtClean="0"/>
              <a:t> in T</a:t>
            </a:r>
            <a:r>
              <a:rPr lang="en-US" baseline="-50000" dirty="0" smtClean="0"/>
              <a:t>2</a:t>
            </a:r>
            <a:r>
              <a:rPr lang="en-US" dirty="0" smtClean="0"/>
              <a:t>[ </a:t>
            </a:r>
            <a:r>
              <a:rPr lang="en-US" i="1" dirty="0" smtClean="0"/>
              <a:t>r</a:t>
            </a:r>
            <a:r>
              <a:rPr lang="en-US" baseline="-25000" dirty="0" smtClean="0"/>
              <a:t>1</a:t>
            </a:r>
            <a:r>
              <a:rPr lang="en-US" i="1" dirty="0" smtClean="0"/>
              <a:t>(T), r</a:t>
            </a:r>
            <a:r>
              <a:rPr lang="en-US" baseline="-25000" dirty="0" smtClean="0"/>
              <a:t>2</a:t>
            </a:r>
            <a:r>
              <a:rPr lang="en-US" i="1" dirty="0" smtClean="0"/>
              <a:t>(T), …, </a:t>
            </a:r>
            <a:r>
              <a:rPr lang="en-US" i="1" dirty="0" err="1" smtClean="0"/>
              <a:t>r</a:t>
            </a:r>
            <a:r>
              <a:rPr lang="en-US" baseline="-25000" dirty="0" err="1" smtClean="0"/>
              <a:t>n</a:t>
            </a:r>
            <a:r>
              <a:rPr lang="en-US" i="1" dirty="0" smtClean="0"/>
              <a:t>(T) </a:t>
            </a:r>
            <a:r>
              <a:rPr lang="en-US" dirty="0" smtClean="0"/>
              <a:t>]</a:t>
            </a:r>
          </a:p>
          <a:p>
            <a:pPr>
              <a:buNone/>
            </a:pPr>
            <a:r>
              <a:rPr lang="en-US" dirty="0" smtClean="0"/>
              <a:t>		where </a:t>
            </a:r>
            <a:r>
              <a:rPr lang="en-US" i="1" dirty="0" err="1" smtClean="0"/>
              <a:t>r</a:t>
            </a:r>
            <a:r>
              <a:rPr lang="en-US" i="1" baseline="-25000" dirty="0" err="1" smtClean="0"/>
              <a:t>i</a:t>
            </a:r>
            <a:r>
              <a:rPr lang="en-US" dirty="0" smtClean="0"/>
              <a:t> = { </a:t>
            </a:r>
            <a:r>
              <a:rPr lang="en-US" i="1" dirty="0" smtClean="0"/>
              <a:t>e, ex, size, depth </a:t>
            </a:r>
            <a:r>
              <a:rPr lang="en-US" dirty="0" smtClean="0"/>
              <a:t>}</a:t>
            </a:r>
          </a:p>
          <a:p>
            <a:r>
              <a:rPr lang="en-US" dirty="0" err="1" smtClean="0"/>
              <a:t>Tuples</a:t>
            </a:r>
            <a:r>
              <a:rPr lang="en-US" dirty="0" smtClean="0"/>
              <a:t> of </a:t>
            </a:r>
            <a:r>
              <a:rPr lang="en-US" i="1" dirty="0" smtClean="0"/>
              <a:t>r</a:t>
            </a:r>
            <a:r>
              <a:rPr lang="en-US" dirty="0" smtClean="0"/>
              <a:t> are compared lexicographically, and define a ranking.</a:t>
            </a:r>
          </a:p>
          <a:p>
            <a:r>
              <a:rPr lang="en-US" dirty="0" smtClean="0"/>
              <a:t>Since the function is minimization, ordering of </a:t>
            </a:r>
            <a:r>
              <a:rPr lang="en-US" i="1" dirty="0" smtClean="0"/>
              <a:t>r</a:t>
            </a:r>
            <a:r>
              <a:rPr lang="en-US" dirty="0" smtClean="0"/>
              <a:t> is not relevant.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057400"/>
            <a:ext cx="6172200" cy="4122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Decision Trees</a:t>
            </a:r>
          </a:p>
          <a:p>
            <a:pPr lvl="1"/>
            <a:r>
              <a:rPr lang="en-US" dirty="0" smtClean="0"/>
              <a:t>Popular prediction mechanism</a:t>
            </a:r>
          </a:p>
          <a:p>
            <a:pPr lvl="1"/>
            <a:r>
              <a:rPr lang="en-US" dirty="0" smtClean="0"/>
              <a:t>Efficient</a:t>
            </a:r>
            <a:r>
              <a:rPr lang="en-US" dirty="0"/>
              <a:t>, easy to understand </a:t>
            </a:r>
            <a:r>
              <a:rPr lang="en-US" dirty="0" smtClean="0"/>
              <a:t>algorithms</a:t>
            </a:r>
          </a:p>
          <a:p>
            <a:pPr lvl="1"/>
            <a:r>
              <a:rPr lang="en-US" dirty="0" smtClean="0"/>
              <a:t>Easily interpreted models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Surprisingly, mining decision trees under constraints has not received much attention.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(Part 2)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295400"/>
            <a:ext cx="6172200" cy="5332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programming solution</a:t>
            </a:r>
          </a:p>
          <a:p>
            <a:r>
              <a:rPr lang="en-US" dirty="0" smtClean="0"/>
              <a:t>When an optimal tree (may or may not eventually become a </a:t>
            </a:r>
            <a:r>
              <a:rPr lang="en-US" dirty="0" err="1" smtClean="0"/>
              <a:t>subtree</a:t>
            </a:r>
            <a:r>
              <a:rPr lang="en-US" dirty="0" smtClean="0"/>
              <a:t>) is computed, that tree is stored.</a:t>
            </a:r>
          </a:p>
          <a:p>
            <a:r>
              <a:rPr lang="en-US" dirty="0" smtClean="0"/>
              <a:t>R</a:t>
            </a:r>
            <a:r>
              <a:rPr lang="en-US" dirty="0" smtClean="0"/>
              <a:t>equests for identical trees result in fetches to the stored set of trees.</a:t>
            </a:r>
          </a:p>
          <a:p>
            <a:r>
              <a:rPr lang="en-US" dirty="0" smtClean="0"/>
              <a:t>Accessing data can be implemented in one of four ways.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access is required to compute frequency counts needed at three key points in the algorithm.</a:t>
            </a:r>
          </a:p>
          <a:p>
            <a:r>
              <a:rPr lang="en-US" dirty="0" smtClean="0"/>
              <a:t>Four approaches:</a:t>
            </a:r>
          </a:p>
          <a:p>
            <a:pPr lvl="1"/>
            <a:r>
              <a:rPr lang="en-US" dirty="0" smtClean="0"/>
              <a:t>Simple</a:t>
            </a:r>
          </a:p>
          <a:p>
            <a:pPr lvl="1"/>
            <a:r>
              <a:rPr lang="en-US" dirty="0" smtClean="0"/>
              <a:t>FIM</a:t>
            </a:r>
          </a:p>
          <a:p>
            <a:pPr lvl="1"/>
            <a:r>
              <a:rPr lang="en-US" dirty="0" smtClean="0"/>
              <a:t>Constrained FIM</a:t>
            </a:r>
          </a:p>
          <a:p>
            <a:pPr lvl="1"/>
            <a:r>
              <a:rPr lang="en-US" dirty="0" smtClean="0"/>
              <a:t>Closure based single step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Method</a:t>
            </a:r>
          </a:p>
          <a:p>
            <a:pPr lvl="1"/>
            <a:r>
              <a:rPr lang="en-US" dirty="0" err="1" smtClean="0"/>
              <a:t>Itemset</a:t>
            </a:r>
            <a:r>
              <a:rPr lang="en-US" dirty="0" smtClean="0"/>
              <a:t> frequencies are computed while the algorithm is executing.</a:t>
            </a:r>
          </a:p>
          <a:p>
            <a:pPr lvl="1"/>
            <a:r>
              <a:rPr lang="en-US" dirty="0" smtClean="0"/>
              <a:t>Calling DL8-Recursive for an </a:t>
            </a:r>
            <a:r>
              <a:rPr lang="en-US" dirty="0" err="1" smtClean="0"/>
              <a:t>i</a:t>
            </a:r>
            <a:r>
              <a:rPr lang="en-US" dirty="0" err="1" smtClean="0"/>
              <a:t>temset</a:t>
            </a:r>
            <a:r>
              <a:rPr lang="en-US" dirty="0" smtClean="0"/>
              <a:t> </a:t>
            </a:r>
            <a:r>
              <a:rPr lang="en-US" i="1" dirty="0" smtClean="0"/>
              <a:t>I</a:t>
            </a:r>
            <a:r>
              <a:rPr lang="en-US" dirty="0" smtClean="0"/>
              <a:t> results in a scan of the data for </a:t>
            </a:r>
            <a:r>
              <a:rPr lang="en-US" i="1" dirty="0" smtClean="0"/>
              <a:t>I</a:t>
            </a:r>
            <a:r>
              <a:rPr lang="en-US" dirty="0" smtClean="0"/>
              <a:t>, during which frequency for </a:t>
            </a:r>
            <a:r>
              <a:rPr lang="en-US" i="1" dirty="0" smtClean="0"/>
              <a:t>I</a:t>
            </a:r>
            <a:r>
              <a:rPr lang="en-US" dirty="0" smtClean="0"/>
              <a:t> can be calculated.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FIM</a:t>
            </a:r>
          </a:p>
          <a:p>
            <a:pPr lvl="1"/>
            <a:r>
              <a:rPr lang="en-US" dirty="0" smtClean="0"/>
              <a:t>Frequent </a:t>
            </a:r>
            <a:r>
              <a:rPr lang="en-US" dirty="0" err="1" smtClean="0"/>
              <a:t>Itemset</a:t>
            </a:r>
            <a:r>
              <a:rPr lang="en-US" dirty="0" smtClean="0"/>
              <a:t> Miners</a:t>
            </a:r>
          </a:p>
          <a:p>
            <a:pPr lvl="1"/>
            <a:r>
              <a:rPr lang="en-US" dirty="0" smtClean="0"/>
              <a:t>Every </a:t>
            </a:r>
            <a:r>
              <a:rPr lang="en-US" dirty="0" err="1" smtClean="0"/>
              <a:t>itemset</a:t>
            </a:r>
            <a:r>
              <a:rPr lang="en-US" dirty="0" smtClean="0"/>
              <a:t> must satisfy p.</a:t>
            </a:r>
          </a:p>
          <a:p>
            <a:pPr lvl="1"/>
            <a:r>
              <a:rPr lang="en-US" dirty="0" smtClean="0"/>
              <a:t>If p is a minimum frequency constraint, then preprocess the data using a FIM to determine the </a:t>
            </a:r>
            <a:r>
              <a:rPr lang="en-US" dirty="0" err="1" smtClean="0"/>
              <a:t>itemsets</a:t>
            </a:r>
            <a:r>
              <a:rPr lang="en-US" dirty="0" smtClean="0"/>
              <a:t> that qualify.</a:t>
            </a:r>
          </a:p>
          <a:p>
            <a:pPr lvl="1"/>
            <a:r>
              <a:rPr lang="en-US" dirty="0" smtClean="0"/>
              <a:t>Use only these </a:t>
            </a:r>
            <a:r>
              <a:rPr lang="en-US" dirty="0" err="1" smtClean="0"/>
              <a:t>itemsets</a:t>
            </a:r>
            <a:r>
              <a:rPr lang="en-US" dirty="0" smtClean="0"/>
              <a:t> in the algorithm.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Constrained FIM</a:t>
            </a:r>
          </a:p>
          <a:p>
            <a:pPr lvl="1"/>
            <a:r>
              <a:rPr lang="en-US" dirty="0" smtClean="0"/>
              <a:t>Involves the identification of an </a:t>
            </a:r>
            <a:r>
              <a:rPr lang="en-US" dirty="0" err="1" smtClean="0"/>
              <a:t>itemset’s</a:t>
            </a:r>
            <a:r>
              <a:rPr lang="en-US" dirty="0" smtClean="0"/>
              <a:t> relevancy while using a frequent </a:t>
            </a:r>
            <a:r>
              <a:rPr lang="en-US" dirty="0" err="1" smtClean="0"/>
              <a:t>itemset</a:t>
            </a:r>
            <a:r>
              <a:rPr lang="en-US" dirty="0" smtClean="0"/>
              <a:t> miner.</a:t>
            </a:r>
          </a:p>
          <a:p>
            <a:pPr lvl="1"/>
            <a:r>
              <a:rPr lang="en-US" dirty="0" smtClean="0"/>
              <a:t>Some </a:t>
            </a:r>
            <a:r>
              <a:rPr lang="en-US" dirty="0" err="1" smtClean="0"/>
              <a:t>itemsets</a:t>
            </a:r>
            <a:r>
              <a:rPr lang="en-US" dirty="0" smtClean="0"/>
              <a:t>, if assumed to be frequently, have infrequent counterparts, yet some tree will still contain these frequent </a:t>
            </a:r>
            <a:r>
              <a:rPr lang="en-US" dirty="0" err="1" smtClean="0"/>
              <a:t>itemsets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This method removes these </a:t>
            </a:r>
            <a:r>
              <a:rPr lang="en-US" dirty="0" err="1" smtClean="0"/>
              <a:t>itemset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Closure </a:t>
            </a:r>
            <a:r>
              <a:rPr lang="en-US" smtClean="0"/>
              <a:t>based single step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dirty="0"/>
              <a:t>Finding the </a:t>
            </a:r>
            <a:r>
              <a:rPr lang="en-US" u="sng" dirty="0"/>
              <a:t>most accurate</a:t>
            </a:r>
            <a:r>
              <a:rPr lang="en-US" dirty="0"/>
              <a:t> tree on training data in which each leaf covers at least n examples.</a:t>
            </a:r>
          </a:p>
          <a:p>
            <a:pPr lvl="0"/>
            <a:r>
              <a:rPr lang="en-US" dirty="0"/>
              <a:t>Finding the k </a:t>
            </a:r>
            <a:r>
              <a:rPr lang="en-US" u="sng" dirty="0"/>
              <a:t>most accurate</a:t>
            </a:r>
            <a:r>
              <a:rPr lang="en-US" dirty="0"/>
              <a:t> trees on training data in which the majority class in each leaf covers at least n examples more than any of the minority classes.</a:t>
            </a:r>
          </a:p>
          <a:p>
            <a:pPr lvl="0"/>
            <a:r>
              <a:rPr lang="en-US" dirty="0" smtClean="0"/>
              <a:t>Finding </a:t>
            </a:r>
            <a:r>
              <a:rPr lang="en-US" dirty="0"/>
              <a:t>the </a:t>
            </a:r>
            <a:r>
              <a:rPr lang="en-US" u="sng" dirty="0"/>
              <a:t>smallest</a:t>
            </a:r>
            <a:r>
              <a:rPr lang="en-US" dirty="0"/>
              <a:t> decision tree in which each leaf contains at least n examples and the expected accuracy is maximized for unseen examples.</a:t>
            </a:r>
          </a:p>
          <a:p>
            <a:pPr lvl="0"/>
            <a:r>
              <a:rPr lang="en-US" dirty="0"/>
              <a:t>Finding the </a:t>
            </a:r>
            <a:r>
              <a:rPr lang="en-US" u="sng" dirty="0"/>
              <a:t>smallest</a:t>
            </a:r>
            <a:r>
              <a:rPr lang="en-US" dirty="0"/>
              <a:t> or shallowest decision tree which has accuracy higher than </a:t>
            </a:r>
            <a:r>
              <a:rPr lang="en-US" i="1" dirty="0" err="1"/>
              <a:t>minacc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Algorithms do exist, so what’s the problem?</a:t>
            </a:r>
          </a:p>
          <a:p>
            <a:pPr lvl="1"/>
            <a:r>
              <a:rPr lang="en-US" dirty="0" smtClean="0"/>
              <a:t>Heuristics are used to decide when to split the tree, in line, from top down.</a:t>
            </a:r>
          </a:p>
          <a:p>
            <a:pPr lvl="1"/>
            <a:r>
              <a:rPr lang="en-US" dirty="0" smtClean="0"/>
              <a:t>Sometimes the heuristic is off!</a:t>
            </a:r>
          </a:p>
          <a:p>
            <a:pPr lvl="1"/>
            <a:r>
              <a:rPr lang="en-US" dirty="0" smtClean="0"/>
              <a:t>A tree can be produced, but it might be sub-optimal.</a:t>
            </a:r>
          </a:p>
          <a:p>
            <a:pPr lvl="1"/>
            <a:r>
              <a:rPr lang="en-US" dirty="0" smtClean="0"/>
              <a:t>Maybe a different heuristic will be better?</a:t>
            </a:r>
          </a:p>
          <a:p>
            <a:pPr lvl="1"/>
            <a:r>
              <a:rPr lang="en-US" dirty="0" smtClean="0"/>
              <a:t>How do we know?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needed is an exact method for recognizing these optimal decision trees while functioning under various </a:t>
            </a:r>
            <a:r>
              <a:rPr lang="en-US" dirty="0" smtClean="0"/>
              <a:t>constraints.</a:t>
            </a:r>
          </a:p>
          <a:p>
            <a:pPr lvl="1"/>
            <a:r>
              <a:rPr lang="en-US" dirty="0" smtClean="0"/>
              <a:t>Prove of a heuristic’s goodness.</a:t>
            </a:r>
          </a:p>
          <a:p>
            <a:pPr lvl="1"/>
            <a:r>
              <a:rPr lang="en-US" dirty="0" smtClean="0"/>
              <a:t>Prove trends and theories in small, simple data sets hold true in larger, more complex data sets.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Authors suggest that problem complexity has </a:t>
            </a:r>
            <a:r>
              <a:rPr lang="en-US" smtClean="0"/>
              <a:t>been a deterrent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Hardness is NP-Complete</a:t>
            </a:r>
          </a:p>
          <a:p>
            <a:pPr lvl="1"/>
            <a:r>
              <a:rPr lang="en-US" dirty="0" smtClean="0"/>
              <a:t>Small problems could still be computable</a:t>
            </a:r>
          </a:p>
          <a:p>
            <a:pPr lvl="1"/>
            <a:r>
              <a:rPr lang="en-US" dirty="0" smtClean="0"/>
              <a:t>Frequent </a:t>
            </a:r>
            <a:r>
              <a:rPr lang="en-US" dirty="0" err="1" smtClean="0"/>
              <a:t>itemset</a:t>
            </a:r>
            <a:r>
              <a:rPr lang="en-US" dirty="0" smtClean="0"/>
              <a:t> mining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Frequent </a:t>
            </a:r>
            <a:r>
              <a:rPr lang="en-US" dirty="0" err="1" smtClean="0"/>
              <a:t>itemset</a:t>
            </a:r>
            <a:r>
              <a:rPr lang="en-US" dirty="0" smtClean="0"/>
              <a:t> terminology</a:t>
            </a:r>
          </a:p>
          <a:p>
            <a:pPr lvl="1"/>
            <a:r>
              <a:rPr lang="en-US" dirty="0" smtClean="0"/>
              <a:t>Items : </a:t>
            </a:r>
            <a:r>
              <a:rPr lang="en-US" i="1" dirty="0" smtClean="0"/>
              <a:t>I</a:t>
            </a:r>
            <a:r>
              <a:rPr lang="en-US" dirty="0" smtClean="0"/>
              <a:t> = {</a:t>
            </a:r>
            <a:r>
              <a:rPr lang="en-US" i="1" dirty="0" smtClean="0"/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i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i="1" dirty="0" err="1" smtClean="0"/>
              <a:t>i</a:t>
            </a:r>
            <a:r>
              <a:rPr lang="en-US" baseline="-25000" dirty="0" err="1" smtClean="0"/>
              <a:t>m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Transactions : </a:t>
            </a:r>
            <a:r>
              <a:rPr lang="en-US" i="1" dirty="0" smtClean="0"/>
              <a:t>D</a:t>
            </a:r>
            <a:r>
              <a:rPr lang="en-US" dirty="0" smtClean="0"/>
              <a:t> = {</a:t>
            </a:r>
            <a:r>
              <a:rPr lang="en-US" i="1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i="1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, …, </a:t>
            </a:r>
            <a:r>
              <a:rPr lang="en-US" i="1" dirty="0" err="1" smtClean="0"/>
              <a:t>T</a:t>
            </a:r>
            <a:r>
              <a:rPr lang="en-US" baseline="-25000" dirty="0" err="1" smtClean="0"/>
              <a:t>n</a:t>
            </a:r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TID-Set : </a:t>
            </a:r>
            <a:r>
              <a:rPr lang="en-US" i="1" dirty="0" smtClean="0"/>
              <a:t>t(I)</a:t>
            </a:r>
            <a:r>
              <a:rPr lang="en-US" dirty="0" smtClean="0"/>
              <a:t> = {1, 2, …, n}</a:t>
            </a:r>
          </a:p>
          <a:p>
            <a:pPr lvl="1"/>
            <a:r>
              <a:rPr lang="en-US" dirty="0" smtClean="0"/>
              <a:t>Frequency : </a:t>
            </a:r>
            <a:r>
              <a:rPr lang="en-US" i="1" dirty="0" smtClean="0"/>
              <a:t>freq(I)</a:t>
            </a:r>
            <a:r>
              <a:rPr lang="en-US" dirty="0" smtClean="0"/>
              <a:t> = |</a:t>
            </a:r>
            <a:r>
              <a:rPr lang="en-US" i="1" dirty="0" smtClean="0"/>
              <a:t>t(I)</a:t>
            </a:r>
            <a:r>
              <a:rPr lang="en-US" dirty="0" smtClean="0"/>
              <a:t>|</a:t>
            </a:r>
          </a:p>
          <a:p>
            <a:pPr lvl="1"/>
            <a:r>
              <a:rPr lang="en-US" dirty="0" smtClean="0"/>
              <a:t>Support: </a:t>
            </a:r>
            <a:r>
              <a:rPr lang="en-US" i="1" dirty="0" smtClean="0"/>
              <a:t>support(I)</a:t>
            </a:r>
            <a:r>
              <a:rPr lang="en-US" dirty="0" smtClean="0"/>
              <a:t> = </a:t>
            </a:r>
            <a:r>
              <a:rPr lang="en-US" i="1" dirty="0" smtClean="0"/>
              <a:t>freq(I)</a:t>
            </a:r>
            <a:r>
              <a:rPr lang="en-US" dirty="0" smtClean="0"/>
              <a:t> / |</a:t>
            </a:r>
            <a:r>
              <a:rPr lang="en-US" i="1" dirty="0" smtClean="0"/>
              <a:t>D</a:t>
            </a:r>
            <a:r>
              <a:rPr lang="en-US" dirty="0" smtClean="0"/>
              <a:t>|</a:t>
            </a:r>
          </a:p>
          <a:p>
            <a:pPr lvl="1"/>
            <a:r>
              <a:rPr lang="en-US" dirty="0" smtClean="0"/>
              <a:t>“frequent </a:t>
            </a:r>
            <a:r>
              <a:rPr lang="en-US" dirty="0" err="1" smtClean="0"/>
              <a:t>itemset</a:t>
            </a:r>
            <a:r>
              <a:rPr lang="en-US" dirty="0" smtClean="0"/>
              <a:t>” : </a:t>
            </a:r>
            <a:r>
              <a:rPr lang="en-US" dirty="0" smtClean="0"/>
              <a:t>support(I) </a:t>
            </a:r>
            <a:r>
              <a:rPr lang="en-US" dirty="0" smtClean="0"/>
              <a:t>≥ </a:t>
            </a:r>
            <a:r>
              <a:rPr lang="en-US" dirty="0" err="1" smtClean="0"/>
              <a:t>minsup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Interested in finding the frequent item sets from databases containing examples labeled with classes.</a:t>
            </a:r>
          </a:p>
          <a:p>
            <a:r>
              <a:rPr lang="en-US" dirty="0" smtClean="0"/>
              <a:t>Formation of class association rules</a:t>
            </a:r>
          </a:p>
          <a:p>
            <a:pPr>
              <a:buNone/>
            </a:pPr>
            <a:r>
              <a:rPr lang="en-US" i="1" dirty="0" smtClean="0"/>
              <a:t>		I → c(I)</a:t>
            </a:r>
          </a:p>
          <a:p>
            <a:pPr>
              <a:buNone/>
            </a:pPr>
            <a:r>
              <a:rPr lang="en-US" dirty="0" smtClean="0"/>
              <a:t>	where </a:t>
            </a:r>
            <a:r>
              <a:rPr lang="en-US" i="1" dirty="0" smtClean="0"/>
              <a:t>c</a:t>
            </a:r>
            <a:r>
              <a:rPr lang="en-US" dirty="0" smtClean="0"/>
              <a:t> is the class with highest frequency from set of classes </a:t>
            </a:r>
            <a:r>
              <a:rPr lang="en-US" i="1" dirty="0" smtClean="0"/>
              <a:t>C</a:t>
            </a:r>
            <a:endParaRPr lang="en-US" i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Decision Tree Classification</a:t>
            </a:r>
          </a:p>
          <a:p>
            <a:pPr lvl="1"/>
            <a:r>
              <a:rPr lang="en-US" dirty="0" smtClean="0"/>
              <a:t>Examples are sorted down the tree</a:t>
            </a:r>
          </a:p>
          <a:p>
            <a:pPr lvl="1"/>
            <a:r>
              <a:rPr lang="en-US" dirty="0" smtClean="0"/>
              <a:t>Each node tests an attribute of an example</a:t>
            </a:r>
          </a:p>
          <a:p>
            <a:pPr lvl="1"/>
            <a:r>
              <a:rPr lang="en-US" dirty="0" smtClean="0"/>
              <a:t>Each edge represents a value of the attribute</a:t>
            </a:r>
          </a:p>
          <a:p>
            <a:pPr lvl="1"/>
            <a:r>
              <a:rPr lang="en-US" dirty="0" smtClean="0"/>
              <a:t>Assumed binary attributes</a:t>
            </a:r>
          </a:p>
          <a:p>
            <a:pPr lvl="1"/>
            <a:r>
              <a:rPr lang="en-US" dirty="0" smtClean="0"/>
              <a:t>Input to a decision tree learner is a matrix B where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ij</a:t>
            </a:r>
            <a:r>
              <a:rPr lang="en-US" dirty="0" smtClean="0"/>
              <a:t> contains the value of attribute </a:t>
            </a:r>
            <a:r>
              <a:rPr lang="en-US" i="1" dirty="0" err="1" smtClean="0"/>
              <a:t>i</a:t>
            </a:r>
            <a:r>
              <a:rPr lang="en-US" dirty="0" smtClean="0"/>
              <a:t> in example </a:t>
            </a:r>
            <a:r>
              <a:rPr lang="en-US" i="1" dirty="0" smtClean="0"/>
              <a:t>j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892</Words>
  <Application>Microsoft Office PowerPoint</Application>
  <PresentationFormat>On-screen Show (4:3)</PresentationFormat>
  <Paragraphs>138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Mining Optimal Decision Trees from Itemset Lattices</vt:lpstr>
      <vt:lpstr>Introduction</vt:lpstr>
      <vt:lpstr>Introduction</vt:lpstr>
      <vt:lpstr>Motivation</vt:lpstr>
      <vt:lpstr>Motivation</vt:lpstr>
      <vt:lpstr>Motivation</vt:lpstr>
      <vt:lpstr>Model</vt:lpstr>
      <vt:lpstr>Model</vt:lpstr>
      <vt:lpstr>Model</vt:lpstr>
      <vt:lpstr>Model</vt:lpstr>
      <vt:lpstr>Model</vt:lpstr>
      <vt:lpstr>Model</vt:lpstr>
      <vt:lpstr>Model</vt:lpstr>
      <vt:lpstr>Model</vt:lpstr>
      <vt:lpstr>Method</vt:lpstr>
      <vt:lpstr>Method</vt:lpstr>
      <vt:lpstr>Method</vt:lpstr>
      <vt:lpstr>Method</vt:lpstr>
      <vt:lpstr>Algorithm</vt:lpstr>
      <vt:lpstr>Algorithm (Part 2)</vt:lpstr>
      <vt:lpstr>Contributions</vt:lpstr>
      <vt:lpstr>Contributions</vt:lpstr>
      <vt:lpstr>Contributions</vt:lpstr>
      <vt:lpstr>Contributions</vt:lpstr>
      <vt:lpstr>Contributions</vt:lpstr>
      <vt:lpstr>Contributions</vt:lpstr>
      <vt:lpstr>Experiments</vt:lpstr>
      <vt:lpstr>Related Work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Mining Optimal Decision Trees from Itemset Lattices</dc:title>
  <dc:creator>clleng0</dc:creator>
  <cp:lastModifiedBy>clleng0</cp:lastModifiedBy>
  <cp:revision>38</cp:revision>
  <dcterms:created xsi:type="dcterms:W3CDTF">2008-03-17T06:14:56Z</dcterms:created>
  <dcterms:modified xsi:type="dcterms:W3CDTF">2008-03-18T00:06:15Z</dcterms:modified>
</cp:coreProperties>
</file>