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BC82-8232-42E7-9F26-09692E109137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17CB-1EB4-484A-B6F6-F6AD3C509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17CB-1EB4-484A-B6F6-F6AD3C509FD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C11B6-060D-4178-BB8F-E10A5C3D2B43}" type="datetimeFigureOut">
              <a:rPr lang="en-US" smtClean="0"/>
              <a:pPr/>
              <a:t>4/2/2008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BF1E-C74B-4C6B-AA78-2CE2923C6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66850"/>
          </a:xfrm>
        </p:spPr>
        <p:txBody>
          <a:bodyPr/>
          <a:lstStyle/>
          <a:p>
            <a:r>
              <a:rPr lang="en-US" dirty="0" smtClean="0"/>
              <a:t>Co-clustering based classification for Out-of-domain Documents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47800"/>
          </a:xfrm>
        </p:spPr>
        <p:txBody>
          <a:bodyPr/>
          <a:lstStyle/>
          <a:p>
            <a:r>
              <a:rPr lang="en-US" dirty="0" err="1" smtClean="0"/>
              <a:t>Wenyuan</a:t>
            </a:r>
            <a:r>
              <a:rPr lang="en-US" dirty="0" smtClean="0"/>
              <a:t> Dai   </a:t>
            </a:r>
            <a:r>
              <a:rPr lang="en-US" dirty="0" err="1" smtClean="0"/>
              <a:t>Gui-Rong</a:t>
            </a:r>
            <a:r>
              <a:rPr lang="en-US" dirty="0" smtClean="0"/>
              <a:t> </a:t>
            </a:r>
            <a:r>
              <a:rPr lang="en-US" dirty="0" err="1" smtClean="0"/>
              <a:t>Xue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Qiang</a:t>
            </a:r>
            <a:r>
              <a:rPr lang="en-US" dirty="0" smtClean="0"/>
              <a:t> Yang   Yong Yu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4832931" y="5334000"/>
            <a:ext cx="3015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by</a:t>
            </a:r>
          </a:p>
          <a:p>
            <a:r>
              <a:rPr lang="en-US" dirty="0" err="1" smtClean="0"/>
              <a:t>Venkata</a:t>
            </a:r>
            <a:r>
              <a:rPr lang="en-US" dirty="0" smtClean="0"/>
              <a:t> </a:t>
            </a:r>
            <a:r>
              <a:rPr lang="en-US" dirty="0" err="1" smtClean="0"/>
              <a:t>Ramana</a:t>
            </a:r>
            <a:r>
              <a:rPr lang="en-US" dirty="0" smtClean="0"/>
              <a:t> Reddy Banda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 algorithm </a:t>
            </a:r>
            <a:r>
              <a:rPr lang="en-US" dirty="0" smtClean="0"/>
              <a:t>converges in a finite number</a:t>
            </a:r>
          </a:p>
          <a:p>
            <a:pPr>
              <a:buNone/>
            </a:pPr>
            <a:r>
              <a:rPr lang="en-US" dirty="0" smtClean="0"/>
              <a:t>	of </a:t>
            </a:r>
            <a:r>
              <a:rPr lang="en-US" dirty="0" smtClean="0"/>
              <a:t>iterations.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time complexity of our co-clustering </a:t>
            </a:r>
            <a:r>
              <a:rPr lang="en-US" dirty="0" smtClean="0"/>
              <a:t>based classification </a:t>
            </a:r>
            <a:r>
              <a:rPr lang="en-US" dirty="0" smtClean="0"/>
              <a:t>algorithm is 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O</a:t>
            </a:r>
            <a:r>
              <a:rPr lang="en-US" i="1" dirty="0" smtClean="0"/>
              <a:t>((|C|+| ˆ W|)·</a:t>
            </a:r>
            <a:r>
              <a:rPr lang="en-US" i="1" dirty="0" smtClean="0"/>
              <a:t>T·N</a:t>
            </a:r>
            <a:r>
              <a:rPr lang="en-US" i="1" dirty="0" smtClean="0"/>
              <a:t>).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space complexity is </a:t>
            </a:r>
            <a:r>
              <a:rPr lang="en-US" i="1" dirty="0" smtClean="0"/>
              <a:t>O(N).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EXPERIMENTS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Sets</a:t>
            </a:r>
          </a:p>
          <a:p>
            <a:r>
              <a:rPr lang="en-US" dirty="0" err="1" smtClean="0"/>
              <a:t>Comparision</a:t>
            </a:r>
            <a:r>
              <a:rPr lang="en-US" dirty="0" smtClean="0"/>
              <a:t> Methods</a:t>
            </a:r>
          </a:p>
          <a:p>
            <a:r>
              <a:rPr lang="en-US" dirty="0" smtClean="0"/>
              <a:t>Implementation Details</a:t>
            </a:r>
          </a:p>
          <a:p>
            <a:r>
              <a:rPr lang="en-US" dirty="0" smtClean="0"/>
              <a:t>Evaluation Metrics</a:t>
            </a:r>
          </a:p>
          <a:p>
            <a:r>
              <a:rPr lang="en-US" dirty="0" smtClean="0"/>
              <a:t>Experimental Results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EVALUATION METRICS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performance of the proposed methods was </a:t>
            </a:r>
            <a:r>
              <a:rPr lang="en-US" dirty="0" smtClean="0"/>
              <a:t>evaluated  by </a:t>
            </a:r>
            <a:r>
              <a:rPr lang="en-US" dirty="0" smtClean="0"/>
              <a:t>test error rate. Let </a:t>
            </a:r>
            <a:r>
              <a:rPr lang="en-US" i="1" dirty="0" smtClean="0"/>
              <a:t>C be the function which maps </a:t>
            </a:r>
            <a:r>
              <a:rPr lang="en-US" i="1" dirty="0" smtClean="0"/>
              <a:t>from </a:t>
            </a:r>
            <a:r>
              <a:rPr lang="en-US" dirty="0" smtClean="0"/>
              <a:t>document </a:t>
            </a:r>
            <a:r>
              <a:rPr lang="en-US" i="1" dirty="0" smtClean="0"/>
              <a:t>d to its true class label c = C(d), and F be </a:t>
            </a:r>
            <a:r>
              <a:rPr lang="en-US" i="1" dirty="0" smtClean="0"/>
              <a:t>the</a:t>
            </a:r>
            <a:r>
              <a:rPr lang="en-US" dirty="0" smtClean="0"/>
              <a:t>	function </a:t>
            </a:r>
            <a:r>
              <a:rPr lang="en-US" dirty="0" smtClean="0"/>
              <a:t>which maps from document </a:t>
            </a:r>
            <a:r>
              <a:rPr lang="en-US" i="1" dirty="0" smtClean="0"/>
              <a:t>d to its prediction label</a:t>
            </a:r>
          </a:p>
          <a:p>
            <a:pPr>
              <a:buNone/>
            </a:pPr>
            <a:r>
              <a:rPr lang="en-US" i="1" dirty="0" smtClean="0"/>
              <a:t>	c </a:t>
            </a:r>
            <a:r>
              <a:rPr lang="en-US" i="1" dirty="0" smtClean="0"/>
              <a:t>= F(d) given by the classifiers. Test error rate is </a:t>
            </a:r>
            <a:r>
              <a:rPr lang="en-US" i="1" dirty="0" smtClean="0"/>
              <a:t>defined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as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l-GR" i="1" dirty="0" smtClean="0"/>
              <a:t>ε</a:t>
            </a:r>
            <a:r>
              <a:rPr lang="en-US" i="1" dirty="0" smtClean="0"/>
              <a:t> </a:t>
            </a:r>
            <a:r>
              <a:rPr lang="en-US" i="1" dirty="0" smtClean="0"/>
              <a:t>= |{</a:t>
            </a:r>
            <a:r>
              <a:rPr lang="en-US" i="1" dirty="0" err="1" smtClean="0"/>
              <a:t>d|d</a:t>
            </a:r>
            <a:r>
              <a:rPr lang="en-US" i="1" dirty="0" smtClean="0"/>
              <a:t> ∈ Do ∧ C(d) = F(d</a:t>
            </a:r>
            <a:r>
              <a:rPr lang="en-US" i="1" dirty="0" smtClean="0"/>
              <a:t>)}|÷|</a:t>
            </a:r>
            <a:r>
              <a:rPr lang="en-US" i="1" dirty="0" smtClean="0"/>
              <a:t>Do</a:t>
            </a:r>
            <a:r>
              <a:rPr lang="en-US" i="1" dirty="0" smtClean="0"/>
              <a:t>|.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dhiSri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"/>
            <a:ext cx="9144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PERFORMANCE</a:t>
            </a:r>
            <a:endParaRPr lang="en-US" sz="3200" dirty="0"/>
          </a:p>
        </p:txBody>
      </p:sp>
      <p:pic>
        <p:nvPicPr>
          <p:cNvPr id="2051" name="Picture 3" descr="C:\Users\RadhiSri\Desktop\Untitled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51229" y="1600200"/>
            <a:ext cx="724154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62000" y="1828800"/>
            <a:ext cx="44862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66800" y="914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Convergence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13716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Parameters tuning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800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KL-divergence and Improvement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Conclusions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CoCC</a:t>
            </a:r>
            <a:r>
              <a:rPr lang="en-US" dirty="0" smtClean="0"/>
              <a:t> can monotonically reduce the objective</a:t>
            </a:r>
          </a:p>
          <a:p>
            <a:pPr>
              <a:buNone/>
            </a:pPr>
            <a:r>
              <a:rPr lang="en-US" dirty="0" smtClean="0"/>
              <a:t>	function value and </a:t>
            </a:r>
            <a:r>
              <a:rPr lang="en-US" dirty="0" smtClean="0"/>
              <a:t>outperforms traditional supervised and </a:t>
            </a:r>
            <a:r>
              <a:rPr lang="en-US" dirty="0" err="1" smtClean="0"/>
              <a:t>semisupervised</a:t>
            </a:r>
            <a:r>
              <a:rPr lang="en-US" dirty="0" smtClean="0"/>
              <a:t> classification </a:t>
            </a:r>
            <a:r>
              <a:rPr lang="en-US" dirty="0" smtClean="0"/>
              <a:t>algorithms when classifying </a:t>
            </a:r>
            <a:r>
              <a:rPr lang="en-US" dirty="0" smtClean="0"/>
              <a:t>out-of-domain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documents.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number of word clusters are quite large (</a:t>
            </a:r>
            <a:r>
              <a:rPr lang="en-US" dirty="0" smtClean="0"/>
              <a:t>128 clusters </a:t>
            </a:r>
            <a:r>
              <a:rPr lang="en-US" dirty="0" smtClean="0"/>
              <a:t>in the experiments) to obtain good performance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Since </a:t>
            </a:r>
            <a:r>
              <a:rPr lang="en-US" dirty="0" smtClean="0"/>
              <a:t>the time complexity of </a:t>
            </a:r>
            <a:r>
              <a:rPr lang="en-US" dirty="0" err="1" smtClean="0"/>
              <a:t>CoCC</a:t>
            </a:r>
            <a:r>
              <a:rPr lang="en-US" dirty="0" smtClean="0"/>
              <a:t> depends on the </a:t>
            </a:r>
            <a:r>
              <a:rPr lang="en-US" dirty="0" smtClean="0"/>
              <a:t>number of </a:t>
            </a:r>
            <a:r>
              <a:rPr lang="en-US" dirty="0" smtClean="0"/>
              <a:t>word clusters, it can </a:t>
            </a:r>
            <a:r>
              <a:rPr lang="en-US" smtClean="0"/>
              <a:t>inefficient</a:t>
            </a:r>
            <a:r>
              <a:rPr lang="en-US" smtClean="0"/>
              <a:t>.</a:t>
            </a:r>
            <a:endParaRPr lang="en-US" dirty="0" smtClean="0"/>
          </a:p>
          <a:p>
            <a:r>
              <a:rPr lang="en-US" dirty="0" smtClean="0"/>
              <a:t>Parameters in </a:t>
            </a:r>
            <a:r>
              <a:rPr lang="en-US" dirty="0" err="1" smtClean="0"/>
              <a:t>CoCC</a:t>
            </a:r>
            <a:r>
              <a:rPr lang="en-US" dirty="0" smtClean="0"/>
              <a:t> are tuned manually.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ABSTRACT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from the </a:t>
            </a:r>
            <a:r>
              <a:rPr lang="en-US" i="1" dirty="0" smtClean="0"/>
              <a:t>in-domain</a:t>
            </a:r>
            <a:r>
              <a:rPr lang="en-US" dirty="0" smtClean="0"/>
              <a:t> and apply the learned knowledge to </a:t>
            </a:r>
            <a:r>
              <a:rPr lang="en-US" i="1" dirty="0" smtClean="0"/>
              <a:t>out-of –domain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propose a </a:t>
            </a:r>
            <a:r>
              <a:rPr lang="en-US" b="1" dirty="0" smtClean="0"/>
              <a:t>Co-clustering based classification</a:t>
            </a:r>
            <a:r>
              <a:rPr lang="en-US" dirty="0" smtClean="0"/>
              <a:t>(</a:t>
            </a:r>
            <a:r>
              <a:rPr lang="en-US" dirty="0" err="1" smtClean="0"/>
              <a:t>CoCC</a:t>
            </a:r>
            <a:r>
              <a:rPr lang="en-US" dirty="0" smtClean="0"/>
              <a:t>) algorithm to tackle this problem.</a:t>
            </a:r>
          </a:p>
          <a:p>
            <a:r>
              <a:rPr lang="en-US" dirty="0" smtClean="0"/>
              <a:t>Co-clustering is used as a bridge to propagate the class structure and knowledge from the  </a:t>
            </a:r>
            <a:r>
              <a:rPr lang="en-US" i="1" dirty="0" smtClean="0"/>
              <a:t>in-domain</a:t>
            </a:r>
            <a:r>
              <a:rPr lang="en-US" dirty="0" smtClean="0"/>
              <a:t> to the </a:t>
            </a:r>
            <a:r>
              <a:rPr lang="en-US" i="1" dirty="0" smtClean="0"/>
              <a:t>out-of-domain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INTRODUCTION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In-domain</a:t>
            </a:r>
            <a:r>
              <a:rPr lang="en-US" dirty="0" smtClean="0"/>
              <a:t>(D</a:t>
            </a:r>
            <a:r>
              <a:rPr lang="en-US" sz="2800" baseline="-25000" dirty="0" smtClean="0"/>
              <a:t>i</a:t>
            </a:r>
            <a:r>
              <a:rPr lang="en-US" dirty="0" smtClean="0"/>
              <a:t>)</a:t>
            </a:r>
            <a:endParaRPr lang="en-US" i="1" dirty="0" smtClean="0"/>
          </a:p>
          <a:p>
            <a:r>
              <a:rPr lang="en-US" i="1" dirty="0" smtClean="0"/>
              <a:t>Out-of-Domain</a:t>
            </a:r>
            <a:r>
              <a:rPr lang="en-US" dirty="0" smtClean="0"/>
              <a:t>(D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i="1" dirty="0" smtClean="0"/>
          </a:p>
          <a:p>
            <a:r>
              <a:rPr lang="en-US" i="1" dirty="0" smtClean="0"/>
              <a:t>Class label set</a:t>
            </a:r>
            <a:r>
              <a:rPr lang="en-US" dirty="0" smtClean="0"/>
              <a:t>(C)</a:t>
            </a:r>
          </a:p>
        </p:txBody>
      </p:sp>
      <p:sp>
        <p:nvSpPr>
          <p:cNvPr id="4" name="Oval 3"/>
          <p:cNvSpPr/>
          <p:nvPr/>
        </p:nvSpPr>
        <p:spPr>
          <a:xfrm>
            <a:off x="914400" y="3657600"/>
            <a:ext cx="1828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Documents in Di</a:t>
            </a:r>
            <a:endParaRPr lang="en-US" sz="1200" dirty="0"/>
          </a:p>
        </p:txBody>
      </p:sp>
      <p:sp>
        <p:nvSpPr>
          <p:cNvPr id="5" name="Oval 4"/>
          <p:cNvSpPr/>
          <p:nvPr/>
        </p:nvSpPr>
        <p:spPr>
          <a:xfrm>
            <a:off x="4114800" y="3810000"/>
            <a:ext cx="990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324600" y="3657600"/>
            <a:ext cx="1828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Documents  in D0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>
            <a:off x="2743200" y="40767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5" idx="6"/>
          </p:cNvCxnSpPr>
          <p:nvPr/>
        </p:nvCxnSpPr>
        <p:spPr>
          <a:xfrm rot="10800000" flipV="1">
            <a:off x="5105400" y="4038600"/>
            <a:ext cx="1219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6"/>
            <a:endCxn id="6" idx="2"/>
          </p:cNvCxnSpPr>
          <p:nvPr/>
        </p:nvCxnSpPr>
        <p:spPr>
          <a:xfrm flipV="1">
            <a:off x="5105400" y="4038600"/>
            <a:ext cx="1219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743200" y="3657600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1.Word clustering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5105400" y="3581400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2.Co-clustering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RELATED 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  Learning  </a:t>
            </a:r>
          </a:p>
          <a:p>
            <a:r>
              <a:rPr lang="en-US" dirty="0" smtClean="0"/>
              <a:t>Multi-task  and  Multi-domain  Learning </a:t>
            </a:r>
          </a:p>
          <a:p>
            <a:r>
              <a:rPr lang="en-US" dirty="0" smtClean="0"/>
              <a:t>Semi-supervised  Clustering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PRELIMINARIES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 </a:t>
            </a:r>
            <a:r>
              <a:rPr lang="en-US" sz="2800" i="1" dirty="0" smtClean="0"/>
              <a:t>X and Y be random variable sets with a joint distribution p(X, Y ) and marginal distributions p(X) and p(Y ).</a:t>
            </a:r>
          </a:p>
          <a:p>
            <a:r>
              <a:rPr lang="en-US" sz="2800" dirty="0" smtClean="0"/>
              <a:t>The </a:t>
            </a:r>
            <a:r>
              <a:rPr lang="en-US" sz="2800" i="1" dirty="0" smtClean="0"/>
              <a:t>mutual information I(X; Y ) is defined as</a:t>
            </a:r>
          </a:p>
          <a:p>
            <a:pPr>
              <a:buNone/>
            </a:pPr>
            <a:r>
              <a:rPr lang="en-US" sz="2800" i="1" dirty="0" smtClean="0"/>
              <a:t>           I(X; Y ) =∑</a:t>
            </a:r>
            <a:r>
              <a:rPr lang="en-US" sz="2800" i="1" baseline="-25000" dirty="0" smtClean="0"/>
              <a:t>x</a:t>
            </a:r>
            <a:r>
              <a:rPr lang="en-US" sz="2800" i="1" dirty="0" smtClean="0"/>
              <a:t> ∑</a:t>
            </a:r>
            <a:r>
              <a:rPr lang="en-US" sz="2800" i="1" baseline="-25000" dirty="0" smtClean="0"/>
              <a:t>y</a:t>
            </a:r>
            <a:r>
              <a:rPr lang="en-US" sz="2800" i="1" dirty="0" smtClean="0"/>
              <a:t> p(x, y) log(p(x, y)÷p(x)p(y)).</a:t>
            </a:r>
          </a:p>
          <a:p>
            <a:r>
              <a:rPr lang="en-US" sz="2800" i="1" dirty="0" err="1" smtClean="0"/>
              <a:t>Kullback-Leibler</a:t>
            </a:r>
            <a:r>
              <a:rPr lang="en-US" sz="2800" i="1" dirty="0" smtClean="0"/>
              <a:t> (KL) divergence or relative entropy</a:t>
            </a:r>
          </a:p>
          <a:p>
            <a:pPr>
              <a:buNone/>
            </a:pPr>
            <a:r>
              <a:rPr lang="en-US" sz="2800" dirty="0" smtClean="0"/>
              <a:t>    measures, defined for two probability mass functions </a:t>
            </a:r>
            <a:r>
              <a:rPr lang="en-US" sz="2800" i="1" dirty="0" smtClean="0"/>
              <a:t>p(x) </a:t>
            </a:r>
            <a:r>
              <a:rPr lang="en-US" sz="2800" dirty="0" smtClean="0"/>
              <a:t>and </a:t>
            </a:r>
            <a:r>
              <a:rPr lang="en-US" sz="2800" i="1" dirty="0" smtClean="0"/>
              <a:t>q(x),</a:t>
            </a:r>
          </a:p>
          <a:p>
            <a:pPr>
              <a:buNone/>
            </a:pPr>
            <a:r>
              <a:rPr lang="en-US" sz="2800" i="1" dirty="0" smtClean="0"/>
              <a:t>                          D(p||q) =∑</a:t>
            </a:r>
            <a:r>
              <a:rPr lang="en-US" sz="2800" i="1" baseline="-25000" dirty="0" smtClean="0"/>
              <a:t>x </a:t>
            </a:r>
            <a:r>
              <a:rPr lang="en-US" sz="2800" i="1" dirty="0" smtClean="0"/>
              <a:t>p(x) log(p(x)÷q(x)).</a:t>
            </a:r>
          </a:p>
          <a:p>
            <a:pPr>
              <a:buNone/>
            </a:pPr>
            <a:endParaRPr lang="en-US" sz="2800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PROBLEM FORMULATION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Let  ˆ</a:t>
            </a:r>
            <a:r>
              <a:rPr lang="en-US" sz="2800" i="1" dirty="0" smtClean="0"/>
              <a:t>Do  denote the out-of-domain document clustering, and  ˆW  denote the word clustering, where | ˆ W| = k. The document </a:t>
            </a:r>
            <a:r>
              <a:rPr lang="en-US" sz="2800" dirty="0" smtClean="0"/>
              <a:t>cluster-partition function </a:t>
            </a:r>
            <a:r>
              <a:rPr lang="en-US" sz="2800" i="1" dirty="0" err="1" smtClean="0"/>
              <a:t>CDo</a:t>
            </a:r>
            <a:r>
              <a:rPr lang="en-US" sz="2800" i="1" dirty="0" smtClean="0"/>
              <a:t> and the word </a:t>
            </a:r>
            <a:r>
              <a:rPr lang="en-US" sz="2800" i="1" dirty="0" err="1" smtClean="0"/>
              <a:t>clusterpartition</a:t>
            </a:r>
            <a:r>
              <a:rPr lang="en-US" sz="2800" i="1" dirty="0" smtClean="0"/>
              <a:t> </a:t>
            </a:r>
            <a:r>
              <a:rPr lang="en-US" sz="2800" dirty="0" smtClean="0"/>
              <a:t>function </a:t>
            </a:r>
            <a:r>
              <a:rPr lang="en-US" sz="2800" i="1" dirty="0" smtClean="0"/>
              <a:t>CW can be defined as</a:t>
            </a:r>
          </a:p>
          <a:p>
            <a:pPr>
              <a:buNone/>
            </a:pPr>
            <a:r>
              <a:rPr lang="en-US" sz="2800" i="1" dirty="0" smtClean="0"/>
              <a:t>	</a:t>
            </a:r>
            <a:r>
              <a:rPr lang="en-US" sz="2800" i="1" dirty="0" err="1" smtClean="0"/>
              <a:t>CDo</a:t>
            </a:r>
            <a:r>
              <a:rPr lang="en-US" sz="2800" i="1" dirty="0" smtClean="0"/>
              <a:t> (d) = ˆ d, where d ∈ ˆ d ∧ ˆ d ∈ ˆDo 	(3)</a:t>
            </a:r>
          </a:p>
          <a:p>
            <a:pPr>
              <a:buNone/>
            </a:pPr>
            <a:r>
              <a:rPr lang="en-US" sz="2800" i="1" dirty="0" smtClean="0"/>
              <a:t> 	</a:t>
            </a:r>
            <a:r>
              <a:rPr lang="pl-PL" sz="2800" i="1" dirty="0" smtClean="0"/>
              <a:t>CW(w) = ˆ w, where w ∈ ˆ w ∧ ˆ w ∈ ˆW </a:t>
            </a:r>
            <a:r>
              <a:rPr lang="en-US" sz="2800" i="1" dirty="0" smtClean="0"/>
              <a:t>	</a:t>
            </a:r>
            <a:r>
              <a:rPr lang="pl-PL" sz="2800" i="1" dirty="0" smtClean="0"/>
              <a:t>(4)</a:t>
            </a:r>
            <a:endParaRPr lang="en-US" sz="2800" i="1" dirty="0" smtClean="0"/>
          </a:p>
          <a:p>
            <a:pPr>
              <a:buNone/>
            </a:pPr>
            <a:r>
              <a:rPr lang="en-US" sz="2800" i="1" dirty="0" smtClean="0"/>
              <a:t>     </a:t>
            </a:r>
            <a:r>
              <a:rPr lang="en-US" sz="2800" dirty="0" smtClean="0"/>
              <a:t>where ˆ </a:t>
            </a:r>
            <a:r>
              <a:rPr lang="en-US" sz="2800" i="1" dirty="0" smtClean="0"/>
              <a:t>d represents the document cluster that d belongs</a:t>
            </a:r>
          </a:p>
          <a:p>
            <a:pPr>
              <a:buNone/>
            </a:pPr>
            <a:r>
              <a:rPr lang="en-US" sz="2800" dirty="0" smtClean="0"/>
              <a:t>	to and ˆ </a:t>
            </a:r>
            <a:r>
              <a:rPr lang="en-US" sz="2800" i="1" dirty="0" smtClean="0"/>
              <a:t>w represents the word cluster that w belongs to.</a:t>
            </a:r>
          </a:p>
          <a:p>
            <a:pPr>
              <a:buNone/>
            </a:pPr>
            <a:r>
              <a:rPr lang="en-US" sz="2800" dirty="0" smtClean="0"/>
              <a:t>	Then, the co-clustering can be represented by (</a:t>
            </a:r>
            <a:r>
              <a:rPr lang="en-US" sz="2800" i="1" dirty="0" err="1" smtClean="0"/>
              <a:t>CDo</a:t>
            </a:r>
            <a:r>
              <a:rPr lang="en-US" sz="2800" i="1" dirty="0" smtClean="0"/>
              <a:t>, CW) or  </a:t>
            </a:r>
            <a:r>
              <a:rPr lang="en-US" sz="2800" dirty="0" smtClean="0"/>
              <a:t>(ˆ</a:t>
            </a:r>
            <a:r>
              <a:rPr lang="en-US" sz="2800" i="1" dirty="0" smtClean="0"/>
              <a:t>Do, ˆW ).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PROBLEM FORMULATION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we define the loss for co-clustering in mutual information as</a:t>
            </a:r>
          </a:p>
          <a:p>
            <a:pPr>
              <a:buNone/>
            </a:pPr>
            <a:r>
              <a:rPr lang="en-US" sz="1400" i="1" dirty="0" smtClean="0"/>
              <a:t>		</a:t>
            </a:r>
            <a:r>
              <a:rPr lang="pl-PL" sz="1400" i="1" dirty="0" smtClean="0"/>
              <a:t>I(Do;W) − I(ˆDo; ˆW)</a:t>
            </a:r>
            <a:r>
              <a:rPr lang="en-US" sz="1400" i="1" dirty="0" smtClean="0"/>
              <a:t>.</a:t>
            </a:r>
            <a:r>
              <a:rPr lang="pl-PL" sz="1400" i="1" dirty="0" smtClean="0"/>
              <a:t> </a:t>
            </a:r>
            <a:r>
              <a:rPr lang="en-US" sz="1400" i="1" dirty="0" smtClean="0"/>
              <a:t>	</a:t>
            </a:r>
            <a:r>
              <a:rPr lang="pl-PL" sz="1400" i="1" dirty="0" smtClean="0"/>
              <a:t>(5)</a:t>
            </a:r>
            <a:endParaRPr lang="en-US" sz="1400" i="1" dirty="0" smtClean="0"/>
          </a:p>
          <a:p>
            <a:r>
              <a:rPr lang="en-US" sz="1400" dirty="0" smtClean="0"/>
              <a:t>We define the loss in mutual information</a:t>
            </a:r>
          </a:p>
          <a:p>
            <a:pPr>
              <a:buNone/>
            </a:pPr>
            <a:r>
              <a:rPr lang="en-US" sz="1400" dirty="0" smtClean="0"/>
              <a:t>	for a word clustering as</a:t>
            </a:r>
          </a:p>
          <a:p>
            <a:pPr>
              <a:buNone/>
            </a:pPr>
            <a:r>
              <a:rPr lang="en-US" sz="1400" i="1" dirty="0" smtClean="0"/>
              <a:t>		I(C;W) − I(C; ˆW). 		(6)</a:t>
            </a:r>
          </a:p>
          <a:p>
            <a:r>
              <a:rPr lang="en-US" sz="1400" dirty="0" smtClean="0"/>
              <a:t>Integrating Equations (5) and (6), the loss function for</a:t>
            </a:r>
          </a:p>
          <a:p>
            <a:pPr>
              <a:buNone/>
            </a:pPr>
            <a:r>
              <a:rPr lang="en-US" sz="1400" dirty="0" smtClean="0"/>
              <a:t>	co-clustering based classification can be obtained:</a:t>
            </a:r>
          </a:p>
          <a:p>
            <a:pPr>
              <a:buNone/>
            </a:pPr>
            <a:r>
              <a:rPr lang="en-US" sz="1400" i="1" dirty="0" smtClean="0"/>
              <a:t>		</a:t>
            </a:r>
            <a:r>
              <a:rPr lang="pl-PL" sz="1400" i="1" dirty="0" smtClean="0"/>
              <a:t>I(Do;W) − I(ˆDo; ˆW) + λ · (I(C;W) − I(C; ˆW )) </a:t>
            </a:r>
            <a:r>
              <a:rPr lang="en-US" sz="1400" i="1" dirty="0" smtClean="0"/>
              <a:t>.	</a:t>
            </a:r>
            <a:r>
              <a:rPr lang="pl-PL" sz="1400" i="1" dirty="0" smtClean="0"/>
              <a:t>(7)</a:t>
            </a:r>
          </a:p>
          <a:p>
            <a:pPr>
              <a:buNone/>
            </a:pPr>
            <a:r>
              <a:rPr lang="en-US" sz="1400" dirty="0" smtClean="0"/>
              <a:t>	where </a:t>
            </a:r>
            <a:r>
              <a:rPr lang="en-US" sz="1400" i="1" dirty="0" smtClean="0"/>
              <a:t>λ is a trade-off parameter that balances the effect</a:t>
            </a:r>
          </a:p>
          <a:p>
            <a:pPr>
              <a:buNone/>
            </a:pPr>
            <a:r>
              <a:rPr lang="en-US" sz="1400" dirty="0" smtClean="0"/>
              <a:t>	to word clusters from co-clustering (see Equation (5)) and</a:t>
            </a:r>
          </a:p>
          <a:p>
            <a:pPr>
              <a:buNone/>
            </a:pPr>
            <a:r>
              <a:rPr lang="en-US" sz="1400" dirty="0" smtClean="0"/>
              <a:t>	word clustering (see Equation (6)). </a:t>
            </a:r>
          </a:p>
          <a:p>
            <a:r>
              <a:rPr lang="en-US" sz="1400" dirty="0" smtClean="0"/>
              <a:t>The objective is to find a</a:t>
            </a:r>
          </a:p>
          <a:p>
            <a:pPr>
              <a:buNone/>
            </a:pPr>
            <a:r>
              <a:rPr lang="en-US" sz="1400" dirty="0" smtClean="0"/>
              <a:t>	co-clustering that minimizes the function value of Equation(7).</a:t>
            </a:r>
          </a:p>
          <a:p>
            <a:r>
              <a:rPr lang="en-US" sz="1400" dirty="0" smtClean="0"/>
              <a:t>we will rewrite the objective function in Equation (7) into another form that is represented</a:t>
            </a:r>
          </a:p>
          <a:p>
            <a:pPr>
              <a:buNone/>
            </a:pPr>
            <a:r>
              <a:rPr lang="en-US" sz="1400" dirty="0" smtClean="0"/>
              <a:t> 	by KL-divergence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pl-PL" sz="1400" i="1" dirty="0" smtClean="0"/>
              <a:t>D(f(Do,W)|| ˆ f(Do,W)) + λ · D(g(C,W)||ˆg(C,W))</a:t>
            </a:r>
            <a:r>
              <a:rPr lang="en-US" sz="1400" i="1" dirty="0" smtClean="0"/>
              <a:t>.	(8)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CO-CLUSTERING BASED</a:t>
            </a:r>
            <a:br>
              <a:rPr lang="en-US" sz="3200" b="1" dirty="0" smtClean="0"/>
            </a:br>
            <a:r>
              <a:rPr lang="en-US" sz="3200" b="1" dirty="0" smtClean="0"/>
              <a:t>CLASSIFICATION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objective function described in (8) is a multi-part function.</a:t>
            </a:r>
          </a:p>
          <a:p>
            <a:r>
              <a:rPr lang="en-US" dirty="0" smtClean="0"/>
              <a:t>Lemma 2.</a:t>
            </a:r>
          </a:p>
          <a:p>
            <a:pPr>
              <a:buNone/>
            </a:pPr>
            <a:r>
              <a:rPr lang="en-US" i="1" dirty="0" smtClean="0"/>
              <a:t>	D(f(</a:t>
            </a:r>
            <a:r>
              <a:rPr lang="en-US" i="1" dirty="0" err="1" smtClean="0"/>
              <a:t>Do,W</a:t>
            </a:r>
            <a:r>
              <a:rPr lang="en-US" i="1" dirty="0" smtClean="0"/>
              <a:t>)|| ˆ f(</a:t>
            </a:r>
            <a:r>
              <a:rPr lang="en-US" i="1" dirty="0" err="1" smtClean="0"/>
              <a:t>Do,W</a:t>
            </a:r>
            <a:r>
              <a:rPr lang="en-US" i="1" dirty="0" smtClean="0"/>
              <a:t>))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</a:t>
            </a:r>
            <a:r>
              <a:rPr lang="en-US" dirty="0" smtClean="0"/>
              <a:t>=∑ </a:t>
            </a:r>
            <a:r>
              <a:rPr lang="en-US" baseline="-25000" dirty="0" smtClean="0"/>
              <a:t>ˆ </a:t>
            </a:r>
            <a:r>
              <a:rPr lang="en-US" i="1" baseline="-25000" dirty="0" smtClean="0"/>
              <a:t>d∈ ˆ </a:t>
            </a:r>
            <a:r>
              <a:rPr lang="en-US" i="1" baseline="-25000" dirty="0" smtClean="0"/>
              <a:t>Do </a:t>
            </a:r>
            <a:r>
              <a:rPr lang="en-US" i="1" dirty="0" smtClean="0"/>
              <a:t>∑</a:t>
            </a:r>
            <a:r>
              <a:rPr lang="en-US" i="1" baseline="-25000" dirty="0" smtClean="0"/>
              <a:t>d∈ </a:t>
            </a:r>
            <a:r>
              <a:rPr lang="en-US" i="1" baseline="-25000" dirty="0" smtClean="0"/>
              <a:t>ˆ </a:t>
            </a:r>
            <a:r>
              <a:rPr lang="en-US" i="1" baseline="-25000" dirty="0" err="1" smtClean="0"/>
              <a:t>d</a:t>
            </a:r>
            <a:r>
              <a:rPr lang="en-US" i="1" dirty="0" err="1" smtClean="0"/>
              <a:t>f</a:t>
            </a:r>
            <a:r>
              <a:rPr lang="en-US" i="1" dirty="0" smtClean="0"/>
              <a:t>(d)D(f(</a:t>
            </a:r>
            <a:r>
              <a:rPr lang="en-US" i="1" dirty="0" err="1" smtClean="0"/>
              <a:t>W|d</a:t>
            </a:r>
            <a:r>
              <a:rPr lang="en-US" i="1" dirty="0" smtClean="0"/>
              <a:t>)|| ˆ f(W|ˆd))</a:t>
            </a:r>
          </a:p>
          <a:p>
            <a:pPr>
              <a:buNone/>
            </a:pPr>
            <a:r>
              <a:rPr lang="en-US" i="1" dirty="0" smtClean="0"/>
              <a:t>D(f(</a:t>
            </a:r>
            <a:r>
              <a:rPr lang="en-US" i="1" dirty="0" err="1" smtClean="0"/>
              <a:t>Do,W</a:t>
            </a:r>
            <a:r>
              <a:rPr lang="en-US" i="1" dirty="0" smtClean="0"/>
              <a:t>)|| ˆ f(</a:t>
            </a:r>
            <a:r>
              <a:rPr lang="en-US" i="1" dirty="0" err="1" smtClean="0"/>
              <a:t>Do,W</a:t>
            </a:r>
            <a:r>
              <a:rPr lang="en-US" i="1" dirty="0" smtClean="0"/>
              <a:t>))</a:t>
            </a:r>
          </a:p>
          <a:p>
            <a:pPr>
              <a:buNone/>
            </a:pPr>
            <a:r>
              <a:rPr lang="en-US" dirty="0" smtClean="0"/>
              <a:t>	 = </a:t>
            </a:r>
            <a:r>
              <a:rPr lang="en-US" dirty="0" smtClean="0"/>
              <a:t>∑ </a:t>
            </a:r>
            <a:r>
              <a:rPr lang="en-US" baseline="-25000" dirty="0" smtClean="0"/>
              <a:t>ˆ </a:t>
            </a:r>
            <a:r>
              <a:rPr lang="en-US" i="1" baseline="-25000" dirty="0" smtClean="0"/>
              <a:t>w</a:t>
            </a:r>
            <a:r>
              <a:rPr lang="en-US" i="1" baseline="-25000" dirty="0" smtClean="0"/>
              <a:t>∈ </a:t>
            </a:r>
            <a:r>
              <a:rPr lang="en-US" i="1" baseline="-25000" dirty="0" smtClean="0"/>
              <a:t>ˆ W</a:t>
            </a:r>
            <a:r>
              <a:rPr lang="en-US" i="1" baseline="-25000" dirty="0" smtClean="0"/>
              <a:t> </a:t>
            </a:r>
            <a:r>
              <a:rPr lang="en-US" i="1" dirty="0" smtClean="0"/>
              <a:t>∑</a:t>
            </a:r>
            <a:r>
              <a:rPr lang="en-US" i="1" baseline="-25000" dirty="0" smtClean="0"/>
              <a:t>w∈ </a:t>
            </a:r>
            <a:r>
              <a:rPr lang="en-US" i="1" baseline="-25000" dirty="0" smtClean="0"/>
              <a:t>ˆ </a:t>
            </a:r>
            <a:r>
              <a:rPr lang="en-US" i="1" baseline="-25000" dirty="0" err="1" smtClean="0"/>
              <a:t>w</a:t>
            </a:r>
            <a:r>
              <a:rPr lang="en-US" i="1" dirty="0" err="1" smtClean="0"/>
              <a:t>f</a:t>
            </a:r>
            <a:r>
              <a:rPr lang="en-US" i="1" dirty="0" smtClean="0"/>
              <a:t>(w)D(f(</a:t>
            </a:r>
            <a:r>
              <a:rPr lang="en-US" i="1" dirty="0" err="1" smtClean="0"/>
              <a:t>Do|w</a:t>
            </a:r>
            <a:r>
              <a:rPr lang="en-US" i="1" dirty="0" smtClean="0"/>
              <a:t>)|| ˆ f(Do| ˆ w</a:t>
            </a:r>
            <a:r>
              <a:rPr lang="en-US" i="1" dirty="0" smtClean="0"/>
              <a:t>))</a:t>
            </a:r>
          </a:p>
          <a:p>
            <a:r>
              <a:rPr lang="en-US" dirty="0" smtClean="0"/>
              <a:t>Lemma 3.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pl-PL" i="1" dirty="0" smtClean="0"/>
              <a:t>D(g(C,W</a:t>
            </a:r>
            <a:r>
              <a:rPr lang="pl-PL" i="1" dirty="0" smtClean="0"/>
              <a:t>)||ˆg(C,W</a:t>
            </a:r>
            <a:r>
              <a:rPr lang="pl-PL" i="1" dirty="0" smtClean="0"/>
              <a:t>))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           </a:t>
            </a:r>
            <a:r>
              <a:rPr lang="pl-PL" i="1" dirty="0" smtClean="0"/>
              <a:t> =</a:t>
            </a:r>
            <a:r>
              <a:rPr lang="en-US" dirty="0" smtClean="0"/>
              <a:t>∑ </a:t>
            </a:r>
            <a:r>
              <a:rPr lang="en-US" baseline="-25000" dirty="0" smtClean="0"/>
              <a:t>ˆ </a:t>
            </a:r>
            <a:r>
              <a:rPr lang="en-US" i="1" baseline="-25000" dirty="0" smtClean="0"/>
              <a:t>w∈ ˆ W </a:t>
            </a:r>
            <a:r>
              <a:rPr lang="en-US" i="1" dirty="0" smtClean="0"/>
              <a:t>∑</a:t>
            </a:r>
            <a:r>
              <a:rPr lang="en-US" i="1" baseline="-25000" dirty="0" smtClean="0"/>
              <a:t>w∈ ˆ </a:t>
            </a:r>
            <a:r>
              <a:rPr lang="en-US" i="1" baseline="-25000" dirty="0" err="1" smtClean="0"/>
              <a:t>w</a:t>
            </a:r>
            <a:r>
              <a:rPr lang="en-US" i="1" dirty="0" err="1" smtClean="0"/>
              <a:t>g</a:t>
            </a:r>
            <a:r>
              <a:rPr lang="en-US" i="1" dirty="0" smtClean="0"/>
              <a:t>(w)D(g(</a:t>
            </a:r>
            <a:r>
              <a:rPr lang="en-US" i="1" dirty="0" err="1" smtClean="0"/>
              <a:t>C|w</a:t>
            </a:r>
            <a:r>
              <a:rPr lang="en-US" i="1" dirty="0" smtClean="0"/>
              <a:t>)||ˆg(C| ˆ w)).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6106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                                                        </a:t>
            </a:r>
            <a:r>
              <a:rPr lang="en-US" sz="3200" b="1" dirty="0" smtClean="0"/>
              <a:t> ALGORITHM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err="1" smtClean="0"/>
              <a:t>Input</a:t>
            </a:r>
            <a:r>
              <a:rPr lang="en-US" dirty="0" err="1" smtClean="0"/>
              <a:t>:A</a:t>
            </a:r>
            <a:r>
              <a:rPr lang="en-US" dirty="0" smtClean="0"/>
              <a:t> </a:t>
            </a:r>
            <a:r>
              <a:rPr lang="en-US" dirty="0" smtClean="0"/>
              <a:t>labeled in-domain data set </a:t>
            </a:r>
            <a:r>
              <a:rPr lang="en-US" i="1" dirty="0" smtClean="0"/>
              <a:t>Di; an unlabeled </a:t>
            </a:r>
            <a:r>
              <a:rPr lang="en-US" i="1" dirty="0" smtClean="0"/>
              <a:t>out-of-</a:t>
            </a:r>
            <a:r>
              <a:rPr lang="en-US" dirty="0" smtClean="0"/>
              <a:t>domain </a:t>
            </a:r>
            <a:r>
              <a:rPr lang="en-US" dirty="0" smtClean="0"/>
              <a:t>data set </a:t>
            </a:r>
            <a:r>
              <a:rPr lang="en-US" i="1" dirty="0" smtClean="0"/>
              <a:t>Do</a:t>
            </a:r>
            <a:r>
              <a:rPr lang="en-US" i="1" dirty="0" smtClean="0"/>
              <a:t>;</a:t>
            </a:r>
          </a:p>
          <a:p>
            <a:r>
              <a:rPr lang="en-US" i="1" dirty="0" smtClean="0"/>
              <a:t> </a:t>
            </a:r>
            <a:r>
              <a:rPr lang="en-US" i="1" dirty="0" smtClean="0"/>
              <a:t>a set C of all the class labels; a </a:t>
            </a:r>
            <a:r>
              <a:rPr lang="en-US" i="1" dirty="0" smtClean="0"/>
              <a:t>set W </a:t>
            </a:r>
            <a:r>
              <a:rPr lang="en-US" i="1" dirty="0" smtClean="0"/>
              <a:t>of all the word </a:t>
            </a:r>
            <a:r>
              <a:rPr lang="en-US" i="1" dirty="0" smtClean="0"/>
              <a:t>features; </a:t>
            </a:r>
          </a:p>
          <a:p>
            <a:r>
              <a:rPr lang="en-US" i="1" dirty="0" smtClean="0"/>
              <a:t>initial </a:t>
            </a:r>
            <a:r>
              <a:rPr lang="en-US" i="1" dirty="0" smtClean="0"/>
              <a:t>co-clustering (</a:t>
            </a:r>
            <a:r>
              <a:rPr lang="en-US" i="1" dirty="0" smtClean="0"/>
              <a:t>C(</a:t>
            </a:r>
            <a:r>
              <a:rPr lang="en-US" i="1" baseline="30000" dirty="0" smtClean="0"/>
              <a:t>0)</a:t>
            </a:r>
            <a:r>
              <a:rPr lang="en-US" i="1" dirty="0" smtClean="0"/>
              <a:t>Do, C</a:t>
            </a:r>
            <a:r>
              <a:rPr lang="en-US" i="1" baseline="30000" dirty="0" smtClean="0"/>
              <a:t>(0)</a:t>
            </a:r>
            <a:r>
              <a:rPr lang="en-US" i="1" dirty="0" smtClean="0"/>
              <a:t>W</a:t>
            </a:r>
            <a:r>
              <a:rPr lang="en-US" dirty="0" smtClean="0"/>
              <a:t>);</a:t>
            </a:r>
            <a:endParaRPr lang="en-US" dirty="0" smtClean="0"/>
          </a:p>
          <a:p>
            <a:r>
              <a:rPr lang="en-US" dirty="0" smtClean="0"/>
              <a:t>the number of iterations </a:t>
            </a:r>
            <a:r>
              <a:rPr lang="en-US" i="1" dirty="0" smtClean="0"/>
              <a:t>T.</a:t>
            </a:r>
          </a:p>
          <a:p>
            <a:r>
              <a:rPr lang="en-US" b="1" dirty="0" smtClean="0"/>
              <a:t>Initialize the joint probability distribution </a:t>
            </a:r>
            <a:r>
              <a:rPr lang="en-US" b="1" i="1" dirty="0" smtClean="0"/>
              <a:t>f, ˆ f, g and ˆg</a:t>
            </a:r>
          </a:p>
          <a:p>
            <a:r>
              <a:rPr lang="en-US" dirty="0" smtClean="0"/>
              <a:t>based on Equations (8), (9), (10) and (11), respectively.</a:t>
            </a:r>
          </a:p>
          <a:p>
            <a:r>
              <a:rPr lang="en-US" b="1" dirty="0" smtClean="0"/>
              <a:t>For </a:t>
            </a:r>
            <a:r>
              <a:rPr lang="en-US" b="1" i="1" dirty="0" smtClean="0"/>
              <a:t>t ← 1, 3, 5, . . . , 2T + 1</a:t>
            </a:r>
          </a:p>
          <a:p>
            <a:r>
              <a:rPr lang="en-US" dirty="0" smtClean="0"/>
              <a:t>1: Compute the document cluster:</a:t>
            </a:r>
          </a:p>
          <a:p>
            <a:r>
              <a:rPr lang="en-US" i="1" dirty="0" smtClean="0"/>
              <a:t>	C</a:t>
            </a:r>
            <a:r>
              <a:rPr lang="en-US" i="1" baseline="30000" dirty="0" smtClean="0"/>
              <a:t>(t)</a:t>
            </a:r>
            <a:r>
              <a:rPr lang="en-US" i="1" baseline="-25000" dirty="0" smtClean="0"/>
              <a:t>Do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i="1" dirty="0" smtClean="0"/>
              <a:t>) = </a:t>
            </a:r>
            <a:r>
              <a:rPr lang="en-US" i="1" dirty="0" err="1" smtClean="0"/>
              <a:t>argmin</a:t>
            </a:r>
            <a:r>
              <a:rPr lang="en-US" baseline="-25000" dirty="0" smtClean="0"/>
              <a:t>ˆ </a:t>
            </a:r>
            <a:r>
              <a:rPr lang="en-US" i="1" baseline="-25000" dirty="0" err="1" smtClean="0"/>
              <a:t>d</a:t>
            </a:r>
            <a:r>
              <a:rPr lang="en-US" i="1" dirty="0" err="1" smtClean="0"/>
              <a:t>D</a:t>
            </a:r>
            <a:r>
              <a:rPr lang="en-US" i="1" dirty="0" smtClean="0"/>
              <a:t>(f(</a:t>
            </a:r>
            <a:r>
              <a:rPr lang="en-US" i="1" dirty="0" err="1" smtClean="0"/>
              <a:t>W|d</a:t>
            </a:r>
            <a:r>
              <a:rPr lang="en-US" i="1" dirty="0" smtClean="0"/>
              <a:t>)|| ˆ f</a:t>
            </a:r>
            <a:r>
              <a:rPr lang="en-US" i="1" baseline="30000" dirty="0" smtClean="0"/>
              <a:t>(t−1)</a:t>
            </a:r>
            <a:r>
              <a:rPr lang="en-US" i="1" dirty="0" smtClean="0"/>
              <a:t>(W|ˆ d)) </a:t>
            </a:r>
          </a:p>
          <a:p>
            <a:r>
              <a:rPr lang="en-US" dirty="0" smtClean="0"/>
              <a:t>2: Update the probability distribution ˆ </a:t>
            </a:r>
            <a:r>
              <a:rPr lang="en-US" i="1" dirty="0" smtClean="0"/>
              <a:t>f</a:t>
            </a:r>
            <a:r>
              <a:rPr lang="en-US" i="1" baseline="30000" dirty="0" smtClean="0"/>
              <a:t>(t)</a:t>
            </a:r>
            <a:r>
              <a:rPr lang="en-US" i="1" dirty="0" smtClean="0"/>
              <a:t> based on </a:t>
            </a:r>
            <a:r>
              <a:rPr lang="en-US" i="1" dirty="0" smtClean="0"/>
              <a:t>C</a:t>
            </a:r>
            <a:r>
              <a:rPr lang="en-US" i="1" baseline="30000" dirty="0" smtClean="0"/>
              <a:t>(t)</a:t>
            </a:r>
            <a:r>
              <a:rPr lang="en-US" i="1" baseline="-25000" dirty="0" smtClean="0"/>
              <a:t>Do   </a:t>
            </a:r>
            <a:r>
              <a:rPr lang="en-US" i="1" baseline="-25000" dirty="0" smtClean="0"/>
              <a:t>,</a:t>
            </a:r>
            <a:r>
              <a:rPr lang="en-US" i="1" dirty="0" smtClean="0"/>
              <a:t>C</a:t>
            </a:r>
            <a:r>
              <a:rPr lang="en-US" i="1" baseline="30000" dirty="0" smtClean="0"/>
              <a:t>(t</a:t>
            </a:r>
            <a:r>
              <a:rPr lang="en-US" i="1" baseline="30000" dirty="0" smtClean="0"/>
              <a:t>−</a:t>
            </a:r>
            <a:r>
              <a:rPr lang="en-US" i="1" baseline="30000" dirty="0" smtClean="0"/>
              <a:t>1)</a:t>
            </a:r>
            <a:r>
              <a:rPr lang="en-US" i="1" baseline="-25000" dirty="0" smtClean="0"/>
              <a:t>W</a:t>
            </a:r>
            <a:r>
              <a:rPr lang="en-US" dirty="0" smtClean="0"/>
              <a:t>, </a:t>
            </a:r>
            <a:r>
              <a:rPr lang="en-US" dirty="0" smtClean="0"/>
              <a:t>and Equation (9). </a:t>
            </a:r>
            <a:endParaRPr lang="en-US" dirty="0" smtClean="0"/>
          </a:p>
          <a:p>
            <a:r>
              <a:rPr lang="en-US" i="1" dirty="0" smtClean="0"/>
              <a:t> </a:t>
            </a:r>
            <a:r>
              <a:rPr lang="en-US" i="1" dirty="0" smtClean="0"/>
              <a:t>    C</a:t>
            </a:r>
            <a:r>
              <a:rPr lang="en-US" i="1" baseline="30000" dirty="0" smtClean="0"/>
              <a:t>(t)</a:t>
            </a:r>
            <a:r>
              <a:rPr lang="en-US" i="1" dirty="0" smtClean="0"/>
              <a:t>W</a:t>
            </a:r>
            <a:r>
              <a:rPr lang="en-US" dirty="0" smtClean="0"/>
              <a:t>= </a:t>
            </a:r>
            <a:r>
              <a:rPr lang="en-US" i="1" dirty="0" smtClean="0"/>
              <a:t>C</a:t>
            </a:r>
            <a:r>
              <a:rPr lang="en-US" i="1" baseline="30000" dirty="0" smtClean="0"/>
              <a:t>(t−</a:t>
            </a:r>
            <a:r>
              <a:rPr lang="en-US" i="1" baseline="30000" dirty="0" smtClean="0"/>
              <a:t>1)</a:t>
            </a:r>
            <a:r>
              <a:rPr lang="en-US" i="1" dirty="0" smtClean="0"/>
              <a:t>W </a:t>
            </a:r>
            <a:r>
              <a:rPr lang="en-US" dirty="0" smtClean="0"/>
              <a:t>and </a:t>
            </a:r>
            <a:r>
              <a:rPr lang="en-US" dirty="0" smtClean="0"/>
              <a:t>ˆ</a:t>
            </a:r>
            <a:r>
              <a:rPr lang="en-US" i="1" dirty="0" smtClean="0"/>
              <a:t>g</a:t>
            </a:r>
            <a:r>
              <a:rPr lang="en-US" i="1" baseline="30000" dirty="0" smtClean="0"/>
              <a:t>(t) </a:t>
            </a:r>
            <a:r>
              <a:rPr lang="en-US" i="1" dirty="0" smtClean="0"/>
              <a:t>=</a:t>
            </a:r>
            <a:r>
              <a:rPr lang="en-US" dirty="0" smtClean="0"/>
              <a:t>ˆ</a:t>
            </a:r>
            <a:r>
              <a:rPr lang="en-US" i="1" dirty="0" smtClean="0"/>
              <a:t>g</a:t>
            </a:r>
            <a:r>
              <a:rPr lang="en-US" i="1" baseline="30000" dirty="0" smtClean="0"/>
              <a:t>(t−1)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3: Compute the word cluster:</a:t>
            </a:r>
          </a:p>
          <a:p>
            <a:r>
              <a:rPr lang="en-US" i="1" dirty="0" smtClean="0"/>
              <a:t>    C</a:t>
            </a:r>
            <a:r>
              <a:rPr lang="en-US" i="1" baseline="30000" dirty="0" smtClean="0"/>
              <a:t>(t+1)</a:t>
            </a:r>
            <a:r>
              <a:rPr lang="en-US" i="1" baseline="-25000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w</a:t>
            </a:r>
            <a:r>
              <a:rPr lang="en-US" i="1" dirty="0" smtClean="0"/>
              <a:t>) = </a:t>
            </a:r>
            <a:r>
              <a:rPr lang="en-US" i="1" dirty="0" err="1" smtClean="0"/>
              <a:t>argmin</a:t>
            </a:r>
            <a:r>
              <a:rPr lang="en-US" baseline="-25000" dirty="0" smtClean="0"/>
              <a:t>ˆ </a:t>
            </a:r>
            <a:r>
              <a:rPr lang="en-US" i="1" baseline="-25000" dirty="0" smtClean="0"/>
              <a:t>w </a:t>
            </a:r>
            <a:r>
              <a:rPr lang="en-US" i="1" dirty="0" smtClean="0"/>
              <a:t>f(w)D(f(</a:t>
            </a:r>
            <a:r>
              <a:rPr lang="en-US" i="1" dirty="0" err="1" smtClean="0"/>
              <a:t>Do|w</a:t>
            </a:r>
            <a:r>
              <a:rPr lang="en-US" i="1" dirty="0" smtClean="0"/>
              <a:t>)|| ˆ f</a:t>
            </a:r>
            <a:r>
              <a:rPr lang="en-US" i="1" baseline="30000" dirty="0" smtClean="0"/>
              <a:t>(t)</a:t>
            </a:r>
            <a:r>
              <a:rPr lang="en-US" i="1" dirty="0" smtClean="0"/>
              <a:t>(Do| ˆ w</a:t>
            </a:r>
            <a:r>
              <a:rPr lang="en-US" i="1" dirty="0" smtClean="0"/>
              <a:t>))</a:t>
            </a:r>
            <a:r>
              <a:rPr lang="el-GR" dirty="0" smtClean="0"/>
              <a:t>+ </a:t>
            </a:r>
            <a:r>
              <a:rPr lang="el-GR" i="1" dirty="0" smtClean="0"/>
              <a:t>λ · </a:t>
            </a:r>
            <a:r>
              <a:rPr lang="en-US" i="1" dirty="0" smtClean="0"/>
              <a:t>g(w)D(g(</a:t>
            </a:r>
            <a:r>
              <a:rPr lang="en-US" i="1" dirty="0" err="1" smtClean="0"/>
              <a:t>C|w</a:t>
            </a:r>
            <a:r>
              <a:rPr lang="en-US" i="1" dirty="0" smtClean="0"/>
              <a:t>)||ˆg</a:t>
            </a:r>
            <a:r>
              <a:rPr lang="en-US" i="1" baseline="30000" dirty="0" smtClean="0"/>
              <a:t>(t)</a:t>
            </a:r>
            <a:r>
              <a:rPr lang="en-US" i="1" dirty="0" smtClean="0"/>
              <a:t>(C</a:t>
            </a:r>
            <a:r>
              <a:rPr lang="en-US" i="1" dirty="0" smtClean="0"/>
              <a:t>|ˆ </a:t>
            </a:r>
            <a:r>
              <a:rPr lang="en-US" i="1" dirty="0" smtClean="0"/>
              <a:t>w)) </a:t>
            </a:r>
          </a:p>
          <a:p>
            <a:r>
              <a:rPr lang="en-US" dirty="0" smtClean="0"/>
              <a:t>4: Update the probability distribution ˆ</a:t>
            </a:r>
            <a:r>
              <a:rPr lang="en-US" i="1" dirty="0" smtClean="0"/>
              <a:t>g</a:t>
            </a:r>
            <a:r>
              <a:rPr lang="en-US" i="1" baseline="30000" dirty="0" smtClean="0"/>
              <a:t>(t+1)</a:t>
            </a:r>
            <a:r>
              <a:rPr lang="en-US" i="1" dirty="0" smtClean="0"/>
              <a:t> based on</a:t>
            </a:r>
          </a:p>
          <a:p>
            <a:r>
              <a:rPr lang="en-US" i="1" dirty="0" smtClean="0"/>
              <a:t>     C</a:t>
            </a:r>
            <a:r>
              <a:rPr lang="en-US" i="1" baseline="30000" dirty="0" smtClean="0"/>
              <a:t>(t+1)</a:t>
            </a:r>
            <a:r>
              <a:rPr lang="en-US" i="1" baseline="-25000" dirty="0" smtClean="0"/>
              <a:t>W</a:t>
            </a:r>
            <a:r>
              <a:rPr lang="en-US" dirty="0" smtClean="0"/>
              <a:t>, </a:t>
            </a:r>
            <a:r>
              <a:rPr lang="en-US" dirty="0" smtClean="0"/>
              <a:t>and Equation (11). ˆ </a:t>
            </a:r>
            <a:r>
              <a:rPr lang="en-US" i="1" dirty="0" smtClean="0"/>
              <a:t>f</a:t>
            </a:r>
            <a:r>
              <a:rPr lang="en-US" i="1" baseline="30000" dirty="0" smtClean="0"/>
              <a:t>(t+1)</a:t>
            </a:r>
            <a:r>
              <a:rPr lang="en-US" i="1" dirty="0" smtClean="0"/>
              <a:t> = ˆ f</a:t>
            </a:r>
            <a:r>
              <a:rPr lang="en-US" i="1" baseline="30000" dirty="0" smtClean="0"/>
              <a:t>(t)</a:t>
            </a:r>
            <a:r>
              <a:rPr lang="en-US" i="1" dirty="0" smtClean="0"/>
              <a:t> and </a:t>
            </a:r>
            <a:r>
              <a:rPr lang="en-US" i="1" dirty="0" smtClean="0"/>
              <a:t>C</a:t>
            </a:r>
            <a:r>
              <a:rPr lang="en-US" i="1" baseline="30000" dirty="0" smtClean="0"/>
              <a:t>(t+1)</a:t>
            </a:r>
            <a:r>
              <a:rPr lang="en-US" i="1" baseline="-25000" dirty="0" smtClean="0"/>
              <a:t>Do</a:t>
            </a:r>
            <a:r>
              <a:rPr lang="en-US" dirty="0" smtClean="0"/>
              <a:t>=</a:t>
            </a:r>
            <a:r>
              <a:rPr lang="en-US" i="1" dirty="0" smtClean="0"/>
              <a:t>C</a:t>
            </a:r>
            <a:r>
              <a:rPr lang="en-US" i="1" baseline="30000" dirty="0" smtClean="0"/>
              <a:t>(t)</a:t>
            </a:r>
            <a:r>
              <a:rPr lang="en-US" i="1" baseline="-25000" dirty="0" smtClean="0"/>
              <a:t>Do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End For</a:t>
            </a:r>
          </a:p>
          <a:p>
            <a:r>
              <a:rPr lang="en-US" b="1" dirty="0" smtClean="0"/>
              <a:t>Output: the partition functions </a:t>
            </a:r>
            <a:r>
              <a:rPr lang="en-US" i="1" dirty="0" smtClean="0"/>
              <a:t>C</a:t>
            </a:r>
            <a:r>
              <a:rPr lang="en-US" b="1" i="1" baseline="30000" dirty="0" smtClean="0"/>
              <a:t>(T)</a:t>
            </a:r>
            <a:r>
              <a:rPr lang="en-US" i="1" baseline="-25000" dirty="0" smtClean="0"/>
              <a:t>Do </a:t>
            </a:r>
            <a:r>
              <a:rPr lang="en-US" dirty="0" smtClean="0"/>
              <a:t>and  </a:t>
            </a:r>
            <a:r>
              <a:rPr lang="en-US" i="1" dirty="0" smtClean="0"/>
              <a:t>C</a:t>
            </a:r>
            <a:r>
              <a:rPr lang="en-US" i="1" baseline="30000" dirty="0" smtClean="0"/>
              <a:t>(T)</a:t>
            </a:r>
            <a:r>
              <a:rPr lang="en-US" i="1" baseline="-25000" dirty="0" smtClean="0"/>
              <a:t>W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460</Words>
  <Application>Microsoft Office PowerPoint</Application>
  <PresentationFormat>On-screen Show (4:3)</PresentationFormat>
  <Paragraphs>141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Co-clustering based classification for Out-of-domain Documents</vt:lpstr>
      <vt:lpstr>ABSTRACT</vt:lpstr>
      <vt:lpstr>INTRODUCTION</vt:lpstr>
      <vt:lpstr>RELATED WORK</vt:lpstr>
      <vt:lpstr>PRELIMINARIES</vt:lpstr>
      <vt:lpstr>PROBLEM FORMULATION</vt:lpstr>
      <vt:lpstr>PROBLEM FORMULATION</vt:lpstr>
      <vt:lpstr>CO-CLUSTERING BASED CLASSIFICATION</vt:lpstr>
      <vt:lpstr>Slide 9</vt:lpstr>
      <vt:lpstr>        </vt:lpstr>
      <vt:lpstr>EXPERIMENTS  </vt:lpstr>
      <vt:lpstr>EVALUATION METRICS  </vt:lpstr>
      <vt:lpstr>Slide 13</vt:lpstr>
      <vt:lpstr>PERFORMANCE</vt:lpstr>
      <vt:lpstr>  </vt:lpstr>
      <vt:lpstr>Conclusions</vt:lpstr>
      <vt:lpstr>QUERIES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Co-clustering based classification for Out-of-domain Documents</dc:title>
  <dc:creator>RadhiSri</dc:creator>
  <cp:lastModifiedBy>RadhiSri</cp:lastModifiedBy>
  <cp:revision>31</cp:revision>
  <dcterms:created xsi:type="dcterms:W3CDTF">2008-04-02T01:30:21Z</dcterms:created>
  <dcterms:modified xsi:type="dcterms:W3CDTF">2008-04-02T19:26:03Z</dcterms:modified>
</cp:coreProperties>
</file>