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" strictFirstAndLastChars="0" saveSubsetFonts="1">
  <p:sldMasterIdLst>
    <p:sldMasterId id="2147483656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368" r:id="rId4"/>
    <p:sldId id="375" r:id="rId5"/>
    <p:sldId id="372" r:id="rId6"/>
    <p:sldId id="374" r:id="rId7"/>
    <p:sldId id="373" r:id="rId8"/>
    <p:sldId id="371" r:id="rId9"/>
    <p:sldId id="263" r:id="rId10"/>
    <p:sldId id="264" r:id="rId11"/>
    <p:sldId id="358" r:id="rId12"/>
    <p:sldId id="359" r:id="rId13"/>
    <p:sldId id="295" r:id="rId14"/>
    <p:sldId id="337" r:id="rId15"/>
    <p:sldId id="300" r:id="rId16"/>
    <p:sldId id="301" r:id="rId17"/>
    <p:sldId id="302" r:id="rId18"/>
    <p:sldId id="303" r:id="rId19"/>
    <p:sldId id="357" r:id="rId20"/>
    <p:sldId id="265" r:id="rId21"/>
    <p:sldId id="266" r:id="rId22"/>
    <p:sldId id="267" r:id="rId23"/>
    <p:sldId id="268" r:id="rId24"/>
    <p:sldId id="269" r:id="rId25"/>
    <p:sldId id="271" r:id="rId26"/>
    <p:sldId id="272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FF"/>
    <a:srgbClr val="FF99FF"/>
    <a:srgbClr val="FF66FF"/>
    <a:srgbClr val="CE2B4F"/>
    <a:srgbClr val="E81F11"/>
    <a:srgbClr val="4BCC00"/>
    <a:srgbClr val="8200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728" autoAdjust="0"/>
  </p:normalViewPr>
  <p:slideViewPr>
    <p:cSldViewPr>
      <p:cViewPr varScale="1">
        <p:scale>
          <a:sx n="118" d="100"/>
          <a:sy n="118" d="100"/>
        </p:scale>
        <p:origin x="138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258B0558-E59F-478D-B8B1-592CDB5E8935}" type="datetimeFigureOut">
              <a:rPr lang="en-US"/>
              <a:pPr>
                <a:defRPr/>
              </a:pPr>
              <a:t>8/25/2019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655415E3-80BA-423A-97AC-7166379030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1810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9" name="Rectangle 5"/>
          <p:cNvSpPr>
            <a:spLocks noGrp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30" name="Rectangle 6"/>
          <p:cNvSpPr>
            <a:spLocks noGrp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C1C3E787-1B15-44B2-B294-9931623EC1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3979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C3445DD-527B-4AAA-8805-85922904E17D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6166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790CD22-59C2-46AD-9991-FAFB0519EE4F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801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A4FB7F4-4227-432D-80B3-D8623371CE25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4524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952F95D-B619-4C21-9131-7443021B9D82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  <p:sp>
        <p:nvSpPr>
          <p:cNvPr id="47107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08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46" tIns="0" rIns="19046" bIns="0" anchor="b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000" i="1">
                <a:solidFill>
                  <a:schemeClr val="tx1"/>
                </a:solidFill>
                <a:latin typeface="Times New Roman" panose="02020603050405020304" pitchFamily="18" charset="0"/>
              </a:rPr>
              <a:t>21</a:t>
            </a:r>
          </a:p>
        </p:txBody>
      </p:sp>
      <p:sp>
        <p:nvSpPr>
          <p:cNvPr id="47109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0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47112" name="Rectangle 7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2" tIns="46031" rIns="92062" bIns="46031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8449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06C29A7-EF99-47BB-9362-82CF81F2FD52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  <p:sp>
        <p:nvSpPr>
          <p:cNvPr id="4813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1027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6404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642FC22-C05E-4C09-A8AD-757A1AF3D3FF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9214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A0E2FC7-544E-4DBB-A213-9383585F7F08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  <p:sp>
        <p:nvSpPr>
          <p:cNvPr id="5222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1027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26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5FBDFFB-37B7-49DD-9362-C0DFAEFC0736}" type="slidenum">
              <a:rPr lang="en-US" altLang="en-US"/>
              <a:pPr eaLnBrk="1" hangingPunct="1"/>
              <a:t>16</a:t>
            </a:fld>
            <a:endParaRPr lang="en-US" altLang="en-US"/>
          </a:p>
        </p:txBody>
      </p:sp>
      <p:sp>
        <p:nvSpPr>
          <p:cNvPr id="5325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1027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8148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5023504-1039-4541-9887-BB401F63E7E7}" type="slidenum">
              <a:rPr lang="en-US" altLang="en-US"/>
              <a:pPr eaLnBrk="1" hangingPunct="1"/>
              <a:t>17</a:t>
            </a:fld>
            <a:endParaRPr lang="en-US" altLang="en-US"/>
          </a:p>
        </p:txBody>
      </p:sp>
      <p:sp>
        <p:nvSpPr>
          <p:cNvPr id="5427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1027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0017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DF437FA-219D-4F64-9CB6-8D5125BE1530}" type="slidenum">
              <a:rPr lang="en-US" altLang="en-US"/>
              <a:pPr eaLnBrk="1" hangingPunct="1"/>
              <a:t>18</a:t>
            </a:fld>
            <a:endParaRPr lang="en-US" altLang="en-US"/>
          </a:p>
        </p:txBody>
      </p:sp>
      <p:sp>
        <p:nvSpPr>
          <p:cNvPr id="552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1027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2685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D8E8187-3565-4DBB-A6D0-20D7649F1942}" type="slidenum">
              <a:rPr lang="en-US" altLang="en-US"/>
              <a:pPr eaLnBrk="1" hangingPunct="1"/>
              <a:t>19</a:t>
            </a:fld>
            <a:endParaRPr lang="en-US" alt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2150"/>
            <a:ext cx="4556125" cy="3416300"/>
          </a:xfrm>
          <a:ln/>
        </p:spPr>
      </p:sp>
      <p:sp>
        <p:nvSpPr>
          <p:cNvPr id="56324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950" tIns="44975" rIns="89950" bIns="44975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436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13A5ADF-35BB-4F19-8439-A2279F2FD2FD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532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9AEC71E-ECCD-41C1-B59F-D1DAECE7652A}" type="slidenum">
              <a:rPr lang="en-US" altLang="en-US"/>
              <a:pPr eaLnBrk="1" hangingPunct="1"/>
              <a:t>20</a:t>
            </a:fld>
            <a:endParaRPr lang="en-US" altLang="en-US"/>
          </a:p>
        </p:txBody>
      </p:sp>
      <p:sp>
        <p:nvSpPr>
          <p:cNvPr id="573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1027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7437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79ABA98-CFF9-4917-8582-0FF511FBA626}" type="slidenum">
              <a:rPr lang="en-US" altLang="en-US"/>
              <a:pPr eaLnBrk="1" hangingPunct="1"/>
              <a:t>21</a:t>
            </a:fld>
            <a:endParaRPr lang="en-US" alt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9440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427633E-E60A-44F8-BB40-87FAA55F5E3E}" type="slidenum">
              <a:rPr lang="en-US" altLang="en-US"/>
              <a:pPr eaLnBrk="1" hangingPunct="1"/>
              <a:t>22</a:t>
            </a:fld>
            <a:endParaRPr lang="en-US" alt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75899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00C7AA8-812F-4373-862D-055F913795D7}" type="slidenum">
              <a:rPr lang="en-US" altLang="en-US"/>
              <a:pPr eaLnBrk="1" hangingPunct="1"/>
              <a:t>23</a:t>
            </a:fld>
            <a:endParaRPr lang="en-US" alt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1318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097D6AD-5657-4384-BAD0-D82B1E33A2C7}" type="slidenum">
              <a:rPr lang="en-US" altLang="en-US"/>
              <a:pPr eaLnBrk="1" hangingPunct="1"/>
              <a:t>24</a:t>
            </a:fld>
            <a:endParaRPr lang="en-US" alt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6423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EA0D179-BB83-427C-8B20-A7736B9407B4}" type="slidenum">
              <a:rPr lang="en-US" altLang="en-US"/>
              <a:pPr eaLnBrk="1" hangingPunct="1"/>
              <a:t>25</a:t>
            </a:fld>
            <a:endParaRPr lang="en-US" alt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19443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7AA9B91-ED61-4FE1-8900-09A9306FCA0A}" type="slidenum">
              <a:rPr lang="en-US" altLang="en-US"/>
              <a:pPr eaLnBrk="1" hangingPunct="1"/>
              <a:t>26</a:t>
            </a:fld>
            <a:endParaRPr lang="en-US" alt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095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9840659-D1D1-4A81-AE51-55383B2FC34E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5354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ADA340F-27CF-45D2-9A51-691AE94EACA4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6900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E62BDB2-D7FD-4F75-8407-F3CA88E8A3AE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2150"/>
            <a:ext cx="4556125" cy="3416300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6" rIns="91434" bIns="45716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9207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2538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8FE69D7-65F5-4F4B-BC25-00E1B5C6384C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7418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9084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8B2651A-556D-46A6-9A48-DC5384273A16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4403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1027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80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1"/>
          <p:cNvGrpSpPr>
            <a:grpSpLocks/>
          </p:cNvGrpSpPr>
          <p:nvPr userDrawn="1"/>
        </p:nvGrpSpPr>
        <p:grpSpPr bwMode="auto">
          <a:xfrm>
            <a:off x="5791200" y="3962400"/>
            <a:ext cx="3121025" cy="2708275"/>
            <a:chOff x="3794" y="2614"/>
            <a:chExt cx="1966" cy="1706"/>
          </a:xfrm>
        </p:grpSpPr>
        <p:sp>
          <p:nvSpPr>
            <p:cNvPr id="5" name="Oval 42"/>
            <p:cNvSpPr>
              <a:spLocks noChangeArrowheads="1"/>
            </p:cNvSpPr>
            <p:nvPr/>
          </p:nvSpPr>
          <p:spPr bwMode="auto">
            <a:xfrm>
              <a:off x="3794" y="3840"/>
              <a:ext cx="1966" cy="480"/>
            </a:xfrm>
            <a:prstGeom prst="ellipse">
              <a:avLst/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Rectangle 43"/>
            <p:cNvSpPr>
              <a:spLocks noChangeArrowheads="1"/>
            </p:cNvSpPr>
            <p:nvPr/>
          </p:nvSpPr>
          <p:spPr bwMode="auto">
            <a:xfrm>
              <a:off x="3794" y="2879"/>
              <a:ext cx="1966" cy="1200"/>
            </a:xfrm>
            <a:prstGeom prst="rect">
              <a:avLst/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pic>
          <p:nvPicPr>
            <p:cNvPr id="7" name="Picture 4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4" y="2614"/>
              <a:ext cx="1966" cy="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4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8218487" cy="2133600"/>
          </a:xfrm>
        </p:spPr>
        <p:txBody>
          <a:bodyPr/>
          <a:lstStyle>
            <a:lvl1pPr>
              <a:defRPr sz="4100">
                <a:solidFill>
                  <a:srgbClr val="0000FF"/>
                </a:solidFill>
              </a:defRPr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94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7456487" cy="2362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 alt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76952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1277A-94A8-407C-80E7-1A57C54388FF}" type="datetime1">
              <a:rPr lang="en-US"/>
              <a:pPr>
                <a:defRPr/>
              </a:pPr>
              <a:t>8/25/2019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4414D5-A56D-4E1D-B142-E8EEEACFA5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3180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286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4256B-D3F4-412C-8224-EED629E7382D}" type="datetime1">
              <a:rPr lang="en-US"/>
              <a:pPr>
                <a:defRPr/>
              </a:pPr>
              <a:t>8/25/2019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CFA7F2-8751-4B60-B834-4C543F275E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869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543800" cy="639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066800"/>
            <a:ext cx="42291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10100" y="1066800"/>
            <a:ext cx="4229100" cy="5257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147F9-664C-48C3-BDDB-0C6C74380741}" type="datetime1">
              <a:rPr lang="en-US"/>
              <a:pPr>
                <a:defRPr/>
              </a:pPr>
              <a:t>8/25/2019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2640BF-2D09-48C4-BAFC-E3D72BBFBA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5417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17AEF-8521-4F67-9F29-2838FD8266A7}" type="datetime1">
              <a:rPr lang="en-US"/>
              <a:pPr>
                <a:defRPr/>
              </a:pPr>
              <a:t>8/25/2019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7AB1EA-E10F-42D8-AFAF-9C5EEA59B0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5192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99CD5-BB48-4F80-A3DD-EFA4E6E7DB27}" type="datetime1">
              <a:rPr lang="en-US"/>
              <a:pPr>
                <a:defRPr/>
              </a:pPr>
              <a:t>8/25/2019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EABC6C-1B5D-4813-AEC7-928CDA0EBE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7072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DEEFA-8CC3-4735-89E2-D0D9156FE933}" type="datetime1">
              <a:rPr lang="en-US"/>
              <a:pPr>
                <a:defRPr/>
              </a:pPr>
              <a:t>8/25/2019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4E8D3B-655A-4733-9C1C-F711181B93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8233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F26B4-7EF1-468A-8ED8-B2A10D63436C}" type="datetime1">
              <a:rPr lang="en-US"/>
              <a:pPr>
                <a:defRPr/>
              </a:pPr>
              <a:t>8/25/2019</a:t>
            </a:fld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4ACAF1-14E6-40DA-AB6E-CD2A79290F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8497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3741D-BC7E-419E-B1D2-BE34635AD694}" type="datetime1">
              <a:rPr lang="en-US"/>
              <a:pPr>
                <a:defRPr/>
              </a:pPr>
              <a:t>8/25/2019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6B01FE-4FE8-4EEA-9733-79DE9C9507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7147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D69C1-7AF8-4D7F-A0DA-C2B9C278E995}" type="datetime1">
              <a:rPr lang="en-US"/>
              <a:pPr>
                <a:defRPr/>
              </a:pPr>
              <a:t>8/25/2019</a:t>
            </a:fld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1BFE61-08AA-4066-8767-00DCA334AC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4871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C1513-E31B-4160-B89E-8C4337465E40}" type="datetime1">
              <a:rPr lang="en-US"/>
              <a:pPr>
                <a:defRPr/>
              </a:pPr>
              <a:t>8/25/2019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4F526-5AE4-4C80-8EE5-2CC24EBFF6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2832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D595A-5707-4688-8D19-AAF2DE71D85A}" type="datetime1">
              <a:rPr lang="en-US"/>
              <a:pPr>
                <a:defRPr/>
              </a:pPr>
              <a:t>8/25/2019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82C546-DB66-4D89-9E91-6F61D6C1EA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5240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28600"/>
            <a:ext cx="75438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066800"/>
            <a:ext cx="8610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93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F1774E3F-4763-4746-BBF2-EC3F047140DF}" type="datetime1">
              <a:rPr lang="en-US"/>
              <a:pPr>
                <a:defRPr/>
              </a:pPr>
              <a:t>8/25/2019</a:t>
            </a:fld>
            <a:endParaRPr lang="en-US" altLang="en-US"/>
          </a:p>
        </p:txBody>
      </p:sp>
      <p:sp>
        <p:nvSpPr>
          <p:cNvPr id="193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193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4DD7D06-95EF-47F5-94D8-E67EAEAFC83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93576" name="Freeform 40"/>
          <p:cNvSpPr>
            <a:spLocks noChangeArrowheads="1"/>
          </p:cNvSpPr>
          <p:nvPr userDrawn="1"/>
        </p:nvSpPr>
        <p:spPr bwMode="auto">
          <a:xfrm flipV="1">
            <a:off x="0" y="838200"/>
            <a:ext cx="9017000" cy="777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344" y="0"/>
              </a:cxn>
            </a:cxnLst>
            <a:rect l="0" t="0" r="r" b="b"/>
            <a:pathLst>
              <a:path w="6344" h="1">
                <a:moveTo>
                  <a:pt x="0" y="0"/>
                </a:moveTo>
                <a:lnTo>
                  <a:pt x="6344" y="0"/>
                </a:lnTo>
              </a:path>
            </a:pathLst>
          </a:custGeom>
          <a:solidFill>
            <a:srgbClr val="AF8A01"/>
          </a:solidFill>
          <a:ln w="38100" cmpd="sng">
            <a:solidFill>
              <a:srgbClr val="EF91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3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  <p:sldLayoutId id="2147483684" r:id="rId11"/>
    <p:sldLayoutId id="2147483683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liuj@cs.unc.edu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38200" y="1752600"/>
            <a:ext cx="8001000" cy="1143000"/>
          </a:xfrm>
          <a:noFill/>
        </p:spPr>
        <p:txBody>
          <a:bodyPr/>
          <a:lstStyle/>
          <a:p>
            <a:pPr eaLnBrk="1" hangingPunct="1">
              <a:spcAft>
                <a:spcPts val="13"/>
              </a:spcAft>
            </a:pPr>
            <a:r>
              <a:rPr lang="en-US" altLang="en-US" sz="4400" dirty="0"/>
              <a:t>Introduction </a:t>
            </a:r>
            <a:endParaRPr lang="en-US" altLang="en-US" dirty="0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581400"/>
            <a:ext cx="7332663" cy="23622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z="26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err="1" smtClean="0"/>
              <a:t>Jinze</a:t>
            </a:r>
            <a:r>
              <a:rPr lang="en-US" altLang="en-US" sz="2600" dirty="0" smtClean="0"/>
              <a:t> Liu</a:t>
            </a:r>
          </a:p>
          <a:p>
            <a:pPr eaLnBrk="1" hangingPunct="1">
              <a:lnSpc>
                <a:spcPct val="90000"/>
              </a:lnSpc>
              <a:spcAft>
                <a:spcPts val="13"/>
              </a:spcAft>
            </a:pPr>
            <a:r>
              <a:rPr lang="en-US" altLang="en-US" sz="2600" dirty="0" smtClean="0"/>
              <a:t>Fall </a:t>
            </a:r>
            <a:r>
              <a:rPr lang="en-US" altLang="en-US" sz="2600" dirty="0" smtClean="0"/>
              <a:t>2019</a:t>
            </a:r>
            <a:endParaRPr lang="en-US" altLang="en-US" sz="26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5867400" y="4953000"/>
            <a:ext cx="2971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2400" b="1" dirty="0">
                <a:solidFill>
                  <a:schemeClr val="bg1"/>
                </a:solidFill>
              </a:rPr>
              <a:t>CS </a:t>
            </a:r>
            <a:r>
              <a:rPr lang="en-US" altLang="en-US" sz="2400" b="1" dirty="0" smtClean="0">
                <a:solidFill>
                  <a:schemeClr val="bg1"/>
                </a:solidFill>
              </a:rPr>
              <a:t>405G </a:t>
            </a:r>
            <a:r>
              <a:rPr lang="en-US" altLang="en-US" sz="2400" b="1" dirty="0">
                <a:solidFill>
                  <a:schemeClr val="bg1"/>
                </a:solidFill>
              </a:rPr>
              <a:t>Introduction to Database Systems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hlink"/>
                </a:solidFill>
              </a:rPr>
              <a:t>What</a:t>
            </a:r>
            <a:r>
              <a:rPr lang="en-US" altLang="en-US" smtClean="0"/>
              <a:t> is a Database Management System?</a:t>
            </a:r>
            <a:endParaRPr lang="en-US" altLang="en-US" sz="3600" smtClean="0"/>
          </a:p>
        </p:txBody>
      </p:sp>
      <p:sp>
        <p:nvSpPr>
          <p:cNvPr id="14342" name="Rectangle 5"/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77724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A </a:t>
            </a:r>
            <a:r>
              <a:rPr lang="en-US" altLang="en-US" sz="2400" dirty="0" smtClean="0">
                <a:solidFill>
                  <a:srgbClr val="0000FF"/>
                </a:solidFill>
              </a:rPr>
              <a:t>Database Management System (DBMS)</a:t>
            </a:r>
            <a:r>
              <a:rPr lang="en-US" altLang="en-US" sz="2400" dirty="0" smtClean="0"/>
              <a:t> is a collection of programs that enable users to create and maintain databases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store, manage, and access data in a databases.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Typically this term is used narrowly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Relational databases with transactions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smtClean="0"/>
              <a:t>E.g. Oracle, DB2, SQL Server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Mostly because they predate other large repositories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smtClean="0"/>
              <a:t>Also because of technical richness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When we say </a:t>
            </a:r>
            <a:r>
              <a:rPr lang="en-US" altLang="en-US" sz="2400" dirty="0" smtClean="0">
                <a:solidFill>
                  <a:srgbClr val="0000FF"/>
                </a:solidFill>
              </a:rPr>
              <a:t>DBMS</a:t>
            </a:r>
            <a:r>
              <a:rPr lang="en-US" altLang="en-US" sz="2400" dirty="0" smtClean="0"/>
              <a:t> in this class we will usually follow this convention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smtClean="0"/>
              <a:t>But keep an open mind about applying the ideas!</a:t>
            </a:r>
          </a:p>
        </p:txBody>
      </p:sp>
      <p:sp>
        <p:nvSpPr>
          <p:cNvPr id="1433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7F2456D-AA80-46B6-9E60-882F6D337A88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BFFA311-43E9-42EC-BBF0-55BB2406373E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10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229600" cy="639763"/>
          </a:xfrm>
        </p:spPr>
        <p:txBody>
          <a:bodyPr/>
          <a:lstStyle/>
          <a:p>
            <a:pPr eaLnBrk="1" hangingPunct="1"/>
            <a:r>
              <a:rPr lang="en-US" altLang="en-US" smtClean="0"/>
              <a:t>Main Characteristics of Databases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idx="1"/>
          </p:nvPr>
        </p:nvSpPr>
        <p:spPr>
          <a:xfrm>
            <a:off x="560387" y="1066800"/>
            <a:ext cx="8202613" cy="5257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Self-describing nature of a database system</a:t>
            </a:r>
          </a:p>
          <a:p>
            <a:pPr lvl="1" eaLnBrk="1" hangingPunct="1">
              <a:defRPr/>
            </a:pPr>
            <a:r>
              <a:rPr lang="en-US" sz="2200" dirty="0" smtClean="0">
                <a:solidFill>
                  <a:srgbClr val="000000"/>
                </a:solidFill>
              </a:rPr>
              <a:t>A DBMS </a:t>
            </a:r>
            <a:r>
              <a:rPr lang="en-US" sz="2200" dirty="0" smtClean="0">
                <a:solidFill>
                  <a:srgbClr val="0000FF"/>
                </a:solidFill>
              </a:rPr>
              <a:t>catalog</a:t>
            </a:r>
            <a:r>
              <a:rPr lang="en-US" sz="2200" dirty="0" smtClean="0">
                <a:solidFill>
                  <a:srgbClr val="000000"/>
                </a:solidFill>
              </a:rPr>
              <a:t> stores the </a:t>
            </a:r>
            <a:r>
              <a:rPr lang="en-US" sz="2200" i="1" dirty="0" smtClean="0">
                <a:solidFill>
                  <a:srgbClr val="000000"/>
                </a:solidFill>
              </a:rPr>
              <a:t>description</a:t>
            </a:r>
            <a:r>
              <a:rPr lang="en-US" sz="2200" dirty="0" smtClean="0">
                <a:solidFill>
                  <a:srgbClr val="000000"/>
                </a:solidFill>
              </a:rPr>
              <a:t>  of the database. The description is called </a:t>
            </a:r>
            <a:r>
              <a:rPr lang="en-US" sz="2200" dirty="0" smtClean="0">
                <a:solidFill>
                  <a:srgbClr val="0000FF"/>
                </a:solidFill>
              </a:rPr>
              <a:t>meta-data</a:t>
            </a:r>
            <a:r>
              <a:rPr lang="en-US" sz="2200" dirty="0" smtClean="0">
                <a:solidFill>
                  <a:srgbClr val="000000"/>
                </a:solidFill>
              </a:rPr>
              <a:t>. </a:t>
            </a:r>
          </a:p>
          <a:p>
            <a:pPr lvl="1" eaLnBrk="1" hangingPunct="1">
              <a:defRPr/>
            </a:pPr>
            <a:endParaRPr lang="en-US" sz="2200" dirty="0" smtClean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Insulation between programs and data</a:t>
            </a:r>
          </a:p>
          <a:p>
            <a:pPr lvl="1" eaLnBrk="1" hangingPunct="1">
              <a:defRPr/>
            </a:pPr>
            <a:r>
              <a:rPr lang="en-US" sz="2200" dirty="0" smtClean="0">
                <a:solidFill>
                  <a:srgbClr val="000000"/>
                </a:solidFill>
              </a:rPr>
              <a:t>Allows changing data storage structures and operations without having to change the DBMS access</a:t>
            </a:r>
          </a:p>
          <a:p>
            <a:pPr lvl="1" eaLnBrk="1" hangingPunct="1">
              <a:defRPr/>
            </a:pPr>
            <a:endParaRPr lang="en-US" sz="2200" dirty="0" smtClean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Data Abstraction</a:t>
            </a:r>
          </a:p>
          <a:p>
            <a:pPr lvl="1" eaLnBrk="1" hangingPunct="1">
              <a:defRPr/>
            </a:pPr>
            <a:r>
              <a:rPr lang="en-US" sz="2200" dirty="0" smtClean="0">
                <a:solidFill>
                  <a:srgbClr val="000000"/>
                </a:solidFill>
              </a:rPr>
              <a:t>Use </a:t>
            </a:r>
            <a:r>
              <a:rPr lang="en-US" sz="2200" b="1" dirty="0" smtClean="0">
                <a:solidFill>
                  <a:srgbClr val="000000"/>
                </a:solidFill>
              </a:rPr>
              <a:t>data model</a:t>
            </a:r>
            <a:r>
              <a:rPr lang="en-US" sz="2200" dirty="0" smtClean="0">
                <a:solidFill>
                  <a:srgbClr val="000000"/>
                </a:solidFill>
              </a:rPr>
              <a:t> to hide storage details and present the users with a </a:t>
            </a:r>
            <a:r>
              <a:rPr lang="en-US" sz="2200" i="1" dirty="0" smtClean="0">
                <a:solidFill>
                  <a:srgbClr val="000000"/>
                </a:solidFill>
              </a:rPr>
              <a:t>conceptual view</a:t>
            </a:r>
            <a:r>
              <a:rPr lang="en-US" sz="2200" dirty="0" smtClean="0">
                <a:solidFill>
                  <a:srgbClr val="000000"/>
                </a:solidFill>
              </a:rPr>
              <a:t>  of the database</a:t>
            </a:r>
          </a:p>
          <a:p>
            <a:pPr lvl="1" eaLnBrk="1" hangingPunct="1">
              <a:defRPr/>
            </a:pPr>
            <a:endParaRPr lang="en-US" sz="2200" dirty="0" smtClean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Support of multiple views of the data</a:t>
            </a:r>
          </a:p>
          <a:p>
            <a:pPr lvl="1" eaLnBrk="1" hangingPunct="1">
              <a:defRPr/>
            </a:pPr>
            <a:r>
              <a:rPr lang="en-US" sz="2200" dirty="0" smtClean="0">
                <a:solidFill>
                  <a:srgbClr val="000000"/>
                </a:solidFill>
              </a:rPr>
              <a:t>Each user may see a different view of the database, which describes </a:t>
            </a:r>
            <a:r>
              <a:rPr lang="en-US" sz="2200" i="1" dirty="0" smtClean="0">
                <a:solidFill>
                  <a:srgbClr val="000000"/>
                </a:solidFill>
              </a:rPr>
              <a:t>only</a:t>
            </a:r>
            <a:r>
              <a:rPr lang="en-US" sz="2200" dirty="0" smtClean="0">
                <a:solidFill>
                  <a:srgbClr val="000000"/>
                </a:solidFill>
              </a:rPr>
              <a:t>  the data of interest to that user</a:t>
            </a:r>
            <a:r>
              <a:rPr lang="en-US" sz="2200" dirty="0" smtClean="0">
                <a:solidFill>
                  <a:srgbClr val="000000"/>
                </a:solidFill>
              </a:rPr>
              <a:t>.</a:t>
            </a:r>
          </a:p>
          <a:p>
            <a:pPr lvl="1" eaLnBrk="1" hangingPunct="1">
              <a:defRPr/>
            </a:pPr>
            <a:endParaRPr lang="en-US" sz="2200" dirty="0" smtClean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Sharing of data and multi-user transaction processing</a:t>
            </a:r>
          </a:p>
        </p:txBody>
      </p:sp>
      <p:sp>
        <p:nvSpPr>
          <p:cNvPr id="1536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F826756-8402-4136-B231-C035A136E517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4D9DE46-AEE7-4772-8EFD-1D22EEB184BD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11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4"/>
          <p:cNvSpPr>
            <a:spLocks noGrp="1" noChangeArrowheads="1"/>
          </p:cNvSpPr>
          <p:nvPr>
            <p:ph type="title"/>
          </p:nvPr>
        </p:nvSpPr>
        <p:spPr>
          <a:xfrm>
            <a:off x="1066800" y="-76200"/>
            <a:ext cx="7772400" cy="11430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dirty="0" smtClean="0"/>
              <a:t>Databases make these folks happy ...</a:t>
            </a:r>
          </a:p>
        </p:txBody>
      </p:sp>
      <p:sp>
        <p:nvSpPr>
          <p:cNvPr id="1033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839200" cy="50292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End users in </a:t>
            </a:r>
            <a:r>
              <a:rPr lang="en-US" altLang="en-US" sz="2400" i="1" dirty="0" smtClean="0"/>
              <a:t>many </a:t>
            </a:r>
            <a:r>
              <a:rPr lang="en-US" altLang="en-US" sz="2400" dirty="0" smtClean="0"/>
              <a:t>fields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Business, education, science, …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DB application programmers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Build data entry &amp; analysis tools on top of DBMSs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Build web services that run off DBMSs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Database administrators (DBAs)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 smtClean="0"/>
              <a:t>Design logical/physical schemas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 smtClean="0"/>
              <a:t>Handle security and authorization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 smtClean="0"/>
              <a:t>Data availability, crash recovery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 smtClean="0"/>
              <a:t>Database tuning as needs evolve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DBMS vendors, programmers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Oracle, IBM, MS …</a:t>
            </a:r>
            <a:endParaRPr lang="en-US" altLang="en-US" sz="1800" dirty="0" smtClean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078DFB5-671D-4240-9268-D7FA0BCEBF4F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88FE5E-F822-47F7-A2A0-B429CC312C91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4" name="Rectangle 6"/>
          <p:cNvSpPr>
            <a:spLocks noChangeArrowheads="1"/>
          </p:cNvSpPr>
          <p:nvPr/>
        </p:nvSpPr>
        <p:spPr bwMode="auto">
          <a:xfrm>
            <a:off x="3676650" y="6400800"/>
            <a:ext cx="5391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tx1"/>
                </a:solidFill>
                <a:latin typeface="Tahoma" panose="020B0604030504040204" pitchFamily="34" charset="0"/>
              </a:rPr>
              <a:t>…must understand how a DBMS works</a:t>
            </a:r>
          </a:p>
        </p:txBody>
      </p:sp>
      <p:graphicFrame>
        <p:nvGraphicFramePr>
          <p:cNvPr id="1026" name="Object 7"/>
          <p:cNvGraphicFramePr>
            <a:graphicFrameLocks/>
          </p:cNvGraphicFramePr>
          <p:nvPr/>
        </p:nvGraphicFramePr>
        <p:xfrm>
          <a:off x="6705600" y="990600"/>
          <a:ext cx="16764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Clip" r:id="rId4" imgW="3657600" imgH="3425760" progId="MS_ClipArt_Gallery.2">
                  <p:embed/>
                </p:oleObj>
              </mc:Choice>
              <mc:Fallback>
                <p:oleObj name="Clip" r:id="rId4" imgW="3657600" imgH="3425760" progId="MS_ClipArt_Gallery.2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990600"/>
                        <a:ext cx="1676400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0000FF"/>
                </a:solidFill>
              </a:rPr>
              <a:t>What</a:t>
            </a:r>
            <a:r>
              <a:rPr lang="en-US" altLang="en-US" smtClean="0"/>
              <a:t>: Is the WWW a DBMS?</a:t>
            </a:r>
          </a:p>
        </p:txBody>
      </p:sp>
      <p:sp>
        <p:nvSpPr>
          <p:cNvPr id="16390" name="Rectangle 8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4582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Fairly sophisticated search available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Crawler indexes pages on the web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Keyword-based search for pages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But, currently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data is mostly unstructured and </a:t>
            </a:r>
            <a:r>
              <a:rPr lang="en-US" altLang="en-US" sz="2000" dirty="0" err="1" smtClean="0"/>
              <a:t>untyped</a:t>
            </a:r>
            <a:endParaRPr lang="en-US" alt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search only: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 smtClean="0"/>
              <a:t>can’t modify the data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 smtClean="0"/>
              <a:t>can’t get summaries, complex combinations of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few guarantees provided for freshness of data, consistency across data items, fault tolerance, 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web sites typically have a (relational) DBMS in the background to provide these functions.</a:t>
            </a:r>
          </a:p>
        </p:txBody>
      </p:sp>
      <p:sp>
        <p:nvSpPr>
          <p:cNvPr id="1638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E2848B2-E331-4F88-92B5-F2CC3B18E0B3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43362A1-5350-44E6-A593-5DC202187B41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13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0000FF"/>
                </a:solidFill>
              </a:rPr>
              <a:t>What</a:t>
            </a:r>
            <a:r>
              <a:rPr lang="en-US" altLang="en-US" smtClean="0"/>
              <a:t>: Is the WWW a DBMS?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6781800" cy="12954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The picture is changing quickly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Information Extraction to get structure data from unstructured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New standards e.g., XML, Semantic Web can help data modeling</a:t>
            </a:r>
            <a:endParaRPr lang="en-US" altLang="en-US" sz="2400" dirty="0" smtClean="0"/>
          </a:p>
        </p:txBody>
      </p:sp>
      <p:sp>
        <p:nvSpPr>
          <p:cNvPr id="1741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B4A8BC6-C78D-4E78-BB4C-D1CB0D80174D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BA6EF88-DA7D-4257-9B47-6A0E2C86B513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14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1" name="Rectangle 2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0000FF"/>
                </a:solidFill>
              </a:rPr>
              <a:t>What</a:t>
            </a:r>
            <a:r>
              <a:rPr lang="en-US" altLang="en-US" smtClean="0"/>
              <a:t>: Is a File System a DBMS?</a:t>
            </a:r>
          </a:p>
        </p:txBody>
      </p:sp>
      <p:sp>
        <p:nvSpPr>
          <p:cNvPr id="19472" name="Rectangle 22"/>
          <p:cNvSpPr>
            <a:spLocks noGrp="1" noChangeArrowheads="1"/>
          </p:cNvSpPr>
          <p:nvPr>
            <p:ph idx="1"/>
          </p:nvPr>
        </p:nvSpPr>
        <p:spPr>
          <a:xfrm>
            <a:off x="304800" y="1143000"/>
            <a:ext cx="8131175" cy="2133600"/>
          </a:xfrm>
        </p:spPr>
        <p:txBody>
          <a:bodyPr/>
          <a:lstStyle/>
          <a:p>
            <a:pPr eaLnBrk="1" hangingPunct="1"/>
            <a:r>
              <a:rPr lang="en-US" altLang="en-US" smtClean="0"/>
              <a:t>Thought Experiment 1:</a:t>
            </a:r>
          </a:p>
          <a:p>
            <a:pPr lvl="1" eaLnBrk="1" hangingPunct="1"/>
            <a:r>
              <a:rPr lang="en-US" altLang="en-US" smtClean="0"/>
              <a:t>You and your project partner are editing the same file.</a:t>
            </a:r>
          </a:p>
          <a:p>
            <a:pPr lvl="1" eaLnBrk="1" hangingPunct="1"/>
            <a:r>
              <a:rPr lang="en-US" altLang="en-US" smtClean="0"/>
              <a:t>You both save it at the same time.</a:t>
            </a:r>
          </a:p>
          <a:p>
            <a:pPr lvl="1" eaLnBrk="1" hangingPunct="1"/>
            <a:r>
              <a:rPr lang="en-US" altLang="en-US" smtClean="0"/>
              <a:t>Whose changes survive?</a:t>
            </a:r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DBB913C-C00C-4B5E-BD3D-C4AA9EDB9A1D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697C15C-A61B-4222-92EB-7A19E2450DDC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95243" name="Text Box 11"/>
          <p:cNvSpPr txBox="1">
            <a:spLocks noChangeArrowheads="1"/>
          </p:cNvSpPr>
          <p:nvPr/>
        </p:nvSpPr>
        <p:spPr bwMode="auto">
          <a:xfrm>
            <a:off x="304800" y="3200400"/>
            <a:ext cx="3773488" cy="228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20000"/>
              </a:spcBef>
            </a:pPr>
            <a:endParaRPr lang="en-US" altLang="en-US" sz="2400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800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Thought Experiment 2: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You’re updating a file.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The power goes out.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Which changes survive?</a:t>
            </a:r>
          </a:p>
        </p:txBody>
      </p:sp>
      <p:sp>
        <p:nvSpPr>
          <p:cNvPr id="95244" name="Text Box 12"/>
          <p:cNvSpPr txBox="1">
            <a:spLocks noChangeArrowheads="1"/>
          </p:cNvSpPr>
          <p:nvPr/>
        </p:nvSpPr>
        <p:spPr bwMode="auto">
          <a:xfrm>
            <a:off x="228600" y="2971800"/>
            <a:ext cx="16652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accent1"/>
                </a:solidFill>
              </a:rPr>
              <a:t>A</a:t>
            </a:r>
            <a:r>
              <a:rPr lang="en-US" altLang="en-US" sz="2800" b="1">
                <a:solidFill>
                  <a:srgbClr val="CF0E30"/>
                </a:solidFill>
              </a:rPr>
              <a:t>) Yours</a:t>
            </a:r>
          </a:p>
        </p:txBody>
      </p:sp>
      <p:sp>
        <p:nvSpPr>
          <p:cNvPr id="95245" name="Text Box 13"/>
          <p:cNvSpPr txBox="1">
            <a:spLocks noChangeArrowheads="1"/>
          </p:cNvSpPr>
          <p:nvPr/>
        </p:nvSpPr>
        <p:spPr bwMode="auto">
          <a:xfrm>
            <a:off x="1920875" y="2973388"/>
            <a:ext cx="22002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accent1"/>
                </a:solidFill>
              </a:rPr>
              <a:t>B</a:t>
            </a:r>
            <a:r>
              <a:rPr lang="en-US" altLang="en-US" sz="2800" b="1">
                <a:solidFill>
                  <a:srgbClr val="CF0E30"/>
                </a:solidFill>
              </a:rPr>
              <a:t>) Partner’s</a:t>
            </a:r>
          </a:p>
        </p:txBody>
      </p:sp>
      <p:sp>
        <p:nvSpPr>
          <p:cNvPr id="95246" name="Text Box 14"/>
          <p:cNvSpPr txBox="1">
            <a:spLocks noChangeArrowheads="1"/>
          </p:cNvSpPr>
          <p:nvPr/>
        </p:nvSpPr>
        <p:spPr bwMode="auto">
          <a:xfrm>
            <a:off x="4130675" y="2973388"/>
            <a:ext cx="14684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accent1"/>
                </a:solidFill>
              </a:rPr>
              <a:t>C</a:t>
            </a:r>
            <a:r>
              <a:rPr lang="en-US" altLang="en-US" sz="2800" b="1">
                <a:solidFill>
                  <a:srgbClr val="CF0E30"/>
                </a:solidFill>
              </a:rPr>
              <a:t>) Both</a:t>
            </a:r>
            <a:endParaRPr lang="en-US" altLang="en-US" sz="2800">
              <a:solidFill>
                <a:srgbClr val="CF0E30"/>
              </a:solidFill>
            </a:endParaRPr>
          </a:p>
        </p:txBody>
      </p:sp>
      <p:sp>
        <p:nvSpPr>
          <p:cNvPr id="95247" name="Text Box 15"/>
          <p:cNvSpPr txBox="1">
            <a:spLocks noChangeArrowheads="1"/>
          </p:cNvSpPr>
          <p:nvPr/>
        </p:nvSpPr>
        <p:spPr bwMode="auto">
          <a:xfrm>
            <a:off x="5654675" y="2973388"/>
            <a:ext cx="18859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accent1"/>
                </a:solidFill>
              </a:rPr>
              <a:t>D</a:t>
            </a:r>
            <a:r>
              <a:rPr lang="en-US" altLang="en-US" sz="2800" b="1">
                <a:solidFill>
                  <a:srgbClr val="CF0E30"/>
                </a:solidFill>
              </a:rPr>
              <a:t>) Neither</a:t>
            </a:r>
          </a:p>
        </p:txBody>
      </p:sp>
      <p:sp>
        <p:nvSpPr>
          <p:cNvPr id="95248" name="Text Box 16"/>
          <p:cNvSpPr txBox="1">
            <a:spLocks noChangeArrowheads="1"/>
          </p:cNvSpPr>
          <p:nvPr/>
        </p:nvSpPr>
        <p:spPr bwMode="auto">
          <a:xfrm>
            <a:off x="7635875" y="2973388"/>
            <a:ext cx="12906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accent1"/>
                </a:solidFill>
              </a:rPr>
              <a:t>E</a:t>
            </a:r>
            <a:r>
              <a:rPr lang="en-US" altLang="en-US" sz="2800" b="1">
                <a:solidFill>
                  <a:srgbClr val="CF0E30"/>
                </a:solidFill>
              </a:rPr>
              <a:t>) ???</a:t>
            </a:r>
          </a:p>
        </p:txBody>
      </p:sp>
      <p:sp>
        <p:nvSpPr>
          <p:cNvPr id="95249" name="Text Box 17"/>
          <p:cNvSpPr txBox="1">
            <a:spLocks noChangeArrowheads="1"/>
          </p:cNvSpPr>
          <p:nvPr/>
        </p:nvSpPr>
        <p:spPr bwMode="auto">
          <a:xfrm>
            <a:off x="304800" y="5492750"/>
            <a:ext cx="11128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accent1"/>
                </a:solidFill>
              </a:rPr>
              <a:t>A</a:t>
            </a:r>
            <a:r>
              <a:rPr lang="en-US" altLang="en-US" sz="2800" b="1">
                <a:solidFill>
                  <a:srgbClr val="CF0E30"/>
                </a:solidFill>
              </a:rPr>
              <a:t>) All</a:t>
            </a:r>
          </a:p>
        </p:txBody>
      </p:sp>
      <p:sp>
        <p:nvSpPr>
          <p:cNvPr id="95250" name="Text Box 18"/>
          <p:cNvSpPr txBox="1">
            <a:spLocks noChangeArrowheads="1"/>
          </p:cNvSpPr>
          <p:nvPr/>
        </p:nvSpPr>
        <p:spPr bwMode="auto">
          <a:xfrm>
            <a:off x="1524000" y="5492750"/>
            <a:ext cx="15478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accent1"/>
                </a:solidFill>
              </a:rPr>
              <a:t>B</a:t>
            </a:r>
            <a:r>
              <a:rPr lang="en-US" altLang="en-US" sz="2800" b="1">
                <a:solidFill>
                  <a:srgbClr val="CF0E30"/>
                </a:solidFill>
              </a:rPr>
              <a:t>) None</a:t>
            </a:r>
          </a:p>
        </p:txBody>
      </p:sp>
      <p:sp>
        <p:nvSpPr>
          <p:cNvPr id="95251" name="Text Box 19"/>
          <p:cNvSpPr txBox="1">
            <a:spLocks noChangeArrowheads="1"/>
          </p:cNvSpPr>
          <p:nvPr/>
        </p:nvSpPr>
        <p:spPr bwMode="auto">
          <a:xfrm>
            <a:off x="3048000" y="5492750"/>
            <a:ext cx="39227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accent1"/>
                </a:solidFill>
              </a:rPr>
              <a:t>C</a:t>
            </a:r>
            <a:r>
              <a:rPr lang="en-US" altLang="en-US" sz="2800" b="1">
                <a:solidFill>
                  <a:srgbClr val="CF0E30"/>
                </a:solidFill>
              </a:rPr>
              <a:t>) All Since Last Save</a:t>
            </a:r>
            <a:endParaRPr lang="en-US" altLang="en-US" sz="2800">
              <a:solidFill>
                <a:srgbClr val="CF0E30"/>
              </a:solidFill>
            </a:endParaRPr>
          </a:p>
        </p:txBody>
      </p:sp>
      <p:sp>
        <p:nvSpPr>
          <p:cNvPr id="95252" name="Text Box 20"/>
          <p:cNvSpPr txBox="1">
            <a:spLocks noChangeArrowheads="1"/>
          </p:cNvSpPr>
          <p:nvPr/>
        </p:nvSpPr>
        <p:spPr bwMode="auto">
          <a:xfrm>
            <a:off x="7010400" y="5492750"/>
            <a:ext cx="13096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accent1"/>
                </a:solidFill>
              </a:rPr>
              <a:t>D</a:t>
            </a:r>
            <a:r>
              <a:rPr lang="en-US" altLang="en-US" sz="2800" b="1">
                <a:solidFill>
                  <a:srgbClr val="CF0E30"/>
                </a:solidFill>
              </a:rPr>
              <a:t>) ???</a:t>
            </a:r>
            <a:endParaRPr lang="en-US" altLang="en-US" sz="2800">
              <a:solidFill>
                <a:srgbClr val="CF0E30"/>
              </a:solidFill>
            </a:endParaRPr>
          </a:p>
        </p:txBody>
      </p:sp>
      <p:sp>
        <p:nvSpPr>
          <p:cNvPr id="95258" name="Text Box 26"/>
          <p:cNvSpPr txBox="1">
            <a:spLocks/>
          </p:cNvSpPr>
          <p:nvPr/>
        </p:nvSpPr>
        <p:spPr bwMode="auto">
          <a:xfrm>
            <a:off x="1371600" y="1828800"/>
            <a:ext cx="5486400" cy="31130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600">
                <a:solidFill>
                  <a:schemeClr val="tx1"/>
                </a:solidFill>
                <a:latin typeface="Book Antiqua" panose="02040602050305030304" pitchFamily="18" charset="0"/>
              </a:rPr>
              <a:t>Q: How do you write </a:t>
            </a:r>
            <a:br>
              <a:rPr lang="en-US" altLang="en-US" sz="3600">
                <a:solidFill>
                  <a:schemeClr val="tx1"/>
                </a:solidFill>
                <a:latin typeface="Book Antiqua" panose="02040602050305030304" pitchFamily="18" charset="0"/>
              </a:rPr>
            </a:br>
            <a:r>
              <a:rPr lang="en-US" altLang="en-US" sz="3600">
                <a:solidFill>
                  <a:schemeClr val="tx1"/>
                </a:solidFill>
                <a:latin typeface="Book Antiqua" panose="02040602050305030304" pitchFamily="18" charset="0"/>
              </a:rPr>
              <a:t>programs over a </a:t>
            </a:r>
            <a:br>
              <a:rPr lang="en-US" altLang="en-US" sz="3600">
                <a:solidFill>
                  <a:schemeClr val="tx1"/>
                </a:solidFill>
                <a:latin typeface="Book Antiqua" panose="02040602050305030304" pitchFamily="18" charset="0"/>
              </a:rPr>
            </a:br>
            <a:r>
              <a:rPr lang="en-US" altLang="en-US" sz="3600">
                <a:solidFill>
                  <a:schemeClr val="tx1"/>
                </a:solidFill>
                <a:latin typeface="Book Antiqua" panose="02040602050305030304" pitchFamily="18" charset="0"/>
              </a:rPr>
              <a:t>subsystem when it </a:t>
            </a:r>
            <a:br>
              <a:rPr lang="en-US" altLang="en-US" sz="3600">
                <a:solidFill>
                  <a:schemeClr val="tx1"/>
                </a:solidFill>
                <a:latin typeface="Book Antiqua" panose="02040602050305030304" pitchFamily="18" charset="0"/>
              </a:rPr>
            </a:br>
            <a:r>
              <a:rPr lang="en-US" altLang="en-US" sz="3600">
                <a:solidFill>
                  <a:schemeClr val="tx1"/>
                </a:solidFill>
                <a:latin typeface="Book Antiqua" panose="02040602050305030304" pitchFamily="18" charset="0"/>
              </a:rPr>
              <a:t>promises you only “???” ?</a:t>
            </a:r>
            <a:endParaRPr lang="en-US" altLang="en-US" sz="240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FC0128"/>
                </a:solidFill>
                <a:latin typeface="Book Antiqua" panose="02040602050305030304" pitchFamily="18" charset="0"/>
              </a:rPr>
              <a:t>A: Very, very carefully!!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43" grpId="0" autoUpdateAnimBg="0"/>
      <p:bldP spid="95244" grpId="0"/>
      <p:bldP spid="95245" grpId="0"/>
      <p:bldP spid="95246" grpId="0"/>
      <p:bldP spid="95247" grpId="0"/>
      <p:bldP spid="95248" grpId="0"/>
      <p:bldP spid="95249" grpId="0"/>
      <p:bldP spid="95250" grpId="0"/>
      <p:bldP spid="95251" grpId="0"/>
      <p:bldP spid="95252" grpId="0"/>
      <p:bldP spid="9525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OS Support for Data Management</a:t>
            </a:r>
          </a:p>
        </p:txBody>
      </p:sp>
      <p:sp>
        <p:nvSpPr>
          <p:cNvPr id="96259" name="Rectangle 1027"/>
          <p:cNvSpPr>
            <a:spLocks noGrp="1" noChangeArrowheads="1"/>
          </p:cNvSpPr>
          <p:nvPr>
            <p:ph idx="1"/>
          </p:nvPr>
        </p:nvSpPr>
        <p:spPr>
          <a:xfrm>
            <a:off x="307975" y="1066800"/>
            <a:ext cx="8132763" cy="51054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Data can be stored in RAM</a:t>
            </a:r>
          </a:p>
          <a:p>
            <a:pPr lvl="1" eaLnBrk="1" hangingPunct="1"/>
            <a:r>
              <a:rPr lang="en-US" altLang="en-US" sz="2000" smtClean="0"/>
              <a:t>This is what every programming language offers!</a:t>
            </a:r>
          </a:p>
          <a:p>
            <a:pPr lvl="1" eaLnBrk="1" hangingPunct="1"/>
            <a:r>
              <a:rPr lang="en-US" altLang="en-US" sz="2000" smtClean="0"/>
              <a:t>RAM is fast, and random access</a:t>
            </a:r>
          </a:p>
          <a:p>
            <a:pPr lvl="1" eaLnBrk="1" hangingPunct="1"/>
            <a:r>
              <a:rPr lang="en-US" altLang="en-US" sz="2000" smtClean="0"/>
              <a:t>Isn’t this heaven?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z="2000" smtClean="0"/>
          </a:p>
          <a:p>
            <a:pPr eaLnBrk="1" hangingPunct="1"/>
            <a:r>
              <a:rPr lang="en-US" altLang="en-US" sz="2400" smtClean="0"/>
              <a:t>Every OS includes a File System</a:t>
            </a:r>
          </a:p>
          <a:p>
            <a:pPr lvl="1" eaLnBrk="1" hangingPunct="1"/>
            <a:r>
              <a:rPr lang="en-US" altLang="en-US" sz="2000" smtClean="0"/>
              <a:t>manages </a:t>
            </a:r>
            <a:r>
              <a:rPr lang="en-US" altLang="en-US" sz="2000" i="1" smtClean="0"/>
              <a:t>files</a:t>
            </a:r>
            <a:r>
              <a:rPr lang="en-US" altLang="en-US" sz="2000" smtClean="0"/>
              <a:t> on a magnetic disk</a:t>
            </a:r>
          </a:p>
          <a:p>
            <a:pPr lvl="1" eaLnBrk="1" hangingPunct="1"/>
            <a:r>
              <a:rPr lang="en-US" altLang="en-US" sz="2000" smtClean="0"/>
              <a:t>allows </a:t>
            </a:r>
            <a:r>
              <a:rPr lang="en-US" altLang="en-US" sz="2000" i="1" smtClean="0"/>
              <a:t>open, read, seek, close</a:t>
            </a:r>
            <a:r>
              <a:rPr lang="en-US" altLang="en-US" sz="2000" smtClean="0"/>
              <a:t> on a file</a:t>
            </a:r>
          </a:p>
          <a:p>
            <a:pPr lvl="1" eaLnBrk="1" hangingPunct="1"/>
            <a:r>
              <a:rPr lang="en-US" altLang="en-US" sz="2000" smtClean="0"/>
              <a:t>allows protections to be set on a file</a:t>
            </a:r>
          </a:p>
          <a:p>
            <a:pPr lvl="1" eaLnBrk="1" hangingPunct="1"/>
            <a:r>
              <a:rPr lang="en-US" altLang="en-US" sz="2000" smtClean="0"/>
              <a:t>drawbacks relative to RAM?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0B9AD4-480E-4D3C-ACDB-F1CBD97B9E4A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6C0E943-E47E-4B39-A9B7-C18EC7716E27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16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Database Management Systems</a:t>
            </a:r>
          </a:p>
        </p:txBody>
      </p:sp>
      <p:sp>
        <p:nvSpPr>
          <p:cNvPr id="21510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132763" cy="40767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What more could we want than a file system?</a:t>
            </a:r>
          </a:p>
          <a:p>
            <a:pPr lvl="1" eaLnBrk="1" hangingPunct="1"/>
            <a:r>
              <a:rPr lang="en-US" altLang="en-US" sz="2000" smtClean="0"/>
              <a:t>Simple, efficient </a:t>
            </a:r>
            <a:r>
              <a:rPr lang="en-US" altLang="en-US" sz="2000" i="1" smtClean="0"/>
              <a:t>ad hoc</a:t>
            </a:r>
            <a:r>
              <a:rPr lang="en-US" altLang="en-US" sz="2000" baseline="30000" smtClean="0"/>
              <a:t>1</a:t>
            </a:r>
            <a:r>
              <a:rPr lang="en-US" altLang="en-US" sz="2000" smtClean="0"/>
              <a:t> queries</a:t>
            </a:r>
          </a:p>
          <a:p>
            <a:pPr lvl="1" eaLnBrk="1" hangingPunct="1"/>
            <a:r>
              <a:rPr lang="en-US" altLang="en-US" sz="2000" smtClean="0"/>
              <a:t>concurrency control</a:t>
            </a:r>
          </a:p>
          <a:p>
            <a:pPr lvl="1" eaLnBrk="1" hangingPunct="1"/>
            <a:r>
              <a:rPr lang="en-US" altLang="en-US" sz="2000" smtClean="0"/>
              <a:t>recovery</a:t>
            </a:r>
          </a:p>
          <a:p>
            <a:pPr lvl="1" eaLnBrk="1" hangingPunct="1"/>
            <a:r>
              <a:rPr lang="en-US" altLang="en-US" sz="2000" smtClean="0"/>
              <a:t>benefits of good data modeling</a:t>
            </a:r>
          </a:p>
          <a:p>
            <a:pPr lvl="1" eaLnBrk="1" hangingPunct="1"/>
            <a:endParaRPr lang="en-US" altLang="en-US" sz="2400" smtClean="0"/>
          </a:p>
          <a:p>
            <a:pPr eaLnBrk="1" hangingPunct="1"/>
            <a:r>
              <a:rPr lang="en-US" altLang="en-US" sz="2400" smtClean="0"/>
              <a:t>S.M.O.P.</a:t>
            </a:r>
            <a:r>
              <a:rPr lang="en-US" altLang="en-US" sz="2400" baseline="30000" smtClean="0"/>
              <a:t>2</a:t>
            </a:r>
            <a:r>
              <a:rPr lang="en-US" altLang="en-US" sz="2400" smtClean="0"/>
              <a:t>?  Not really…</a:t>
            </a:r>
          </a:p>
          <a:p>
            <a:pPr lvl="1" eaLnBrk="1" hangingPunct="1"/>
            <a:r>
              <a:rPr lang="en-US" altLang="en-US" sz="2000" smtClean="0"/>
              <a:t>as we’ll see this semester</a:t>
            </a:r>
          </a:p>
          <a:p>
            <a:pPr lvl="1" eaLnBrk="1" hangingPunct="1"/>
            <a:r>
              <a:rPr lang="en-US" altLang="en-US" sz="2000" smtClean="0"/>
              <a:t>in fact, the OS often gets in the way!</a:t>
            </a:r>
          </a:p>
        </p:txBody>
      </p:sp>
      <p:sp>
        <p:nvSpPr>
          <p:cNvPr id="2150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06620A1-3D1A-4ABE-B64F-83AF7976B4ED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2C2F8F4-8D85-4503-B43D-077206322F55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1511" name="Text Box 1028"/>
          <p:cNvSpPr txBox="1">
            <a:spLocks noChangeArrowheads="1"/>
          </p:cNvSpPr>
          <p:nvPr/>
        </p:nvSpPr>
        <p:spPr bwMode="auto">
          <a:xfrm>
            <a:off x="304800" y="5273675"/>
            <a:ext cx="85471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aseline="30000">
                <a:solidFill>
                  <a:srgbClr val="CF0E30"/>
                </a:solidFill>
                <a:latin typeface="Times" panose="02020603050405020304" pitchFamily="18" charset="0"/>
              </a:rPr>
              <a:t>1</a:t>
            </a:r>
            <a:r>
              <a:rPr lang="en-US" altLang="en-US" sz="2400">
                <a:solidFill>
                  <a:srgbClr val="CF0E30"/>
                </a:solidFill>
                <a:latin typeface="Times" panose="02020603050405020304" pitchFamily="18" charset="0"/>
              </a:rPr>
              <a:t>ad hoc: </a:t>
            </a: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formed or used for specific or immediate problems or needs</a:t>
            </a:r>
          </a:p>
          <a:p>
            <a:r>
              <a:rPr lang="en-US" altLang="en-US" sz="2400" baseline="30000">
                <a:solidFill>
                  <a:schemeClr val="hlink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400">
                <a:solidFill>
                  <a:schemeClr val="hlink"/>
                </a:solidFill>
                <a:latin typeface="Times New Roman" panose="02020603050405020304" pitchFamily="18" charset="0"/>
              </a:rPr>
              <a:t>SMOP</a:t>
            </a:r>
            <a:r>
              <a:rPr lang="en-US" altLang="en-US" sz="2400">
                <a:solidFill>
                  <a:schemeClr val="folHlink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Small Matter Of Programming</a:t>
            </a:r>
          </a:p>
        </p:txBody>
      </p:sp>
      <p:sp>
        <p:nvSpPr>
          <p:cNvPr id="21512" name="Line 1029"/>
          <p:cNvSpPr>
            <a:spLocks noChangeShapeType="1"/>
          </p:cNvSpPr>
          <p:nvPr/>
        </p:nvSpPr>
        <p:spPr bwMode="auto">
          <a:xfrm>
            <a:off x="381000" y="5273675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Current Commercial Outlook</a:t>
            </a:r>
          </a:p>
        </p:txBody>
      </p:sp>
      <p:sp>
        <p:nvSpPr>
          <p:cNvPr id="22534" name="Rectangle 5"/>
          <p:cNvSpPr>
            <a:spLocks noGrp="1" noChangeArrowheads="1"/>
          </p:cNvSpPr>
          <p:nvPr>
            <p:ph idx="1"/>
          </p:nvPr>
        </p:nvSpPr>
        <p:spPr>
          <a:xfrm>
            <a:off x="533400" y="990600"/>
            <a:ext cx="77724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A major part of the software industry: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/>
              <a:t>Oracle, IBM, Microsoft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/>
              <a:t>also Sybase, Informix (now IBM), Teradata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/>
              <a:t>smaller players: java-based dbms, devices, OO, …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22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/>
              <a:t>Lots of related industries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/>
              <a:t>data warehouse, document management, storage, backup, reporting, business intelligence, ERP, CRM, app integration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22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/>
              <a:t>Traditional Relational DBMS products dominant and evolving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/>
              <a:t>adapted for extensibility (user-defined types), native XML support.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/>
              <a:t>Microsoft merger of file system/DB…?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200" smtClean="0"/>
          </a:p>
        </p:txBody>
      </p:sp>
      <p:sp>
        <p:nvSpPr>
          <p:cNvPr id="2253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E0048BC-F924-4DBA-A6D5-BAF971FA0D34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C2B8E30-2762-46DF-8ABE-356D09F30E1F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18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772400" cy="5334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Advantages of a DBMS: a short list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066800"/>
            <a:ext cx="8610600" cy="40767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Controlling redundancy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Restrict unauthorized access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Providing persistent storage for program objects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Providing storage structure for efficient query processing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Providing backup and crash recovery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….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rgbClr val="E81F11"/>
                </a:solidFill>
              </a:rPr>
              <a:t>And many many others that are going to be explored in this class</a:t>
            </a:r>
            <a:endParaRPr lang="en-US" altLang="en-US" sz="2400" smtClean="0"/>
          </a:p>
        </p:txBody>
      </p:sp>
      <p:sp>
        <p:nvSpPr>
          <p:cNvPr id="2355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7451265-D9DF-41FA-988D-1B895490E20B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51A7AA8-84B9-4A6F-9839-BA6E22718C9F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19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6"/>
          <p:cNvSpPr>
            <a:spLocks noGrp="1" noChangeArrowheads="1"/>
          </p:cNvSpPr>
          <p:nvPr>
            <p:ph type="title"/>
          </p:nvPr>
        </p:nvSpPr>
        <p:spPr>
          <a:xfrm>
            <a:off x="1905000" y="228600"/>
            <a:ext cx="49530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Topics</a:t>
            </a:r>
          </a:p>
        </p:txBody>
      </p:sp>
      <p:sp>
        <p:nvSpPr>
          <p:cNvPr id="7174" name="Rectangle 7"/>
          <p:cNvSpPr>
            <a:spLocks noGrp="1" noChangeArrowheads="1"/>
          </p:cNvSpPr>
          <p:nvPr>
            <p:ph idx="1"/>
          </p:nvPr>
        </p:nvSpPr>
        <p:spPr>
          <a:xfrm>
            <a:off x="609600" y="1066800"/>
            <a:ext cx="7751763" cy="50292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Course introduction and syllabus</a:t>
            </a:r>
          </a:p>
          <a:p>
            <a:pPr eaLnBrk="1" hangingPunct="1"/>
            <a:r>
              <a:rPr lang="en-US" altLang="en-US" sz="2400" dirty="0" smtClean="0"/>
              <a:t>What is a database? </a:t>
            </a:r>
          </a:p>
          <a:p>
            <a:pPr eaLnBrk="1" hangingPunct="1"/>
            <a:r>
              <a:rPr lang="en-US" altLang="en-US" sz="2400" dirty="0" smtClean="0"/>
              <a:t>What is a database management system?</a:t>
            </a:r>
          </a:p>
          <a:p>
            <a:pPr eaLnBrk="1" hangingPunct="1"/>
            <a:r>
              <a:rPr lang="en-US" altLang="en-US" sz="2400" dirty="0" smtClean="0"/>
              <a:t>Why take a database course?</a:t>
            </a:r>
          </a:p>
          <a:p>
            <a:pPr eaLnBrk="1" hangingPunct="1"/>
            <a:r>
              <a:rPr lang="en-US" altLang="en-US" sz="2400" dirty="0" smtClean="0"/>
              <a:t>How to take the class?</a:t>
            </a:r>
          </a:p>
          <a:p>
            <a:pPr eaLnBrk="1" hangingPunct="1"/>
            <a:r>
              <a:rPr lang="en-US" altLang="en-US" sz="2400" dirty="0" smtClean="0"/>
              <a:t>Preview of class contents</a:t>
            </a:r>
          </a:p>
        </p:txBody>
      </p:sp>
      <p:sp>
        <p:nvSpPr>
          <p:cNvPr id="717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4EC2809-D071-44BB-B451-73C6898B5EEA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9487641-B9F2-4A2C-B443-F79182D6474D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848600" cy="6096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hlink"/>
                </a:solidFill>
              </a:rPr>
              <a:t>What</a:t>
            </a:r>
            <a:r>
              <a:rPr lang="en-US" altLang="en-US" smtClean="0"/>
              <a:t> database systems will we cover?</a:t>
            </a:r>
            <a:endParaRPr lang="en-US" altLang="en-US" sz="3600" smtClean="0"/>
          </a:p>
        </p:txBody>
      </p:sp>
      <p:sp>
        <p:nvSpPr>
          <p:cNvPr id="24582" name="Rectangle 5"/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We will try to be broad and touch upon</a:t>
            </a:r>
          </a:p>
          <a:p>
            <a:pPr lvl="1" eaLnBrk="1" hangingPunct="1"/>
            <a:r>
              <a:rPr lang="en-US" altLang="en-US" sz="2200" smtClean="0"/>
              <a:t>Relational </a:t>
            </a:r>
            <a:r>
              <a:rPr lang="en-US" altLang="en-US" sz="2200" smtClean="0">
                <a:solidFill>
                  <a:srgbClr val="0000FF"/>
                </a:solidFill>
              </a:rPr>
              <a:t>DBMS</a:t>
            </a:r>
            <a:r>
              <a:rPr lang="en-US" altLang="en-US" sz="2200" smtClean="0"/>
              <a:t> (e.g. Oracle, SQL Server, DB2, Postgres)</a:t>
            </a:r>
          </a:p>
          <a:p>
            <a:pPr lvl="1" eaLnBrk="1" hangingPunct="1"/>
            <a:r>
              <a:rPr lang="en-US" altLang="en-US" sz="2200" smtClean="0"/>
              <a:t>“Semi-structured” </a:t>
            </a:r>
            <a:r>
              <a:rPr lang="en-US" altLang="en-US" sz="2200" smtClean="0">
                <a:solidFill>
                  <a:srgbClr val="0000FF"/>
                </a:solidFill>
              </a:rPr>
              <a:t>DB systems</a:t>
            </a:r>
            <a:r>
              <a:rPr lang="en-US" altLang="en-US" sz="2200" smtClean="0"/>
              <a:t> (e.g. XML repositories like Xindice)</a:t>
            </a:r>
          </a:p>
          <a:p>
            <a:pPr lvl="1" eaLnBrk="1" hangingPunct="1"/>
            <a:r>
              <a:rPr lang="en-US" altLang="en-US" sz="2200" smtClean="0"/>
              <a:t>Data mining: transfer data into knowledge!</a:t>
            </a:r>
          </a:p>
          <a:p>
            <a:pPr eaLnBrk="1" hangingPunct="1"/>
            <a:r>
              <a:rPr lang="en-US" altLang="en-US" sz="2400" smtClean="0"/>
              <a:t>Starting point</a:t>
            </a:r>
          </a:p>
          <a:p>
            <a:pPr lvl="1" eaLnBrk="1" hangingPunct="1"/>
            <a:r>
              <a:rPr lang="en-US" altLang="en-US" sz="2200" smtClean="0"/>
              <a:t>We assume you have used web search engines</a:t>
            </a:r>
          </a:p>
          <a:p>
            <a:pPr lvl="1" eaLnBrk="1" hangingPunct="1"/>
            <a:r>
              <a:rPr lang="en-US" altLang="en-US" sz="2200" smtClean="0"/>
              <a:t>We assume you don’t know relational databases</a:t>
            </a:r>
          </a:p>
          <a:p>
            <a:pPr lvl="2" eaLnBrk="1" hangingPunct="1"/>
            <a:r>
              <a:rPr lang="en-US" altLang="en-US" sz="2000" smtClean="0"/>
              <a:t>Yet they pioneered many of the key ideas</a:t>
            </a:r>
          </a:p>
          <a:p>
            <a:pPr lvl="1" eaLnBrk="1" hangingPunct="1"/>
            <a:r>
              <a:rPr lang="en-US" altLang="en-US" sz="2200" smtClean="0"/>
              <a:t>So focus will be on relational DBMSs</a:t>
            </a:r>
          </a:p>
          <a:p>
            <a:pPr lvl="2" eaLnBrk="1" hangingPunct="1"/>
            <a:r>
              <a:rPr lang="en-US" altLang="en-US" sz="2000" smtClean="0"/>
              <a:t>With frequent side-notes on search engines, XML issues</a:t>
            </a:r>
          </a:p>
        </p:txBody>
      </p:sp>
      <p:sp>
        <p:nvSpPr>
          <p:cNvPr id="2457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1B2B5F6-39D6-474B-A75B-A88BB9B02425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7CCA425-05B2-450C-BCA1-575DA2709265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20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1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>
              <a:spcAft>
                <a:spcPts val="13"/>
              </a:spcAft>
            </a:pPr>
            <a:r>
              <a:rPr lang="en-US" altLang="en-US" smtClean="0">
                <a:solidFill>
                  <a:srgbClr val="0000FF"/>
                </a:solidFill>
              </a:rPr>
              <a:t>Why</a:t>
            </a:r>
            <a:r>
              <a:rPr lang="en-US" altLang="en-US" smtClean="0"/>
              <a:t> take this class?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7772400" cy="5105400"/>
          </a:xfrm>
          <a:noFill/>
        </p:spPr>
        <p:txBody>
          <a:bodyPr/>
          <a:lstStyle/>
          <a:p>
            <a:pPr marL="609600" indent="-609600" eaLnBrk="1" hangingPunct="1">
              <a:buFont typeface="Arial" panose="020B0604020202020204" pitchFamily="34" charset="0"/>
              <a:buAutoNum type="alphaUcPeriod"/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altLang="en-US" smtClean="0"/>
              <a:t>Database systems are at the core of CS</a:t>
            </a:r>
          </a:p>
          <a:p>
            <a:pPr marL="609600" indent="-609600" eaLnBrk="1" hangingPunct="1">
              <a:buFont typeface="Arial" panose="020B0604020202020204" pitchFamily="34" charset="0"/>
              <a:buAutoNum type="alphaUcPeriod"/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altLang="en-US" smtClean="0"/>
              <a:t>They are incredibly important to society</a:t>
            </a:r>
          </a:p>
          <a:p>
            <a:pPr marL="609600" indent="-609600" eaLnBrk="1" hangingPunct="1">
              <a:buFont typeface="Arial" panose="020B0604020202020204" pitchFamily="34" charset="0"/>
              <a:buAutoNum type="alphaUcPeriod"/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altLang="en-US" smtClean="0"/>
              <a:t>The topic is intellectually rich</a:t>
            </a:r>
          </a:p>
          <a:p>
            <a:pPr marL="609600" indent="-609600" eaLnBrk="1" hangingPunct="1">
              <a:buFont typeface="Arial" panose="020B0604020202020204" pitchFamily="34" charset="0"/>
              <a:buAutoNum type="alphaUcPeriod"/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altLang="en-US" smtClean="0"/>
              <a:t>It isn’t that much work</a:t>
            </a:r>
          </a:p>
          <a:p>
            <a:pPr marL="609600" indent="-609600" eaLnBrk="1" hangingPunct="1">
              <a:buFont typeface="Arial" panose="020B0604020202020204" pitchFamily="34" charset="0"/>
              <a:buAutoNum type="alphaUcPeriod"/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altLang="en-US" smtClean="0"/>
              <a:t>Looks good on your resume</a:t>
            </a:r>
          </a:p>
          <a:p>
            <a:pPr marL="609600" indent="-609600" eaLnBrk="1" hangingPunct="1">
              <a:buFont typeface="Arial" panose="020B0604020202020204" pitchFamily="34" charset="0"/>
              <a:buAutoNum type="alphaUcPeriod"/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altLang="en-US" smtClean="0"/>
          </a:p>
          <a:p>
            <a:pPr marL="609600" indent="-609600" eaLnBrk="1" hangingPunct="1">
              <a:spcAft>
                <a:spcPts val="13"/>
              </a:spcAft>
              <a:buFont typeface="Arial" panose="020B0604020202020204" pitchFamily="34" charset="0"/>
              <a:buNone/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altLang="en-US" smtClean="0"/>
              <a:t>Let’s spend a little time on each of these</a:t>
            </a:r>
          </a:p>
        </p:txBody>
      </p:sp>
      <p:sp>
        <p:nvSpPr>
          <p:cNvPr id="2560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14E7FE4-F86E-489F-A510-0863DC25BD88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C2620F5-1958-4071-9A25-F508E1A72E62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21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3315" name="Line 3"/>
          <p:cNvSpPr>
            <a:spLocks noChangeShapeType="1"/>
          </p:cNvSpPr>
          <p:nvPr/>
        </p:nvSpPr>
        <p:spPr bwMode="auto">
          <a:xfrm>
            <a:off x="533400" y="2819400"/>
            <a:ext cx="5105400" cy="12700"/>
          </a:xfrm>
          <a:prstGeom prst="line">
            <a:avLst/>
          </a:prstGeom>
          <a:noFill/>
          <a:ln w="38100">
            <a:solidFill>
              <a:srgbClr val="D6020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/>
      <p:bldP spid="1331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hlink"/>
                </a:solidFill>
              </a:rPr>
              <a:t>Why</a:t>
            </a:r>
            <a:r>
              <a:rPr lang="en-US" altLang="en-US" smtClean="0"/>
              <a:t> take this class?</a:t>
            </a:r>
          </a:p>
        </p:txBody>
      </p:sp>
      <p:sp>
        <p:nvSpPr>
          <p:cNvPr id="26629" name="Rectangle 6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Shift from computation to information</a:t>
            </a:r>
          </a:p>
          <a:p>
            <a:pPr lvl="1" eaLnBrk="1" hangingPunct="1"/>
            <a:r>
              <a:rPr lang="en-US" altLang="en-US" sz="2000" smtClean="0"/>
              <a:t>True in corporate computing for years</a:t>
            </a:r>
          </a:p>
          <a:p>
            <a:pPr lvl="1" eaLnBrk="1" hangingPunct="1"/>
            <a:r>
              <a:rPr lang="en-US" altLang="en-US" sz="2000" smtClean="0"/>
              <a:t>Web, p2p made this clear for personal computing</a:t>
            </a:r>
          </a:p>
          <a:p>
            <a:pPr lvl="1" eaLnBrk="1" hangingPunct="1"/>
            <a:r>
              <a:rPr lang="en-US" altLang="en-US" sz="2000" smtClean="0"/>
              <a:t>Increasingly true of scientific computing</a:t>
            </a:r>
          </a:p>
          <a:p>
            <a:pPr lvl="1" eaLnBrk="1" hangingPunct="1"/>
            <a:endParaRPr lang="en-US" altLang="en-US" sz="2200" smtClean="0"/>
          </a:p>
          <a:p>
            <a:pPr eaLnBrk="1" hangingPunct="1"/>
            <a:r>
              <a:rPr lang="en-US" altLang="en-US" sz="2400" smtClean="0"/>
              <a:t>Need for DB technology has exploded in the last years</a:t>
            </a:r>
          </a:p>
          <a:p>
            <a:pPr lvl="1" eaLnBrk="1" hangingPunct="1"/>
            <a:r>
              <a:rPr lang="en-US" altLang="en-US" sz="2000" smtClean="0">
                <a:solidFill>
                  <a:schemeClr val="hlink"/>
                </a:solidFill>
              </a:rPr>
              <a:t>Corporate</a:t>
            </a:r>
            <a:r>
              <a:rPr lang="en-US" altLang="en-US" sz="2000" smtClean="0"/>
              <a:t>: retail swipe/clickstreams, “customer relationship mgmt”, “supply chain mgmt”, “data warehouses”, etc.</a:t>
            </a:r>
          </a:p>
          <a:p>
            <a:pPr lvl="1" eaLnBrk="1" hangingPunct="1"/>
            <a:r>
              <a:rPr lang="en-US" altLang="en-US" sz="2000" smtClean="0">
                <a:solidFill>
                  <a:schemeClr val="hlink"/>
                </a:solidFill>
              </a:rPr>
              <a:t>Web</a:t>
            </a:r>
            <a:r>
              <a:rPr lang="en-US" altLang="en-US" sz="2000" smtClean="0"/>
              <a:t>:not just “documents”. Search engines, e-commerce, blogs, wikis, other “web services”.</a:t>
            </a:r>
          </a:p>
          <a:p>
            <a:pPr lvl="1" eaLnBrk="1" hangingPunct="1"/>
            <a:r>
              <a:rPr lang="en-US" altLang="en-US" sz="2000" smtClean="0">
                <a:solidFill>
                  <a:schemeClr val="hlink"/>
                </a:solidFill>
              </a:rPr>
              <a:t>Scientific</a:t>
            </a:r>
            <a:r>
              <a:rPr lang="en-US" altLang="en-US" sz="2000" smtClean="0"/>
              <a:t>: digital libraries, genomics, satellite imagery, physical sensors, simulation data</a:t>
            </a:r>
          </a:p>
          <a:p>
            <a:pPr lvl="1" eaLnBrk="1" hangingPunct="1"/>
            <a:r>
              <a:rPr lang="en-US" altLang="en-US" sz="2000" smtClean="0">
                <a:solidFill>
                  <a:schemeClr val="hlink"/>
                </a:solidFill>
              </a:rPr>
              <a:t>Personal</a:t>
            </a:r>
            <a:r>
              <a:rPr lang="en-US" altLang="en-US" sz="2000" smtClean="0"/>
              <a:t>: Music, photo, &amp; video libraries.  Email archives. File contents (“desktop search”).  </a:t>
            </a:r>
          </a:p>
        </p:txBody>
      </p:sp>
      <p:sp>
        <p:nvSpPr>
          <p:cNvPr id="2662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9B17AF6-7E4C-4C28-BB49-B86D392E9C83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2E3D345-2A8F-4CF6-9BB1-4509FD67CA32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6630" name="Text Box 1"/>
          <p:cNvSpPr txBox="1">
            <a:spLocks noChangeArrowheads="1"/>
          </p:cNvSpPr>
          <p:nvPr/>
        </p:nvSpPr>
        <p:spPr bwMode="auto">
          <a:xfrm>
            <a:off x="3379788" y="952500"/>
            <a:ext cx="505142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762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Aft>
                <a:spcPts val="300"/>
              </a:spcAft>
            </a:pPr>
            <a:r>
              <a:rPr lang="en-US" altLang="en-US" sz="2000" b="1">
                <a:solidFill>
                  <a:schemeClr val="tx1"/>
                </a:solidFill>
                <a:latin typeface="Tahoma" panose="020B0604030504040204" pitchFamily="34" charset="0"/>
              </a:rPr>
              <a:t>A. Database systems are the core of CS</a:t>
            </a:r>
          </a:p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take this class?</a:t>
            </a:r>
          </a:p>
        </p:txBody>
      </p:sp>
      <p:sp>
        <p:nvSpPr>
          <p:cNvPr id="15368" name="Rectangle 8"/>
          <p:cNvSpPr>
            <a:spLocks noGrp="1" noChangeArrowheads="1"/>
          </p:cNvSpPr>
          <p:nvPr>
            <p:ph idx="1"/>
          </p:nvPr>
        </p:nvSpPr>
        <p:spPr>
          <a:xfrm>
            <a:off x="468313" y="1371600"/>
            <a:ext cx="5181600" cy="35814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“Knowledge is power.” -- Sir Francis Bacon</a:t>
            </a:r>
          </a:p>
          <a:p>
            <a:pPr eaLnBrk="1" hangingPunct="1"/>
            <a:endParaRPr lang="en-US" altLang="en-US" sz="2400" dirty="0" smtClean="0"/>
          </a:p>
          <a:p>
            <a:pPr eaLnBrk="1" hangingPunct="1"/>
            <a:endParaRPr lang="en-US" altLang="en-US" sz="2400" dirty="0" smtClean="0"/>
          </a:p>
          <a:p>
            <a:pPr eaLnBrk="1" hangingPunct="1"/>
            <a:r>
              <a:rPr lang="en-US" altLang="en-US" sz="2400" dirty="0" smtClean="0"/>
              <a:t>“With great power comes great responsibility.” -- </a:t>
            </a:r>
            <a:r>
              <a:rPr lang="en-US" altLang="en-US" sz="2400" dirty="0" err="1" smtClean="0"/>
              <a:t>SpiderMan’s</a:t>
            </a:r>
            <a:r>
              <a:rPr lang="en-US" altLang="en-US" sz="2400" dirty="0" smtClean="0"/>
              <a:t> Uncle Ben</a:t>
            </a:r>
          </a:p>
        </p:txBody>
      </p:sp>
      <p:sp>
        <p:nvSpPr>
          <p:cNvPr id="2765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33D0043-1995-40D1-9405-2590CCAD1E89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2731948-D04C-4CC7-9EE4-461929FFD2FB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7653" name="Text Box 1"/>
          <p:cNvSpPr txBox="1">
            <a:spLocks noChangeArrowheads="1"/>
          </p:cNvSpPr>
          <p:nvPr/>
        </p:nvSpPr>
        <p:spPr bwMode="auto">
          <a:xfrm>
            <a:off x="3379788" y="1563688"/>
            <a:ext cx="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457200" indent="-4572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27656" name="Text Box 9"/>
          <p:cNvSpPr txBox="1">
            <a:spLocks noChangeArrowheads="1"/>
          </p:cNvSpPr>
          <p:nvPr/>
        </p:nvSpPr>
        <p:spPr bwMode="auto">
          <a:xfrm>
            <a:off x="3379788" y="952500"/>
            <a:ext cx="5375275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762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Aft>
                <a:spcPts val="300"/>
              </a:spcAft>
            </a:pPr>
            <a:r>
              <a:rPr lang="en-US" altLang="en-US" sz="2000" b="1">
                <a:solidFill>
                  <a:schemeClr val="tx1"/>
                </a:solidFill>
                <a:latin typeface="Tahoma" panose="020B0604030504040204" pitchFamily="34" charset="0"/>
              </a:rPr>
              <a:t>B. DBs are incredibly important to society</a:t>
            </a:r>
          </a:p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5371" name="Text Box 11"/>
          <p:cNvSpPr txBox="1">
            <a:spLocks/>
          </p:cNvSpPr>
          <p:nvPr/>
        </p:nvSpPr>
        <p:spPr bwMode="auto">
          <a:xfrm>
            <a:off x="304800" y="5514975"/>
            <a:ext cx="84693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E81F11"/>
                </a:solidFill>
              </a:rPr>
              <a:t>Policy-makers should understand technological possibilities.</a:t>
            </a:r>
          </a:p>
          <a:p>
            <a:pPr eaLnBrk="1" hangingPunct="1"/>
            <a:r>
              <a:rPr lang="en-US" altLang="en-US" sz="2400">
                <a:solidFill>
                  <a:srgbClr val="E81F11"/>
                </a:solidFill>
              </a:rPr>
              <a:t>Informed Technologists needed in public discourse on usage.</a:t>
            </a:r>
          </a:p>
        </p:txBody>
      </p:sp>
      <p:pic>
        <p:nvPicPr>
          <p:cNvPr id="15372" name="Picture 12" descr="t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903413"/>
            <a:ext cx="3016250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build="p" autoUpdateAnimBg="0"/>
      <p:bldP spid="1537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hlink"/>
                </a:solidFill>
              </a:rPr>
              <a:t>Why</a:t>
            </a:r>
            <a:r>
              <a:rPr lang="en-US" altLang="en-US" smtClean="0"/>
              <a:t> take this class?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51054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representing information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data modeling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2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languages and systems for querying data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complex queries &amp; query semantics*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over massive data sets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concurrency control for data manipulation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controlling concurrent access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ensuring transactional semantics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2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reliable data storage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maintain data semantics even if you pull the plug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2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data mining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dirty="0" smtClean="0"/>
              <a:t>Let your data speak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200" dirty="0" smtClean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1600" dirty="0" smtClean="0"/>
              <a:t>* semantics: the meaning or relationship of meanings of a sign or set of signs</a:t>
            </a:r>
          </a:p>
        </p:txBody>
      </p:sp>
      <p:sp>
        <p:nvSpPr>
          <p:cNvPr id="2867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D73DC48-CD3F-440D-A429-B616FB2A8DBF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EAEA083-25CA-4F61-B28D-EA4A58618693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8678" name="Text Box 1"/>
          <p:cNvSpPr txBox="1">
            <a:spLocks noChangeArrowheads="1"/>
          </p:cNvSpPr>
          <p:nvPr/>
        </p:nvSpPr>
        <p:spPr bwMode="auto">
          <a:xfrm>
            <a:off x="3379788" y="1563688"/>
            <a:ext cx="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457200" indent="-4572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3379788" y="952500"/>
            <a:ext cx="4297362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762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Aft>
                <a:spcPts val="300"/>
              </a:spcAft>
            </a:pPr>
            <a:r>
              <a:rPr lang="en-US" altLang="en-US" sz="2000" b="1">
                <a:solidFill>
                  <a:schemeClr val="tx1"/>
                </a:solidFill>
                <a:latin typeface="Tahoma" panose="020B0604030504040204" pitchFamily="34" charset="0"/>
              </a:rPr>
              <a:t>C.  The topic is intellectually rich.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hlink"/>
                </a:solidFill>
              </a:rPr>
              <a:t>Why</a:t>
            </a:r>
            <a:r>
              <a:rPr lang="en-US" altLang="en-US" smtClean="0"/>
              <a:t> take this class?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Bad news: It is a lot of work.</a:t>
            </a:r>
          </a:p>
          <a:p>
            <a:pPr lvl="1" eaLnBrk="1" hangingPunct="1"/>
            <a:r>
              <a:rPr lang="en-US" altLang="en-US" sz="2200" dirty="0" smtClean="0"/>
              <a:t>You may need to learn a language you are not familiar with like PHP for the project</a:t>
            </a:r>
          </a:p>
          <a:p>
            <a:pPr lvl="1" eaLnBrk="1" hangingPunct="1"/>
            <a:r>
              <a:rPr lang="en-US" altLang="en-US" sz="2200" dirty="0" smtClean="0"/>
              <a:t>Besides SQL which is considered the most fun part, you will also need to learn the theoretical side of relational database</a:t>
            </a:r>
          </a:p>
          <a:p>
            <a:pPr marL="0" indent="0" eaLnBrk="1" hangingPunct="1">
              <a:buNone/>
            </a:pPr>
            <a:endParaRPr lang="en-US" altLang="en-US" dirty="0" smtClean="0"/>
          </a:p>
          <a:p>
            <a:pPr eaLnBrk="1" hangingPunct="1"/>
            <a:r>
              <a:rPr lang="en-US" altLang="en-US" sz="2400" dirty="0" smtClean="0"/>
              <a:t>Good news: the course is front loaded</a:t>
            </a:r>
            <a:endParaRPr lang="en-US" altLang="en-US" dirty="0" smtClean="0"/>
          </a:p>
          <a:p>
            <a:pPr lvl="1" eaLnBrk="1" hangingPunct="1"/>
            <a:r>
              <a:rPr lang="en-US" altLang="en-US" sz="2000" dirty="0" smtClean="0"/>
              <a:t>Most of the hard work is in the first half of the semester</a:t>
            </a:r>
          </a:p>
          <a:p>
            <a:pPr lvl="1" eaLnBrk="1" hangingPunct="1"/>
            <a:r>
              <a:rPr lang="en-US" altLang="en-US" sz="2000" dirty="0" smtClean="0"/>
              <a:t>Load balanced with most other classes</a:t>
            </a:r>
          </a:p>
        </p:txBody>
      </p:sp>
      <p:sp>
        <p:nvSpPr>
          <p:cNvPr id="2969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BFF9CCA-4128-4996-B2F4-F9C4DE4DD6EB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556015-72D9-4AFC-977F-C987965A6CCB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9702" name="Text Box 1"/>
          <p:cNvSpPr txBox="1">
            <a:spLocks noChangeArrowheads="1"/>
          </p:cNvSpPr>
          <p:nvPr/>
        </p:nvSpPr>
        <p:spPr bwMode="auto">
          <a:xfrm>
            <a:off x="3379788" y="1563688"/>
            <a:ext cx="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457200" indent="-4572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29703" name="Line 4"/>
          <p:cNvSpPr>
            <a:spLocks noChangeShapeType="1"/>
          </p:cNvSpPr>
          <p:nvPr/>
        </p:nvSpPr>
        <p:spPr bwMode="auto">
          <a:xfrm>
            <a:off x="3352800" y="1066800"/>
            <a:ext cx="3657600" cy="12700"/>
          </a:xfrm>
          <a:prstGeom prst="line">
            <a:avLst/>
          </a:prstGeom>
          <a:noFill/>
          <a:ln w="25400">
            <a:solidFill>
              <a:srgbClr val="D6020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3379788" y="952500"/>
            <a:ext cx="351313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762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Aft>
                <a:spcPts val="300"/>
              </a:spcAft>
            </a:pPr>
            <a:r>
              <a:rPr lang="en-US" altLang="en-US" sz="2000" b="1">
                <a:solidFill>
                  <a:schemeClr val="tx1"/>
                </a:solidFill>
                <a:latin typeface="Tahoma" panose="020B0604030504040204" pitchFamily="34" charset="0"/>
              </a:rPr>
              <a:t>D.  It isn’t that much work.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>
              <a:spcAft>
                <a:spcPts val="13"/>
              </a:spcAft>
            </a:pPr>
            <a:r>
              <a:rPr lang="en-US" altLang="en-US" smtClean="0">
                <a:solidFill>
                  <a:srgbClr val="0000FF"/>
                </a:solidFill>
              </a:rPr>
              <a:t>Why</a:t>
            </a:r>
            <a:r>
              <a:rPr lang="en-US" altLang="en-US" smtClean="0"/>
              <a:t> take this class?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5105400"/>
          </a:xfrm>
          <a:noFill/>
        </p:spPr>
        <p:txBody>
          <a:bodyPr/>
          <a:lstStyle/>
          <a:p>
            <a:pPr marL="396875" indent="-396875" eaLnBrk="1" hangingPunct="1">
              <a:lnSpc>
                <a:spcPts val="2400"/>
              </a:lnSpc>
              <a:spcAft>
                <a:spcPts val="500"/>
              </a:spcAft>
              <a:tabLst>
                <a:tab pos="342900" algn="l"/>
                <a:tab pos="742950" algn="l"/>
                <a:tab pos="914400" algn="l"/>
                <a:tab pos="11430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n-US" altLang="en-US" sz="2400" smtClean="0"/>
              <a:t>Yes, but why?  This is not a course for:</a:t>
            </a:r>
          </a:p>
          <a:p>
            <a:pPr marL="819150" lvl="1" indent="-474663" eaLnBrk="1" hangingPunct="1">
              <a:lnSpc>
                <a:spcPts val="2400"/>
              </a:lnSpc>
              <a:spcAft>
                <a:spcPts val="500"/>
              </a:spcAft>
              <a:tabLst>
                <a:tab pos="342900" algn="l"/>
                <a:tab pos="742950" algn="l"/>
                <a:tab pos="914400" algn="l"/>
                <a:tab pos="11430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n-US" altLang="en-US" sz="2000" smtClean="0"/>
              <a:t>Oracle administrators</a:t>
            </a:r>
          </a:p>
          <a:p>
            <a:pPr marL="819150" lvl="1" indent="-474663" eaLnBrk="1" hangingPunct="1">
              <a:lnSpc>
                <a:spcPts val="2400"/>
              </a:lnSpc>
              <a:spcAft>
                <a:spcPts val="500"/>
              </a:spcAft>
              <a:tabLst>
                <a:tab pos="342900" algn="l"/>
                <a:tab pos="742950" algn="l"/>
                <a:tab pos="914400" algn="l"/>
                <a:tab pos="11430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n-US" altLang="en-US" sz="2000" smtClean="0"/>
              <a:t>IBM DB2 engine developers</a:t>
            </a:r>
          </a:p>
          <a:p>
            <a:pPr lvl="2" eaLnBrk="1" hangingPunct="1">
              <a:lnSpc>
                <a:spcPts val="2200"/>
              </a:lnSpc>
              <a:spcAft>
                <a:spcPts val="400"/>
              </a:spcAft>
              <a:tabLst>
                <a:tab pos="342900" algn="l"/>
                <a:tab pos="742950" algn="l"/>
                <a:tab pos="914400" algn="l"/>
                <a:tab pos="11430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n-US" altLang="en-US" sz="2000" smtClean="0"/>
              <a:t>Though it’s useful for both!</a:t>
            </a:r>
          </a:p>
          <a:p>
            <a:pPr lvl="2" eaLnBrk="1" hangingPunct="1">
              <a:lnSpc>
                <a:spcPts val="2200"/>
              </a:lnSpc>
              <a:spcAft>
                <a:spcPts val="400"/>
              </a:spcAft>
              <a:tabLst>
                <a:tab pos="342900" algn="l"/>
                <a:tab pos="742950" algn="l"/>
                <a:tab pos="914400" algn="l"/>
                <a:tab pos="11430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endParaRPr lang="en-US" altLang="en-US" sz="2000" smtClean="0"/>
          </a:p>
          <a:p>
            <a:pPr marL="396875" indent="-396875" eaLnBrk="1" hangingPunct="1">
              <a:lnSpc>
                <a:spcPts val="2400"/>
              </a:lnSpc>
              <a:spcAft>
                <a:spcPts val="500"/>
              </a:spcAft>
              <a:tabLst>
                <a:tab pos="342900" algn="l"/>
                <a:tab pos="742950" algn="l"/>
                <a:tab pos="914400" algn="l"/>
                <a:tab pos="11430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n-US" altLang="en-US" sz="2400" smtClean="0"/>
              <a:t>It is a course for well-educated computer scientists</a:t>
            </a:r>
          </a:p>
          <a:p>
            <a:pPr marL="819150" lvl="1" indent="-474663" eaLnBrk="1" hangingPunct="1">
              <a:lnSpc>
                <a:spcPts val="2400"/>
              </a:lnSpc>
              <a:spcAft>
                <a:spcPts val="500"/>
              </a:spcAft>
              <a:tabLst>
                <a:tab pos="342900" algn="l"/>
                <a:tab pos="742950" algn="l"/>
                <a:tab pos="914400" algn="l"/>
                <a:tab pos="11430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n-US" altLang="en-US" sz="2000" smtClean="0"/>
              <a:t>Database system concepts and techniques increasingly used “outside the box”</a:t>
            </a:r>
          </a:p>
          <a:p>
            <a:pPr lvl="2" eaLnBrk="1" hangingPunct="1">
              <a:lnSpc>
                <a:spcPts val="2200"/>
              </a:lnSpc>
              <a:spcAft>
                <a:spcPts val="400"/>
              </a:spcAft>
              <a:tabLst>
                <a:tab pos="342900" algn="l"/>
                <a:tab pos="742950" algn="l"/>
                <a:tab pos="914400" algn="l"/>
                <a:tab pos="11430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n-US" altLang="en-US" sz="2000" smtClean="0"/>
              <a:t>Ask your friends at Microsoft, Yahoo!, Google, Apple, etc.</a:t>
            </a:r>
          </a:p>
          <a:p>
            <a:pPr lvl="2" eaLnBrk="1" hangingPunct="1">
              <a:lnSpc>
                <a:spcPts val="2200"/>
              </a:lnSpc>
              <a:spcAft>
                <a:spcPts val="400"/>
              </a:spcAft>
              <a:tabLst>
                <a:tab pos="342900" algn="l"/>
                <a:tab pos="742950" algn="l"/>
                <a:tab pos="914400" algn="l"/>
                <a:tab pos="11430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n-US" altLang="en-US" sz="2000" smtClean="0"/>
              <a:t>Actually, they may or may not realize it!</a:t>
            </a:r>
          </a:p>
          <a:p>
            <a:pPr marL="819150" lvl="1" indent="-474663" eaLnBrk="1" hangingPunct="1">
              <a:lnSpc>
                <a:spcPts val="2400"/>
              </a:lnSpc>
              <a:spcAft>
                <a:spcPts val="13"/>
              </a:spcAft>
              <a:tabLst>
                <a:tab pos="342900" algn="l"/>
                <a:tab pos="742950" algn="l"/>
                <a:tab pos="914400" algn="l"/>
                <a:tab pos="11430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n-US" altLang="en-US" sz="2000" smtClean="0"/>
              <a:t>A rich understanding of these issues is a basic and (un?)fortunately unusual skill.</a:t>
            </a:r>
          </a:p>
        </p:txBody>
      </p:sp>
      <p:sp>
        <p:nvSpPr>
          <p:cNvPr id="3072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D2C4EFE-6524-442A-A8E8-C14FABB3B96B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2D3EBD1-0FB4-4157-9A38-2803B03C2C4D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26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0726" name="Text Box 1"/>
          <p:cNvSpPr txBox="1">
            <a:spLocks noChangeArrowheads="1"/>
          </p:cNvSpPr>
          <p:nvPr/>
        </p:nvSpPr>
        <p:spPr bwMode="auto">
          <a:xfrm>
            <a:off x="3379788" y="1563688"/>
            <a:ext cx="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457200" indent="-4572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30728" name="Text Box 5"/>
          <p:cNvSpPr txBox="1">
            <a:spLocks noChangeArrowheads="1"/>
          </p:cNvSpPr>
          <p:nvPr/>
        </p:nvSpPr>
        <p:spPr bwMode="auto">
          <a:xfrm>
            <a:off x="3379788" y="952500"/>
            <a:ext cx="38703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762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Aft>
                <a:spcPts val="300"/>
              </a:spcAft>
            </a:pPr>
            <a:r>
              <a:rPr lang="en-US" altLang="en-US" sz="2000" b="1">
                <a:solidFill>
                  <a:schemeClr val="tx1"/>
                </a:solidFill>
                <a:latin typeface="Tahoma" panose="020B0604030504040204" pitchFamily="34" charset="0"/>
              </a:rPr>
              <a:t>E.  Looks good on my resume.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hlink"/>
                </a:solidFill>
              </a:rPr>
              <a:t>Who am I?</a:t>
            </a:r>
            <a:endParaRPr lang="en-US" altLang="en-US" smtClean="0"/>
          </a:p>
        </p:txBody>
      </p:sp>
      <p:sp>
        <p:nvSpPr>
          <p:cNvPr id="6150" name="Rectangle 5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Instructor</a:t>
            </a:r>
          </a:p>
          <a:p>
            <a:pPr lvl="1" eaLnBrk="1" hangingPunct="1"/>
            <a:r>
              <a:rPr lang="en-US" altLang="en-US" sz="2000" dirty="0" err="1" smtClean="0"/>
              <a:t>Jinze</a:t>
            </a:r>
            <a:r>
              <a:rPr lang="en-US" altLang="en-US" sz="2000" dirty="0" smtClean="0"/>
              <a:t> Liu</a:t>
            </a:r>
          </a:p>
          <a:p>
            <a:pPr lvl="1" eaLnBrk="1" hangingPunct="1"/>
            <a:r>
              <a:rPr lang="en-US" altLang="en-US" sz="2000" dirty="0" smtClean="0"/>
              <a:t>Associate Professor @ CS.UKY</a:t>
            </a:r>
          </a:p>
          <a:p>
            <a:pPr lvl="1" eaLnBrk="1" hangingPunct="1"/>
            <a:r>
              <a:rPr lang="en-US" altLang="en-US" sz="2000" dirty="0" smtClean="0"/>
              <a:t>Research area: Database, Data mining and Bioinformatics</a:t>
            </a:r>
          </a:p>
          <a:p>
            <a:pPr lvl="1" eaLnBrk="1" hangingPunct="1"/>
            <a:r>
              <a:rPr lang="en-US" altLang="en-US" sz="2000" dirty="0" smtClean="0">
                <a:hlinkClick r:id="rId3"/>
              </a:rPr>
              <a:t>Email: liuj@cs.uky.edu</a:t>
            </a:r>
            <a:endParaRPr lang="en-US" altLang="en-US" sz="2000" dirty="0" smtClean="0"/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z="2000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  <p:sp>
        <p:nvSpPr>
          <p:cNvPr id="614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1AC817E-3B69-41E6-9D52-447BCBF92950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74EC19C-92C9-423E-9B4B-070826E73AEF}" type="slidenum">
              <a:rPr lang="en-US" altLang="en-US" sz="1000">
                <a:solidFill>
                  <a:schemeClr val="tx1"/>
                </a:solidFill>
              </a:rPr>
              <a:pPr eaLnBrk="1" hangingPunct="1"/>
              <a:t>3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About the course: Information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487680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Canvas will be used for the class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Notes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Assignments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Forum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Textbook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Fundamentals of database systems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err="1" smtClean="0"/>
              <a:t>Ramez</a:t>
            </a:r>
            <a:r>
              <a:rPr lang="en-US" dirty="0" smtClean="0"/>
              <a:t> </a:t>
            </a:r>
            <a:r>
              <a:rPr lang="en-US" dirty="0" err="1" smtClean="0"/>
              <a:t>Elmasri</a:t>
            </a:r>
            <a:r>
              <a:rPr lang="en-US" dirty="0" smtClean="0"/>
              <a:t> and </a:t>
            </a:r>
            <a:r>
              <a:rPr lang="en-US" dirty="0" err="1" smtClean="0"/>
              <a:t>Shamkant</a:t>
            </a:r>
            <a:r>
              <a:rPr lang="en-US" dirty="0" smtClean="0"/>
              <a:t> B. </a:t>
            </a:r>
            <a:r>
              <a:rPr lang="en-US" dirty="0" err="1" smtClean="0"/>
              <a:t>Navathe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err="1" smtClean="0"/>
              <a:t>Jinze’s</a:t>
            </a:r>
            <a:r>
              <a:rPr lang="en-US" dirty="0" smtClean="0"/>
              <a:t> Office Hours: </a:t>
            </a:r>
          </a:p>
          <a:p>
            <a:pPr lvl="1" eaLnBrk="1" hangingPunct="1">
              <a:defRPr/>
            </a:pPr>
            <a:r>
              <a:rPr lang="en-US" dirty="0" smtClean="0"/>
              <a:t>235 </a:t>
            </a:r>
            <a:r>
              <a:rPr lang="en-US" dirty="0" err="1" smtClean="0"/>
              <a:t>Hardymon</a:t>
            </a:r>
            <a:r>
              <a:rPr lang="en-US" dirty="0" smtClean="0"/>
              <a:t> building, Friday 10:00am</a:t>
            </a:r>
          </a:p>
          <a:p>
            <a:pPr lvl="1" eaLnBrk="1" hangingPunct="1">
              <a:defRPr/>
            </a:pPr>
            <a:r>
              <a:rPr lang="en-US" dirty="0" smtClean="0"/>
              <a:t>Email: please include CS405G in the subject line for fast response</a:t>
            </a:r>
          </a:p>
          <a:p>
            <a:pPr lvl="1"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3100" dirty="0" smtClean="0"/>
              <a:t>Class mailing list</a:t>
            </a:r>
          </a:p>
          <a:p>
            <a:pPr lvl="1" eaLnBrk="1" hangingPunct="1">
              <a:defRPr/>
            </a:pPr>
            <a:r>
              <a:rPr lang="en-US" dirty="0" smtClean="0"/>
              <a:t>Will send emails to everyone once set up. </a:t>
            </a:r>
          </a:p>
          <a:p>
            <a:pPr lvl="1" eaLnBrk="1" hangingPunct="1">
              <a:defRPr/>
            </a:pPr>
            <a:r>
              <a:rPr lang="en-US" dirty="0" smtClean="0"/>
              <a:t>Will be used for announcement/clarification of assignments/answering questions</a:t>
            </a:r>
          </a:p>
        </p:txBody>
      </p:sp>
      <p:sp>
        <p:nvSpPr>
          <p:cNvPr id="31748" name="Date Placeholder 4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C05E671-6425-44C6-BF4D-02753CF0745B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DD353E1-104A-4704-B411-CF68EE836DD2}" type="slidenum">
              <a:rPr lang="en-US" altLang="en-US" sz="1000">
                <a:solidFill>
                  <a:schemeClr val="tx1"/>
                </a:solidFill>
              </a:rPr>
              <a:pPr eaLnBrk="1" hangingPunct="1"/>
              <a:t>4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67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About the Course – Workload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19200"/>
            <a:ext cx="7848600" cy="35814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6 homework assignments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Including programming assignment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Building blocks for your project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1 Programming project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Exams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1 Midterm &amp; 1 Final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Cheating policy: zero tolerance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We have the technology…</a:t>
            </a:r>
          </a:p>
          <a:p>
            <a:pPr lvl="1" eaLnBrk="1" hangingPunct="1"/>
            <a:endParaRPr lang="en-US" altLang="en-US" sz="1700" dirty="0" smtClean="0"/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z="1700" dirty="0" smtClean="0"/>
          </a:p>
          <a:p>
            <a:pPr lvl="1" eaLnBrk="1" hangingPunct="1"/>
            <a:endParaRPr lang="en-US" altLang="en-US" sz="2000" dirty="0" smtClean="0"/>
          </a:p>
        </p:txBody>
      </p:sp>
      <p:sp>
        <p:nvSpPr>
          <p:cNvPr id="32772" name="Date Placeholder 4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4C1B044-5FD5-4019-9B6D-6937AE5313C1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1E41C44-E937-4C90-9CD6-656EE56DC211}" type="slidenum">
              <a:rPr lang="en-US" altLang="en-US" sz="1000">
                <a:solidFill>
                  <a:schemeClr val="tx1"/>
                </a:solidFill>
              </a:rPr>
              <a:pPr eaLnBrk="1" hangingPunct="1"/>
              <a:t>5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56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About the course: Grading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4338" y="1066800"/>
            <a:ext cx="7506661" cy="342900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defRPr/>
            </a:pPr>
            <a:r>
              <a:rPr lang="en-US" dirty="0" smtClean="0"/>
              <a:t>Weights</a:t>
            </a:r>
          </a:p>
          <a:p>
            <a:pPr lvl="1" eaLnBrk="1" hangingPunct="1">
              <a:defRPr/>
            </a:pPr>
            <a:r>
              <a:rPr lang="en-US" sz="2200" dirty="0" smtClean="0"/>
              <a:t>6 Homework assignments 25%</a:t>
            </a:r>
          </a:p>
          <a:p>
            <a:pPr lvl="1" eaLnBrk="1" hangingPunct="1">
              <a:defRPr/>
            </a:pPr>
            <a:r>
              <a:rPr lang="en-US" sz="2200" dirty="0" smtClean="0"/>
              <a:t>Project </a:t>
            </a:r>
            <a:r>
              <a:rPr lang="en-US" sz="2200" dirty="0" smtClean="0"/>
              <a:t>25%</a:t>
            </a:r>
            <a:endParaRPr lang="en-US" sz="2200" dirty="0" smtClean="0"/>
          </a:p>
          <a:p>
            <a:pPr lvl="1" eaLnBrk="1" hangingPunct="1">
              <a:defRPr/>
            </a:pPr>
            <a:r>
              <a:rPr lang="en-US" sz="2200" dirty="0" smtClean="0"/>
              <a:t>Midterm exam 25%</a:t>
            </a:r>
          </a:p>
          <a:p>
            <a:pPr lvl="1" eaLnBrk="1" hangingPunct="1">
              <a:defRPr/>
            </a:pPr>
            <a:r>
              <a:rPr lang="en-US" sz="2200" dirty="0" smtClean="0"/>
              <a:t>Final exam </a:t>
            </a:r>
            <a:r>
              <a:rPr lang="en-US" sz="2200" dirty="0" smtClean="0"/>
              <a:t>20%</a:t>
            </a:r>
            <a:endParaRPr lang="en-US" sz="2200" dirty="0" smtClean="0"/>
          </a:p>
          <a:p>
            <a:pPr lvl="1" eaLnBrk="1" hangingPunct="1">
              <a:defRPr/>
            </a:pPr>
            <a:r>
              <a:rPr lang="en-US" sz="2200" dirty="0" smtClean="0"/>
              <a:t>Quizzes 5%</a:t>
            </a:r>
          </a:p>
          <a:p>
            <a:pPr marL="344487" lvl="1" indent="0" eaLnBrk="1" hangingPunct="1"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More information is in the syllabus</a:t>
            </a:r>
          </a:p>
          <a:p>
            <a:pPr lvl="1" eaLnBrk="1" hangingPunct="1">
              <a:defRPr/>
            </a:pPr>
            <a:r>
              <a:rPr lang="en-US" sz="2200" dirty="0" smtClean="0"/>
              <a:t>Final grade</a:t>
            </a:r>
          </a:p>
          <a:p>
            <a:pPr lvl="1" eaLnBrk="1" hangingPunct="1">
              <a:defRPr/>
            </a:pPr>
            <a:r>
              <a:rPr lang="en-US" sz="2200" dirty="0" smtClean="0"/>
              <a:t>Canvas will be used as assignment and project submission.</a:t>
            </a:r>
          </a:p>
          <a:p>
            <a:pPr lvl="1" eaLnBrk="1" hangingPunct="1">
              <a:defRPr/>
            </a:pPr>
            <a:r>
              <a:rPr lang="en-US" sz="2200" dirty="0" smtClean="0"/>
              <a:t>Academic </a:t>
            </a:r>
            <a:r>
              <a:rPr lang="en-US" sz="2200" dirty="0" smtClean="0"/>
              <a:t>misconduct</a:t>
            </a:r>
            <a:endParaRPr lang="en-US" sz="2200" dirty="0" smtClean="0"/>
          </a:p>
          <a:p>
            <a:pPr lvl="2" eaLnBrk="1" hangingPunct="1">
              <a:defRPr/>
            </a:pPr>
            <a:r>
              <a:rPr lang="en-US" sz="1900" dirty="0" smtClean="0"/>
              <a:t>You are expected to do the assignment independently</a:t>
            </a:r>
          </a:p>
          <a:p>
            <a:pPr lvl="2" eaLnBrk="1" hangingPunct="1">
              <a:defRPr/>
            </a:pPr>
            <a:r>
              <a:rPr lang="en-US" sz="1900" dirty="0" smtClean="0"/>
              <a:t>Discussions if allowed should be acknowledged </a:t>
            </a:r>
          </a:p>
        </p:txBody>
      </p:sp>
      <p:sp>
        <p:nvSpPr>
          <p:cNvPr id="34820" name="Date Placeholder 5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B0C2F75-DC66-4C9A-8BFB-B47E1840335D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3482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7AA28A7-75DE-4900-9E71-BC7853196E01}" type="slidenum">
              <a:rPr lang="en-US" altLang="en-US" sz="1000">
                <a:solidFill>
                  <a:schemeClr val="tx1"/>
                </a:solidFill>
              </a:rPr>
              <a:pPr eaLnBrk="1" hangingPunct="1"/>
              <a:t>6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53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About the course: Workload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990600"/>
            <a:ext cx="7239000" cy="28194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2400" dirty="0" smtClean="0"/>
              <a:t>Programming projects have a practical, hands-on focus:</a:t>
            </a:r>
          </a:p>
          <a:p>
            <a:pPr lvl="1" eaLnBrk="1" hangingPunct="1"/>
            <a:r>
              <a:rPr lang="en-US" altLang="en-US" sz="2000" dirty="0" smtClean="0"/>
              <a:t>A relational DBMS for a particular application </a:t>
            </a:r>
          </a:p>
          <a:p>
            <a:pPr lvl="2" eaLnBrk="1" hangingPunct="1"/>
            <a:r>
              <a:rPr lang="en-US" altLang="en-US" sz="1600" dirty="0" smtClean="0"/>
              <a:t>To be named (let me know your interest!)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endParaRPr lang="en-US" altLang="en-US" sz="1600" dirty="0" smtClean="0"/>
          </a:p>
          <a:p>
            <a:pPr lvl="1" eaLnBrk="1" hangingPunct="1"/>
            <a:r>
              <a:rPr lang="en-US" altLang="en-US" sz="2000" dirty="0" smtClean="0"/>
              <a:t>Projects are to be done in teams of </a:t>
            </a:r>
            <a:r>
              <a:rPr lang="en-US" altLang="en-US" sz="2000" dirty="0" smtClean="0"/>
              <a:t>3-4</a:t>
            </a:r>
            <a:endParaRPr lang="en-US" altLang="en-US" sz="2000" dirty="0" smtClean="0"/>
          </a:p>
          <a:p>
            <a:pPr lvl="1" eaLnBrk="1" hangingPunct="1"/>
            <a:endParaRPr lang="en-US" altLang="en-US" sz="2000" dirty="0" smtClean="0"/>
          </a:p>
          <a:p>
            <a:pPr lvl="1" eaLnBrk="1" hangingPunct="1"/>
            <a:r>
              <a:rPr lang="en-US" altLang="en-US" sz="2000" dirty="0" smtClean="0"/>
              <a:t>Pick your partner ASAP!</a:t>
            </a:r>
          </a:p>
        </p:txBody>
      </p:sp>
      <p:sp>
        <p:nvSpPr>
          <p:cNvPr id="33796" name="Date Placeholder 4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72CEEA7-FADE-4528-ABED-2E779C238023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3379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B58DAC9-0B51-4376-A073-2C5F25F0E513}" type="slidenum">
              <a:rPr lang="en-US" altLang="en-US" sz="1000">
                <a:solidFill>
                  <a:schemeClr val="tx1"/>
                </a:solidFill>
              </a:rPr>
              <a:pPr eaLnBrk="1" hangingPunct="1"/>
              <a:t>7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10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Database Systems?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936812" y="1066800"/>
            <a:ext cx="7772400" cy="4876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Name a few!</a:t>
            </a:r>
          </a:p>
        </p:txBody>
      </p:sp>
      <p:sp>
        <p:nvSpPr>
          <p:cNvPr id="819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2CC35C6-BC65-41D9-8CEC-9DB0CF7A4577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07067A5-7D78-48D1-94C3-B6F283734316}" type="slidenum">
              <a:rPr lang="en-US" altLang="en-US" sz="1000">
                <a:solidFill>
                  <a:schemeClr val="tx1"/>
                </a:solidFill>
              </a:rPr>
              <a:pPr eaLnBrk="1" hangingPunct="1"/>
              <a:t>8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hlink"/>
                </a:solidFill>
              </a:rPr>
              <a:t>What</a:t>
            </a:r>
            <a:r>
              <a:rPr lang="en-US" altLang="en-US" smtClean="0"/>
              <a:t> is a Database?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idx="1"/>
          </p:nvPr>
        </p:nvSpPr>
        <p:spPr>
          <a:xfrm>
            <a:off x="468313" y="1066800"/>
            <a:ext cx="8142287" cy="5486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A </a:t>
            </a:r>
            <a:r>
              <a:rPr lang="en-US" altLang="en-US" sz="2400" i="1" smtClean="0">
                <a:solidFill>
                  <a:srgbClr val="0000FF"/>
                </a:solidFill>
              </a:rPr>
              <a:t>database</a:t>
            </a:r>
            <a:r>
              <a:rPr lang="en-US" altLang="en-US" sz="2400" smtClean="0"/>
              <a:t> is an integrated collection of data.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/>
              <a:t>Data is a group of facts that can be recorded.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2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Typically a database is used to model a real-world “enterprise” (or a </a:t>
            </a:r>
            <a:r>
              <a:rPr lang="en-US" altLang="en-US" sz="2400" i="1" smtClean="0">
                <a:solidFill>
                  <a:srgbClr val="0000FF"/>
                </a:solidFill>
              </a:rPr>
              <a:t>miniworld</a:t>
            </a:r>
            <a:r>
              <a:rPr lang="en-US" altLang="en-US" sz="2400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>
                <a:solidFill>
                  <a:srgbClr val="0000FF"/>
                </a:solidFill>
              </a:rPr>
              <a:t>Entities </a:t>
            </a:r>
            <a:r>
              <a:rPr lang="en-US" altLang="en-US" sz="2200" smtClean="0"/>
              <a:t>(e.g., </a:t>
            </a:r>
            <a:r>
              <a:rPr lang="en-US" altLang="en-US" sz="2200" i="1" smtClean="0"/>
              <a:t>basketball teams</a:t>
            </a:r>
            <a:r>
              <a:rPr lang="en-US" altLang="en-US" sz="2200" smtClean="0"/>
              <a:t>, </a:t>
            </a:r>
            <a:r>
              <a:rPr lang="en-US" altLang="en-US" sz="2200" i="1" smtClean="0"/>
              <a:t>games</a:t>
            </a:r>
            <a:r>
              <a:rPr lang="en-US" altLang="en-US" sz="2200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>
                <a:solidFill>
                  <a:srgbClr val="0000FF"/>
                </a:solidFill>
              </a:rPr>
              <a:t>Relationships</a:t>
            </a:r>
            <a:r>
              <a:rPr lang="en-US" altLang="en-US" sz="2200" smtClean="0"/>
              <a:t> (e.g. </a:t>
            </a:r>
            <a:r>
              <a:rPr lang="en-US" altLang="en-US" sz="2200" i="1" smtClean="0"/>
              <a:t>UK’s basketball team</a:t>
            </a:r>
            <a:r>
              <a:rPr lang="en-US" altLang="en-US" sz="2200" smtClean="0"/>
              <a:t> beat &lt;you name it&gt; last week)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2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Might surprise you how flexible this is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/>
              <a:t>Web search: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 smtClean="0"/>
              <a:t>Entities: words, documents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 smtClean="0"/>
              <a:t>Relationships: word in document, document links to document.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/>
              <a:t>P2P filesharing: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 smtClean="0"/>
              <a:t>Entities: words, filenames, hosts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 smtClean="0"/>
              <a:t>Relationships: word in filename, file available at host</a:t>
            </a:r>
          </a:p>
        </p:txBody>
      </p:sp>
      <p:sp>
        <p:nvSpPr>
          <p:cNvPr id="1331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5D75CCF-6DA1-4DF0-8F41-917903D2BACB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79876CB-8049-4E12-B042-E97118CBFFF8}" type="slidenum">
              <a:rPr lang="en-US" altLang="en-US" sz="1000">
                <a:solidFill>
                  <a:schemeClr val="tx1"/>
                </a:solidFill>
              </a:rPr>
              <a:pPr eaLnBrk="1" hangingPunct="1"/>
              <a:t>9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3777</TotalTime>
  <Pages>0</Pages>
  <Words>1906</Words>
  <Characters>0</Characters>
  <Application>Microsoft Office PowerPoint</Application>
  <PresentationFormat>On-screen Show (4:3)</PresentationFormat>
  <Lines>0</Lines>
  <Paragraphs>384</Paragraphs>
  <Slides>26</Slides>
  <Notes>26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Book Antiqua</vt:lpstr>
      <vt:lpstr>Tahoma</vt:lpstr>
      <vt:lpstr>Times</vt:lpstr>
      <vt:lpstr>Times New Roman</vt:lpstr>
      <vt:lpstr>Wingdings</vt:lpstr>
      <vt:lpstr>Network</vt:lpstr>
      <vt:lpstr>Clip</vt:lpstr>
      <vt:lpstr>Introduction </vt:lpstr>
      <vt:lpstr>Topics</vt:lpstr>
      <vt:lpstr>Who am I?</vt:lpstr>
      <vt:lpstr>About the course: Information</vt:lpstr>
      <vt:lpstr>About the Course – Workload</vt:lpstr>
      <vt:lpstr>About the course: Grading</vt:lpstr>
      <vt:lpstr>About the course: Workload</vt:lpstr>
      <vt:lpstr>Database Systems?</vt:lpstr>
      <vt:lpstr>What is a Database?</vt:lpstr>
      <vt:lpstr>What is a Database Management System?</vt:lpstr>
      <vt:lpstr>Main Characteristics of Databases</vt:lpstr>
      <vt:lpstr>Databases make these folks happy ...</vt:lpstr>
      <vt:lpstr>What: Is the WWW a DBMS?</vt:lpstr>
      <vt:lpstr>What: Is the WWW a DBMS?</vt:lpstr>
      <vt:lpstr>What: Is a File System a DBMS?</vt:lpstr>
      <vt:lpstr>OS Support for Data Management</vt:lpstr>
      <vt:lpstr>Database Management Systems</vt:lpstr>
      <vt:lpstr>Current Commercial Outlook</vt:lpstr>
      <vt:lpstr>Advantages of a DBMS: a short list</vt:lpstr>
      <vt:lpstr>What database systems will we cover?</vt:lpstr>
      <vt:lpstr>Why take this class?</vt:lpstr>
      <vt:lpstr>Why take this class?</vt:lpstr>
      <vt:lpstr>Why take this class?</vt:lpstr>
      <vt:lpstr>Why take this class?</vt:lpstr>
      <vt:lpstr>Why take this class?</vt:lpstr>
      <vt:lpstr>Why take this class?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CS405G: Introduction to Database Systems</dc:title>
  <dc:subject/>
  <dc:creator>liuj</dc:creator>
  <cp:keywords/>
  <dc:description/>
  <cp:lastModifiedBy>liuj</cp:lastModifiedBy>
  <cp:revision>250</cp:revision>
  <dcterms:modified xsi:type="dcterms:W3CDTF">2019-08-26T12:58:52Z</dcterms:modified>
</cp:coreProperties>
</file>