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26" r:id="rId3"/>
    <p:sldId id="257" r:id="rId4"/>
    <p:sldId id="266" r:id="rId5"/>
    <p:sldId id="325" r:id="rId6"/>
    <p:sldId id="263" r:id="rId7"/>
    <p:sldId id="265" r:id="rId8"/>
    <p:sldId id="264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8" r:id="rId28"/>
    <p:sldId id="289" r:id="rId29"/>
    <p:sldId id="290" r:id="rId30"/>
    <p:sldId id="291" r:id="rId31"/>
    <p:sldId id="292" r:id="rId32"/>
    <p:sldId id="293" r:id="rId33"/>
    <p:sldId id="319" r:id="rId34"/>
    <p:sldId id="322" r:id="rId35"/>
    <p:sldId id="320" r:id="rId36"/>
    <p:sldId id="296" r:id="rId37"/>
    <p:sldId id="327" r:id="rId38"/>
    <p:sldId id="297" r:id="rId39"/>
    <p:sldId id="299" r:id="rId40"/>
    <p:sldId id="324" r:id="rId41"/>
    <p:sldId id="303" r:id="rId42"/>
    <p:sldId id="302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2" r:id="rId51"/>
    <p:sldId id="313" r:id="rId52"/>
    <p:sldId id="314" r:id="rId53"/>
    <p:sldId id="318" r:id="rId54"/>
    <p:sldId id="300" r:id="rId55"/>
    <p:sldId id="323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E3C1"/>
    <a:srgbClr val="80D4FF"/>
    <a:srgbClr val="0099FF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AA700FC2-C19B-4371-9008-A30A1EC76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26200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CA31B7B5-8110-43AF-A970-CCA001071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26017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B8269F-2660-4453-B5F4-6566EDA29B53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465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B5EFA5-2A48-439D-A3E4-56A4051A7EC0}" type="slidenum">
              <a:rPr lang="en-US" altLang="en-US" sz="1300"/>
              <a:pPr/>
              <a:t>10</a:t>
            </a:fld>
            <a:endParaRPr lang="en-US" altLang="en-US" sz="13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79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5BED4E-3E34-4B02-B0AF-48C205BC6D25}" type="slidenum">
              <a:rPr lang="en-US" altLang="en-US" sz="1300"/>
              <a:pPr/>
              <a:t>11</a:t>
            </a:fld>
            <a:endParaRPr lang="en-US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347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1D3952-594C-4FFB-A86B-109E23EC33A3}" type="slidenum">
              <a:rPr lang="en-US" altLang="en-US" sz="1300"/>
              <a:pPr/>
              <a:t>12</a:t>
            </a:fld>
            <a:endParaRPr lang="en-US" altLang="en-US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 Rise of the Planet of the Apes this puzzle was called the “Lucas Tower” after it’s inventor Edouard Lucas, a 19</a:t>
            </a:r>
            <a:r>
              <a:rPr lang="en-US" altLang="en-US" baseline="300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century mathematician. </a:t>
            </a:r>
          </a:p>
        </p:txBody>
      </p:sp>
    </p:spTree>
    <p:extLst>
      <p:ext uri="{BB962C8B-B14F-4D97-AF65-F5344CB8AC3E}">
        <p14:creationId xmlns:p14="http://schemas.microsoft.com/office/powerpoint/2010/main" xmlns="" val="553043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A152C1-60C0-4E49-9EC7-2FA46777CE92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553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EC25BF-3B05-4307-AF18-8265E6F6A464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022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390EC0-7A05-446C-A58C-991C06219C35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396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422C7A-DB3F-4255-BF8D-3B2D71B4EA0C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208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2D38F9-D9A5-4EE0-A336-EE02DEC1E6D7}" type="slidenum">
              <a:rPr lang="en-US" altLang="en-US" sz="1300"/>
              <a:pPr/>
              <a:t>17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962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2F5510-AC46-48AD-B5F0-22A4020C5FDB}" type="slidenum">
              <a:rPr lang="en-US" altLang="en-US" sz="1300"/>
              <a:pPr/>
              <a:t>18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80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022E30-137E-4446-BB70-F38BD8DC9D2D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33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B7B5-8110-43AF-A970-CCA0010711B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46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FDA935-32F7-4336-BFFC-DBA3FDCE7098}" type="slidenum">
              <a:rPr lang="en-US" altLang="en-US" sz="1300"/>
              <a:pPr/>
              <a:t>20</a:t>
            </a:fld>
            <a:endParaRPr lang="en-US" alt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323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73A918-B437-49F0-A957-5C08B47A31A6}" type="slidenum">
              <a:rPr lang="en-US" altLang="en-US" sz="1300"/>
              <a:pPr/>
              <a:t>21</a:t>
            </a:fld>
            <a:endParaRPr lang="en-US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541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5D0DCB-CABD-4291-812C-42A44377FF64}" type="slidenum">
              <a:rPr lang="en-US" altLang="en-US" sz="1300"/>
              <a:pPr/>
              <a:t>22</a:t>
            </a:fld>
            <a:endParaRPr lang="en-US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047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BEBC33-CDE2-4439-8BFE-02D695C5A130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754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3CE37C-FD5C-4379-868A-642D7CC9D51C}" type="slidenum">
              <a:rPr lang="en-US" altLang="en-US" sz="1300"/>
              <a:pPr/>
              <a:t>24</a:t>
            </a:fld>
            <a:endParaRPr lang="en-US" alt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665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579D64-CF10-4297-8BB4-4ACB57980A59}" type="slidenum">
              <a:rPr lang="en-US" altLang="en-US" sz="1300"/>
              <a:pPr/>
              <a:t>25</a:t>
            </a:fld>
            <a:endParaRPr lang="en-US" alt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68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B90628-68C9-4E8C-8E94-5334CD3B9FB7}" type="slidenum">
              <a:rPr lang="en-US" altLang="en-US" sz="1300"/>
              <a:pPr/>
              <a:t>26</a:t>
            </a:fld>
            <a:endParaRPr lang="en-US" altLang="en-US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730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9CB13B-FAAF-4607-9C39-807D5B56BE42}" type="slidenum">
              <a:rPr lang="en-US" altLang="en-US" sz="1300"/>
              <a:pPr/>
              <a:t>27</a:t>
            </a:fld>
            <a:endParaRPr lang="en-US" alt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709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0C8819-4321-42CE-AFC8-07724361C756}" type="slidenum">
              <a:rPr lang="en-US" altLang="en-US" sz="1300"/>
              <a:pPr/>
              <a:t>28</a:t>
            </a:fld>
            <a:endParaRPr lang="en-US" altLang="en-US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687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6A18911-0C91-4529-A441-D3CA42C71C25}" type="slidenum">
              <a:rPr lang="en-US" altLang="en-US" sz="1300"/>
              <a:pPr/>
              <a:t>29</a:t>
            </a:fld>
            <a:endParaRPr lang="en-US" altLang="en-US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09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063CAA-EE16-4277-9EF2-B75F399C8798}" type="slidenum">
              <a:rPr lang="en-US" altLang="en-US" sz="1300"/>
              <a:pPr/>
              <a:t>3</a:t>
            </a:fld>
            <a:endParaRPr lang="en-US" altLang="en-US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2516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CF253F-EA43-4499-A56D-C6A5ED89337D}" type="slidenum">
              <a:rPr lang="en-US" altLang="en-US" sz="1300"/>
              <a:pPr/>
              <a:t>30</a:t>
            </a:fld>
            <a:endParaRPr lang="en-US" altLang="en-US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0847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F77659-4A8F-42AD-A5DD-238B105C3C22}" type="slidenum">
              <a:rPr lang="en-US" altLang="en-US" sz="1300"/>
              <a:pPr/>
              <a:t>31</a:t>
            </a:fld>
            <a:endParaRPr lang="en-US" altLang="en-US" sz="13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050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37166D-E33C-45EF-A8D4-D008522316C7}" type="slidenum">
              <a:rPr lang="en-US" altLang="en-US" sz="1300"/>
              <a:pPr/>
              <a:t>32</a:t>
            </a:fld>
            <a:endParaRPr lang="en-US" altLang="en-US" sz="13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524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307AC0C-6C63-468F-AD06-F18B2EBDA799}" type="slidenum">
              <a:rPr lang="en-US" altLang="en-US" sz="1300"/>
              <a:pPr/>
              <a:t>33</a:t>
            </a:fld>
            <a:endParaRPr lang="en-US" altLang="en-US" sz="13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3775" cy="360362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1884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7C440C-8E8D-4BC7-8824-B890F1D688CE}" type="slidenum">
              <a:rPr lang="en-US" altLang="en-US" sz="1300"/>
              <a:pPr/>
              <a:t>34</a:t>
            </a:fld>
            <a:endParaRPr lang="en-US" altLang="en-US" sz="13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825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C50114-D381-4C46-A07D-C5E10CDBF5D3}" type="slidenum">
              <a:rPr lang="en-US" altLang="en-US" sz="1300"/>
              <a:pPr/>
              <a:t>35</a:t>
            </a:fld>
            <a:endParaRPr lang="en-US" altLang="en-US" sz="13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3775" cy="360362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7827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81828E-12C4-4251-BE7D-5ABA9664FA29}" type="slidenum">
              <a:rPr lang="en-US" altLang="en-US" sz="1300"/>
              <a:pPr/>
              <a:t>36</a:t>
            </a:fld>
            <a:endParaRPr lang="en-US" altLang="en-US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781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E506D-858E-45BE-80C3-3AC4F4784205}" type="slidenum">
              <a:rPr lang="en-US"/>
              <a:pPr/>
              <a:t>37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7595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31BC47-0E32-4FE2-8AE2-36B4110C254F}" type="slidenum">
              <a:rPr lang="en-US" altLang="en-US" sz="1300"/>
              <a:pPr/>
              <a:t>38</a:t>
            </a:fld>
            <a:endParaRPr lang="en-US" altLang="en-US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6887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DC14BD-DF63-4D6F-93E8-DC9019D9C0C2}" type="slidenum">
              <a:rPr lang="en-US" altLang="en-US" sz="1300"/>
              <a:pPr/>
              <a:t>39</a:t>
            </a:fld>
            <a:endParaRPr lang="en-US" altLang="en-US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number of evaluations</a:t>
            </a:r>
            <a:r>
              <a:rPr lang="en-US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of fib grows exponentially, but most of them are redundantly recomputed.  There are only n unique </a:t>
            </a:r>
            <a:r>
              <a:rPr lang="en-US" altLang="en-US" baseline="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invocatios</a:t>
            </a:r>
            <a:r>
              <a:rPr lang="en-US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in total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52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6E576D-5E82-428C-9C2B-4A566FA74A13}" type="slidenum">
              <a:rPr lang="en-US" altLang="en-US" sz="1300"/>
              <a:pPr/>
              <a:t>4</a:t>
            </a:fld>
            <a:endParaRPr lang="en-US" altLang="en-US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Note: I am assuming integer division here. 72/25 = 2 with a remainder of 22</a:t>
            </a:r>
          </a:p>
        </p:txBody>
      </p:sp>
    </p:spTree>
    <p:extLst>
      <p:ext uri="{BB962C8B-B14F-4D97-AF65-F5344CB8AC3E}">
        <p14:creationId xmlns:p14="http://schemas.microsoft.com/office/powerpoint/2010/main" xmlns="" val="30674894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812839-DB9C-4CAB-AD73-1B68A8C12033}" type="slidenum">
              <a:rPr lang="en-US" altLang="en-US" sz="1300"/>
              <a:pPr/>
              <a:t>40</a:t>
            </a:fld>
            <a:endParaRPr lang="en-US" altLang="en-US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8223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EB45DA-E27E-45C6-AA97-00834C46C14A}" type="slidenum">
              <a:rPr lang="en-US" altLang="en-US" sz="1300"/>
              <a:pPr/>
              <a:t>41</a:t>
            </a:fld>
            <a:endParaRPr lang="en-US" altLang="en-US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296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41D5AC-A7A0-4BF0-B3AE-B9E1FD1C3730}" type="slidenum">
              <a:rPr lang="en-US" altLang="en-US" sz="1300"/>
              <a:pPr/>
              <a:t>42</a:t>
            </a:fld>
            <a:endParaRPr lang="en-US" altLang="en-US" sz="13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4727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066138-332E-43C7-9DD5-B184ED795C29}" type="slidenum">
              <a:rPr lang="en-US" altLang="en-US" sz="1300"/>
              <a:pPr/>
              <a:t>43</a:t>
            </a:fld>
            <a:endParaRPr lang="en-US" altLang="en-US" sz="13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Big-O (Omicron) &lt;=, omega &gt;</a:t>
            </a:r>
          </a:p>
        </p:txBody>
      </p:sp>
    </p:spTree>
    <p:extLst>
      <p:ext uri="{BB962C8B-B14F-4D97-AF65-F5344CB8AC3E}">
        <p14:creationId xmlns:p14="http://schemas.microsoft.com/office/powerpoint/2010/main" xmlns="" val="42326218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16BE4F-F812-4765-94E7-5C2AB072D982}" type="slidenum">
              <a:rPr lang="en-US" altLang="en-US" sz="1300"/>
              <a:pPr/>
              <a:t>44</a:t>
            </a:fld>
            <a:endParaRPr lang="en-US" altLang="en-US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8395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30532A-CAAA-4628-8F24-1DB2FC299626}" type="slidenum">
              <a:rPr lang="en-US" altLang="en-US" sz="1300"/>
              <a:pPr/>
              <a:t>45</a:t>
            </a:fld>
            <a:endParaRPr lang="en-US" altLang="en-US" sz="13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2496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D0B623-EBBD-4E27-886C-C19B6E106AF4}" type="slidenum">
              <a:rPr lang="en-US" altLang="en-US" sz="1300"/>
              <a:pPr/>
              <a:t>46</a:t>
            </a:fld>
            <a:endParaRPr lang="en-US" altLang="en-US" sz="13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5652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F6A3A9-C507-444D-B721-8A3801B40C39}" type="slidenum">
              <a:rPr lang="en-US" altLang="en-US" sz="1300"/>
              <a:pPr/>
              <a:t>47</a:t>
            </a:fld>
            <a:endParaRPr lang="en-US" altLang="en-US" sz="13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1469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9DFB6B-6567-407F-8B14-E946819E3431}" type="slidenum">
              <a:rPr lang="en-US" altLang="en-US" sz="1300"/>
              <a:pPr/>
              <a:t>48</a:t>
            </a:fld>
            <a:endParaRPr lang="en-US" altLang="en-US" sz="13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6961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74E070-FBAD-4EBF-B1C5-79DE7F87522C}" type="slidenum">
              <a:rPr lang="en-US" altLang="en-US" sz="1300"/>
              <a:pPr/>
              <a:t>49</a:t>
            </a:fld>
            <a:endParaRPr lang="en-US" altLang="en-US" sz="13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896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4082CC-173E-42D9-A5D7-A8C1C663D941}" type="slidenum">
              <a:rPr lang="en-US" altLang="en-US" sz="1300"/>
              <a:pPr/>
              <a:t>5</a:t>
            </a:fld>
            <a:endParaRPr lang="en-US" altLang="en-US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Note: I am assuming integer division here. 72/25 = 2 with a remainder of 22</a:t>
            </a:r>
          </a:p>
        </p:txBody>
      </p:sp>
    </p:spTree>
    <p:extLst>
      <p:ext uri="{BB962C8B-B14F-4D97-AF65-F5344CB8AC3E}">
        <p14:creationId xmlns:p14="http://schemas.microsoft.com/office/powerpoint/2010/main" xmlns="" val="36493052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31F4D67-B72A-4135-8010-140BB380D637}" type="slidenum">
              <a:rPr lang="en-US" altLang="en-US" sz="1300"/>
              <a:pPr/>
              <a:t>50</a:t>
            </a:fld>
            <a:endParaRPr lang="en-US" altLang="en-US" sz="13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8413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EECB64-5503-4E39-901F-D8ACD6ACAA41}" type="slidenum">
              <a:rPr lang="en-US" altLang="en-US" sz="1300"/>
              <a:pPr/>
              <a:t>51</a:t>
            </a:fld>
            <a:endParaRPr lang="en-US" altLang="en-US" sz="13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6217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20D637-B48D-448A-906C-3F62B3772DBD}" type="slidenum">
              <a:rPr lang="en-US" altLang="en-US" sz="1300"/>
              <a:pPr/>
              <a:t>52</a:t>
            </a:fld>
            <a:endParaRPr lang="en-US" altLang="en-US" sz="13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7169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1DCC5F-3623-4799-98E1-361353E8771A}" type="slidenum">
              <a:rPr lang="en-US" altLang="en-US" sz="1300"/>
              <a:pPr/>
              <a:t>53</a:t>
            </a:fld>
            <a:endParaRPr lang="en-US" altLang="en-US" sz="13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3775" cy="360362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9257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F021F34-A7DB-484D-A158-6C9C75A6016E}" type="slidenum">
              <a:rPr lang="en-US" altLang="en-US" sz="1300"/>
              <a:pPr/>
              <a:t>54</a:t>
            </a:fld>
            <a:endParaRPr lang="en-US" altLang="en-US" sz="13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4104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DC877D-167C-493C-BFD9-B9F641C8980B}" type="slidenum">
              <a:rPr lang="en-US" altLang="en-US" sz="1300"/>
              <a:pPr/>
              <a:t>55</a:t>
            </a:fld>
            <a:endParaRPr lang="en-US" altLang="en-US" sz="13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13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E6EDD8-3DA5-4AC5-82A4-B584F8007964}" type="slidenum">
              <a:rPr lang="en-US" altLang="en-US" sz="1300"/>
              <a:pPr/>
              <a:t>6</a:t>
            </a:fld>
            <a:endParaRPr lang="en-US" altLang="en-US" sz="13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Anytime we have 5 or more pennies in a potential solution we can do better by replacing</a:t>
            </a:r>
            <a:r>
              <a:rPr lang="en-US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5 pennies by a nickel.  For same reason we need not check for solutions with more than two nickels.  We cannot make a quarter out of an integral number of dimes, but we can replace 5 dimes with 2 quarters.  So only consider solutions with 4 or fewer dimes.  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51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FD65E8-B51E-4522-9D7E-99344F9B4F8E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37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CDEB00-F0CC-4DB3-AE72-3275AFD1C5AF}" type="slidenum">
              <a:rPr lang="en-US" altLang="en-US" sz="1300"/>
              <a:pPr/>
              <a:t>8</a:t>
            </a:fld>
            <a:endParaRPr lang="en-US" altLang="en-US" sz="13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586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B4E80A-5365-4242-B5C9-0FBDDB05947D}" type="slidenum">
              <a:rPr lang="en-US" altLang="en-US" sz="1300"/>
              <a:pPr/>
              <a:t>9</a:t>
            </a:fld>
            <a:endParaRPr lang="en-US" altLang="en-US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Generally algorithms are shown to  be correct by proving that they provide the correct answer for every input. 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Technique 1. Enumeration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	Test every possible input. Is it doable here? Yes. Only consider 1-99 cents. Generate a table.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Technique 2. More sophisticated proof methods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	Induction, </a:t>
            </a:r>
            <a:r>
              <a:rPr lang="en-US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Diagonalization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112041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7" descr="un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825" y="2971800"/>
            <a:ext cx="22907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6" descr="MCj0149483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54412" y="-11112"/>
            <a:ext cx="2035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-152400"/>
            <a:ext cx="9144000" cy="7010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37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8/26/2014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B2137-5890-4B5A-B185-391DDB21BD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1105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8/26/2014</a:t>
            </a: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58129-34CE-4A8E-95BB-575BBDF26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062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8/26/2014</a:t>
            </a: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0918D-EF00-48D5-B886-64AEBED85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8574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8/26/2014</a:t>
            </a: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E1AC5-2B6D-46F2-B76B-75258ACC9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194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8/26/2014</a:t>
            </a: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E577B-91D9-45A3-A02C-F53C2DDBE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5503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unc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0688" y="5562600"/>
            <a:ext cx="6461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752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37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en-US" altLang="en-US" smtClean="0"/>
              <a:t>8/26/2014</a:t>
            </a: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77000"/>
            <a:ext cx="373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Book Antiqua" panose="02040602050305030304" pitchFamily="18" charset="0"/>
              </a:defRPr>
            </a:lvl1pPr>
          </a:lstStyle>
          <a:p>
            <a:fld id="{4EBD065A-5C64-4791-A073-7EA2B25CC55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" name="Picture 14" descr="DNA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25" y="1076325"/>
            <a:ext cx="8226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6" r:id="rId2"/>
    <p:sldLayoutId id="2147483727" r:id="rId3"/>
    <p:sldLayoutId id="2147483728" r:id="rId4"/>
    <p:sldLayoutId id="2147483729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pitchFamily="-10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pitchFamily="-10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pitchFamily="-10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pitchFamily="-105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5" charset="0"/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5" charset="0"/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5" charset="0"/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5" charset="0"/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w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9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272" y="3030682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Lecture 3:</a:t>
            </a:r>
            <a:b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Algorithms and Complexity</a:t>
            </a:r>
            <a:b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endParaRPr lang="en-US" altLang="en-US" sz="40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86263"/>
            <a:ext cx="6400800" cy="1252537"/>
          </a:xfrm>
        </p:spPr>
        <p:txBody>
          <a:bodyPr/>
          <a:lstStyle/>
          <a:p>
            <a:pPr eaLnBrk="1" hangingPunct="1"/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Study Chapter 2.1-2.8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71600" y="152400"/>
            <a:ext cx="640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4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COMP 555  </a:t>
            </a:r>
            <a:r>
              <a:rPr lang="en-US" sz="400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Bioalgorithms</a:t>
            </a:r>
            <a:endParaRPr lang="en-US" sz="40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endParaRPr lang="en-US" sz="40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4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Fall </a:t>
            </a:r>
            <a:r>
              <a:rPr lang="en-US" sz="4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2014</a:t>
            </a:r>
            <a:endParaRPr lang="en-US" sz="40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</a:br>
            <a:endParaRPr lang="en-US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84B7B0-8256-45AB-B2DA-48C822E31A42}" type="slidenum">
              <a:rPr lang="en-US" altLang="en-US" sz="1400">
                <a:latin typeface="Book Antiqua" panose="02040602050305030304" pitchFamily="18" charset="0"/>
              </a:rPr>
              <a:pPr/>
              <a:t>10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How to Compare Algorithms?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Complexity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— the cost of an algorithm can be measured in either time and space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Correct algorithms may have different complexities. 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How do we assign “cost” for time? 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Roughly proportional to number of instructions performed by computer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Exact cost is difficult to determine and not very useful</a:t>
            </a:r>
          </a:p>
          <a:p>
            <a:pPr lvl="2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Varies with computer, particular input, etc.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How to analyze an algorithm’s complexity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Depends on algorithm design</a:t>
            </a:r>
          </a:p>
        </p:txBody>
      </p:sp>
      <p:sp>
        <p:nvSpPr>
          <p:cNvPr id="2355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93BD4C-F456-4D07-92BF-5BD2F2D5D1B6}" type="slidenum">
              <a:rPr lang="en-US" altLang="en-US" sz="1400">
                <a:latin typeface="Book Antiqua" panose="02040602050305030304" pitchFamily="18" charset="0"/>
              </a:rPr>
              <a:pPr/>
              <a:t>11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Recursive Algorithms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164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Recursion is an algorithm design technique for solving problems in terms of simpler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subproblems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simplest versions, called base cases, are merely declared. </a:t>
            </a:r>
          </a:p>
          <a:p>
            <a:pPr lvl="1"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Easy to analyze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Thinking recursively…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122764918"/>
              </p:ext>
            </p:extLst>
          </p:nvPr>
        </p:nvGraphicFramePr>
        <p:xfrm>
          <a:off x="4094163" y="3371971"/>
          <a:ext cx="4183062" cy="433387"/>
        </p:xfrm>
        <a:graphic>
          <a:graphicData uri="http://schemas.openxmlformats.org/presentationml/2006/ole">
            <p:oleObj spid="_x0000_s25629" name="Equation" r:id="rId4" imgW="1955800" imgH="20320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087336141"/>
              </p:ext>
            </p:extLst>
          </p:nvPr>
        </p:nvGraphicFramePr>
        <p:xfrm>
          <a:off x="4094163" y="3832346"/>
          <a:ext cx="1846262" cy="415925"/>
        </p:xfrm>
        <a:graphic>
          <a:graphicData uri="http://schemas.openxmlformats.org/presentationml/2006/ole">
            <p:oleObj spid="_x0000_s25630" name="Equation" r:id="rId5" imgW="901309" imgH="203112" progId="Equation.3">
              <p:embed/>
            </p:oleObj>
          </a:graphicData>
        </a:graphic>
      </p:graphicFrame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279525" y="3438646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Recursive definition: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1279525" y="3856158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Base case:</a:t>
            </a:r>
          </a:p>
        </p:txBody>
      </p:sp>
      <p:sp>
        <p:nvSpPr>
          <p:cNvPr id="2561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B66088-7FF9-4EE1-BC19-A9261FA199AB}" type="slidenum">
              <a:rPr lang="en-US" altLang="en-US" sz="1400">
                <a:latin typeface="Book Antiqua" panose="02040602050305030304" pitchFamily="18" charset="0"/>
              </a:rPr>
              <a:pPr/>
              <a:t>12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Towers of Hanoi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There are three pegs and a number of disks with decreasing radii (smaller ones on top of larger ones) stacked on Peg 1.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Goal: move all disks to Peg 3.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When a disk is moved from one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peg it must be placed on another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peg.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Only one disk may be moved at a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time, and it must be the top disk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on a tower.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A larger disk may never be placed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upon a smaller disk.</a:t>
            </a:r>
          </a:p>
        </p:txBody>
      </p:sp>
      <p:pic>
        <p:nvPicPr>
          <p:cNvPr id="27654" name="Picture 5" descr="nat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538" y="2627313"/>
            <a:ext cx="25146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937125"/>
            <a:ext cx="2476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0CE7B0-3FD2-4A8C-9037-A4C778E13858}" type="slidenum">
              <a:rPr lang="en-US" altLang="en-US" sz="1400">
                <a:latin typeface="Book Antiqua" panose="02040602050305030304" pitchFamily="18" charset="0"/>
              </a:rPr>
              <a:pPr/>
              <a:t>13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single disk tower</a:t>
            </a: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19050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9707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708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9709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345037-67D9-4F7D-BB51-7374117E64BB}" type="slidenum">
              <a:rPr lang="en-US" altLang="en-US" sz="1400">
                <a:latin typeface="Book Antiqua" panose="02040602050305030304" pitchFamily="18" charset="0"/>
              </a:rPr>
              <a:pPr/>
              <a:t>14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single disk tower</a:t>
            </a: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53" name="Rectangle 7"/>
          <p:cNvSpPr>
            <a:spLocks noChangeArrowheads="1"/>
          </p:cNvSpPr>
          <p:nvPr/>
        </p:nvSpPr>
        <p:spPr bwMode="auto">
          <a:xfrm>
            <a:off x="62484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54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1755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1756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1757" name="AutoShape 11"/>
          <p:cNvSpPr>
            <a:spLocks noChangeArrowheads="1"/>
          </p:cNvSpPr>
          <p:nvPr/>
        </p:nvSpPr>
        <p:spPr bwMode="auto">
          <a:xfrm>
            <a:off x="2667000" y="1524000"/>
            <a:ext cx="5638800" cy="1190625"/>
          </a:xfrm>
          <a:prstGeom prst="curvedDownArrow">
            <a:avLst>
              <a:gd name="adj1" fmla="val 94720"/>
              <a:gd name="adj2" fmla="val 189440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175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E2F8BE-0707-454B-BCD3-B51C03CFA265}" type="slidenum">
              <a:rPr lang="en-US" altLang="en-US" sz="1400">
                <a:latin typeface="Book Antiqua" panose="02040602050305030304" pitchFamily="18" charset="0"/>
              </a:rPr>
              <a:pPr/>
              <a:t>15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two disk tower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19050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3802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3803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804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3805" name="Rectangle 11"/>
          <p:cNvSpPr>
            <a:spLocks noChangeArrowheads="1"/>
          </p:cNvSpPr>
          <p:nvPr/>
        </p:nvSpPr>
        <p:spPr bwMode="auto">
          <a:xfrm>
            <a:off x="2057400" y="47244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380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939F4A-294B-495D-920E-AB94BE9CE269}" type="slidenum">
              <a:rPr lang="en-US" altLang="en-US" sz="1400">
                <a:latin typeface="Book Antiqua" panose="02040602050305030304" pitchFamily="18" charset="0"/>
              </a:rPr>
              <a:pPr/>
              <a:t>16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Move 1</a:t>
            </a: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19050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5852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5853" name="Rectangle 11"/>
          <p:cNvSpPr>
            <a:spLocks noChangeArrowheads="1"/>
          </p:cNvSpPr>
          <p:nvPr/>
        </p:nvSpPr>
        <p:spPr bwMode="auto">
          <a:xfrm>
            <a:off x="4191000" y="48768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5854" name="AutoShape 12"/>
          <p:cNvSpPr>
            <a:spLocks noChangeArrowheads="1"/>
          </p:cNvSpPr>
          <p:nvPr/>
        </p:nvSpPr>
        <p:spPr bwMode="auto">
          <a:xfrm>
            <a:off x="2590800" y="1676400"/>
            <a:ext cx="2895600" cy="1143000"/>
          </a:xfrm>
          <a:prstGeom prst="curvedDownArrow">
            <a:avLst>
              <a:gd name="adj1" fmla="val 50667"/>
              <a:gd name="adj2" fmla="val 101333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5855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CCF7AF-6A3C-418F-AAD0-11A9ED177E5A}" type="slidenum">
              <a:rPr lang="en-US" altLang="en-US" sz="1400">
                <a:latin typeface="Book Antiqua" panose="02040602050305030304" pitchFamily="18" charset="0"/>
              </a:rPr>
              <a:pPr/>
              <a:t>17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Move 2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63246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7898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7900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4191000" y="48768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7902" name="AutoShape 12"/>
          <p:cNvSpPr>
            <a:spLocks noChangeArrowheads="1"/>
          </p:cNvSpPr>
          <p:nvPr/>
        </p:nvSpPr>
        <p:spPr bwMode="auto">
          <a:xfrm>
            <a:off x="2667000" y="1524000"/>
            <a:ext cx="5638800" cy="1190625"/>
          </a:xfrm>
          <a:prstGeom prst="curvedDownArrow">
            <a:avLst>
              <a:gd name="adj1" fmla="val 94720"/>
              <a:gd name="adj2" fmla="val 189440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7903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36D8B1-C4B3-4CA1-A709-B3C56C2C24D8}" type="slidenum">
              <a:rPr lang="en-US" altLang="en-US" sz="1400">
                <a:latin typeface="Book Antiqua" panose="02040602050305030304" pitchFamily="18" charset="0"/>
              </a:rPr>
              <a:pPr/>
              <a:t>18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Move 3</a:t>
            </a: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9945" name="Rectangle 7"/>
          <p:cNvSpPr>
            <a:spLocks noChangeArrowheads="1"/>
          </p:cNvSpPr>
          <p:nvPr/>
        </p:nvSpPr>
        <p:spPr bwMode="auto">
          <a:xfrm>
            <a:off x="62484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9947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9948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9949" name="Rectangle 11"/>
          <p:cNvSpPr>
            <a:spLocks noChangeArrowheads="1"/>
          </p:cNvSpPr>
          <p:nvPr/>
        </p:nvSpPr>
        <p:spPr bwMode="auto">
          <a:xfrm>
            <a:off x="6400800" y="47244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9950" name="AutoShape 12"/>
          <p:cNvSpPr>
            <a:spLocks noChangeArrowheads="1"/>
          </p:cNvSpPr>
          <p:nvPr/>
        </p:nvSpPr>
        <p:spPr bwMode="auto">
          <a:xfrm>
            <a:off x="4800600" y="1676400"/>
            <a:ext cx="2895600" cy="1143000"/>
          </a:xfrm>
          <a:prstGeom prst="curvedDownArrow">
            <a:avLst>
              <a:gd name="adj1" fmla="val 50667"/>
              <a:gd name="adj2" fmla="val 101333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9951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C90EAE-404E-430F-87C5-2BC6B3E5A14B}" type="slidenum">
              <a:rPr lang="en-US" altLang="en-US" sz="1400">
                <a:latin typeface="Book Antiqua" panose="02040602050305030304" pitchFamily="18" charset="0"/>
              </a:rPr>
              <a:pPr/>
              <a:t>19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three disk tower</a:t>
            </a: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1992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1993" name="Rectangle 7"/>
          <p:cNvSpPr>
            <a:spLocks noChangeArrowheads="1"/>
          </p:cNvSpPr>
          <p:nvPr/>
        </p:nvSpPr>
        <p:spPr bwMode="auto">
          <a:xfrm>
            <a:off x="19050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1996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1997" name="Rectangle 11"/>
          <p:cNvSpPr>
            <a:spLocks noChangeArrowheads="1"/>
          </p:cNvSpPr>
          <p:nvPr/>
        </p:nvSpPr>
        <p:spPr bwMode="auto">
          <a:xfrm>
            <a:off x="2057400" y="47244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1998" name="Rectangle 12"/>
          <p:cNvSpPr>
            <a:spLocks noChangeArrowheads="1"/>
          </p:cNvSpPr>
          <p:nvPr/>
        </p:nvSpPr>
        <p:spPr bwMode="auto">
          <a:xfrm>
            <a:off x="2209800" y="4572000"/>
            <a:ext cx="1219200" cy="1524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1999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Complexity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algorithm design strategies</a:t>
            </a:r>
          </a:p>
          <a:p>
            <a:pPr lvl="1"/>
            <a:r>
              <a:rPr lang="en-US" dirty="0" smtClean="0"/>
              <a:t>Exhaustive</a:t>
            </a:r>
          </a:p>
          <a:p>
            <a:pPr lvl="1"/>
            <a:r>
              <a:rPr lang="en-US" dirty="0" smtClean="0"/>
              <a:t>Greedy</a:t>
            </a:r>
          </a:p>
          <a:p>
            <a:pPr lvl="1"/>
            <a:r>
              <a:rPr lang="en-US" dirty="0" smtClean="0"/>
              <a:t>Recursion</a:t>
            </a:r>
          </a:p>
          <a:p>
            <a:pPr lvl="1"/>
            <a:endParaRPr lang="en-US" dirty="0"/>
          </a:p>
          <a:p>
            <a:r>
              <a:rPr lang="en-US" dirty="0" smtClean="0"/>
              <a:t>Asymptotic complexity measures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8/26/2014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129-34CE-4A8E-95BB-575BBDF26CD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327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908971-2C08-4446-BD2D-9CEB55A1A536}" type="slidenum">
              <a:rPr lang="en-US" altLang="en-US" sz="1400">
                <a:latin typeface="Book Antiqua" panose="02040602050305030304" pitchFamily="18" charset="0"/>
              </a:rPr>
              <a:pPr/>
              <a:t>20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Move 1</a:t>
            </a:r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4040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19050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4043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4044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4045" name="Rectangle 11"/>
          <p:cNvSpPr>
            <a:spLocks noChangeArrowheads="1"/>
          </p:cNvSpPr>
          <p:nvPr/>
        </p:nvSpPr>
        <p:spPr bwMode="auto">
          <a:xfrm>
            <a:off x="2057400" y="47244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4046" name="Rectangle 12"/>
          <p:cNvSpPr>
            <a:spLocks noChangeArrowheads="1"/>
          </p:cNvSpPr>
          <p:nvPr/>
        </p:nvSpPr>
        <p:spPr bwMode="auto">
          <a:xfrm>
            <a:off x="6629400" y="4876800"/>
            <a:ext cx="1219200" cy="1524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4047" name="AutoShape 13"/>
          <p:cNvSpPr>
            <a:spLocks noChangeArrowheads="1"/>
          </p:cNvSpPr>
          <p:nvPr/>
        </p:nvSpPr>
        <p:spPr bwMode="auto">
          <a:xfrm>
            <a:off x="2667000" y="1524000"/>
            <a:ext cx="5638800" cy="1190625"/>
          </a:xfrm>
          <a:prstGeom prst="curvedDownArrow">
            <a:avLst>
              <a:gd name="adj1" fmla="val 94720"/>
              <a:gd name="adj2" fmla="val 189440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404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B536DE-BDD4-4186-BC9B-BF76877A703D}" type="slidenum">
              <a:rPr lang="en-US" altLang="en-US" sz="1400">
                <a:latin typeface="Book Antiqua" panose="02040602050305030304" pitchFamily="18" charset="0"/>
              </a:rPr>
              <a:pPr/>
              <a:t>21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Move 2</a:t>
            </a:r>
          </a:p>
        </p:txBody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6087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6088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6089" name="Rectangle 7"/>
          <p:cNvSpPr>
            <a:spLocks noChangeArrowheads="1"/>
          </p:cNvSpPr>
          <p:nvPr/>
        </p:nvSpPr>
        <p:spPr bwMode="auto">
          <a:xfrm>
            <a:off x="19050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6091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6092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6093" name="Rectangle 11"/>
          <p:cNvSpPr>
            <a:spLocks noChangeArrowheads="1"/>
          </p:cNvSpPr>
          <p:nvPr/>
        </p:nvSpPr>
        <p:spPr bwMode="auto">
          <a:xfrm>
            <a:off x="4191000" y="48768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6629400" y="4876800"/>
            <a:ext cx="1219200" cy="1524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6095" name="AutoShape 13"/>
          <p:cNvSpPr>
            <a:spLocks noChangeArrowheads="1"/>
          </p:cNvSpPr>
          <p:nvPr/>
        </p:nvSpPr>
        <p:spPr bwMode="auto">
          <a:xfrm>
            <a:off x="2590800" y="1676400"/>
            <a:ext cx="2895600" cy="1143000"/>
          </a:xfrm>
          <a:prstGeom prst="curvedDownArrow">
            <a:avLst>
              <a:gd name="adj1" fmla="val 50667"/>
              <a:gd name="adj2" fmla="val 101333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609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4A6A52-1DAE-45B8-82B5-2D0715C6E7C4}" type="slidenum">
              <a:rPr lang="en-US" altLang="en-US" sz="1400">
                <a:latin typeface="Book Antiqua" panose="02040602050305030304" pitchFamily="18" charset="0"/>
              </a:rPr>
              <a:pPr/>
              <a:t>22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Move 3</a:t>
            </a: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19050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8140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8141" name="Rectangle 11"/>
          <p:cNvSpPr>
            <a:spLocks noChangeArrowheads="1"/>
          </p:cNvSpPr>
          <p:nvPr/>
        </p:nvSpPr>
        <p:spPr bwMode="auto">
          <a:xfrm>
            <a:off x="4191000" y="48768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8142" name="Rectangle 12"/>
          <p:cNvSpPr>
            <a:spLocks noChangeArrowheads="1"/>
          </p:cNvSpPr>
          <p:nvPr/>
        </p:nvSpPr>
        <p:spPr bwMode="auto">
          <a:xfrm>
            <a:off x="4343400" y="4724400"/>
            <a:ext cx="1219200" cy="1524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8143" name="AutoShape 13"/>
          <p:cNvSpPr>
            <a:spLocks noChangeArrowheads="1"/>
          </p:cNvSpPr>
          <p:nvPr/>
        </p:nvSpPr>
        <p:spPr bwMode="auto">
          <a:xfrm flipH="1">
            <a:off x="4419600" y="1676400"/>
            <a:ext cx="2895600" cy="1143000"/>
          </a:xfrm>
          <a:prstGeom prst="curvedDownArrow">
            <a:avLst>
              <a:gd name="adj1" fmla="val 50667"/>
              <a:gd name="adj2" fmla="val 101333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814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D14541-DA34-4996-B329-00F262492286}" type="slidenum">
              <a:rPr lang="en-US" altLang="en-US" sz="1400">
                <a:latin typeface="Book Antiqua" panose="02040602050305030304" pitchFamily="18" charset="0"/>
              </a:rPr>
              <a:pPr/>
              <a:t>23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Move 4</a:t>
            </a: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0185" name="Rectangle 7"/>
          <p:cNvSpPr>
            <a:spLocks noChangeArrowheads="1"/>
          </p:cNvSpPr>
          <p:nvPr/>
        </p:nvSpPr>
        <p:spPr bwMode="auto">
          <a:xfrm>
            <a:off x="63246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0186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0187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0188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4191000" y="48768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auto">
          <a:xfrm>
            <a:off x="4343400" y="4724400"/>
            <a:ext cx="1219200" cy="1524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0191" name="AutoShape 13"/>
          <p:cNvSpPr>
            <a:spLocks noChangeArrowheads="1"/>
          </p:cNvSpPr>
          <p:nvPr/>
        </p:nvSpPr>
        <p:spPr bwMode="auto">
          <a:xfrm>
            <a:off x="2667000" y="1524000"/>
            <a:ext cx="5638800" cy="1190625"/>
          </a:xfrm>
          <a:prstGeom prst="curvedDownArrow">
            <a:avLst>
              <a:gd name="adj1" fmla="val 94720"/>
              <a:gd name="adj2" fmla="val 189440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019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AB76D4-FF33-4A42-9653-EC550F324F9B}" type="slidenum">
              <a:rPr lang="en-US" altLang="en-US" sz="1400">
                <a:latin typeface="Book Antiqua" panose="02040602050305030304" pitchFamily="18" charset="0"/>
              </a:rPr>
              <a:pPr/>
              <a:t>24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Move 5</a:t>
            </a: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2230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2232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2233" name="Rectangle 7"/>
          <p:cNvSpPr>
            <a:spLocks noChangeArrowheads="1"/>
          </p:cNvSpPr>
          <p:nvPr/>
        </p:nvSpPr>
        <p:spPr bwMode="auto">
          <a:xfrm>
            <a:off x="63246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2234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2236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2237" name="Rectangle 11"/>
          <p:cNvSpPr>
            <a:spLocks noChangeArrowheads="1"/>
          </p:cNvSpPr>
          <p:nvPr/>
        </p:nvSpPr>
        <p:spPr bwMode="auto">
          <a:xfrm>
            <a:off x="4191000" y="48768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2238" name="Rectangle 12"/>
          <p:cNvSpPr>
            <a:spLocks noChangeArrowheads="1"/>
          </p:cNvSpPr>
          <p:nvPr/>
        </p:nvSpPr>
        <p:spPr bwMode="auto">
          <a:xfrm>
            <a:off x="2209800" y="4876800"/>
            <a:ext cx="1219200" cy="1524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2239" name="AutoShape 13"/>
          <p:cNvSpPr>
            <a:spLocks noChangeArrowheads="1"/>
          </p:cNvSpPr>
          <p:nvPr/>
        </p:nvSpPr>
        <p:spPr bwMode="auto">
          <a:xfrm flipH="1">
            <a:off x="2209800" y="1600200"/>
            <a:ext cx="2895600" cy="1143000"/>
          </a:xfrm>
          <a:prstGeom prst="curvedDownArrow">
            <a:avLst>
              <a:gd name="adj1" fmla="val 50667"/>
              <a:gd name="adj2" fmla="val 101333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224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0AAFCD-3772-4244-81BF-F589E2FB20B3}" type="slidenum">
              <a:rPr lang="en-US" altLang="en-US" sz="1400">
                <a:latin typeface="Book Antiqua" panose="02040602050305030304" pitchFamily="18" charset="0"/>
              </a:rPr>
              <a:pPr/>
              <a:t>25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Move 6</a:t>
            </a: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80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81" name="Rectangle 7"/>
          <p:cNvSpPr>
            <a:spLocks noChangeArrowheads="1"/>
          </p:cNvSpPr>
          <p:nvPr/>
        </p:nvSpPr>
        <p:spPr bwMode="auto">
          <a:xfrm>
            <a:off x="63246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82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4284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4285" name="Rectangle 11"/>
          <p:cNvSpPr>
            <a:spLocks noChangeArrowheads="1"/>
          </p:cNvSpPr>
          <p:nvPr/>
        </p:nvSpPr>
        <p:spPr bwMode="auto">
          <a:xfrm>
            <a:off x="6477000" y="47244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86" name="Rectangle 12"/>
          <p:cNvSpPr>
            <a:spLocks noChangeArrowheads="1"/>
          </p:cNvSpPr>
          <p:nvPr/>
        </p:nvSpPr>
        <p:spPr bwMode="auto">
          <a:xfrm>
            <a:off x="2209800" y="4876800"/>
            <a:ext cx="1219200" cy="1524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87" name="AutoShape 13"/>
          <p:cNvSpPr>
            <a:spLocks noChangeArrowheads="1"/>
          </p:cNvSpPr>
          <p:nvPr/>
        </p:nvSpPr>
        <p:spPr bwMode="auto">
          <a:xfrm>
            <a:off x="4800600" y="1524000"/>
            <a:ext cx="2895600" cy="1143000"/>
          </a:xfrm>
          <a:prstGeom prst="curvedDownArrow">
            <a:avLst>
              <a:gd name="adj1" fmla="val 50667"/>
              <a:gd name="adj2" fmla="val 101333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8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1822C1-249E-4E0E-91AC-3D13B5107892}" type="slidenum">
              <a:rPr lang="en-US" altLang="en-US" sz="1400">
                <a:latin typeface="Book Antiqua" panose="02040602050305030304" pitchFamily="18" charset="0"/>
              </a:rPr>
              <a:pPr/>
              <a:t>26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Move 7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29" name="Rectangle 7"/>
          <p:cNvSpPr>
            <a:spLocks noChangeArrowheads="1"/>
          </p:cNvSpPr>
          <p:nvPr/>
        </p:nvSpPr>
        <p:spPr bwMode="auto">
          <a:xfrm>
            <a:off x="63246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6331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6332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6333" name="Rectangle 11"/>
          <p:cNvSpPr>
            <a:spLocks noChangeArrowheads="1"/>
          </p:cNvSpPr>
          <p:nvPr/>
        </p:nvSpPr>
        <p:spPr bwMode="auto">
          <a:xfrm>
            <a:off x="6477000" y="47244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34" name="Rectangle 12"/>
          <p:cNvSpPr>
            <a:spLocks noChangeArrowheads="1"/>
          </p:cNvSpPr>
          <p:nvPr/>
        </p:nvSpPr>
        <p:spPr bwMode="auto">
          <a:xfrm>
            <a:off x="6629400" y="4572000"/>
            <a:ext cx="1219200" cy="1524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35" name="AutoShape 13"/>
          <p:cNvSpPr>
            <a:spLocks noChangeArrowheads="1"/>
          </p:cNvSpPr>
          <p:nvPr/>
        </p:nvSpPr>
        <p:spPr bwMode="auto">
          <a:xfrm>
            <a:off x="2667000" y="1524000"/>
            <a:ext cx="5638800" cy="1190625"/>
          </a:xfrm>
          <a:prstGeom prst="curvedDownArrow">
            <a:avLst>
              <a:gd name="adj1" fmla="val 94720"/>
              <a:gd name="adj2" fmla="val 189440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3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C707E1-F564-4DE7-9104-C71BA8360EE8}" type="slidenum">
              <a:rPr lang="en-US" altLang="en-US" sz="1400">
                <a:latin typeface="Book Antiqua" panose="02040602050305030304" pitchFamily="18" charset="0"/>
              </a:rPr>
              <a:pPr/>
              <a:t>27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Simplifying the algorithm for 3 disks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82296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Step 1.  Move the top 2 disks from 1 to 2 using 3 as intermediate</a:t>
            </a:r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376" name="Rectangle 6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377" name="Rectangle 7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378" name="Rectangle 8"/>
          <p:cNvSpPr>
            <a:spLocks noChangeArrowheads="1"/>
          </p:cNvSpPr>
          <p:nvPr/>
        </p:nvSpPr>
        <p:spPr bwMode="auto">
          <a:xfrm>
            <a:off x="19050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379" name="Text Box 9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8380" name="Text Box 10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8381" name="Text Box 11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057400" y="47244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2209800" y="4572000"/>
            <a:ext cx="1219200" cy="1524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87" name="AutoShape 15"/>
          <p:cNvSpPr>
            <a:spLocks noChangeArrowheads="1"/>
          </p:cNvSpPr>
          <p:nvPr/>
        </p:nvSpPr>
        <p:spPr bwMode="auto">
          <a:xfrm>
            <a:off x="2590800" y="1676400"/>
            <a:ext cx="2895600" cy="1143000"/>
          </a:xfrm>
          <a:prstGeom prst="curvedDownArrow">
            <a:avLst>
              <a:gd name="adj1" fmla="val 50667"/>
              <a:gd name="adj2" fmla="val 101333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385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4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nimBg="1"/>
      <p:bldP spid="54285" grpId="0" animBg="1"/>
      <p:bldP spid="542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FC95E6-D515-4B52-BCA3-0D706C0803AF}" type="slidenum">
              <a:rPr lang="en-US" altLang="en-US" sz="1400">
                <a:latin typeface="Book Antiqua" panose="02040602050305030304" pitchFamily="18" charset="0"/>
              </a:rPr>
              <a:pPr/>
              <a:t>28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Simplifying the algorithm for 3 disks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912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Step 2.  Move the remaining disk from 1 to 3</a:t>
            </a:r>
          </a:p>
        </p:txBody>
      </p:sp>
      <p:sp>
        <p:nvSpPr>
          <p:cNvPr id="60422" name="Rectangle 4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0423" name="Rectangle 5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0424" name="Rectangle 6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0425" name="Rectangle 7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9050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0427" name="Text Box 9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0428" name="Text Box 10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0429" name="Text Box 11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0430" name="Rectangle 12"/>
          <p:cNvSpPr>
            <a:spLocks noChangeArrowheads="1"/>
          </p:cNvSpPr>
          <p:nvPr/>
        </p:nvSpPr>
        <p:spPr bwMode="auto">
          <a:xfrm>
            <a:off x="4191000" y="48768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0431" name="Rectangle 13"/>
          <p:cNvSpPr>
            <a:spLocks noChangeArrowheads="1"/>
          </p:cNvSpPr>
          <p:nvPr/>
        </p:nvSpPr>
        <p:spPr bwMode="auto">
          <a:xfrm>
            <a:off x="4343400" y="4724400"/>
            <a:ext cx="1219200" cy="1524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2667000" y="1524000"/>
            <a:ext cx="5638800" cy="1190625"/>
          </a:xfrm>
          <a:prstGeom prst="curvedDownArrow">
            <a:avLst>
              <a:gd name="adj1" fmla="val 94720"/>
              <a:gd name="adj2" fmla="val 189440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0433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3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/>
      <p:bldP spid="553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E24DD9-10F7-45C1-816E-977CD61BD070}" type="slidenum">
              <a:rPr lang="en-US" altLang="en-US" sz="1400">
                <a:latin typeface="Book Antiqua" panose="02040602050305030304" pitchFamily="18" charset="0"/>
              </a:rPr>
              <a:pPr/>
              <a:t>29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Simplifying the algorithm for 3 disks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912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Step 3.  Move 2 disks from 2 to 3 using 1 as intermediate</a:t>
            </a:r>
          </a:p>
          <a:p>
            <a:pPr eaLnBrk="1" hangingPunct="1"/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sp>
        <p:nvSpPr>
          <p:cNvPr id="62470" name="Rectangle 4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1" name="Rectangle 5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2" name="Rectangle 6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3" name="Rectangle 7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63246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5" name="Text Box 9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2476" name="Text Box 10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2477" name="Text Box 11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4191000" y="48768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4343400" y="4724400"/>
            <a:ext cx="1219200" cy="1524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4800600" y="1676400"/>
            <a:ext cx="2895600" cy="1143000"/>
          </a:xfrm>
          <a:prstGeom prst="curvedDownArrow">
            <a:avLst>
              <a:gd name="adj1" fmla="val 50667"/>
              <a:gd name="adj2" fmla="val 101333"/>
              <a:gd name="adj3" fmla="val 33333"/>
            </a:avLst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81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3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63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animBg="1"/>
      <p:bldP spid="56333" grpId="0" animBg="1"/>
      <p:bldP spid="563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4690F7-801C-43BB-954C-1D15051CECE7}" type="slidenum">
              <a:rPr lang="en-US" altLang="en-US" sz="1400">
                <a:latin typeface="Book Antiqua" panose="02040602050305030304" pitchFamily="18" charset="0"/>
              </a:rPr>
              <a:pPr/>
              <a:t>3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What is an algorithm?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6513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An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algorithm</a:t>
            </a:r>
            <a:r>
              <a:rPr lang="en-US" altLang="en-US" smtClean="0">
                <a:ea typeface="ＭＳ Ｐゴシック" panose="020B0600070205080204" pitchFamily="34" charset="-128"/>
              </a:rPr>
              <a:t> is a sequence of instructions that one must perform in order to solve a well-formulated </a:t>
            </a:r>
            <a:r>
              <a:rPr lang="en-US" altLang="en-US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problem</a:t>
            </a:r>
            <a:r>
              <a:rPr lang="en-US" altLang="en-US" smtClean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5124" name="Picture 4" descr="MCj007871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3657600"/>
            <a:ext cx="282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590800" y="3657600"/>
            <a:ext cx="1676400" cy="762000"/>
          </a:xfrm>
          <a:prstGeom prst="cloudCallout">
            <a:avLst>
              <a:gd name="adj1" fmla="val -23676"/>
              <a:gd name="adj2" fmla="val 38542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problem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3089275" y="2855913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input</a:t>
            </a: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3019425" y="4684713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output</a:t>
            </a:r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342900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2438400" y="3581400"/>
            <a:ext cx="1905000" cy="914400"/>
          </a:xfrm>
          <a:prstGeom prst="flowChartProcess">
            <a:avLst/>
          </a:prstGeom>
          <a:solidFill>
            <a:srgbClr val="00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99FF"/>
            </a:extrusionClr>
            <a:contourClr>
              <a:srgbClr val="0099FF"/>
            </a:contourClr>
          </a:sp3d>
        </p:spPr>
        <p:txBody>
          <a:bodyPr wrap="none" lIns="91429" tIns="45714" rIns="91429" bIns="45714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algorithm</a:t>
            </a:r>
          </a:p>
        </p:txBody>
      </p:sp>
      <p:sp>
        <p:nvSpPr>
          <p:cNvPr id="11276" name="Line 8"/>
          <p:cNvSpPr>
            <a:spLocks noChangeShapeType="1"/>
          </p:cNvSpPr>
          <p:nvPr/>
        </p:nvSpPr>
        <p:spPr bwMode="auto">
          <a:xfrm>
            <a:off x="34290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1" name="Picture 11" descr="MCj007871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657600"/>
            <a:ext cx="561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486400" y="4002088"/>
            <a:ext cx="250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accent2"/>
                </a:solidFill>
              </a:rPr>
              <a:t>Algorithm: Correctness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550025" y="4267200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accent2"/>
                </a:solidFill>
              </a:rPr>
              <a:t>Complexity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486400" y="3505200"/>
            <a:ext cx="229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hlink"/>
                </a:solidFill>
              </a:rPr>
              <a:t>Problem: Complexity</a:t>
            </a:r>
          </a:p>
        </p:txBody>
      </p:sp>
      <p:sp>
        <p:nvSpPr>
          <p:cNvPr id="11281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3" grpId="0"/>
      <p:bldP spid="5134" grpId="0"/>
      <p:bldP spid="51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C0D3C7-DB85-4633-805E-A6AD286F4DCA}" type="slidenum">
              <a:rPr lang="en-US" altLang="en-US" sz="1400">
                <a:latin typeface="Book Antiqua" panose="02040602050305030304" pitchFamily="18" charset="0"/>
              </a:rPr>
              <a:pPr/>
              <a:t>30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Simplifying the algorithm for 3 disks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1752600" y="5029200"/>
            <a:ext cx="6705600" cy="762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27432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4876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7162800" y="2895600"/>
            <a:ext cx="76200" cy="21336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6324600" y="4876800"/>
            <a:ext cx="1828800" cy="155575"/>
          </a:xfrm>
          <a:prstGeom prst="rect">
            <a:avLst/>
          </a:prstGeom>
          <a:solidFill>
            <a:srgbClr val="FF99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4522" name="Text Box 9"/>
          <p:cNvSpPr txBox="1">
            <a:spLocks noChangeArrowheads="1"/>
          </p:cNvSpPr>
          <p:nvPr/>
        </p:nvSpPr>
        <p:spPr bwMode="auto">
          <a:xfrm>
            <a:off x="25908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4523" name="Text Box 10"/>
          <p:cNvSpPr txBox="1">
            <a:spLocks noChangeArrowheads="1"/>
          </p:cNvSpPr>
          <p:nvPr/>
        </p:nvSpPr>
        <p:spPr bwMode="auto">
          <a:xfrm>
            <a:off x="4724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4524" name="Text Box 11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4525" name="Rectangle 12"/>
          <p:cNvSpPr>
            <a:spLocks noChangeArrowheads="1"/>
          </p:cNvSpPr>
          <p:nvPr/>
        </p:nvSpPr>
        <p:spPr bwMode="auto">
          <a:xfrm>
            <a:off x="6477000" y="4724400"/>
            <a:ext cx="1524000" cy="152400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4526" name="Rectangle 13"/>
          <p:cNvSpPr>
            <a:spLocks noChangeArrowheads="1"/>
          </p:cNvSpPr>
          <p:nvPr/>
        </p:nvSpPr>
        <p:spPr bwMode="auto">
          <a:xfrm>
            <a:off x="6629400" y="4572000"/>
            <a:ext cx="1219200" cy="1524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4527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8D3E98-5DE8-40A1-A119-D5F09A5729C3}" type="slidenum">
              <a:rPr lang="en-US" altLang="en-US" sz="1400">
                <a:latin typeface="Book Antiqua" panose="02040602050305030304" pitchFamily="18" charset="0"/>
              </a:rPr>
              <a:pPr/>
              <a:t>31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problem for N disks becomes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 base case of a one-disk move. 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 recursive step for moving n-1 disks.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To move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 disks from Peg 1 to Peg 3, we need to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Move (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-1) disks from Peg 1 to Peg 2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Move the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th</a:t>
            </a:r>
            <a:r>
              <a:rPr lang="en-US" altLang="en-US" smtClean="0">
                <a:ea typeface="ＭＳ Ｐゴシック" panose="020B0600070205080204" pitchFamily="34" charset="-128"/>
              </a:rPr>
              <a:t> disk from Peg 1 to Peg 3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Move (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-1) disks from Peg 2 to Peg 3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The number of disk moves is 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2717800" y="5265738"/>
          <a:ext cx="3325813" cy="900112"/>
        </p:xfrm>
        <a:graphic>
          <a:graphicData uri="http://schemas.openxmlformats.org/presentationml/2006/ole">
            <p:oleObj spid="_x0000_s66588" name="Equation" r:id="rId4" imgW="1689100" imgH="457200" progId="Equation.3">
              <p:embed/>
            </p:oleObj>
          </a:graphicData>
        </a:graphic>
      </p:graphicFrame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275388" y="5783263"/>
            <a:ext cx="238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Exponential algorithm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361113" y="3606800"/>
            <a:ext cx="2439987" cy="1635125"/>
            <a:chOff x="6361016" y="3607314"/>
            <a:chExt cx="2440398" cy="1635125"/>
          </a:xfrm>
        </p:grpSpPr>
        <p:grpSp>
          <p:nvGrpSpPr>
            <p:cNvPr id="66570" name="Group 20"/>
            <p:cNvGrpSpPr>
              <a:grpSpLocks/>
            </p:cNvGrpSpPr>
            <p:nvPr/>
          </p:nvGrpSpPr>
          <p:grpSpPr bwMode="auto">
            <a:xfrm>
              <a:off x="6361016" y="3607314"/>
              <a:ext cx="934943" cy="1635125"/>
              <a:chOff x="6361016" y="3607314"/>
              <a:chExt cx="934943" cy="1635125"/>
            </a:xfrm>
          </p:grpSpPr>
          <p:grpSp>
            <p:nvGrpSpPr>
              <p:cNvPr id="66573" name="Group 36"/>
              <p:cNvGrpSpPr>
                <a:grpSpLocks/>
              </p:cNvGrpSpPr>
              <p:nvPr/>
            </p:nvGrpSpPr>
            <p:grpSpPr bwMode="auto">
              <a:xfrm flipH="1">
                <a:off x="6629139" y="3607314"/>
                <a:ext cx="666820" cy="1635125"/>
                <a:chOff x="4959" y="911"/>
                <a:chExt cx="807" cy="2473"/>
              </a:xfrm>
            </p:grpSpPr>
            <p:sp>
              <p:nvSpPr>
                <p:cNvPr id="66575" name="Freeform 37"/>
                <p:cNvSpPr>
                  <a:spLocks/>
                </p:cNvSpPr>
                <p:nvPr/>
              </p:nvSpPr>
              <p:spPr bwMode="auto">
                <a:xfrm>
                  <a:off x="4959" y="1345"/>
                  <a:ext cx="363" cy="492"/>
                </a:xfrm>
                <a:custGeom>
                  <a:avLst/>
                  <a:gdLst>
                    <a:gd name="T0" fmla="*/ 240 w 363"/>
                    <a:gd name="T1" fmla="*/ 123 h 492"/>
                    <a:gd name="T2" fmla="*/ 212 w 363"/>
                    <a:gd name="T3" fmla="*/ 71 h 492"/>
                    <a:gd name="T4" fmla="*/ 160 w 363"/>
                    <a:gd name="T5" fmla="*/ 38 h 492"/>
                    <a:gd name="T6" fmla="*/ 108 w 363"/>
                    <a:gd name="T7" fmla="*/ 33 h 492"/>
                    <a:gd name="T8" fmla="*/ 56 w 363"/>
                    <a:gd name="T9" fmla="*/ 52 h 492"/>
                    <a:gd name="T10" fmla="*/ 18 w 363"/>
                    <a:gd name="T11" fmla="*/ 104 h 492"/>
                    <a:gd name="T12" fmla="*/ 0 w 363"/>
                    <a:gd name="T13" fmla="*/ 194 h 492"/>
                    <a:gd name="T14" fmla="*/ 14 w 363"/>
                    <a:gd name="T15" fmla="*/ 303 h 492"/>
                    <a:gd name="T16" fmla="*/ 47 w 363"/>
                    <a:gd name="T17" fmla="*/ 397 h 492"/>
                    <a:gd name="T18" fmla="*/ 89 w 363"/>
                    <a:gd name="T19" fmla="*/ 449 h 492"/>
                    <a:gd name="T20" fmla="*/ 146 w 363"/>
                    <a:gd name="T21" fmla="*/ 483 h 492"/>
                    <a:gd name="T22" fmla="*/ 198 w 363"/>
                    <a:gd name="T23" fmla="*/ 492 h 492"/>
                    <a:gd name="T24" fmla="*/ 264 w 363"/>
                    <a:gd name="T25" fmla="*/ 468 h 492"/>
                    <a:gd name="T26" fmla="*/ 287 w 363"/>
                    <a:gd name="T27" fmla="*/ 426 h 492"/>
                    <a:gd name="T28" fmla="*/ 301 w 363"/>
                    <a:gd name="T29" fmla="*/ 350 h 492"/>
                    <a:gd name="T30" fmla="*/ 297 w 363"/>
                    <a:gd name="T31" fmla="*/ 251 h 492"/>
                    <a:gd name="T32" fmla="*/ 273 w 363"/>
                    <a:gd name="T33" fmla="*/ 161 h 492"/>
                    <a:gd name="T34" fmla="*/ 363 w 363"/>
                    <a:gd name="T35" fmla="*/ 43 h 492"/>
                    <a:gd name="T36" fmla="*/ 363 w 363"/>
                    <a:gd name="T37" fmla="*/ 19 h 492"/>
                    <a:gd name="T38" fmla="*/ 344 w 363"/>
                    <a:gd name="T39" fmla="*/ 0 h 492"/>
                    <a:gd name="T40" fmla="*/ 325 w 363"/>
                    <a:gd name="T41" fmla="*/ 9 h 492"/>
                    <a:gd name="T42" fmla="*/ 240 w 363"/>
                    <a:gd name="T43" fmla="*/ 123 h 4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3"/>
                    <a:gd name="T67" fmla="*/ 0 h 492"/>
                    <a:gd name="T68" fmla="*/ 363 w 363"/>
                    <a:gd name="T69" fmla="*/ 492 h 49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3" h="492">
                      <a:moveTo>
                        <a:pt x="240" y="123"/>
                      </a:moveTo>
                      <a:lnTo>
                        <a:pt x="212" y="71"/>
                      </a:lnTo>
                      <a:lnTo>
                        <a:pt x="160" y="38"/>
                      </a:lnTo>
                      <a:lnTo>
                        <a:pt x="108" y="33"/>
                      </a:lnTo>
                      <a:lnTo>
                        <a:pt x="56" y="52"/>
                      </a:lnTo>
                      <a:lnTo>
                        <a:pt x="18" y="104"/>
                      </a:lnTo>
                      <a:lnTo>
                        <a:pt x="0" y="194"/>
                      </a:lnTo>
                      <a:lnTo>
                        <a:pt x="14" y="303"/>
                      </a:lnTo>
                      <a:lnTo>
                        <a:pt x="47" y="397"/>
                      </a:lnTo>
                      <a:lnTo>
                        <a:pt x="89" y="449"/>
                      </a:lnTo>
                      <a:lnTo>
                        <a:pt x="146" y="483"/>
                      </a:lnTo>
                      <a:lnTo>
                        <a:pt x="198" y="492"/>
                      </a:lnTo>
                      <a:lnTo>
                        <a:pt x="264" y="468"/>
                      </a:lnTo>
                      <a:lnTo>
                        <a:pt x="287" y="426"/>
                      </a:lnTo>
                      <a:lnTo>
                        <a:pt x="301" y="350"/>
                      </a:lnTo>
                      <a:lnTo>
                        <a:pt x="297" y="251"/>
                      </a:lnTo>
                      <a:lnTo>
                        <a:pt x="273" y="161"/>
                      </a:lnTo>
                      <a:lnTo>
                        <a:pt x="363" y="43"/>
                      </a:lnTo>
                      <a:lnTo>
                        <a:pt x="363" y="19"/>
                      </a:lnTo>
                      <a:lnTo>
                        <a:pt x="344" y="0"/>
                      </a:lnTo>
                      <a:lnTo>
                        <a:pt x="325" y="9"/>
                      </a:lnTo>
                      <a:lnTo>
                        <a:pt x="240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6576" name="Freeform 38"/>
                <p:cNvSpPr>
                  <a:spLocks/>
                </p:cNvSpPr>
                <p:nvPr/>
              </p:nvSpPr>
              <p:spPr bwMode="auto">
                <a:xfrm>
                  <a:off x="5290" y="911"/>
                  <a:ext cx="476" cy="849"/>
                </a:xfrm>
                <a:custGeom>
                  <a:avLst/>
                  <a:gdLst>
                    <a:gd name="T0" fmla="*/ 47 w 476"/>
                    <a:gd name="T1" fmla="*/ 849 h 849"/>
                    <a:gd name="T2" fmla="*/ 9 w 476"/>
                    <a:gd name="T3" fmla="*/ 839 h 849"/>
                    <a:gd name="T4" fmla="*/ 0 w 476"/>
                    <a:gd name="T5" fmla="*/ 787 h 849"/>
                    <a:gd name="T6" fmla="*/ 61 w 476"/>
                    <a:gd name="T7" fmla="*/ 688 h 849"/>
                    <a:gd name="T8" fmla="*/ 146 w 476"/>
                    <a:gd name="T9" fmla="*/ 528 h 849"/>
                    <a:gd name="T10" fmla="*/ 217 w 476"/>
                    <a:gd name="T11" fmla="*/ 400 h 849"/>
                    <a:gd name="T12" fmla="*/ 273 w 476"/>
                    <a:gd name="T13" fmla="*/ 245 h 849"/>
                    <a:gd name="T14" fmla="*/ 349 w 476"/>
                    <a:gd name="T15" fmla="*/ 150 h 849"/>
                    <a:gd name="T16" fmla="*/ 429 w 476"/>
                    <a:gd name="T17" fmla="*/ 14 h 849"/>
                    <a:gd name="T18" fmla="*/ 443 w 476"/>
                    <a:gd name="T19" fmla="*/ 0 h 849"/>
                    <a:gd name="T20" fmla="*/ 471 w 476"/>
                    <a:gd name="T21" fmla="*/ 4 h 849"/>
                    <a:gd name="T22" fmla="*/ 476 w 476"/>
                    <a:gd name="T23" fmla="*/ 28 h 849"/>
                    <a:gd name="T24" fmla="*/ 377 w 476"/>
                    <a:gd name="T25" fmla="*/ 150 h 849"/>
                    <a:gd name="T26" fmla="*/ 372 w 476"/>
                    <a:gd name="T27" fmla="*/ 202 h 849"/>
                    <a:gd name="T28" fmla="*/ 401 w 476"/>
                    <a:gd name="T29" fmla="*/ 254 h 849"/>
                    <a:gd name="T30" fmla="*/ 401 w 476"/>
                    <a:gd name="T31" fmla="*/ 301 h 849"/>
                    <a:gd name="T32" fmla="*/ 372 w 476"/>
                    <a:gd name="T33" fmla="*/ 330 h 849"/>
                    <a:gd name="T34" fmla="*/ 302 w 476"/>
                    <a:gd name="T35" fmla="*/ 367 h 849"/>
                    <a:gd name="T36" fmla="*/ 269 w 476"/>
                    <a:gd name="T37" fmla="*/ 377 h 849"/>
                    <a:gd name="T38" fmla="*/ 254 w 476"/>
                    <a:gd name="T39" fmla="*/ 405 h 849"/>
                    <a:gd name="T40" fmla="*/ 217 w 476"/>
                    <a:gd name="T41" fmla="*/ 518 h 849"/>
                    <a:gd name="T42" fmla="*/ 179 w 476"/>
                    <a:gd name="T43" fmla="*/ 622 h 849"/>
                    <a:gd name="T44" fmla="*/ 132 w 476"/>
                    <a:gd name="T45" fmla="*/ 745 h 849"/>
                    <a:gd name="T46" fmla="*/ 71 w 476"/>
                    <a:gd name="T47" fmla="*/ 849 h 849"/>
                    <a:gd name="T48" fmla="*/ 47 w 476"/>
                    <a:gd name="T49" fmla="*/ 849 h 84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76"/>
                    <a:gd name="T76" fmla="*/ 0 h 849"/>
                    <a:gd name="T77" fmla="*/ 476 w 476"/>
                    <a:gd name="T78" fmla="*/ 849 h 84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76" h="849">
                      <a:moveTo>
                        <a:pt x="47" y="849"/>
                      </a:moveTo>
                      <a:lnTo>
                        <a:pt x="9" y="839"/>
                      </a:lnTo>
                      <a:lnTo>
                        <a:pt x="0" y="787"/>
                      </a:lnTo>
                      <a:lnTo>
                        <a:pt x="61" y="688"/>
                      </a:lnTo>
                      <a:lnTo>
                        <a:pt x="146" y="528"/>
                      </a:lnTo>
                      <a:lnTo>
                        <a:pt x="217" y="400"/>
                      </a:lnTo>
                      <a:lnTo>
                        <a:pt x="273" y="245"/>
                      </a:lnTo>
                      <a:lnTo>
                        <a:pt x="349" y="150"/>
                      </a:lnTo>
                      <a:lnTo>
                        <a:pt x="429" y="14"/>
                      </a:lnTo>
                      <a:lnTo>
                        <a:pt x="443" y="0"/>
                      </a:lnTo>
                      <a:lnTo>
                        <a:pt x="471" y="4"/>
                      </a:lnTo>
                      <a:lnTo>
                        <a:pt x="476" y="28"/>
                      </a:lnTo>
                      <a:lnTo>
                        <a:pt x="377" y="150"/>
                      </a:lnTo>
                      <a:lnTo>
                        <a:pt x="372" y="202"/>
                      </a:lnTo>
                      <a:lnTo>
                        <a:pt x="401" y="254"/>
                      </a:lnTo>
                      <a:lnTo>
                        <a:pt x="401" y="301"/>
                      </a:lnTo>
                      <a:lnTo>
                        <a:pt x="372" y="330"/>
                      </a:lnTo>
                      <a:lnTo>
                        <a:pt x="302" y="367"/>
                      </a:lnTo>
                      <a:lnTo>
                        <a:pt x="269" y="377"/>
                      </a:lnTo>
                      <a:lnTo>
                        <a:pt x="254" y="405"/>
                      </a:lnTo>
                      <a:lnTo>
                        <a:pt x="217" y="518"/>
                      </a:lnTo>
                      <a:lnTo>
                        <a:pt x="179" y="622"/>
                      </a:lnTo>
                      <a:lnTo>
                        <a:pt x="132" y="745"/>
                      </a:lnTo>
                      <a:lnTo>
                        <a:pt x="71" y="849"/>
                      </a:lnTo>
                      <a:lnTo>
                        <a:pt x="47" y="8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  <a:p>
                  <a:endParaRPr/>
                </a:p>
              </p:txBody>
            </p:sp>
            <p:sp>
              <p:nvSpPr>
                <p:cNvPr id="66577" name="Freeform 40"/>
                <p:cNvSpPr>
                  <a:spLocks/>
                </p:cNvSpPr>
                <p:nvPr/>
              </p:nvSpPr>
              <p:spPr bwMode="auto">
                <a:xfrm>
                  <a:off x="5176" y="1850"/>
                  <a:ext cx="293" cy="685"/>
                </a:xfrm>
                <a:custGeom>
                  <a:avLst/>
                  <a:gdLst>
                    <a:gd name="T0" fmla="*/ 24 w 293"/>
                    <a:gd name="T1" fmla="*/ 28 h 685"/>
                    <a:gd name="T2" fmla="*/ 71 w 293"/>
                    <a:gd name="T3" fmla="*/ 4 h 685"/>
                    <a:gd name="T4" fmla="*/ 109 w 293"/>
                    <a:gd name="T5" fmla="*/ 0 h 685"/>
                    <a:gd name="T6" fmla="*/ 175 w 293"/>
                    <a:gd name="T7" fmla="*/ 42 h 685"/>
                    <a:gd name="T8" fmla="*/ 213 w 293"/>
                    <a:gd name="T9" fmla="*/ 85 h 685"/>
                    <a:gd name="T10" fmla="*/ 242 w 293"/>
                    <a:gd name="T11" fmla="*/ 146 h 685"/>
                    <a:gd name="T12" fmla="*/ 265 w 293"/>
                    <a:gd name="T13" fmla="*/ 226 h 685"/>
                    <a:gd name="T14" fmla="*/ 289 w 293"/>
                    <a:gd name="T15" fmla="*/ 349 h 685"/>
                    <a:gd name="T16" fmla="*/ 293 w 293"/>
                    <a:gd name="T17" fmla="*/ 486 h 685"/>
                    <a:gd name="T18" fmla="*/ 279 w 293"/>
                    <a:gd name="T19" fmla="*/ 576 h 685"/>
                    <a:gd name="T20" fmla="*/ 256 w 293"/>
                    <a:gd name="T21" fmla="*/ 618 h 685"/>
                    <a:gd name="T22" fmla="*/ 194 w 293"/>
                    <a:gd name="T23" fmla="*/ 661 h 685"/>
                    <a:gd name="T24" fmla="*/ 128 w 293"/>
                    <a:gd name="T25" fmla="*/ 685 h 685"/>
                    <a:gd name="T26" fmla="*/ 86 w 293"/>
                    <a:gd name="T27" fmla="*/ 685 h 685"/>
                    <a:gd name="T28" fmla="*/ 48 w 293"/>
                    <a:gd name="T29" fmla="*/ 675 h 685"/>
                    <a:gd name="T30" fmla="*/ 24 w 293"/>
                    <a:gd name="T31" fmla="*/ 618 h 685"/>
                    <a:gd name="T32" fmla="*/ 15 w 293"/>
                    <a:gd name="T33" fmla="*/ 548 h 685"/>
                    <a:gd name="T34" fmla="*/ 34 w 293"/>
                    <a:gd name="T35" fmla="*/ 500 h 685"/>
                    <a:gd name="T36" fmla="*/ 57 w 293"/>
                    <a:gd name="T37" fmla="*/ 458 h 685"/>
                    <a:gd name="T38" fmla="*/ 52 w 293"/>
                    <a:gd name="T39" fmla="*/ 401 h 685"/>
                    <a:gd name="T40" fmla="*/ 43 w 293"/>
                    <a:gd name="T41" fmla="*/ 330 h 685"/>
                    <a:gd name="T42" fmla="*/ 24 w 293"/>
                    <a:gd name="T43" fmla="*/ 259 h 685"/>
                    <a:gd name="T44" fmla="*/ 0 w 293"/>
                    <a:gd name="T45" fmla="*/ 184 h 685"/>
                    <a:gd name="T46" fmla="*/ 0 w 293"/>
                    <a:gd name="T47" fmla="*/ 127 h 685"/>
                    <a:gd name="T48" fmla="*/ 15 w 293"/>
                    <a:gd name="T49" fmla="*/ 66 h 685"/>
                    <a:gd name="T50" fmla="*/ 24 w 293"/>
                    <a:gd name="T51" fmla="*/ 28 h 68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93"/>
                    <a:gd name="T79" fmla="*/ 0 h 685"/>
                    <a:gd name="T80" fmla="*/ 293 w 293"/>
                    <a:gd name="T81" fmla="*/ 685 h 68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93" h="685">
                      <a:moveTo>
                        <a:pt x="24" y="28"/>
                      </a:moveTo>
                      <a:lnTo>
                        <a:pt x="71" y="4"/>
                      </a:lnTo>
                      <a:lnTo>
                        <a:pt x="109" y="0"/>
                      </a:lnTo>
                      <a:lnTo>
                        <a:pt x="175" y="42"/>
                      </a:lnTo>
                      <a:lnTo>
                        <a:pt x="213" y="85"/>
                      </a:lnTo>
                      <a:lnTo>
                        <a:pt x="242" y="146"/>
                      </a:lnTo>
                      <a:lnTo>
                        <a:pt x="265" y="226"/>
                      </a:lnTo>
                      <a:lnTo>
                        <a:pt x="289" y="349"/>
                      </a:lnTo>
                      <a:lnTo>
                        <a:pt x="293" y="486"/>
                      </a:lnTo>
                      <a:lnTo>
                        <a:pt x="279" y="576"/>
                      </a:lnTo>
                      <a:lnTo>
                        <a:pt x="256" y="618"/>
                      </a:lnTo>
                      <a:lnTo>
                        <a:pt x="194" y="661"/>
                      </a:lnTo>
                      <a:lnTo>
                        <a:pt x="128" y="685"/>
                      </a:lnTo>
                      <a:lnTo>
                        <a:pt x="86" y="685"/>
                      </a:lnTo>
                      <a:lnTo>
                        <a:pt x="48" y="675"/>
                      </a:lnTo>
                      <a:lnTo>
                        <a:pt x="24" y="618"/>
                      </a:lnTo>
                      <a:lnTo>
                        <a:pt x="15" y="548"/>
                      </a:lnTo>
                      <a:lnTo>
                        <a:pt x="34" y="500"/>
                      </a:lnTo>
                      <a:lnTo>
                        <a:pt x="57" y="458"/>
                      </a:lnTo>
                      <a:lnTo>
                        <a:pt x="52" y="401"/>
                      </a:lnTo>
                      <a:lnTo>
                        <a:pt x="43" y="330"/>
                      </a:lnTo>
                      <a:lnTo>
                        <a:pt x="24" y="259"/>
                      </a:lnTo>
                      <a:lnTo>
                        <a:pt x="0" y="184"/>
                      </a:lnTo>
                      <a:lnTo>
                        <a:pt x="0" y="127"/>
                      </a:lnTo>
                      <a:lnTo>
                        <a:pt x="15" y="66"/>
                      </a:lnTo>
                      <a:lnTo>
                        <a:pt x="24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6578" name="Freeform 41"/>
                <p:cNvSpPr>
                  <a:spLocks/>
                </p:cNvSpPr>
                <p:nvPr/>
              </p:nvSpPr>
              <p:spPr bwMode="auto">
                <a:xfrm>
                  <a:off x="5345" y="2397"/>
                  <a:ext cx="382" cy="878"/>
                </a:xfrm>
                <a:custGeom>
                  <a:avLst/>
                  <a:gdLst>
                    <a:gd name="T0" fmla="*/ 0 w 382"/>
                    <a:gd name="T1" fmla="*/ 76 h 878"/>
                    <a:gd name="T2" fmla="*/ 0 w 382"/>
                    <a:gd name="T3" fmla="*/ 38 h 878"/>
                    <a:gd name="T4" fmla="*/ 33 w 382"/>
                    <a:gd name="T5" fmla="*/ 0 h 878"/>
                    <a:gd name="T6" fmla="*/ 57 w 382"/>
                    <a:gd name="T7" fmla="*/ 14 h 878"/>
                    <a:gd name="T8" fmla="*/ 170 w 382"/>
                    <a:gd name="T9" fmla="*/ 165 h 878"/>
                    <a:gd name="T10" fmla="*/ 226 w 382"/>
                    <a:gd name="T11" fmla="*/ 250 h 878"/>
                    <a:gd name="T12" fmla="*/ 241 w 382"/>
                    <a:gd name="T13" fmla="*/ 326 h 878"/>
                    <a:gd name="T14" fmla="*/ 245 w 382"/>
                    <a:gd name="T15" fmla="*/ 406 h 878"/>
                    <a:gd name="T16" fmla="*/ 236 w 382"/>
                    <a:gd name="T17" fmla="*/ 515 h 878"/>
                    <a:gd name="T18" fmla="*/ 203 w 382"/>
                    <a:gd name="T19" fmla="*/ 633 h 878"/>
                    <a:gd name="T20" fmla="*/ 170 w 382"/>
                    <a:gd name="T21" fmla="*/ 703 h 878"/>
                    <a:gd name="T22" fmla="*/ 156 w 382"/>
                    <a:gd name="T23" fmla="*/ 774 h 878"/>
                    <a:gd name="T24" fmla="*/ 160 w 382"/>
                    <a:gd name="T25" fmla="*/ 807 h 878"/>
                    <a:gd name="T26" fmla="*/ 179 w 382"/>
                    <a:gd name="T27" fmla="*/ 817 h 878"/>
                    <a:gd name="T28" fmla="*/ 292 w 382"/>
                    <a:gd name="T29" fmla="*/ 812 h 878"/>
                    <a:gd name="T30" fmla="*/ 368 w 382"/>
                    <a:gd name="T31" fmla="*/ 826 h 878"/>
                    <a:gd name="T32" fmla="*/ 382 w 382"/>
                    <a:gd name="T33" fmla="*/ 845 h 878"/>
                    <a:gd name="T34" fmla="*/ 382 w 382"/>
                    <a:gd name="T35" fmla="*/ 859 h 878"/>
                    <a:gd name="T36" fmla="*/ 321 w 382"/>
                    <a:gd name="T37" fmla="*/ 878 h 878"/>
                    <a:gd name="T38" fmla="*/ 307 w 382"/>
                    <a:gd name="T39" fmla="*/ 873 h 878"/>
                    <a:gd name="T40" fmla="*/ 255 w 382"/>
                    <a:gd name="T41" fmla="*/ 850 h 878"/>
                    <a:gd name="T42" fmla="*/ 203 w 382"/>
                    <a:gd name="T43" fmla="*/ 850 h 878"/>
                    <a:gd name="T44" fmla="*/ 132 w 382"/>
                    <a:gd name="T45" fmla="*/ 850 h 878"/>
                    <a:gd name="T46" fmla="*/ 108 w 382"/>
                    <a:gd name="T47" fmla="*/ 854 h 878"/>
                    <a:gd name="T48" fmla="*/ 99 w 382"/>
                    <a:gd name="T49" fmla="*/ 836 h 878"/>
                    <a:gd name="T50" fmla="*/ 99 w 382"/>
                    <a:gd name="T51" fmla="*/ 807 h 878"/>
                    <a:gd name="T52" fmla="*/ 123 w 382"/>
                    <a:gd name="T53" fmla="*/ 718 h 878"/>
                    <a:gd name="T54" fmla="*/ 165 w 382"/>
                    <a:gd name="T55" fmla="*/ 623 h 878"/>
                    <a:gd name="T56" fmla="*/ 193 w 382"/>
                    <a:gd name="T57" fmla="*/ 529 h 878"/>
                    <a:gd name="T58" fmla="*/ 198 w 382"/>
                    <a:gd name="T59" fmla="*/ 458 h 878"/>
                    <a:gd name="T60" fmla="*/ 193 w 382"/>
                    <a:gd name="T61" fmla="*/ 359 h 878"/>
                    <a:gd name="T62" fmla="*/ 174 w 382"/>
                    <a:gd name="T63" fmla="*/ 302 h 878"/>
                    <a:gd name="T64" fmla="*/ 127 w 382"/>
                    <a:gd name="T65" fmla="*/ 231 h 878"/>
                    <a:gd name="T66" fmla="*/ 61 w 382"/>
                    <a:gd name="T67" fmla="*/ 165 h 878"/>
                    <a:gd name="T68" fmla="*/ 14 w 382"/>
                    <a:gd name="T69" fmla="*/ 127 h 878"/>
                    <a:gd name="T70" fmla="*/ 0 w 382"/>
                    <a:gd name="T71" fmla="*/ 104 h 878"/>
                    <a:gd name="T72" fmla="*/ 0 w 382"/>
                    <a:gd name="T73" fmla="*/ 76 h 8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2"/>
                    <a:gd name="T112" fmla="*/ 0 h 878"/>
                    <a:gd name="T113" fmla="*/ 382 w 382"/>
                    <a:gd name="T114" fmla="*/ 878 h 8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2" h="878">
                      <a:moveTo>
                        <a:pt x="0" y="76"/>
                      </a:moveTo>
                      <a:lnTo>
                        <a:pt x="0" y="38"/>
                      </a:lnTo>
                      <a:lnTo>
                        <a:pt x="33" y="0"/>
                      </a:lnTo>
                      <a:lnTo>
                        <a:pt x="57" y="14"/>
                      </a:lnTo>
                      <a:lnTo>
                        <a:pt x="170" y="165"/>
                      </a:lnTo>
                      <a:lnTo>
                        <a:pt x="226" y="250"/>
                      </a:lnTo>
                      <a:lnTo>
                        <a:pt x="241" y="326"/>
                      </a:lnTo>
                      <a:lnTo>
                        <a:pt x="245" y="406"/>
                      </a:lnTo>
                      <a:lnTo>
                        <a:pt x="236" y="515"/>
                      </a:lnTo>
                      <a:lnTo>
                        <a:pt x="203" y="633"/>
                      </a:lnTo>
                      <a:lnTo>
                        <a:pt x="170" y="703"/>
                      </a:lnTo>
                      <a:lnTo>
                        <a:pt x="156" y="774"/>
                      </a:lnTo>
                      <a:lnTo>
                        <a:pt x="160" y="807"/>
                      </a:lnTo>
                      <a:lnTo>
                        <a:pt x="179" y="817"/>
                      </a:lnTo>
                      <a:lnTo>
                        <a:pt x="292" y="812"/>
                      </a:lnTo>
                      <a:lnTo>
                        <a:pt x="368" y="826"/>
                      </a:lnTo>
                      <a:lnTo>
                        <a:pt x="382" y="845"/>
                      </a:lnTo>
                      <a:lnTo>
                        <a:pt x="382" y="859"/>
                      </a:lnTo>
                      <a:lnTo>
                        <a:pt x="321" y="878"/>
                      </a:lnTo>
                      <a:lnTo>
                        <a:pt x="307" y="873"/>
                      </a:lnTo>
                      <a:lnTo>
                        <a:pt x="255" y="850"/>
                      </a:lnTo>
                      <a:lnTo>
                        <a:pt x="203" y="850"/>
                      </a:lnTo>
                      <a:lnTo>
                        <a:pt x="132" y="850"/>
                      </a:lnTo>
                      <a:lnTo>
                        <a:pt x="108" y="854"/>
                      </a:lnTo>
                      <a:lnTo>
                        <a:pt x="99" y="836"/>
                      </a:lnTo>
                      <a:lnTo>
                        <a:pt x="99" y="807"/>
                      </a:lnTo>
                      <a:lnTo>
                        <a:pt x="123" y="718"/>
                      </a:lnTo>
                      <a:lnTo>
                        <a:pt x="165" y="623"/>
                      </a:lnTo>
                      <a:lnTo>
                        <a:pt x="193" y="529"/>
                      </a:lnTo>
                      <a:lnTo>
                        <a:pt x="198" y="458"/>
                      </a:lnTo>
                      <a:lnTo>
                        <a:pt x="193" y="359"/>
                      </a:lnTo>
                      <a:lnTo>
                        <a:pt x="174" y="302"/>
                      </a:lnTo>
                      <a:lnTo>
                        <a:pt x="127" y="231"/>
                      </a:lnTo>
                      <a:lnTo>
                        <a:pt x="61" y="165"/>
                      </a:lnTo>
                      <a:lnTo>
                        <a:pt x="14" y="127"/>
                      </a:lnTo>
                      <a:lnTo>
                        <a:pt x="0" y="104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6579" name="Freeform 42"/>
                <p:cNvSpPr>
                  <a:spLocks/>
                </p:cNvSpPr>
                <p:nvPr/>
              </p:nvSpPr>
              <p:spPr bwMode="auto">
                <a:xfrm>
                  <a:off x="5000" y="2445"/>
                  <a:ext cx="321" cy="939"/>
                </a:xfrm>
                <a:custGeom>
                  <a:avLst/>
                  <a:gdLst>
                    <a:gd name="T0" fmla="*/ 227 w 321"/>
                    <a:gd name="T1" fmla="*/ 23 h 939"/>
                    <a:gd name="T2" fmla="*/ 255 w 321"/>
                    <a:gd name="T3" fmla="*/ 0 h 939"/>
                    <a:gd name="T4" fmla="*/ 312 w 321"/>
                    <a:gd name="T5" fmla="*/ 0 h 939"/>
                    <a:gd name="T6" fmla="*/ 321 w 321"/>
                    <a:gd name="T7" fmla="*/ 28 h 939"/>
                    <a:gd name="T8" fmla="*/ 312 w 321"/>
                    <a:gd name="T9" fmla="*/ 103 h 939"/>
                    <a:gd name="T10" fmla="*/ 260 w 321"/>
                    <a:gd name="T11" fmla="*/ 198 h 939"/>
                    <a:gd name="T12" fmla="*/ 237 w 321"/>
                    <a:gd name="T13" fmla="*/ 301 h 939"/>
                    <a:gd name="T14" fmla="*/ 227 w 321"/>
                    <a:gd name="T15" fmla="*/ 429 h 939"/>
                    <a:gd name="T16" fmla="*/ 260 w 321"/>
                    <a:gd name="T17" fmla="*/ 575 h 939"/>
                    <a:gd name="T18" fmla="*/ 303 w 321"/>
                    <a:gd name="T19" fmla="*/ 717 h 939"/>
                    <a:gd name="T20" fmla="*/ 307 w 321"/>
                    <a:gd name="T21" fmla="*/ 773 h 939"/>
                    <a:gd name="T22" fmla="*/ 288 w 321"/>
                    <a:gd name="T23" fmla="*/ 792 h 939"/>
                    <a:gd name="T24" fmla="*/ 222 w 321"/>
                    <a:gd name="T25" fmla="*/ 792 h 939"/>
                    <a:gd name="T26" fmla="*/ 156 w 321"/>
                    <a:gd name="T27" fmla="*/ 816 h 939"/>
                    <a:gd name="T28" fmla="*/ 114 w 321"/>
                    <a:gd name="T29" fmla="*/ 877 h 939"/>
                    <a:gd name="T30" fmla="*/ 76 w 321"/>
                    <a:gd name="T31" fmla="*/ 934 h 939"/>
                    <a:gd name="T32" fmla="*/ 57 w 321"/>
                    <a:gd name="T33" fmla="*/ 939 h 939"/>
                    <a:gd name="T34" fmla="*/ 0 w 321"/>
                    <a:gd name="T35" fmla="*/ 905 h 939"/>
                    <a:gd name="T36" fmla="*/ 0 w 321"/>
                    <a:gd name="T37" fmla="*/ 882 h 939"/>
                    <a:gd name="T38" fmla="*/ 76 w 321"/>
                    <a:gd name="T39" fmla="*/ 816 h 939"/>
                    <a:gd name="T40" fmla="*/ 166 w 321"/>
                    <a:gd name="T41" fmla="*/ 773 h 939"/>
                    <a:gd name="T42" fmla="*/ 237 w 321"/>
                    <a:gd name="T43" fmla="*/ 750 h 939"/>
                    <a:gd name="T44" fmla="*/ 251 w 321"/>
                    <a:gd name="T45" fmla="*/ 740 h 939"/>
                    <a:gd name="T46" fmla="*/ 246 w 321"/>
                    <a:gd name="T47" fmla="*/ 698 h 939"/>
                    <a:gd name="T48" fmla="*/ 222 w 321"/>
                    <a:gd name="T49" fmla="*/ 594 h 939"/>
                    <a:gd name="T50" fmla="*/ 194 w 321"/>
                    <a:gd name="T51" fmla="*/ 476 h 939"/>
                    <a:gd name="T52" fmla="*/ 180 w 321"/>
                    <a:gd name="T53" fmla="*/ 415 h 939"/>
                    <a:gd name="T54" fmla="*/ 175 w 321"/>
                    <a:gd name="T55" fmla="*/ 344 h 939"/>
                    <a:gd name="T56" fmla="*/ 185 w 321"/>
                    <a:gd name="T57" fmla="*/ 264 h 939"/>
                    <a:gd name="T58" fmla="*/ 203 w 321"/>
                    <a:gd name="T59" fmla="*/ 132 h 939"/>
                    <a:gd name="T60" fmla="*/ 227 w 321"/>
                    <a:gd name="T61" fmla="*/ 23 h 93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21"/>
                    <a:gd name="T94" fmla="*/ 0 h 939"/>
                    <a:gd name="T95" fmla="*/ 321 w 321"/>
                    <a:gd name="T96" fmla="*/ 939 h 93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21" h="939">
                      <a:moveTo>
                        <a:pt x="227" y="23"/>
                      </a:moveTo>
                      <a:lnTo>
                        <a:pt x="255" y="0"/>
                      </a:lnTo>
                      <a:lnTo>
                        <a:pt x="312" y="0"/>
                      </a:lnTo>
                      <a:lnTo>
                        <a:pt x="321" y="28"/>
                      </a:lnTo>
                      <a:lnTo>
                        <a:pt x="312" y="103"/>
                      </a:lnTo>
                      <a:lnTo>
                        <a:pt x="260" y="198"/>
                      </a:lnTo>
                      <a:lnTo>
                        <a:pt x="237" y="301"/>
                      </a:lnTo>
                      <a:lnTo>
                        <a:pt x="227" y="429"/>
                      </a:lnTo>
                      <a:lnTo>
                        <a:pt x="260" y="575"/>
                      </a:lnTo>
                      <a:lnTo>
                        <a:pt x="303" y="717"/>
                      </a:lnTo>
                      <a:lnTo>
                        <a:pt x="307" y="773"/>
                      </a:lnTo>
                      <a:lnTo>
                        <a:pt x="288" y="792"/>
                      </a:lnTo>
                      <a:lnTo>
                        <a:pt x="222" y="792"/>
                      </a:lnTo>
                      <a:lnTo>
                        <a:pt x="156" y="816"/>
                      </a:lnTo>
                      <a:lnTo>
                        <a:pt x="114" y="877"/>
                      </a:lnTo>
                      <a:lnTo>
                        <a:pt x="76" y="934"/>
                      </a:lnTo>
                      <a:lnTo>
                        <a:pt x="57" y="939"/>
                      </a:lnTo>
                      <a:lnTo>
                        <a:pt x="0" y="905"/>
                      </a:lnTo>
                      <a:lnTo>
                        <a:pt x="0" y="882"/>
                      </a:lnTo>
                      <a:lnTo>
                        <a:pt x="76" y="816"/>
                      </a:lnTo>
                      <a:lnTo>
                        <a:pt x="166" y="773"/>
                      </a:lnTo>
                      <a:lnTo>
                        <a:pt x="237" y="750"/>
                      </a:lnTo>
                      <a:lnTo>
                        <a:pt x="251" y="740"/>
                      </a:lnTo>
                      <a:lnTo>
                        <a:pt x="246" y="698"/>
                      </a:lnTo>
                      <a:lnTo>
                        <a:pt x="222" y="594"/>
                      </a:lnTo>
                      <a:lnTo>
                        <a:pt x="194" y="476"/>
                      </a:lnTo>
                      <a:lnTo>
                        <a:pt x="180" y="415"/>
                      </a:lnTo>
                      <a:lnTo>
                        <a:pt x="175" y="344"/>
                      </a:lnTo>
                      <a:lnTo>
                        <a:pt x="185" y="264"/>
                      </a:lnTo>
                      <a:lnTo>
                        <a:pt x="203" y="132"/>
                      </a:lnTo>
                      <a:lnTo>
                        <a:pt x="227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6574" name="Freeform 38"/>
              <p:cNvSpPr>
                <a:spLocks/>
              </p:cNvSpPr>
              <p:nvPr/>
            </p:nvSpPr>
            <p:spPr bwMode="auto">
              <a:xfrm rot="17265448" flipH="1">
                <a:off x="6445034" y="4139660"/>
                <a:ext cx="393316" cy="561351"/>
              </a:xfrm>
              <a:custGeom>
                <a:avLst/>
                <a:gdLst>
                  <a:gd name="T0" fmla="*/ 2147483647 w 476"/>
                  <a:gd name="T1" fmla="*/ 2147483647 h 849"/>
                  <a:gd name="T2" fmla="*/ 2147483647 w 476"/>
                  <a:gd name="T3" fmla="*/ 2147483647 h 849"/>
                  <a:gd name="T4" fmla="*/ 0 w 476"/>
                  <a:gd name="T5" fmla="*/ 2147483647 h 849"/>
                  <a:gd name="T6" fmla="*/ 2147483647 w 476"/>
                  <a:gd name="T7" fmla="*/ 2147483647 h 849"/>
                  <a:gd name="T8" fmla="*/ 2147483647 w 476"/>
                  <a:gd name="T9" fmla="*/ 2147483647 h 849"/>
                  <a:gd name="T10" fmla="*/ 2147483647 w 476"/>
                  <a:gd name="T11" fmla="*/ 2147483647 h 849"/>
                  <a:gd name="T12" fmla="*/ 2147483647 w 476"/>
                  <a:gd name="T13" fmla="*/ 2147483647 h 849"/>
                  <a:gd name="T14" fmla="*/ 2147483647 w 476"/>
                  <a:gd name="T15" fmla="*/ 2147483647 h 849"/>
                  <a:gd name="T16" fmla="*/ 2147483647 w 476"/>
                  <a:gd name="T17" fmla="*/ 2147483647 h 849"/>
                  <a:gd name="T18" fmla="*/ 2147483647 w 476"/>
                  <a:gd name="T19" fmla="*/ 0 h 849"/>
                  <a:gd name="T20" fmla="*/ 2147483647 w 476"/>
                  <a:gd name="T21" fmla="*/ 2147483647 h 849"/>
                  <a:gd name="T22" fmla="*/ 2147483647 w 476"/>
                  <a:gd name="T23" fmla="*/ 2147483647 h 849"/>
                  <a:gd name="T24" fmla="*/ 2147483647 w 476"/>
                  <a:gd name="T25" fmla="*/ 2147483647 h 849"/>
                  <a:gd name="T26" fmla="*/ 2147483647 w 476"/>
                  <a:gd name="T27" fmla="*/ 2147483647 h 849"/>
                  <a:gd name="T28" fmla="*/ 2147483647 w 476"/>
                  <a:gd name="T29" fmla="*/ 2147483647 h 849"/>
                  <a:gd name="T30" fmla="*/ 2147483647 w 476"/>
                  <a:gd name="T31" fmla="*/ 2147483647 h 849"/>
                  <a:gd name="T32" fmla="*/ 2147483647 w 476"/>
                  <a:gd name="T33" fmla="*/ 2147483647 h 849"/>
                  <a:gd name="T34" fmla="*/ 2147483647 w 476"/>
                  <a:gd name="T35" fmla="*/ 2147483647 h 849"/>
                  <a:gd name="T36" fmla="*/ 2147483647 w 476"/>
                  <a:gd name="T37" fmla="*/ 2147483647 h 849"/>
                  <a:gd name="T38" fmla="*/ 2147483647 w 476"/>
                  <a:gd name="T39" fmla="*/ 2147483647 h 849"/>
                  <a:gd name="T40" fmla="*/ 2147483647 w 476"/>
                  <a:gd name="T41" fmla="*/ 2147483647 h 849"/>
                  <a:gd name="T42" fmla="*/ 2147483647 w 476"/>
                  <a:gd name="T43" fmla="*/ 2147483647 h 849"/>
                  <a:gd name="T44" fmla="*/ 2147483647 w 476"/>
                  <a:gd name="T45" fmla="*/ 2147483647 h 849"/>
                  <a:gd name="T46" fmla="*/ 2147483647 w 476"/>
                  <a:gd name="T47" fmla="*/ 2147483647 h 849"/>
                  <a:gd name="T48" fmla="*/ 2147483647 w 476"/>
                  <a:gd name="T49" fmla="*/ 2147483647 h 8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6"/>
                  <a:gd name="T76" fmla="*/ 0 h 849"/>
                  <a:gd name="T77" fmla="*/ 476 w 476"/>
                  <a:gd name="T78" fmla="*/ 849 h 8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6" h="849">
                    <a:moveTo>
                      <a:pt x="47" y="849"/>
                    </a:moveTo>
                    <a:lnTo>
                      <a:pt x="9" y="839"/>
                    </a:lnTo>
                    <a:lnTo>
                      <a:pt x="0" y="787"/>
                    </a:lnTo>
                    <a:lnTo>
                      <a:pt x="61" y="688"/>
                    </a:lnTo>
                    <a:lnTo>
                      <a:pt x="146" y="528"/>
                    </a:lnTo>
                    <a:lnTo>
                      <a:pt x="217" y="400"/>
                    </a:lnTo>
                    <a:lnTo>
                      <a:pt x="273" y="245"/>
                    </a:lnTo>
                    <a:lnTo>
                      <a:pt x="349" y="150"/>
                    </a:lnTo>
                    <a:lnTo>
                      <a:pt x="429" y="14"/>
                    </a:lnTo>
                    <a:lnTo>
                      <a:pt x="443" y="0"/>
                    </a:lnTo>
                    <a:lnTo>
                      <a:pt x="471" y="4"/>
                    </a:lnTo>
                    <a:lnTo>
                      <a:pt x="476" y="28"/>
                    </a:lnTo>
                    <a:lnTo>
                      <a:pt x="377" y="150"/>
                    </a:lnTo>
                    <a:lnTo>
                      <a:pt x="372" y="202"/>
                    </a:lnTo>
                    <a:lnTo>
                      <a:pt x="401" y="254"/>
                    </a:lnTo>
                    <a:lnTo>
                      <a:pt x="401" y="301"/>
                    </a:lnTo>
                    <a:lnTo>
                      <a:pt x="372" y="330"/>
                    </a:lnTo>
                    <a:lnTo>
                      <a:pt x="302" y="367"/>
                    </a:lnTo>
                    <a:lnTo>
                      <a:pt x="269" y="377"/>
                    </a:lnTo>
                    <a:lnTo>
                      <a:pt x="254" y="405"/>
                    </a:lnTo>
                    <a:lnTo>
                      <a:pt x="217" y="518"/>
                    </a:lnTo>
                    <a:lnTo>
                      <a:pt x="179" y="622"/>
                    </a:lnTo>
                    <a:lnTo>
                      <a:pt x="132" y="745"/>
                    </a:lnTo>
                    <a:lnTo>
                      <a:pt x="71" y="849"/>
                    </a:lnTo>
                    <a:lnTo>
                      <a:pt x="47" y="8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  <a:p>
                <a:endParaRPr/>
              </a:p>
            </p:txBody>
          </p:sp>
        </p:grpSp>
        <p:sp>
          <p:nvSpPr>
            <p:cNvPr id="66571" name="TextBox 21"/>
            <p:cNvSpPr txBox="1">
              <a:spLocks noChangeArrowheads="1"/>
            </p:cNvSpPr>
            <p:nvPr/>
          </p:nvSpPr>
          <p:spPr bwMode="auto">
            <a:xfrm>
              <a:off x="7593954" y="4207591"/>
              <a:ext cx="120746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Comic Sans MS" panose="030F0702030302020204" pitchFamily="66" charset="0"/>
                </a:rPr>
                <a:t>We move the n-1 stack twice</a:t>
              </a:r>
            </a:p>
          </p:txBody>
        </p:sp>
        <p:cxnSp>
          <p:nvCxnSpPr>
            <p:cNvPr id="66572" name="Straight Connector 23"/>
            <p:cNvCxnSpPr>
              <a:cxnSpLocks noChangeShapeType="1"/>
            </p:cNvCxnSpPr>
            <p:nvPr/>
          </p:nvCxnSpPr>
          <p:spPr bwMode="auto">
            <a:xfrm>
              <a:off x="7375362" y="4199742"/>
              <a:ext cx="245102" cy="155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6569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94CC49-A6AC-4C69-BC3A-57A0BEE68E97}" type="slidenum">
              <a:rPr lang="en-US" altLang="en-US" sz="1400">
                <a:latin typeface="Book Antiqua" panose="02040602050305030304" pitchFamily="18" charset="0"/>
              </a:rPr>
              <a:pPr/>
              <a:t>32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Towers of Hanoi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If you play HanoiTowers with . . . it takes . . .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1 disk  … 	1 move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2 disks  … 	3 moves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3 disks  … 	7 moves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4 disks  … 	15 moves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5 disks  … 	31 moves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20 disks  	 . . .	1,048,575 moves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32 disks  	 . . .	4,294,967,295 moves</a:t>
            </a:r>
          </a:p>
        </p:txBody>
      </p:sp>
      <p:pic>
        <p:nvPicPr>
          <p:cNvPr id="686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5613" y="2606675"/>
            <a:ext cx="2820987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EC68A8-1BF9-4DEF-87B0-B41EEEB06247}" type="slidenum">
              <a:rPr lang="en-US" altLang="en-US" sz="1400">
                <a:latin typeface="Book Antiqua" panose="02040602050305030304" pitchFamily="18" charset="0"/>
              </a:rPr>
              <a:pPr/>
              <a:t>33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457200"/>
            <a:ext cx="8318500" cy="609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Sorting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A very common problem is to arrange data into either ascending or descending order</a:t>
            </a:r>
            <a:endParaRPr lang="en-US" altLang="en-US" sz="26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Viewing, printing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Faster to search, find min/max, </a:t>
            </a:r>
            <a:b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compute median/mode,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Lots of sorting algorithms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From the simple to very complex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Some optimized for certain </a:t>
            </a:r>
            <a:b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situations (lots of duplicates, </a:t>
            </a:r>
            <a:b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almost sorted, etc.)</a:t>
            </a:r>
          </a:p>
        </p:txBody>
      </p:sp>
      <p:pic>
        <p:nvPicPr>
          <p:cNvPr id="7066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3713" y="2262188"/>
            <a:ext cx="307657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4114052" y="1640030"/>
            <a:ext cx="2921290" cy="369332"/>
            <a:chOff x="4092343" y="5504610"/>
            <a:chExt cx="2921290" cy="369332"/>
          </a:xfrm>
          <a:solidFill>
            <a:srgbClr val="80D4FF"/>
          </a:solidFill>
        </p:grpSpPr>
        <p:sp>
          <p:nvSpPr>
            <p:cNvPr id="19" name="TextBox 18"/>
            <p:cNvSpPr txBox="1"/>
            <p:nvPr/>
          </p:nvSpPr>
          <p:spPr>
            <a:xfrm>
              <a:off x="4092343" y="5504610"/>
              <a:ext cx="477621" cy="369332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 charset="0"/>
                  <a:ea typeface="+mn-ea"/>
                </a:rPr>
                <a:t>27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81077" y="5504610"/>
              <a:ext cx="477621" cy="369332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 charset="0"/>
                  <a:ea typeface="+mn-ea"/>
                </a:rPr>
                <a:t>12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69811" y="5504610"/>
              <a:ext cx="477621" cy="369332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 charset="0"/>
                  <a:ea typeface="+mn-ea"/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58545" y="5504610"/>
              <a:ext cx="477621" cy="369332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 charset="0"/>
                  <a:ea typeface="+mn-ea"/>
                </a:rPr>
                <a:t>18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47279" y="5504610"/>
              <a:ext cx="477621" cy="369332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 charset="0"/>
                  <a:ea typeface="+mn-ea"/>
                </a:rPr>
                <a:t>11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36012" y="5504610"/>
              <a:ext cx="477621" cy="369332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 charset="0"/>
                  <a:ea typeface="+mn-ea"/>
                </a:rPr>
                <a:t>7</a:t>
              </a:r>
            </a:p>
          </p:txBody>
        </p:sp>
      </p:grpSp>
      <p:sp>
        <p:nvSpPr>
          <p:cNvPr id="1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4DCF42-6E07-4084-B29A-765B5A20C07B}" type="slidenum">
              <a:rPr lang="en-US" altLang="en-US" sz="1400">
                <a:latin typeface="Book Antiqua" panose="02040602050305030304" pitchFamily="18" charset="0"/>
              </a:rPr>
              <a:pPr/>
              <a:t>34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Selection Sort</a:t>
            </a:r>
          </a:p>
        </p:txBody>
      </p:sp>
      <p:sp>
        <p:nvSpPr>
          <p:cNvPr id="72710" name="Text Box 12"/>
          <p:cNvSpPr txBox="1">
            <a:spLocks noChangeArrowheads="1"/>
          </p:cNvSpPr>
          <p:nvPr/>
        </p:nvSpPr>
        <p:spPr bwMode="auto">
          <a:xfrm>
            <a:off x="822325" y="1530350"/>
            <a:ext cx="307816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latin typeface="Times New Roman" panose="02020603050405020304" pitchFamily="18" charset="0"/>
              </a:rPr>
              <a:t>Find the smallest element and </a:t>
            </a:r>
          </a:p>
          <a:p>
            <a:r>
              <a:rPr lang="en-US" altLang="en-US" sz="1600" b="1">
                <a:latin typeface="Times New Roman" panose="02020603050405020304" pitchFamily="18" charset="0"/>
              </a:rPr>
              <a:t>swap it with the first:</a:t>
            </a:r>
          </a:p>
        </p:txBody>
      </p: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822325" y="5799138"/>
            <a:ext cx="6203950" cy="369887"/>
            <a:chOff x="822325" y="5799891"/>
            <a:chExt cx="6204312" cy="369332"/>
          </a:xfrm>
        </p:grpSpPr>
        <p:grpSp>
          <p:nvGrpSpPr>
            <p:cNvPr id="4" name="Group 85"/>
            <p:cNvGrpSpPr/>
            <p:nvPr/>
          </p:nvGrpSpPr>
          <p:grpSpPr>
            <a:xfrm>
              <a:off x="4105347" y="5799891"/>
              <a:ext cx="2921290" cy="369332"/>
              <a:chOff x="4092343" y="5504610"/>
              <a:chExt cx="2921290" cy="369332"/>
            </a:xfrm>
            <a:solidFill>
              <a:srgbClr val="80D4FF"/>
            </a:solidFill>
          </p:grpSpPr>
          <p:sp>
            <p:nvSpPr>
              <p:cNvPr id="87" name="TextBox 86"/>
              <p:cNvSpPr txBox="1"/>
              <p:nvPr/>
            </p:nvSpPr>
            <p:spPr>
              <a:xfrm>
                <a:off x="4092343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3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581077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7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069811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11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558545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12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047279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18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536012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27</a:t>
                </a:r>
              </a:p>
            </p:txBody>
          </p:sp>
        </p:grpSp>
        <p:sp>
          <p:nvSpPr>
            <p:cNvPr id="72732" name="Text Box 17"/>
            <p:cNvSpPr txBox="1">
              <a:spLocks noChangeArrowheads="1"/>
            </p:cNvSpPr>
            <p:nvPr/>
          </p:nvSpPr>
          <p:spPr bwMode="auto">
            <a:xfrm>
              <a:off x="822325" y="5822950"/>
              <a:ext cx="1841500" cy="33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latin typeface="Times New Roman" panose="02020603050405020304" pitchFamily="18" charset="0"/>
                </a:rPr>
                <a:t>Completely sorted:</a:t>
              </a:r>
            </a:p>
          </p:txBody>
        </p:sp>
      </p:grp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7156450" y="3686175"/>
            <a:ext cx="160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“In-place” sort</a:t>
            </a:r>
          </a:p>
        </p:txBody>
      </p:sp>
      <p:cxnSp>
        <p:nvCxnSpPr>
          <p:cNvPr id="72713" name="Curved Connector 26"/>
          <p:cNvCxnSpPr>
            <a:cxnSpLocks noChangeShapeType="1"/>
          </p:cNvCxnSpPr>
          <p:nvPr/>
        </p:nvCxnSpPr>
        <p:spPr bwMode="auto">
          <a:xfrm rot="16200000" flipH="1">
            <a:off x="4841081" y="1520032"/>
            <a:ext cx="1587" cy="977900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822325" y="2305050"/>
            <a:ext cx="6224588" cy="581025"/>
            <a:chOff x="822325" y="2305050"/>
            <a:chExt cx="6224302" cy="581025"/>
          </a:xfrm>
        </p:grpSpPr>
        <p:grpSp>
          <p:nvGrpSpPr>
            <p:cNvPr id="6" name="Group 27"/>
            <p:cNvGrpSpPr/>
            <p:nvPr/>
          </p:nvGrpSpPr>
          <p:grpSpPr>
            <a:xfrm>
              <a:off x="4125337" y="2454619"/>
              <a:ext cx="2921290" cy="369332"/>
              <a:chOff x="4092343" y="5504610"/>
              <a:chExt cx="2921290" cy="369332"/>
            </a:xfrm>
            <a:solidFill>
              <a:srgbClr val="80D4FF"/>
            </a:solidFill>
          </p:grpSpPr>
          <p:sp>
            <p:nvSpPr>
              <p:cNvPr id="29" name="TextBox 28"/>
              <p:cNvSpPr txBox="1"/>
              <p:nvPr/>
            </p:nvSpPr>
            <p:spPr>
              <a:xfrm>
                <a:off x="4092343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3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81077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12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69811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27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58545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18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047279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11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536012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7</a:t>
                </a:r>
              </a:p>
            </p:txBody>
          </p:sp>
        </p:grpSp>
        <p:sp>
          <p:nvSpPr>
            <p:cNvPr id="72729" name="Text Box 13"/>
            <p:cNvSpPr txBox="1">
              <a:spLocks noChangeArrowheads="1"/>
            </p:cNvSpPr>
            <p:nvPr/>
          </p:nvSpPr>
          <p:spPr bwMode="auto">
            <a:xfrm>
              <a:off x="822325" y="2305050"/>
              <a:ext cx="3089275" cy="581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latin typeface="Times New Roman" panose="02020603050405020304" pitchFamily="18" charset="0"/>
                </a:rPr>
                <a:t>Find the next smallest element </a:t>
              </a:r>
            </a:p>
            <a:p>
              <a:r>
                <a:rPr lang="en-US" altLang="en-US" sz="1600" b="1">
                  <a:latin typeface="Times New Roman" panose="02020603050405020304" pitchFamily="18" charset="0"/>
                </a:rPr>
                <a:t>and swap it with the second:</a:t>
              </a:r>
            </a:p>
          </p:txBody>
        </p:sp>
        <p:cxnSp>
          <p:nvCxnSpPr>
            <p:cNvPr id="72730" name="Curved Connector 46"/>
            <p:cNvCxnSpPr>
              <a:cxnSpLocks noChangeShapeType="1"/>
            </p:cNvCxnSpPr>
            <p:nvPr/>
          </p:nvCxnSpPr>
          <p:spPr bwMode="auto">
            <a:xfrm rot="16200000" flipH="1">
              <a:off x="5830349" y="1846483"/>
              <a:ext cx="1588" cy="1954935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822325" y="3225800"/>
            <a:ext cx="6224588" cy="369888"/>
            <a:chOff x="822325" y="3225811"/>
            <a:chExt cx="6224732" cy="370126"/>
          </a:xfrm>
        </p:grpSpPr>
        <p:grpSp>
          <p:nvGrpSpPr>
            <p:cNvPr id="8" name="Group 48"/>
            <p:cNvGrpSpPr/>
            <p:nvPr/>
          </p:nvGrpSpPr>
          <p:grpSpPr>
            <a:xfrm>
              <a:off x="4125767" y="3225811"/>
              <a:ext cx="2921290" cy="369332"/>
              <a:chOff x="4092343" y="5504610"/>
              <a:chExt cx="2921290" cy="369332"/>
            </a:xfrm>
            <a:solidFill>
              <a:srgbClr val="80D4FF"/>
            </a:solidFill>
          </p:grpSpPr>
          <p:sp>
            <p:nvSpPr>
              <p:cNvPr id="50" name="TextBox 49"/>
              <p:cNvSpPr txBox="1"/>
              <p:nvPr/>
            </p:nvSpPr>
            <p:spPr>
              <a:xfrm>
                <a:off x="4092343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3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581077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7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069811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27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558545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18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47279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11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536012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12</a:t>
                </a:r>
              </a:p>
            </p:txBody>
          </p:sp>
        </p:grpSp>
        <p:sp>
          <p:nvSpPr>
            <p:cNvPr id="72726" name="Text Box 14"/>
            <p:cNvSpPr txBox="1">
              <a:spLocks noChangeArrowheads="1"/>
            </p:cNvSpPr>
            <p:nvPr/>
          </p:nvSpPr>
          <p:spPr bwMode="auto">
            <a:xfrm>
              <a:off x="822325" y="3251200"/>
              <a:ext cx="3251200" cy="33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latin typeface="Times New Roman" panose="02020603050405020304" pitchFamily="18" charset="0"/>
                </a:rPr>
                <a:t>Do the same for the third element:</a:t>
              </a:r>
            </a:p>
          </p:txBody>
        </p:sp>
        <p:cxnSp>
          <p:nvCxnSpPr>
            <p:cNvPr id="72727" name="Curved Connector 57"/>
            <p:cNvCxnSpPr>
              <a:cxnSpLocks noChangeShapeType="1"/>
            </p:cNvCxnSpPr>
            <p:nvPr/>
          </p:nvCxnSpPr>
          <p:spPr bwMode="auto">
            <a:xfrm rot="16200000" flipH="1">
              <a:off x="5830780" y="3106409"/>
              <a:ext cx="1588" cy="977468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822325" y="4219575"/>
            <a:ext cx="6203950" cy="376238"/>
            <a:chOff x="822325" y="4219575"/>
            <a:chExt cx="6203452" cy="375530"/>
          </a:xfrm>
        </p:grpSpPr>
        <p:grpSp>
          <p:nvGrpSpPr>
            <p:cNvPr id="10" name="Group 60"/>
            <p:cNvGrpSpPr/>
            <p:nvPr/>
          </p:nvGrpSpPr>
          <p:grpSpPr>
            <a:xfrm>
              <a:off x="4104487" y="4224979"/>
              <a:ext cx="2921290" cy="369332"/>
              <a:chOff x="4092343" y="5504610"/>
              <a:chExt cx="2921290" cy="369332"/>
            </a:xfrm>
            <a:solidFill>
              <a:srgbClr val="80D4FF"/>
            </a:solidFill>
          </p:grpSpPr>
          <p:sp>
            <p:nvSpPr>
              <p:cNvPr id="64" name="TextBox 63"/>
              <p:cNvSpPr txBox="1"/>
              <p:nvPr/>
            </p:nvSpPr>
            <p:spPr>
              <a:xfrm>
                <a:off x="5069811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092343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3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581077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7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558545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18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47279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27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536012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12</a:t>
                </a:r>
              </a:p>
            </p:txBody>
          </p:sp>
        </p:grpSp>
        <p:sp>
          <p:nvSpPr>
            <p:cNvPr id="72723" name="Text Box 15"/>
            <p:cNvSpPr txBox="1">
              <a:spLocks noChangeArrowheads="1"/>
            </p:cNvSpPr>
            <p:nvPr/>
          </p:nvSpPr>
          <p:spPr bwMode="auto">
            <a:xfrm>
              <a:off x="822325" y="4219575"/>
              <a:ext cx="1550988" cy="33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latin typeface="Times New Roman" panose="02020603050405020304" pitchFamily="18" charset="0"/>
                </a:rPr>
                <a:t>And the fourth:</a:t>
              </a:r>
            </a:p>
          </p:txBody>
        </p:sp>
        <p:cxnSp>
          <p:nvCxnSpPr>
            <p:cNvPr id="72724" name="Curved Connector 67"/>
            <p:cNvCxnSpPr>
              <a:cxnSpLocks noChangeShapeType="1"/>
            </p:cNvCxnSpPr>
            <p:nvPr/>
          </p:nvCxnSpPr>
          <p:spPr bwMode="auto">
            <a:xfrm rot="16200000" flipH="1">
              <a:off x="6330540" y="4105577"/>
              <a:ext cx="1588" cy="977468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822325" y="4987925"/>
            <a:ext cx="6215063" cy="388938"/>
            <a:chOff x="822325" y="4987925"/>
            <a:chExt cx="6214737" cy="389203"/>
          </a:xfrm>
        </p:grpSpPr>
        <p:grpSp>
          <p:nvGrpSpPr>
            <p:cNvPr id="12" name="Group 71"/>
            <p:cNvGrpSpPr/>
            <p:nvPr/>
          </p:nvGrpSpPr>
          <p:grpSpPr>
            <a:xfrm>
              <a:off x="4115772" y="5007002"/>
              <a:ext cx="2921290" cy="369332"/>
              <a:chOff x="4092343" y="5504610"/>
              <a:chExt cx="2921290" cy="369332"/>
            </a:xfrm>
            <a:solidFill>
              <a:srgbClr val="80D4FF"/>
            </a:solidFill>
          </p:grpSpPr>
          <p:sp>
            <p:nvSpPr>
              <p:cNvPr id="73" name="TextBox 72"/>
              <p:cNvSpPr txBox="1"/>
              <p:nvPr/>
            </p:nvSpPr>
            <p:spPr>
              <a:xfrm>
                <a:off x="4092343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3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581077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7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069811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11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558545" y="5504610"/>
                <a:ext cx="47762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12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047279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27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536012" y="5504610"/>
                <a:ext cx="477621" cy="369332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+mn-ea"/>
                  </a:rPr>
                  <a:t>18</a:t>
                </a:r>
              </a:p>
            </p:txBody>
          </p:sp>
        </p:grpSp>
        <p:sp>
          <p:nvSpPr>
            <p:cNvPr id="72720" name="Text Box 16"/>
            <p:cNvSpPr txBox="1">
              <a:spLocks noChangeArrowheads="1"/>
            </p:cNvSpPr>
            <p:nvPr/>
          </p:nvSpPr>
          <p:spPr bwMode="auto">
            <a:xfrm>
              <a:off x="822325" y="4987925"/>
              <a:ext cx="1662113" cy="33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latin typeface="Times New Roman" panose="02020603050405020304" pitchFamily="18" charset="0"/>
                </a:rPr>
                <a:t>Finally, the fifth:</a:t>
              </a:r>
            </a:p>
          </p:txBody>
        </p:sp>
        <p:cxnSp>
          <p:nvCxnSpPr>
            <p:cNvPr id="72721" name="Curved Connector 80"/>
            <p:cNvCxnSpPr>
              <a:cxnSpLocks noChangeShapeType="1"/>
            </p:cNvCxnSpPr>
            <p:nvPr/>
          </p:nvCxnSpPr>
          <p:spPr bwMode="auto">
            <a:xfrm rot="16200000" flipH="1">
              <a:off x="6553885" y="5131967"/>
              <a:ext cx="1588" cy="488733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7271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8A0EDE-B47F-4ACA-8050-3A9D19632A88}" type="slidenum">
              <a:rPr lang="en-US" altLang="en-US" sz="1400">
                <a:latin typeface="Book Antiqua" panose="02040602050305030304" pitchFamily="18" charset="0"/>
              </a:rPr>
              <a:pPr/>
              <a:t>35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914400" y="1371600"/>
            <a:ext cx="5334000" cy="2362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Selection sort</a:t>
            </a:r>
            <a:endParaRPr lang="en-US" altLang="en-US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52768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def selectionSortRecursive(a,first,last): </a:t>
            </a:r>
          </a:p>
          <a:p>
            <a:r>
              <a:rPr lang="en-US" altLang="en-US" sz="1800"/>
              <a:t>      if (first &lt; last): </a:t>
            </a:r>
          </a:p>
          <a:p>
            <a:r>
              <a:rPr lang="en-US" altLang="en-US" sz="1800"/>
              <a:t>	index =</a:t>
            </a:r>
            <a:r>
              <a:rPr lang="en-US" altLang="en-US" sz="1800">
                <a:solidFill>
                  <a:schemeClr val="accent2"/>
                </a:solidFill>
              </a:rPr>
              <a:t> indexOfMin</a:t>
            </a:r>
            <a:r>
              <a:rPr lang="en-US" altLang="en-US" sz="1800"/>
              <a:t>(a,first,last) </a:t>
            </a:r>
          </a:p>
          <a:p>
            <a:r>
              <a:rPr lang="en-US" altLang="en-US" sz="1800"/>
              <a:t>	temp = a[index] </a:t>
            </a:r>
          </a:p>
          <a:p>
            <a:r>
              <a:rPr lang="en-US" altLang="en-US" sz="1800"/>
              <a:t>	a[index] = a[first] </a:t>
            </a:r>
          </a:p>
          <a:p>
            <a:r>
              <a:rPr lang="en-US" altLang="en-US" sz="1800"/>
              <a:t>	a[first] = temp </a:t>
            </a:r>
          </a:p>
          <a:p>
            <a:r>
              <a:rPr lang="en-US" altLang="en-US" sz="1800"/>
              <a:t>	a = </a:t>
            </a:r>
            <a:r>
              <a:rPr lang="en-US" altLang="en-US" sz="1800">
                <a:solidFill>
                  <a:schemeClr val="accent2"/>
                </a:solidFill>
              </a:rPr>
              <a:t>selectionSortRecursive</a:t>
            </a:r>
            <a:r>
              <a:rPr lang="en-US" altLang="en-US" sz="1800"/>
              <a:t>(a,first+1,last) </a:t>
            </a:r>
          </a:p>
          <a:p>
            <a:r>
              <a:rPr lang="en-US" altLang="en-US" sz="1800"/>
              <a:t>      return a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67200" y="4343400"/>
            <a:ext cx="3594100" cy="1905000"/>
            <a:chOff x="2688" y="2736"/>
            <a:chExt cx="2264" cy="1200"/>
          </a:xfrm>
        </p:grpSpPr>
        <p:sp>
          <p:nvSpPr>
            <p:cNvPr id="109579" name="Rectangle 11"/>
            <p:cNvSpPr>
              <a:spLocks noChangeArrowheads="1"/>
            </p:cNvSpPr>
            <p:nvPr/>
          </p:nvSpPr>
          <p:spPr bwMode="auto">
            <a:xfrm>
              <a:off x="2688" y="2736"/>
              <a:ext cx="2261" cy="1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4766" name="Text Box 10"/>
            <p:cNvSpPr txBox="1">
              <a:spLocks noChangeArrowheads="1"/>
            </p:cNvSpPr>
            <p:nvPr/>
          </p:nvSpPr>
          <p:spPr bwMode="auto">
            <a:xfrm>
              <a:off x="2736" y="2784"/>
              <a:ext cx="2216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/>
                <a:t>def indexOfMin(arr,first,last): </a:t>
              </a:r>
            </a:p>
            <a:p>
              <a:r>
                <a:rPr lang="en-US" altLang="en-US" sz="1800"/>
                <a:t>      index = first </a:t>
              </a:r>
            </a:p>
            <a:p>
              <a:r>
                <a:rPr lang="en-US" altLang="en-US" sz="1800"/>
                <a:t>      for k in xrange(index+1,last): </a:t>
              </a:r>
            </a:p>
            <a:p>
              <a:r>
                <a:rPr lang="en-US" altLang="en-US" sz="1800"/>
                <a:t>	if (arr[k] &lt; arr[index]): </a:t>
              </a:r>
            </a:p>
            <a:p>
              <a:r>
                <a:rPr lang="en-US" altLang="en-US" sz="1800"/>
                <a:t>		index = k </a:t>
              </a:r>
            </a:p>
            <a:p>
              <a:r>
                <a:rPr lang="en-US" altLang="en-US" sz="1800"/>
                <a:t>      return index </a:t>
              </a:r>
            </a:p>
          </p:txBody>
        </p:sp>
      </p:grpSp>
      <p:graphicFrame>
        <p:nvGraphicFramePr>
          <p:cNvPr id="109581" name="Object 2"/>
          <p:cNvGraphicFramePr>
            <a:graphicFrameLocks noChangeAspect="1"/>
          </p:cNvGraphicFramePr>
          <p:nvPr>
            <p:ph idx="1"/>
          </p:nvPr>
        </p:nvGraphicFramePr>
        <p:xfrm>
          <a:off x="1049338" y="4799013"/>
          <a:ext cx="1277937" cy="720725"/>
        </p:xfrm>
        <a:graphic>
          <a:graphicData uri="http://schemas.openxmlformats.org/presentationml/2006/ole">
            <p:oleObj spid="_x0000_s74775" name="Equation" r:id="rId4" imgW="698197" imgH="393529" progId="Equation.3">
              <p:embed/>
            </p:oleObj>
          </a:graphicData>
        </a:graphic>
      </p:graphicFrame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2335213" y="4975225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comparisons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6634163" y="2354263"/>
            <a:ext cx="1409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i="1">
                <a:latin typeface="Times New Roman" panose="02020603050405020304" pitchFamily="18" charset="0"/>
              </a:rPr>
              <a:t>n</a:t>
            </a:r>
            <a:r>
              <a:rPr lang="en-US" altLang="en-US" sz="1800">
                <a:latin typeface="Times New Roman" panose="02020603050405020304" pitchFamily="18" charset="0"/>
              </a:rPr>
              <a:t> -1)</a:t>
            </a:r>
            <a:r>
              <a:rPr lang="en-US" altLang="en-US" sz="1800"/>
              <a:t> swaps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6637338" y="3354388"/>
            <a:ext cx="197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Quadratic in time </a:t>
            </a:r>
          </a:p>
        </p:txBody>
      </p:sp>
      <p:sp>
        <p:nvSpPr>
          <p:cNvPr id="7476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44746 L 4.44444E-6 4.0740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3" grpId="0"/>
      <p:bldP spid="109584" grpId="0"/>
      <p:bldP spid="10958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955827-4D67-45A4-8235-D918BB3484D5}" type="slidenum">
              <a:rPr lang="en-US" altLang="en-US" sz="1400">
                <a:latin typeface="Book Antiqua" panose="02040602050305030304" pitchFamily="18" charset="0"/>
              </a:rPr>
              <a:pPr/>
              <a:t>36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Year 1202: Leonardo Fibonacci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He asked the following question: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How many pairs of rabbits are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produced from a single pair in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months if every month each pair of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rabbits more than 1 month old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produces a new pair?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Here we assume that each pair born has one male and one female and breeds indefinitely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initial pair at month 0 are newborns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Let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 f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 be the number of rabbit pairs present at the beginning of month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</a:p>
        </p:txBody>
      </p:sp>
      <p:pic>
        <p:nvPicPr>
          <p:cNvPr id="7680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138" y="1628775"/>
            <a:ext cx="21431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1025977" y="1507672"/>
            <a:ext cx="1118507" cy="759279"/>
            <a:chOff x="5951765" y="1379765"/>
            <a:chExt cx="1118507" cy="759279"/>
          </a:xfrm>
        </p:grpSpPr>
        <p:pic>
          <p:nvPicPr>
            <p:cNvPr id="84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1502" y="1560535"/>
              <a:ext cx="533333" cy="36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Rectangle 84"/>
            <p:cNvSpPr/>
            <p:nvPr/>
          </p:nvSpPr>
          <p:spPr bwMode="auto">
            <a:xfrm>
              <a:off x="5951765" y="1379765"/>
              <a:ext cx="1118507" cy="7592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5" charset="0"/>
              </a:endParaRPr>
            </a:p>
          </p:txBody>
        </p:sp>
      </p:grpSp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8/26/2014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555 Bioalgorithms (Fall 2014)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9FC6-B30F-43D9-AC7C-3985A4B87593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Fibonacci Number</a:t>
            </a:r>
          </a:p>
        </p:txBody>
      </p:sp>
      <p:sp>
        <p:nvSpPr>
          <p:cNvPr id="78855" name="TextBox 59"/>
          <p:cNvSpPr txBox="1">
            <a:spLocks noChangeArrowheads="1"/>
          </p:cNvSpPr>
          <p:nvPr/>
        </p:nvSpPr>
        <p:spPr bwMode="auto">
          <a:xfrm>
            <a:off x="596225" y="1671638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78888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017" y="2431288"/>
            <a:ext cx="1097314" cy="7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87" name="TextBox 60"/>
          <p:cNvSpPr txBox="1">
            <a:spLocks noChangeArrowheads="1"/>
          </p:cNvSpPr>
          <p:nvPr/>
        </p:nvSpPr>
        <p:spPr bwMode="auto">
          <a:xfrm>
            <a:off x="615275" y="2575919"/>
            <a:ext cx="313039" cy="36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78883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586" y="4359945"/>
            <a:ext cx="1097363" cy="75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81" name="TextBox 61"/>
          <p:cNvSpPr txBox="1">
            <a:spLocks noChangeArrowheads="1"/>
          </p:cNvSpPr>
          <p:nvPr/>
        </p:nvSpPr>
        <p:spPr bwMode="auto">
          <a:xfrm>
            <a:off x="623212" y="3546007"/>
            <a:ext cx="313054" cy="36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78874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1605" y="5333733"/>
            <a:ext cx="1097154" cy="75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76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097" y="3383990"/>
            <a:ext cx="1097154" cy="75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73" name="TextBox 62"/>
          <p:cNvSpPr txBox="1">
            <a:spLocks noChangeArrowheads="1"/>
          </p:cNvSpPr>
          <p:nvPr/>
        </p:nvSpPr>
        <p:spPr bwMode="auto">
          <a:xfrm>
            <a:off x="642262" y="4500014"/>
            <a:ext cx="312994" cy="3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78863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6200" y="5298281"/>
            <a:ext cx="1097363" cy="75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993" y="5290117"/>
            <a:ext cx="1097363" cy="75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9" name="Picture 4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993" y="4337357"/>
            <a:ext cx="1097363" cy="75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870" name="Straight Arrow Connector 47"/>
          <p:cNvCxnSpPr>
            <a:cxnSpLocks noChangeShapeType="1"/>
          </p:cNvCxnSpPr>
          <p:nvPr/>
        </p:nvCxnSpPr>
        <p:spPr bwMode="auto">
          <a:xfrm rot="16200000" flipH="1">
            <a:off x="4256837" y="4790884"/>
            <a:ext cx="193537" cy="44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8861" name="TextBox 63"/>
          <p:cNvSpPr txBox="1">
            <a:spLocks noChangeArrowheads="1"/>
          </p:cNvSpPr>
          <p:nvPr/>
        </p:nvSpPr>
        <p:spPr bwMode="auto">
          <a:xfrm>
            <a:off x="653829" y="5453112"/>
            <a:ext cx="313054" cy="36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2462893" y="5319032"/>
            <a:ext cx="1118507" cy="759279"/>
            <a:chOff x="5951765" y="1379765"/>
            <a:chExt cx="1118507" cy="759279"/>
          </a:xfrm>
        </p:grpSpPr>
        <p:pic>
          <p:nvPicPr>
            <p:cNvPr id="47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1502" y="1560535"/>
              <a:ext cx="533333" cy="36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 bwMode="auto">
            <a:xfrm>
              <a:off x="5951765" y="1379765"/>
              <a:ext cx="1118507" cy="7592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5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09307" y="4344760"/>
            <a:ext cx="1118507" cy="759279"/>
            <a:chOff x="5951765" y="1379765"/>
            <a:chExt cx="1118507" cy="759279"/>
          </a:xfrm>
        </p:grpSpPr>
        <p:pic>
          <p:nvPicPr>
            <p:cNvPr id="63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1502" y="1560535"/>
              <a:ext cx="533333" cy="36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 bwMode="auto">
            <a:xfrm>
              <a:off x="5951765" y="1379765"/>
              <a:ext cx="1118507" cy="7592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5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265963" y="3429000"/>
            <a:ext cx="1118507" cy="759279"/>
            <a:chOff x="5951765" y="1379765"/>
            <a:chExt cx="1118507" cy="759279"/>
          </a:xfrm>
        </p:grpSpPr>
        <p:pic>
          <p:nvPicPr>
            <p:cNvPr id="6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1502" y="1560535"/>
              <a:ext cx="533333" cy="36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Rectangle 66"/>
            <p:cNvSpPr/>
            <p:nvPr/>
          </p:nvSpPr>
          <p:spPr bwMode="auto">
            <a:xfrm>
              <a:off x="5951765" y="1379765"/>
              <a:ext cx="1118507" cy="7592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5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773634" y="5304065"/>
            <a:ext cx="1118507" cy="759279"/>
            <a:chOff x="5951765" y="1379765"/>
            <a:chExt cx="1118507" cy="759279"/>
          </a:xfrm>
        </p:grpSpPr>
        <p:pic>
          <p:nvPicPr>
            <p:cNvPr id="69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1502" y="1560535"/>
              <a:ext cx="533333" cy="36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Rectangle 69"/>
            <p:cNvSpPr/>
            <p:nvPr/>
          </p:nvSpPr>
          <p:spPr bwMode="auto">
            <a:xfrm>
              <a:off x="5951765" y="1379765"/>
              <a:ext cx="1118507" cy="7592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5" charset="0"/>
              </a:endParaRPr>
            </a:p>
          </p:txBody>
        </p:sp>
      </p:grpSp>
      <p:cxnSp>
        <p:nvCxnSpPr>
          <p:cNvPr id="74" name="Straight Arrow Connector 73"/>
          <p:cNvCxnSpPr>
            <a:stCxn id="78888" idx="3"/>
            <a:endCxn id="67" idx="0"/>
          </p:cNvCxnSpPr>
          <p:nvPr/>
        </p:nvCxnSpPr>
        <p:spPr bwMode="auto">
          <a:xfrm>
            <a:off x="2195331" y="2806760"/>
            <a:ext cx="3629886" cy="622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stCxn id="78869" idx="3"/>
            <a:endCxn id="48" idx="0"/>
          </p:cNvCxnSpPr>
          <p:nvPr/>
        </p:nvCxnSpPr>
        <p:spPr bwMode="auto">
          <a:xfrm>
            <a:off x="2195356" y="4712858"/>
            <a:ext cx="826791" cy="606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78876" idx="3"/>
            <a:endCxn id="64" idx="0"/>
          </p:cNvCxnSpPr>
          <p:nvPr/>
        </p:nvCxnSpPr>
        <p:spPr bwMode="auto">
          <a:xfrm>
            <a:off x="2195251" y="3759795"/>
            <a:ext cx="2073310" cy="584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>
            <a:stCxn id="78883" idx="3"/>
            <a:endCxn id="70" idx="0"/>
          </p:cNvCxnSpPr>
          <p:nvPr/>
        </p:nvCxnSpPr>
        <p:spPr bwMode="auto">
          <a:xfrm>
            <a:off x="6399949" y="4735286"/>
            <a:ext cx="932939" cy="5687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60"/>
          <p:cNvSpPr txBox="1">
            <a:spLocks noChangeArrowheads="1"/>
          </p:cNvSpPr>
          <p:nvPr/>
        </p:nvSpPr>
        <p:spPr bwMode="auto">
          <a:xfrm>
            <a:off x="271538" y="1329717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month</a:t>
            </a:r>
            <a:endParaRPr lang="en-US" dirty="0"/>
          </a:p>
        </p:txBody>
      </p:sp>
      <p:sp>
        <p:nvSpPr>
          <p:cNvPr id="86" name="TextBox 59"/>
          <p:cNvSpPr txBox="1">
            <a:spLocks noChangeArrowheads="1"/>
          </p:cNvSpPr>
          <p:nvPr/>
        </p:nvSpPr>
        <p:spPr bwMode="auto">
          <a:xfrm>
            <a:off x="8178125" y="1824038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7" name="TextBox 60"/>
          <p:cNvSpPr txBox="1">
            <a:spLocks noChangeArrowheads="1"/>
          </p:cNvSpPr>
          <p:nvPr/>
        </p:nvSpPr>
        <p:spPr bwMode="auto">
          <a:xfrm>
            <a:off x="8197175" y="2728319"/>
            <a:ext cx="313039" cy="36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8" name="TextBox 61"/>
          <p:cNvSpPr txBox="1">
            <a:spLocks noChangeArrowheads="1"/>
          </p:cNvSpPr>
          <p:nvPr/>
        </p:nvSpPr>
        <p:spPr bwMode="auto">
          <a:xfrm>
            <a:off x="8205112" y="3698407"/>
            <a:ext cx="313054" cy="36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9" name="TextBox 62"/>
          <p:cNvSpPr txBox="1">
            <a:spLocks noChangeArrowheads="1"/>
          </p:cNvSpPr>
          <p:nvPr/>
        </p:nvSpPr>
        <p:spPr bwMode="auto">
          <a:xfrm>
            <a:off x="8224162" y="4652414"/>
            <a:ext cx="312994" cy="3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0" name="TextBox 63"/>
          <p:cNvSpPr txBox="1">
            <a:spLocks noChangeArrowheads="1"/>
          </p:cNvSpPr>
          <p:nvPr/>
        </p:nvSpPr>
        <p:spPr bwMode="auto">
          <a:xfrm>
            <a:off x="8235729" y="5605512"/>
            <a:ext cx="313054" cy="36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1" name="TextBox 60"/>
          <p:cNvSpPr txBox="1">
            <a:spLocks noChangeArrowheads="1"/>
          </p:cNvSpPr>
          <p:nvPr/>
        </p:nvSpPr>
        <p:spPr bwMode="auto">
          <a:xfrm>
            <a:off x="7337204" y="1411151"/>
            <a:ext cx="132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rabbit pairs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46191" y="175247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(newborn)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79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62C7B3-D3DC-458D-9F7E-B07DA6F7021C}" type="slidenum">
              <a:rPr lang="en-US" altLang="en-US" sz="1400">
                <a:latin typeface="Book Antiqua" panose="02040602050305030304" pitchFamily="18" charset="0"/>
              </a:rPr>
              <a:pPr/>
              <a:t>38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Fibonacci Number</a:t>
            </a:r>
          </a:p>
        </p:txBody>
      </p:sp>
      <p:sp>
        <p:nvSpPr>
          <p:cNvPr id="809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Clearly, we have:</a:t>
            </a:r>
          </a:p>
          <a:p>
            <a:pPr lvl="1" eaLnBrk="1" hangingPunct="1"/>
            <a:r>
              <a:rPr lang="en-US" altLang="en-US" i="1" dirty="0" smtClean="0">
                <a:ea typeface="ＭＳ Ｐゴシック" panose="020B0600070205080204" pitchFamily="34" charset="-128"/>
              </a:rPr>
              <a:t>f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(0) = 1 </a:t>
            </a:r>
            <a:r>
              <a:rPr lang="en-US" dirty="0" smtClean="0">
                <a:ea typeface="ＭＳ Ｐゴシック" charset="-128"/>
              </a:rPr>
              <a:t>(the original pair, as newborns)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i="1" dirty="0" smtClean="0">
                <a:ea typeface="ＭＳ Ｐゴシック" panose="020B0600070205080204" pitchFamily="34" charset="-128"/>
              </a:rPr>
              <a:t>f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(1) = 1 (still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the original pair because newborns need to mature a month before they reproduce)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i="1" dirty="0" smtClean="0">
                <a:ea typeface="ＭＳ Ｐゴシック" panose="020B0600070205080204" pitchFamily="34" charset="-128"/>
              </a:rPr>
              <a:t>f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 =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f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-1) +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f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-2)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in month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we have </a:t>
            </a:r>
          </a:p>
          <a:p>
            <a:pPr lvl="2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f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-1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 rabbit pairs present in the previous month, and</a:t>
            </a:r>
          </a:p>
          <a:p>
            <a:pPr lvl="2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newborns from the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f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-2)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rabbit pairs present 2 months earlier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i="1" dirty="0" smtClean="0">
                <a:ea typeface="ＭＳ Ｐゴシック" panose="020B0600070205080204" pitchFamily="34" charset="-128"/>
              </a:rPr>
              <a:t>f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1, 1, 2, 3, 5, 8, 13, 21, 34, 55, …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solution for this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recurrence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is 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&gt; 0):</a:t>
            </a:r>
          </a:p>
          <a:p>
            <a:pPr lvl="1"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4038077368"/>
              </p:ext>
            </p:extLst>
          </p:nvPr>
        </p:nvGraphicFramePr>
        <p:xfrm>
          <a:off x="2126395" y="5352318"/>
          <a:ext cx="3565525" cy="914400"/>
        </p:xfrm>
        <a:graphic>
          <a:graphicData uri="http://schemas.openxmlformats.org/presentationml/2006/ole">
            <p:oleObj spid="_x0000_s80914" name="Equation" r:id="rId4" imgW="3568680" imgH="914400" progId="Equation.3">
              <p:embed/>
            </p:oleObj>
          </a:graphicData>
        </a:graphic>
      </p:graphicFrame>
      <p:sp>
        <p:nvSpPr>
          <p:cNvPr id="80903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862ACD-DE63-486C-96B0-142F2280E9CE}" type="slidenum">
              <a:rPr lang="en-US" altLang="en-US" sz="1400">
                <a:latin typeface="Book Antiqua" panose="02040602050305030304" pitchFamily="18" charset="0"/>
              </a:rPr>
              <a:pPr/>
              <a:t>39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Fibonacci Number</a:t>
            </a:r>
          </a:p>
        </p:txBody>
      </p:sp>
      <p:pic>
        <p:nvPicPr>
          <p:cNvPr id="82951" name="Picture 16" descr="MCj007871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1249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AutoShape 18"/>
          <p:cNvSpPr>
            <a:spLocks/>
          </p:cNvSpPr>
          <p:nvPr/>
        </p:nvSpPr>
        <p:spPr bwMode="auto">
          <a:xfrm>
            <a:off x="990600" y="1752600"/>
            <a:ext cx="1371600" cy="609600"/>
          </a:xfrm>
          <a:prstGeom prst="borderCallout1">
            <a:avLst>
              <a:gd name="adj1" fmla="val 18750"/>
              <a:gd name="adj2" fmla="val 105556"/>
              <a:gd name="adj3" fmla="val 65366"/>
              <a:gd name="adj4" fmla="val 1535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Recursive Algorithm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2438400" y="1447800"/>
            <a:ext cx="195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Exponential time!</a:t>
            </a:r>
          </a:p>
        </p:txBody>
      </p:sp>
      <p:sp>
        <p:nvSpPr>
          <p:cNvPr id="82954" name="Oval 53"/>
          <p:cNvSpPr>
            <a:spLocks noChangeArrowheads="1"/>
          </p:cNvSpPr>
          <p:nvPr/>
        </p:nvSpPr>
        <p:spPr bwMode="auto">
          <a:xfrm>
            <a:off x="3733800" y="3352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</a:t>
            </a:r>
          </a:p>
        </p:txBody>
      </p:sp>
      <p:sp>
        <p:nvSpPr>
          <p:cNvPr id="82955" name="Oval 54"/>
          <p:cNvSpPr>
            <a:spLocks noChangeArrowheads="1"/>
          </p:cNvSpPr>
          <p:nvPr/>
        </p:nvSpPr>
        <p:spPr bwMode="auto">
          <a:xfrm>
            <a:off x="19050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- 1</a:t>
            </a:r>
          </a:p>
        </p:txBody>
      </p:sp>
      <p:sp>
        <p:nvSpPr>
          <p:cNvPr id="82956" name="Oval 55"/>
          <p:cNvSpPr>
            <a:spLocks noChangeArrowheads="1"/>
          </p:cNvSpPr>
          <p:nvPr/>
        </p:nvSpPr>
        <p:spPr bwMode="auto">
          <a:xfrm>
            <a:off x="55626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- 2</a:t>
            </a:r>
          </a:p>
        </p:txBody>
      </p:sp>
      <p:sp>
        <p:nvSpPr>
          <p:cNvPr id="82957" name="Oval 56"/>
          <p:cNvSpPr>
            <a:spLocks noChangeArrowheads="1"/>
          </p:cNvSpPr>
          <p:nvPr/>
        </p:nvSpPr>
        <p:spPr bwMode="auto">
          <a:xfrm>
            <a:off x="2819400" y="4800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- 3</a:t>
            </a:r>
          </a:p>
        </p:txBody>
      </p:sp>
      <p:sp>
        <p:nvSpPr>
          <p:cNvPr id="72761" name="Oval 57"/>
          <p:cNvSpPr>
            <a:spLocks noChangeArrowheads="1"/>
          </p:cNvSpPr>
          <p:nvPr/>
        </p:nvSpPr>
        <p:spPr bwMode="auto">
          <a:xfrm>
            <a:off x="14478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- 4</a:t>
            </a:r>
          </a:p>
        </p:txBody>
      </p:sp>
      <p:sp>
        <p:nvSpPr>
          <p:cNvPr id="82959" name="Oval 58"/>
          <p:cNvSpPr>
            <a:spLocks noChangeArrowheads="1"/>
          </p:cNvSpPr>
          <p:nvPr/>
        </p:nvSpPr>
        <p:spPr bwMode="auto">
          <a:xfrm>
            <a:off x="32766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- 5</a:t>
            </a:r>
          </a:p>
        </p:txBody>
      </p:sp>
      <p:cxnSp>
        <p:nvCxnSpPr>
          <p:cNvPr id="82960" name="AutoShape 59"/>
          <p:cNvCxnSpPr>
            <a:cxnSpLocks noChangeShapeType="1"/>
            <a:stCxn id="82954" idx="3"/>
            <a:endCxn id="82955" idx="7"/>
          </p:cNvCxnSpPr>
          <p:nvPr/>
        </p:nvCxnSpPr>
        <p:spPr bwMode="auto">
          <a:xfrm flipH="1">
            <a:off x="2360613" y="3808413"/>
            <a:ext cx="1450975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961" name="AutoShape 60"/>
          <p:cNvCxnSpPr>
            <a:cxnSpLocks noChangeShapeType="1"/>
            <a:stCxn id="82954" idx="5"/>
            <a:endCxn id="82956" idx="1"/>
          </p:cNvCxnSpPr>
          <p:nvPr/>
        </p:nvCxnSpPr>
        <p:spPr bwMode="auto">
          <a:xfrm>
            <a:off x="4189413" y="3808413"/>
            <a:ext cx="1450975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962" name="AutoShape 61"/>
          <p:cNvCxnSpPr>
            <a:cxnSpLocks noChangeShapeType="1"/>
            <a:stCxn id="82955" idx="3"/>
            <a:endCxn id="72767" idx="7"/>
          </p:cNvCxnSpPr>
          <p:nvPr/>
        </p:nvCxnSpPr>
        <p:spPr bwMode="auto">
          <a:xfrm flipH="1">
            <a:off x="1446213" y="4570413"/>
            <a:ext cx="5365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963" name="AutoShape 62"/>
          <p:cNvCxnSpPr>
            <a:cxnSpLocks noChangeShapeType="1"/>
            <a:stCxn id="82955" idx="5"/>
            <a:endCxn id="82957" idx="1"/>
          </p:cNvCxnSpPr>
          <p:nvPr/>
        </p:nvCxnSpPr>
        <p:spPr bwMode="auto">
          <a:xfrm>
            <a:off x="2360613" y="4570413"/>
            <a:ext cx="5365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2767" name="Oval 63"/>
          <p:cNvSpPr>
            <a:spLocks noChangeArrowheads="1"/>
          </p:cNvSpPr>
          <p:nvPr/>
        </p:nvSpPr>
        <p:spPr bwMode="auto">
          <a:xfrm>
            <a:off x="990600" y="4800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- 2</a:t>
            </a:r>
          </a:p>
        </p:txBody>
      </p:sp>
      <p:sp>
        <p:nvSpPr>
          <p:cNvPr id="72768" name="Oval 64"/>
          <p:cNvSpPr>
            <a:spLocks noChangeArrowheads="1"/>
          </p:cNvSpPr>
          <p:nvPr/>
        </p:nvSpPr>
        <p:spPr bwMode="auto">
          <a:xfrm>
            <a:off x="5334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- 3</a:t>
            </a:r>
          </a:p>
        </p:txBody>
      </p:sp>
      <p:sp>
        <p:nvSpPr>
          <p:cNvPr id="72769" name="Oval 65"/>
          <p:cNvSpPr>
            <a:spLocks noChangeArrowheads="1"/>
          </p:cNvSpPr>
          <p:nvPr/>
        </p:nvSpPr>
        <p:spPr bwMode="auto">
          <a:xfrm>
            <a:off x="23622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- 4</a:t>
            </a:r>
          </a:p>
        </p:txBody>
      </p:sp>
      <p:sp>
        <p:nvSpPr>
          <p:cNvPr id="72770" name="Oval 66"/>
          <p:cNvSpPr>
            <a:spLocks noChangeArrowheads="1"/>
          </p:cNvSpPr>
          <p:nvPr/>
        </p:nvSpPr>
        <p:spPr bwMode="auto">
          <a:xfrm>
            <a:off x="51054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- 5</a:t>
            </a:r>
          </a:p>
        </p:txBody>
      </p:sp>
      <p:sp>
        <p:nvSpPr>
          <p:cNvPr id="72771" name="Oval 67"/>
          <p:cNvSpPr>
            <a:spLocks noChangeArrowheads="1"/>
          </p:cNvSpPr>
          <p:nvPr/>
        </p:nvSpPr>
        <p:spPr bwMode="auto">
          <a:xfrm>
            <a:off x="41910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- 4</a:t>
            </a:r>
          </a:p>
        </p:txBody>
      </p:sp>
      <p:sp>
        <p:nvSpPr>
          <p:cNvPr id="72772" name="Oval 68"/>
          <p:cNvSpPr>
            <a:spLocks noChangeArrowheads="1"/>
          </p:cNvSpPr>
          <p:nvPr/>
        </p:nvSpPr>
        <p:spPr bwMode="auto">
          <a:xfrm>
            <a:off x="60198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- 5</a:t>
            </a:r>
          </a:p>
        </p:txBody>
      </p:sp>
      <p:sp>
        <p:nvSpPr>
          <p:cNvPr id="82970" name="Oval 69"/>
          <p:cNvSpPr>
            <a:spLocks noChangeArrowheads="1"/>
          </p:cNvSpPr>
          <p:nvPr/>
        </p:nvSpPr>
        <p:spPr bwMode="auto">
          <a:xfrm>
            <a:off x="69342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- 6</a:t>
            </a:r>
          </a:p>
        </p:txBody>
      </p:sp>
      <p:cxnSp>
        <p:nvCxnSpPr>
          <p:cNvPr id="82971" name="AutoShape 70"/>
          <p:cNvCxnSpPr>
            <a:cxnSpLocks noChangeShapeType="1"/>
            <a:stCxn id="72767" idx="3"/>
            <a:endCxn id="72768" idx="0"/>
          </p:cNvCxnSpPr>
          <p:nvPr/>
        </p:nvCxnSpPr>
        <p:spPr bwMode="auto">
          <a:xfrm flipH="1">
            <a:off x="800100" y="5256213"/>
            <a:ext cx="268288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972" name="AutoShape 71"/>
          <p:cNvCxnSpPr>
            <a:cxnSpLocks noChangeShapeType="1"/>
            <a:stCxn id="72767" idx="5"/>
            <a:endCxn id="72761" idx="0"/>
          </p:cNvCxnSpPr>
          <p:nvPr/>
        </p:nvCxnSpPr>
        <p:spPr bwMode="auto">
          <a:xfrm>
            <a:off x="1446213" y="5256213"/>
            <a:ext cx="268287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973" name="AutoShape 72"/>
          <p:cNvCxnSpPr>
            <a:cxnSpLocks noChangeShapeType="1"/>
            <a:stCxn id="82957" idx="3"/>
            <a:endCxn id="72769" idx="0"/>
          </p:cNvCxnSpPr>
          <p:nvPr/>
        </p:nvCxnSpPr>
        <p:spPr bwMode="auto">
          <a:xfrm flipH="1">
            <a:off x="2628900" y="5256213"/>
            <a:ext cx="268288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974" name="AutoShape 73"/>
          <p:cNvCxnSpPr>
            <a:cxnSpLocks noChangeShapeType="1"/>
            <a:stCxn id="82957" idx="5"/>
            <a:endCxn id="82959" idx="0"/>
          </p:cNvCxnSpPr>
          <p:nvPr/>
        </p:nvCxnSpPr>
        <p:spPr bwMode="auto">
          <a:xfrm>
            <a:off x="3275013" y="5256213"/>
            <a:ext cx="268287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2778" name="Oval 74"/>
          <p:cNvSpPr>
            <a:spLocks noChangeArrowheads="1"/>
          </p:cNvSpPr>
          <p:nvPr/>
        </p:nvSpPr>
        <p:spPr bwMode="auto">
          <a:xfrm>
            <a:off x="4648200" y="4800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- 3</a:t>
            </a:r>
          </a:p>
        </p:txBody>
      </p:sp>
      <p:cxnSp>
        <p:nvCxnSpPr>
          <p:cNvPr id="82976" name="AutoShape 75"/>
          <p:cNvCxnSpPr>
            <a:cxnSpLocks noChangeShapeType="1"/>
            <a:stCxn id="72778" idx="3"/>
            <a:endCxn id="72771" idx="0"/>
          </p:cNvCxnSpPr>
          <p:nvPr/>
        </p:nvCxnSpPr>
        <p:spPr bwMode="auto">
          <a:xfrm flipH="1">
            <a:off x="4457700" y="5256213"/>
            <a:ext cx="268288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977" name="AutoShape 76"/>
          <p:cNvCxnSpPr>
            <a:cxnSpLocks noChangeShapeType="1"/>
            <a:stCxn id="72778" idx="5"/>
            <a:endCxn id="72770" idx="0"/>
          </p:cNvCxnSpPr>
          <p:nvPr/>
        </p:nvCxnSpPr>
        <p:spPr bwMode="auto">
          <a:xfrm>
            <a:off x="5103813" y="5256213"/>
            <a:ext cx="268287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978" name="Oval 77"/>
          <p:cNvSpPr>
            <a:spLocks noChangeArrowheads="1"/>
          </p:cNvSpPr>
          <p:nvPr/>
        </p:nvSpPr>
        <p:spPr bwMode="auto">
          <a:xfrm>
            <a:off x="6477000" y="4800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- 4</a:t>
            </a:r>
          </a:p>
        </p:txBody>
      </p:sp>
      <p:cxnSp>
        <p:nvCxnSpPr>
          <p:cNvPr id="82979" name="AutoShape 78"/>
          <p:cNvCxnSpPr>
            <a:cxnSpLocks noChangeShapeType="1"/>
            <a:stCxn id="82978" idx="3"/>
            <a:endCxn id="72772" idx="0"/>
          </p:cNvCxnSpPr>
          <p:nvPr/>
        </p:nvCxnSpPr>
        <p:spPr bwMode="auto">
          <a:xfrm flipH="1">
            <a:off x="6286500" y="5256213"/>
            <a:ext cx="268288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980" name="AutoShape 79"/>
          <p:cNvCxnSpPr>
            <a:cxnSpLocks noChangeShapeType="1"/>
            <a:stCxn id="82978" idx="5"/>
            <a:endCxn id="82970" idx="0"/>
          </p:cNvCxnSpPr>
          <p:nvPr/>
        </p:nvCxnSpPr>
        <p:spPr bwMode="auto">
          <a:xfrm>
            <a:off x="6932613" y="5256213"/>
            <a:ext cx="268287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981" name="AutoShape 80"/>
          <p:cNvCxnSpPr>
            <a:cxnSpLocks noChangeShapeType="1"/>
            <a:stCxn id="82956" idx="3"/>
            <a:endCxn id="72778" idx="7"/>
          </p:cNvCxnSpPr>
          <p:nvPr/>
        </p:nvCxnSpPr>
        <p:spPr bwMode="auto">
          <a:xfrm flipH="1">
            <a:off x="5103813" y="4570413"/>
            <a:ext cx="5365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982" name="AutoShape 81"/>
          <p:cNvCxnSpPr>
            <a:cxnSpLocks noChangeShapeType="1"/>
            <a:stCxn id="82956" idx="5"/>
            <a:endCxn id="82978" idx="1"/>
          </p:cNvCxnSpPr>
          <p:nvPr/>
        </p:nvCxnSpPr>
        <p:spPr bwMode="auto">
          <a:xfrm>
            <a:off x="6018213" y="4570413"/>
            <a:ext cx="5365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2983" name="Picture 85" descr="MCj007871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1249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8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5100" y="6488113"/>
            <a:ext cx="3733800" cy="244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416792" y="1420263"/>
            <a:ext cx="4653816" cy="2031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fibonacciRecursive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 &lt;=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1):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a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fibonacciRecursive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(n-1) 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b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fibonacciRecursive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(n-2)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a+b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2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2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2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2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2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2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2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2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27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5" grpId="0"/>
      <p:bldP spid="72761" grpId="0" animBg="1"/>
      <p:bldP spid="72767" grpId="0" animBg="1"/>
      <p:bldP spid="72768" grpId="0" animBg="1"/>
      <p:bldP spid="72769" grpId="0" animBg="1"/>
      <p:bldP spid="72770" grpId="0" animBg="1"/>
      <p:bldP spid="72771" grpId="0" animBg="1"/>
      <p:bldP spid="72772" grpId="0" animBg="1"/>
      <p:bldP spid="727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Problem:  US Coin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Input</a:t>
            </a:r>
          </a:p>
          <a:p>
            <a:pPr lvl="1" eaLnBrk="1" hangingPunct="1"/>
            <a:r>
              <a:rPr lang="en-US" altLang="en-US" dirty="0" smtClean="0"/>
              <a:t>an </a:t>
            </a:r>
            <a:r>
              <a:rPr lang="en-US" altLang="en-US" dirty="0"/>
              <a:t>amount of money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0 ≤ </a:t>
            </a:r>
            <a:r>
              <a:rPr lang="en-US" altLang="en-US" i="1" dirty="0" smtClean="0"/>
              <a:t>M</a:t>
            </a:r>
            <a:r>
              <a:rPr lang="en-US" altLang="en-US" dirty="0" smtClean="0"/>
              <a:t> &lt; 100 in cents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Output</a:t>
            </a:r>
            <a:r>
              <a:rPr lang="en-US" altLang="en-US" dirty="0"/>
              <a:t>: 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M cents in US coins using the minimal number of coins</a:t>
            </a:r>
            <a:endParaRPr lang="en-US" altLang="en-US" sz="18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635976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948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FAC250-1EAB-4196-A71B-BF265220CA75}" type="slidenum">
              <a:rPr lang="en-US" altLang="en-US" sz="1400">
                <a:latin typeface="Book Antiqua" panose="02040602050305030304" pitchFamily="18" charset="0"/>
              </a:rPr>
              <a:pPr/>
              <a:t>4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5195763" y="2031451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72 cents</a:t>
            </a: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5719678" y="265088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65" name="Picture 17" descr="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733" y="3465633"/>
            <a:ext cx="6334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 descr="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721" y="3465633"/>
            <a:ext cx="6334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6496333" y="3541833"/>
            <a:ext cx="1518407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Two </a:t>
            </a:r>
            <a:r>
              <a:rPr lang="en-US" altLang="en-US" sz="1800" dirty="0" smtClean="0"/>
              <a:t>quarters</a:t>
            </a:r>
            <a:endParaRPr lang="en-US" altLang="en-US" sz="1800" dirty="0"/>
          </a:p>
        </p:txBody>
      </p:sp>
      <p:pic>
        <p:nvPicPr>
          <p:cNvPr id="27688" name="Picture 40" descr="d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133" y="441813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9" name="Picture 41" descr="d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733" y="441813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6496333" y="4402258"/>
            <a:ext cx="1287574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Two </a:t>
            </a:r>
            <a:r>
              <a:rPr lang="en-US" altLang="en-US" sz="1800" dirty="0" smtClean="0"/>
              <a:t>dimes</a:t>
            </a:r>
            <a:endParaRPr lang="en-US" altLang="en-US" sz="1800" dirty="0"/>
          </a:p>
        </p:txBody>
      </p:sp>
      <p:pic>
        <p:nvPicPr>
          <p:cNvPr id="27699" name="Picture 51" descr="onec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133" y="506583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0" name="Picture 52" descr="onec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533" y="506583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01" name="Text Box 53"/>
          <p:cNvSpPr txBox="1">
            <a:spLocks noChangeArrowheads="1"/>
          </p:cNvSpPr>
          <p:nvPr/>
        </p:nvSpPr>
        <p:spPr bwMode="auto">
          <a:xfrm>
            <a:off x="6496333" y="5080121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Two pennies</a:t>
            </a:r>
          </a:p>
        </p:txBody>
      </p:sp>
      <p:pic>
        <p:nvPicPr>
          <p:cNvPr id="27702" name="Picture 54" descr="MCj007871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904" y="3574986"/>
            <a:ext cx="501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03" name="AutoShape 55"/>
          <p:cNvSpPr>
            <a:spLocks noChangeArrowheads="1"/>
          </p:cNvSpPr>
          <p:nvPr/>
        </p:nvSpPr>
        <p:spPr bwMode="auto">
          <a:xfrm>
            <a:off x="6792118" y="2366023"/>
            <a:ext cx="1655763" cy="838200"/>
          </a:xfrm>
          <a:prstGeom prst="cloudCallout">
            <a:avLst>
              <a:gd name="adj1" fmla="val 52482"/>
              <a:gd name="adj2" fmla="val 8905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omic Sans MS" panose="030F0702030302020204" pitchFamily="66" charset="0"/>
              </a:rPr>
              <a:t>Is it correct?</a:t>
            </a:r>
          </a:p>
        </p:txBody>
      </p:sp>
      <p:pic>
        <p:nvPicPr>
          <p:cNvPr id="49" name="Picture 10" descr="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838" y="5132070"/>
            <a:ext cx="1165860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1" descr="d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830" y="5406390"/>
            <a:ext cx="617220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2" descr="nic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6182" y="5318760"/>
            <a:ext cx="815340" cy="8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3" descr="onec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655" y="5375910"/>
            <a:ext cx="70104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92F792-74DA-46A7-B1B3-C6F133BDE193}" type="slidenum">
              <a:rPr lang="en-US" altLang="en-US" sz="1400">
                <a:latin typeface="Book Antiqua" panose="02040602050305030304" pitchFamily="18" charset="0"/>
              </a:rPr>
              <a:pPr/>
              <a:t>40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Fibonacci Number</a:t>
            </a:r>
          </a:p>
        </p:txBody>
      </p:sp>
      <p:pic>
        <p:nvPicPr>
          <p:cNvPr id="84997" name="Picture 5" descr="MCj007871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1249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66800" y="1447800"/>
            <a:ext cx="7556500" cy="1568450"/>
            <a:chOff x="672" y="912"/>
            <a:chExt cx="4760" cy="988"/>
          </a:xfrm>
        </p:grpSpPr>
        <p:sp>
          <p:nvSpPr>
            <p:cNvPr id="85030" name="Text Box 9"/>
            <p:cNvSpPr txBox="1">
              <a:spLocks noChangeArrowheads="1"/>
            </p:cNvSpPr>
            <p:nvPr/>
          </p:nvSpPr>
          <p:spPr bwMode="auto">
            <a:xfrm>
              <a:off x="2984" y="912"/>
              <a:ext cx="2190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def</a:t>
              </a:r>
              <a:r>
                <a:rPr lang="en-US" altLang="en-US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en-US" sz="18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fibonacciIterative</a:t>
              </a:r>
              <a:r>
                <a:rPr lang="en-US" altLang="en-US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(n):</a:t>
              </a:r>
            </a:p>
            <a:p>
              <a:r>
                <a:rPr lang="en-US" altLang="en-US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f0, f1 = 1, 1</a:t>
              </a:r>
            </a:p>
            <a:p>
              <a:r>
                <a:rPr lang="en-US" altLang="en-US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for </a:t>
              </a:r>
              <a:r>
                <a:rPr lang="en-US" altLang="en-US" sz="18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altLang="en-US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in </a:t>
              </a:r>
              <a:r>
                <a:rPr lang="en-US" altLang="en-US" sz="18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xrange</a:t>
              </a:r>
              <a:r>
                <a:rPr lang="en-US" altLang="en-US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(0,n):</a:t>
              </a:r>
            </a:p>
            <a:p>
              <a:r>
                <a:rPr lang="en-US" altLang="en-US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  f0, f1 = f1, f0 + f1</a:t>
              </a:r>
            </a:p>
            <a:p>
              <a:r>
                <a:rPr lang="en-US" altLang="en-US" sz="18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return f0</a:t>
              </a:r>
              <a:endPara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85031" name="Rectangle 10"/>
            <p:cNvSpPr>
              <a:spLocks noChangeArrowheads="1"/>
            </p:cNvSpPr>
            <p:nvPr/>
          </p:nvSpPr>
          <p:spPr bwMode="auto">
            <a:xfrm>
              <a:off x="2984" y="912"/>
              <a:ext cx="2448" cy="9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5032" name="AutoShape 11"/>
            <p:cNvSpPr>
              <a:spLocks/>
            </p:cNvSpPr>
            <p:nvPr/>
          </p:nvSpPr>
          <p:spPr bwMode="auto">
            <a:xfrm>
              <a:off x="672" y="1152"/>
              <a:ext cx="816" cy="384"/>
            </a:xfrm>
            <a:prstGeom prst="borderCallout1">
              <a:avLst>
                <a:gd name="adj1" fmla="val 18750"/>
                <a:gd name="adj2" fmla="val 105884"/>
                <a:gd name="adj3" fmla="val 55468"/>
                <a:gd name="adj4" fmla="val 15281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4" rIns="91429" bIns="45714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/>
                <a:t>Iterative</a:t>
              </a:r>
            </a:p>
            <a:p>
              <a:pPr algn="ctr"/>
              <a:r>
                <a:rPr lang="en-US" altLang="en-US" sz="1800"/>
                <a:t>Algorithm</a:t>
              </a:r>
            </a:p>
          </p:txBody>
        </p:sp>
        <p:sp>
          <p:nvSpPr>
            <p:cNvPr id="85033" name="Text Box 12"/>
            <p:cNvSpPr txBox="1">
              <a:spLocks noChangeArrowheads="1"/>
            </p:cNvSpPr>
            <p:nvPr/>
          </p:nvSpPr>
          <p:spPr bwMode="auto">
            <a:xfrm>
              <a:off x="1584" y="912"/>
              <a:ext cx="9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CC0000"/>
                  </a:solidFill>
                </a:rPr>
                <a:t>Linear time!</a:t>
              </a:r>
            </a:p>
          </p:txBody>
        </p:sp>
      </p:grpSp>
      <p:sp>
        <p:nvSpPr>
          <p:cNvPr id="84999" name="Oval 13"/>
          <p:cNvSpPr>
            <a:spLocks noChangeArrowheads="1"/>
          </p:cNvSpPr>
          <p:nvPr/>
        </p:nvSpPr>
        <p:spPr bwMode="auto">
          <a:xfrm>
            <a:off x="3733800" y="3352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</a:t>
            </a:r>
          </a:p>
        </p:txBody>
      </p:sp>
      <p:sp>
        <p:nvSpPr>
          <p:cNvPr id="85000" name="Oval 14"/>
          <p:cNvSpPr>
            <a:spLocks noChangeArrowheads="1"/>
          </p:cNvSpPr>
          <p:nvPr/>
        </p:nvSpPr>
        <p:spPr bwMode="auto">
          <a:xfrm>
            <a:off x="19050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- 1</a:t>
            </a:r>
          </a:p>
        </p:txBody>
      </p:sp>
      <p:sp>
        <p:nvSpPr>
          <p:cNvPr id="85001" name="Oval 15"/>
          <p:cNvSpPr>
            <a:spLocks noChangeArrowheads="1"/>
          </p:cNvSpPr>
          <p:nvPr/>
        </p:nvSpPr>
        <p:spPr bwMode="auto">
          <a:xfrm>
            <a:off x="55626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- 2</a:t>
            </a:r>
          </a:p>
        </p:txBody>
      </p:sp>
      <p:sp>
        <p:nvSpPr>
          <p:cNvPr id="85002" name="Oval 16"/>
          <p:cNvSpPr>
            <a:spLocks noChangeArrowheads="1"/>
          </p:cNvSpPr>
          <p:nvPr/>
        </p:nvSpPr>
        <p:spPr bwMode="auto">
          <a:xfrm>
            <a:off x="2819400" y="4800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- 3</a:t>
            </a:r>
          </a:p>
        </p:txBody>
      </p:sp>
      <p:sp>
        <p:nvSpPr>
          <p:cNvPr id="85003" name="Oval 17"/>
          <p:cNvSpPr>
            <a:spLocks noChangeArrowheads="1"/>
          </p:cNvSpPr>
          <p:nvPr/>
        </p:nvSpPr>
        <p:spPr bwMode="auto">
          <a:xfrm>
            <a:off x="14478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- 4</a:t>
            </a:r>
          </a:p>
        </p:txBody>
      </p:sp>
      <p:sp>
        <p:nvSpPr>
          <p:cNvPr id="85004" name="Oval 18"/>
          <p:cNvSpPr>
            <a:spLocks noChangeArrowheads="1"/>
          </p:cNvSpPr>
          <p:nvPr/>
        </p:nvSpPr>
        <p:spPr bwMode="auto">
          <a:xfrm>
            <a:off x="32766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- 5</a:t>
            </a:r>
          </a:p>
        </p:txBody>
      </p:sp>
      <p:cxnSp>
        <p:nvCxnSpPr>
          <p:cNvPr id="85005" name="AutoShape 19"/>
          <p:cNvCxnSpPr>
            <a:cxnSpLocks noChangeShapeType="1"/>
            <a:stCxn id="84999" idx="3"/>
            <a:endCxn id="85000" idx="7"/>
          </p:cNvCxnSpPr>
          <p:nvPr/>
        </p:nvCxnSpPr>
        <p:spPr bwMode="auto">
          <a:xfrm flipH="1">
            <a:off x="2360613" y="3808413"/>
            <a:ext cx="1450975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06" name="AutoShape 20"/>
          <p:cNvCxnSpPr>
            <a:cxnSpLocks noChangeShapeType="1"/>
            <a:stCxn id="84999" idx="5"/>
            <a:endCxn id="85001" idx="1"/>
          </p:cNvCxnSpPr>
          <p:nvPr/>
        </p:nvCxnSpPr>
        <p:spPr bwMode="auto">
          <a:xfrm>
            <a:off x="4189413" y="3808413"/>
            <a:ext cx="1450975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07" name="AutoShape 21"/>
          <p:cNvCxnSpPr>
            <a:cxnSpLocks noChangeShapeType="1"/>
            <a:stCxn id="85000" idx="3"/>
            <a:endCxn id="85009" idx="7"/>
          </p:cNvCxnSpPr>
          <p:nvPr/>
        </p:nvCxnSpPr>
        <p:spPr bwMode="auto">
          <a:xfrm flipH="1">
            <a:off x="1446213" y="4570413"/>
            <a:ext cx="5365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08" name="AutoShape 22"/>
          <p:cNvCxnSpPr>
            <a:cxnSpLocks noChangeShapeType="1"/>
            <a:stCxn id="85000" idx="5"/>
            <a:endCxn id="85002" idx="1"/>
          </p:cNvCxnSpPr>
          <p:nvPr/>
        </p:nvCxnSpPr>
        <p:spPr bwMode="auto">
          <a:xfrm>
            <a:off x="2360613" y="4570413"/>
            <a:ext cx="5365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5009" name="Oval 23"/>
          <p:cNvSpPr>
            <a:spLocks noChangeArrowheads="1"/>
          </p:cNvSpPr>
          <p:nvPr/>
        </p:nvSpPr>
        <p:spPr bwMode="auto">
          <a:xfrm>
            <a:off x="990600" y="4800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- 2</a:t>
            </a:r>
          </a:p>
        </p:txBody>
      </p:sp>
      <p:sp>
        <p:nvSpPr>
          <p:cNvPr id="85010" name="Oval 24"/>
          <p:cNvSpPr>
            <a:spLocks noChangeArrowheads="1"/>
          </p:cNvSpPr>
          <p:nvPr/>
        </p:nvSpPr>
        <p:spPr bwMode="auto">
          <a:xfrm>
            <a:off x="5334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- 3</a:t>
            </a:r>
          </a:p>
        </p:txBody>
      </p:sp>
      <p:sp>
        <p:nvSpPr>
          <p:cNvPr id="85011" name="Oval 25"/>
          <p:cNvSpPr>
            <a:spLocks noChangeArrowheads="1"/>
          </p:cNvSpPr>
          <p:nvPr/>
        </p:nvSpPr>
        <p:spPr bwMode="auto">
          <a:xfrm>
            <a:off x="23622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- 4</a:t>
            </a:r>
          </a:p>
        </p:txBody>
      </p:sp>
      <p:sp>
        <p:nvSpPr>
          <p:cNvPr id="85012" name="Oval 26"/>
          <p:cNvSpPr>
            <a:spLocks noChangeArrowheads="1"/>
          </p:cNvSpPr>
          <p:nvPr/>
        </p:nvSpPr>
        <p:spPr bwMode="auto">
          <a:xfrm>
            <a:off x="51054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- 5</a:t>
            </a:r>
          </a:p>
        </p:txBody>
      </p:sp>
      <p:sp>
        <p:nvSpPr>
          <p:cNvPr id="85013" name="Oval 27"/>
          <p:cNvSpPr>
            <a:spLocks noChangeArrowheads="1"/>
          </p:cNvSpPr>
          <p:nvPr/>
        </p:nvSpPr>
        <p:spPr bwMode="auto">
          <a:xfrm>
            <a:off x="41910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- 4</a:t>
            </a:r>
          </a:p>
        </p:txBody>
      </p:sp>
      <p:sp>
        <p:nvSpPr>
          <p:cNvPr id="85014" name="Oval 28"/>
          <p:cNvSpPr>
            <a:spLocks noChangeArrowheads="1"/>
          </p:cNvSpPr>
          <p:nvPr/>
        </p:nvSpPr>
        <p:spPr bwMode="auto">
          <a:xfrm>
            <a:off x="60198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- 5</a:t>
            </a:r>
          </a:p>
        </p:txBody>
      </p:sp>
      <p:sp>
        <p:nvSpPr>
          <p:cNvPr id="85015" name="Oval 29"/>
          <p:cNvSpPr>
            <a:spLocks noChangeArrowheads="1"/>
          </p:cNvSpPr>
          <p:nvPr/>
        </p:nvSpPr>
        <p:spPr bwMode="auto">
          <a:xfrm>
            <a:off x="6934200" y="5562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- 6</a:t>
            </a:r>
          </a:p>
        </p:txBody>
      </p:sp>
      <p:cxnSp>
        <p:nvCxnSpPr>
          <p:cNvPr id="85016" name="AutoShape 30"/>
          <p:cNvCxnSpPr>
            <a:cxnSpLocks noChangeShapeType="1"/>
            <a:stCxn id="85009" idx="3"/>
            <a:endCxn id="85010" idx="0"/>
          </p:cNvCxnSpPr>
          <p:nvPr/>
        </p:nvCxnSpPr>
        <p:spPr bwMode="auto">
          <a:xfrm flipH="1">
            <a:off x="800100" y="5256213"/>
            <a:ext cx="268288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17" name="AutoShape 31"/>
          <p:cNvCxnSpPr>
            <a:cxnSpLocks noChangeShapeType="1"/>
            <a:stCxn id="85009" idx="5"/>
            <a:endCxn id="85003" idx="0"/>
          </p:cNvCxnSpPr>
          <p:nvPr/>
        </p:nvCxnSpPr>
        <p:spPr bwMode="auto">
          <a:xfrm>
            <a:off x="1446213" y="5256213"/>
            <a:ext cx="268287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18" name="AutoShape 32"/>
          <p:cNvCxnSpPr>
            <a:cxnSpLocks noChangeShapeType="1"/>
            <a:stCxn id="85002" idx="3"/>
            <a:endCxn id="85011" idx="0"/>
          </p:cNvCxnSpPr>
          <p:nvPr/>
        </p:nvCxnSpPr>
        <p:spPr bwMode="auto">
          <a:xfrm flipH="1">
            <a:off x="2628900" y="5256213"/>
            <a:ext cx="268288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19" name="AutoShape 33"/>
          <p:cNvCxnSpPr>
            <a:cxnSpLocks noChangeShapeType="1"/>
            <a:stCxn id="85002" idx="5"/>
            <a:endCxn id="85004" idx="0"/>
          </p:cNvCxnSpPr>
          <p:nvPr/>
        </p:nvCxnSpPr>
        <p:spPr bwMode="auto">
          <a:xfrm>
            <a:off x="3275013" y="5256213"/>
            <a:ext cx="268287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5020" name="Oval 34"/>
          <p:cNvSpPr>
            <a:spLocks noChangeArrowheads="1"/>
          </p:cNvSpPr>
          <p:nvPr/>
        </p:nvSpPr>
        <p:spPr bwMode="auto">
          <a:xfrm>
            <a:off x="4648200" y="4800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- 3</a:t>
            </a:r>
          </a:p>
        </p:txBody>
      </p:sp>
      <p:cxnSp>
        <p:nvCxnSpPr>
          <p:cNvPr id="85021" name="AutoShape 35"/>
          <p:cNvCxnSpPr>
            <a:cxnSpLocks noChangeShapeType="1"/>
            <a:stCxn id="85020" idx="3"/>
            <a:endCxn id="85013" idx="0"/>
          </p:cNvCxnSpPr>
          <p:nvPr/>
        </p:nvCxnSpPr>
        <p:spPr bwMode="auto">
          <a:xfrm flipH="1">
            <a:off x="4457700" y="5256213"/>
            <a:ext cx="268288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22" name="AutoShape 36"/>
          <p:cNvCxnSpPr>
            <a:cxnSpLocks noChangeShapeType="1"/>
            <a:stCxn id="85020" idx="5"/>
            <a:endCxn id="85012" idx="0"/>
          </p:cNvCxnSpPr>
          <p:nvPr/>
        </p:nvCxnSpPr>
        <p:spPr bwMode="auto">
          <a:xfrm>
            <a:off x="5103813" y="5256213"/>
            <a:ext cx="268287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5023" name="Oval 37"/>
          <p:cNvSpPr>
            <a:spLocks noChangeArrowheads="1"/>
          </p:cNvSpPr>
          <p:nvPr/>
        </p:nvSpPr>
        <p:spPr bwMode="auto">
          <a:xfrm>
            <a:off x="6477000" y="4800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 - 4</a:t>
            </a:r>
          </a:p>
        </p:txBody>
      </p:sp>
      <p:cxnSp>
        <p:nvCxnSpPr>
          <p:cNvPr id="85024" name="AutoShape 38"/>
          <p:cNvCxnSpPr>
            <a:cxnSpLocks noChangeShapeType="1"/>
            <a:stCxn id="85023" idx="3"/>
            <a:endCxn id="85014" idx="0"/>
          </p:cNvCxnSpPr>
          <p:nvPr/>
        </p:nvCxnSpPr>
        <p:spPr bwMode="auto">
          <a:xfrm flipH="1">
            <a:off x="6286500" y="5256213"/>
            <a:ext cx="268288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25" name="AutoShape 39"/>
          <p:cNvCxnSpPr>
            <a:cxnSpLocks noChangeShapeType="1"/>
            <a:stCxn id="85023" idx="5"/>
            <a:endCxn id="85015" idx="0"/>
          </p:cNvCxnSpPr>
          <p:nvPr/>
        </p:nvCxnSpPr>
        <p:spPr bwMode="auto">
          <a:xfrm>
            <a:off x="6932613" y="5256213"/>
            <a:ext cx="268287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26" name="AutoShape 40"/>
          <p:cNvCxnSpPr>
            <a:cxnSpLocks noChangeShapeType="1"/>
            <a:stCxn id="85001" idx="3"/>
            <a:endCxn id="85020" idx="7"/>
          </p:cNvCxnSpPr>
          <p:nvPr/>
        </p:nvCxnSpPr>
        <p:spPr bwMode="auto">
          <a:xfrm flipH="1">
            <a:off x="5103813" y="4570413"/>
            <a:ext cx="5365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027" name="AutoShape 41"/>
          <p:cNvCxnSpPr>
            <a:cxnSpLocks noChangeShapeType="1"/>
            <a:stCxn id="85001" idx="5"/>
            <a:endCxn id="85023" idx="1"/>
          </p:cNvCxnSpPr>
          <p:nvPr/>
        </p:nvCxnSpPr>
        <p:spPr bwMode="auto">
          <a:xfrm>
            <a:off x="6018213" y="4570413"/>
            <a:ext cx="5365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40330" name="Picture 42" descr="MCj007871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1249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9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F23D31-71C5-4C8B-B2D0-B4350FB751EE}" type="slidenum">
              <a:rPr lang="en-US" altLang="en-US" sz="1400">
                <a:latin typeface="Book Antiqua" panose="02040602050305030304" pitchFamily="18" charset="0"/>
              </a:rPr>
              <a:pPr/>
              <a:t>41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Orders of magnitude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1517650"/>
            <a:ext cx="7781925" cy="4438650"/>
          </a:xfrm>
          <a:noFill/>
        </p:spPr>
        <p:txBody>
          <a:bodyPr lIns="92064" tIns="46033" rIns="92064" bIns="46033"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10^1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10^2 Number of students in computer science department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10^3 Number of students in the college of art and science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10^4 Number of students enrolled at UNC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10^10 Number of stars in the galaxy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10^20 Total number of all stars in the universe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10^80 Total number of particles in the universe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10^100 &lt;&lt; Number of moves needed for 400 disks in the Towers of Hanoi puzzle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Towers of Hanoi puzzle is 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computable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but it is NOT feasible.</a:t>
            </a:r>
          </a:p>
        </p:txBody>
      </p:sp>
      <p:sp>
        <p:nvSpPr>
          <p:cNvPr id="8704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5960A8-91E1-474C-8DC3-7A4D18A98FB3}" type="slidenum">
              <a:rPr lang="en-US" altLang="en-US" sz="1400">
                <a:latin typeface="Book Antiqua" panose="02040602050305030304" pitchFamily="18" charset="0"/>
              </a:rPr>
              <a:pPr/>
              <a:t>42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Is there a “real” difference?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Growth of functions</a:t>
            </a:r>
          </a:p>
        </p:txBody>
      </p:sp>
      <p:pic>
        <p:nvPicPr>
          <p:cNvPr id="89094" name="Picture 4" descr="relative growth r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5775"/>
            <a:ext cx="73152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5" descr="relative growth rate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52578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DDAFD4-7AEE-4192-9D46-03FABB24EBA3}" type="slidenum">
              <a:rPr lang="en-US" altLang="en-US" sz="1400">
                <a:latin typeface="Book Antiqua" panose="02040602050305030304" pitchFamily="18" charset="0"/>
              </a:rPr>
              <a:pPr/>
              <a:t>43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Asymptotic Notation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Order of growth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is the interesting measure: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Highest-order term is what counts</a:t>
            </a:r>
          </a:p>
          <a:p>
            <a:pPr lvl="2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As the input size grows larger it is the high order term that dominates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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notation: </a:t>
            </a:r>
            <a:r>
              <a:rPr lang="en-US" altLang="en-US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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 = “this function grows similarly to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”.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Big-O notation:  O 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 = “this function grows no faster than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”.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Describes an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upper bound.</a:t>
            </a:r>
          </a:p>
        </p:txBody>
      </p:sp>
      <p:sp>
        <p:nvSpPr>
          <p:cNvPr id="9114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A2089B-DD27-4D78-8D77-CBDE7EB44F4E}" type="slidenum">
              <a:rPr lang="en-US" altLang="en-US" sz="1400">
                <a:latin typeface="Book Antiqua" panose="02040602050305030304" pitchFamily="18" charset="0"/>
              </a:rPr>
              <a:pPr/>
              <a:t>44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81000" y="1371600"/>
            <a:ext cx="8382000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Big-O Notation</a:t>
            </a:r>
          </a:p>
        </p:txBody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What does it mean?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If </a:t>
            </a:r>
            <a:r>
              <a:rPr lang="en-US" altLang="en-US" i="1" smtClean="0">
                <a:ea typeface="ＭＳ Ｐゴシック" panose="020B0600070205080204" pitchFamily="34" charset="-128"/>
              </a:rPr>
              <a:t>f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) = O(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), then:</a:t>
            </a:r>
          </a:p>
          <a:p>
            <a:pPr lvl="2" eaLnBrk="1" hangingPunct="1"/>
            <a:r>
              <a:rPr lang="en-US" altLang="en-US" i="1" smtClean="0">
                <a:ea typeface="ＭＳ Ｐゴシック" panose="020B0600070205080204" pitchFamily="34" charset="-128"/>
              </a:rPr>
              <a:t>f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) can be larger than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 sometimes, </a:t>
            </a:r>
            <a:r>
              <a:rPr lang="en-US" altLang="en-US" b="1" smtClean="0">
                <a:ea typeface="ＭＳ Ｐゴシック" panose="020B0600070205080204" pitchFamily="34" charset="-128"/>
              </a:rPr>
              <a:t>but…</a:t>
            </a:r>
          </a:p>
          <a:p>
            <a:pPr lvl="2" eaLnBrk="1" hangingPunct="1"/>
            <a:r>
              <a:rPr lang="en-US" altLang="en-US" smtClean="0">
                <a:ea typeface="ＭＳ Ｐゴシック" panose="020B0600070205080204" pitchFamily="34" charset="-128"/>
              </a:rPr>
              <a:t>We can choose some constant </a:t>
            </a:r>
            <a:r>
              <a:rPr lang="en-US" altLang="en-US" i="1" smtClean="0">
                <a:ea typeface="ＭＳ Ｐゴシック" panose="020B0600070205080204" pitchFamily="34" charset="-128"/>
              </a:rPr>
              <a:t>c</a:t>
            </a:r>
            <a:r>
              <a:rPr lang="en-US" altLang="en-US" smtClean="0">
                <a:ea typeface="ＭＳ Ｐゴシック" panose="020B0600070205080204" pitchFamily="34" charset="-128"/>
              </a:rPr>
              <a:t> and some value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0</a:t>
            </a:r>
            <a:r>
              <a:rPr lang="en-US" altLang="en-US" smtClean="0">
                <a:ea typeface="ＭＳ Ｐゴシック" panose="020B0600070205080204" pitchFamily="34" charset="-128"/>
              </a:rPr>
              <a:t> such that for </a:t>
            </a:r>
            <a:r>
              <a:rPr lang="en-US" altLang="en-US" b="1" smtClean="0">
                <a:ea typeface="ＭＳ Ｐゴシック" panose="020B0600070205080204" pitchFamily="34" charset="-128"/>
              </a:rPr>
              <a:t>every</a:t>
            </a:r>
            <a:r>
              <a:rPr lang="en-US" altLang="en-US" smtClean="0">
                <a:ea typeface="ＭＳ Ｐゴシック" panose="020B0600070205080204" pitchFamily="34" charset="-128"/>
              </a:rPr>
              <a:t> value of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 larger than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0</a:t>
            </a:r>
            <a:r>
              <a:rPr lang="en-US" altLang="en-US" i="1" smtClean="0">
                <a:ea typeface="ＭＳ Ｐゴシック" panose="020B0600070205080204" pitchFamily="34" charset="-128"/>
              </a:rPr>
              <a:t> :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i="1" smtClean="0">
                <a:ea typeface="ＭＳ Ｐゴシック" panose="020B0600070205080204" pitchFamily="34" charset="-128"/>
              </a:rPr>
              <a:t>f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) &lt; </a:t>
            </a:r>
            <a:r>
              <a:rPr lang="en-US" altLang="en-US" i="1" smtClean="0">
                <a:ea typeface="ＭＳ Ｐゴシック" panose="020B0600070205080204" pitchFamily="34" charset="-128"/>
              </a:rPr>
              <a:t>cn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</a:p>
          <a:p>
            <a:pPr lvl="2" eaLnBrk="1" hangingPunct="1"/>
            <a:r>
              <a:rPr lang="en-US" altLang="en-US" smtClean="0">
                <a:ea typeface="ＭＳ Ｐゴシック" panose="020B0600070205080204" pitchFamily="34" charset="-128"/>
              </a:rPr>
              <a:t>That is, for values larger than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0</a:t>
            </a:r>
            <a:r>
              <a:rPr lang="en-US" altLang="en-US" smtClean="0">
                <a:ea typeface="ＭＳ Ｐゴシック" panose="020B0600070205080204" pitchFamily="34" charset="-128"/>
              </a:rPr>
              <a:t>, </a:t>
            </a:r>
            <a:r>
              <a:rPr lang="en-US" altLang="en-US" i="1" smtClean="0">
                <a:ea typeface="ＭＳ Ｐゴシック" panose="020B0600070205080204" pitchFamily="34" charset="-128"/>
              </a:rPr>
              <a:t>f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) is never more than a constant multiplier greater than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mtClean="0">
                <a:ea typeface="ＭＳ Ｐゴシック" panose="020B0600070205080204" pitchFamily="34" charset="-128"/>
              </a:rPr>
              <a:t>Or, in other words, </a:t>
            </a:r>
            <a:r>
              <a:rPr lang="en-US" altLang="en-US" i="1" smtClean="0">
                <a:ea typeface="ＭＳ Ｐゴシック" panose="020B0600070205080204" pitchFamily="34" charset="-128"/>
              </a:rPr>
              <a:t>f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) does not grow more than a constant factor faster than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.</a:t>
            </a:r>
          </a:p>
          <a:p>
            <a:pPr lvl="2" eaLnBrk="1" hangingPunct="1">
              <a:buFontTx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381000" y="1389063"/>
          <a:ext cx="8382000" cy="973137"/>
        </p:xfrm>
        <a:graphic>
          <a:graphicData uri="http://schemas.openxmlformats.org/presentationml/2006/ole">
            <p:oleObj spid="_x0000_s93201" name="Equation" r:id="rId4" imgW="3848100" imgH="457200" progId="Equation.3">
              <p:embed/>
            </p:oleObj>
          </a:graphicData>
        </a:graphic>
      </p:graphicFrame>
      <p:sp>
        <p:nvSpPr>
          <p:cNvPr id="9319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096272-2C8D-4E4F-99B1-421A33E25E64}" type="slidenum">
              <a:rPr lang="en-US" altLang="en-US" sz="1400">
                <a:latin typeface="Book Antiqua" panose="02040602050305030304" pitchFamily="18" charset="0"/>
              </a:rPr>
              <a:pPr/>
              <a:t>45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Visualization of </a:t>
            </a:r>
            <a:r>
              <a:rPr lang="en-US" altLang="en-US" sz="3600" i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</a:t>
            </a:r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(</a:t>
            </a:r>
            <a:r>
              <a:rPr lang="en-US" altLang="en-US" sz="3600" i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</a:t>
            </a:r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(</a:t>
            </a:r>
            <a:r>
              <a:rPr lang="en-US" altLang="en-US" sz="3600" i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</a:t>
            </a:r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))</a:t>
            </a:r>
          </a:p>
        </p:txBody>
      </p:sp>
      <p:sp>
        <p:nvSpPr>
          <p:cNvPr id="95237" name="Line 3"/>
          <p:cNvSpPr>
            <a:spLocks noChangeShapeType="1"/>
          </p:cNvSpPr>
          <p:nvPr/>
        </p:nvSpPr>
        <p:spPr bwMode="auto">
          <a:xfrm>
            <a:off x="1066800" y="1193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Line 4"/>
          <p:cNvSpPr>
            <a:spLocks noChangeShapeType="1"/>
          </p:cNvSpPr>
          <p:nvPr/>
        </p:nvSpPr>
        <p:spPr bwMode="auto">
          <a:xfrm>
            <a:off x="1066800" y="58420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Freeform 5"/>
          <p:cNvSpPr>
            <a:spLocks/>
          </p:cNvSpPr>
          <p:nvPr/>
        </p:nvSpPr>
        <p:spPr bwMode="auto">
          <a:xfrm>
            <a:off x="1066800" y="1651000"/>
            <a:ext cx="5715000" cy="3429000"/>
          </a:xfrm>
          <a:custGeom>
            <a:avLst/>
            <a:gdLst>
              <a:gd name="T0" fmla="*/ 0 w 3600"/>
              <a:gd name="T1" fmla="*/ 2147483647 h 2160"/>
              <a:gd name="T2" fmla="*/ 2147483647 w 3600"/>
              <a:gd name="T3" fmla="*/ 2147483647 h 2160"/>
              <a:gd name="T4" fmla="*/ 2147483647 w 3600"/>
              <a:gd name="T5" fmla="*/ 2147483647 h 2160"/>
              <a:gd name="T6" fmla="*/ 2147483647 w 3600"/>
              <a:gd name="T7" fmla="*/ 2147483647 h 2160"/>
              <a:gd name="T8" fmla="*/ 2147483647 w 3600"/>
              <a:gd name="T9" fmla="*/ 2147483647 h 2160"/>
              <a:gd name="T10" fmla="*/ 2147483647 w 3600"/>
              <a:gd name="T11" fmla="*/ 2147483647 h 2160"/>
              <a:gd name="T12" fmla="*/ 2147483647 w 3600"/>
              <a:gd name="T13" fmla="*/ 2147483647 h 2160"/>
              <a:gd name="T14" fmla="*/ 2147483647 w 3600"/>
              <a:gd name="T15" fmla="*/ 2147483647 h 2160"/>
              <a:gd name="T16" fmla="*/ 2147483647 w 3600"/>
              <a:gd name="T17" fmla="*/ 0 h 2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00"/>
              <a:gd name="T28" fmla="*/ 0 h 2160"/>
              <a:gd name="T29" fmla="*/ 3600 w 3600"/>
              <a:gd name="T30" fmla="*/ 2160 h 2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00" h="2160">
                <a:moveTo>
                  <a:pt x="0" y="2160"/>
                </a:moveTo>
                <a:cubicBezTo>
                  <a:pt x="160" y="2152"/>
                  <a:pt x="320" y="2144"/>
                  <a:pt x="432" y="2112"/>
                </a:cubicBezTo>
                <a:cubicBezTo>
                  <a:pt x="544" y="2080"/>
                  <a:pt x="592" y="2040"/>
                  <a:pt x="672" y="1968"/>
                </a:cubicBezTo>
                <a:cubicBezTo>
                  <a:pt x="752" y="1896"/>
                  <a:pt x="800" y="1744"/>
                  <a:pt x="912" y="1680"/>
                </a:cubicBezTo>
                <a:cubicBezTo>
                  <a:pt x="1024" y="1616"/>
                  <a:pt x="1184" y="1680"/>
                  <a:pt x="1344" y="1584"/>
                </a:cubicBezTo>
                <a:cubicBezTo>
                  <a:pt x="1504" y="1488"/>
                  <a:pt x="1664" y="1208"/>
                  <a:pt x="1872" y="1104"/>
                </a:cubicBezTo>
                <a:cubicBezTo>
                  <a:pt x="2080" y="1000"/>
                  <a:pt x="2344" y="1096"/>
                  <a:pt x="2592" y="960"/>
                </a:cubicBezTo>
                <a:cubicBezTo>
                  <a:pt x="2840" y="824"/>
                  <a:pt x="3192" y="448"/>
                  <a:pt x="3360" y="288"/>
                </a:cubicBezTo>
                <a:cubicBezTo>
                  <a:pt x="3528" y="128"/>
                  <a:pt x="3564" y="64"/>
                  <a:pt x="36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5240" name="Freeform 6"/>
          <p:cNvSpPr>
            <a:spLocks/>
          </p:cNvSpPr>
          <p:nvPr/>
        </p:nvSpPr>
        <p:spPr bwMode="auto">
          <a:xfrm>
            <a:off x="1066800" y="3403600"/>
            <a:ext cx="5715000" cy="1817688"/>
          </a:xfrm>
          <a:custGeom>
            <a:avLst/>
            <a:gdLst>
              <a:gd name="T0" fmla="*/ 0 w 3600"/>
              <a:gd name="T1" fmla="*/ 2147483647 h 1145"/>
              <a:gd name="T2" fmla="*/ 2147483647 w 3600"/>
              <a:gd name="T3" fmla="*/ 2147483647 h 1145"/>
              <a:gd name="T4" fmla="*/ 2147483647 w 3600"/>
              <a:gd name="T5" fmla="*/ 2147483647 h 1145"/>
              <a:gd name="T6" fmla="*/ 2147483647 w 3600"/>
              <a:gd name="T7" fmla="*/ 2147483647 h 1145"/>
              <a:gd name="T8" fmla="*/ 2147483647 w 3600"/>
              <a:gd name="T9" fmla="*/ 2147483647 h 1145"/>
              <a:gd name="T10" fmla="*/ 2147483647 w 3600"/>
              <a:gd name="T11" fmla="*/ 2147483647 h 1145"/>
              <a:gd name="T12" fmla="*/ 2147483647 w 3600"/>
              <a:gd name="T13" fmla="*/ 2147483647 h 1145"/>
              <a:gd name="T14" fmla="*/ 2147483647 w 3600"/>
              <a:gd name="T15" fmla="*/ 2147483647 h 1145"/>
              <a:gd name="T16" fmla="*/ 2147483647 w 3600"/>
              <a:gd name="T17" fmla="*/ 2147483647 h 1145"/>
              <a:gd name="T18" fmla="*/ 2147483647 w 3600"/>
              <a:gd name="T19" fmla="*/ 2147483647 h 1145"/>
              <a:gd name="T20" fmla="*/ 2147483647 w 3600"/>
              <a:gd name="T21" fmla="*/ 2147483647 h 1145"/>
              <a:gd name="T22" fmla="*/ 2147483647 w 3600"/>
              <a:gd name="T23" fmla="*/ 2147483647 h 1145"/>
              <a:gd name="T24" fmla="*/ 2147483647 w 3600"/>
              <a:gd name="T25" fmla="*/ 2147483647 h 1145"/>
              <a:gd name="T26" fmla="*/ 2147483647 w 3600"/>
              <a:gd name="T27" fmla="*/ 2147483647 h 1145"/>
              <a:gd name="T28" fmla="*/ 2147483647 w 3600"/>
              <a:gd name="T29" fmla="*/ 2147483647 h 1145"/>
              <a:gd name="T30" fmla="*/ 2147483647 w 3600"/>
              <a:gd name="T31" fmla="*/ 2147483647 h 1145"/>
              <a:gd name="T32" fmla="*/ 2147483647 w 3600"/>
              <a:gd name="T33" fmla="*/ 0 h 11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00"/>
              <a:gd name="T52" fmla="*/ 0 h 1145"/>
              <a:gd name="T53" fmla="*/ 3600 w 3600"/>
              <a:gd name="T54" fmla="*/ 1145 h 11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00" h="1145">
                <a:moveTo>
                  <a:pt x="0" y="720"/>
                </a:moveTo>
                <a:cubicBezTo>
                  <a:pt x="32" y="676"/>
                  <a:pt x="64" y="632"/>
                  <a:pt x="96" y="624"/>
                </a:cubicBezTo>
                <a:cubicBezTo>
                  <a:pt x="128" y="616"/>
                  <a:pt x="160" y="632"/>
                  <a:pt x="192" y="672"/>
                </a:cubicBezTo>
                <a:cubicBezTo>
                  <a:pt x="224" y="712"/>
                  <a:pt x="240" y="792"/>
                  <a:pt x="288" y="864"/>
                </a:cubicBezTo>
                <a:cubicBezTo>
                  <a:pt x="336" y="936"/>
                  <a:pt x="424" y="1063"/>
                  <a:pt x="480" y="1104"/>
                </a:cubicBezTo>
                <a:cubicBezTo>
                  <a:pt x="536" y="1145"/>
                  <a:pt x="590" y="1129"/>
                  <a:pt x="622" y="1113"/>
                </a:cubicBezTo>
                <a:cubicBezTo>
                  <a:pt x="654" y="1097"/>
                  <a:pt x="648" y="1105"/>
                  <a:pt x="672" y="1008"/>
                </a:cubicBezTo>
                <a:cubicBezTo>
                  <a:pt x="696" y="911"/>
                  <a:pt x="736" y="664"/>
                  <a:pt x="768" y="528"/>
                </a:cubicBezTo>
                <a:cubicBezTo>
                  <a:pt x="800" y="392"/>
                  <a:pt x="832" y="216"/>
                  <a:pt x="864" y="192"/>
                </a:cubicBezTo>
                <a:cubicBezTo>
                  <a:pt x="896" y="168"/>
                  <a:pt x="920" y="312"/>
                  <a:pt x="960" y="384"/>
                </a:cubicBezTo>
                <a:cubicBezTo>
                  <a:pt x="1000" y="456"/>
                  <a:pt x="1022" y="574"/>
                  <a:pt x="1104" y="624"/>
                </a:cubicBezTo>
                <a:cubicBezTo>
                  <a:pt x="1186" y="674"/>
                  <a:pt x="1366" y="695"/>
                  <a:pt x="1451" y="687"/>
                </a:cubicBezTo>
                <a:cubicBezTo>
                  <a:pt x="1536" y="679"/>
                  <a:pt x="1530" y="628"/>
                  <a:pt x="1616" y="577"/>
                </a:cubicBezTo>
                <a:cubicBezTo>
                  <a:pt x="1702" y="526"/>
                  <a:pt x="1829" y="440"/>
                  <a:pt x="1968" y="384"/>
                </a:cubicBezTo>
                <a:cubicBezTo>
                  <a:pt x="2107" y="328"/>
                  <a:pt x="2280" y="288"/>
                  <a:pt x="2448" y="240"/>
                </a:cubicBezTo>
                <a:cubicBezTo>
                  <a:pt x="2616" y="192"/>
                  <a:pt x="2784" y="136"/>
                  <a:pt x="2976" y="96"/>
                </a:cubicBezTo>
                <a:cubicBezTo>
                  <a:pt x="3168" y="56"/>
                  <a:pt x="3384" y="28"/>
                  <a:pt x="36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5241" name="Line 7"/>
          <p:cNvSpPr>
            <a:spLocks noChangeShapeType="1"/>
          </p:cNvSpPr>
          <p:nvPr/>
        </p:nvSpPr>
        <p:spPr bwMode="auto">
          <a:xfrm>
            <a:off x="2717800" y="35560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2" name="Text Box 8"/>
          <p:cNvSpPr txBox="1">
            <a:spLocks noChangeArrowheads="1"/>
          </p:cNvSpPr>
          <p:nvPr/>
        </p:nvSpPr>
        <p:spPr bwMode="auto">
          <a:xfrm>
            <a:off x="2498725" y="58070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 i="1" baseline="-25000">
                <a:latin typeface="Times New Roman" panose="02020603050405020304" pitchFamily="18" charset="0"/>
              </a:rPr>
              <a:t>0</a:t>
            </a:r>
            <a:endParaRPr lang="en-US" altLang="en-US" i="1">
              <a:latin typeface="Times New Roman" panose="02020603050405020304" pitchFamily="18" charset="0"/>
            </a:endParaRPr>
          </a:p>
        </p:txBody>
      </p:sp>
      <p:sp>
        <p:nvSpPr>
          <p:cNvPr id="95243" name="Text Box 9"/>
          <p:cNvSpPr txBox="1">
            <a:spLocks noChangeArrowheads="1"/>
          </p:cNvSpPr>
          <p:nvPr/>
        </p:nvSpPr>
        <p:spPr bwMode="auto">
          <a:xfrm>
            <a:off x="6765925" y="133667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cg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95244" name="Text Box 10"/>
          <p:cNvSpPr txBox="1">
            <a:spLocks noChangeArrowheads="1"/>
          </p:cNvSpPr>
          <p:nvPr/>
        </p:nvSpPr>
        <p:spPr bwMode="auto">
          <a:xfrm>
            <a:off x="6842125" y="3089275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  <a:endParaRPr lang="en-US" altLang="en-US" i="1">
              <a:latin typeface="Times New Roman" panose="02020603050405020304" pitchFamily="18" charset="0"/>
            </a:endParaRPr>
          </a:p>
        </p:txBody>
      </p:sp>
      <p:sp>
        <p:nvSpPr>
          <p:cNvPr id="95245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BC07CD-0CE2-4157-A28F-335503C3BBFD}" type="slidenum">
              <a:rPr lang="en-US" altLang="en-US" sz="1400">
                <a:latin typeface="Book Antiqua" panose="02040602050305030304" pitchFamily="18" charset="0"/>
              </a:rPr>
              <a:pPr/>
              <a:t>46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Big-O Notation</a:t>
            </a:r>
          </a:p>
        </p:txBody>
      </p:sp>
      <p:sp>
        <p:nvSpPr>
          <p:cNvPr id="9728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graphicFrame>
        <p:nvGraphicFramePr>
          <p:cNvPr id="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569740"/>
              </p:ext>
            </p:extLst>
          </p:nvPr>
        </p:nvGraphicFramePr>
        <p:xfrm>
          <a:off x="1914281" y="1934307"/>
          <a:ext cx="4781160" cy="4000320"/>
        </p:xfrm>
        <a:graphic>
          <a:graphicData uri="http://schemas.openxmlformats.org/presentationml/2006/ole">
            <p:oleObj spid="_x0000_s97296" name="Equation" r:id="rId4" imgW="3187700" imgH="2667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411BEB-B2AE-4E45-92F4-866FB39EE02A}" type="slidenum">
              <a:rPr lang="en-US" altLang="en-US" sz="1400">
                <a:latin typeface="Book Antiqua" panose="02040602050305030304" pitchFamily="18" charset="0"/>
              </a:rPr>
              <a:pPr/>
              <a:t>47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Big-O Notation</a:t>
            </a:r>
          </a:p>
        </p:txBody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8950"/>
            <a:ext cx="8229600" cy="46418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Prove that: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Let </a:t>
            </a:r>
            <a:r>
              <a:rPr lang="en-US" altLang="en-US" i="1" smtClean="0">
                <a:ea typeface="ＭＳ Ｐゴシック" panose="020B0600070205080204" pitchFamily="34" charset="-128"/>
              </a:rPr>
              <a:t>c</a:t>
            </a:r>
            <a:r>
              <a:rPr lang="en-US" altLang="en-US" smtClean="0">
                <a:ea typeface="ＭＳ Ｐゴシック" panose="020B0600070205080204" pitchFamily="34" charset="-128"/>
              </a:rPr>
              <a:t> = 21 and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0</a:t>
            </a:r>
            <a:r>
              <a:rPr lang="en-US" altLang="en-US" smtClean="0">
                <a:ea typeface="ＭＳ Ｐゴシック" panose="020B0600070205080204" pitchFamily="34" charset="-128"/>
              </a:rPr>
              <a:t> = 4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21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 &gt; 20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 + 2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 + 5  for all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 &gt; 4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	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 &gt; 2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 + 5  for all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 &gt; 4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	TRUE</a:t>
            </a:r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2613025" y="1714500"/>
          <a:ext cx="3541713" cy="608013"/>
        </p:xfrm>
        <a:graphic>
          <a:graphicData uri="http://schemas.openxmlformats.org/presentationml/2006/ole">
            <p:oleObj spid="_x0000_s99344" name="Equation" r:id="rId4" imgW="1333500" imgH="228600" progId="Equation.3">
              <p:embed/>
            </p:oleObj>
          </a:graphicData>
        </a:graphic>
      </p:graphicFrame>
      <p:sp>
        <p:nvSpPr>
          <p:cNvPr id="99335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53A0E3-CC71-482C-A7F3-E526E30AF536}" type="slidenum">
              <a:rPr lang="en-US" altLang="en-US" sz="1400">
                <a:latin typeface="Book Antiqua" panose="02040602050305030304" pitchFamily="18" charset="0"/>
              </a:rPr>
              <a:pPr/>
              <a:t>48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28600" y="2895600"/>
            <a:ext cx="86106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sym typeface="Symbol" panose="05050102010706020507" pitchFamily="18" charset="2"/>
              </a:rPr>
              <a:t>-Notation</a:t>
            </a:r>
          </a:p>
        </p:txBody>
      </p:sp>
      <p:sp>
        <p:nvSpPr>
          <p:cNvPr id="1013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1701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Big-</a:t>
            </a:r>
            <a:r>
              <a:rPr lang="en-US" altLang="en-US" i="1" smtClean="0">
                <a:ea typeface="ＭＳ Ｐゴシック" panose="020B0600070205080204" pitchFamily="34" charset="-128"/>
              </a:rPr>
              <a:t>O</a:t>
            </a:r>
            <a:r>
              <a:rPr lang="en-US" altLang="en-US" smtClean="0">
                <a:ea typeface="ＭＳ Ｐゴシック" panose="020B0600070205080204" pitchFamily="34" charset="-128"/>
              </a:rPr>
              <a:t> is not a tight upper bound.  In other words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 = </a:t>
            </a:r>
            <a:r>
              <a:rPr lang="en-US" altLang="en-US" i="1" smtClean="0">
                <a:ea typeface="ＭＳ Ｐゴシック" panose="020B0600070205080204" pitchFamily="34" charset="-128"/>
              </a:rPr>
              <a:t>O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 provides a tight bound</a:t>
            </a: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28600" y="2894013"/>
          <a:ext cx="8610600" cy="915987"/>
        </p:xfrm>
        <a:graphic>
          <a:graphicData uri="http://schemas.openxmlformats.org/presentationml/2006/ole">
            <p:oleObj spid="_x0000_s101394" name="Equation" r:id="rId4" imgW="4127500" imgH="457200" progId="Equation.3">
              <p:embed/>
            </p:oleObj>
          </a:graphicData>
        </a:graphic>
      </p:graphicFrame>
      <p:sp>
        <p:nvSpPr>
          <p:cNvPr id="101384" name="Rectangle 9"/>
          <p:cNvSpPr>
            <a:spLocks noChangeArrowheads="1"/>
          </p:cNvSpPr>
          <p:nvPr/>
        </p:nvSpPr>
        <p:spPr bwMode="auto">
          <a:xfrm>
            <a:off x="533400" y="41910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800" i="1">
                <a:latin typeface="Book Antiqua" panose="02040602050305030304" pitchFamily="18" charset="0"/>
              </a:rPr>
              <a:t>n</a:t>
            </a:r>
            <a:r>
              <a:rPr lang="en-US" altLang="en-US" sz="2800">
                <a:latin typeface="Book Antiqua" panose="02040602050305030304" pitchFamily="18" charset="0"/>
              </a:rPr>
              <a:t> = O(</a:t>
            </a:r>
            <a:r>
              <a:rPr lang="en-US" altLang="en-US" sz="2800" i="1">
                <a:latin typeface="Book Antiqua" panose="02040602050305030304" pitchFamily="18" charset="0"/>
              </a:rPr>
              <a:t>n</a:t>
            </a:r>
            <a:r>
              <a:rPr lang="en-US" altLang="en-US" sz="2800" baseline="30000">
                <a:latin typeface="Book Antiqua" panose="02040602050305030304" pitchFamily="18" charset="0"/>
              </a:rPr>
              <a:t>2</a:t>
            </a:r>
            <a:r>
              <a:rPr lang="en-US" altLang="en-US" sz="2800">
                <a:latin typeface="Book Antiqua" panose="02040602050305030304" pitchFamily="18" charset="0"/>
              </a:rPr>
              <a:t>) 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</a:rPr>
              <a:t>≠ 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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>
                <a:latin typeface="Book Antiqua" panose="0204060205030503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aseline="30000">
                <a:latin typeface="Book Antiqua" panose="0204060205030503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</a:rPr>
              <a:t>200</a:t>
            </a:r>
            <a:r>
              <a:rPr lang="en-US" altLang="en-US" sz="2800" i="1">
                <a:latin typeface="Book Antiqua" panose="0204060205030503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aseline="30000">
                <a:latin typeface="Book Antiqua" panose="0204060205030503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</a:rPr>
              <a:t>= O(</a:t>
            </a:r>
            <a:r>
              <a:rPr lang="en-US" altLang="en-US" sz="2800" i="1">
                <a:latin typeface="Book Antiqua" panose="0204060205030503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aseline="30000">
                <a:latin typeface="Book Antiqua" panose="0204060205030503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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>
                <a:latin typeface="Book Antiqua" panose="0204060205030503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aseline="30000">
                <a:latin typeface="Book Antiqua" panose="0204060205030503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800" i="1">
                <a:latin typeface="Book Antiqua" panose="0204060205030503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aseline="30000">
                <a:latin typeface="Book Antiqua" panose="02040602050305030304" pitchFamily="18" charset="0"/>
                <a:cs typeface="Times New Roman" panose="02020603050405020304" pitchFamily="18" charset="0"/>
              </a:rPr>
              <a:t>2.5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</a:rPr>
              <a:t> ≠ O(</a:t>
            </a:r>
            <a:r>
              <a:rPr lang="en-US" altLang="en-US" sz="2800" i="1">
                <a:latin typeface="Book Antiqua" panose="0204060205030503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aseline="30000">
                <a:latin typeface="Book Antiqua" panose="0204060205030503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</a:rPr>
              <a:t>) ≠ 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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>
                <a:latin typeface="Book Antiqua" panose="0204060205030503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aseline="30000">
                <a:latin typeface="Book Antiqua" panose="0204060205030503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CA0909-E825-41AE-BD3F-01F191AFE4F8}" type="slidenum">
              <a:rPr lang="en-US" altLang="en-US" sz="1400">
                <a:latin typeface="Book Antiqua" panose="02040602050305030304" pitchFamily="18" charset="0"/>
              </a:rPr>
              <a:pPr/>
              <a:t>49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Visualization of </a:t>
            </a:r>
            <a:r>
              <a:rPr lang="en-US" altLang="en-US" sz="3600" i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sym typeface="Symbol" panose="05050102010706020507" pitchFamily="18" charset="2"/>
              </a:rPr>
              <a:t></a:t>
            </a:r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(</a:t>
            </a:r>
            <a:r>
              <a:rPr lang="en-US" altLang="en-US" sz="3600" i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</a:t>
            </a:r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(</a:t>
            </a:r>
            <a:r>
              <a:rPr lang="en-US" altLang="en-US" sz="3600" i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</a:t>
            </a:r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))</a:t>
            </a:r>
          </a:p>
        </p:txBody>
      </p:sp>
      <p:sp>
        <p:nvSpPr>
          <p:cNvPr id="103429" name="Line 3"/>
          <p:cNvSpPr>
            <a:spLocks noChangeShapeType="1"/>
          </p:cNvSpPr>
          <p:nvPr/>
        </p:nvSpPr>
        <p:spPr bwMode="auto">
          <a:xfrm>
            <a:off x="1066800" y="1193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" name="Line 4"/>
          <p:cNvSpPr>
            <a:spLocks noChangeShapeType="1"/>
          </p:cNvSpPr>
          <p:nvPr/>
        </p:nvSpPr>
        <p:spPr bwMode="auto">
          <a:xfrm>
            <a:off x="1066800" y="58420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" name="Freeform 5"/>
          <p:cNvSpPr>
            <a:spLocks/>
          </p:cNvSpPr>
          <p:nvPr/>
        </p:nvSpPr>
        <p:spPr bwMode="auto">
          <a:xfrm>
            <a:off x="1066800" y="1651000"/>
            <a:ext cx="5715000" cy="3429000"/>
          </a:xfrm>
          <a:custGeom>
            <a:avLst/>
            <a:gdLst>
              <a:gd name="T0" fmla="*/ 0 w 3600"/>
              <a:gd name="T1" fmla="*/ 2147483647 h 2160"/>
              <a:gd name="T2" fmla="*/ 2147483647 w 3600"/>
              <a:gd name="T3" fmla="*/ 2147483647 h 2160"/>
              <a:gd name="T4" fmla="*/ 2147483647 w 3600"/>
              <a:gd name="T5" fmla="*/ 2147483647 h 2160"/>
              <a:gd name="T6" fmla="*/ 2147483647 w 3600"/>
              <a:gd name="T7" fmla="*/ 2147483647 h 2160"/>
              <a:gd name="T8" fmla="*/ 2147483647 w 3600"/>
              <a:gd name="T9" fmla="*/ 2147483647 h 2160"/>
              <a:gd name="T10" fmla="*/ 2147483647 w 3600"/>
              <a:gd name="T11" fmla="*/ 2147483647 h 2160"/>
              <a:gd name="T12" fmla="*/ 2147483647 w 3600"/>
              <a:gd name="T13" fmla="*/ 2147483647 h 2160"/>
              <a:gd name="T14" fmla="*/ 2147483647 w 3600"/>
              <a:gd name="T15" fmla="*/ 2147483647 h 2160"/>
              <a:gd name="T16" fmla="*/ 2147483647 w 3600"/>
              <a:gd name="T17" fmla="*/ 0 h 2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00"/>
              <a:gd name="T28" fmla="*/ 0 h 2160"/>
              <a:gd name="T29" fmla="*/ 3600 w 3600"/>
              <a:gd name="T30" fmla="*/ 2160 h 2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00" h="2160">
                <a:moveTo>
                  <a:pt x="0" y="2160"/>
                </a:moveTo>
                <a:cubicBezTo>
                  <a:pt x="160" y="2152"/>
                  <a:pt x="320" y="2144"/>
                  <a:pt x="432" y="2112"/>
                </a:cubicBezTo>
                <a:cubicBezTo>
                  <a:pt x="544" y="2080"/>
                  <a:pt x="592" y="2040"/>
                  <a:pt x="672" y="1968"/>
                </a:cubicBezTo>
                <a:cubicBezTo>
                  <a:pt x="752" y="1896"/>
                  <a:pt x="800" y="1744"/>
                  <a:pt x="912" y="1680"/>
                </a:cubicBezTo>
                <a:cubicBezTo>
                  <a:pt x="1024" y="1616"/>
                  <a:pt x="1184" y="1680"/>
                  <a:pt x="1344" y="1584"/>
                </a:cubicBezTo>
                <a:cubicBezTo>
                  <a:pt x="1504" y="1488"/>
                  <a:pt x="1664" y="1208"/>
                  <a:pt x="1872" y="1104"/>
                </a:cubicBezTo>
                <a:cubicBezTo>
                  <a:pt x="2080" y="1000"/>
                  <a:pt x="2344" y="1096"/>
                  <a:pt x="2592" y="960"/>
                </a:cubicBezTo>
                <a:cubicBezTo>
                  <a:pt x="2840" y="824"/>
                  <a:pt x="3192" y="448"/>
                  <a:pt x="3360" y="288"/>
                </a:cubicBezTo>
                <a:cubicBezTo>
                  <a:pt x="3528" y="128"/>
                  <a:pt x="3564" y="64"/>
                  <a:pt x="36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3432" name="Freeform 6"/>
          <p:cNvSpPr>
            <a:spLocks/>
          </p:cNvSpPr>
          <p:nvPr/>
        </p:nvSpPr>
        <p:spPr bwMode="auto">
          <a:xfrm>
            <a:off x="1066800" y="2755900"/>
            <a:ext cx="5859463" cy="2465388"/>
          </a:xfrm>
          <a:custGeom>
            <a:avLst/>
            <a:gdLst>
              <a:gd name="T0" fmla="*/ 0 w 3691"/>
              <a:gd name="T1" fmla="*/ 2147483647 h 1553"/>
              <a:gd name="T2" fmla="*/ 2147483647 w 3691"/>
              <a:gd name="T3" fmla="*/ 2147483647 h 1553"/>
              <a:gd name="T4" fmla="*/ 2147483647 w 3691"/>
              <a:gd name="T5" fmla="*/ 2147483647 h 1553"/>
              <a:gd name="T6" fmla="*/ 2147483647 w 3691"/>
              <a:gd name="T7" fmla="*/ 2147483647 h 1553"/>
              <a:gd name="T8" fmla="*/ 2147483647 w 3691"/>
              <a:gd name="T9" fmla="*/ 2147483647 h 1553"/>
              <a:gd name="T10" fmla="*/ 2147483647 w 3691"/>
              <a:gd name="T11" fmla="*/ 2147483647 h 1553"/>
              <a:gd name="T12" fmla="*/ 2147483647 w 3691"/>
              <a:gd name="T13" fmla="*/ 2147483647 h 1553"/>
              <a:gd name="T14" fmla="*/ 2147483647 w 3691"/>
              <a:gd name="T15" fmla="*/ 2147483647 h 1553"/>
              <a:gd name="T16" fmla="*/ 2147483647 w 3691"/>
              <a:gd name="T17" fmla="*/ 2147483647 h 1553"/>
              <a:gd name="T18" fmla="*/ 2147483647 w 3691"/>
              <a:gd name="T19" fmla="*/ 2147483647 h 1553"/>
              <a:gd name="T20" fmla="*/ 2147483647 w 3691"/>
              <a:gd name="T21" fmla="*/ 2147483647 h 1553"/>
              <a:gd name="T22" fmla="*/ 2147483647 w 3691"/>
              <a:gd name="T23" fmla="*/ 2147483647 h 1553"/>
              <a:gd name="T24" fmla="*/ 2147483647 w 3691"/>
              <a:gd name="T25" fmla="*/ 2147483647 h 1553"/>
              <a:gd name="T26" fmla="*/ 2147483647 w 3691"/>
              <a:gd name="T27" fmla="*/ 2147483647 h 1553"/>
              <a:gd name="T28" fmla="*/ 2147483647 w 3691"/>
              <a:gd name="T29" fmla="*/ 2147483647 h 1553"/>
              <a:gd name="T30" fmla="*/ 2147483647 w 3691"/>
              <a:gd name="T31" fmla="*/ 2147483647 h 1553"/>
              <a:gd name="T32" fmla="*/ 2147483647 w 3691"/>
              <a:gd name="T33" fmla="*/ 0 h 15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91"/>
              <a:gd name="T52" fmla="*/ 0 h 1553"/>
              <a:gd name="T53" fmla="*/ 3691 w 3691"/>
              <a:gd name="T54" fmla="*/ 1553 h 15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91" h="1553">
                <a:moveTo>
                  <a:pt x="0" y="1128"/>
                </a:moveTo>
                <a:cubicBezTo>
                  <a:pt x="32" y="1084"/>
                  <a:pt x="64" y="1040"/>
                  <a:pt x="96" y="1032"/>
                </a:cubicBezTo>
                <a:cubicBezTo>
                  <a:pt x="128" y="1024"/>
                  <a:pt x="160" y="1040"/>
                  <a:pt x="192" y="1080"/>
                </a:cubicBezTo>
                <a:cubicBezTo>
                  <a:pt x="224" y="1120"/>
                  <a:pt x="240" y="1200"/>
                  <a:pt x="288" y="1272"/>
                </a:cubicBezTo>
                <a:cubicBezTo>
                  <a:pt x="336" y="1344"/>
                  <a:pt x="424" y="1471"/>
                  <a:pt x="480" y="1512"/>
                </a:cubicBezTo>
                <a:cubicBezTo>
                  <a:pt x="536" y="1553"/>
                  <a:pt x="590" y="1537"/>
                  <a:pt x="622" y="1521"/>
                </a:cubicBezTo>
                <a:cubicBezTo>
                  <a:pt x="654" y="1505"/>
                  <a:pt x="648" y="1513"/>
                  <a:pt x="672" y="1416"/>
                </a:cubicBezTo>
                <a:cubicBezTo>
                  <a:pt x="696" y="1319"/>
                  <a:pt x="736" y="1072"/>
                  <a:pt x="768" y="936"/>
                </a:cubicBezTo>
                <a:cubicBezTo>
                  <a:pt x="800" y="800"/>
                  <a:pt x="832" y="624"/>
                  <a:pt x="864" y="600"/>
                </a:cubicBezTo>
                <a:cubicBezTo>
                  <a:pt x="896" y="576"/>
                  <a:pt x="920" y="720"/>
                  <a:pt x="960" y="792"/>
                </a:cubicBezTo>
                <a:cubicBezTo>
                  <a:pt x="1000" y="864"/>
                  <a:pt x="1022" y="982"/>
                  <a:pt x="1104" y="1032"/>
                </a:cubicBezTo>
                <a:cubicBezTo>
                  <a:pt x="1186" y="1082"/>
                  <a:pt x="1366" y="1103"/>
                  <a:pt x="1451" y="1095"/>
                </a:cubicBezTo>
                <a:cubicBezTo>
                  <a:pt x="1536" y="1087"/>
                  <a:pt x="1530" y="1036"/>
                  <a:pt x="1616" y="985"/>
                </a:cubicBezTo>
                <a:cubicBezTo>
                  <a:pt x="1702" y="934"/>
                  <a:pt x="1829" y="848"/>
                  <a:pt x="1968" y="792"/>
                </a:cubicBezTo>
                <a:cubicBezTo>
                  <a:pt x="2107" y="736"/>
                  <a:pt x="2280" y="696"/>
                  <a:pt x="2448" y="648"/>
                </a:cubicBezTo>
                <a:cubicBezTo>
                  <a:pt x="2616" y="600"/>
                  <a:pt x="2769" y="612"/>
                  <a:pt x="2976" y="504"/>
                </a:cubicBezTo>
                <a:cubicBezTo>
                  <a:pt x="3183" y="396"/>
                  <a:pt x="3542" y="105"/>
                  <a:pt x="369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3433" name="Line 7"/>
          <p:cNvSpPr>
            <a:spLocks noChangeShapeType="1"/>
          </p:cNvSpPr>
          <p:nvPr/>
        </p:nvSpPr>
        <p:spPr bwMode="auto">
          <a:xfrm>
            <a:off x="2717800" y="35560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4" name="Text Box 8"/>
          <p:cNvSpPr txBox="1">
            <a:spLocks noChangeArrowheads="1"/>
          </p:cNvSpPr>
          <p:nvPr/>
        </p:nvSpPr>
        <p:spPr bwMode="auto">
          <a:xfrm>
            <a:off x="2498725" y="58070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 i="1" baseline="-25000">
                <a:latin typeface="Times New Roman" panose="02020603050405020304" pitchFamily="18" charset="0"/>
              </a:rPr>
              <a:t>0</a:t>
            </a:r>
            <a:endParaRPr lang="en-US" altLang="en-US" i="1">
              <a:latin typeface="Times New Roman" panose="02020603050405020304" pitchFamily="18" charset="0"/>
            </a:endParaRPr>
          </a:p>
        </p:txBody>
      </p:sp>
      <p:sp>
        <p:nvSpPr>
          <p:cNvPr id="103435" name="Text Box 9"/>
          <p:cNvSpPr txBox="1">
            <a:spLocks noChangeArrowheads="1"/>
          </p:cNvSpPr>
          <p:nvPr/>
        </p:nvSpPr>
        <p:spPr bwMode="auto">
          <a:xfrm>
            <a:off x="6765925" y="1336675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c</a:t>
            </a:r>
            <a:r>
              <a:rPr lang="en-US" altLang="en-US" baseline="-25000">
                <a:latin typeface="Times New Roman" panose="02020603050405020304" pitchFamily="18" charset="0"/>
              </a:rPr>
              <a:t>2</a:t>
            </a:r>
            <a:r>
              <a:rPr lang="en-US" altLang="en-US" i="1">
                <a:latin typeface="Times New Roman" panose="02020603050405020304" pitchFamily="18" charset="0"/>
              </a:rPr>
              <a:t>g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3436" name="Text Box 10"/>
          <p:cNvSpPr txBox="1">
            <a:spLocks noChangeArrowheads="1"/>
          </p:cNvSpPr>
          <p:nvPr/>
        </p:nvSpPr>
        <p:spPr bwMode="auto">
          <a:xfrm>
            <a:off x="6934200" y="2514600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  <a:endParaRPr lang="en-US" altLang="en-US" i="1">
              <a:latin typeface="Times New Roman" panose="02020603050405020304" pitchFamily="18" charset="0"/>
            </a:endParaRPr>
          </a:p>
        </p:txBody>
      </p:sp>
      <p:sp>
        <p:nvSpPr>
          <p:cNvPr id="103437" name="Text Box 11"/>
          <p:cNvSpPr txBox="1">
            <a:spLocks noChangeArrowheads="1"/>
          </p:cNvSpPr>
          <p:nvPr/>
        </p:nvSpPr>
        <p:spPr bwMode="auto">
          <a:xfrm>
            <a:off x="6781800" y="3200400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c</a:t>
            </a:r>
            <a:r>
              <a:rPr lang="en-US" altLang="en-US" baseline="-25000">
                <a:latin typeface="Times New Roman" panose="02020603050405020304" pitchFamily="18" charset="0"/>
              </a:rPr>
              <a:t>1</a:t>
            </a:r>
            <a:r>
              <a:rPr lang="en-US" altLang="en-US" i="1">
                <a:latin typeface="Times New Roman" panose="02020603050405020304" pitchFamily="18" charset="0"/>
              </a:rPr>
              <a:t>g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3438" name="Freeform 12"/>
          <p:cNvSpPr>
            <a:spLocks/>
          </p:cNvSpPr>
          <p:nvPr/>
        </p:nvSpPr>
        <p:spPr bwMode="auto">
          <a:xfrm>
            <a:off x="1066800" y="3429000"/>
            <a:ext cx="5715000" cy="2032000"/>
          </a:xfrm>
          <a:custGeom>
            <a:avLst/>
            <a:gdLst>
              <a:gd name="T0" fmla="*/ 0 w 3600"/>
              <a:gd name="T1" fmla="*/ 2147483647 h 2160"/>
              <a:gd name="T2" fmla="*/ 2147483647 w 3600"/>
              <a:gd name="T3" fmla="*/ 2147483647 h 2160"/>
              <a:gd name="T4" fmla="*/ 2147483647 w 3600"/>
              <a:gd name="T5" fmla="*/ 2147483647 h 2160"/>
              <a:gd name="T6" fmla="*/ 2147483647 w 3600"/>
              <a:gd name="T7" fmla="*/ 2147483647 h 2160"/>
              <a:gd name="T8" fmla="*/ 2147483647 w 3600"/>
              <a:gd name="T9" fmla="*/ 2147483647 h 2160"/>
              <a:gd name="T10" fmla="*/ 2147483647 w 3600"/>
              <a:gd name="T11" fmla="*/ 2147483647 h 2160"/>
              <a:gd name="T12" fmla="*/ 2147483647 w 3600"/>
              <a:gd name="T13" fmla="*/ 2147483647 h 2160"/>
              <a:gd name="T14" fmla="*/ 2147483647 w 3600"/>
              <a:gd name="T15" fmla="*/ 2147483647 h 2160"/>
              <a:gd name="T16" fmla="*/ 2147483647 w 3600"/>
              <a:gd name="T17" fmla="*/ 0 h 2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00"/>
              <a:gd name="T28" fmla="*/ 0 h 2160"/>
              <a:gd name="T29" fmla="*/ 3600 w 3600"/>
              <a:gd name="T30" fmla="*/ 2160 h 2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00" h="2160">
                <a:moveTo>
                  <a:pt x="0" y="2160"/>
                </a:moveTo>
                <a:cubicBezTo>
                  <a:pt x="160" y="2152"/>
                  <a:pt x="320" y="2144"/>
                  <a:pt x="432" y="2112"/>
                </a:cubicBezTo>
                <a:cubicBezTo>
                  <a:pt x="544" y="2080"/>
                  <a:pt x="592" y="2040"/>
                  <a:pt x="672" y="1968"/>
                </a:cubicBezTo>
                <a:cubicBezTo>
                  <a:pt x="752" y="1896"/>
                  <a:pt x="800" y="1744"/>
                  <a:pt x="912" y="1680"/>
                </a:cubicBezTo>
                <a:cubicBezTo>
                  <a:pt x="1024" y="1616"/>
                  <a:pt x="1184" y="1680"/>
                  <a:pt x="1344" y="1584"/>
                </a:cubicBezTo>
                <a:cubicBezTo>
                  <a:pt x="1504" y="1488"/>
                  <a:pt x="1664" y="1208"/>
                  <a:pt x="1872" y="1104"/>
                </a:cubicBezTo>
                <a:cubicBezTo>
                  <a:pt x="2080" y="1000"/>
                  <a:pt x="2344" y="1096"/>
                  <a:pt x="2592" y="960"/>
                </a:cubicBezTo>
                <a:cubicBezTo>
                  <a:pt x="2840" y="824"/>
                  <a:pt x="3192" y="448"/>
                  <a:pt x="3360" y="288"/>
                </a:cubicBezTo>
                <a:cubicBezTo>
                  <a:pt x="3528" y="128"/>
                  <a:pt x="3564" y="64"/>
                  <a:pt x="36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3439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283200-5DE8-4265-8321-A345CDF64E16}" type="slidenum">
              <a:rPr lang="en-US" altLang="en-US" sz="1400">
                <a:latin typeface="Book Antiqua" panose="02040602050305030304" pitchFamily="18" charset="0"/>
              </a:rPr>
              <a:pPr/>
              <a:t>5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Algorithm 1: Greedy strategy </a:t>
            </a:r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685800" y="2438400"/>
            <a:ext cx="1905000" cy="914400"/>
          </a:xfrm>
          <a:prstGeom prst="flowChartProcess">
            <a:avLst/>
          </a:prstGeom>
          <a:solidFill>
            <a:srgbClr val="00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99FF"/>
            </a:extrusionClr>
            <a:contourClr>
              <a:srgbClr val="0099FF"/>
            </a:contourClr>
          </a:sp3d>
        </p:spPr>
        <p:txBody>
          <a:bodyPr wrap="none" lIns="91429" tIns="45714" rIns="91429" bIns="45714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dirty="0" smtClean="0"/>
              <a:t>Greedy coin </a:t>
            </a:r>
            <a:r>
              <a:rPr lang="en-US" altLang="en-US" sz="1800" dirty="0" err="1" smtClean="0"/>
              <a:t>alg</a:t>
            </a:r>
            <a:endParaRPr lang="en-US" altLang="en-US" sz="1800" dirty="0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1114425" y="16002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72 cents</a:t>
            </a:r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1638300" y="190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16383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9" name="Picture 11" descr="MCj007871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501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2" descr="quar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6334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3" descr="di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4" descr="nic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429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5" descr="onec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MCj0078710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2590800"/>
            <a:ext cx="874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quar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6334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 descr="quar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191000"/>
            <a:ext cx="6334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810000" y="2362200"/>
            <a:ext cx="487363" cy="1281113"/>
            <a:chOff x="3350" y="2016"/>
            <a:chExt cx="307" cy="807"/>
          </a:xfrm>
        </p:grpSpPr>
        <p:sp>
          <p:nvSpPr>
            <p:cNvPr id="19495" name="Freeform 30"/>
            <p:cNvSpPr>
              <a:spLocks/>
            </p:cNvSpPr>
            <p:nvPr/>
          </p:nvSpPr>
          <p:spPr bwMode="auto">
            <a:xfrm rot="1357191" flipH="1">
              <a:off x="3392" y="2152"/>
              <a:ext cx="160" cy="155"/>
            </a:xfrm>
            <a:custGeom>
              <a:avLst/>
              <a:gdLst>
                <a:gd name="T0" fmla="*/ 0 w 639"/>
                <a:gd name="T1" fmla="*/ 0 h 619"/>
                <a:gd name="T2" fmla="*/ 0 w 639"/>
                <a:gd name="T3" fmla="*/ 0 h 619"/>
                <a:gd name="T4" fmla="*/ 0 w 639"/>
                <a:gd name="T5" fmla="*/ 0 h 619"/>
                <a:gd name="T6" fmla="*/ 0 w 639"/>
                <a:gd name="T7" fmla="*/ 0 h 619"/>
                <a:gd name="T8" fmla="*/ 0 w 639"/>
                <a:gd name="T9" fmla="*/ 0 h 619"/>
                <a:gd name="T10" fmla="*/ 0 w 639"/>
                <a:gd name="T11" fmla="*/ 0 h 619"/>
                <a:gd name="T12" fmla="*/ 0 w 639"/>
                <a:gd name="T13" fmla="*/ 0 h 619"/>
                <a:gd name="T14" fmla="*/ 0 w 639"/>
                <a:gd name="T15" fmla="*/ 0 h 619"/>
                <a:gd name="T16" fmla="*/ 0 w 639"/>
                <a:gd name="T17" fmla="*/ 0 h 619"/>
                <a:gd name="T18" fmla="*/ 0 w 639"/>
                <a:gd name="T19" fmla="*/ 0 h 619"/>
                <a:gd name="T20" fmla="*/ 0 w 639"/>
                <a:gd name="T21" fmla="*/ 0 h 619"/>
                <a:gd name="T22" fmla="*/ 0 w 639"/>
                <a:gd name="T23" fmla="*/ 0 h 619"/>
                <a:gd name="T24" fmla="*/ 0 w 639"/>
                <a:gd name="T25" fmla="*/ 0 h 619"/>
                <a:gd name="T26" fmla="*/ 0 w 639"/>
                <a:gd name="T27" fmla="*/ 0 h 619"/>
                <a:gd name="T28" fmla="*/ 0 w 639"/>
                <a:gd name="T29" fmla="*/ 0 h 619"/>
                <a:gd name="T30" fmla="*/ 0 w 639"/>
                <a:gd name="T31" fmla="*/ 0 h 619"/>
                <a:gd name="T32" fmla="*/ 0 w 639"/>
                <a:gd name="T33" fmla="*/ 0 h 619"/>
                <a:gd name="T34" fmla="*/ 0 w 639"/>
                <a:gd name="T35" fmla="*/ 0 h 619"/>
                <a:gd name="T36" fmla="*/ 0 w 639"/>
                <a:gd name="T37" fmla="*/ 0 h 619"/>
                <a:gd name="T38" fmla="*/ 0 w 639"/>
                <a:gd name="T39" fmla="*/ 0 h 619"/>
                <a:gd name="T40" fmla="*/ 0 w 639"/>
                <a:gd name="T41" fmla="*/ 0 h 619"/>
                <a:gd name="T42" fmla="*/ 0 w 639"/>
                <a:gd name="T43" fmla="*/ 0 h 619"/>
                <a:gd name="T44" fmla="*/ 0 w 639"/>
                <a:gd name="T45" fmla="*/ 0 h 619"/>
                <a:gd name="T46" fmla="*/ 0 w 639"/>
                <a:gd name="T47" fmla="*/ 0 h 619"/>
                <a:gd name="T48" fmla="*/ 0 w 639"/>
                <a:gd name="T49" fmla="*/ 0 h 6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619"/>
                <a:gd name="T77" fmla="*/ 639 w 639"/>
                <a:gd name="T78" fmla="*/ 619 h 6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619">
                  <a:moveTo>
                    <a:pt x="132" y="28"/>
                  </a:moveTo>
                  <a:lnTo>
                    <a:pt x="203" y="0"/>
                  </a:lnTo>
                  <a:lnTo>
                    <a:pt x="254" y="20"/>
                  </a:lnTo>
                  <a:lnTo>
                    <a:pt x="309" y="87"/>
                  </a:lnTo>
                  <a:lnTo>
                    <a:pt x="344" y="184"/>
                  </a:lnTo>
                  <a:lnTo>
                    <a:pt x="347" y="253"/>
                  </a:lnTo>
                  <a:lnTo>
                    <a:pt x="351" y="340"/>
                  </a:lnTo>
                  <a:lnTo>
                    <a:pt x="580" y="337"/>
                  </a:lnTo>
                  <a:lnTo>
                    <a:pt x="639" y="349"/>
                  </a:lnTo>
                  <a:lnTo>
                    <a:pt x="632" y="391"/>
                  </a:lnTo>
                  <a:lnTo>
                    <a:pt x="509" y="374"/>
                  </a:lnTo>
                  <a:lnTo>
                    <a:pt x="347" y="400"/>
                  </a:lnTo>
                  <a:lnTo>
                    <a:pt x="314" y="488"/>
                  </a:lnTo>
                  <a:lnTo>
                    <a:pt x="267" y="564"/>
                  </a:lnTo>
                  <a:lnTo>
                    <a:pt x="212" y="593"/>
                  </a:lnTo>
                  <a:lnTo>
                    <a:pt x="152" y="619"/>
                  </a:lnTo>
                  <a:lnTo>
                    <a:pt x="110" y="603"/>
                  </a:lnTo>
                  <a:lnTo>
                    <a:pt x="50" y="534"/>
                  </a:lnTo>
                  <a:lnTo>
                    <a:pt x="9" y="450"/>
                  </a:lnTo>
                  <a:lnTo>
                    <a:pt x="0" y="379"/>
                  </a:lnTo>
                  <a:lnTo>
                    <a:pt x="22" y="235"/>
                  </a:lnTo>
                  <a:lnTo>
                    <a:pt x="72" y="126"/>
                  </a:lnTo>
                  <a:lnTo>
                    <a:pt x="110" y="63"/>
                  </a:lnTo>
                  <a:lnTo>
                    <a:pt x="156" y="24"/>
                  </a:lnTo>
                  <a:lnTo>
                    <a:pt x="13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496" name="Freeform 31"/>
            <p:cNvSpPr>
              <a:spLocks/>
            </p:cNvSpPr>
            <p:nvPr/>
          </p:nvSpPr>
          <p:spPr bwMode="auto">
            <a:xfrm rot="4501449" flipH="1">
              <a:off x="3215" y="2151"/>
              <a:ext cx="327" cy="58"/>
            </a:xfrm>
            <a:custGeom>
              <a:avLst/>
              <a:gdLst>
                <a:gd name="T0" fmla="*/ 0 w 1309"/>
                <a:gd name="T1" fmla="*/ 0 h 232"/>
                <a:gd name="T2" fmla="*/ 0 w 1309"/>
                <a:gd name="T3" fmla="*/ 0 h 232"/>
                <a:gd name="T4" fmla="*/ 0 w 1309"/>
                <a:gd name="T5" fmla="*/ 0 h 232"/>
                <a:gd name="T6" fmla="*/ 0 w 1309"/>
                <a:gd name="T7" fmla="*/ 0 h 232"/>
                <a:gd name="T8" fmla="*/ 0 w 1309"/>
                <a:gd name="T9" fmla="*/ 0 h 232"/>
                <a:gd name="T10" fmla="*/ 0 w 1309"/>
                <a:gd name="T11" fmla="*/ 0 h 232"/>
                <a:gd name="T12" fmla="*/ 0 w 1309"/>
                <a:gd name="T13" fmla="*/ 0 h 232"/>
                <a:gd name="T14" fmla="*/ 0 w 1309"/>
                <a:gd name="T15" fmla="*/ 0 h 232"/>
                <a:gd name="T16" fmla="*/ 0 w 1309"/>
                <a:gd name="T17" fmla="*/ 0 h 232"/>
                <a:gd name="T18" fmla="*/ 0 w 1309"/>
                <a:gd name="T19" fmla="*/ 0 h 232"/>
                <a:gd name="T20" fmla="*/ 0 w 1309"/>
                <a:gd name="T21" fmla="*/ 0 h 232"/>
                <a:gd name="T22" fmla="*/ 0 w 1309"/>
                <a:gd name="T23" fmla="*/ 0 h 232"/>
                <a:gd name="T24" fmla="*/ 0 w 1309"/>
                <a:gd name="T25" fmla="*/ 0 h 232"/>
                <a:gd name="T26" fmla="*/ 0 w 1309"/>
                <a:gd name="T27" fmla="*/ 0 h 232"/>
                <a:gd name="T28" fmla="*/ 0 w 1309"/>
                <a:gd name="T29" fmla="*/ 0 h 232"/>
                <a:gd name="T30" fmla="*/ 0 w 1309"/>
                <a:gd name="T31" fmla="*/ 0 h 232"/>
                <a:gd name="T32" fmla="*/ 0 w 1309"/>
                <a:gd name="T33" fmla="*/ 0 h 232"/>
                <a:gd name="T34" fmla="*/ 0 w 1309"/>
                <a:gd name="T35" fmla="*/ 0 h 232"/>
                <a:gd name="T36" fmla="*/ 0 w 1309"/>
                <a:gd name="T37" fmla="*/ 0 h 232"/>
                <a:gd name="T38" fmla="*/ 0 w 1309"/>
                <a:gd name="T39" fmla="*/ 0 h 232"/>
                <a:gd name="T40" fmla="*/ 0 w 1309"/>
                <a:gd name="T41" fmla="*/ 0 h 232"/>
                <a:gd name="T42" fmla="*/ 0 w 1309"/>
                <a:gd name="T43" fmla="*/ 0 h 232"/>
                <a:gd name="T44" fmla="*/ 0 w 1309"/>
                <a:gd name="T45" fmla="*/ 0 h 232"/>
                <a:gd name="T46" fmla="*/ 0 w 1309"/>
                <a:gd name="T47" fmla="*/ 0 h 232"/>
                <a:gd name="T48" fmla="*/ 0 w 1309"/>
                <a:gd name="T49" fmla="*/ 0 h 232"/>
                <a:gd name="T50" fmla="*/ 0 w 1309"/>
                <a:gd name="T51" fmla="*/ 0 h 232"/>
                <a:gd name="T52" fmla="*/ 0 w 1309"/>
                <a:gd name="T53" fmla="*/ 0 h 232"/>
                <a:gd name="T54" fmla="*/ 0 w 1309"/>
                <a:gd name="T55" fmla="*/ 0 h 232"/>
                <a:gd name="T56" fmla="*/ 0 w 1309"/>
                <a:gd name="T57" fmla="*/ 0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9"/>
                <a:gd name="T88" fmla="*/ 0 h 232"/>
                <a:gd name="T89" fmla="*/ 1309 w 1309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9" h="232">
                  <a:moveTo>
                    <a:pt x="0" y="148"/>
                  </a:moveTo>
                  <a:lnTo>
                    <a:pt x="110" y="110"/>
                  </a:lnTo>
                  <a:lnTo>
                    <a:pt x="344" y="93"/>
                  </a:lnTo>
                  <a:lnTo>
                    <a:pt x="538" y="77"/>
                  </a:lnTo>
                  <a:lnTo>
                    <a:pt x="755" y="43"/>
                  </a:lnTo>
                  <a:lnTo>
                    <a:pt x="915" y="38"/>
                  </a:lnTo>
                  <a:lnTo>
                    <a:pt x="1127" y="13"/>
                  </a:lnTo>
                  <a:lnTo>
                    <a:pt x="1305" y="0"/>
                  </a:lnTo>
                  <a:lnTo>
                    <a:pt x="1309" y="26"/>
                  </a:lnTo>
                  <a:lnTo>
                    <a:pt x="1266" y="60"/>
                  </a:lnTo>
                  <a:lnTo>
                    <a:pt x="1106" y="60"/>
                  </a:lnTo>
                  <a:lnTo>
                    <a:pt x="1119" y="101"/>
                  </a:lnTo>
                  <a:lnTo>
                    <a:pt x="1097" y="152"/>
                  </a:lnTo>
                  <a:lnTo>
                    <a:pt x="1054" y="185"/>
                  </a:lnTo>
                  <a:lnTo>
                    <a:pt x="987" y="185"/>
                  </a:lnTo>
                  <a:lnTo>
                    <a:pt x="932" y="168"/>
                  </a:lnTo>
                  <a:lnTo>
                    <a:pt x="911" y="114"/>
                  </a:lnTo>
                  <a:lnTo>
                    <a:pt x="911" y="81"/>
                  </a:lnTo>
                  <a:lnTo>
                    <a:pt x="759" y="84"/>
                  </a:lnTo>
                  <a:lnTo>
                    <a:pt x="695" y="101"/>
                  </a:lnTo>
                  <a:lnTo>
                    <a:pt x="567" y="135"/>
                  </a:lnTo>
                  <a:lnTo>
                    <a:pt x="385" y="157"/>
                  </a:lnTo>
                  <a:lnTo>
                    <a:pt x="233" y="161"/>
                  </a:lnTo>
                  <a:lnTo>
                    <a:pt x="132" y="181"/>
                  </a:lnTo>
                  <a:lnTo>
                    <a:pt x="39" y="232"/>
                  </a:lnTo>
                  <a:lnTo>
                    <a:pt x="0" y="181"/>
                  </a:lnTo>
                  <a:lnTo>
                    <a:pt x="26" y="135"/>
                  </a:lnTo>
                  <a:lnTo>
                    <a:pt x="47" y="123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497" name="Freeform 32"/>
            <p:cNvSpPr>
              <a:spLocks/>
            </p:cNvSpPr>
            <p:nvPr/>
          </p:nvSpPr>
          <p:spPr bwMode="auto">
            <a:xfrm flipH="1">
              <a:off x="3409" y="2313"/>
              <a:ext cx="128" cy="266"/>
            </a:xfrm>
            <a:custGeom>
              <a:avLst/>
              <a:gdLst>
                <a:gd name="T0" fmla="*/ 0 w 511"/>
                <a:gd name="T1" fmla="*/ 0 h 1063"/>
                <a:gd name="T2" fmla="*/ 0 w 511"/>
                <a:gd name="T3" fmla="*/ 0 h 1063"/>
                <a:gd name="T4" fmla="*/ 0 w 511"/>
                <a:gd name="T5" fmla="*/ 0 h 1063"/>
                <a:gd name="T6" fmla="*/ 0 w 511"/>
                <a:gd name="T7" fmla="*/ 0 h 1063"/>
                <a:gd name="T8" fmla="*/ 0 w 511"/>
                <a:gd name="T9" fmla="*/ 0 h 1063"/>
                <a:gd name="T10" fmla="*/ 0 w 511"/>
                <a:gd name="T11" fmla="*/ 0 h 1063"/>
                <a:gd name="T12" fmla="*/ 0 w 511"/>
                <a:gd name="T13" fmla="*/ 0 h 1063"/>
                <a:gd name="T14" fmla="*/ 0 w 511"/>
                <a:gd name="T15" fmla="*/ 0 h 1063"/>
                <a:gd name="T16" fmla="*/ 0 w 511"/>
                <a:gd name="T17" fmla="*/ 0 h 1063"/>
                <a:gd name="T18" fmla="*/ 0 w 511"/>
                <a:gd name="T19" fmla="*/ 0 h 1063"/>
                <a:gd name="T20" fmla="*/ 0 w 511"/>
                <a:gd name="T21" fmla="*/ 0 h 1063"/>
                <a:gd name="T22" fmla="*/ 0 w 511"/>
                <a:gd name="T23" fmla="*/ 0 h 1063"/>
                <a:gd name="T24" fmla="*/ 0 w 511"/>
                <a:gd name="T25" fmla="*/ 0 h 1063"/>
                <a:gd name="T26" fmla="*/ 0 w 511"/>
                <a:gd name="T27" fmla="*/ 0 h 1063"/>
                <a:gd name="T28" fmla="*/ 0 w 511"/>
                <a:gd name="T29" fmla="*/ 0 h 1063"/>
                <a:gd name="T30" fmla="*/ 0 w 511"/>
                <a:gd name="T31" fmla="*/ 0 h 1063"/>
                <a:gd name="T32" fmla="*/ 0 w 511"/>
                <a:gd name="T33" fmla="*/ 0 h 1063"/>
                <a:gd name="T34" fmla="*/ 0 w 511"/>
                <a:gd name="T35" fmla="*/ 0 h 1063"/>
                <a:gd name="T36" fmla="*/ 0 w 511"/>
                <a:gd name="T37" fmla="*/ 0 h 1063"/>
                <a:gd name="T38" fmla="*/ 0 w 511"/>
                <a:gd name="T39" fmla="*/ 0 h 1063"/>
                <a:gd name="T40" fmla="*/ 0 w 511"/>
                <a:gd name="T41" fmla="*/ 0 h 1063"/>
                <a:gd name="T42" fmla="*/ 0 w 511"/>
                <a:gd name="T43" fmla="*/ 0 h 10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1"/>
                <a:gd name="T67" fmla="*/ 0 h 1063"/>
                <a:gd name="T68" fmla="*/ 511 w 511"/>
                <a:gd name="T69" fmla="*/ 1063 h 10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1" h="1063">
                  <a:moveTo>
                    <a:pt x="227" y="0"/>
                  </a:moveTo>
                  <a:lnTo>
                    <a:pt x="290" y="12"/>
                  </a:lnTo>
                  <a:lnTo>
                    <a:pt x="367" y="12"/>
                  </a:lnTo>
                  <a:lnTo>
                    <a:pt x="469" y="62"/>
                  </a:lnTo>
                  <a:lnTo>
                    <a:pt x="506" y="164"/>
                  </a:lnTo>
                  <a:lnTo>
                    <a:pt x="511" y="304"/>
                  </a:lnTo>
                  <a:lnTo>
                    <a:pt x="473" y="459"/>
                  </a:lnTo>
                  <a:lnTo>
                    <a:pt x="405" y="607"/>
                  </a:lnTo>
                  <a:lnTo>
                    <a:pt x="355" y="734"/>
                  </a:lnTo>
                  <a:lnTo>
                    <a:pt x="303" y="911"/>
                  </a:lnTo>
                  <a:lnTo>
                    <a:pt x="244" y="1016"/>
                  </a:lnTo>
                  <a:lnTo>
                    <a:pt x="169" y="1063"/>
                  </a:lnTo>
                  <a:lnTo>
                    <a:pt x="104" y="1063"/>
                  </a:lnTo>
                  <a:lnTo>
                    <a:pt x="29" y="1016"/>
                  </a:lnTo>
                  <a:lnTo>
                    <a:pt x="0" y="948"/>
                  </a:lnTo>
                  <a:lnTo>
                    <a:pt x="0" y="838"/>
                  </a:lnTo>
                  <a:lnTo>
                    <a:pt x="41" y="695"/>
                  </a:lnTo>
                  <a:lnTo>
                    <a:pt x="76" y="497"/>
                  </a:lnTo>
                  <a:lnTo>
                    <a:pt x="88" y="252"/>
                  </a:lnTo>
                  <a:lnTo>
                    <a:pt x="67" y="68"/>
                  </a:lnTo>
                  <a:lnTo>
                    <a:pt x="130" y="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498" name="Freeform 33"/>
            <p:cNvSpPr>
              <a:spLocks/>
            </p:cNvSpPr>
            <p:nvPr/>
          </p:nvSpPr>
          <p:spPr bwMode="auto">
            <a:xfrm flipH="1">
              <a:off x="3505" y="2324"/>
              <a:ext cx="146" cy="238"/>
            </a:xfrm>
            <a:custGeom>
              <a:avLst/>
              <a:gdLst>
                <a:gd name="T0" fmla="*/ 0 w 584"/>
                <a:gd name="T1" fmla="*/ 0 h 951"/>
                <a:gd name="T2" fmla="*/ 0 w 584"/>
                <a:gd name="T3" fmla="*/ 0 h 951"/>
                <a:gd name="T4" fmla="*/ 0 w 584"/>
                <a:gd name="T5" fmla="*/ 0 h 951"/>
                <a:gd name="T6" fmla="*/ 0 w 584"/>
                <a:gd name="T7" fmla="*/ 0 h 951"/>
                <a:gd name="T8" fmla="*/ 0 w 584"/>
                <a:gd name="T9" fmla="*/ 0 h 951"/>
                <a:gd name="T10" fmla="*/ 0 w 584"/>
                <a:gd name="T11" fmla="*/ 0 h 951"/>
                <a:gd name="T12" fmla="*/ 0 w 584"/>
                <a:gd name="T13" fmla="*/ 0 h 951"/>
                <a:gd name="T14" fmla="*/ 0 w 584"/>
                <a:gd name="T15" fmla="*/ 0 h 951"/>
                <a:gd name="T16" fmla="*/ 0 w 584"/>
                <a:gd name="T17" fmla="*/ 0 h 951"/>
                <a:gd name="T18" fmla="*/ 0 w 584"/>
                <a:gd name="T19" fmla="*/ 0 h 951"/>
                <a:gd name="T20" fmla="*/ 0 w 584"/>
                <a:gd name="T21" fmla="*/ 0 h 951"/>
                <a:gd name="T22" fmla="*/ 0 w 584"/>
                <a:gd name="T23" fmla="*/ 0 h 951"/>
                <a:gd name="T24" fmla="*/ 0 w 584"/>
                <a:gd name="T25" fmla="*/ 0 h 951"/>
                <a:gd name="T26" fmla="*/ 0 w 584"/>
                <a:gd name="T27" fmla="*/ 0 h 951"/>
                <a:gd name="T28" fmla="*/ 0 w 584"/>
                <a:gd name="T29" fmla="*/ 0 h 951"/>
                <a:gd name="T30" fmla="*/ 0 w 584"/>
                <a:gd name="T31" fmla="*/ 0 h 951"/>
                <a:gd name="T32" fmla="*/ 0 w 584"/>
                <a:gd name="T33" fmla="*/ 0 h 951"/>
                <a:gd name="T34" fmla="*/ 0 w 584"/>
                <a:gd name="T35" fmla="*/ 0 h 951"/>
                <a:gd name="T36" fmla="*/ 0 w 584"/>
                <a:gd name="T37" fmla="*/ 0 h 951"/>
                <a:gd name="T38" fmla="*/ 0 w 584"/>
                <a:gd name="T39" fmla="*/ 0 h 951"/>
                <a:gd name="T40" fmla="*/ 0 w 584"/>
                <a:gd name="T41" fmla="*/ 0 h 951"/>
                <a:gd name="T42" fmla="*/ 0 w 584"/>
                <a:gd name="T43" fmla="*/ 0 h 951"/>
                <a:gd name="T44" fmla="*/ 0 w 584"/>
                <a:gd name="T45" fmla="*/ 0 h 951"/>
                <a:gd name="T46" fmla="*/ 0 w 584"/>
                <a:gd name="T47" fmla="*/ 0 h 951"/>
                <a:gd name="T48" fmla="*/ 0 w 584"/>
                <a:gd name="T49" fmla="*/ 0 h 951"/>
                <a:gd name="T50" fmla="*/ 0 w 584"/>
                <a:gd name="T51" fmla="*/ 0 h 951"/>
                <a:gd name="T52" fmla="*/ 0 w 584"/>
                <a:gd name="T53" fmla="*/ 0 h 951"/>
                <a:gd name="T54" fmla="*/ 0 w 584"/>
                <a:gd name="T55" fmla="*/ 0 h 951"/>
                <a:gd name="T56" fmla="*/ 0 w 584"/>
                <a:gd name="T57" fmla="*/ 0 h 951"/>
                <a:gd name="T58" fmla="*/ 0 w 584"/>
                <a:gd name="T59" fmla="*/ 0 h 951"/>
                <a:gd name="T60" fmla="*/ 0 w 584"/>
                <a:gd name="T61" fmla="*/ 0 h 951"/>
                <a:gd name="T62" fmla="*/ 0 w 584"/>
                <a:gd name="T63" fmla="*/ 0 h 951"/>
                <a:gd name="T64" fmla="*/ 0 w 584"/>
                <a:gd name="T65" fmla="*/ 0 h 951"/>
                <a:gd name="T66" fmla="*/ 0 w 584"/>
                <a:gd name="T67" fmla="*/ 0 h 951"/>
                <a:gd name="T68" fmla="*/ 0 w 584"/>
                <a:gd name="T69" fmla="*/ 0 h 951"/>
                <a:gd name="T70" fmla="*/ 0 w 584"/>
                <a:gd name="T71" fmla="*/ 0 h 951"/>
                <a:gd name="T72" fmla="*/ 0 w 584"/>
                <a:gd name="T73" fmla="*/ 0 h 951"/>
                <a:gd name="T74" fmla="*/ 0 w 584"/>
                <a:gd name="T75" fmla="*/ 0 h 9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4"/>
                <a:gd name="T115" fmla="*/ 0 h 951"/>
                <a:gd name="T116" fmla="*/ 584 w 584"/>
                <a:gd name="T117" fmla="*/ 951 h 9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4" h="951">
                  <a:moveTo>
                    <a:pt x="444" y="38"/>
                  </a:moveTo>
                  <a:lnTo>
                    <a:pt x="507" y="0"/>
                  </a:lnTo>
                  <a:lnTo>
                    <a:pt x="554" y="0"/>
                  </a:lnTo>
                  <a:lnTo>
                    <a:pt x="584" y="30"/>
                  </a:lnTo>
                  <a:lnTo>
                    <a:pt x="567" y="88"/>
                  </a:lnTo>
                  <a:lnTo>
                    <a:pt x="528" y="127"/>
                  </a:lnTo>
                  <a:lnTo>
                    <a:pt x="457" y="164"/>
                  </a:lnTo>
                  <a:lnTo>
                    <a:pt x="318" y="220"/>
                  </a:lnTo>
                  <a:lnTo>
                    <a:pt x="139" y="317"/>
                  </a:lnTo>
                  <a:lnTo>
                    <a:pt x="72" y="320"/>
                  </a:lnTo>
                  <a:lnTo>
                    <a:pt x="110" y="410"/>
                  </a:lnTo>
                  <a:lnTo>
                    <a:pt x="186" y="506"/>
                  </a:lnTo>
                  <a:lnTo>
                    <a:pt x="249" y="625"/>
                  </a:lnTo>
                  <a:lnTo>
                    <a:pt x="275" y="748"/>
                  </a:lnTo>
                  <a:lnTo>
                    <a:pt x="262" y="785"/>
                  </a:lnTo>
                  <a:lnTo>
                    <a:pt x="225" y="811"/>
                  </a:lnTo>
                  <a:lnTo>
                    <a:pt x="173" y="828"/>
                  </a:lnTo>
                  <a:lnTo>
                    <a:pt x="122" y="865"/>
                  </a:lnTo>
                  <a:lnTo>
                    <a:pt x="102" y="904"/>
                  </a:lnTo>
                  <a:lnTo>
                    <a:pt x="89" y="951"/>
                  </a:lnTo>
                  <a:lnTo>
                    <a:pt x="50" y="951"/>
                  </a:lnTo>
                  <a:lnTo>
                    <a:pt x="37" y="916"/>
                  </a:lnTo>
                  <a:lnTo>
                    <a:pt x="63" y="861"/>
                  </a:lnTo>
                  <a:lnTo>
                    <a:pt x="135" y="824"/>
                  </a:lnTo>
                  <a:lnTo>
                    <a:pt x="178" y="785"/>
                  </a:lnTo>
                  <a:lnTo>
                    <a:pt x="215" y="765"/>
                  </a:lnTo>
                  <a:lnTo>
                    <a:pt x="228" y="726"/>
                  </a:lnTo>
                  <a:lnTo>
                    <a:pt x="212" y="625"/>
                  </a:lnTo>
                  <a:lnTo>
                    <a:pt x="152" y="549"/>
                  </a:lnTo>
                  <a:lnTo>
                    <a:pt x="102" y="482"/>
                  </a:lnTo>
                  <a:lnTo>
                    <a:pt x="37" y="406"/>
                  </a:lnTo>
                  <a:lnTo>
                    <a:pt x="0" y="333"/>
                  </a:lnTo>
                  <a:lnTo>
                    <a:pt x="0" y="291"/>
                  </a:lnTo>
                  <a:lnTo>
                    <a:pt x="33" y="270"/>
                  </a:lnTo>
                  <a:lnTo>
                    <a:pt x="165" y="194"/>
                  </a:lnTo>
                  <a:lnTo>
                    <a:pt x="292" y="127"/>
                  </a:lnTo>
                  <a:lnTo>
                    <a:pt x="418" y="64"/>
                  </a:lnTo>
                  <a:lnTo>
                    <a:pt x="44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499" name="Freeform 34"/>
            <p:cNvSpPr>
              <a:spLocks/>
            </p:cNvSpPr>
            <p:nvPr/>
          </p:nvSpPr>
          <p:spPr bwMode="auto">
            <a:xfrm flipH="1">
              <a:off x="3411" y="2557"/>
              <a:ext cx="97" cy="257"/>
            </a:xfrm>
            <a:custGeom>
              <a:avLst/>
              <a:gdLst>
                <a:gd name="T0" fmla="*/ 0 w 389"/>
                <a:gd name="T1" fmla="*/ 0 h 1029"/>
                <a:gd name="T2" fmla="*/ 0 w 389"/>
                <a:gd name="T3" fmla="*/ 0 h 1029"/>
                <a:gd name="T4" fmla="*/ 0 w 389"/>
                <a:gd name="T5" fmla="*/ 0 h 1029"/>
                <a:gd name="T6" fmla="*/ 0 w 389"/>
                <a:gd name="T7" fmla="*/ 0 h 1029"/>
                <a:gd name="T8" fmla="*/ 0 w 389"/>
                <a:gd name="T9" fmla="*/ 0 h 1029"/>
                <a:gd name="T10" fmla="*/ 0 w 389"/>
                <a:gd name="T11" fmla="*/ 0 h 1029"/>
                <a:gd name="T12" fmla="*/ 0 w 389"/>
                <a:gd name="T13" fmla="*/ 0 h 1029"/>
                <a:gd name="T14" fmla="*/ 0 w 389"/>
                <a:gd name="T15" fmla="*/ 0 h 1029"/>
                <a:gd name="T16" fmla="*/ 0 w 389"/>
                <a:gd name="T17" fmla="*/ 0 h 1029"/>
                <a:gd name="T18" fmla="*/ 0 w 389"/>
                <a:gd name="T19" fmla="*/ 0 h 1029"/>
                <a:gd name="T20" fmla="*/ 0 w 389"/>
                <a:gd name="T21" fmla="*/ 0 h 1029"/>
                <a:gd name="T22" fmla="*/ 0 w 389"/>
                <a:gd name="T23" fmla="*/ 0 h 1029"/>
                <a:gd name="T24" fmla="*/ 0 w 389"/>
                <a:gd name="T25" fmla="*/ 0 h 1029"/>
                <a:gd name="T26" fmla="*/ 0 w 389"/>
                <a:gd name="T27" fmla="*/ 0 h 1029"/>
                <a:gd name="T28" fmla="*/ 0 w 389"/>
                <a:gd name="T29" fmla="*/ 0 h 1029"/>
                <a:gd name="T30" fmla="*/ 0 w 389"/>
                <a:gd name="T31" fmla="*/ 0 h 1029"/>
                <a:gd name="T32" fmla="*/ 0 w 389"/>
                <a:gd name="T33" fmla="*/ 0 h 1029"/>
                <a:gd name="T34" fmla="*/ 0 w 389"/>
                <a:gd name="T35" fmla="*/ 0 h 1029"/>
                <a:gd name="T36" fmla="*/ 0 w 389"/>
                <a:gd name="T37" fmla="*/ 0 h 1029"/>
                <a:gd name="T38" fmla="*/ 0 w 389"/>
                <a:gd name="T39" fmla="*/ 0 h 1029"/>
                <a:gd name="T40" fmla="*/ 0 w 389"/>
                <a:gd name="T41" fmla="*/ 0 h 1029"/>
                <a:gd name="T42" fmla="*/ 0 w 389"/>
                <a:gd name="T43" fmla="*/ 0 h 1029"/>
                <a:gd name="T44" fmla="*/ 0 w 389"/>
                <a:gd name="T45" fmla="*/ 0 h 1029"/>
                <a:gd name="T46" fmla="*/ 0 w 389"/>
                <a:gd name="T47" fmla="*/ 0 h 1029"/>
                <a:gd name="T48" fmla="*/ 0 w 389"/>
                <a:gd name="T49" fmla="*/ 0 h 1029"/>
                <a:gd name="T50" fmla="*/ 0 w 389"/>
                <a:gd name="T51" fmla="*/ 0 h 1029"/>
                <a:gd name="T52" fmla="*/ 0 w 389"/>
                <a:gd name="T53" fmla="*/ 0 h 1029"/>
                <a:gd name="T54" fmla="*/ 0 w 389"/>
                <a:gd name="T55" fmla="*/ 0 h 1029"/>
                <a:gd name="T56" fmla="*/ 0 w 389"/>
                <a:gd name="T57" fmla="*/ 0 h 1029"/>
                <a:gd name="T58" fmla="*/ 0 w 389"/>
                <a:gd name="T59" fmla="*/ 0 h 1029"/>
                <a:gd name="T60" fmla="*/ 0 w 389"/>
                <a:gd name="T61" fmla="*/ 0 h 1029"/>
                <a:gd name="T62" fmla="*/ 0 w 389"/>
                <a:gd name="T63" fmla="*/ 0 h 1029"/>
                <a:gd name="T64" fmla="*/ 0 w 389"/>
                <a:gd name="T65" fmla="*/ 0 h 1029"/>
                <a:gd name="T66" fmla="*/ 0 w 389"/>
                <a:gd name="T67" fmla="*/ 0 h 1029"/>
                <a:gd name="T68" fmla="*/ 0 w 389"/>
                <a:gd name="T69" fmla="*/ 0 h 1029"/>
                <a:gd name="T70" fmla="*/ 0 w 389"/>
                <a:gd name="T71" fmla="*/ 0 h 10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9"/>
                <a:gd name="T109" fmla="*/ 0 h 1029"/>
                <a:gd name="T110" fmla="*/ 389 w 389"/>
                <a:gd name="T111" fmla="*/ 1029 h 10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9" h="1029">
                  <a:moveTo>
                    <a:pt x="72" y="119"/>
                  </a:moveTo>
                  <a:lnTo>
                    <a:pt x="22" y="52"/>
                  </a:lnTo>
                  <a:lnTo>
                    <a:pt x="38" y="0"/>
                  </a:lnTo>
                  <a:lnTo>
                    <a:pt x="89" y="0"/>
                  </a:lnTo>
                  <a:lnTo>
                    <a:pt x="148" y="55"/>
                  </a:lnTo>
                  <a:lnTo>
                    <a:pt x="225" y="169"/>
                  </a:lnTo>
                  <a:lnTo>
                    <a:pt x="267" y="279"/>
                  </a:lnTo>
                  <a:lnTo>
                    <a:pt x="305" y="385"/>
                  </a:lnTo>
                  <a:lnTo>
                    <a:pt x="318" y="481"/>
                  </a:lnTo>
                  <a:lnTo>
                    <a:pt x="314" y="532"/>
                  </a:lnTo>
                  <a:lnTo>
                    <a:pt x="275" y="595"/>
                  </a:lnTo>
                  <a:lnTo>
                    <a:pt x="212" y="764"/>
                  </a:lnTo>
                  <a:lnTo>
                    <a:pt x="139" y="861"/>
                  </a:lnTo>
                  <a:lnTo>
                    <a:pt x="122" y="904"/>
                  </a:lnTo>
                  <a:lnTo>
                    <a:pt x="191" y="911"/>
                  </a:lnTo>
                  <a:lnTo>
                    <a:pt x="279" y="911"/>
                  </a:lnTo>
                  <a:lnTo>
                    <a:pt x="389" y="949"/>
                  </a:lnTo>
                  <a:lnTo>
                    <a:pt x="381" y="978"/>
                  </a:lnTo>
                  <a:lnTo>
                    <a:pt x="364" y="1012"/>
                  </a:lnTo>
                  <a:lnTo>
                    <a:pt x="330" y="1029"/>
                  </a:lnTo>
                  <a:lnTo>
                    <a:pt x="262" y="1004"/>
                  </a:lnTo>
                  <a:lnTo>
                    <a:pt x="191" y="967"/>
                  </a:lnTo>
                  <a:lnTo>
                    <a:pt x="89" y="962"/>
                  </a:lnTo>
                  <a:lnTo>
                    <a:pt x="26" y="975"/>
                  </a:lnTo>
                  <a:lnTo>
                    <a:pt x="0" y="954"/>
                  </a:lnTo>
                  <a:lnTo>
                    <a:pt x="0" y="924"/>
                  </a:lnTo>
                  <a:lnTo>
                    <a:pt x="35" y="891"/>
                  </a:lnTo>
                  <a:lnTo>
                    <a:pt x="89" y="835"/>
                  </a:lnTo>
                  <a:lnTo>
                    <a:pt x="186" y="696"/>
                  </a:lnTo>
                  <a:lnTo>
                    <a:pt x="228" y="574"/>
                  </a:lnTo>
                  <a:lnTo>
                    <a:pt x="241" y="456"/>
                  </a:lnTo>
                  <a:lnTo>
                    <a:pt x="237" y="392"/>
                  </a:lnTo>
                  <a:lnTo>
                    <a:pt x="204" y="279"/>
                  </a:lnTo>
                  <a:lnTo>
                    <a:pt x="115" y="156"/>
                  </a:lnTo>
                  <a:lnTo>
                    <a:pt x="51" y="93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500" name="Freeform 35"/>
            <p:cNvSpPr>
              <a:spLocks/>
            </p:cNvSpPr>
            <p:nvPr/>
          </p:nvSpPr>
          <p:spPr bwMode="auto">
            <a:xfrm flipH="1">
              <a:off x="3515" y="2539"/>
              <a:ext cx="142" cy="284"/>
            </a:xfrm>
            <a:custGeom>
              <a:avLst/>
              <a:gdLst>
                <a:gd name="T0" fmla="*/ 0 w 571"/>
                <a:gd name="T1" fmla="*/ 0 h 1135"/>
                <a:gd name="T2" fmla="*/ 0 w 571"/>
                <a:gd name="T3" fmla="*/ 0 h 1135"/>
                <a:gd name="T4" fmla="*/ 0 w 571"/>
                <a:gd name="T5" fmla="*/ 0 h 1135"/>
                <a:gd name="T6" fmla="*/ 0 w 571"/>
                <a:gd name="T7" fmla="*/ 0 h 1135"/>
                <a:gd name="T8" fmla="*/ 0 w 571"/>
                <a:gd name="T9" fmla="*/ 0 h 1135"/>
                <a:gd name="T10" fmla="*/ 0 w 571"/>
                <a:gd name="T11" fmla="*/ 0 h 1135"/>
                <a:gd name="T12" fmla="*/ 0 w 571"/>
                <a:gd name="T13" fmla="*/ 0 h 1135"/>
                <a:gd name="T14" fmla="*/ 0 w 571"/>
                <a:gd name="T15" fmla="*/ 0 h 1135"/>
                <a:gd name="T16" fmla="*/ 0 w 571"/>
                <a:gd name="T17" fmla="*/ 0 h 1135"/>
                <a:gd name="T18" fmla="*/ 0 w 571"/>
                <a:gd name="T19" fmla="*/ 0 h 1135"/>
                <a:gd name="T20" fmla="*/ 0 w 571"/>
                <a:gd name="T21" fmla="*/ 0 h 1135"/>
                <a:gd name="T22" fmla="*/ 0 w 571"/>
                <a:gd name="T23" fmla="*/ 0 h 1135"/>
                <a:gd name="T24" fmla="*/ 0 w 571"/>
                <a:gd name="T25" fmla="*/ 0 h 1135"/>
                <a:gd name="T26" fmla="*/ 0 w 571"/>
                <a:gd name="T27" fmla="*/ 0 h 1135"/>
                <a:gd name="T28" fmla="*/ 0 w 571"/>
                <a:gd name="T29" fmla="*/ 0 h 1135"/>
                <a:gd name="T30" fmla="*/ 0 w 571"/>
                <a:gd name="T31" fmla="*/ 0 h 1135"/>
                <a:gd name="T32" fmla="*/ 0 w 571"/>
                <a:gd name="T33" fmla="*/ 0 h 1135"/>
                <a:gd name="T34" fmla="*/ 0 w 571"/>
                <a:gd name="T35" fmla="*/ 0 h 1135"/>
                <a:gd name="T36" fmla="*/ 0 w 571"/>
                <a:gd name="T37" fmla="*/ 0 h 1135"/>
                <a:gd name="T38" fmla="*/ 0 w 571"/>
                <a:gd name="T39" fmla="*/ 0 h 1135"/>
                <a:gd name="T40" fmla="*/ 0 w 571"/>
                <a:gd name="T41" fmla="*/ 0 h 1135"/>
                <a:gd name="T42" fmla="*/ 0 w 571"/>
                <a:gd name="T43" fmla="*/ 0 h 1135"/>
                <a:gd name="T44" fmla="*/ 0 w 571"/>
                <a:gd name="T45" fmla="*/ 0 h 1135"/>
                <a:gd name="T46" fmla="*/ 0 w 571"/>
                <a:gd name="T47" fmla="*/ 0 h 1135"/>
                <a:gd name="T48" fmla="*/ 0 w 571"/>
                <a:gd name="T49" fmla="*/ 0 h 1135"/>
                <a:gd name="T50" fmla="*/ 0 w 571"/>
                <a:gd name="T51" fmla="*/ 0 h 1135"/>
                <a:gd name="T52" fmla="*/ 0 w 571"/>
                <a:gd name="T53" fmla="*/ 0 h 1135"/>
                <a:gd name="T54" fmla="*/ 0 w 571"/>
                <a:gd name="T55" fmla="*/ 0 h 1135"/>
                <a:gd name="T56" fmla="*/ 0 w 571"/>
                <a:gd name="T57" fmla="*/ 0 h 1135"/>
                <a:gd name="T58" fmla="*/ 0 w 571"/>
                <a:gd name="T59" fmla="*/ 0 h 1135"/>
                <a:gd name="T60" fmla="*/ 0 w 571"/>
                <a:gd name="T61" fmla="*/ 0 h 1135"/>
                <a:gd name="T62" fmla="*/ 0 w 571"/>
                <a:gd name="T63" fmla="*/ 0 h 1135"/>
                <a:gd name="T64" fmla="*/ 0 w 571"/>
                <a:gd name="T65" fmla="*/ 0 h 1135"/>
                <a:gd name="T66" fmla="*/ 0 w 571"/>
                <a:gd name="T67" fmla="*/ 0 h 1135"/>
                <a:gd name="T68" fmla="*/ 0 w 571"/>
                <a:gd name="T69" fmla="*/ 0 h 1135"/>
                <a:gd name="T70" fmla="*/ 0 w 571"/>
                <a:gd name="T71" fmla="*/ 0 h 1135"/>
                <a:gd name="T72" fmla="*/ 0 w 571"/>
                <a:gd name="T73" fmla="*/ 0 h 1135"/>
                <a:gd name="T74" fmla="*/ 0 w 571"/>
                <a:gd name="T75" fmla="*/ 0 h 1135"/>
                <a:gd name="T76" fmla="*/ 0 w 571"/>
                <a:gd name="T77" fmla="*/ 0 h 1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1"/>
                <a:gd name="T118" fmla="*/ 0 h 1135"/>
                <a:gd name="T119" fmla="*/ 571 w 571"/>
                <a:gd name="T120" fmla="*/ 1135 h 1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1" h="1135">
                  <a:moveTo>
                    <a:pt x="333" y="199"/>
                  </a:moveTo>
                  <a:lnTo>
                    <a:pt x="418" y="89"/>
                  </a:lnTo>
                  <a:lnTo>
                    <a:pt x="494" y="0"/>
                  </a:lnTo>
                  <a:lnTo>
                    <a:pt x="545" y="9"/>
                  </a:lnTo>
                  <a:lnTo>
                    <a:pt x="571" y="47"/>
                  </a:lnTo>
                  <a:lnTo>
                    <a:pt x="571" y="114"/>
                  </a:lnTo>
                  <a:lnTo>
                    <a:pt x="524" y="152"/>
                  </a:lnTo>
                  <a:lnTo>
                    <a:pt x="443" y="203"/>
                  </a:lnTo>
                  <a:lnTo>
                    <a:pt x="379" y="266"/>
                  </a:lnTo>
                  <a:lnTo>
                    <a:pt x="308" y="350"/>
                  </a:lnTo>
                  <a:lnTo>
                    <a:pt x="279" y="413"/>
                  </a:lnTo>
                  <a:lnTo>
                    <a:pt x="245" y="489"/>
                  </a:lnTo>
                  <a:lnTo>
                    <a:pt x="227" y="591"/>
                  </a:lnTo>
                  <a:lnTo>
                    <a:pt x="227" y="683"/>
                  </a:lnTo>
                  <a:lnTo>
                    <a:pt x="245" y="798"/>
                  </a:lnTo>
                  <a:lnTo>
                    <a:pt x="292" y="908"/>
                  </a:lnTo>
                  <a:lnTo>
                    <a:pt x="329" y="971"/>
                  </a:lnTo>
                  <a:lnTo>
                    <a:pt x="355" y="1012"/>
                  </a:lnTo>
                  <a:lnTo>
                    <a:pt x="355" y="1047"/>
                  </a:lnTo>
                  <a:lnTo>
                    <a:pt x="329" y="1059"/>
                  </a:lnTo>
                  <a:lnTo>
                    <a:pt x="270" y="1059"/>
                  </a:lnTo>
                  <a:lnTo>
                    <a:pt x="177" y="1076"/>
                  </a:lnTo>
                  <a:lnTo>
                    <a:pt x="104" y="1101"/>
                  </a:lnTo>
                  <a:lnTo>
                    <a:pt x="63" y="1135"/>
                  </a:lnTo>
                  <a:lnTo>
                    <a:pt x="24" y="1122"/>
                  </a:lnTo>
                  <a:lnTo>
                    <a:pt x="0" y="1076"/>
                  </a:lnTo>
                  <a:lnTo>
                    <a:pt x="3" y="1038"/>
                  </a:lnTo>
                  <a:lnTo>
                    <a:pt x="76" y="1008"/>
                  </a:lnTo>
                  <a:lnTo>
                    <a:pt x="189" y="1001"/>
                  </a:lnTo>
                  <a:lnTo>
                    <a:pt x="295" y="1001"/>
                  </a:lnTo>
                  <a:lnTo>
                    <a:pt x="253" y="949"/>
                  </a:lnTo>
                  <a:lnTo>
                    <a:pt x="232" y="886"/>
                  </a:lnTo>
                  <a:lnTo>
                    <a:pt x="202" y="798"/>
                  </a:lnTo>
                  <a:lnTo>
                    <a:pt x="169" y="705"/>
                  </a:lnTo>
                  <a:lnTo>
                    <a:pt x="169" y="595"/>
                  </a:lnTo>
                  <a:lnTo>
                    <a:pt x="177" y="489"/>
                  </a:lnTo>
                  <a:lnTo>
                    <a:pt x="215" y="393"/>
                  </a:lnTo>
                  <a:lnTo>
                    <a:pt x="283" y="266"/>
                  </a:lnTo>
                  <a:lnTo>
                    <a:pt x="333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2133600" y="4267200"/>
            <a:ext cx="287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Two quarters, 22 cents left</a:t>
            </a:r>
          </a:p>
        </p:txBody>
      </p:sp>
      <p:pic>
        <p:nvPicPr>
          <p:cNvPr id="27688" name="Picture 40" descr="di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43500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9" name="Picture 41" descr="di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43500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2133600" y="5127625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Two dimes, 2 cents left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 flipH="1">
            <a:off x="3886200" y="2362200"/>
            <a:ext cx="487363" cy="1281113"/>
            <a:chOff x="3350" y="2016"/>
            <a:chExt cx="307" cy="807"/>
          </a:xfrm>
        </p:grpSpPr>
        <p:sp>
          <p:nvSpPr>
            <p:cNvPr id="19489" name="Freeform 44"/>
            <p:cNvSpPr>
              <a:spLocks/>
            </p:cNvSpPr>
            <p:nvPr/>
          </p:nvSpPr>
          <p:spPr bwMode="auto">
            <a:xfrm rot="1357191" flipH="1">
              <a:off x="3392" y="2152"/>
              <a:ext cx="160" cy="155"/>
            </a:xfrm>
            <a:custGeom>
              <a:avLst/>
              <a:gdLst>
                <a:gd name="T0" fmla="*/ 0 w 639"/>
                <a:gd name="T1" fmla="*/ 0 h 619"/>
                <a:gd name="T2" fmla="*/ 0 w 639"/>
                <a:gd name="T3" fmla="*/ 0 h 619"/>
                <a:gd name="T4" fmla="*/ 0 w 639"/>
                <a:gd name="T5" fmla="*/ 0 h 619"/>
                <a:gd name="T6" fmla="*/ 0 w 639"/>
                <a:gd name="T7" fmla="*/ 0 h 619"/>
                <a:gd name="T8" fmla="*/ 0 w 639"/>
                <a:gd name="T9" fmla="*/ 0 h 619"/>
                <a:gd name="T10" fmla="*/ 0 w 639"/>
                <a:gd name="T11" fmla="*/ 0 h 619"/>
                <a:gd name="T12" fmla="*/ 0 w 639"/>
                <a:gd name="T13" fmla="*/ 0 h 619"/>
                <a:gd name="T14" fmla="*/ 0 w 639"/>
                <a:gd name="T15" fmla="*/ 0 h 619"/>
                <a:gd name="T16" fmla="*/ 0 w 639"/>
                <a:gd name="T17" fmla="*/ 0 h 619"/>
                <a:gd name="T18" fmla="*/ 0 w 639"/>
                <a:gd name="T19" fmla="*/ 0 h 619"/>
                <a:gd name="T20" fmla="*/ 0 w 639"/>
                <a:gd name="T21" fmla="*/ 0 h 619"/>
                <a:gd name="T22" fmla="*/ 0 w 639"/>
                <a:gd name="T23" fmla="*/ 0 h 619"/>
                <a:gd name="T24" fmla="*/ 0 w 639"/>
                <a:gd name="T25" fmla="*/ 0 h 619"/>
                <a:gd name="T26" fmla="*/ 0 w 639"/>
                <a:gd name="T27" fmla="*/ 0 h 619"/>
                <a:gd name="T28" fmla="*/ 0 w 639"/>
                <a:gd name="T29" fmla="*/ 0 h 619"/>
                <a:gd name="T30" fmla="*/ 0 w 639"/>
                <a:gd name="T31" fmla="*/ 0 h 619"/>
                <a:gd name="T32" fmla="*/ 0 w 639"/>
                <a:gd name="T33" fmla="*/ 0 h 619"/>
                <a:gd name="T34" fmla="*/ 0 w 639"/>
                <a:gd name="T35" fmla="*/ 0 h 619"/>
                <a:gd name="T36" fmla="*/ 0 w 639"/>
                <a:gd name="T37" fmla="*/ 0 h 619"/>
                <a:gd name="T38" fmla="*/ 0 w 639"/>
                <a:gd name="T39" fmla="*/ 0 h 619"/>
                <a:gd name="T40" fmla="*/ 0 w 639"/>
                <a:gd name="T41" fmla="*/ 0 h 619"/>
                <a:gd name="T42" fmla="*/ 0 w 639"/>
                <a:gd name="T43" fmla="*/ 0 h 619"/>
                <a:gd name="T44" fmla="*/ 0 w 639"/>
                <a:gd name="T45" fmla="*/ 0 h 619"/>
                <a:gd name="T46" fmla="*/ 0 w 639"/>
                <a:gd name="T47" fmla="*/ 0 h 619"/>
                <a:gd name="T48" fmla="*/ 0 w 639"/>
                <a:gd name="T49" fmla="*/ 0 h 6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619"/>
                <a:gd name="T77" fmla="*/ 639 w 639"/>
                <a:gd name="T78" fmla="*/ 619 h 6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619">
                  <a:moveTo>
                    <a:pt x="132" y="28"/>
                  </a:moveTo>
                  <a:lnTo>
                    <a:pt x="203" y="0"/>
                  </a:lnTo>
                  <a:lnTo>
                    <a:pt x="254" y="20"/>
                  </a:lnTo>
                  <a:lnTo>
                    <a:pt x="309" y="87"/>
                  </a:lnTo>
                  <a:lnTo>
                    <a:pt x="344" y="184"/>
                  </a:lnTo>
                  <a:lnTo>
                    <a:pt x="347" y="253"/>
                  </a:lnTo>
                  <a:lnTo>
                    <a:pt x="351" y="340"/>
                  </a:lnTo>
                  <a:lnTo>
                    <a:pt x="580" y="337"/>
                  </a:lnTo>
                  <a:lnTo>
                    <a:pt x="639" y="349"/>
                  </a:lnTo>
                  <a:lnTo>
                    <a:pt x="632" y="391"/>
                  </a:lnTo>
                  <a:lnTo>
                    <a:pt x="509" y="374"/>
                  </a:lnTo>
                  <a:lnTo>
                    <a:pt x="347" y="400"/>
                  </a:lnTo>
                  <a:lnTo>
                    <a:pt x="314" y="488"/>
                  </a:lnTo>
                  <a:lnTo>
                    <a:pt x="267" y="564"/>
                  </a:lnTo>
                  <a:lnTo>
                    <a:pt x="212" y="593"/>
                  </a:lnTo>
                  <a:lnTo>
                    <a:pt x="152" y="619"/>
                  </a:lnTo>
                  <a:lnTo>
                    <a:pt x="110" y="603"/>
                  </a:lnTo>
                  <a:lnTo>
                    <a:pt x="50" y="534"/>
                  </a:lnTo>
                  <a:lnTo>
                    <a:pt x="9" y="450"/>
                  </a:lnTo>
                  <a:lnTo>
                    <a:pt x="0" y="379"/>
                  </a:lnTo>
                  <a:lnTo>
                    <a:pt x="22" y="235"/>
                  </a:lnTo>
                  <a:lnTo>
                    <a:pt x="72" y="126"/>
                  </a:lnTo>
                  <a:lnTo>
                    <a:pt x="110" y="63"/>
                  </a:lnTo>
                  <a:lnTo>
                    <a:pt x="156" y="24"/>
                  </a:lnTo>
                  <a:lnTo>
                    <a:pt x="13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490" name="Freeform 45"/>
            <p:cNvSpPr>
              <a:spLocks/>
            </p:cNvSpPr>
            <p:nvPr/>
          </p:nvSpPr>
          <p:spPr bwMode="auto">
            <a:xfrm rot="4501449" flipH="1">
              <a:off x="3215" y="2151"/>
              <a:ext cx="327" cy="58"/>
            </a:xfrm>
            <a:custGeom>
              <a:avLst/>
              <a:gdLst>
                <a:gd name="T0" fmla="*/ 0 w 1309"/>
                <a:gd name="T1" fmla="*/ 0 h 232"/>
                <a:gd name="T2" fmla="*/ 0 w 1309"/>
                <a:gd name="T3" fmla="*/ 0 h 232"/>
                <a:gd name="T4" fmla="*/ 0 w 1309"/>
                <a:gd name="T5" fmla="*/ 0 h 232"/>
                <a:gd name="T6" fmla="*/ 0 w 1309"/>
                <a:gd name="T7" fmla="*/ 0 h 232"/>
                <a:gd name="T8" fmla="*/ 0 w 1309"/>
                <a:gd name="T9" fmla="*/ 0 h 232"/>
                <a:gd name="T10" fmla="*/ 0 w 1309"/>
                <a:gd name="T11" fmla="*/ 0 h 232"/>
                <a:gd name="T12" fmla="*/ 0 w 1309"/>
                <a:gd name="T13" fmla="*/ 0 h 232"/>
                <a:gd name="T14" fmla="*/ 0 w 1309"/>
                <a:gd name="T15" fmla="*/ 0 h 232"/>
                <a:gd name="T16" fmla="*/ 0 w 1309"/>
                <a:gd name="T17" fmla="*/ 0 h 232"/>
                <a:gd name="T18" fmla="*/ 0 w 1309"/>
                <a:gd name="T19" fmla="*/ 0 h 232"/>
                <a:gd name="T20" fmla="*/ 0 w 1309"/>
                <a:gd name="T21" fmla="*/ 0 h 232"/>
                <a:gd name="T22" fmla="*/ 0 w 1309"/>
                <a:gd name="T23" fmla="*/ 0 h 232"/>
                <a:gd name="T24" fmla="*/ 0 w 1309"/>
                <a:gd name="T25" fmla="*/ 0 h 232"/>
                <a:gd name="T26" fmla="*/ 0 w 1309"/>
                <a:gd name="T27" fmla="*/ 0 h 232"/>
                <a:gd name="T28" fmla="*/ 0 w 1309"/>
                <a:gd name="T29" fmla="*/ 0 h 232"/>
                <a:gd name="T30" fmla="*/ 0 w 1309"/>
                <a:gd name="T31" fmla="*/ 0 h 232"/>
                <a:gd name="T32" fmla="*/ 0 w 1309"/>
                <a:gd name="T33" fmla="*/ 0 h 232"/>
                <a:gd name="T34" fmla="*/ 0 w 1309"/>
                <a:gd name="T35" fmla="*/ 0 h 232"/>
                <a:gd name="T36" fmla="*/ 0 w 1309"/>
                <a:gd name="T37" fmla="*/ 0 h 232"/>
                <a:gd name="T38" fmla="*/ 0 w 1309"/>
                <a:gd name="T39" fmla="*/ 0 h 232"/>
                <a:gd name="T40" fmla="*/ 0 w 1309"/>
                <a:gd name="T41" fmla="*/ 0 h 232"/>
                <a:gd name="T42" fmla="*/ 0 w 1309"/>
                <a:gd name="T43" fmla="*/ 0 h 232"/>
                <a:gd name="T44" fmla="*/ 0 w 1309"/>
                <a:gd name="T45" fmla="*/ 0 h 232"/>
                <a:gd name="T46" fmla="*/ 0 w 1309"/>
                <a:gd name="T47" fmla="*/ 0 h 232"/>
                <a:gd name="T48" fmla="*/ 0 w 1309"/>
                <a:gd name="T49" fmla="*/ 0 h 232"/>
                <a:gd name="T50" fmla="*/ 0 w 1309"/>
                <a:gd name="T51" fmla="*/ 0 h 232"/>
                <a:gd name="T52" fmla="*/ 0 w 1309"/>
                <a:gd name="T53" fmla="*/ 0 h 232"/>
                <a:gd name="T54" fmla="*/ 0 w 1309"/>
                <a:gd name="T55" fmla="*/ 0 h 232"/>
                <a:gd name="T56" fmla="*/ 0 w 1309"/>
                <a:gd name="T57" fmla="*/ 0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9"/>
                <a:gd name="T88" fmla="*/ 0 h 232"/>
                <a:gd name="T89" fmla="*/ 1309 w 1309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9" h="232">
                  <a:moveTo>
                    <a:pt x="0" y="148"/>
                  </a:moveTo>
                  <a:lnTo>
                    <a:pt x="110" y="110"/>
                  </a:lnTo>
                  <a:lnTo>
                    <a:pt x="344" y="93"/>
                  </a:lnTo>
                  <a:lnTo>
                    <a:pt x="538" y="77"/>
                  </a:lnTo>
                  <a:lnTo>
                    <a:pt x="755" y="43"/>
                  </a:lnTo>
                  <a:lnTo>
                    <a:pt x="915" y="38"/>
                  </a:lnTo>
                  <a:lnTo>
                    <a:pt x="1127" y="13"/>
                  </a:lnTo>
                  <a:lnTo>
                    <a:pt x="1305" y="0"/>
                  </a:lnTo>
                  <a:lnTo>
                    <a:pt x="1309" y="26"/>
                  </a:lnTo>
                  <a:lnTo>
                    <a:pt x="1266" y="60"/>
                  </a:lnTo>
                  <a:lnTo>
                    <a:pt x="1106" y="60"/>
                  </a:lnTo>
                  <a:lnTo>
                    <a:pt x="1119" y="101"/>
                  </a:lnTo>
                  <a:lnTo>
                    <a:pt x="1097" y="152"/>
                  </a:lnTo>
                  <a:lnTo>
                    <a:pt x="1054" y="185"/>
                  </a:lnTo>
                  <a:lnTo>
                    <a:pt x="987" y="185"/>
                  </a:lnTo>
                  <a:lnTo>
                    <a:pt x="932" y="168"/>
                  </a:lnTo>
                  <a:lnTo>
                    <a:pt x="911" y="114"/>
                  </a:lnTo>
                  <a:lnTo>
                    <a:pt x="911" y="81"/>
                  </a:lnTo>
                  <a:lnTo>
                    <a:pt x="759" y="84"/>
                  </a:lnTo>
                  <a:lnTo>
                    <a:pt x="695" y="101"/>
                  </a:lnTo>
                  <a:lnTo>
                    <a:pt x="567" y="135"/>
                  </a:lnTo>
                  <a:lnTo>
                    <a:pt x="385" y="157"/>
                  </a:lnTo>
                  <a:lnTo>
                    <a:pt x="233" y="161"/>
                  </a:lnTo>
                  <a:lnTo>
                    <a:pt x="132" y="181"/>
                  </a:lnTo>
                  <a:lnTo>
                    <a:pt x="39" y="232"/>
                  </a:lnTo>
                  <a:lnTo>
                    <a:pt x="0" y="181"/>
                  </a:lnTo>
                  <a:lnTo>
                    <a:pt x="26" y="135"/>
                  </a:lnTo>
                  <a:lnTo>
                    <a:pt x="47" y="123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491" name="Freeform 46"/>
            <p:cNvSpPr>
              <a:spLocks/>
            </p:cNvSpPr>
            <p:nvPr/>
          </p:nvSpPr>
          <p:spPr bwMode="auto">
            <a:xfrm flipH="1">
              <a:off x="3409" y="2313"/>
              <a:ext cx="128" cy="266"/>
            </a:xfrm>
            <a:custGeom>
              <a:avLst/>
              <a:gdLst>
                <a:gd name="T0" fmla="*/ 0 w 511"/>
                <a:gd name="T1" fmla="*/ 0 h 1063"/>
                <a:gd name="T2" fmla="*/ 0 w 511"/>
                <a:gd name="T3" fmla="*/ 0 h 1063"/>
                <a:gd name="T4" fmla="*/ 0 w 511"/>
                <a:gd name="T5" fmla="*/ 0 h 1063"/>
                <a:gd name="T6" fmla="*/ 0 w 511"/>
                <a:gd name="T7" fmla="*/ 0 h 1063"/>
                <a:gd name="T8" fmla="*/ 0 w 511"/>
                <a:gd name="T9" fmla="*/ 0 h 1063"/>
                <a:gd name="T10" fmla="*/ 0 w 511"/>
                <a:gd name="T11" fmla="*/ 0 h 1063"/>
                <a:gd name="T12" fmla="*/ 0 w 511"/>
                <a:gd name="T13" fmla="*/ 0 h 1063"/>
                <a:gd name="T14" fmla="*/ 0 w 511"/>
                <a:gd name="T15" fmla="*/ 0 h 1063"/>
                <a:gd name="T16" fmla="*/ 0 w 511"/>
                <a:gd name="T17" fmla="*/ 0 h 1063"/>
                <a:gd name="T18" fmla="*/ 0 w 511"/>
                <a:gd name="T19" fmla="*/ 0 h 1063"/>
                <a:gd name="T20" fmla="*/ 0 w 511"/>
                <a:gd name="T21" fmla="*/ 0 h 1063"/>
                <a:gd name="T22" fmla="*/ 0 w 511"/>
                <a:gd name="T23" fmla="*/ 0 h 1063"/>
                <a:gd name="T24" fmla="*/ 0 w 511"/>
                <a:gd name="T25" fmla="*/ 0 h 1063"/>
                <a:gd name="T26" fmla="*/ 0 w 511"/>
                <a:gd name="T27" fmla="*/ 0 h 1063"/>
                <a:gd name="T28" fmla="*/ 0 w 511"/>
                <a:gd name="T29" fmla="*/ 0 h 1063"/>
                <a:gd name="T30" fmla="*/ 0 w 511"/>
                <a:gd name="T31" fmla="*/ 0 h 1063"/>
                <a:gd name="T32" fmla="*/ 0 w 511"/>
                <a:gd name="T33" fmla="*/ 0 h 1063"/>
                <a:gd name="T34" fmla="*/ 0 w 511"/>
                <a:gd name="T35" fmla="*/ 0 h 1063"/>
                <a:gd name="T36" fmla="*/ 0 w 511"/>
                <a:gd name="T37" fmla="*/ 0 h 1063"/>
                <a:gd name="T38" fmla="*/ 0 w 511"/>
                <a:gd name="T39" fmla="*/ 0 h 1063"/>
                <a:gd name="T40" fmla="*/ 0 w 511"/>
                <a:gd name="T41" fmla="*/ 0 h 1063"/>
                <a:gd name="T42" fmla="*/ 0 w 511"/>
                <a:gd name="T43" fmla="*/ 0 h 10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1"/>
                <a:gd name="T67" fmla="*/ 0 h 1063"/>
                <a:gd name="T68" fmla="*/ 511 w 511"/>
                <a:gd name="T69" fmla="*/ 1063 h 10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1" h="1063">
                  <a:moveTo>
                    <a:pt x="227" y="0"/>
                  </a:moveTo>
                  <a:lnTo>
                    <a:pt x="290" y="12"/>
                  </a:lnTo>
                  <a:lnTo>
                    <a:pt x="367" y="12"/>
                  </a:lnTo>
                  <a:lnTo>
                    <a:pt x="469" y="62"/>
                  </a:lnTo>
                  <a:lnTo>
                    <a:pt x="506" y="164"/>
                  </a:lnTo>
                  <a:lnTo>
                    <a:pt x="511" y="304"/>
                  </a:lnTo>
                  <a:lnTo>
                    <a:pt x="473" y="459"/>
                  </a:lnTo>
                  <a:lnTo>
                    <a:pt x="405" y="607"/>
                  </a:lnTo>
                  <a:lnTo>
                    <a:pt x="355" y="734"/>
                  </a:lnTo>
                  <a:lnTo>
                    <a:pt x="303" y="911"/>
                  </a:lnTo>
                  <a:lnTo>
                    <a:pt x="244" y="1016"/>
                  </a:lnTo>
                  <a:lnTo>
                    <a:pt x="169" y="1063"/>
                  </a:lnTo>
                  <a:lnTo>
                    <a:pt x="104" y="1063"/>
                  </a:lnTo>
                  <a:lnTo>
                    <a:pt x="29" y="1016"/>
                  </a:lnTo>
                  <a:lnTo>
                    <a:pt x="0" y="948"/>
                  </a:lnTo>
                  <a:lnTo>
                    <a:pt x="0" y="838"/>
                  </a:lnTo>
                  <a:lnTo>
                    <a:pt x="41" y="695"/>
                  </a:lnTo>
                  <a:lnTo>
                    <a:pt x="76" y="497"/>
                  </a:lnTo>
                  <a:lnTo>
                    <a:pt x="88" y="252"/>
                  </a:lnTo>
                  <a:lnTo>
                    <a:pt x="67" y="68"/>
                  </a:lnTo>
                  <a:lnTo>
                    <a:pt x="130" y="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492" name="Freeform 47"/>
            <p:cNvSpPr>
              <a:spLocks/>
            </p:cNvSpPr>
            <p:nvPr/>
          </p:nvSpPr>
          <p:spPr bwMode="auto">
            <a:xfrm flipH="1">
              <a:off x="3505" y="2324"/>
              <a:ext cx="146" cy="238"/>
            </a:xfrm>
            <a:custGeom>
              <a:avLst/>
              <a:gdLst>
                <a:gd name="T0" fmla="*/ 0 w 584"/>
                <a:gd name="T1" fmla="*/ 0 h 951"/>
                <a:gd name="T2" fmla="*/ 0 w 584"/>
                <a:gd name="T3" fmla="*/ 0 h 951"/>
                <a:gd name="T4" fmla="*/ 0 w 584"/>
                <a:gd name="T5" fmla="*/ 0 h 951"/>
                <a:gd name="T6" fmla="*/ 0 w 584"/>
                <a:gd name="T7" fmla="*/ 0 h 951"/>
                <a:gd name="T8" fmla="*/ 0 w 584"/>
                <a:gd name="T9" fmla="*/ 0 h 951"/>
                <a:gd name="T10" fmla="*/ 0 w 584"/>
                <a:gd name="T11" fmla="*/ 0 h 951"/>
                <a:gd name="T12" fmla="*/ 0 w 584"/>
                <a:gd name="T13" fmla="*/ 0 h 951"/>
                <a:gd name="T14" fmla="*/ 0 w 584"/>
                <a:gd name="T15" fmla="*/ 0 h 951"/>
                <a:gd name="T16" fmla="*/ 0 w 584"/>
                <a:gd name="T17" fmla="*/ 0 h 951"/>
                <a:gd name="T18" fmla="*/ 0 w 584"/>
                <a:gd name="T19" fmla="*/ 0 h 951"/>
                <a:gd name="T20" fmla="*/ 0 w 584"/>
                <a:gd name="T21" fmla="*/ 0 h 951"/>
                <a:gd name="T22" fmla="*/ 0 w 584"/>
                <a:gd name="T23" fmla="*/ 0 h 951"/>
                <a:gd name="T24" fmla="*/ 0 w 584"/>
                <a:gd name="T25" fmla="*/ 0 h 951"/>
                <a:gd name="T26" fmla="*/ 0 w 584"/>
                <a:gd name="T27" fmla="*/ 0 h 951"/>
                <a:gd name="T28" fmla="*/ 0 w 584"/>
                <a:gd name="T29" fmla="*/ 0 h 951"/>
                <a:gd name="T30" fmla="*/ 0 w 584"/>
                <a:gd name="T31" fmla="*/ 0 h 951"/>
                <a:gd name="T32" fmla="*/ 0 w 584"/>
                <a:gd name="T33" fmla="*/ 0 h 951"/>
                <a:gd name="T34" fmla="*/ 0 w 584"/>
                <a:gd name="T35" fmla="*/ 0 h 951"/>
                <a:gd name="T36" fmla="*/ 0 w 584"/>
                <a:gd name="T37" fmla="*/ 0 h 951"/>
                <a:gd name="T38" fmla="*/ 0 w 584"/>
                <a:gd name="T39" fmla="*/ 0 h 951"/>
                <a:gd name="T40" fmla="*/ 0 w 584"/>
                <a:gd name="T41" fmla="*/ 0 h 951"/>
                <a:gd name="T42" fmla="*/ 0 w 584"/>
                <a:gd name="T43" fmla="*/ 0 h 951"/>
                <a:gd name="T44" fmla="*/ 0 w 584"/>
                <a:gd name="T45" fmla="*/ 0 h 951"/>
                <a:gd name="T46" fmla="*/ 0 w 584"/>
                <a:gd name="T47" fmla="*/ 0 h 951"/>
                <a:gd name="T48" fmla="*/ 0 w 584"/>
                <a:gd name="T49" fmla="*/ 0 h 951"/>
                <a:gd name="T50" fmla="*/ 0 w 584"/>
                <a:gd name="T51" fmla="*/ 0 h 951"/>
                <a:gd name="T52" fmla="*/ 0 w 584"/>
                <a:gd name="T53" fmla="*/ 0 h 951"/>
                <a:gd name="T54" fmla="*/ 0 w 584"/>
                <a:gd name="T55" fmla="*/ 0 h 951"/>
                <a:gd name="T56" fmla="*/ 0 w 584"/>
                <a:gd name="T57" fmla="*/ 0 h 951"/>
                <a:gd name="T58" fmla="*/ 0 w 584"/>
                <a:gd name="T59" fmla="*/ 0 h 951"/>
                <a:gd name="T60" fmla="*/ 0 w 584"/>
                <a:gd name="T61" fmla="*/ 0 h 951"/>
                <a:gd name="T62" fmla="*/ 0 w 584"/>
                <a:gd name="T63" fmla="*/ 0 h 951"/>
                <a:gd name="T64" fmla="*/ 0 w 584"/>
                <a:gd name="T65" fmla="*/ 0 h 951"/>
                <a:gd name="T66" fmla="*/ 0 w 584"/>
                <a:gd name="T67" fmla="*/ 0 h 951"/>
                <a:gd name="T68" fmla="*/ 0 w 584"/>
                <a:gd name="T69" fmla="*/ 0 h 951"/>
                <a:gd name="T70" fmla="*/ 0 w 584"/>
                <a:gd name="T71" fmla="*/ 0 h 951"/>
                <a:gd name="T72" fmla="*/ 0 w 584"/>
                <a:gd name="T73" fmla="*/ 0 h 951"/>
                <a:gd name="T74" fmla="*/ 0 w 584"/>
                <a:gd name="T75" fmla="*/ 0 h 9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4"/>
                <a:gd name="T115" fmla="*/ 0 h 951"/>
                <a:gd name="T116" fmla="*/ 584 w 584"/>
                <a:gd name="T117" fmla="*/ 951 h 9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4" h="951">
                  <a:moveTo>
                    <a:pt x="444" y="38"/>
                  </a:moveTo>
                  <a:lnTo>
                    <a:pt x="507" y="0"/>
                  </a:lnTo>
                  <a:lnTo>
                    <a:pt x="554" y="0"/>
                  </a:lnTo>
                  <a:lnTo>
                    <a:pt x="584" y="30"/>
                  </a:lnTo>
                  <a:lnTo>
                    <a:pt x="567" y="88"/>
                  </a:lnTo>
                  <a:lnTo>
                    <a:pt x="528" y="127"/>
                  </a:lnTo>
                  <a:lnTo>
                    <a:pt x="457" y="164"/>
                  </a:lnTo>
                  <a:lnTo>
                    <a:pt x="318" y="220"/>
                  </a:lnTo>
                  <a:lnTo>
                    <a:pt x="139" y="317"/>
                  </a:lnTo>
                  <a:lnTo>
                    <a:pt x="72" y="320"/>
                  </a:lnTo>
                  <a:lnTo>
                    <a:pt x="110" y="410"/>
                  </a:lnTo>
                  <a:lnTo>
                    <a:pt x="186" y="506"/>
                  </a:lnTo>
                  <a:lnTo>
                    <a:pt x="249" y="625"/>
                  </a:lnTo>
                  <a:lnTo>
                    <a:pt x="275" y="748"/>
                  </a:lnTo>
                  <a:lnTo>
                    <a:pt x="262" y="785"/>
                  </a:lnTo>
                  <a:lnTo>
                    <a:pt x="225" y="811"/>
                  </a:lnTo>
                  <a:lnTo>
                    <a:pt x="173" y="828"/>
                  </a:lnTo>
                  <a:lnTo>
                    <a:pt x="122" y="865"/>
                  </a:lnTo>
                  <a:lnTo>
                    <a:pt x="102" y="904"/>
                  </a:lnTo>
                  <a:lnTo>
                    <a:pt x="89" y="951"/>
                  </a:lnTo>
                  <a:lnTo>
                    <a:pt x="50" y="951"/>
                  </a:lnTo>
                  <a:lnTo>
                    <a:pt x="37" y="916"/>
                  </a:lnTo>
                  <a:lnTo>
                    <a:pt x="63" y="861"/>
                  </a:lnTo>
                  <a:lnTo>
                    <a:pt x="135" y="824"/>
                  </a:lnTo>
                  <a:lnTo>
                    <a:pt x="178" y="785"/>
                  </a:lnTo>
                  <a:lnTo>
                    <a:pt x="215" y="765"/>
                  </a:lnTo>
                  <a:lnTo>
                    <a:pt x="228" y="726"/>
                  </a:lnTo>
                  <a:lnTo>
                    <a:pt x="212" y="625"/>
                  </a:lnTo>
                  <a:lnTo>
                    <a:pt x="152" y="549"/>
                  </a:lnTo>
                  <a:lnTo>
                    <a:pt x="102" y="482"/>
                  </a:lnTo>
                  <a:lnTo>
                    <a:pt x="37" y="406"/>
                  </a:lnTo>
                  <a:lnTo>
                    <a:pt x="0" y="333"/>
                  </a:lnTo>
                  <a:lnTo>
                    <a:pt x="0" y="291"/>
                  </a:lnTo>
                  <a:lnTo>
                    <a:pt x="33" y="270"/>
                  </a:lnTo>
                  <a:lnTo>
                    <a:pt x="165" y="194"/>
                  </a:lnTo>
                  <a:lnTo>
                    <a:pt x="292" y="127"/>
                  </a:lnTo>
                  <a:lnTo>
                    <a:pt x="418" y="64"/>
                  </a:lnTo>
                  <a:lnTo>
                    <a:pt x="44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493" name="Freeform 48"/>
            <p:cNvSpPr>
              <a:spLocks/>
            </p:cNvSpPr>
            <p:nvPr/>
          </p:nvSpPr>
          <p:spPr bwMode="auto">
            <a:xfrm flipH="1">
              <a:off x="3411" y="2557"/>
              <a:ext cx="97" cy="257"/>
            </a:xfrm>
            <a:custGeom>
              <a:avLst/>
              <a:gdLst>
                <a:gd name="T0" fmla="*/ 0 w 389"/>
                <a:gd name="T1" fmla="*/ 0 h 1029"/>
                <a:gd name="T2" fmla="*/ 0 w 389"/>
                <a:gd name="T3" fmla="*/ 0 h 1029"/>
                <a:gd name="T4" fmla="*/ 0 w 389"/>
                <a:gd name="T5" fmla="*/ 0 h 1029"/>
                <a:gd name="T6" fmla="*/ 0 w 389"/>
                <a:gd name="T7" fmla="*/ 0 h 1029"/>
                <a:gd name="T8" fmla="*/ 0 w 389"/>
                <a:gd name="T9" fmla="*/ 0 h 1029"/>
                <a:gd name="T10" fmla="*/ 0 w 389"/>
                <a:gd name="T11" fmla="*/ 0 h 1029"/>
                <a:gd name="T12" fmla="*/ 0 w 389"/>
                <a:gd name="T13" fmla="*/ 0 h 1029"/>
                <a:gd name="T14" fmla="*/ 0 w 389"/>
                <a:gd name="T15" fmla="*/ 0 h 1029"/>
                <a:gd name="T16" fmla="*/ 0 w 389"/>
                <a:gd name="T17" fmla="*/ 0 h 1029"/>
                <a:gd name="T18" fmla="*/ 0 w 389"/>
                <a:gd name="T19" fmla="*/ 0 h 1029"/>
                <a:gd name="T20" fmla="*/ 0 w 389"/>
                <a:gd name="T21" fmla="*/ 0 h 1029"/>
                <a:gd name="T22" fmla="*/ 0 w 389"/>
                <a:gd name="T23" fmla="*/ 0 h 1029"/>
                <a:gd name="T24" fmla="*/ 0 w 389"/>
                <a:gd name="T25" fmla="*/ 0 h 1029"/>
                <a:gd name="T26" fmla="*/ 0 w 389"/>
                <a:gd name="T27" fmla="*/ 0 h 1029"/>
                <a:gd name="T28" fmla="*/ 0 w 389"/>
                <a:gd name="T29" fmla="*/ 0 h 1029"/>
                <a:gd name="T30" fmla="*/ 0 w 389"/>
                <a:gd name="T31" fmla="*/ 0 h 1029"/>
                <a:gd name="T32" fmla="*/ 0 w 389"/>
                <a:gd name="T33" fmla="*/ 0 h 1029"/>
                <a:gd name="T34" fmla="*/ 0 w 389"/>
                <a:gd name="T35" fmla="*/ 0 h 1029"/>
                <a:gd name="T36" fmla="*/ 0 w 389"/>
                <a:gd name="T37" fmla="*/ 0 h 1029"/>
                <a:gd name="T38" fmla="*/ 0 w 389"/>
                <a:gd name="T39" fmla="*/ 0 h 1029"/>
                <a:gd name="T40" fmla="*/ 0 w 389"/>
                <a:gd name="T41" fmla="*/ 0 h 1029"/>
                <a:gd name="T42" fmla="*/ 0 w 389"/>
                <a:gd name="T43" fmla="*/ 0 h 1029"/>
                <a:gd name="T44" fmla="*/ 0 w 389"/>
                <a:gd name="T45" fmla="*/ 0 h 1029"/>
                <a:gd name="T46" fmla="*/ 0 w 389"/>
                <a:gd name="T47" fmla="*/ 0 h 1029"/>
                <a:gd name="T48" fmla="*/ 0 w 389"/>
                <a:gd name="T49" fmla="*/ 0 h 1029"/>
                <a:gd name="T50" fmla="*/ 0 w 389"/>
                <a:gd name="T51" fmla="*/ 0 h 1029"/>
                <a:gd name="T52" fmla="*/ 0 w 389"/>
                <a:gd name="T53" fmla="*/ 0 h 1029"/>
                <a:gd name="T54" fmla="*/ 0 w 389"/>
                <a:gd name="T55" fmla="*/ 0 h 1029"/>
                <a:gd name="T56" fmla="*/ 0 w 389"/>
                <a:gd name="T57" fmla="*/ 0 h 1029"/>
                <a:gd name="T58" fmla="*/ 0 w 389"/>
                <a:gd name="T59" fmla="*/ 0 h 1029"/>
                <a:gd name="T60" fmla="*/ 0 w 389"/>
                <a:gd name="T61" fmla="*/ 0 h 1029"/>
                <a:gd name="T62" fmla="*/ 0 w 389"/>
                <a:gd name="T63" fmla="*/ 0 h 1029"/>
                <a:gd name="T64" fmla="*/ 0 w 389"/>
                <a:gd name="T65" fmla="*/ 0 h 1029"/>
                <a:gd name="T66" fmla="*/ 0 w 389"/>
                <a:gd name="T67" fmla="*/ 0 h 1029"/>
                <a:gd name="T68" fmla="*/ 0 w 389"/>
                <a:gd name="T69" fmla="*/ 0 h 1029"/>
                <a:gd name="T70" fmla="*/ 0 w 389"/>
                <a:gd name="T71" fmla="*/ 0 h 10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9"/>
                <a:gd name="T109" fmla="*/ 0 h 1029"/>
                <a:gd name="T110" fmla="*/ 389 w 389"/>
                <a:gd name="T111" fmla="*/ 1029 h 10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9" h="1029">
                  <a:moveTo>
                    <a:pt x="72" y="119"/>
                  </a:moveTo>
                  <a:lnTo>
                    <a:pt x="22" y="52"/>
                  </a:lnTo>
                  <a:lnTo>
                    <a:pt x="38" y="0"/>
                  </a:lnTo>
                  <a:lnTo>
                    <a:pt x="89" y="0"/>
                  </a:lnTo>
                  <a:lnTo>
                    <a:pt x="148" y="55"/>
                  </a:lnTo>
                  <a:lnTo>
                    <a:pt x="225" y="169"/>
                  </a:lnTo>
                  <a:lnTo>
                    <a:pt x="267" y="279"/>
                  </a:lnTo>
                  <a:lnTo>
                    <a:pt x="305" y="385"/>
                  </a:lnTo>
                  <a:lnTo>
                    <a:pt x="318" y="481"/>
                  </a:lnTo>
                  <a:lnTo>
                    <a:pt x="314" y="532"/>
                  </a:lnTo>
                  <a:lnTo>
                    <a:pt x="275" y="595"/>
                  </a:lnTo>
                  <a:lnTo>
                    <a:pt x="212" y="764"/>
                  </a:lnTo>
                  <a:lnTo>
                    <a:pt x="139" y="861"/>
                  </a:lnTo>
                  <a:lnTo>
                    <a:pt x="122" y="904"/>
                  </a:lnTo>
                  <a:lnTo>
                    <a:pt x="191" y="911"/>
                  </a:lnTo>
                  <a:lnTo>
                    <a:pt x="279" y="911"/>
                  </a:lnTo>
                  <a:lnTo>
                    <a:pt x="389" y="949"/>
                  </a:lnTo>
                  <a:lnTo>
                    <a:pt x="381" y="978"/>
                  </a:lnTo>
                  <a:lnTo>
                    <a:pt x="364" y="1012"/>
                  </a:lnTo>
                  <a:lnTo>
                    <a:pt x="330" y="1029"/>
                  </a:lnTo>
                  <a:lnTo>
                    <a:pt x="262" y="1004"/>
                  </a:lnTo>
                  <a:lnTo>
                    <a:pt x="191" y="967"/>
                  </a:lnTo>
                  <a:lnTo>
                    <a:pt x="89" y="962"/>
                  </a:lnTo>
                  <a:lnTo>
                    <a:pt x="26" y="975"/>
                  </a:lnTo>
                  <a:lnTo>
                    <a:pt x="0" y="954"/>
                  </a:lnTo>
                  <a:lnTo>
                    <a:pt x="0" y="924"/>
                  </a:lnTo>
                  <a:lnTo>
                    <a:pt x="35" y="891"/>
                  </a:lnTo>
                  <a:lnTo>
                    <a:pt x="89" y="835"/>
                  </a:lnTo>
                  <a:lnTo>
                    <a:pt x="186" y="696"/>
                  </a:lnTo>
                  <a:lnTo>
                    <a:pt x="228" y="574"/>
                  </a:lnTo>
                  <a:lnTo>
                    <a:pt x="241" y="456"/>
                  </a:lnTo>
                  <a:lnTo>
                    <a:pt x="237" y="392"/>
                  </a:lnTo>
                  <a:lnTo>
                    <a:pt x="204" y="279"/>
                  </a:lnTo>
                  <a:lnTo>
                    <a:pt x="115" y="156"/>
                  </a:lnTo>
                  <a:lnTo>
                    <a:pt x="51" y="93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494" name="Freeform 49"/>
            <p:cNvSpPr>
              <a:spLocks/>
            </p:cNvSpPr>
            <p:nvPr/>
          </p:nvSpPr>
          <p:spPr bwMode="auto">
            <a:xfrm flipH="1">
              <a:off x="3515" y="2539"/>
              <a:ext cx="142" cy="284"/>
            </a:xfrm>
            <a:custGeom>
              <a:avLst/>
              <a:gdLst>
                <a:gd name="T0" fmla="*/ 0 w 571"/>
                <a:gd name="T1" fmla="*/ 0 h 1135"/>
                <a:gd name="T2" fmla="*/ 0 w 571"/>
                <a:gd name="T3" fmla="*/ 0 h 1135"/>
                <a:gd name="T4" fmla="*/ 0 w 571"/>
                <a:gd name="T5" fmla="*/ 0 h 1135"/>
                <a:gd name="T6" fmla="*/ 0 w 571"/>
                <a:gd name="T7" fmla="*/ 0 h 1135"/>
                <a:gd name="T8" fmla="*/ 0 w 571"/>
                <a:gd name="T9" fmla="*/ 0 h 1135"/>
                <a:gd name="T10" fmla="*/ 0 w 571"/>
                <a:gd name="T11" fmla="*/ 0 h 1135"/>
                <a:gd name="T12" fmla="*/ 0 w 571"/>
                <a:gd name="T13" fmla="*/ 0 h 1135"/>
                <a:gd name="T14" fmla="*/ 0 w 571"/>
                <a:gd name="T15" fmla="*/ 0 h 1135"/>
                <a:gd name="T16" fmla="*/ 0 w 571"/>
                <a:gd name="T17" fmla="*/ 0 h 1135"/>
                <a:gd name="T18" fmla="*/ 0 w 571"/>
                <a:gd name="T19" fmla="*/ 0 h 1135"/>
                <a:gd name="T20" fmla="*/ 0 w 571"/>
                <a:gd name="T21" fmla="*/ 0 h 1135"/>
                <a:gd name="T22" fmla="*/ 0 w 571"/>
                <a:gd name="T23" fmla="*/ 0 h 1135"/>
                <a:gd name="T24" fmla="*/ 0 w 571"/>
                <a:gd name="T25" fmla="*/ 0 h 1135"/>
                <a:gd name="T26" fmla="*/ 0 w 571"/>
                <a:gd name="T27" fmla="*/ 0 h 1135"/>
                <a:gd name="T28" fmla="*/ 0 w 571"/>
                <a:gd name="T29" fmla="*/ 0 h 1135"/>
                <a:gd name="T30" fmla="*/ 0 w 571"/>
                <a:gd name="T31" fmla="*/ 0 h 1135"/>
                <a:gd name="T32" fmla="*/ 0 w 571"/>
                <a:gd name="T33" fmla="*/ 0 h 1135"/>
                <a:gd name="T34" fmla="*/ 0 w 571"/>
                <a:gd name="T35" fmla="*/ 0 h 1135"/>
                <a:gd name="T36" fmla="*/ 0 w 571"/>
                <a:gd name="T37" fmla="*/ 0 h 1135"/>
                <a:gd name="T38" fmla="*/ 0 w 571"/>
                <a:gd name="T39" fmla="*/ 0 h 1135"/>
                <a:gd name="T40" fmla="*/ 0 w 571"/>
                <a:gd name="T41" fmla="*/ 0 h 1135"/>
                <a:gd name="T42" fmla="*/ 0 w 571"/>
                <a:gd name="T43" fmla="*/ 0 h 1135"/>
                <a:gd name="T44" fmla="*/ 0 w 571"/>
                <a:gd name="T45" fmla="*/ 0 h 1135"/>
                <a:gd name="T46" fmla="*/ 0 w 571"/>
                <a:gd name="T47" fmla="*/ 0 h 1135"/>
                <a:gd name="T48" fmla="*/ 0 w 571"/>
                <a:gd name="T49" fmla="*/ 0 h 1135"/>
                <a:gd name="T50" fmla="*/ 0 w 571"/>
                <a:gd name="T51" fmla="*/ 0 h 1135"/>
                <a:gd name="T52" fmla="*/ 0 w 571"/>
                <a:gd name="T53" fmla="*/ 0 h 1135"/>
                <a:gd name="T54" fmla="*/ 0 w 571"/>
                <a:gd name="T55" fmla="*/ 0 h 1135"/>
                <a:gd name="T56" fmla="*/ 0 w 571"/>
                <a:gd name="T57" fmla="*/ 0 h 1135"/>
                <a:gd name="T58" fmla="*/ 0 w 571"/>
                <a:gd name="T59" fmla="*/ 0 h 1135"/>
                <a:gd name="T60" fmla="*/ 0 w 571"/>
                <a:gd name="T61" fmla="*/ 0 h 1135"/>
                <a:gd name="T62" fmla="*/ 0 w 571"/>
                <a:gd name="T63" fmla="*/ 0 h 1135"/>
                <a:gd name="T64" fmla="*/ 0 w 571"/>
                <a:gd name="T65" fmla="*/ 0 h 1135"/>
                <a:gd name="T66" fmla="*/ 0 w 571"/>
                <a:gd name="T67" fmla="*/ 0 h 1135"/>
                <a:gd name="T68" fmla="*/ 0 w 571"/>
                <a:gd name="T69" fmla="*/ 0 h 1135"/>
                <a:gd name="T70" fmla="*/ 0 w 571"/>
                <a:gd name="T71" fmla="*/ 0 h 1135"/>
                <a:gd name="T72" fmla="*/ 0 w 571"/>
                <a:gd name="T73" fmla="*/ 0 h 1135"/>
                <a:gd name="T74" fmla="*/ 0 w 571"/>
                <a:gd name="T75" fmla="*/ 0 h 1135"/>
                <a:gd name="T76" fmla="*/ 0 w 571"/>
                <a:gd name="T77" fmla="*/ 0 h 1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1"/>
                <a:gd name="T118" fmla="*/ 0 h 1135"/>
                <a:gd name="T119" fmla="*/ 571 w 571"/>
                <a:gd name="T120" fmla="*/ 1135 h 1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1" h="1135">
                  <a:moveTo>
                    <a:pt x="333" y="199"/>
                  </a:moveTo>
                  <a:lnTo>
                    <a:pt x="418" y="89"/>
                  </a:lnTo>
                  <a:lnTo>
                    <a:pt x="494" y="0"/>
                  </a:lnTo>
                  <a:lnTo>
                    <a:pt x="545" y="9"/>
                  </a:lnTo>
                  <a:lnTo>
                    <a:pt x="571" y="47"/>
                  </a:lnTo>
                  <a:lnTo>
                    <a:pt x="571" y="114"/>
                  </a:lnTo>
                  <a:lnTo>
                    <a:pt x="524" y="152"/>
                  </a:lnTo>
                  <a:lnTo>
                    <a:pt x="443" y="203"/>
                  </a:lnTo>
                  <a:lnTo>
                    <a:pt x="379" y="266"/>
                  </a:lnTo>
                  <a:lnTo>
                    <a:pt x="308" y="350"/>
                  </a:lnTo>
                  <a:lnTo>
                    <a:pt x="279" y="413"/>
                  </a:lnTo>
                  <a:lnTo>
                    <a:pt x="245" y="489"/>
                  </a:lnTo>
                  <a:lnTo>
                    <a:pt x="227" y="591"/>
                  </a:lnTo>
                  <a:lnTo>
                    <a:pt x="227" y="683"/>
                  </a:lnTo>
                  <a:lnTo>
                    <a:pt x="245" y="798"/>
                  </a:lnTo>
                  <a:lnTo>
                    <a:pt x="292" y="908"/>
                  </a:lnTo>
                  <a:lnTo>
                    <a:pt x="329" y="971"/>
                  </a:lnTo>
                  <a:lnTo>
                    <a:pt x="355" y="1012"/>
                  </a:lnTo>
                  <a:lnTo>
                    <a:pt x="355" y="1047"/>
                  </a:lnTo>
                  <a:lnTo>
                    <a:pt x="329" y="1059"/>
                  </a:lnTo>
                  <a:lnTo>
                    <a:pt x="270" y="1059"/>
                  </a:lnTo>
                  <a:lnTo>
                    <a:pt x="177" y="1076"/>
                  </a:lnTo>
                  <a:lnTo>
                    <a:pt x="104" y="1101"/>
                  </a:lnTo>
                  <a:lnTo>
                    <a:pt x="63" y="1135"/>
                  </a:lnTo>
                  <a:lnTo>
                    <a:pt x="24" y="1122"/>
                  </a:lnTo>
                  <a:lnTo>
                    <a:pt x="0" y="1076"/>
                  </a:lnTo>
                  <a:lnTo>
                    <a:pt x="3" y="1038"/>
                  </a:lnTo>
                  <a:lnTo>
                    <a:pt x="76" y="1008"/>
                  </a:lnTo>
                  <a:lnTo>
                    <a:pt x="189" y="1001"/>
                  </a:lnTo>
                  <a:lnTo>
                    <a:pt x="295" y="1001"/>
                  </a:lnTo>
                  <a:lnTo>
                    <a:pt x="253" y="949"/>
                  </a:lnTo>
                  <a:lnTo>
                    <a:pt x="232" y="886"/>
                  </a:lnTo>
                  <a:lnTo>
                    <a:pt x="202" y="798"/>
                  </a:lnTo>
                  <a:lnTo>
                    <a:pt x="169" y="705"/>
                  </a:lnTo>
                  <a:lnTo>
                    <a:pt x="169" y="595"/>
                  </a:lnTo>
                  <a:lnTo>
                    <a:pt x="177" y="489"/>
                  </a:lnTo>
                  <a:lnTo>
                    <a:pt x="215" y="393"/>
                  </a:lnTo>
                  <a:lnTo>
                    <a:pt x="283" y="266"/>
                  </a:lnTo>
                  <a:lnTo>
                    <a:pt x="333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pic>
        <p:nvPicPr>
          <p:cNvPr id="27698" name="Picture 50" descr="MCj0078710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874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9" name="Picture 51" descr="onec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9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0" name="Picture 52" descr="onec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01" name="Text Box 53"/>
          <p:cNvSpPr txBox="1">
            <a:spLocks noChangeArrowheads="1"/>
          </p:cNvSpPr>
          <p:nvPr/>
        </p:nvSpPr>
        <p:spPr bwMode="auto">
          <a:xfrm>
            <a:off x="2133600" y="5805488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Two pennies</a:t>
            </a:r>
          </a:p>
        </p:txBody>
      </p:sp>
      <p:pic>
        <p:nvPicPr>
          <p:cNvPr id="27702" name="Picture 54" descr="MCj007871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181600"/>
            <a:ext cx="501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03" name="AutoShape 55"/>
          <p:cNvSpPr>
            <a:spLocks noChangeArrowheads="1"/>
          </p:cNvSpPr>
          <p:nvPr/>
        </p:nvSpPr>
        <p:spPr bwMode="auto">
          <a:xfrm>
            <a:off x="5922963" y="4572000"/>
            <a:ext cx="1655763" cy="838200"/>
          </a:xfrm>
          <a:prstGeom prst="cloudCallout">
            <a:avLst>
              <a:gd name="adj1" fmla="val 78501"/>
              <a:gd name="adj2" fmla="val 4080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omic Sans MS" panose="030F0702030302020204" pitchFamily="66" charset="0"/>
              </a:rPr>
              <a:t>Is it correct?</a:t>
            </a:r>
          </a:p>
        </p:txBody>
      </p:sp>
      <p:graphicFrame>
        <p:nvGraphicFramePr>
          <p:cNvPr id="27705" name="Object 2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878829"/>
              </p:ext>
            </p:extLst>
          </p:nvPr>
        </p:nvGraphicFramePr>
        <p:xfrm>
          <a:off x="6802438" y="1452567"/>
          <a:ext cx="1411287" cy="3035300"/>
        </p:xfrm>
        <a:graphic>
          <a:graphicData uri="http://schemas.openxmlformats.org/presentationml/2006/ole">
            <p:oleObj spid="_x0000_s118791" name="Equation" r:id="rId10" imgW="838080" imgH="1803240" progId="Equation.3">
              <p:embed/>
            </p:oleObj>
          </a:graphicData>
        </a:graphic>
      </p:graphicFrame>
      <p:sp>
        <p:nvSpPr>
          <p:cNvPr id="27707" name="AutoShape 59"/>
          <p:cNvSpPr>
            <a:spLocks noChangeArrowheads="1"/>
          </p:cNvSpPr>
          <p:nvPr/>
        </p:nvSpPr>
        <p:spPr bwMode="auto">
          <a:xfrm>
            <a:off x="5922963" y="5486400"/>
            <a:ext cx="1905000" cy="1066800"/>
          </a:xfrm>
          <a:prstGeom prst="cloudCallout">
            <a:avLst>
              <a:gd name="adj1" fmla="val 74673"/>
              <a:gd name="adj2" fmla="val -4823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omic Sans MS" panose="030F0702030302020204" pitchFamily="66" charset="0"/>
              </a:rPr>
              <a:t>Can we</a:t>
            </a:r>
            <a:br>
              <a:rPr lang="en-US" altLang="en-US" sz="1600" dirty="0">
                <a:latin typeface="Comic Sans MS" panose="030F0702030302020204" pitchFamily="66" charset="0"/>
              </a:rPr>
            </a:br>
            <a:r>
              <a:rPr lang="en-US" altLang="en-US" sz="1600" dirty="0">
                <a:latin typeface="Comic Sans MS" panose="030F0702030302020204" pitchFamily="66" charset="0"/>
              </a:rPr>
              <a:t>generalize it?</a:t>
            </a:r>
          </a:p>
        </p:txBody>
      </p:sp>
      <p:sp>
        <p:nvSpPr>
          <p:cNvPr id="19487" name="TextBox 43"/>
          <p:cNvSpPr txBox="1">
            <a:spLocks noChangeArrowheads="1"/>
          </p:cNvSpPr>
          <p:nvPr/>
        </p:nvSpPr>
        <p:spPr bwMode="auto">
          <a:xfrm>
            <a:off x="5309297" y="1585817"/>
            <a:ext cx="13003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 smtClean="0"/>
              <a:t>Algorithm</a:t>
            </a:r>
          </a:p>
          <a:p>
            <a:r>
              <a:rPr lang="en-US" altLang="en-US" sz="1800" dirty="0" smtClean="0"/>
              <a:t>description</a:t>
            </a:r>
            <a:endParaRPr lang="en-US" altLang="en-US" sz="1800" dirty="0"/>
          </a:p>
        </p:txBody>
      </p:sp>
      <p:sp>
        <p:nvSpPr>
          <p:cNvPr id="1948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2180" y="3628509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large denominations </a:t>
            </a:r>
            <a:br>
              <a:rPr lang="en-US" dirty="0" smtClean="0"/>
            </a:br>
            <a:r>
              <a:rPr lang="en-US" dirty="0" smtClean="0"/>
              <a:t>as long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74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7" grpId="0"/>
      <p:bldP spid="27690" grpId="0"/>
      <p:bldP spid="27701" grpId="0"/>
      <p:bldP spid="27703" grpId="0" animBg="1"/>
      <p:bldP spid="27703" grpId="1" animBg="1"/>
      <p:bldP spid="2770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2D8A4E-CABD-4DD7-A99A-CBE08B4E48FF}" type="slidenum">
              <a:rPr lang="en-US" altLang="en-US" sz="1400">
                <a:latin typeface="Book Antiqua" panose="02040602050305030304" pitchFamily="18" charset="0"/>
              </a:rPr>
              <a:pPr/>
              <a:t>50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Some Other Asymptotic Functions</a:t>
            </a:r>
          </a:p>
        </p:txBody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Little </a:t>
            </a:r>
            <a:r>
              <a:rPr lang="en-US" altLang="en-US" i="1" smtClean="0">
                <a:ea typeface="ＭＳ Ｐゴシック" panose="020B0600070205080204" pitchFamily="34" charset="-128"/>
              </a:rPr>
              <a:t>o</a:t>
            </a:r>
            <a:r>
              <a:rPr lang="en-US" altLang="en-US" smtClean="0">
                <a:ea typeface="ＭＳ Ｐゴシック" panose="020B0600070205080204" pitchFamily="34" charset="-128"/>
              </a:rPr>
              <a:t> – A </a:t>
            </a:r>
            <a:r>
              <a:rPr lang="en-US" altLang="en-US" b="1" smtClean="0">
                <a:ea typeface="ＭＳ Ｐゴシック" panose="020B0600070205080204" pitchFamily="34" charset="-128"/>
              </a:rPr>
              <a:t>non-tight</a:t>
            </a:r>
            <a:r>
              <a:rPr lang="en-US" altLang="en-US" smtClean="0">
                <a:ea typeface="ＭＳ Ｐゴシック" panose="020B0600070205080204" pitchFamily="34" charset="-128"/>
              </a:rPr>
              <a:t> asymptotic upper bound</a:t>
            </a:r>
          </a:p>
          <a:p>
            <a:pPr lvl="1" eaLnBrk="1" hangingPunct="1"/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 = </a:t>
            </a:r>
            <a:r>
              <a:rPr lang="en-US" altLang="en-US" i="1" smtClean="0">
                <a:ea typeface="ＭＳ Ｐゴシック" panose="020B0600070205080204" pitchFamily="34" charset="-128"/>
              </a:rPr>
              <a:t>o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), 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 = </a:t>
            </a:r>
            <a:r>
              <a:rPr lang="en-US" altLang="en-US" i="1" smtClean="0">
                <a:ea typeface="ＭＳ Ｐゴシック" panose="020B0600070205080204" pitchFamily="34" charset="-128"/>
              </a:rPr>
              <a:t>O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3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≠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i="1" smtClean="0">
                <a:ea typeface="ＭＳ Ｐゴシック" panose="020B0600070205080204" pitchFamily="34" charset="-128"/>
              </a:rPr>
              <a:t>o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), 3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=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i="1" smtClean="0">
                <a:ea typeface="ＭＳ Ｐゴシック" panose="020B0600070205080204" pitchFamily="34" charset="-128"/>
              </a:rPr>
              <a:t>O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 – A </a:t>
            </a:r>
            <a:r>
              <a:rPr lang="en-US" altLang="en-US" b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lower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bound</a:t>
            </a:r>
          </a:p>
          <a:p>
            <a:pPr lvl="1" eaLnBrk="1" hangingPunct="1"/>
            <a:endParaRPr lang="en-US" altLang="en-US" i="1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lvl="1" eaLnBrk="1" hangingPunct="1"/>
            <a:endParaRPr lang="en-US" altLang="en-US" i="1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lvl="1" eaLnBrk="1" hangingPunct="1"/>
            <a:endParaRPr lang="en-US" altLang="en-US" i="1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lvl="1" eaLnBrk="1" hangingPunct="1"/>
            <a:r>
              <a:rPr lang="en-US" altLang="en-US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n</a:t>
            </a:r>
            <a:r>
              <a:rPr lang="en-US" altLang="en-US" baseline="30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= (</a:t>
            </a:r>
            <a:r>
              <a:rPr lang="en-US" altLang="en-US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 – A </a:t>
            </a:r>
            <a:r>
              <a:rPr lang="en-US" altLang="en-US" b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non-tight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asymptotic lower bound</a:t>
            </a:r>
          </a:p>
          <a:p>
            <a:pPr lvl="1" eaLnBrk="1" hangingPunct="1"/>
            <a:endParaRPr lang="en-US" altLang="en-US" sz="100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f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(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) = (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) </a:t>
            </a:r>
            <a:r>
              <a:rPr lang="en-US" altLang="en-US" smtClean="0">
                <a:solidFill>
                  <a:schemeClr val="accent2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 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f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(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) = 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O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(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) </a:t>
            </a:r>
            <a:r>
              <a:rPr lang="en-US" altLang="en-US" b="1" smtClean="0">
                <a:solidFill>
                  <a:schemeClr val="accent2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and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f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(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) = (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)</a:t>
            </a:r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749300" y="3319463"/>
          <a:ext cx="7975600" cy="944562"/>
        </p:xfrm>
        <a:graphic>
          <a:graphicData uri="http://schemas.openxmlformats.org/presentationml/2006/ole">
            <p:oleObj spid="_x0000_s105489" name="Equation" r:id="rId4" imgW="3860800" imgH="457200" progId="Equation.3">
              <p:embed/>
            </p:oleObj>
          </a:graphicData>
        </a:graphic>
      </p:graphicFrame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424363" y="1858963"/>
            <a:ext cx="4325937" cy="1071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The difference between “big-O” and “little-o” is subtle. For f(n) = O(g(n)) the bound 0 ≤ f(n) ≤ c g(n), n &gt; n</a:t>
            </a:r>
            <a:r>
              <a:rPr lang="en-US" altLang="en-US" sz="1400" baseline="-25000"/>
              <a:t>0</a:t>
            </a:r>
            <a:r>
              <a:rPr lang="en-US" altLang="en-US" sz="1400"/>
              <a:t> holds for </a:t>
            </a:r>
            <a:r>
              <a:rPr lang="en-US" altLang="en-US" sz="1400" i="1"/>
              <a:t>any </a:t>
            </a:r>
            <a:r>
              <a:rPr lang="en-US" altLang="en-US" sz="1400"/>
              <a:t>c. For f(n) = o(g(n)) the bound </a:t>
            </a:r>
            <a:br>
              <a:rPr lang="en-US" altLang="en-US" sz="1400"/>
            </a:br>
            <a:r>
              <a:rPr lang="en-US" altLang="en-US" sz="1400"/>
              <a:t>0 ≤ f(n) &lt; c g(n), n &gt; n</a:t>
            </a:r>
            <a:r>
              <a:rPr lang="en-US" altLang="en-US" sz="1400" baseline="-25000"/>
              <a:t>0</a:t>
            </a:r>
            <a:r>
              <a:rPr lang="en-US" altLang="en-US" sz="1400"/>
              <a:t> holds for </a:t>
            </a:r>
            <a:r>
              <a:rPr lang="en-US" altLang="en-US" sz="1400" i="1"/>
              <a:t>all </a:t>
            </a:r>
            <a:r>
              <a:rPr lang="en-US" altLang="en-US" sz="1400"/>
              <a:t>c. </a:t>
            </a:r>
            <a:endParaRPr lang="en-US" altLang="en-US" sz="1400" baseline="-25000"/>
          </a:p>
        </p:txBody>
      </p:sp>
      <p:sp>
        <p:nvSpPr>
          <p:cNvPr id="10548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D277A7-D681-4499-8159-66220690EF2F}" type="slidenum">
              <a:rPr lang="en-US" altLang="en-US" sz="1400">
                <a:latin typeface="Book Antiqua" panose="02040602050305030304" pitchFamily="18" charset="0"/>
              </a:rPr>
              <a:pPr/>
              <a:t>51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Visualization of </a:t>
            </a:r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sym typeface="Symbol" panose="05050102010706020507" pitchFamily="18" charset="2"/>
              </a:rPr>
              <a:t>Asymptotic Growth</a:t>
            </a:r>
            <a:endParaRPr lang="en-US" altLang="en-US" sz="36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07525" name="Line 3"/>
          <p:cNvSpPr>
            <a:spLocks noChangeShapeType="1"/>
          </p:cNvSpPr>
          <p:nvPr/>
        </p:nvSpPr>
        <p:spPr bwMode="auto">
          <a:xfrm>
            <a:off x="1066800" y="1558925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" name="Line 4"/>
          <p:cNvSpPr>
            <a:spLocks noChangeShapeType="1"/>
          </p:cNvSpPr>
          <p:nvPr/>
        </p:nvSpPr>
        <p:spPr bwMode="auto">
          <a:xfrm>
            <a:off x="1066800" y="6207125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7" name="Freeform 5"/>
          <p:cNvSpPr>
            <a:spLocks/>
          </p:cNvSpPr>
          <p:nvPr/>
        </p:nvSpPr>
        <p:spPr bwMode="auto">
          <a:xfrm>
            <a:off x="1066800" y="2016125"/>
            <a:ext cx="5715000" cy="3429000"/>
          </a:xfrm>
          <a:custGeom>
            <a:avLst/>
            <a:gdLst>
              <a:gd name="T0" fmla="*/ 0 w 3600"/>
              <a:gd name="T1" fmla="*/ 2147483647 h 2160"/>
              <a:gd name="T2" fmla="*/ 2147483647 w 3600"/>
              <a:gd name="T3" fmla="*/ 2147483647 h 2160"/>
              <a:gd name="T4" fmla="*/ 2147483647 w 3600"/>
              <a:gd name="T5" fmla="*/ 2147483647 h 2160"/>
              <a:gd name="T6" fmla="*/ 2147483647 w 3600"/>
              <a:gd name="T7" fmla="*/ 2147483647 h 2160"/>
              <a:gd name="T8" fmla="*/ 2147483647 w 3600"/>
              <a:gd name="T9" fmla="*/ 2147483647 h 2160"/>
              <a:gd name="T10" fmla="*/ 2147483647 w 3600"/>
              <a:gd name="T11" fmla="*/ 2147483647 h 2160"/>
              <a:gd name="T12" fmla="*/ 2147483647 w 3600"/>
              <a:gd name="T13" fmla="*/ 2147483647 h 2160"/>
              <a:gd name="T14" fmla="*/ 2147483647 w 3600"/>
              <a:gd name="T15" fmla="*/ 2147483647 h 2160"/>
              <a:gd name="T16" fmla="*/ 2147483647 w 3600"/>
              <a:gd name="T17" fmla="*/ 0 h 2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00"/>
              <a:gd name="T28" fmla="*/ 0 h 2160"/>
              <a:gd name="T29" fmla="*/ 3600 w 3600"/>
              <a:gd name="T30" fmla="*/ 2160 h 2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00" h="2160">
                <a:moveTo>
                  <a:pt x="0" y="2160"/>
                </a:moveTo>
                <a:cubicBezTo>
                  <a:pt x="160" y="2152"/>
                  <a:pt x="320" y="2144"/>
                  <a:pt x="432" y="2112"/>
                </a:cubicBezTo>
                <a:cubicBezTo>
                  <a:pt x="544" y="2080"/>
                  <a:pt x="592" y="2040"/>
                  <a:pt x="672" y="1968"/>
                </a:cubicBezTo>
                <a:cubicBezTo>
                  <a:pt x="752" y="1896"/>
                  <a:pt x="800" y="1744"/>
                  <a:pt x="912" y="1680"/>
                </a:cubicBezTo>
                <a:cubicBezTo>
                  <a:pt x="1024" y="1616"/>
                  <a:pt x="1184" y="1680"/>
                  <a:pt x="1344" y="1584"/>
                </a:cubicBezTo>
                <a:cubicBezTo>
                  <a:pt x="1504" y="1488"/>
                  <a:pt x="1664" y="1208"/>
                  <a:pt x="1872" y="1104"/>
                </a:cubicBezTo>
                <a:cubicBezTo>
                  <a:pt x="2080" y="1000"/>
                  <a:pt x="2344" y="1096"/>
                  <a:pt x="2592" y="960"/>
                </a:cubicBezTo>
                <a:cubicBezTo>
                  <a:pt x="2840" y="824"/>
                  <a:pt x="3192" y="448"/>
                  <a:pt x="3360" y="288"/>
                </a:cubicBezTo>
                <a:cubicBezTo>
                  <a:pt x="3528" y="128"/>
                  <a:pt x="3564" y="64"/>
                  <a:pt x="36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7528" name="Freeform 6"/>
          <p:cNvSpPr>
            <a:spLocks/>
          </p:cNvSpPr>
          <p:nvPr/>
        </p:nvSpPr>
        <p:spPr bwMode="auto">
          <a:xfrm>
            <a:off x="1066800" y="3121025"/>
            <a:ext cx="5859463" cy="2465388"/>
          </a:xfrm>
          <a:custGeom>
            <a:avLst/>
            <a:gdLst>
              <a:gd name="T0" fmla="*/ 0 w 3691"/>
              <a:gd name="T1" fmla="*/ 2147483647 h 1553"/>
              <a:gd name="T2" fmla="*/ 2147483647 w 3691"/>
              <a:gd name="T3" fmla="*/ 2147483647 h 1553"/>
              <a:gd name="T4" fmla="*/ 2147483647 w 3691"/>
              <a:gd name="T5" fmla="*/ 2147483647 h 1553"/>
              <a:gd name="T6" fmla="*/ 2147483647 w 3691"/>
              <a:gd name="T7" fmla="*/ 2147483647 h 1553"/>
              <a:gd name="T8" fmla="*/ 2147483647 w 3691"/>
              <a:gd name="T9" fmla="*/ 2147483647 h 1553"/>
              <a:gd name="T10" fmla="*/ 2147483647 w 3691"/>
              <a:gd name="T11" fmla="*/ 2147483647 h 1553"/>
              <a:gd name="T12" fmla="*/ 2147483647 w 3691"/>
              <a:gd name="T13" fmla="*/ 2147483647 h 1553"/>
              <a:gd name="T14" fmla="*/ 2147483647 w 3691"/>
              <a:gd name="T15" fmla="*/ 2147483647 h 1553"/>
              <a:gd name="T16" fmla="*/ 2147483647 w 3691"/>
              <a:gd name="T17" fmla="*/ 2147483647 h 1553"/>
              <a:gd name="T18" fmla="*/ 2147483647 w 3691"/>
              <a:gd name="T19" fmla="*/ 2147483647 h 1553"/>
              <a:gd name="T20" fmla="*/ 2147483647 w 3691"/>
              <a:gd name="T21" fmla="*/ 2147483647 h 1553"/>
              <a:gd name="T22" fmla="*/ 2147483647 w 3691"/>
              <a:gd name="T23" fmla="*/ 2147483647 h 1553"/>
              <a:gd name="T24" fmla="*/ 2147483647 w 3691"/>
              <a:gd name="T25" fmla="*/ 2147483647 h 1553"/>
              <a:gd name="T26" fmla="*/ 2147483647 w 3691"/>
              <a:gd name="T27" fmla="*/ 2147483647 h 1553"/>
              <a:gd name="T28" fmla="*/ 2147483647 w 3691"/>
              <a:gd name="T29" fmla="*/ 2147483647 h 1553"/>
              <a:gd name="T30" fmla="*/ 2147483647 w 3691"/>
              <a:gd name="T31" fmla="*/ 2147483647 h 1553"/>
              <a:gd name="T32" fmla="*/ 2147483647 w 3691"/>
              <a:gd name="T33" fmla="*/ 0 h 15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91"/>
              <a:gd name="T52" fmla="*/ 0 h 1553"/>
              <a:gd name="T53" fmla="*/ 3691 w 3691"/>
              <a:gd name="T54" fmla="*/ 1553 h 15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91" h="1553">
                <a:moveTo>
                  <a:pt x="0" y="1128"/>
                </a:moveTo>
                <a:cubicBezTo>
                  <a:pt x="32" y="1084"/>
                  <a:pt x="64" y="1040"/>
                  <a:pt x="96" y="1032"/>
                </a:cubicBezTo>
                <a:cubicBezTo>
                  <a:pt x="128" y="1024"/>
                  <a:pt x="160" y="1040"/>
                  <a:pt x="192" y="1080"/>
                </a:cubicBezTo>
                <a:cubicBezTo>
                  <a:pt x="224" y="1120"/>
                  <a:pt x="240" y="1200"/>
                  <a:pt x="288" y="1272"/>
                </a:cubicBezTo>
                <a:cubicBezTo>
                  <a:pt x="336" y="1344"/>
                  <a:pt x="424" y="1471"/>
                  <a:pt x="480" y="1512"/>
                </a:cubicBezTo>
                <a:cubicBezTo>
                  <a:pt x="536" y="1553"/>
                  <a:pt x="590" y="1537"/>
                  <a:pt x="622" y="1521"/>
                </a:cubicBezTo>
                <a:cubicBezTo>
                  <a:pt x="654" y="1505"/>
                  <a:pt x="648" y="1513"/>
                  <a:pt x="672" y="1416"/>
                </a:cubicBezTo>
                <a:cubicBezTo>
                  <a:pt x="696" y="1319"/>
                  <a:pt x="736" y="1072"/>
                  <a:pt x="768" y="936"/>
                </a:cubicBezTo>
                <a:cubicBezTo>
                  <a:pt x="800" y="800"/>
                  <a:pt x="832" y="624"/>
                  <a:pt x="864" y="600"/>
                </a:cubicBezTo>
                <a:cubicBezTo>
                  <a:pt x="896" y="576"/>
                  <a:pt x="920" y="720"/>
                  <a:pt x="960" y="792"/>
                </a:cubicBezTo>
                <a:cubicBezTo>
                  <a:pt x="1000" y="864"/>
                  <a:pt x="1022" y="982"/>
                  <a:pt x="1104" y="1032"/>
                </a:cubicBezTo>
                <a:cubicBezTo>
                  <a:pt x="1186" y="1082"/>
                  <a:pt x="1366" y="1103"/>
                  <a:pt x="1451" y="1095"/>
                </a:cubicBezTo>
                <a:cubicBezTo>
                  <a:pt x="1536" y="1087"/>
                  <a:pt x="1530" y="1036"/>
                  <a:pt x="1616" y="985"/>
                </a:cubicBezTo>
                <a:cubicBezTo>
                  <a:pt x="1702" y="934"/>
                  <a:pt x="1829" y="848"/>
                  <a:pt x="1968" y="792"/>
                </a:cubicBezTo>
                <a:cubicBezTo>
                  <a:pt x="2107" y="736"/>
                  <a:pt x="2280" y="696"/>
                  <a:pt x="2448" y="648"/>
                </a:cubicBezTo>
                <a:cubicBezTo>
                  <a:pt x="2616" y="600"/>
                  <a:pt x="2769" y="612"/>
                  <a:pt x="2976" y="504"/>
                </a:cubicBezTo>
                <a:cubicBezTo>
                  <a:pt x="3183" y="396"/>
                  <a:pt x="3542" y="105"/>
                  <a:pt x="369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7529" name="Line 7"/>
          <p:cNvSpPr>
            <a:spLocks noChangeShapeType="1"/>
          </p:cNvSpPr>
          <p:nvPr/>
        </p:nvSpPr>
        <p:spPr bwMode="auto">
          <a:xfrm>
            <a:off x="2717800" y="3921125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" name="Text Box 8"/>
          <p:cNvSpPr txBox="1">
            <a:spLocks noChangeArrowheads="1"/>
          </p:cNvSpPr>
          <p:nvPr/>
        </p:nvSpPr>
        <p:spPr bwMode="auto">
          <a:xfrm>
            <a:off x="2498725" y="6172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 i="1" baseline="-25000">
                <a:latin typeface="Times New Roman" panose="02020603050405020304" pitchFamily="18" charset="0"/>
              </a:rPr>
              <a:t>0</a:t>
            </a:r>
            <a:endParaRPr lang="en-US" altLang="en-US" i="1">
              <a:latin typeface="Times New Roman" panose="02020603050405020304" pitchFamily="18" charset="0"/>
            </a:endParaRPr>
          </a:p>
        </p:txBody>
      </p:sp>
      <p:sp>
        <p:nvSpPr>
          <p:cNvPr id="107531" name="Text Box 9"/>
          <p:cNvSpPr txBox="1">
            <a:spLocks noChangeArrowheads="1"/>
          </p:cNvSpPr>
          <p:nvPr/>
        </p:nvSpPr>
        <p:spPr bwMode="auto">
          <a:xfrm>
            <a:off x="6765925" y="1701800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O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</a:rPr>
              <a:t>))</a:t>
            </a:r>
          </a:p>
        </p:txBody>
      </p:sp>
      <p:sp>
        <p:nvSpPr>
          <p:cNvPr id="107532" name="Text Box 10"/>
          <p:cNvSpPr txBox="1">
            <a:spLocks noChangeArrowheads="1"/>
          </p:cNvSpPr>
          <p:nvPr/>
        </p:nvSpPr>
        <p:spPr bwMode="auto">
          <a:xfrm>
            <a:off x="6934200" y="2879725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</a:rPr>
              <a:t>f</a:t>
            </a:r>
            <a:r>
              <a:rPr lang="en-US" altLang="en-US" b="1">
                <a:latin typeface="Times New Roman" panose="02020603050405020304" pitchFamily="18" charset="0"/>
              </a:rPr>
              <a:t>(</a:t>
            </a:r>
            <a:r>
              <a:rPr lang="en-US" altLang="en-US" b="1" i="1">
                <a:latin typeface="Times New Roman" panose="02020603050405020304" pitchFamily="18" charset="0"/>
              </a:rPr>
              <a:t>n</a:t>
            </a:r>
            <a:r>
              <a:rPr lang="en-US" altLang="en-US" b="1">
                <a:latin typeface="Times New Roman" panose="02020603050405020304" pitchFamily="18" charset="0"/>
              </a:rPr>
              <a:t>)</a:t>
            </a:r>
            <a:endParaRPr lang="en-US" altLang="en-US" b="1" i="1">
              <a:latin typeface="Times New Roman" panose="02020603050405020304" pitchFamily="18" charset="0"/>
            </a:endParaRPr>
          </a:p>
        </p:txBody>
      </p:sp>
      <p:sp>
        <p:nvSpPr>
          <p:cNvPr id="107533" name="Text Box 11"/>
          <p:cNvSpPr txBox="1">
            <a:spLocks noChangeArrowheads="1"/>
          </p:cNvSpPr>
          <p:nvPr/>
        </p:nvSpPr>
        <p:spPr bwMode="auto">
          <a:xfrm>
            <a:off x="6781800" y="3565525"/>
            <a:ext cx="106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</a:rPr>
              <a:t>))</a:t>
            </a:r>
          </a:p>
        </p:txBody>
      </p:sp>
      <p:sp>
        <p:nvSpPr>
          <p:cNvPr id="107534" name="Freeform 12"/>
          <p:cNvSpPr>
            <a:spLocks/>
          </p:cNvSpPr>
          <p:nvPr/>
        </p:nvSpPr>
        <p:spPr bwMode="auto">
          <a:xfrm>
            <a:off x="1066800" y="3794125"/>
            <a:ext cx="5715000" cy="2032000"/>
          </a:xfrm>
          <a:custGeom>
            <a:avLst/>
            <a:gdLst>
              <a:gd name="T0" fmla="*/ 0 w 3600"/>
              <a:gd name="T1" fmla="*/ 2147483647 h 2160"/>
              <a:gd name="T2" fmla="*/ 2147483647 w 3600"/>
              <a:gd name="T3" fmla="*/ 2147483647 h 2160"/>
              <a:gd name="T4" fmla="*/ 2147483647 w 3600"/>
              <a:gd name="T5" fmla="*/ 2147483647 h 2160"/>
              <a:gd name="T6" fmla="*/ 2147483647 w 3600"/>
              <a:gd name="T7" fmla="*/ 2147483647 h 2160"/>
              <a:gd name="T8" fmla="*/ 2147483647 w 3600"/>
              <a:gd name="T9" fmla="*/ 2147483647 h 2160"/>
              <a:gd name="T10" fmla="*/ 2147483647 w 3600"/>
              <a:gd name="T11" fmla="*/ 2147483647 h 2160"/>
              <a:gd name="T12" fmla="*/ 2147483647 w 3600"/>
              <a:gd name="T13" fmla="*/ 2147483647 h 2160"/>
              <a:gd name="T14" fmla="*/ 2147483647 w 3600"/>
              <a:gd name="T15" fmla="*/ 2147483647 h 2160"/>
              <a:gd name="T16" fmla="*/ 2147483647 w 3600"/>
              <a:gd name="T17" fmla="*/ 0 h 2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00"/>
              <a:gd name="T28" fmla="*/ 0 h 2160"/>
              <a:gd name="T29" fmla="*/ 3600 w 3600"/>
              <a:gd name="T30" fmla="*/ 2160 h 2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00" h="2160">
                <a:moveTo>
                  <a:pt x="0" y="2160"/>
                </a:moveTo>
                <a:cubicBezTo>
                  <a:pt x="160" y="2152"/>
                  <a:pt x="320" y="2144"/>
                  <a:pt x="432" y="2112"/>
                </a:cubicBezTo>
                <a:cubicBezTo>
                  <a:pt x="544" y="2080"/>
                  <a:pt x="592" y="2040"/>
                  <a:pt x="672" y="1968"/>
                </a:cubicBezTo>
                <a:cubicBezTo>
                  <a:pt x="752" y="1896"/>
                  <a:pt x="800" y="1744"/>
                  <a:pt x="912" y="1680"/>
                </a:cubicBezTo>
                <a:cubicBezTo>
                  <a:pt x="1024" y="1616"/>
                  <a:pt x="1184" y="1680"/>
                  <a:pt x="1344" y="1584"/>
                </a:cubicBezTo>
                <a:cubicBezTo>
                  <a:pt x="1504" y="1488"/>
                  <a:pt x="1664" y="1208"/>
                  <a:pt x="1872" y="1104"/>
                </a:cubicBezTo>
                <a:cubicBezTo>
                  <a:pt x="2080" y="1000"/>
                  <a:pt x="2344" y="1096"/>
                  <a:pt x="2592" y="960"/>
                </a:cubicBezTo>
                <a:cubicBezTo>
                  <a:pt x="2840" y="824"/>
                  <a:pt x="3192" y="448"/>
                  <a:pt x="3360" y="288"/>
                </a:cubicBezTo>
                <a:cubicBezTo>
                  <a:pt x="3528" y="128"/>
                  <a:pt x="3564" y="64"/>
                  <a:pt x="36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7535" name="Freeform 13"/>
          <p:cNvSpPr>
            <a:spLocks/>
          </p:cNvSpPr>
          <p:nvPr/>
        </p:nvSpPr>
        <p:spPr bwMode="auto">
          <a:xfrm>
            <a:off x="1079500" y="5826125"/>
            <a:ext cx="6705600" cy="381000"/>
          </a:xfrm>
          <a:custGeom>
            <a:avLst/>
            <a:gdLst>
              <a:gd name="T0" fmla="*/ 0 w 4224"/>
              <a:gd name="T1" fmla="*/ 2147483647 h 240"/>
              <a:gd name="T2" fmla="*/ 2147483647 w 4224"/>
              <a:gd name="T3" fmla="*/ 2147483647 h 240"/>
              <a:gd name="T4" fmla="*/ 2147483647 w 4224"/>
              <a:gd name="T5" fmla="*/ 2147483647 h 240"/>
              <a:gd name="T6" fmla="*/ 2147483647 w 4224"/>
              <a:gd name="T7" fmla="*/ 2147483647 h 240"/>
              <a:gd name="T8" fmla="*/ 2147483647 w 4224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24"/>
              <a:gd name="T16" fmla="*/ 0 h 240"/>
              <a:gd name="T17" fmla="*/ 4224 w 4224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24" h="240">
                <a:moveTo>
                  <a:pt x="0" y="240"/>
                </a:moveTo>
                <a:cubicBezTo>
                  <a:pt x="96" y="184"/>
                  <a:pt x="192" y="128"/>
                  <a:pt x="336" y="96"/>
                </a:cubicBezTo>
                <a:cubicBezTo>
                  <a:pt x="480" y="64"/>
                  <a:pt x="632" y="56"/>
                  <a:pt x="864" y="48"/>
                </a:cubicBezTo>
                <a:cubicBezTo>
                  <a:pt x="1096" y="40"/>
                  <a:pt x="1168" y="56"/>
                  <a:pt x="1728" y="48"/>
                </a:cubicBezTo>
                <a:cubicBezTo>
                  <a:pt x="2288" y="40"/>
                  <a:pt x="3256" y="20"/>
                  <a:pt x="4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7536" name="Text Box 14"/>
          <p:cNvSpPr txBox="1">
            <a:spLocks noChangeArrowheads="1"/>
          </p:cNvSpPr>
          <p:nvPr/>
        </p:nvSpPr>
        <p:spPr bwMode="auto">
          <a:xfrm>
            <a:off x="7848600" y="5546725"/>
            <a:ext cx="103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</a:rPr>
              <a:t>))</a:t>
            </a:r>
          </a:p>
        </p:txBody>
      </p:sp>
      <p:sp>
        <p:nvSpPr>
          <p:cNvPr id="107537" name="Freeform 15"/>
          <p:cNvSpPr>
            <a:spLocks/>
          </p:cNvSpPr>
          <p:nvPr/>
        </p:nvSpPr>
        <p:spPr bwMode="auto">
          <a:xfrm>
            <a:off x="1066800" y="1660525"/>
            <a:ext cx="2438400" cy="3810000"/>
          </a:xfrm>
          <a:custGeom>
            <a:avLst/>
            <a:gdLst>
              <a:gd name="T0" fmla="*/ 0 w 1536"/>
              <a:gd name="T1" fmla="*/ 2147483647 h 2400"/>
              <a:gd name="T2" fmla="*/ 2147483647 w 1536"/>
              <a:gd name="T3" fmla="*/ 2147483647 h 2400"/>
              <a:gd name="T4" fmla="*/ 2147483647 w 1536"/>
              <a:gd name="T5" fmla="*/ 2147483647 h 2400"/>
              <a:gd name="T6" fmla="*/ 2147483647 w 1536"/>
              <a:gd name="T7" fmla="*/ 2147483647 h 2400"/>
              <a:gd name="T8" fmla="*/ 2147483647 w 1536"/>
              <a:gd name="T9" fmla="*/ 2147483647 h 2400"/>
              <a:gd name="T10" fmla="*/ 2147483647 w 1536"/>
              <a:gd name="T11" fmla="*/ 0 h 2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36"/>
              <a:gd name="T19" fmla="*/ 0 h 2400"/>
              <a:gd name="T20" fmla="*/ 1536 w 1536"/>
              <a:gd name="T21" fmla="*/ 2400 h 2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36" h="2400">
                <a:moveTo>
                  <a:pt x="0" y="2400"/>
                </a:moveTo>
                <a:cubicBezTo>
                  <a:pt x="136" y="2380"/>
                  <a:pt x="272" y="2360"/>
                  <a:pt x="384" y="2304"/>
                </a:cubicBezTo>
                <a:cubicBezTo>
                  <a:pt x="496" y="2248"/>
                  <a:pt x="560" y="2216"/>
                  <a:pt x="672" y="2064"/>
                </a:cubicBezTo>
                <a:cubicBezTo>
                  <a:pt x="784" y="1912"/>
                  <a:pt x="952" y="1600"/>
                  <a:pt x="1056" y="1392"/>
                </a:cubicBezTo>
                <a:cubicBezTo>
                  <a:pt x="1160" y="1184"/>
                  <a:pt x="1216" y="1048"/>
                  <a:pt x="1296" y="816"/>
                </a:cubicBezTo>
                <a:cubicBezTo>
                  <a:pt x="1376" y="584"/>
                  <a:pt x="1456" y="292"/>
                  <a:pt x="15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7538" name="Text Box 16"/>
          <p:cNvSpPr txBox="1">
            <a:spLocks noChangeArrowheads="1"/>
          </p:cNvSpPr>
          <p:nvPr/>
        </p:nvSpPr>
        <p:spPr bwMode="auto">
          <a:xfrm>
            <a:off x="3581400" y="143192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o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</a:rPr>
              <a:t>))</a:t>
            </a:r>
          </a:p>
        </p:txBody>
      </p:sp>
      <p:sp>
        <p:nvSpPr>
          <p:cNvPr id="107539" name="Freeform 17"/>
          <p:cNvSpPr>
            <a:spLocks/>
          </p:cNvSpPr>
          <p:nvPr/>
        </p:nvSpPr>
        <p:spPr bwMode="auto">
          <a:xfrm>
            <a:off x="1066800" y="2852738"/>
            <a:ext cx="5859463" cy="2465387"/>
          </a:xfrm>
          <a:custGeom>
            <a:avLst/>
            <a:gdLst>
              <a:gd name="T0" fmla="*/ 0 w 3691"/>
              <a:gd name="T1" fmla="*/ 2147483647 h 1553"/>
              <a:gd name="T2" fmla="*/ 2147483647 w 3691"/>
              <a:gd name="T3" fmla="*/ 2147483647 h 1553"/>
              <a:gd name="T4" fmla="*/ 2147483647 w 3691"/>
              <a:gd name="T5" fmla="*/ 2147483647 h 1553"/>
              <a:gd name="T6" fmla="*/ 2147483647 w 3691"/>
              <a:gd name="T7" fmla="*/ 2147483647 h 1553"/>
              <a:gd name="T8" fmla="*/ 2147483647 w 3691"/>
              <a:gd name="T9" fmla="*/ 2147483647 h 1553"/>
              <a:gd name="T10" fmla="*/ 2147483647 w 3691"/>
              <a:gd name="T11" fmla="*/ 2147483647 h 1553"/>
              <a:gd name="T12" fmla="*/ 2147483647 w 3691"/>
              <a:gd name="T13" fmla="*/ 2147483647 h 1553"/>
              <a:gd name="T14" fmla="*/ 2147483647 w 3691"/>
              <a:gd name="T15" fmla="*/ 2147483647 h 1553"/>
              <a:gd name="T16" fmla="*/ 2147483647 w 3691"/>
              <a:gd name="T17" fmla="*/ 2147483647 h 1553"/>
              <a:gd name="T18" fmla="*/ 2147483647 w 3691"/>
              <a:gd name="T19" fmla="*/ 2147483647 h 1553"/>
              <a:gd name="T20" fmla="*/ 2147483647 w 3691"/>
              <a:gd name="T21" fmla="*/ 2147483647 h 1553"/>
              <a:gd name="T22" fmla="*/ 2147483647 w 3691"/>
              <a:gd name="T23" fmla="*/ 2147483647 h 1553"/>
              <a:gd name="T24" fmla="*/ 2147483647 w 3691"/>
              <a:gd name="T25" fmla="*/ 2147483647 h 1553"/>
              <a:gd name="T26" fmla="*/ 2147483647 w 3691"/>
              <a:gd name="T27" fmla="*/ 2147483647 h 1553"/>
              <a:gd name="T28" fmla="*/ 2147483647 w 3691"/>
              <a:gd name="T29" fmla="*/ 2147483647 h 1553"/>
              <a:gd name="T30" fmla="*/ 2147483647 w 3691"/>
              <a:gd name="T31" fmla="*/ 2147483647 h 1553"/>
              <a:gd name="T32" fmla="*/ 2147483647 w 3691"/>
              <a:gd name="T33" fmla="*/ 0 h 15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91"/>
              <a:gd name="T52" fmla="*/ 0 h 1553"/>
              <a:gd name="T53" fmla="*/ 3691 w 3691"/>
              <a:gd name="T54" fmla="*/ 1553 h 15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91" h="1553">
                <a:moveTo>
                  <a:pt x="0" y="1128"/>
                </a:moveTo>
                <a:cubicBezTo>
                  <a:pt x="32" y="1084"/>
                  <a:pt x="64" y="1040"/>
                  <a:pt x="96" y="1032"/>
                </a:cubicBezTo>
                <a:cubicBezTo>
                  <a:pt x="128" y="1024"/>
                  <a:pt x="160" y="1040"/>
                  <a:pt x="192" y="1080"/>
                </a:cubicBezTo>
                <a:cubicBezTo>
                  <a:pt x="224" y="1120"/>
                  <a:pt x="240" y="1200"/>
                  <a:pt x="288" y="1272"/>
                </a:cubicBezTo>
                <a:cubicBezTo>
                  <a:pt x="336" y="1344"/>
                  <a:pt x="424" y="1471"/>
                  <a:pt x="480" y="1512"/>
                </a:cubicBezTo>
                <a:cubicBezTo>
                  <a:pt x="536" y="1553"/>
                  <a:pt x="590" y="1537"/>
                  <a:pt x="622" y="1521"/>
                </a:cubicBezTo>
                <a:cubicBezTo>
                  <a:pt x="654" y="1505"/>
                  <a:pt x="648" y="1513"/>
                  <a:pt x="672" y="1416"/>
                </a:cubicBezTo>
                <a:cubicBezTo>
                  <a:pt x="696" y="1319"/>
                  <a:pt x="736" y="1072"/>
                  <a:pt x="768" y="936"/>
                </a:cubicBezTo>
                <a:cubicBezTo>
                  <a:pt x="800" y="800"/>
                  <a:pt x="832" y="624"/>
                  <a:pt x="864" y="600"/>
                </a:cubicBezTo>
                <a:cubicBezTo>
                  <a:pt x="896" y="576"/>
                  <a:pt x="920" y="720"/>
                  <a:pt x="960" y="792"/>
                </a:cubicBezTo>
                <a:cubicBezTo>
                  <a:pt x="1000" y="864"/>
                  <a:pt x="1022" y="982"/>
                  <a:pt x="1104" y="1032"/>
                </a:cubicBezTo>
                <a:cubicBezTo>
                  <a:pt x="1186" y="1082"/>
                  <a:pt x="1366" y="1103"/>
                  <a:pt x="1451" y="1095"/>
                </a:cubicBezTo>
                <a:cubicBezTo>
                  <a:pt x="1536" y="1087"/>
                  <a:pt x="1530" y="1036"/>
                  <a:pt x="1616" y="985"/>
                </a:cubicBezTo>
                <a:cubicBezTo>
                  <a:pt x="1702" y="934"/>
                  <a:pt x="1829" y="848"/>
                  <a:pt x="1968" y="792"/>
                </a:cubicBezTo>
                <a:cubicBezTo>
                  <a:pt x="2107" y="736"/>
                  <a:pt x="2280" y="696"/>
                  <a:pt x="2448" y="648"/>
                </a:cubicBezTo>
                <a:cubicBezTo>
                  <a:pt x="2616" y="600"/>
                  <a:pt x="2769" y="612"/>
                  <a:pt x="2976" y="504"/>
                </a:cubicBezTo>
                <a:cubicBezTo>
                  <a:pt x="3183" y="396"/>
                  <a:pt x="3542" y="105"/>
                  <a:pt x="369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7540" name="Text Box 18"/>
          <p:cNvSpPr txBox="1">
            <a:spLocks noChangeArrowheads="1"/>
          </p:cNvSpPr>
          <p:nvPr/>
        </p:nvSpPr>
        <p:spPr bwMode="auto">
          <a:xfrm>
            <a:off x="6858000" y="2498725"/>
            <a:ext cx="1052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sym typeface="Symbol" panose="05050102010706020507" pitchFamily="18" charset="2"/>
              </a:rPr>
              <a:t>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</a:rPr>
              <a:t>))</a:t>
            </a:r>
          </a:p>
        </p:txBody>
      </p:sp>
      <p:sp>
        <p:nvSpPr>
          <p:cNvPr id="107541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A86150-80E5-4E29-B9CE-DF51C0EA60A9}" type="slidenum">
              <a:rPr lang="en-US" altLang="en-US" sz="1400">
                <a:latin typeface="Book Antiqua" panose="02040602050305030304" pitchFamily="18" charset="0"/>
              </a:rPr>
              <a:pPr/>
              <a:t>52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Analogy to Arithmetic Operators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ph idx="1"/>
          </p:nvPr>
        </p:nvGraphicFramePr>
        <p:xfrm>
          <a:off x="2173288" y="1919288"/>
          <a:ext cx="4938712" cy="3757612"/>
        </p:xfrm>
        <a:graphic>
          <a:graphicData uri="http://schemas.openxmlformats.org/presentationml/2006/ole">
            <p:oleObj spid="_x0000_s109583" name="Equation" r:id="rId4" imgW="1752600" imgH="1333500" progId="Equation.3">
              <p:embed/>
            </p:oleObj>
          </a:graphicData>
        </a:graphic>
      </p:graphicFrame>
      <p:sp>
        <p:nvSpPr>
          <p:cNvPr id="10957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D344D9-EC45-42C2-8CC6-55CDFFC09BFF}" type="slidenum">
              <a:rPr lang="en-US" altLang="en-US" sz="1400">
                <a:latin typeface="Book Antiqua" panose="02040602050305030304" pitchFamily="18" charset="0"/>
              </a:rPr>
              <a:pPr/>
              <a:t>53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Measures of complexity</a:t>
            </a:r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Best case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Super-fast in some limited situation is not very valuable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Worst case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Good upper-bound on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Never gets worse than this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Average case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Averaged over all possible inputs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Most useful information about overall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Can be hard to compute precisely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162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9F5D86-BEDD-4770-8DDA-AF7462613950}" type="slidenum">
              <a:rPr lang="en-US" altLang="en-US" sz="1400">
                <a:latin typeface="Book Antiqua" panose="02040602050305030304" pitchFamily="18" charset="0"/>
              </a:rPr>
              <a:pPr/>
              <a:t>54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Complexity</a:t>
            </a:r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Space Complexity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Sp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(n) : how much memory an algorithm needs (as a function of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Space complexity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Sp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(n) is not necessarily the same as the time complexity T(n)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T(n) ≥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Sp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(n) </a:t>
            </a:r>
          </a:p>
        </p:txBody>
      </p:sp>
      <p:sp>
        <p:nvSpPr>
          <p:cNvPr id="11367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D3A9EA-7911-47B6-9AF6-9D8E1930198E}" type="slidenum">
              <a:rPr lang="en-US" altLang="en-US" sz="1400">
                <a:latin typeface="Book Antiqua" panose="02040602050305030304" pitchFamily="18" charset="0"/>
              </a:rPr>
              <a:pPr/>
              <a:t>55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Next Time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Our first “bio” algorithm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Read book 4.1 – 4.3	</a:t>
            </a:r>
          </a:p>
          <a:p>
            <a:pPr lvl="1"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1571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5100" y="6465888"/>
            <a:ext cx="3733800" cy="244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Algorithm 2:  Exhaustive strategy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Enumerate </a:t>
            </a:r>
            <a:r>
              <a:rPr lang="en-US" i="1" dirty="0" smtClean="0"/>
              <a:t>all</a:t>
            </a:r>
            <a:r>
              <a:rPr lang="en-US" dirty="0" smtClean="0"/>
              <a:t> combinations of coins. Record the combination </a:t>
            </a:r>
            <a:r>
              <a:rPr lang="en-US" dirty="0" smtClean="0"/>
              <a:t>totaling to </a:t>
            </a:r>
            <a:r>
              <a:rPr lang="en-US" i="1" dirty="0" smtClean="0"/>
              <a:t>M</a:t>
            </a:r>
            <a:r>
              <a:rPr lang="en-US" dirty="0" smtClean="0"/>
              <a:t> with </a:t>
            </a:r>
            <a:r>
              <a:rPr lang="en-US" dirty="0" smtClean="0"/>
              <a:t>fewest coins</a:t>
            </a:r>
            <a:endParaRPr lang="en-US" dirty="0" smtClean="0"/>
          </a:p>
          <a:p>
            <a:pPr lvl="1"/>
            <a:r>
              <a:rPr lang="en-US" i="1" dirty="0" smtClean="0"/>
              <a:t>All</a:t>
            </a:r>
            <a:r>
              <a:rPr lang="en-US" dirty="0" smtClean="0"/>
              <a:t> is impossible.  Limit the multiplicity of each coin!</a:t>
            </a:r>
          </a:p>
          <a:p>
            <a:pPr lvl="1"/>
            <a:r>
              <a:rPr lang="en-US" dirty="0" smtClean="0"/>
              <a:t>First try (80,000 combinations)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Better (200 combinations)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3319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7D3172-C9FA-4B93-891E-DA19455DBE53}" type="slidenum">
              <a:rPr lang="en-US" altLang="en-US" sz="1400">
                <a:latin typeface="Book Antiqua" panose="02040602050305030304" pitchFamily="18" charset="0"/>
              </a:rPr>
              <a:pPr/>
              <a:t>6</a:t>
            </a:fld>
            <a:endParaRPr lang="en-US" altLang="en-US" sz="1400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9139969"/>
              </p:ext>
            </p:extLst>
          </p:nvPr>
        </p:nvGraphicFramePr>
        <p:xfrm>
          <a:off x="1673470" y="3217020"/>
          <a:ext cx="6644055" cy="7416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509346"/>
                <a:gridCol w="1148276"/>
                <a:gridCol w="1328811"/>
                <a:gridCol w="1328811"/>
                <a:gridCol w="13288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Nickel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Penny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multiplicity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0..3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0..9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0..19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0..99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6999618"/>
              </p:ext>
            </p:extLst>
          </p:nvPr>
        </p:nvGraphicFramePr>
        <p:xfrm>
          <a:off x="1658816" y="4517502"/>
          <a:ext cx="6644055" cy="7416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509346"/>
                <a:gridCol w="1148276"/>
                <a:gridCol w="1328811"/>
                <a:gridCol w="1328811"/>
                <a:gridCol w="13288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Nickel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Penny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multiplicity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0 .. 3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0 .. 4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0 .. 1 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0 .. 4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54" descr="MCj007871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6493" y="4988169"/>
            <a:ext cx="501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55"/>
          <p:cNvSpPr>
            <a:spLocks noChangeArrowheads="1"/>
          </p:cNvSpPr>
          <p:nvPr/>
        </p:nvSpPr>
        <p:spPr bwMode="auto">
          <a:xfrm flipH="1">
            <a:off x="1418982" y="5574323"/>
            <a:ext cx="1655763" cy="838200"/>
          </a:xfrm>
          <a:prstGeom prst="cloudCallout">
            <a:avLst>
              <a:gd name="adj1" fmla="val 62571"/>
              <a:gd name="adj2" fmla="val -8506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pPr algn="ctr"/>
            <a:r>
              <a:rPr lang="en-US" sz="1600" dirty="0">
                <a:latin typeface="Comic Sans MS" charset="0"/>
              </a:rPr>
              <a:t>Is it correct?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781A9B-960E-4795-AB1E-D8CF77784F3B}" type="slidenum">
              <a:rPr lang="en-US" altLang="en-US" sz="1400">
                <a:latin typeface="Book Antiqua" panose="02040602050305030304" pitchFamily="18" charset="0"/>
              </a:rPr>
              <a:pPr/>
              <a:t>7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Correctness 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An algorithm is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correct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only if it produces correct result for all input instances. 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If the algorithm gives an incorrect answer for one or more input instances, it is an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incorrect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algorithm. </a:t>
            </a:r>
          </a:p>
          <a:p>
            <a:pPr lvl="1"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US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oin change problem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It is easy to show that the exhaustive algorithm is correct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greedy algorithm is correct but we didn’t really show it</a:t>
            </a:r>
          </a:p>
        </p:txBody>
      </p:sp>
      <p:sp>
        <p:nvSpPr>
          <p:cNvPr id="1741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7B586C-0EBA-45FA-8EC7-723858C13D94}" type="slidenum">
              <a:rPr lang="en-US" altLang="en-US" sz="1400">
                <a:latin typeface="Book Antiqua" panose="02040602050305030304" pitchFamily="18" charset="0"/>
              </a:rPr>
              <a:pPr/>
              <a:t>8</a:t>
            </a:fld>
            <a:endParaRPr lang="en-US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Observations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Given a problem, there may be many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correct</a:t>
            </a:r>
            <a:r>
              <a:rPr lang="en-US" altLang="en-US" dirty="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algorithms.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They give identical outputs for the same inputs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They give the expected outputs for any valid input</a:t>
            </a:r>
          </a:p>
          <a:p>
            <a:pPr lvl="4"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costs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to perform different algorithms may be different.</a:t>
            </a:r>
          </a:p>
          <a:p>
            <a:pPr lvl="4"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US coin change problem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exhaustive algorithm checks 200 combinations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greedy algorithm performs just a few arithmetic operations</a:t>
            </a:r>
          </a:p>
        </p:txBody>
      </p:sp>
      <p:sp>
        <p:nvSpPr>
          <p:cNvPr id="15367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8/26/2014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6547FC-47F1-4832-BDB0-6CCAD95DEC60}" type="slidenum">
              <a:rPr lang="en-US" altLang="en-US" sz="1400">
                <a:latin typeface="Book Antiqua" panose="02040602050305030304" pitchFamily="18" charset="0"/>
              </a:rPr>
              <a:pPr/>
              <a:t>9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Change Problem: generalization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Input: 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an amount of money </a:t>
            </a:r>
            <a:r>
              <a:rPr lang="en-US" altLang="en-US" i="1" smtClean="0">
                <a:ea typeface="ＭＳ Ｐゴシック" panose="020B0600070205080204" pitchFamily="34" charset="-128"/>
              </a:rPr>
              <a:t>M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an array of denominations </a:t>
            </a:r>
            <a:r>
              <a:rPr lang="en-US" altLang="en-US" i="1" smtClean="0">
                <a:ea typeface="ＭＳ Ｐゴシック" panose="020B0600070205080204" pitchFamily="34" charset="-128"/>
              </a:rPr>
              <a:t>c</a:t>
            </a:r>
            <a:r>
              <a:rPr lang="en-US" altLang="en-US" smtClean="0">
                <a:ea typeface="ＭＳ Ｐゴシック" panose="020B0600070205080204" pitchFamily="34" charset="-128"/>
              </a:rPr>
              <a:t> = (</a:t>
            </a:r>
            <a:r>
              <a:rPr lang="en-US" altLang="en-US" i="1" smtClean="0">
                <a:ea typeface="ＭＳ Ｐゴシック" panose="020B0600070205080204" pitchFamily="34" charset="-128"/>
              </a:rPr>
              <a:t>c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1</a:t>
            </a:r>
            <a:r>
              <a:rPr lang="en-US" altLang="en-US" smtClean="0">
                <a:ea typeface="ＭＳ Ｐゴシック" panose="020B0600070205080204" pitchFamily="34" charset="-128"/>
              </a:rPr>
              <a:t>, </a:t>
            </a:r>
            <a:r>
              <a:rPr lang="en-US" altLang="en-US" i="1" smtClean="0">
                <a:ea typeface="ＭＳ Ｐゴシック" panose="020B0600070205080204" pitchFamily="34" charset="-128"/>
              </a:rPr>
              <a:t>c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, …,</a:t>
            </a:r>
            <a:r>
              <a:rPr lang="en-US" altLang="en-US" i="1" smtClean="0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d</a:t>
            </a:r>
            <a:r>
              <a:rPr lang="en-US" altLang="en-US" smtClean="0">
                <a:ea typeface="ＭＳ Ｐゴシック" panose="020B0600070205080204" pitchFamily="34" charset="-128"/>
              </a:rPr>
              <a:t>)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in order of decreasing value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Output: the smallest number of coins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562600" y="4724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50292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143000" y="4648200"/>
            <a:ext cx="172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i="1">
                <a:latin typeface="Times New Roman" panose="02020603050405020304" pitchFamily="18" charset="0"/>
              </a:rPr>
              <a:t>M</a:t>
            </a:r>
          </a:p>
          <a:p>
            <a:pPr algn="ctr"/>
            <a:r>
              <a:rPr lang="en-US" altLang="en-US" sz="1800" i="1">
                <a:latin typeface="Times New Roman" panose="02020603050405020304" pitchFamily="18" charset="0"/>
              </a:rPr>
              <a:t>c</a:t>
            </a:r>
            <a:r>
              <a:rPr lang="en-US" altLang="en-US" sz="1800">
                <a:latin typeface="Times New Roman" panose="02020603050405020304" pitchFamily="18" charset="0"/>
              </a:rPr>
              <a:t> = (</a:t>
            </a:r>
            <a:r>
              <a:rPr lang="en-US" altLang="en-US" sz="1800" i="1">
                <a:latin typeface="Times New Roman" panose="02020603050405020304" pitchFamily="18" charset="0"/>
              </a:rPr>
              <a:t>c</a:t>
            </a:r>
            <a:r>
              <a:rPr lang="en-US" altLang="en-US" sz="1800" baseline="-25000">
                <a:latin typeface="Times New Roman" panose="02020603050405020304" pitchFamily="18" charset="0"/>
              </a:rPr>
              <a:t>1</a:t>
            </a:r>
            <a:r>
              <a:rPr lang="en-US" altLang="en-US" sz="1800">
                <a:latin typeface="Times New Roman" panose="02020603050405020304" pitchFamily="18" charset="0"/>
              </a:rPr>
              <a:t>, </a:t>
            </a:r>
            <a:r>
              <a:rPr lang="en-US" altLang="en-US" sz="1800" i="1">
                <a:latin typeface="Times New Roman" panose="02020603050405020304" pitchFamily="18" charset="0"/>
              </a:rPr>
              <a:t>c</a:t>
            </a:r>
            <a:r>
              <a:rPr lang="en-US" altLang="en-US" sz="1800" baseline="-25000"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latin typeface="Times New Roman" panose="02020603050405020304" pitchFamily="18" charset="0"/>
              </a:rPr>
              <a:t>, …,</a:t>
            </a:r>
            <a:r>
              <a:rPr lang="en-US" altLang="en-US" sz="1800" i="1">
                <a:latin typeface="Times New Roman" panose="02020603050405020304" pitchFamily="18" charset="0"/>
              </a:rPr>
              <a:t>c</a:t>
            </a:r>
            <a:r>
              <a:rPr lang="en-US" altLang="en-US" sz="1800" i="1" baseline="-25000">
                <a:latin typeface="Times New Roman" panose="02020603050405020304" pitchFamily="18" charset="0"/>
              </a:rPr>
              <a:t>d</a:t>
            </a:r>
            <a:r>
              <a:rPr lang="en-US" altLang="en-US" sz="180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32778" name="Picture 10" descr="MCj007871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181600"/>
            <a:ext cx="501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6400800" y="5715000"/>
            <a:ext cx="1695450" cy="838200"/>
          </a:xfrm>
          <a:prstGeom prst="cloudCallout">
            <a:avLst>
              <a:gd name="adj1" fmla="val 75315"/>
              <a:gd name="adj2" fmla="val -6723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anose="030F0702030302020204" pitchFamily="66" charset="0"/>
              </a:rPr>
              <a:t>Is it correct?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914400" y="4648200"/>
            <a:ext cx="2052638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i="1">
                <a:latin typeface="Times New Roman" panose="02020603050405020304" pitchFamily="18" charset="0"/>
              </a:rPr>
              <a:t>M</a:t>
            </a:r>
            <a:r>
              <a:rPr lang="en-US" altLang="en-US" sz="1800">
                <a:latin typeface="Times New Roman" panose="02020603050405020304" pitchFamily="18" charset="0"/>
              </a:rPr>
              <a:t> = 40</a:t>
            </a:r>
          </a:p>
          <a:p>
            <a:pPr algn="ctr"/>
            <a:r>
              <a:rPr lang="en-US" altLang="en-US" sz="1800" i="1">
                <a:latin typeface="Times New Roman" panose="02020603050405020304" pitchFamily="18" charset="0"/>
              </a:rPr>
              <a:t>c</a:t>
            </a:r>
            <a:r>
              <a:rPr lang="en-US" altLang="en-US" sz="1800">
                <a:latin typeface="Times New Roman" panose="02020603050405020304" pitchFamily="18" charset="0"/>
              </a:rPr>
              <a:t> = (25, 20, 10, 5, 1)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4864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?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486400" y="4738688"/>
            <a:ext cx="311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5810250" y="4800600"/>
            <a:ext cx="2308225" cy="609600"/>
          </a:xfrm>
          <a:prstGeom prst="wedgeRoundRectCallout">
            <a:avLst>
              <a:gd name="adj1" fmla="val 59287"/>
              <a:gd name="adj2" fmla="val 3802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anose="030F0702030302020204" pitchFamily="66" charset="0"/>
              </a:rPr>
              <a:t>The correct answer should be </a:t>
            </a:r>
            <a:r>
              <a:rPr lang="en-US" altLang="en-US" sz="1600">
                <a:solidFill>
                  <a:srgbClr val="CC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7081838" y="3886200"/>
            <a:ext cx="1676400" cy="609600"/>
          </a:xfrm>
          <a:prstGeom prst="wedgeRectCallout">
            <a:avLst>
              <a:gd name="adj1" fmla="val 42708"/>
              <a:gd name="adj2" fmla="val 1960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C0000"/>
                </a:solidFill>
                <a:latin typeface="Comic Sans MS" panose="030F0702030302020204" pitchFamily="66" charset="0"/>
              </a:rPr>
              <a:t>Incorrect algorithm!</a:t>
            </a:r>
          </a:p>
        </p:txBody>
      </p:sp>
      <p:pic>
        <p:nvPicPr>
          <p:cNvPr id="32788" name="Picture 20" descr="MCj007872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9900" y="5224463"/>
            <a:ext cx="914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6" name="Object 2"/>
          <p:cNvGraphicFramePr>
            <a:graphicFrameLocks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694352733"/>
              </p:ext>
            </p:extLst>
          </p:nvPr>
        </p:nvGraphicFramePr>
        <p:xfrm>
          <a:off x="3468688" y="4090988"/>
          <a:ext cx="1111250" cy="1730375"/>
        </p:xfrm>
        <a:graphic>
          <a:graphicData uri="http://schemas.openxmlformats.org/presentationml/2006/ole">
            <p:oleObj spid="_x0000_s21538" name="Equation" r:id="rId6" imgW="1002960" imgH="1562040" progId="Equation.3">
              <p:embed/>
            </p:oleObj>
          </a:graphicData>
        </a:graphic>
      </p:graphicFrame>
      <p:sp>
        <p:nvSpPr>
          <p:cNvPr id="21522" name="Rectangle 23"/>
          <p:cNvSpPr>
            <a:spLocks noChangeArrowheads="1"/>
          </p:cNvSpPr>
          <p:nvPr/>
        </p:nvSpPr>
        <p:spPr bwMode="auto">
          <a:xfrm>
            <a:off x="3035300" y="3978275"/>
            <a:ext cx="2008188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1523" name="Line 8"/>
          <p:cNvSpPr>
            <a:spLocks noChangeShapeType="1"/>
          </p:cNvSpPr>
          <p:nvPr/>
        </p:nvSpPr>
        <p:spPr bwMode="auto">
          <a:xfrm>
            <a:off x="24384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121525" y="1443038"/>
            <a:ext cx="1790700" cy="2222500"/>
            <a:chOff x="7120895" y="1443789"/>
            <a:chExt cx="1791928" cy="2221839"/>
          </a:xfrm>
        </p:grpSpPr>
        <p:pic>
          <p:nvPicPr>
            <p:cNvPr id="21526" name="Picture 37" descr="C:\Documents and Settings\mcmillan\Local Settings\Temporary Internet Files\Content.IE5\NAPVJEOL\MCj00787110000[1].wm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107" y="2791483"/>
              <a:ext cx="361192" cy="87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7" name="Cloud Callout 22"/>
            <p:cNvSpPr>
              <a:spLocks noChangeArrowheads="1"/>
            </p:cNvSpPr>
            <p:nvPr/>
          </p:nvSpPr>
          <p:spPr bwMode="auto">
            <a:xfrm>
              <a:off x="7120895" y="1443789"/>
              <a:ext cx="1693384" cy="1216456"/>
            </a:xfrm>
            <a:prstGeom prst="cloudCallout">
              <a:avLst>
                <a:gd name="adj1" fmla="val 20370"/>
                <a:gd name="adj2" fmla="val 63394"/>
              </a:avLst>
            </a:prstGeom>
            <a:solidFill>
              <a:srgbClr val="E0E3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1528" name="TextBox 23"/>
            <p:cNvSpPr txBox="1">
              <a:spLocks noChangeArrowheads="1"/>
            </p:cNvSpPr>
            <p:nvPr/>
          </p:nvSpPr>
          <p:spPr bwMode="auto">
            <a:xfrm>
              <a:off x="7272305" y="1623784"/>
              <a:ext cx="164051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latin typeface="Comic Sans MS" panose="030F0702030302020204" pitchFamily="66" charset="0"/>
                </a:rPr>
                <a:t>To show an algorithm was incorrect we showed an input for which it produced the wrong result. How do </a:t>
              </a:r>
              <a:br>
                <a:rPr lang="en-US" altLang="en-US" sz="800">
                  <a:latin typeface="Comic Sans MS" panose="030F0702030302020204" pitchFamily="66" charset="0"/>
                </a:rPr>
              </a:br>
              <a:r>
                <a:rPr lang="en-US" altLang="en-US" sz="800">
                  <a:latin typeface="Comic Sans MS" panose="030F0702030302020204" pitchFamily="66" charset="0"/>
                </a:rPr>
                <a:t>we show that an </a:t>
              </a:r>
              <a:br>
                <a:rPr lang="en-US" altLang="en-US" sz="800">
                  <a:latin typeface="Comic Sans MS" panose="030F0702030302020204" pitchFamily="66" charset="0"/>
                </a:rPr>
              </a:br>
              <a:r>
                <a:rPr lang="en-US" altLang="en-US" sz="800">
                  <a:latin typeface="Comic Sans MS" panose="030F0702030302020204" pitchFamily="66" charset="0"/>
                </a:rPr>
                <a:t>algorithm is correct?</a:t>
              </a:r>
            </a:p>
          </p:txBody>
        </p:sp>
      </p:grpSp>
      <p:sp>
        <p:nvSpPr>
          <p:cNvPr id="21525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7" grpId="0"/>
      <p:bldP spid="32779" grpId="0" animBg="1"/>
      <p:bldP spid="32782" grpId="0" animBg="1"/>
      <p:bldP spid="32783" grpId="0"/>
      <p:bldP spid="32783" grpId="1"/>
      <p:bldP spid="32784" grpId="0" animBg="1"/>
      <p:bldP spid="32785" grpId="0" animBg="1"/>
      <p:bldP spid="3278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8645</TotalTime>
  <Words>2573</Words>
  <Application>Microsoft Office PowerPoint</Application>
  <PresentationFormat>On-screen Show (4:3)</PresentationFormat>
  <Paragraphs>703</Paragraphs>
  <Slides>55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Default Design</vt:lpstr>
      <vt:lpstr>Equation</vt:lpstr>
      <vt:lpstr>Microsoft Equation 3.0</vt:lpstr>
      <vt:lpstr>Lecture 3: Algorithms and Complexity </vt:lpstr>
      <vt:lpstr>Topics</vt:lpstr>
      <vt:lpstr>What is an algorithm?</vt:lpstr>
      <vt:lpstr>Problem:  US Coin Change</vt:lpstr>
      <vt:lpstr>Algorithm 1: Greedy strategy </vt:lpstr>
      <vt:lpstr>Algorithm 2:  Exhaustive strategy</vt:lpstr>
      <vt:lpstr>Correctness </vt:lpstr>
      <vt:lpstr>Observations</vt:lpstr>
      <vt:lpstr>Change Problem: generalization</vt:lpstr>
      <vt:lpstr>How to Compare Algorithms?</vt:lpstr>
      <vt:lpstr>Recursive Algorithms</vt:lpstr>
      <vt:lpstr>Towers of Hanoi</vt:lpstr>
      <vt:lpstr>A single disk tower</vt:lpstr>
      <vt:lpstr>A single disk tower</vt:lpstr>
      <vt:lpstr>A two disk tower</vt:lpstr>
      <vt:lpstr>Move 1</vt:lpstr>
      <vt:lpstr>Move 2</vt:lpstr>
      <vt:lpstr>Move 3</vt:lpstr>
      <vt:lpstr>A three disk tower</vt:lpstr>
      <vt:lpstr>Move 1</vt:lpstr>
      <vt:lpstr>Move 2</vt:lpstr>
      <vt:lpstr>Move 3</vt:lpstr>
      <vt:lpstr>Move 4</vt:lpstr>
      <vt:lpstr>Move 5</vt:lpstr>
      <vt:lpstr>Move 6</vt:lpstr>
      <vt:lpstr>Move 7</vt:lpstr>
      <vt:lpstr>Simplifying the algorithm for 3 disks</vt:lpstr>
      <vt:lpstr>Simplifying the algorithm for 3 disks</vt:lpstr>
      <vt:lpstr>Simplifying the algorithm for 3 disks</vt:lpstr>
      <vt:lpstr>Simplifying the algorithm for 3 disks</vt:lpstr>
      <vt:lpstr>The problem for N disks becomes</vt:lpstr>
      <vt:lpstr>Towers of Hanoi</vt:lpstr>
      <vt:lpstr>Sorting</vt:lpstr>
      <vt:lpstr>Selection Sort</vt:lpstr>
      <vt:lpstr>Selection sort</vt:lpstr>
      <vt:lpstr>Year 1202: Leonardo Fibonacci</vt:lpstr>
      <vt:lpstr>Fibonacci Number</vt:lpstr>
      <vt:lpstr>Fibonacci Number</vt:lpstr>
      <vt:lpstr>Fibonacci Number</vt:lpstr>
      <vt:lpstr>Fibonacci Number</vt:lpstr>
      <vt:lpstr>Orders of magnitude</vt:lpstr>
      <vt:lpstr>Is there a “real” difference?</vt:lpstr>
      <vt:lpstr>Asymptotic Notation</vt:lpstr>
      <vt:lpstr>Big-O Notation</vt:lpstr>
      <vt:lpstr>Visualization of O(g(n))</vt:lpstr>
      <vt:lpstr>Big-O Notation</vt:lpstr>
      <vt:lpstr>Big-O Notation</vt:lpstr>
      <vt:lpstr>-Notation</vt:lpstr>
      <vt:lpstr>Visualization of (g(n))</vt:lpstr>
      <vt:lpstr>Some Other Asymptotic Functions</vt:lpstr>
      <vt:lpstr>Visualization of Asymptotic Growth</vt:lpstr>
      <vt:lpstr>Analogy to Arithmetic Operators</vt:lpstr>
      <vt:lpstr>Measures of complexity</vt:lpstr>
      <vt:lpstr>Complexity</vt:lpstr>
      <vt:lpstr>Next Time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Jan Prins</dc:creator>
  <cp:keywords/>
  <dc:description/>
  <cp:lastModifiedBy>prins</cp:lastModifiedBy>
  <cp:revision>195</cp:revision>
  <cp:lastPrinted>2013-08-29T15:49:18Z</cp:lastPrinted>
  <dcterms:created xsi:type="dcterms:W3CDTF">2013-08-29T15:48:45Z</dcterms:created>
  <dcterms:modified xsi:type="dcterms:W3CDTF">2014-08-27T16:33:09Z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